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93" r:id="rId2"/>
  </p:sldMasterIdLst>
  <p:notesMasterIdLst>
    <p:notesMasterId r:id="rId15"/>
  </p:notesMasterIdLst>
  <p:handoutMasterIdLst>
    <p:handoutMasterId r:id="rId16"/>
  </p:handoutMasterIdLst>
  <p:sldIdLst>
    <p:sldId id="851" r:id="rId3"/>
    <p:sldId id="853" r:id="rId4"/>
    <p:sldId id="856" r:id="rId5"/>
    <p:sldId id="857" r:id="rId6"/>
    <p:sldId id="858" r:id="rId7"/>
    <p:sldId id="860" r:id="rId8"/>
    <p:sldId id="861" r:id="rId9"/>
    <p:sldId id="862" r:id="rId10"/>
    <p:sldId id="859" r:id="rId11"/>
    <p:sldId id="863" r:id="rId12"/>
    <p:sldId id="864" r:id="rId13"/>
    <p:sldId id="8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 Chris Brewster" initials="BCB" lastIdx="18" clrIdx="0">
    <p:extLst>
      <p:ext uri="{19B8F6BF-5375-455C-9EA6-DF929625EA0E}">
        <p15:presenceInfo xmlns:p15="http://schemas.microsoft.com/office/powerpoint/2012/main" userId="d3c440e2b8f28f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79705" autoAdjust="0"/>
  </p:normalViewPr>
  <p:slideViewPr>
    <p:cSldViewPr>
      <p:cViewPr varScale="1">
        <p:scale>
          <a:sx n="69" d="100"/>
          <a:sy n="69" d="100"/>
        </p:scale>
        <p:origin x="2050" y="67"/>
      </p:cViewPr>
      <p:guideLst>
        <p:guide orient="horz" pos="2160"/>
        <p:guide pos="2880"/>
      </p:guideLst>
    </p:cSldViewPr>
  </p:slideViewPr>
  <p:outlineViewPr>
    <p:cViewPr>
      <p:scale>
        <a:sx n="33" d="100"/>
        <a:sy n="33" d="100"/>
      </p:scale>
      <p:origin x="0" y="-523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F0BAC5-94FA-46B3-8A8A-CD0377A75F74}" type="datetimeFigureOut">
              <a:rPr lang="en-US" smtClean="0"/>
              <a:t>3/10/2017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AD61C1-1A25-4234-893E-1663A07DD190}" type="slidenum">
              <a:rPr lang="en-US" smtClean="0"/>
              <a:t>‹#›</a:t>
            </a:fld>
            <a:endParaRPr lang="en-US" dirty="0"/>
          </a:p>
        </p:txBody>
      </p:sp>
    </p:spTree>
    <p:extLst>
      <p:ext uri="{BB962C8B-B14F-4D97-AF65-F5344CB8AC3E}">
        <p14:creationId xmlns:p14="http://schemas.microsoft.com/office/powerpoint/2010/main" val="3614663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99689F-1E9B-4204-A1B3-EF66E4127E55}" type="datetimeFigureOut">
              <a:rPr lang="en-US" smtClean="0"/>
              <a:t>3/10/2017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2E86E8-C936-4B82-BEA8-3E6CEAEAA2F0}" type="slidenum">
              <a:rPr lang="en-US" smtClean="0"/>
              <a:t>‹#›</a:t>
            </a:fld>
            <a:endParaRPr lang="en-US" dirty="0"/>
          </a:p>
        </p:txBody>
      </p:sp>
    </p:spTree>
    <p:extLst>
      <p:ext uri="{BB962C8B-B14F-4D97-AF65-F5344CB8AC3E}">
        <p14:creationId xmlns:p14="http://schemas.microsoft.com/office/powerpoint/2010/main" val="2119581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Describe how scuba works.</a:t>
            </a:r>
          </a:p>
          <a:p>
            <a:pPr marL="228600" indent="-228600">
              <a:buFont typeface="+mj-lt"/>
              <a:buAutoNum type="arabicPeriod"/>
            </a:pPr>
            <a:r>
              <a:rPr lang="en-US" dirty="0"/>
              <a:t>Describe the risks associated with scuba diving.</a:t>
            </a:r>
          </a:p>
          <a:p>
            <a:pPr marL="228600" indent="-228600">
              <a:buFont typeface="+mj-lt"/>
              <a:buAutoNum type="arabicPeriod"/>
            </a:pPr>
            <a:r>
              <a:rPr lang="en-US" dirty="0"/>
              <a:t>Explain decompression illness.</a:t>
            </a:r>
          </a:p>
          <a:p>
            <a:pPr marL="228600" indent="-228600">
              <a:buFont typeface="+mj-lt"/>
              <a:buAutoNum type="arabicPeriod"/>
            </a:pPr>
            <a:r>
              <a:rPr lang="en-US" dirty="0"/>
              <a:t>Explain how to report diving accidents.</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a:t>
            </a:fld>
            <a:endParaRPr lang="en-US" dirty="0"/>
          </a:p>
        </p:txBody>
      </p:sp>
    </p:spTree>
    <p:extLst>
      <p:ext uri="{BB962C8B-B14F-4D97-AF65-F5344CB8AC3E}">
        <p14:creationId xmlns:p14="http://schemas.microsoft.com/office/powerpoint/2010/main" val="1630817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11</a:t>
            </a:fld>
            <a:endParaRPr lang="en-US" dirty="0"/>
          </a:p>
        </p:txBody>
      </p:sp>
    </p:spTree>
    <p:extLst>
      <p:ext uri="{BB962C8B-B14F-4D97-AF65-F5344CB8AC3E}">
        <p14:creationId xmlns:p14="http://schemas.microsoft.com/office/powerpoint/2010/main" val="4172829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Divide class into small groups.  Assign a “Discussion Point” to each group.  Ask each group to share the most important parts of their lesson point with the rest of the class.  Expand on each group’s comments so that all lesson material is covered. </a:t>
            </a:r>
            <a:endParaRPr lang="en-US" b="1" dirty="0"/>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12</a:t>
            </a:fld>
            <a:endParaRPr lang="en-US" dirty="0"/>
          </a:p>
        </p:txBody>
      </p:sp>
    </p:spTree>
    <p:extLst>
      <p:ext uri="{BB962C8B-B14F-4D97-AF65-F5344CB8AC3E}">
        <p14:creationId xmlns:p14="http://schemas.microsoft.com/office/powerpoint/2010/main" val="12857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2</a:t>
            </a:fld>
            <a:endParaRPr lang="en-US" dirty="0"/>
          </a:p>
        </p:txBody>
      </p:sp>
    </p:spTree>
    <p:extLst>
      <p:ext uri="{BB962C8B-B14F-4D97-AF65-F5344CB8AC3E}">
        <p14:creationId xmlns:p14="http://schemas.microsoft.com/office/powerpoint/2010/main" val="143394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Most scuba divers breathe air, which is compressed in two different ways – mechanically and by water pressure.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Air (not pure oxygen) is compressed into a scuba tank by a mechanical compressor.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regulator with a hose and mouthpiece attached is used to breathe air from the tank.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regulator reduces the delivery pressure of the compressed air in the tank to ambient pressure, so that it can be inhaled normally without damaging the lungs.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Divers may also use mixed or altered breathing gases.  These include nitrogen-oxygen (nitrox), helium-oxygen (</a:t>
            </a:r>
            <a:r>
              <a:rPr lang="en-US" sz="1200" kern="1200" dirty="0" err="1">
                <a:solidFill>
                  <a:schemeClr val="tx1"/>
                </a:solidFill>
                <a:effectLst/>
                <a:latin typeface="+mn-lt"/>
                <a:ea typeface="+mn-ea"/>
                <a:cs typeface="+mn-cs"/>
              </a:rPr>
              <a:t>heliox</a:t>
            </a:r>
            <a:r>
              <a:rPr lang="en-US" sz="1200" kern="1200" dirty="0">
                <a:solidFill>
                  <a:schemeClr val="tx1"/>
                </a:solidFill>
                <a:effectLst/>
                <a:latin typeface="+mn-lt"/>
                <a:ea typeface="+mn-ea"/>
                <a:cs typeface="+mn-cs"/>
              </a:rPr>
              <a:t>), or helium-nitrogen-oxygen (trimix).</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use of mixed gases requires special training.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Air is made available through the regulator during the dive, at a pressure consistent with the depth of the dive.  As a diver descends, the ambient pressure becomes greater due to the increasing pressure of the water above.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Pressure is expressed in atmospheres.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Surface atmospheric pressure is 14.7 pounds per square inch (psi).  This is known as one atmosphere of pressure.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every 33 feet a diver descends, add one additional atmosphere of pressure.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the pressure increases, the volume of a given quantity of air decreases.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While a regulator reduces the pressure of air from the scuba tank to a comfortable, breathable level, air breathed below the surface remains compressed compared to what its volume would be on the surface. </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3</a:t>
            </a:fld>
            <a:endParaRPr lang="en-US" dirty="0"/>
          </a:p>
        </p:txBody>
      </p:sp>
    </p:spTree>
    <p:extLst>
      <p:ext uri="{BB962C8B-B14F-4D97-AF65-F5344CB8AC3E}">
        <p14:creationId xmlns:p14="http://schemas.microsoft.com/office/powerpoint/2010/main" val="2145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4</a:t>
            </a:fld>
            <a:endParaRPr lang="en-US" dirty="0"/>
          </a:p>
        </p:txBody>
      </p:sp>
    </p:spTree>
    <p:extLst>
      <p:ext uri="{BB962C8B-B14F-4D97-AF65-F5344CB8AC3E}">
        <p14:creationId xmlns:p14="http://schemas.microsoft.com/office/powerpoint/2010/main" val="416336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difficult to judge the rate of injury associated with diving because the number of participants is unknown.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Estimates of number of active scuba divers in the United States exceed one million.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Divers Alert Network (DAN), a nonprofit membership association dedicated to the safety of recreational scuba diving, provides annual statistics based on the number of reported injuries and deaths associated with scuba diving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Each year, there are over 1,000 emergency department admissions for scuba related injuries in the 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Drowning is the reported cause of over 50% of diving deaths, with cardiovascular disease responsible for over 20% of diving deaths, and arterial gas embolism responsible for about 10%. However, cardiovascular disease is the leading disabling factor that led to death.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Divers in the 50 – 59 year age range are most likely to be involved in fatal accidents, followed by divers in the 60 – 69 year age range and the 40 – 49 year age range. Men are over 80% of the victims. However these numbers could simply be reflective of the dive population at large.</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5</a:t>
            </a:fld>
            <a:endParaRPr lang="en-US" dirty="0"/>
          </a:p>
        </p:txBody>
      </p:sp>
    </p:spTree>
    <p:extLst>
      <p:ext uri="{BB962C8B-B14F-4D97-AF65-F5344CB8AC3E}">
        <p14:creationId xmlns:p14="http://schemas.microsoft.com/office/powerpoint/2010/main" val="3541002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Decompression illness (DCI) is the result of a bubble phenomenon which occurs in the body’s tissues as the diver ascends to the surface or at some point after the dive.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two types of decompression illness (DCI):</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Decompression Sickness (DCS)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Arterial Gas Embolism (AGE)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Decompression Sickness (aka the bends)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DCS occurs when the diver ascends too rapidly and nitrogen trapped in the body cells form air bubbles.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DCS most often occurs in dives below 80 feet and is strongly associated with repetitive, deep, and/or prolonged dives.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Dive tables were created many years ago to help scuba divers avoid decompression sickness.  They allow divers to determine maximum depth and time profiles, the number of dives they can safety make in a day, and the number of stops they must make while returning to the surface.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divers now use small, computerized dive gauges attached to their scuba gear or on their wrists.  Arterial Gas Embolism (AGE) - (aka air embolism)</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Occurs when compressed air is trapped in the alveoli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(small sacs in the lungs where exchange of carbon dioxide and oxygen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take place).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AGE most often results from a rapid ascent when the diver runs low air or out of air.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On a panicked ascent divers sometimes hold their breath, which closes the airway and allows expanding gas to over-inflate lung tissue.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expanding gas causes rupture of the alveoli, forcing air bubbles into the lung tissues and the arterial bloodstream.</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AGE can happen at any depth, but more likely in waters less than 33 feet.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Divers need to ascend slowly and make safety stops.</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6</a:t>
            </a:fld>
            <a:endParaRPr lang="en-US" dirty="0"/>
          </a:p>
        </p:txBody>
      </p:sp>
    </p:spTree>
    <p:extLst>
      <p:ext uri="{BB962C8B-B14F-4D97-AF65-F5344CB8AC3E}">
        <p14:creationId xmlns:p14="http://schemas.microsoft.com/office/powerpoint/2010/main" val="764322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Onset of symptoms of DCS is usually somewhat gradual, although they may be present immediately upon surfacing.  Symptoms may include: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Pain in the joints and numbness or tingling.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Dizziness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Headache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Extreme fatigue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Weakness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Nausea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Visual disturbance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Difficulty in walking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Divers tend to deny symptoms of DCS, which delays treatment.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Onset of symptoms of AGE is typically more rapid than DCS, can be immediate and extreme.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there is a loss of consciousness upon surfacing, AGE should be suspected.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Symptoms similar to an acute stroke can be a result of AGE.</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7</a:t>
            </a:fld>
            <a:endParaRPr lang="en-US" dirty="0"/>
          </a:p>
        </p:txBody>
      </p:sp>
    </p:spTree>
    <p:extLst>
      <p:ext uri="{BB962C8B-B14F-4D97-AF65-F5344CB8AC3E}">
        <p14:creationId xmlns:p14="http://schemas.microsoft.com/office/powerpoint/2010/main" val="331908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Lifeguards need not spend extensive amounts of time deciding whether a diving case involves DCS or 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either DCS or AGE is suspected, the victim should first be treated for the ABC’s: (A) open airway, (B) breathing and (C) circulation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Secondly, oxygen should be given at 15 liters per minute.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Victim should be transported to an emergency room under the care of trained medical personnel.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Full resolution of a decompression illness generally requires treatment in a recompression chamber.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sure to check the dive buddy, who may have followed the same dive profile and may have similar problems.</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9</a:t>
            </a:fld>
            <a:endParaRPr lang="en-US" dirty="0"/>
          </a:p>
        </p:txBody>
      </p:sp>
    </p:spTree>
    <p:extLst>
      <p:ext uri="{BB962C8B-B14F-4D97-AF65-F5344CB8AC3E}">
        <p14:creationId xmlns:p14="http://schemas.microsoft.com/office/powerpoint/2010/main" val="75600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following information should be obtained and turned over to the emergency medical personnel when addressing decompression illness.  If the diver is unable to provide this information,  the diver’s depth gauge or dive computer may provide it. The dive buddy is another excellent source.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deep was the dive?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long was the dive?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many dives were taken in the last 24 hours?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Was there a rapid ascent?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Consult the medical staff of DAN and advise the attending physician of their availability:  919 684-8111</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10</a:t>
            </a:fld>
            <a:endParaRPr lang="en-US" dirty="0"/>
          </a:p>
        </p:txBody>
      </p:sp>
    </p:spTree>
    <p:extLst>
      <p:ext uri="{BB962C8B-B14F-4D97-AF65-F5344CB8AC3E}">
        <p14:creationId xmlns:p14="http://schemas.microsoft.com/office/powerpoint/2010/main" val="844364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lvl1pPr algn="l">
              <a:defRPr/>
            </a:lvl1pPr>
          </a:lstStyle>
          <a:p>
            <a:r>
              <a:rPr lang="en-US" dirty="0"/>
              <a:t>Click to edit Master title style</a:t>
            </a:r>
          </a:p>
        </p:txBody>
      </p:sp>
      <p:sp>
        <p:nvSpPr>
          <p:cNvPr id="3" name="Content Placeholder 2"/>
          <p:cNvSpPr>
            <a:spLocks noGrp="1"/>
          </p:cNvSpPr>
          <p:nvPr>
            <p:ph sz="half" idx="1" hasCustomPrompt="1"/>
          </p:nvPr>
        </p:nvSpPr>
        <p:spPr>
          <a:xfrm>
            <a:off x="457200" y="1148216"/>
            <a:ext cx="4038600" cy="4525963"/>
          </a:xfrm>
        </p:spPr>
        <p:txBody>
          <a:bodyPr/>
          <a:lstStyle>
            <a:lvl1pPr>
              <a:defRPr sz="2800">
                <a:solidFill>
                  <a:schemeClr val="tx2">
                    <a:lumMod val="7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8216"/>
            <a:ext cx="4038600" cy="49779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338108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3505200" cy="4038600"/>
          </a:xfrm>
        </p:spPr>
        <p:txBody>
          <a:bodyPr/>
          <a:lstStyle>
            <a:lvl1pPr>
              <a:defRPr>
                <a:solidFill>
                  <a:schemeClr val="tx2">
                    <a:lumMod val="7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35946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01E278-1ADF-4048-9E51-866E592FFA07}" type="slidenum">
              <a:rPr lang="en-US" smtClean="0"/>
              <a:t>‹#›</a:t>
            </a:fld>
            <a:endParaRPr lang="en-US" dirty="0"/>
          </a:p>
        </p:txBody>
      </p:sp>
      <p:sp>
        <p:nvSpPr>
          <p:cNvPr id="5" name="Title 1"/>
          <p:cNvSpPr>
            <a:spLocks noGrp="1"/>
          </p:cNvSpPr>
          <p:nvPr>
            <p:ph type="title"/>
          </p:nvPr>
        </p:nvSpPr>
        <p:spPr>
          <a:xfrm>
            <a:off x="762000" y="381000"/>
            <a:ext cx="7620000" cy="565150"/>
          </a:xfrm>
        </p:spPr>
        <p:txBody>
          <a:bodyPr anchor="b"/>
          <a:lstStyle>
            <a:lvl1pPr algn="ctr">
              <a:defRPr sz="3200" b="0">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74290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733800" cy="565150"/>
          </a:xfrm>
        </p:spPr>
        <p:txBody>
          <a:bodyPr anchor="b"/>
          <a:lstStyle>
            <a:lvl1pPr algn="l">
              <a:defRPr sz="3200" b="0">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8600" y="990600"/>
            <a:ext cx="3733800" cy="4419601"/>
          </a:xfrm>
        </p:spPr>
        <p:txBody>
          <a:bodyPr/>
          <a:lstStyle>
            <a:lvl1pPr marL="0" indent="0">
              <a:buNone/>
              <a:defRPr sz="3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1625780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ter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a:bodyPr>
          <a:lstStyle>
            <a:lvl1pPr>
              <a:defRPr sz="3600">
                <a:solidFill>
                  <a:schemeClr val="tx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8B303B-DE31-49A9-9E32-CC990A95794A}" type="slidenum">
              <a:rPr lang="en-US" smtClean="0"/>
              <a:t>‹#›</a:t>
            </a:fld>
            <a:endParaRPr lang="en-US" dirty="0"/>
          </a:p>
        </p:txBody>
      </p:sp>
      <p:pic>
        <p:nvPicPr>
          <p:cNvPr id="1026" name="Picture 2" descr="\\local.cityofevanston.org\users\users\aabajian\Desktop\clear USLA 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61674" y="1600200"/>
            <a:ext cx="473392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05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hoto Slide Landscape">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normAutofit/>
          </a:bodyPr>
          <a:lstStyle>
            <a:lvl1pPr algn="ctr">
              <a:defRPr sz="3600" b="0">
                <a:solidFill>
                  <a:schemeClr val="tx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8B303B-DE31-49A9-9E32-CC990A95794A}" type="slidenum">
              <a:rPr lang="en-US" smtClean="0"/>
              <a:t>‹#›</a:t>
            </a:fld>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2800" y="5993525"/>
            <a:ext cx="1981200" cy="864475"/>
          </a:xfrm>
          <a:prstGeom prst="rect">
            <a:avLst/>
          </a:prstGeom>
          <a:noFill/>
          <a:ln w="9525">
            <a:solidFill>
              <a:schemeClr val="tx1"/>
            </a:solidFill>
            <a:miter lim="800000"/>
            <a:headEnd/>
            <a:tailEnd/>
          </a:ln>
          <a:effectLst>
            <a:glow>
              <a:schemeClr val="accent1">
                <a:alpha val="44000"/>
              </a:schemeClr>
            </a:glow>
            <a:outerShdw dir="3660000" algn="ctr" rotWithShape="0">
              <a:schemeClr val="bg2"/>
            </a:outerShdw>
            <a:softEdge rad="63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2681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bjective Conten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8600" y="1110342"/>
            <a:ext cx="4800600" cy="5246007"/>
          </a:xfrm>
        </p:spPr>
        <p:txBody>
          <a:bodyPr>
            <a:normAutofit/>
          </a:bodyPr>
          <a:lstStyle>
            <a:lvl1pPr marL="571500" indent="-571500" algn="l">
              <a:buFont typeface="Arial" panose="020B0604020202020204" pitchFamily="34" charset="0"/>
              <a:buChar char="•"/>
              <a:defRPr sz="3600">
                <a:solidFill>
                  <a:schemeClr val="tx2">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8B303B-DE31-49A9-9E32-CC990A9579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3919280" cy="7467600"/>
          </a:xfrm>
          <a:prstGeom prst="rect">
            <a:avLst/>
          </a:prstGeom>
        </p:spPr>
      </p:pic>
      <p:sp>
        <p:nvSpPr>
          <p:cNvPr id="9" name="Title 1"/>
          <p:cNvSpPr>
            <a:spLocks noGrp="1"/>
          </p:cNvSpPr>
          <p:nvPr>
            <p:ph type="title"/>
          </p:nvPr>
        </p:nvSpPr>
        <p:spPr>
          <a:xfrm>
            <a:off x="4038600" y="60324"/>
            <a:ext cx="4800600" cy="930275"/>
          </a:xfr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270529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ussion Poin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066800"/>
            <a:ext cx="8763000" cy="4267200"/>
          </a:xfrm>
        </p:spPr>
        <p:txBody>
          <a:bodyPr anchor="t"/>
          <a:lstStyle>
            <a:lvl1pPr marL="0" indent="0">
              <a:buNone/>
              <a:defRPr sz="2400">
                <a:solidFill>
                  <a:schemeClr val="tx2">
                    <a:lumMod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8B303B-DE31-49A9-9E32-CC990A9579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3109" y="5649395"/>
            <a:ext cx="6667500" cy="1190625"/>
          </a:xfrm>
          <a:prstGeom prst="rect">
            <a:avLst/>
          </a:prstGeom>
          <a:ln>
            <a:solidFill>
              <a:schemeClr val="accent1"/>
            </a:solidFill>
          </a:ln>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31" y="794452"/>
            <a:ext cx="9144000" cy="3990864"/>
          </a:xfrm>
          <a:prstGeom prst="rect">
            <a:avLst/>
          </a:prstGeom>
        </p:spPr>
      </p:pic>
    </p:spTree>
    <p:extLst>
      <p:ext uri="{BB962C8B-B14F-4D97-AF65-F5344CB8AC3E}">
        <p14:creationId xmlns:p14="http://schemas.microsoft.com/office/powerpoint/2010/main" val="295822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3303" b="6879"/>
          <a:stretch/>
        </p:blipFill>
        <p:spPr>
          <a:xfrm>
            <a:off x="-76200" y="0"/>
            <a:ext cx="9144000" cy="6858000"/>
          </a:xfrm>
          <a:prstGeom prst="rect">
            <a:avLst/>
          </a:prstGeom>
        </p:spPr>
      </p:pic>
      <p:sp>
        <p:nvSpPr>
          <p:cNvPr id="2" name="Title 1"/>
          <p:cNvSpPr>
            <a:spLocks noGrp="1"/>
          </p:cNvSpPr>
          <p:nvPr>
            <p:ph type="title"/>
          </p:nvPr>
        </p:nvSpPr>
        <p:spPr>
          <a:xfrm>
            <a:off x="533400" y="2209800"/>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1654406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18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42672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676399"/>
            <a:ext cx="4267200" cy="38862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1AEDA-ABE6-4B1D-AAC7-B69D2E1C451F}" type="datetimeFigureOut">
              <a:rPr lang="en-US" smtClean="0"/>
              <a:t>3/10/2017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1E278-1ADF-4048-9E51-866E592FFA07}" type="slidenum">
              <a:rPr lang="en-US" smtClean="0"/>
              <a:t>‹#›</a:t>
            </a:fld>
            <a:endParaRPr lang="en-US" dirty="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569193"/>
            <a:ext cx="1371600" cy="1288807"/>
          </a:xfrm>
          <a:prstGeom prst="rect">
            <a:avLst/>
          </a:prstGeom>
        </p:spPr>
      </p:pic>
    </p:spTree>
    <p:extLst>
      <p:ext uri="{BB962C8B-B14F-4D97-AF65-F5344CB8AC3E}">
        <p14:creationId xmlns:p14="http://schemas.microsoft.com/office/powerpoint/2010/main" val="3043305404"/>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Lst>
  <p:txStyles>
    <p:titleStyle>
      <a:lvl1pPr algn="ctr" defTabSz="914400" rtl="0" eaLnBrk="1" latinLnBrk="0" hangingPunct="1">
        <a:spcBef>
          <a:spcPct val="0"/>
        </a:spcBef>
        <a:buNone/>
        <a:defRPr sz="3600"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60000"/>
              <a:lumOff val="4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60000"/>
              <a:lumOff val="4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60000"/>
              <a:lumOff val="4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60000"/>
              <a:lumOff val="4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18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1AEDA-ABE6-4B1D-AAC7-B69D2E1C451F}" type="datetimeFigureOut">
              <a:rPr lang="en-US" smtClean="0"/>
              <a:t>3/10/2017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1E278-1ADF-4048-9E51-866E592FFA07}" type="slidenum">
              <a:rPr lang="en-US" smtClean="0"/>
              <a:t>‹#›</a:t>
            </a:fld>
            <a:endParaRPr lang="en-US" dirty="0"/>
          </a:p>
        </p:txBody>
      </p:sp>
    </p:spTree>
    <p:extLst>
      <p:ext uri="{BB962C8B-B14F-4D97-AF65-F5344CB8AC3E}">
        <p14:creationId xmlns:p14="http://schemas.microsoft.com/office/powerpoint/2010/main" val="1488921432"/>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 id="2147483710" r:id="rId4"/>
    <p:sldLayoutId id="2147483711" r:id="rId5"/>
  </p:sldLayoutIdLst>
  <p:txStyles>
    <p:titleStyle>
      <a:lvl1pPr algn="ctr" defTabSz="914400" rtl="0" eaLnBrk="1" latinLnBrk="0" hangingPunct="1">
        <a:spcBef>
          <a:spcPct val="0"/>
        </a:spcBef>
        <a:buNone/>
        <a:defRPr sz="4400"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diversalertnetwork.or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19: Scuba Related Illness and Treatment</a:t>
            </a:r>
          </a:p>
        </p:txBody>
      </p:sp>
    </p:spTree>
    <p:extLst>
      <p:ext uri="{BB962C8B-B14F-4D97-AF65-F5344CB8AC3E}">
        <p14:creationId xmlns:p14="http://schemas.microsoft.com/office/powerpoint/2010/main" val="151582520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0" y="457200"/>
            <a:ext cx="5029200" cy="5899150"/>
          </a:xfrm>
        </p:spPr>
        <p:txBody>
          <a:bodyPr>
            <a:normAutofit/>
          </a:bodyPr>
          <a:lstStyle/>
          <a:p>
            <a:pPr marL="0" indent="0">
              <a:buNone/>
            </a:pPr>
            <a:r>
              <a:rPr lang="en-US" dirty="0"/>
              <a:t>Gather information</a:t>
            </a:r>
          </a:p>
          <a:p>
            <a:r>
              <a:rPr lang="en-US" sz="2800" dirty="0"/>
              <a:t>How deep was the dive?</a:t>
            </a:r>
          </a:p>
          <a:p>
            <a:r>
              <a:rPr lang="en-US" sz="2800" dirty="0"/>
              <a:t>How long was the dive?</a:t>
            </a:r>
          </a:p>
          <a:p>
            <a:r>
              <a:rPr lang="en-US" sz="2800" dirty="0"/>
              <a:t>How many dives were taken in the last 24 hours?</a:t>
            </a:r>
          </a:p>
          <a:p>
            <a:r>
              <a:rPr lang="en-US" sz="2800" dirty="0"/>
              <a:t>Was there a rapid ascent?</a:t>
            </a:r>
          </a:p>
          <a:p>
            <a:pPr marL="0" indent="0">
              <a:buNone/>
            </a:pPr>
            <a:endParaRPr lang="en-US" dirty="0"/>
          </a:p>
        </p:txBody>
      </p:sp>
    </p:spTree>
    <p:extLst>
      <p:ext uri="{BB962C8B-B14F-4D97-AF65-F5344CB8AC3E}">
        <p14:creationId xmlns:p14="http://schemas.microsoft.com/office/powerpoint/2010/main" val="3458093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Diving Accidents</a:t>
            </a:r>
          </a:p>
        </p:txBody>
      </p:sp>
      <p:sp>
        <p:nvSpPr>
          <p:cNvPr id="3" name="Content Placeholder 2"/>
          <p:cNvSpPr>
            <a:spLocks noGrp="1"/>
          </p:cNvSpPr>
          <p:nvPr>
            <p:ph sz="half" idx="1"/>
          </p:nvPr>
        </p:nvSpPr>
        <p:spPr>
          <a:xfrm>
            <a:off x="228600" y="1148216"/>
            <a:ext cx="4267200" cy="4525963"/>
          </a:xfrm>
        </p:spPr>
        <p:txBody>
          <a:bodyPr>
            <a:normAutofit/>
          </a:bodyPr>
          <a:lstStyle/>
          <a:p>
            <a:pPr lvl="0"/>
            <a:r>
              <a:rPr lang="en-US" dirty="0"/>
              <a:t>DAN maintains a 24-hour diving medical emergency hotline (919) 684-9111</a:t>
            </a:r>
          </a:p>
          <a:p>
            <a:pPr lvl="0"/>
            <a:r>
              <a:rPr lang="en-US" dirty="0"/>
              <a:t>Provides divers and health care providers with expert consultation and referrals</a:t>
            </a:r>
          </a:p>
        </p:txBody>
      </p:sp>
      <p:sp>
        <p:nvSpPr>
          <p:cNvPr id="4" name="Content Placeholder 3"/>
          <p:cNvSpPr>
            <a:spLocks noGrp="1"/>
          </p:cNvSpPr>
          <p:nvPr>
            <p:ph sz="half" idx="2"/>
          </p:nvPr>
        </p:nvSpPr>
        <p:spPr>
          <a:xfrm>
            <a:off x="4648200" y="1148216"/>
            <a:ext cx="4267200" cy="5481184"/>
          </a:xfrm>
        </p:spPr>
        <p:txBody>
          <a:bodyPr>
            <a:normAutofit/>
          </a:bodyPr>
          <a:lstStyle/>
          <a:p>
            <a:r>
              <a:rPr lang="en-US" dirty="0"/>
              <a:t>Fill out all incident reports required by your agency</a:t>
            </a:r>
          </a:p>
          <a:p>
            <a:pPr lvl="0"/>
            <a:r>
              <a:rPr lang="en-US" dirty="0"/>
              <a:t>Report all scuba diving accidents to DAN at </a:t>
            </a:r>
            <a:r>
              <a:rPr lang="en-US" u="sng" dirty="0">
                <a:hlinkClick r:id="rId3"/>
              </a:rPr>
              <a:t>diversalertnetwork.org</a:t>
            </a:r>
            <a:endParaRPr lang="en-US" dirty="0"/>
          </a:p>
          <a:p>
            <a:pPr lvl="0"/>
            <a:r>
              <a:rPr lang="en-US" dirty="0"/>
              <a:t>Lifeguards and lifeguard agencies are encouraged to join DAN and help support the organization</a:t>
            </a:r>
          </a:p>
          <a:p>
            <a:endParaRPr lang="en-US" dirty="0"/>
          </a:p>
        </p:txBody>
      </p:sp>
    </p:spTree>
    <p:extLst>
      <p:ext uri="{BB962C8B-B14F-4D97-AF65-F5344CB8AC3E}">
        <p14:creationId xmlns:p14="http://schemas.microsoft.com/office/powerpoint/2010/main" val="3724711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2401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Scuba Works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556" b="2593"/>
          <a:stretch/>
        </p:blipFill>
        <p:spPr>
          <a:xfrm>
            <a:off x="0" y="1143000"/>
            <a:ext cx="9144000" cy="4724400"/>
          </a:xfrm>
          <a:prstGeom prst="rect">
            <a:avLst/>
          </a:prstGeom>
        </p:spPr>
      </p:pic>
    </p:spTree>
    <p:extLst>
      <p:ext uri="{BB962C8B-B14F-4D97-AF65-F5344CB8AC3E}">
        <p14:creationId xmlns:p14="http://schemas.microsoft.com/office/powerpoint/2010/main" val="272336915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
            <a:ext cx="4038600" cy="5445579"/>
          </a:xfrm>
        </p:spPr>
        <p:txBody>
          <a:bodyPr>
            <a:normAutofit fontScale="92500" lnSpcReduction="20000"/>
          </a:bodyPr>
          <a:lstStyle/>
          <a:p>
            <a:r>
              <a:rPr lang="en-US" dirty="0"/>
              <a:t>Divers breathe compressed air (not pure O2)</a:t>
            </a:r>
          </a:p>
          <a:p>
            <a:r>
              <a:rPr lang="en-US" dirty="0"/>
              <a:t>Other gases used can include nitrox, </a:t>
            </a:r>
            <a:r>
              <a:rPr lang="en-US" dirty="0" err="1"/>
              <a:t>heliox</a:t>
            </a:r>
            <a:r>
              <a:rPr lang="en-US" dirty="0"/>
              <a:t>, or trimix</a:t>
            </a:r>
          </a:p>
          <a:p>
            <a:r>
              <a:rPr lang="en-US" dirty="0"/>
              <a:t>Regulator and hose is attached to tanks</a:t>
            </a:r>
          </a:p>
          <a:p>
            <a:r>
              <a:rPr lang="en-US" dirty="0"/>
              <a:t>The regulator reduces air pressure to breathable level</a:t>
            </a:r>
          </a:p>
          <a:p>
            <a:r>
              <a:rPr lang="en-US" dirty="0"/>
              <a:t>The deeper the dive the greater the pressure, the regulator adapts to that pressure</a:t>
            </a:r>
          </a:p>
        </p:txBody>
      </p:sp>
      <p:sp>
        <p:nvSpPr>
          <p:cNvPr id="4" name="Content Placeholder 3"/>
          <p:cNvSpPr>
            <a:spLocks noGrp="1"/>
          </p:cNvSpPr>
          <p:nvPr>
            <p:ph sz="half" idx="2"/>
          </p:nvPr>
        </p:nvSpPr>
        <p:spPr>
          <a:xfrm>
            <a:off x="4648200" y="228600"/>
            <a:ext cx="4038600" cy="6324599"/>
          </a:xfrm>
        </p:spPr>
        <p:txBody>
          <a:bodyPr>
            <a:normAutofit fontScale="92500" lnSpcReduction="20000"/>
          </a:bodyPr>
          <a:lstStyle/>
          <a:p>
            <a:r>
              <a:rPr lang="en-US" dirty="0"/>
              <a:t>One atmosphere is 14.7 psi </a:t>
            </a:r>
          </a:p>
          <a:p>
            <a:r>
              <a:rPr lang="en-US" dirty="0"/>
              <a:t>For every 33 feet add an atmosphere of pressure</a:t>
            </a:r>
          </a:p>
          <a:p>
            <a:r>
              <a:rPr lang="en-US" dirty="0"/>
              <a:t> As pressure increases air volume decreases</a:t>
            </a:r>
          </a:p>
          <a:p>
            <a:r>
              <a:rPr lang="en-US" dirty="0"/>
              <a:t>Air breathed at an appropriate pressure below the surface can be lethal if the diver surfaces too quickly.</a:t>
            </a:r>
          </a:p>
          <a:p>
            <a:endParaRPr lang="en-US" dirty="0"/>
          </a:p>
          <a:p>
            <a:endParaRPr lang="en-US" dirty="0"/>
          </a:p>
        </p:txBody>
      </p:sp>
    </p:spTree>
    <p:extLst>
      <p:ext uri="{BB962C8B-B14F-4D97-AF65-F5344CB8AC3E}">
        <p14:creationId xmlns:p14="http://schemas.microsoft.com/office/powerpoint/2010/main" val="3692350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Associated with Scuba Diving</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8889" b="15555"/>
          <a:stretch/>
        </p:blipFill>
        <p:spPr>
          <a:xfrm>
            <a:off x="0" y="1295400"/>
            <a:ext cx="9144000" cy="4495800"/>
          </a:xfrm>
          <a:prstGeom prst="rect">
            <a:avLst/>
          </a:prstGeom>
        </p:spPr>
      </p:pic>
    </p:spTree>
    <p:extLst>
      <p:ext uri="{BB962C8B-B14F-4D97-AF65-F5344CB8AC3E}">
        <p14:creationId xmlns:p14="http://schemas.microsoft.com/office/powerpoint/2010/main" val="243791650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38600" y="457200"/>
            <a:ext cx="4800600" cy="5899150"/>
          </a:xfrm>
        </p:spPr>
        <p:txBody>
          <a:bodyPr>
            <a:noAutofit/>
          </a:bodyPr>
          <a:lstStyle/>
          <a:p>
            <a:r>
              <a:rPr lang="en-US" sz="2800" dirty="0"/>
              <a:t>There are an estimated 1 million scuba divers in USA</a:t>
            </a:r>
          </a:p>
          <a:p>
            <a:r>
              <a:rPr lang="en-US" sz="2800" dirty="0"/>
              <a:t>Yearly there are over 1,000 scuba related incidents reported</a:t>
            </a:r>
          </a:p>
          <a:p>
            <a:r>
              <a:rPr lang="en-US" sz="2800" dirty="0"/>
              <a:t>Death causes: drowning - 50%+; cardiovascular 20%+; arterial gas embolism 10%</a:t>
            </a:r>
          </a:p>
          <a:p>
            <a:r>
              <a:rPr lang="en-US" sz="2800" dirty="0"/>
              <a:t>80% male victims</a:t>
            </a:r>
          </a:p>
        </p:txBody>
      </p:sp>
    </p:spTree>
    <p:extLst>
      <p:ext uri="{BB962C8B-B14F-4D97-AF65-F5344CB8AC3E}">
        <p14:creationId xmlns:p14="http://schemas.microsoft.com/office/powerpoint/2010/main" val="140566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Decompression Illness (DCI) Types</a:t>
            </a:r>
          </a:p>
        </p:txBody>
      </p:sp>
      <p:sp>
        <p:nvSpPr>
          <p:cNvPr id="3" name="Content Placeholder 2"/>
          <p:cNvSpPr>
            <a:spLocks noGrp="1"/>
          </p:cNvSpPr>
          <p:nvPr>
            <p:ph sz="half" idx="1"/>
          </p:nvPr>
        </p:nvSpPr>
        <p:spPr>
          <a:xfrm>
            <a:off x="228600" y="1148216"/>
            <a:ext cx="4267200" cy="4525963"/>
          </a:xfrm>
        </p:spPr>
        <p:txBody>
          <a:bodyPr/>
          <a:lstStyle/>
          <a:p>
            <a:r>
              <a:rPr lang="en-US" dirty="0"/>
              <a:t>Decompression Sickness (DCS)</a:t>
            </a:r>
          </a:p>
          <a:p>
            <a:pPr lvl="1"/>
            <a:r>
              <a:rPr lang="en-US" dirty="0">
                <a:solidFill>
                  <a:schemeClr val="accent2">
                    <a:lumMod val="75000"/>
                  </a:schemeClr>
                </a:solidFill>
              </a:rPr>
              <a:t>The bends</a:t>
            </a:r>
          </a:p>
          <a:p>
            <a:pPr lvl="1"/>
            <a:r>
              <a:rPr lang="en-US" dirty="0">
                <a:solidFill>
                  <a:schemeClr val="accent2">
                    <a:lumMod val="75000"/>
                  </a:schemeClr>
                </a:solidFill>
              </a:rPr>
              <a:t>Diver ascends to quickly</a:t>
            </a:r>
          </a:p>
          <a:p>
            <a:pPr lvl="1"/>
            <a:r>
              <a:rPr lang="en-US" dirty="0">
                <a:solidFill>
                  <a:schemeClr val="accent2">
                    <a:lumMod val="75000"/>
                  </a:schemeClr>
                </a:solidFill>
              </a:rPr>
              <a:t>Usually affects divers who dove past 80’</a:t>
            </a:r>
          </a:p>
          <a:p>
            <a:pPr lvl="1"/>
            <a:r>
              <a:rPr lang="en-US" dirty="0">
                <a:solidFill>
                  <a:schemeClr val="accent2">
                    <a:lumMod val="75000"/>
                  </a:schemeClr>
                </a:solidFill>
              </a:rPr>
              <a:t>Repetitive dives</a:t>
            </a:r>
          </a:p>
          <a:p>
            <a:pPr lvl="1"/>
            <a:r>
              <a:rPr lang="en-US" dirty="0">
                <a:solidFill>
                  <a:schemeClr val="accent2">
                    <a:lumMod val="75000"/>
                  </a:schemeClr>
                </a:solidFill>
              </a:rPr>
              <a:t>Prolonged dive(s)</a:t>
            </a:r>
          </a:p>
          <a:p>
            <a:pPr lvl="1"/>
            <a:endParaRPr lang="en-US" dirty="0"/>
          </a:p>
          <a:p>
            <a:endParaRPr lang="en-US" dirty="0"/>
          </a:p>
        </p:txBody>
      </p:sp>
      <p:sp>
        <p:nvSpPr>
          <p:cNvPr id="4" name="Content Placeholder 3"/>
          <p:cNvSpPr>
            <a:spLocks noGrp="1"/>
          </p:cNvSpPr>
          <p:nvPr>
            <p:ph sz="half" idx="2"/>
          </p:nvPr>
        </p:nvSpPr>
        <p:spPr>
          <a:xfrm>
            <a:off x="4648200" y="1148216"/>
            <a:ext cx="4267200" cy="5557384"/>
          </a:xfrm>
        </p:spPr>
        <p:txBody>
          <a:bodyPr/>
          <a:lstStyle/>
          <a:p>
            <a:r>
              <a:rPr lang="en-US" dirty="0"/>
              <a:t>Arterial Gas Embolism (AGE)</a:t>
            </a:r>
          </a:p>
          <a:p>
            <a:pPr lvl="1"/>
            <a:r>
              <a:rPr lang="en-US" dirty="0">
                <a:solidFill>
                  <a:schemeClr val="accent2">
                    <a:lumMod val="75000"/>
                  </a:schemeClr>
                </a:solidFill>
              </a:rPr>
              <a:t>Diver runs low on air  or out of air</a:t>
            </a:r>
          </a:p>
          <a:p>
            <a:pPr lvl="1"/>
            <a:r>
              <a:rPr lang="en-US" dirty="0">
                <a:solidFill>
                  <a:schemeClr val="accent2">
                    <a:lumMod val="75000"/>
                  </a:schemeClr>
                </a:solidFill>
              </a:rPr>
              <a:t>Panicked diver hold their breath which closes the airway and over-inflates lung tissue</a:t>
            </a:r>
          </a:p>
          <a:p>
            <a:pPr lvl="1"/>
            <a:r>
              <a:rPr lang="en-US" dirty="0">
                <a:solidFill>
                  <a:schemeClr val="accent2">
                    <a:lumMod val="75000"/>
                  </a:schemeClr>
                </a:solidFill>
              </a:rPr>
              <a:t>Rupture alveoli which creates air bubbles in bloodstream</a:t>
            </a:r>
          </a:p>
          <a:p>
            <a:pPr lvl="1"/>
            <a:r>
              <a:rPr lang="en-US" dirty="0">
                <a:solidFill>
                  <a:schemeClr val="accent2">
                    <a:lumMod val="75000"/>
                  </a:schemeClr>
                </a:solidFill>
              </a:rPr>
              <a:t>More likely in 1</a:t>
            </a:r>
            <a:r>
              <a:rPr lang="en-US" baseline="30000" dirty="0">
                <a:solidFill>
                  <a:schemeClr val="accent2">
                    <a:lumMod val="75000"/>
                  </a:schemeClr>
                </a:solidFill>
              </a:rPr>
              <a:t>st</a:t>
            </a:r>
            <a:r>
              <a:rPr lang="en-US" dirty="0">
                <a:solidFill>
                  <a:schemeClr val="accent2">
                    <a:lumMod val="75000"/>
                  </a:schemeClr>
                </a:solidFill>
              </a:rPr>
              <a:t> atmosphere</a:t>
            </a:r>
          </a:p>
          <a:p>
            <a:pPr lvl="1"/>
            <a:endParaRPr lang="en-US" dirty="0">
              <a:solidFill>
                <a:schemeClr val="accent2">
                  <a:lumMod val="75000"/>
                </a:schemeClr>
              </a:solidFill>
            </a:endParaRPr>
          </a:p>
        </p:txBody>
      </p:sp>
    </p:spTree>
    <p:extLst>
      <p:ext uri="{BB962C8B-B14F-4D97-AF65-F5344CB8AC3E}">
        <p14:creationId xmlns:p14="http://schemas.microsoft.com/office/powerpoint/2010/main" val="3077633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38600" y="1600200"/>
            <a:ext cx="4800600" cy="4419600"/>
          </a:xfrm>
        </p:spPr>
        <p:txBody>
          <a:bodyPr>
            <a:normAutofit fontScale="92500" lnSpcReduction="10000"/>
          </a:bodyPr>
          <a:lstStyle/>
          <a:p>
            <a:r>
              <a:rPr lang="en-US" sz="3000" dirty="0"/>
              <a:t>Pain in joints and numbness or tingling</a:t>
            </a:r>
          </a:p>
          <a:p>
            <a:r>
              <a:rPr lang="en-US" sz="3000" dirty="0"/>
              <a:t>Dizziness</a:t>
            </a:r>
          </a:p>
          <a:p>
            <a:r>
              <a:rPr lang="en-US" sz="3000" dirty="0"/>
              <a:t>Headache</a:t>
            </a:r>
          </a:p>
          <a:p>
            <a:r>
              <a:rPr lang="en-US" sz="3000" dirty="0"/>
              <a:t>Extreme fatigue</a:t>
            </a:r>
          </a:p>
          <a:p>
            <a:r>
              <a:rPr lang="en-US" sz="3000" dirty="0"/>
              <a:t>Weakness</a:t>
            </a:r>
          </a:p>
          <a:p>
            <a:r>
              <a:rPr lang="en-US" sz="3000" dirty="0"/>
              <a:t>Nausea</a:t>
            </a:r>
          </a:p>
          <a:p>
            <a:r>
              <a:rPr lang="en-US" sz="3000" dirty="0"/>
              <a:t>Visual disturbance</a:t>
            </a:r>
          </a:p>
          <a:p>
            <a:r>
              <a:rPr lang="en-US" sz="3000" dirty="0"/>
              <a:t>Difficulty in walking</a:t>
            </a:r>
            <a:endParaRPr lang="en-US" dirty="0"/>
          </a:p>
        </p:txBody>
      </p:sp>
      <p:sp>
        <p:nvSpPr>
          <p:cNvPr id="3" name="Title 2"/>
          <p:cNvSpPr>
            <a:spLocks noGrp="1"/>
          </p:cNvSpPr>
          <p:nvPr>
            <p:ph type="title"/>
          </p:nvPr>
        </p:nvSpPr>
        <p:spPr>
          <a:xfrm>
            <a:off x="4038600" y="228600"/>
            <a:ext cx="4800600" cy="930275"/>
          </a:xfrm>
        </p:spPr>
        <p:txBody>
          <a:bodyPr/>
          <a:lstStyle/>
          <a:p>
            <a:r>
              <a:rPr lang="en-US" dirty="0"/>
              <a:t>Symptoms of Decompression Illness</a:t>
            </a:r>
          </a:p>
        </p:txBody>
      </p:sp>
    </p:spTree>
    <p:extLst>
      <p:ext uri="{BB962C8B-B14F-4D97-AF65-F5344CB8AC3E}">
        <p14:creationId xmlns:p14="http://schemas.microsoft.com/office/powerpoint/2010/main" val="3889586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Decompression Illness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634" b="8450"/>
          <a:stretch/>
        </p:blipFill>
        <p:spPr>
          <a:xfrm>
            <a:off x="1143000" y="1295400"/>
            <a:ext cx="7213600" cy="4648200"/>
          </a:xfrm>
          <a:prstGeom prst="rect">
            <a:avLst/>
          </a:prstGeom>
        </p:spPr>
      </p:pic>
    </p:spTree>
    <p:extLst>
      <p:ext uri="{BB962C8B-B14F-4D97-AF65-F5344CB8AC3E}">
        <p14:creationId xmlns:p14="http://schemas.microsoft.com/office/powerpoint/2010/main" val="330912206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0" y="381000"/>
            <a:ext cx="5029200" cy="6172200"/>
          </a:xfrm>
        </p:spPr>
        <p:txBody>
          <a:bodyPr/>
          <a:lstStyle/>
          <a:p>
            <a:r>
              <a:rPr lang="en-US" sz="2800" dirty="0"/>
              <a:t>Monitor ABC’s</a:t>
            </a:r>
          </a:p>
          <a:p>
            <a:r>
              <a:rPr lang="en-US" sz="2800" dirty="0"/>
              <a:t>O2 should be at 15 liters per minute</a:t>
            </a:r>
          </a:p>
          <a:p>
            <a:r>
              <a:rPr lang="en-US" sz="2800" dirty="0"/>
              <a:t>EMS should transport victim to emergency room</a:t>
            </a:r>
          </a:p>
          <a:p>
            <a:r>
              <a:rPr lang="en-US" sz="2800" dirty="0"/>
              <a:t>Treatment in decompression chamber</a:t>
            </a:r>
          </a:p>
          <a:p>
            <a:r>
              <a:rPr lang="en-US" sz="2800" dirty="0"/>
              <a:t>Provide EMS with depth gauge or dive computer</a:t>
            </a:r>
          </a:p>
          <a:p>
            <a:pPr marL="0" indent="0">
              <a:buNone/>
            </a:pPr>
            <a:endParaRPr lang="en-US" dirty="0"/>
          </a:p>
        </p:txBody>
      </p:sp>
    </p:spTree>
    <p:extLst>
      <p:ext uri="{BB962C8B-B14F-4D97-AF65-F5344CB8AC3E}">
        <p14:creationId xmlns:p14="http://schemas.microsoft.com/office/powerpoint/2010/main" val="2259169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14120</TotalTime>
  <Words>1513</Words>
  <Application>Microsoft Office PowerPoint</Application>
  <PresentationFormat>On-screen Show (4:3)</PresentationFormat>
  <Paragraphs>130</Paragraphs>
  <Slides>12</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Custom Design</vt:lpstr>
      <vt:lpstr>Office Theme</vt:lpstr>
      <vt:lpstr>Chapter 19: Scuba Related Illness and Treatment</vt:lpstr>
      <vt:lpstr>How Scuba Works</vt:lpstr>
      <vt:lpstr>PowerPoint Presentation</vt:lpstr>
      <vt:lpstr>Risks Associated with Scuba Diving</vt:lpstr>
      <vt:lpstr>PowerPoint Presentation</vt:lpstr>
      <vt:lpstr>Decompression Illness (DCI) Types</vt:lpstr>
      <vt:lpstr>Symptoms of Decompression Illness</vt:lpstr>
      <vt:lpstr>Treatment of Decompression Illness</vt:lpstr>
      <vt:lpstr>PowerPoint Presentation</vt:lpstr>
      <vt:lpstr>PowerPoint Presentation</vt:lpstr>
      <vt:lpstr>Reporting Diving Accidents</vt:lpstr>
      <vt:lpstr>PowerPoint Presentation</vt:lpstr>
    </vt:vector>
  </TitlesOfParts>
  <Company>City of Evanston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Abajian, Adam</dc:creator>
  <cp:lastModifiedBy>B. Chris Brewster</cp:lastModifiedBy>
  <cp:revision>546</cp:revision>
  <dcterms:created xsi:type="dcterms:W3CDTF">2016-10-05T17:47:24Z</dcterms:created>
  <dcterms:modified xsi:type="dcterms:W3CDTF">2017-03-10T17:39:40Z</dcterms:modified>
</cp:coreProperties>
</file>