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58" r:id="rId4"/>
    <p:sldId id="259" r:id="rId5"/>
    <p:sldId id="260" r:id="rId6"/>
    <p:sldId id="261" r:id="rId7"/>
    <p:sldId id="262" r:id="rId8"/>
    <p:sldId id="307" r:id="rId9"/>
    <p:sldId id="263" r:id="rId10"/>
    <p:sldId id="308"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 id="281" r:id="rId30"/>
    <p:sldId id="284" r:id="rId31"/>
    <p:sldId id="285" r:id="rId32"/>
    <p:sldId id="287" r:id="rId33"/>
    <p:sldId id="288" r:id="rId34"/>
    <p:sldId id="290" r:id="rId35"/>
    <p:sldId id="294" r:id="rId36"/>
    <p:sldId id="291" r:id="rId37"/>
    <p:sldId id="292" r:id="rId38"/>
    <p:sldId id="293" r:id="rId39"/>
    <p:sldId id="295" r:id="rId40"/>
    <p:sldId id="296" r:id="rId41"/>
    <p:sldId id="297" r:id="rId42"/>
    <p:sldId id="289" r:id="rId43"/>
    <p:sldId id="298" r:id="rId44"/>
    <p:sldId id="299" r:id="rId45"/>
    <p:sldId id="300" r:id="rId46"/>
    <p:sldId id="282" r:id="rId47"/>
    <p:sldId id="301" r:id="rId48"/>
    <p:sldId id="302" r:id="rId49"/>
    <p:sldId id="303" r:id="rId50"/>
    <p:sldId id="304" r:id="rId51"/>
    <p:sldId id="305" r:id="rId52"/>
    <p:sldId id="30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11.svg"/></Relationships>
</file>

<file path=ppt/diagrams/_rels/data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1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647D4F4-DE0B-47FC-9AF9-F1C9D3EB904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ED45B33-6713-445D-B99B-3768AC4F5D4C}">
      <dgm:prSet/>
      <dgm:spPr/>
      <dgm:t>
        <a:bodyPr/>
        <a:lstStyle/>
        <a:p>
          <a:r>
            <a:rPr lang="en-US"/>
            <a:t>A helicopter short-haul is not a procedure that should ever be improvised on the spot. </a:t>
          </a:r>
        </a:p>
      </dgm:t>
    </dgm:pt>
    <dgm:pt modelId="{A75C723E-4B50-42F4-8122-6D2D0932BBD7}" type="parTrans" cxnId="{1FD94D6A-6F3A-4578-BD96-332C4C5EA9DF}">
      <dgm:prSet/>
      <dgm:spPr/>
      <dgm:t>
        <a:bodyPr/>
        <a:lstStyle/>
        <a:p>
          <a:endParaRPr lang="en-US"/>
        </a:p>
      </dgm:t>
    </dgm:pt>
    <dgm:pt modelId="{F474DD71-AE31-4ACB-B9AD-E85D14A7C1E3}" type="sibTrans" cxnId="{1FD94D6A-6F3A-4578-BD96-332C4C5EA9DF}">
      <dgm:prSet/>
      <dgm:spPr/>
      <dgm:t>
        <a:bodyPr/>
        <a:lstStyle/>
        <a:p>
          <a:endParaRPr lang="en-US"/>
        </a:p>
      </dgm:t>
    </dgm:pt>
    <dgm:pt modelId="{6B26A81A-9AD0-433D-A7D2-B4E5F7423837}">
      <dgm:prSet/>
      <dgm:spPr/>
      <dgm:t>
        <a:bodyPr/>
        <a:lstStyle/>
        <a:p>
          <a:r>
            <a:rPr lang="en-US"/>
            <a:t>Rescuer proficiency is easier to maintain with the short-haul technique than with helicopter rappelling, since short-haul technique requires fewer rescuer manipulations. </a:t>
          </a:r>
        </a:p>
      </dgm:t>
    </dgm:pt>
    <dgm:pt modelId="{FC48C4DE-6CA6-4D8F-86B4-0E5C20ABEB71}" type="parTrans" cxnId="{C56B2CD0-EEC0-4589-8FA0-00B87B5988FE}">
      <dgm:prSet/>
      <dgm:spPr/>
      <dgm:t>
        <a:bodyPr/>
        <a:lstStyle/>
        <a:p>
          <a:endParaRPr lang="en-US"/>
        </a:p>
      </dgm:t>
    </dgm:pt>
    <dgm:pt modelId="{B3153277-D72A-48B8-B06A-896415D02595}" type="sibTrans" cxnId="{C56B2CD0-EEC0-4589-8FA0-00B87B5988FE}">
      <dgm:prSet/>
      <dgm:spPr/>
      <dgm:t>
        <a:bodyPr/>
        <a:lstStyle/>
        <a:p>
          <a:endParaRPr lang="en-US"/>
        </a:p>
      </dgm:t>
    </dgm:pt>
    <dgm:pt modelId="{2E7E33A2-EF4E-4A74-BC19-84C54003C0E0}" type="pres">
      <dgm:prSet presAssocID="{E647D4F4-DE0B-47FC-9AF9-F1C9D3EB904A}" presName="root" presStyleCnt="0">
        <dgm:presLayoutVars>
          <dgm:dir/>
          <dgm:resizeHandles val="exact"/>
        </dgm:presLayoutVars>
      </dgm:prSet>
      <dgm:spPr/>
    </dgm:pt>
    <dgm:pt modelId="{FBFFF05A-96C2-4011-BA36-B580D832AE33}" type="pres">
      <dgm:prSet presAssocID="{DED45B33-6713-445D-B99B-3768AC4F5D4C}" presName="compNode" presStyleCnt="0"/>
      <dgm:spPr/>
    </dgm:pt>
    <dgm:pt modelId="{4BBCD62D-9135-4853-82F6-1EC563208829}" type="pres">
      <dgm:prSet presAssocID="{DED45B33-6713-445D-B99B-3768AC4F5D4C}" presName="bgRect" presStyleLbl="bgShp" presStyleIdx="0" presStyleCnt="2"/>
      <dgm:spPr/>
    </dgm:pt>
    <dgm:pt modelId="{72187061-2F25-4A1C-A752-1F2D3978267B}" type="pres">
      <dgm:prSet presAssocID="{DED45B33-6713-445D-B99B-3768AC4F5D4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091BB8BE-7340-4248-9B2F-24DED8EACFA6}" type="pres">
      <dgm:prSet presAssocID="{DED45B33-6713-445D-B99B-3768AC4F5D4C}" presName="spaceRect" presStyleCnt="0"/>
      <dgm:spPr/>
    </dgm:pt>
    <dgm:pt modelId="{CD21FBDE-463E-4F25-B016-FAAC8F5A7D3B}" type="pres">
      <dgm:prSet presAssocID="{DED45B33-6713-445D-B99B-3768AC4F5D4C}" presName="parTx" presStyleLbl="revTx" presStyleIdx="0" presStyleCnt="2">
        <dgm:presLayoutVars>
          <dgm:chMax val="0"/>
          <dgm:chPref val="0"/>
        </dgm:presLayoutVars>
      </dgm:prSet>
      <dgm:spPr/>
    </dgm:pt>
    <dgm:pt modelId="{16B718E0-95D2-4A0A-BB81-5A3497C5EA98}" type="pres">
      <dgm:prSet presAssocID="{F474DD71-AE31-4ACB-B9AD-E85D14A7C1E3}" presName="sibTrans" presStyleCnt="0"/>
      <dgm:spPr/>
    </dgm:pt>
    <dgm:pt modelId="{708E841B-C0AD-4603-95BE-EB8DFCA6FE1C}" type="pres">
      <dgm:prSet presAssocID="{6B26A81A-9AD0-433D-A7D2-B4E5F7423837}" presName="compNode" presStyleCnt="0"/>
      <dgm:spPr/>
    </dgm:pt>
    <dgm:pt modelId="{F39B3DAF-BDF2-4668-99ED-342C8424B92B}" type="pres">
      <dgm:prSet presAssocID="{6B26A81A-9AD0-433D-A7D2-B4E5F7423837}" presName="bgRect" presStyleLbl="bgShp" presStyleIdx="1" presStyleCnt="2"/>
      <dgm:spPr/>
    </dgm:pt>
    <dgm:pt modelId="{F6DB7D63-C2EC-4630-8A59-CE8BFE895D61}" type="pres">
      <dgm:prSet presAssocID="{6B26A81A-9AD0-433D-A7D2-B4E5F74238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5A9D851E-9D31-47E7-AEF5-CC06A416C5F2}" type="pres">
      <dgm:prSet presAssocID="{6B26A81A-9AD0-433D-A7D2-B4E5F7423837}" presName="spaceRect" presStyleCnt="0"/>
      <dgm:spPr/>
    </dgm:pt>
    <dgm:pt modelId="{01E5B63F-DC6F-4F5D-923F-87083ECC58E5}" type="pres">
      <dgm:prSet presAssocID="{6B26A81A-9AD0-433D-A7D2-B4E5F7423837}" presName="parTx" presStyleLbl="revTx" presStyleIdx="1" presStyleCnt="2">
        <dgm:presLayoutVars>
          <dgm:chMax val="0"/>
          <dgm:chPref val="0"/>
        </dgm:presLayoutVars>
      </dgm:prSet>
      <dgm:spPr/>
    </dgm:pt>
  </dgm:ptLst>
  <dgm:cxnLst>
    <dgm:cxn modelId="{91B21509-41C1-4E54-A6F9-DA7621D452C3}" type="presOf" srcId="{E647D4F4-DE0B-47FC-9AF9-F1C9D3EB904A}" destId="{2E7E33A2-EF4E-4A74-BC19-84C54003C0E0}" srcOrd="0" destOrd="0" presId="urn:microsoft.com/office/officeart/2018/2/layout/IconVerticalSolidList"/>
    <dgm:cxn modelId="{1FD94D6A-6F3A-4578-BD96-332C4C5EA9DF}" srcId="{E647D4F4-DE0B-47FC-9AF9-F1C9D3EB904A}" destId="{DED45B33-6713-445D-B99B-3768AC4F5D4C}" srcOrd="0" destOrd="0" parTransId="{A75C723E-4B50-42F4-8122-6D2D0932BBD7}" sibTransId="{F474DD71-AE31-4ACB-B9AD-E85D14A7C1E3}"/>
    <dgm:cxn modelId="{682BC177-BA5B-4FA2-91EB-081D72FCEFC9}" type="presOf" srcId="{DED45B33-6713-445D-B99B-3768AC4F5D4C}" destId="{CD21FBDE-463E-4F25-B016-FAAC8F5A7D3B}" srcOrd="0" destOrd="0" presId="urn:microsoft.com/office/officeart/2018/2/layout/IconVerticalSolidList"/>
    <dgm:cxn modelId="{ED49FE7C-80BB-4878-9EDB-B2E4D32266C2}" type="presOf" srcId="{6B26A81A-9AD0-433D-A7D2-B4E5F7423837}" destId="{01E5B63F-DC6F-4F5D-923F-87083ECC58E5}" srcOrd="0" destOrd="0" presId="urn:microsoft.com/office/officeart/2018/2/layout/IconVerticalSolidList"/>
    <dgm:cxn modelId="{C56B2CD0-EEC0-4589-8FA0-00B87B5988FE}" srcId="{E647D4F4-DE0B-47FC-9AF9-F1C9D3EB904A}" destId="{6B26A81A-9AD0-433D-A7D2-B4E5F7423837}" srcOrd="1" destOrd="0" parTransId="{FC48C4DE-6CA6-4D8F-86B4-0E5C20ABEB71}" sibTransId="{B3153277-D72A-48B8-B06A-896415D02595}"/>
    <dgm:cxn modelId="{47055209-D320-4BDA-9A53-B745D99CFDB6}" type="presParOf" srcId="{2E7E33A2-EF4E-4A74-BC19-84C54003C0E0}" destId="{FBFFF05A-96C2-4011-BA36-B580D832AE33}" srcOrd="0" destOrd="0" presId="urn:microsoft.com/office/officeart/2018/2/layout/IconVerticalSolidList"/>
    <dgm:cxn modelId="{56625294-CBE8-4848-8648-3098EBDE0027}" type="presParOf" srcId="{FBFFF05A-96C2-4011-BA36-B580D832AE33}" destId="{4BBCD62D-9135-4853-82F6-1EC563208829}" srcOrd="0" destOrd="0" presId="urn:microsoft.com/office/officeart/2018/2/layout/IconVerticalSolidList"/>
    <dgm:cxn modelId="{157B6CB0-0847-4D7B-BE9E-5F5ACF360590}" type="presParOf" srcId="{FBFFF05A-96C2-4011-BA36-B580D832AE33}" destId="{72187061-2F25-4A1C-A752-1F2D3978267B}" srcOrd="1" destOrd="0" presId="urn:microsoft.com/office/officeart/2018/2/layout/IconVerticalSolidList"/>
    <dgm:cxn modelId="{13932294-E17C-4C86-AB48-4446C787CE79}" type="presParOf" srcId="{FBFFF05A-96C2-4011-BA36-B580D832AE33}" destId="{091BB8BE-7340-4248-9B2F-24DED8EACFA6}" srcOrd="2" destOrd="0" presId="urn:microsoft.com/office/officeart/2018/2/layout/IconVerticalSolidList"/>
    <dgm:cxn modelId="{86C36A07-9115-461E-BB9D-247CB2B18715}" type="presParOf" srcId="{FBFFF05A-96C2-4011-BA36-B580D832AE33}" destId="{CD21FBDE-463E-4F25-B016-FAAC8F5A7D3B}" srcOrd="3" destOrd="0" presId="urn:microsoft.com/office/officeart/2018/2/layout/IconVerticalSolidList"/>
    <dgm:cxn modelId="{7EAE17CC-7945-4904-8F29-591C8ACF02D4}" type="presParOf" srcId="{2E7E33A2-EF4E-4A74-BC19-84C54003C0E0}" destId="{16B718E0-95D2-4A0A-BB81-5A3497C5EA98}" srcOrd="1" destOrd="0" presId="urn:microsoft.com/office/officeart/2018/2/layout/IconVerticalSolidList"/>
    <dgm:cxn modelId="{565FD0CC-B317-4289-ADE4-88FE39141804}" type="presParOf" srcId="{2E7E33A2-EF4E-4A74-BC19-84C54003C0E0}" destId="{708E841B-C0AD-4603-95BE-EB8DFCA6FE1C}" srcOrd="2" destOrd="0" presId="urn:microsoft.com/office/officeart/2018/2/layout/IconVerticalSolidList"/>
    <dgm:cxn modelId="{06412312-4B19-41CA-A7FE-145AA07C491D}" type="presParOf" srcId="{708E841B-C0AD-4603-95BE-EB8DFCA6FE1C}" destId="{F39B3DAF-BDF2-4668-99ED-342C8424B92B}" srcOrd="0" destOrd="0" presId="urn:microsoft.com/office/officeart/2018/2/layout/IconVerticalSolidList"/>
    <dgm:cxn modelId="{C60B391B-2352-4292-96E7-7F9C061440FD}" type="presParOf" srcId="{708E841B-C0AD-4603-95BE-EB8DFCA6FE1C}" destId="{F6DB7D63-C2EC-4630-8A59-CE8BFE895D61}" srcOrd="1" destOrd="0" presId="urn:microsoft.com/office/officeart/2018/2/layout/IconVerticalSolidList"/>
    <dgm:cxn modelId="{48636A61-75D9-4E7E-A235-685A345ACDE4}" type="presParOf" srcId="{708E841B-C0AD-4603-95BE-EB8DFCA6FE1C}" destId="{5A9D851E-9D31-47E7-AEF5-CC06A416C5F2}" srcOrd="2" destOrd="0" presId="urn:microsoft.com/office/officeart/2018/2/layout/IconVerticalSolidList"/>
    <dgm:cxn modelId="{97A4401E-80A9-4D1C-9801-3172FF9F6D10}" type="presParOf" srcId="{708E841B-C0AD-4603-95BE-EB8DFCA6FE1C}" destId="{01E5B63F-DC6F-4F5D-923F-87083ECC58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9809E-7597-437B-9AFF-9B2FE32A03F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DAEB09A-9A96-45D9-ADBA-BCB488C6841A}">
      <dgm:prSet/>
      <dgm:spPr/>
      <dgm:t>
        <a:bodyPr/>
        <a:lstStyle/>
        <a:p>
          <a:r>
            <a:rPr lang="en-US"/>
            <a:t>The exposure time of the short-haul rescuer during forward flight is greater than during a helicopter rappel. </a:t>
          </a:r>
        </a:p>
      </dgm:t>
    </dgm:pt>
    <dgm:pt modelId="{4E341618-9235-4EAD-ADD2-9308CB0CEC72}" type="parTrans" cxnId="{7AC9BD99-2BE0-4F06-8704-112C1C5E737A}">
      <dgm:prSet/>
      <dgm:spPr/>
      <dgm:t>
        <a:bodyPr/>
        <a:lstStyle/>
        <a:p>
          <a:endParaRPr lang="en-US"/>
        </a:p>
      </dgm:t>
    </dgm:pt>
    <dgm:pt modelId="{1C112B63-3AED-4057-8557-9DB4835A73E4}" type="sibTrans" cxnId="{7AC9BD99-2BE0-4F06-8704-112C1C5E737A}">
      <dgm:prSet/>
      <dgm:spPr/>
      <dgm:t>
        <a:bodyPr/>
        <a:lstStyle/>
        <a:p>
          <a:endParaRPr lang="en-US"/>
        </a:p>
      </dgm:t>
    </dgm:pt>
    <dgm:pt modelId="{74288EC8-EFFC-42A2-88E6-3D3D4008A836}">
      <dgm:prSet/>
      <dgm:spPr/>
      <dgm:t>
        <a:bodyPr/>
        <a:lstStyle/>
        <a:p>
          <a:r>
            <a:rPr lang="en-US"/>
            <a:t>To minimize this exposure time, short-haul flights should be limited to the shortest possible flight distance practical. </a:t>
          </a:r>
        </a:p>
      </dgm:t>
    </dgm:pt>
    <dgm:pt modelId="{71CFCC89-5B3C-464B-8F09-D76EB842725F}" type="parTrans" cxnId="{1B5AC50E-23D4-448B-8B44-735D22AFDFB6}">
      <dgm:prSet/>
      <dgm:spPr/>
      <dgm:t>
        <a:bodyPr/>
        <a:lstStyle/>
        <a:p>
          <a:endParaRPr lang="en-US"/>
        </a:p>
      </dgm:t>
    </dgm:pt>
    <dgm:pt modelId="{46A69B4E-21AA-4B20-A5D6-62DBC577E1B0}" type="sibTrans" cxnId="{1B5AC50E-23D4-448B-8B44-735D22AFDFB6}">
      <dgm:prSet/>
      <dgm:spPr/>
      <dgm:t>
        <a:bodyPr/>
        <a:lstStyle/>
        <a:p>
          <a:endParaRPr lang="en-US"/>
        </a:p>
      </dgm:t>
    </dgm:pt>
    <dgm:pt modelId="{17116C12-A47C-4182-90D6-73C48CBCAA1F}">
      <dgm:prSet/>
      <dgm:spPr/>
      <dgm:t>
        <a:bodyPr/>
        <a:lstStyle/>
        <a:p>
          <a:r>
            <a:rPr lang="en-US"/>
            <a:t>The name "short-haul" is derived from this distance factor, rather than from the length of line used. </a:t>
          </a:r>
        </a:p>
      </dgm:t>
    </dgm:pt>
    <dgm:pt modelId="{89271911-FD7C-4216-BE32-1E52BC4C9B40}" type="parTrans" cxnId="{581D033E-DCE5-4C7D-AB75-D8DA9C9DC1E7}">
      <dgm:prSet/>
      <dgm:spPr/>
      <dgm:t>
        <a:bodyPr/>
        <a:lstStyle/>
        <a:p>
          <a:endParaRPr lang="en-US"/>
        </a:p>
      </dgm:t>
    </dgm:pt>
    <dgm:pt modelId="{0FE339E6-A472-4B14-95EB-B7A6117D2613}" type="sibTrans" cxnId="{581D033E-DCE5-4C7D-AB75-D8DA9C9DC1E7}">
      <dgm:prSet/>
      <dgm:spPr/>
      <dgm:t>
        <a:bodyPr/>
        <a:lstStyle/>
        <a:p>
          <a:endParaRPr lang="en-US"/>
        </a:p>
      </dgm:t>
    </dgm:pt>
    <dgm:pt modelId="{6489F761-536A-426C-AE9E-7CF99C0F5279}" type="pres">
      <dgm:prSet presAssocID="{F3D9809E-7597-437B-9AFF-9B2FE32A03F6}" presName="root" presStyleCnt="0">
        <dgm:presLayoutVars>
          <dgm:dir/>
          <dgm:resizeHandles val="exact"/>
        </dgm:presLayoutVars>
      </dgm:prSet>
      <dgm:spPr/>
    </dgm:pt>
    <dgm:pt modelId="{5137912B-E870-4FEE-9F92-F975141E63DC}" type="pres">
      <dgm:prSet presAssocID="{ADAEB09A-9A96-45D9-ADBA-BCB488C6841A}" presName="compNode" presStyleCnt="0"/>
      <dgm:spPr/>
    </dgm:pt>
    <dgm:pt modelId="{0697AF71-A027-41AE-9BAB-B46F4F6BBE60}" type="pres">
      <dgm:prSet presAssocID="{ADAEB09A-9A96-45D9-ADBA-BCB488C6841A}" presName="bgRect" presStyleLbl="bgShp" presStyleIdx="0" presStyleCnt="3"/>
      <dgm:spPr/>
    </dgm:pt>
    <dgm:pt modelId="{56D2F198-E102-4C2A-95AC-745D8DF8A4C7}" type="pres">
      <dgm:prSet presAssocID="{ADAEB09A-9A96-45D9-ADBA-BCB488C684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B2CA49DF-3D5D-45DF-8C91-89B95951B0EB}" type="pres">
      <dgm:prSet presAssocID="{ADAEB09A-9A96-45D9-ADBA-BCB488C6841A}" presName="spaceRect" presStyleCnt="0"/>
      <dgm:spPr/>
    </dgm:pt>
    <dgm:pt modelId="{52A803A8-A863-4CED-B01C-CCACC3D73835}" type="pres">
      <dgm:prSet presAssocID="{ADAEB09A-9A96-45D9-ADBA-BCB488C6841A}" presName="parTx" presStyleLbl="revTx" presStyleIdx="0" presStyleCnt="3">
        <dgm:presLayoutVars>
          <dgm:chMax val="0"/>
          <dgm:chPref val="0"/>
        </dgm:presLayoutVars>
      </dgm:prSet>
      <dgm:spPr/>
    </dgm:pt>
    <dgm:pt modelId="{0FD00F1B-DBB6-478B-9677-353EA5DC7743}" type="pres">
      <dgm:prSet presAssocID="{1C112B63-3AED-4057-8557-9DB4835A73E4}" presName="sibTrans" presStyleCnt="0"/>
      <dgm:spPr/>
    </dgm:pt>
    <dgm:pt modelId="{C4646883-18D4-44A5-9204-1413672841EB}" type="pres">
      <dgm:prSet presAssocID="{74288EC8-EFFC-42A2-88E6-3D3D4008A836}" presName="compNode" presStyleCnt="0"/>
      <dgm:spPr/>
    </dgm:pt>
    <dgm:pt modelId="{77F20300-D1B5-4443-9C07-2DB5102350CC}" type="pres">
      <dgm:prSet presAssocID="{74288EC8-EFFC-42A2-88E6-3D3D4008A836}" presName="bgRect" presStyleLbl="bgShp" presStyleIdx="1" presStyleCnt="3"/>
      <dgm:spPr/>
    </dgm:pt>
    <dgm:pt modelId="{60E99758-8A19-4762-810F-4B682F8C3688}" type="pres">
      <dgm:prSet presAssocID="{74288EC8-EFFC-42A2-88E6-3D3D4008A8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F7E7DF73-578F-4BB5-80CD-FFDDA455018C}" type="pres">
      <dgm:prSet presAssocID="{74288EC8-EFFC-42A2-88E6-3D3D4008A836}" presName="spaceRect" presStyleCnt="0"/>
      <dgm:spPr/>
    </dgm:pt>
    <dgm:pt modelId="{D4B4A13A-9B4D-4E97-BAD3-81BD470E89AC}" type="pres">
      <dgm:prSet presAssocID="{74288EC8-EFFC-42A2-88E6-3D3D4008A836}" presName="parTx" presStyleLbl="revTx" presStyleIdx="1" presStyleCnt="3">
        <dgm:presLayoutVars>
          <dgm:chMax val="0"/>
          <dgm:chPref val="0"/>
        </dgm:presLayoutVars>
      </dgm:prSet>
      <dgm:spPr/>
    </dgm:pt>
    <dgm:pt modelId="{BACC7582-6741-4874-8E2E-6FC0FCA4D7CF}" type="pres">
      <dgm:prSet presAssocID="{46A69B4E-21AA-4B20-A5D6-62DBC577E1B0}" presName="sibTrans" presStyleCnt="0"/>
      <dgm:spPr/>
    </dgm:pt>
    <dgm:pt modelId="{0CEA1ED9-3E70-4548-8BE8-723ED58282AA}" type="pres">
      <dgm:prSet presAssocID="{17116C12-A47C-4182-90D6-73C48CBCAA1F}" presName="compNode" presStyleCnt="0"/>
      <dgm:spPr/>
    </dgm:pt>
    <dgm:pt modelId="{D8A34E2C-53B8-41EF-8996-A95CA9151C2E}" type="pres">
      <dgm:prSet presAssocID="{17116C12-A47C-4182-90D6-73C48CBCAA1F}" presName="bgRect" presStyleLbl="bgShp" presStyleIdx="2" presStyleCnt="3"/>
      <dgm:spPr/>
    </dgm:pt>
    <dgm:pt modelId="{B9C89B21-9B96-4727-8E2F-782CBED257AD}" type="pres">
      <dgm:prSet presAssocID="{17116C12-A47C-4182-90D6-73C48CBCAA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10789D24-4464-4246-BD07-109221CDFEC7}" type="pres">
      <dgm:prSet presAssocID="{17116C12-A47C-4182-90D6-73C48CBCAA1F}" presName="spaceRect" presStyleCnt="0"/>
      <dgm:spPr/>
    </dgm:pt>
    <dgm:pt modelId="{44F45BAE-CB89-4BAE-ADDF-2635D5C72D0E}" type="pres">
      <dgm:prSet presAssocID="{17116C12-A47C-4182-90D6-73C48CBCAA1F}" presName="parTx" presStyleLbl="revTx" presStyleIdx="2" presStyleCnt="3">
        <dgm:presLayoutVars>
          <dgm:chMax val="0"/>
          <dgm:chPref val="0"/>
        </dgm:presLayoutVars>
      </dgm:prSet>
      <dgm:spPr/>
    </dgm:pt>
  </dgm:ptLst>
  <dgm:cxnLst>
    <dgm:cxn modelId="{1B5AC50E-23D4-448B-8B44-735D22AFDFB6}" srcId="{F3D9809E-7597-437B-9AFF-9B2FE32A03F6}" destId="{74288EC8-EFFC-42A2-88E6-3D3D4008A836}" srcOrd="1" destOrd="0" parTransId="{71CFCC89-5B3C-464B-8F09-D76EB842725F}" sibTransId="{46A69B4E-21AA-4B20-A5D6-62DBC577E1B0}"/>
    <dgm:cxn modelId="{F9B28613-7FF1-45FE-ABD0-3D412806FB6D}" type="presOf" srcId="{F3D9809E-7597-437B-9AFF-9B2FE32A03F6}" destId="{6489F761-536A-426C-AE9E-7CF99C0F5279}" srcOrd="0" destOrd="0" presId="urn:microsoft.com/office/officeart/2018/2/layout/IconVerticalSolidList"/>
    <dgm:cxn modelId="{581D033E-DCE5-4C7D-AB75-D8DA9C9DC1E7}" srcId="{F3D9809E-7597-437B-9AFF-9B2FE32A03F6}" destId="{17116C12-A47C-4182-90D6-73C48CBCAA1F}" srcOrd="2" destOrd="0" parTransId="{89271911-FD7C-4216-BE32-1E52BC4C9B40}" sibTransId="{0FE339E6-A472-4B14-95EB-B7A6117D2613}"/>
    <dgm:cxn modelId="{7AC9BD99-2BE0-4F06-8704-112C1C5E737A}" srcId="{F3D9809E-7597-437B-9AFF-9B2FE32A03F6}" destId="{ADAEB09A-9A96-45D9-ADBA-BCB488C6841A}" srcOrd="0" destOrd="0" parTransId="{4E341618-9235-4EAD-ADD2-9308CB0CEC72}" sibTransId="{1C112B63-3AED-4057-8557-9DB4835A73E4}"/>
    <dgm:cxn modelId="{AD12C89E-8D7B-495F-AF60-30F0B5622271}" type="presOf" srcId="{ADAEB09A-9A96-45D9-ADBA-BCB488C6841A}" destId="{52A803A8-A863-4CED-B01C-CCACC3D73835}" srcOrd="0" destOrd="0" presId="urn:microsoft.com/office/officeart/2018/2/layout/IconVerticalSolidList"/>
    <dgm:cxn modelId="{3C8D4FB8-CD7E-4914-B33B-FCC3C0526599}" type="presOf" srcId="{17116C12-A47C-4182-90D6-73C48CBCAA1F}" destId="{44F45BAE-CB89-4BAE-ADDF-2635D5C72D0E}" srcOrd="0" destOrd="0" presId="urn:microsoft.com/office/officeart/2018/2/layout/IconVerticalSolidList"/>
    <dgm:cxn modelId="{40972DD9-0DF3-4E72-8042-843B67F860DE}" type="presOf" srcId="{74288EC8-EFFC-42A2-88E6-3D3D4008A836}" destId="{D4B4A13A-9B4D-4E97-BAD3-81BD470E89AC}" srcOrd="0" destOrd="0" presId="urn:microsoft.com/office/officeart/2018/2/layout/IconVerticalSolidList"/>
    <dgm:cxn modelId="{ED72ECCF-B628-4199-8B98-365A507B98CF}" type="presParOf" srcId="{6489F761-536A-426C-AE9E-7CF99C0F5279}" destId="{5137912B-E870-4FEE-9F92-F975141E63DC}" srcOrd="0" destOrd="0" presId="urn:microsoft.com/office/officeart/2018/2/layout/IconVerticalSolidList"/>
    <dgm:cxn modelId="{4E587E6A-241D-4A79-9A48-A5244AC40994}" type="presParOf" srcId="{5137912B-E870-4FEE-9F92-F975141E63DC}" destId="{0697AF71-A027-41AE-9BAB-B46F4F6BBE60}" srcOrd="0" destOrd="0" presId="urn:microsoft.com/office/officeart/2018/2/layout/IconVerticalSolidList"/>
    <dgm:cxn modelId="{87738CD4-6DDE-4B03-A53A-8955920D54FA}" type="presParOf" srcId="{5137912B-E870-4FEE-9F92-F975141E63DC}" destId="{56D2F198-E102-4C2A-95AC-745D8DF8A4C7}" srcOrd="1" destOrd="0" presId="urn:microsoft.com/office/officeart/2018/2/layout/IconVerticalSolidList"/>
    <dgm:cxn modelId="{79E9072C-58C5-4D18-BAEC-F9C9F5B16248}" type="presParOf" srcId="{5137912B-E870-4FEE-9F92-F975141E63DC}" destId="{B2CA49DF-3D5D-45DF-8C91-89B95951B0EB}" srcOrd="2" destOrd="0" presId="urn:microsoft.com/office/officeart/2018/2/layout/IconVerticalSolidList"/>
    <dgm:cxn modelId="{EA152410-5AC9-4CB4-8952-13E91B66EA42}" type="presParOf" srcId="{5137912B-E870-4FEE-9F92-F975141E63DC}" destId="{52A803A8-A863-4CED-B01C-CCACC3D73835}" srcOrd="3" destOrd="0" presId="urn:microsoft.com/office/officeart/2018/2/layout/IconVerticalSolidList"/>
    <dgm:cxn modelId="{F5BAB4BB-BE71-4D3A-BD96-4142BAD84F0B}" type="presParOf" srcId="{6489F761-536A-426C-AE9E-7CF99C0F5279}" destId="{0FD00F1B-DBB6-478B-9677-353EA5DC7743}" srcOrd="1" destOrd="0" presId="urn:microsoft.com/office/officeart/2018/2/layout/IconVerticalSolidList"/>
    <dgm:cxn modelId="{4AF1FF01-3875-491B-9A9A-A2393967CB69}" type="presParOf" srcId="{6489F761-536A-426C-AE9E-7CF99C0F5279}" destId="{C4646883-18D4-44A5-9204-1413672841EB}" srcOrd="2" destOrd="0" presId="urn:microsoft.com/office/officeart/2018/2/layout/IconVerticalSolidList"/>
    <dgm:cxn modelId="{C810A9FD-5D8A-4039-803C-AAFB489FC435}" type="presParOf" srcId="{C4646883-18D4-44A5-9204-1413672841EB}" destId="{77F20300-D1B5-4443-9C07-2DB5102350CC}" srcOrd="0" destOrd="0" presId="urn:microsoft.com/office/officeart/2018/2/layout/IconVerticalSolidList"/>
    <dgm:cxn modelId="{A640C39E-42BE-467D-A69B-B416097269BF}" type="presParOf" srcId="{C4646883-18D4-44A5-9204-1413672841EB}" destId="{60E99758-8A19-4762-810F-4B682F8C3688}" srcOrd="1" destOrd="0" presId="urn:microsoft.com/office/officeart/2018/2/layout/IconVerticalSolidList"/>
    <dgm:cxn modelId="{D0708C21-FC3C-43B7-8C29-E0748348B23D}" type="presParOf" srcId="{C4646883-18D4-44A5-9204-1413672841EB}" destId="{F7E7DF73-578F-4BB5-80CD-FFDDA455018C}" srcOrd="2" destOrd="0" presId="urn:microsoft.com/office/officeart/2018/2/layout/IconVerticalSolidList"/>
    <dgm:cxn modelId="{34E35002-A983-43DC-B547-DFA14B2AA29B}" type="presParOf" srcId="{C4646883-18D4-44A5-9204-1413672841EB}" destId="{D4B4A13A-9B4D-4E97-BAD3-81BD470E89AC}" srcOrd="3" destOrd="0" presId="urn:microsoft.com/office/officeart/2018/2/layout/IconVerticalSolidList"/>
    <dgm:cxn modelId="{2404A7BE-B158-4B1F-A14F-E5038B184238}" type="presParOf" srcId="{6489F761-536A-426C-AE9E-7CF99C0F5279}" destId="{BACC7582-6741-4874-8E2E-6FC0FCA4D7CF}" srcOrd="3" destOrd="0" presId="urn:microsoft.com/office/officeart/2018/2/layout/IconVerticalSolidList"/>
    <dgm:cxn modelId="{53D6FDDC-FD8F-471A-87B8-BD232EAD0E4A}" type="presParOf" srcId="{6489F761-536A-426C-AE9E-7CF99C0F5279}" destId="{0CEA1ED9-3E70-4548-8BE8-723ED58282AA}" srcOrd="4" destOrd="0" presId="urn:microsoft.com/office/officeart/2018/2/layout/IconVerticalSolidList"/>
    <dgm:cxn modelId="{24C3D67B-D264-4AD6-9CB3-F3F6F188EEF9}" type="presParOf" srcId="{0CEA1ED9-3E70-4548-8BE8-723ED58282AA}" destId="{D8A34E2C-53B8-41EF-8996-A95CA9151C2E}" srcOrd="0" destOrd="0" presId="urn:microsoft.com/office/officeart/2018/2/layout/IconVerticalSolidList"/>
    <dgm:cxn modelId="{5C64F680-349C-4AFF-8538-AD010662DFCF}" type="presParOf" srcId="{0CEA1ED9-3E70-4548-8BE8-723ED58282AA}" destId="{B9C89B21-9B96-4727-8E2F-782CBED257AD}" srcOrd="1" destOrd="0" presId="urn:microsoft.com/office/officeart/2018/2/layout/IconVerticalSolidList"/>
    <dgm:cxn modelId="{926216FF-B3C1-40D9-8D8B-338A2F0520D1}" type="presParOf" srcId="{0CEA1ED9-3E70-4548-8BE8-723ED58282AA}" destId="{10789D24-4464-4246-BD07-109221CDFEC7}" srcOrd="2" destOrd="0" presId="urn:microsoft.com/office/officeart/2018/2/layout/IconVerticalSolidList"/>
    <dgm:cxn modelId="{7A7E2C5E-3357-42FD-A1C5-DA74C679C7DD}" type="presParOf" srcId="{0CEA1ED9-3E70-4548-8BE8-723ED58282AA}" destId="{44F45BAE-CB89-4BAE-ADDF-2635D5C72D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53D3B9-FB48-4F29-B36E-2A8BE6D90B26}"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E342CA81-B17D-4049-8244-98466A7656FA}">
      <dgm:prSet/>
      <dgm:spPr/>
      <dgm:t>
        <a:bodyPr/>
        <a:lstStyle/>
        <a:p>
          <a:r>
            <a:rPr lang="en-US"/>
            <a:t>This redundancy in the short-haul anchor is designed to prevent a catastrophic loss of the short-haul load and HEC. </a:t>
          </a:r>
        </a:p>
      </dgm:t>
    </dgm:pt>
    <dgm:pt modelId="{7A9B1819-20CD-4722-801D-C5B9E8A3F1B6}" type="parTrans" cxnId="{4B4AC170-202B-4701-846A-7982D282D268}">
      <dgm:prSet/>
      <dgm:spPr/>
      <dgm:t>
        <a:bodyPr/>
        <a:lstStyle/>
        <a:p>
          <a:endParaRPr lang="en-US"/>
        </a:p>
      </dgm:t>
    </dgm:pt>
    <dgm:pt modelId="{94E73781-D98E-4A45-A931-EE33E428D8F9}" type="sibTrans" cxnId="{4B4AC170-202B-4701-846A-7982D282D268}">
      <dgm:prSet/>
      <dgm:spPr/>
      <dgm:t>
        <a:bodyPr/>
        <a:lstStyle/>
        <a:p>
          <a:endParaRPr lang="en-US"/>
        </a:p>
      </dgm:t>
    </dgm:pt>
    <dgm:pt modelId="{5E848B0E-A1AC-48A6-8E26-18BED737C2C6}">
      <dgm:prSet/>
      <dgm:spPr/>
      <dgm:t>
        <a:bodyPr/>
        <a:lstStyle/>
        <a:p>
          <a:r>
            <a:rPr lang="en-US"/>
            <a:t>The primary and backup anchor must be designed for release in an emergency by the spotter or pilot, utilizing two separate and specific actions.</a:t>
          </a:r>
        </a:p>
      </dgm:t>
    </dgm:pt>
    <dgm:pt modelId="{5CC4502F-C9D2-4F3E-A9F6-DA579BA003E8}" type="parTrans" cxnId="{68213E00-BB88-4125-B7EC-5E940D46280F}">
      <dgm:prSet/>
      <dgm:spPr/>
      <dgm:t>
        <a:bodyPr/>
        <a:lstStyle/>
        <a:p>
          <a:endParaRPr lang="en-US"/>
        </a:p>
      </dgm:t>
    </dgm:pt>
    <dgm:pt modelId="{43E059C4-6757-4949-9B15-072C6509E40F}" type="sibTrans" cxnId="{68213E00-BB88-4125-B7EC-5E940D46280F}">
      <dgm:prSet/>
      <dgm:spPr/>
      <dgm:t>
        <a:bodyPr/>
        <a:lstStyle/>
        <a:p>
          <a:endParaRPr lang="en-US"/>
        </a:p>
      </dgm:t>
    </dgm:pt>
    <dgm:pt modelId="{7B8FFE2D-AEB2-417F-95D4-F779567A0B30}" type="pres">
      <dgm:prSet presAssocID="{AA53D3B9-FB48-4F29-B36E-2A8BE6D90B26}" presName="Name0" presStyleCnt="0">
        <dgm:presLayoutVars>
          <dgm:dir/>
          <dgm:animLvl val="lvl"/>
          <dgm:resizeHandles val="exact"/>
        </dgm:presLayoutVars>
      </dgm:prSet>
      <dgm:spPr/>
    </dgm:pt>
    <dgm:pt modelId="{ED1AD2A9-FE87-495A-B77B-8AF38F5D84D5}" type="pres">
      <dgm:prSet presAssocID="{5E848B0E-A1AC-48A6-8E26-18BED737C2C6}" presName="boxAndChildren" presStyleCnt="0"/>
      <dgm:spPr/>
    </dgm:pt>
    <dgm:pt modelId="{0AAFBAB5-DD08-4987-9401-8C9AEACECE69}" type="pres">
      <dgm:prSet presAssocID="{5E848B0E-A1AC-48A6-8E26-18BED737C2C6}" presName="parentTextBox" presStyleLbl="node1" presStyleIdx="0" presStyleCnt="2"/>
      <dgm:spPr/>
    </dgm:pt>
    <dgm:pt modelId="{3AADBEB3-B460-46D1-B32D-64A71EA0BCEC}" type="pres">
      <dgm:prSet presAssocID="{94E73781-D98E-4A45-A931-EE33E428D8F9}" presName="sp" presStyleCnt="0"/>
      <dgm:spPr/>
    </dgm:pt>
    <dgm:pt modelId="{C960787B-8342-452D-8574-1DFB3C803388}" type="pres">
      <dgm:prSet presAssocID="{E342CA81-B17D-4049-8244-98466A7656FA}" presName="arrowAndChildren" presStyleCnt="0"/>
      <dgm:spPr/>
    </dgm:pt>
    <dgm:pt modelId="{B2B4071C-C0A0-4211-BCC4-A67EE738CEE8}" type="pres">
      <dgm:prSet presAssocID="{E342CA81-B17D-4049-8244-98466A7656FA}" presName="parentTextArrow" presStyleLbl="node1" presStyleIdx="1" presStyleCnt="2"/>
      <dgm:spPr/>
    </dgm:pt>
  </dgm:ptLst>
  <dgm:cxnLst>
    <dgm:cxn modelId="{68213E00-BB88-4125-B7EC-5E940D46280F}" srcId="{AA53D3B9-FB48-4F29-B36E-2A8BE6D90B26}" destId="{5E848B0E-A1AC-48A6-8E26-18BED737C2C6}" srcOrd="1" destOrd="0" parTransId="{5CC4502F-C9D2-4F3E-A9F6-DA579BA003E8}" sibTransId="{43E059C4-6757-4949-9B15-072C6509E40F}"/>
    <dgm:cxn modelId="{4B4AC170-202B-4701-846A-7982D282D268}" srcId="{AA53D3B9-FB48-4F29-B36E-2A8BE6D90B26}" destId="{E342CA81-B17D-4049-8244-98466A7656FA}" srcOrd="0" destOrd="0" parTransId="{7A9B1819-20CD-4722-801D-C5B9E8A3F1B6}" sibTransId="{94E73781-D98E-4A45-A931-EE33E428D8F9}"/>
    <dgm:cxn modelId="{13E57757-D357-4B58-8F25-EDEFF4921363}" type="presOf" srcId="{AA53D3B9-FB48-4F29-B36E-2A8BE6D90B26}" destId="{7B8FFE2D-AEB2-417F-95D4-F779567A0B30}" srcOrd="0" destOrd="0" presId="urn:microsoft.com/office/officeart/2005/8/layout/process4"/>
    <dgm:cxn modelId="{CCDEFCD6-5BB2-4180-AEE2-454E17499BC2}" type="presOf" srcId="{E342CA81-B17D-4049-8244-98466A7656FA}" destId="{B2B4071C-C0A0-4211-BCC4-A67EE738CEE8}" srcOrd="0" destOrd="0" presId="urn:microsoft.com/office/officeart/2005/8/layout/process4"/>
    <dgm:cxn modelId="{0CB1F6ED-FF88-4C5B-9226-64A8D73936D3}" type="presOf" srcId="{5E848B0E-A1AC-48A6-8E26-18BED737C2C6}" destId="{0AAFBAB5-DD08-4987-9401-8C9AEACECE69}" srcOrd="0" destOrd="0" presId="urn:microsoft.com/office/officeart/2005/8/layout/process4"/>
    <dgm:cxn modelId="{5D17E2B5-B713-4062-9B3E-9A0C9813F9D3}" type="presParOf" srcId="{7B8FFE2D-AEB2-417F-95D4-F779567A0B30}" destId="{ED1AD2A9-FE87-495A-B77B-8AF38F5D84D5}" srcOrd="0" destOrd="0" presId="urn:microsoft.com/office/officeart/2005/8/layout/process4"/>
    <dgm:cxn modelId="{B8B999C8-E5C5-45A7-8611-365D8BB93B2D}" type="presParOf" srcId="{ED1AD2A9-FE87-495A-B77B-8AF38F5D84D5}" destId="{0AAFBAB5-DD08-4987-9401-8C9AEACECE69}" srcOrd="0" destOrd="0" presId="urn:microsoft.com/office/officeart/2005/8/layout/process4"/>
    <dgm:cxn modelId="{996CF077-2B3F-4497-BC54-62F8B7401487}" type="presParOf" srcId="{7B8FFE2D-AEB2-417F-95D4-F779567A0B30}" destId="{3AADBEB3-B460-46D1-B32D-64A71EA0BCEC}" srcOrd="1" destOrd="0" presId="urn:microsoft.com/office/officeart/2005/8/layout/process4"/>
    <dgm:cxn modelId="{B94C2E52-CF86-43A3-A2DC-C5DD6892DD6B}" type="presParOf" srcId="{7B8FFE2D-AEB2-417F-95D4-F779567A0B30}" destId="{C960787B-8342-452D-8574-1DFB3C803388}" srcOrd="2" destOrd="0" presId="urn:microsoft.com/office/officeart/2005/8/layout/process4"/>
    <dgm:cxn modelId="{61381DC3-2903-4881-BCEA-78C72D2A743B}" type="presParOf" srcId="{C960787B-8342-452D-8574-1DFB3C803388}" destId="{B2B4071C-C0A0-4211-BCC4-A67EE738CEE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BEBC48-338F-4F76-8C8E-65342893AE2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60413F0-FB83-4048-B4B4-34C6AECDB644}">
      <dgm:prSet/>
      <dgm:spPr/>
      <dgm:t>
        <a:bodyPr/>
        <a:lstStyle/>
        <a:p>
          <a:r>
            <a:rPr lang="en-US"/>
            <a:t>The short-haul anchor point in the helicopter needs to be releasable in the event of line entanglement, which can't be cleared from the ground. </a:t>
          </a:r>
        </a:p>
      </dgm:t>
    </dgm:pt>
    <dgm:pt modelId="{FE0F5002-A644-4AF8-9E5D-034B1805B8D0}" type="parTrans" cxnId="{2E4D601F-5071-498B-B826-C6136D689B43}">
      <dgm:prSet/>
      <dgm:spPr/>
      <dgm:t>
        <a:bodyPr/>
        <a:lstStyle/>
        <a:p>
          <a:endParaRPr lang="en-US"/>
        </a:p>
      </dgm:t>
    </dgm:pt>
    <dgm:pt modelId="{3DC51192-D7AA-4075-8135-C845703FDFD7}" type="sibTrans" cxnId="{2E4D601F-5071-498B-B826-C6136D689B43}">
      <dgm:prSet/>
      <dgm:spPr/>
      <dgm:t>
        <a:bodyPr/>
        <a:lstStyle/>
        <a:p>
          <a:endParaRPr lang="en-US"/>
        </a:p>
      </dgm:t>
    </dgm:pt>
    <dgm:pt modelId="{E430CCF8-BBDC-41B2-BD42-2426DF5E6A09}">
      <dgm:prSet/>
      <dgm:spPr/>
      <dgm:t>
        <a:bodyPr/>
        <a:lstStyle/>
        <a:p>
          <a:r>
            <a:rPr lang="en-US"/>
            <a:t>During extraction operations, all rescuers must be clear of potential entanglement hazards</a:t>
          </a:r>
        </a:p>
      </dgm:t>
    </dgm:pt>
    <dgm:pt modelId="{785EC094-5C83-4DFC-9321-3FB872A77392}" type="parTrans" cxnId="{08505290-F4C9-438D-BCB7-F0586109D959}">
      <dgm:prSet/>
      <dgm:spPr/>
      <dgm:t>
        <a:bodyPr/>
        <a:lstStyle/>
        <a:p>
          <a:endParaRPr lang="en-US"/>
        </a:p>
      </dgm:t>
    </dgm:pt>
    <dgm:pt modelId="{C9EF02A8-D4DE-4BE5-B89A-BA416D3344DC}" type="sibTrans" cxnId="{08505290-F4C9-438D-BCB7-F0586109D959}">
      <dgm:prSet/>
      <dgm:spPr/>
      <dgm:t>
        <a:bodyPr/>
        <a:lstStyle/>
        <a:p>
          <a:endParaRPr lang="en-US"/>
        </a:p>
      </dgm:t>
    </dgm:pt>
    <dgm:pt modelId="{6CFBAF69-73EB-4CEC-8F9E-BF3345A75A15}" type="pres">
      <dgm:prSet presAssocID="{73BEBC48-338F-4F76-8C8E-65342893AE25}" presName="linear" presStyleCnt="0">
        <dgm:presLayoutVars>
          <dgm:animLvl val="lvl"/>
          <dgm:resizeHandles val="exact"/>
        </dgm:presLayoutVars>
      </dgm:prSet>
      <dgm:spPr/>
    </dgm:pt>
    <dgm:pt modelId="{7292FDF0-48E3-46C6-8AEB-57BCA5C3BEEC}" type="pres">
      <dgm:prSet presAssocID="{E60413F0-FB83-4048-B4B4-34C6AECDB644}" presName="parentText" presStyleLbl="node1" presStyleIdx="0" presStyleCnt="2">
        <dgm:presLayoutVars>
          <dgm:chMax val="0"/>
          <dgm:bulletEnabled val="1"/>
        </dgm:presLayoutVars>
      </dgm:prSet>
      <dgm:spPr/>
    </dgm:pt>
    <dgm:pt modelId="{05CBDECE-7881-4970-A260-EA032E5A323E}" type="pres">
      <dgm:prSet presAssocID="{3DC51192-D7AA-4075-8135-C845703FDFD7}" presName="spacer" presStyleCnt="0"/>
      <dgm:spPr/>
    </dgm:pt>
    <dgm:pt modelId="{3C7BA616-41BA-4339-9714-EA0FEF5E7483}" type="pres">
      <dgm:prSet presAssocID="{E430CCF8-BBDC-41B2-BD42-2426DF5E6A09}" presName="parentText" presStyleLbl="node1" presStyleIdx="1" presStyleCnt="2">
        <dgm:presLayoutVars>
          <dgm:chMax val="0"/>
          <dgm:bulletEnabled val="1"/>
        </dgm:presLayoutVars>
      </dgm:prSet>
      <dgm:spPr/>
    </dgm:pt>
  </dgm:ptLst>
  <dgm:cxnLst>
    <dgm:cxn modelId="{2E4D601F-5071-498B-B826-C6136D689B43}" srcId="{73BEBC48-338F-4F76-8C8E-65342893AE25}" destId="{E60413F0-FB83-4048-B4B4-34C6AECDB644}" srcOrd="0" destOrd="0" parTransId="{FE0F5002-A644-4AF8-9E5D-034B1805B8D0}" sibTransId="{3DC51192-D7AA-4075-8135-C845703FDFD7}"/>
    <dgm:cxn modelId="{A2BDF81F-3CB9-4AF1-A6F3-7B9714ACD2CC}" type="presOf" srcId="{E60413F0-FB83-4048-B4B4-34C6AECDB644}" destId="{7292FDF0-48E3-46C6-8AEB-57BCA5C3BEEC}" srcOrd="0" destOrd="0" presId="urn:microsoft.com/office/officeart/2005/8/layout/vList2"/>
    <dgm:cxn modelId="{21EC6356-E9FC-4A71-9455-7F90C7EDAABE}" type="presOf" srcId="{E430CCF8-BBDC-41B2-BD42-2426DF5E6A09}" destId="{3C7BA616-41BA-4339-9714-EA0FEF5E7483}" srcOrd="0" destOrd="0" presId="urn:microsoft.com/office/officeart/2005/8/layout/vList2"/>
    <dgm:cxn modelId="{08505290-F4C9-438D-BCB7-F0586109D959}" srcId="{73BEBC48-338F-4F76-8C8E-65342893AE25}" destId="{E430CCF8-BBDC-41B2-BD42-2426DF5E6A09}" srcOrd="1" destOrd="0" parTransId="{785EC094-5C83-4DFC-9321-3FB872A77392}" sibTransId="{C9EF02A8-D4DE-4BE5-B89A-BA416D3344DC}"/>
    <dgm:cxn modelId="{874A13F1-4AA1-4A2A-854A-5E4E1A793416}" type="presOf" srcId="{73BEBC48-338F-4F76-8C8E-65342893AE25}" destId="{6CFBAF69-73EB-4CEC-8F9E-BF3345A75A15}" srcOrd="0" destOrd="0" presId="urn:microsoft.com/office/officeart/2005/8/layout/vList2"/>
    <dgm:cxn modelId="{6780ADF2-23A5-4F06-82FB-6E7B9732C5DE}" type="presParOf" srcId="{6CFBAF69-73EB-4CEC-8F9E-BF3345A75A15}" destId="{7292FDF0-48E3-46C6-8AEB-57BCA5C3BEEC}" srcOrd="0" destOrd="0" presId="urn:microsoft.com/office/officeart/2005/8/layout/vList2"/>
    <dgm:cxn modelId="{94DCE981-4F14-449F-B9FF-2419CA82EEF7}" type="presParOf" srcId="{6CFBAF69-73EB-4CEC-8F9E-BF3345A75A15}" destId="{05CBDECE-7881-4970-A260-EA032E5A323E}" srcOrd="1" destOrd="0" presId="urn:microsoft.com/office/officeart/2005/8/layout/vList2"/>
    <dgm:cxn modelId="{D5479537-B87F-4C0A-B135-DC614F1FA982}" type="presParOf" srcId="{6CFBAF69-73EB-4CEC-8F9E-BF3345A75A15}" destId="{3C7BA616-41BA-4339-9714-EA0FEF5E748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D7E0E7-3DED-4133-9E66-424A62B3DF0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27A2D2B-2D14-4DE5-A52D-56478CC2C6D3}">
      <dgm:prSet/>
      <dgm:spPr/>
      <dgm:t>
        <a:bodyPr/>
        <a:lstStyle/>
        <a:p>
          <a:r>
            <a:rPr lang="en-US"/>
            <a:t>The preferable scenario is to relocate the stretcher on to a shelf or outcropping, where the full weight is supported by the rock rather than a rope system.</a:t>
          </a:r>
        </a:p>
      </dgm:t>
    </dgm:pt>
    <dgm:pt modelId="{686510FB-31D5-4920-8285-6B5E3CEA48F3}" type="parTrans" cxnId="{9260E837-A4F7-4DDE-8A23-07504024F260}">
      <dgm:prSet/>
      <dgm:spPr/>
      <dgm:t>
        <a:bodyPr/>
        <a:lstStyle/>
        <a:p>
          <a:endParaRPr lang="en-US"/>
        </a:p>
      </dgm:t>
    </dgm:pt>
    <dgm:pt modelId="{8FB64D8C-B6E9-4C45-ABF6-814B4272DC5F}" type="sibTrans" cxnId="{9260E837-A4F7-4DDE-8A23-07504024F260}">
      <dgm:prSet/>
      <dgm:spPr/>
      <dgm:t>
        <a:bodyPr/>
        <a:lstStyle/>
        <a:p>
          <a:endParaRPr lang="en-US"/>
        </a:p>
      </dgm:t>
    </dgm:pt>
    <dgm:pt modelId="{03C4B3C9-AE47-4EA5-B861-94F36DD0F9ED}">
      <dgm:prSet/>
      <dgm:spPr/>
      <dgm:t>
        <a:bodyPr/>
        <a:lstStyle/>
        <a:p>
          <a:r>
            <a:rPr lang="en-US"/>
            <a:t>during an extraction, the exposed downhill side of the stretcher should be kept free of personnel and rigging and considered off-limits. </a:t>
          </a:r>
        </a:p>
      </dgm:t>
    </dgm:pt>
    <dgm:pt modelId="{FCEB9E7E-04C5-4A9A-84BA-02BABC1F8D88}" type="parTrans" cxnId="{7328CE12-55AA-4560-B127-D47CAE8AB658}">
      <dgm:prSet/>
      <dgm:spPr/>
      <dgm:t>
        <a:bodyPr/>
        <a:lstStyle/>
        <a:p>
          <a:endParaRPr lang="en-US"/>
        </a:p>
      </dgm:t>
    </dgm:pt>
    <dgm:pt modelId="{1AC476F7-36C8-4942-9492-298FFC2B7F81}" type="sibTrans" cxnId="{7328CE12-55AA-4560-B127-D47CAE8AB658}">
      <dgm:prSet/>
      <dgm:spPr/>
      <dgm:t>
        <a:bodyPr/>
        <a:lstStyle/>
        <a:p>
          <a:endParaRPr lang="en-US"/>
        </a:p>
      </dgm:t>
    </dgm:pt>
    <dgm:pt modelId="{079D0F41-BCFE-435B-890C-781D9DAA48A1}" type="pres">
      <dgm:prSet presAssocID="{23D7E0E7-3DED-4133-9E66-424A62B3DF03}" presName="hierChild1" presStyleCnt="0">
        <dgm:presLayoutVars>
          <dgm:chPref val="1"/>
          <dgm:dir/>
          <dgm:animOne val="branch"/>
          <dgm:animLvl val="lvl"/>
          <dgm:resizeHandles/>
        </dgm:presLayoutVars>
      </dgm:prSet>
      <dgm:spPr/>
    </dgm:pt>
    <dgm:pt modelId="{BFF29F84-91BB-482E-9257-29F86F2E8106}" type="pres">
      <dgm:prSet presAssocID="{B27A2D2B-2D14-4DE5-A52D-56478CC2C6D3}" presName="hierRoot1" presStyleCnt="0"/>
      <dgm:spPr/>
    </dgm:pt>
    <dgm:pt modelId="{80472168-3599-44C8-AA9D-88D5992978F8}" type="pres">
      <dgm:prSet presAssocID="{B27A2D2B-2D14-4DE5-A52D-56478CC2C6D3}" presName="composite" presStyleCnt="0"/>
      <dgm:spPr/>
    </dgm:pt>
    <dgm:pt modelId="{0DFE117C-E0FB-4C2C-962E-780C35FE6FEA}" type="pres">
      <dgm:prSet presAssocID="{B27A2D2B-2D14-4DE5-A52D-56478CC2C6D3}" presName="background" presStyleLbl="node0" presStyleIdx="0" presStyleCnt="2"/>
      <dgm:spPr/>
    </dgm:pt>
    <dgm:pt modelId="{F7E21305-7BE4-4171-B1A9-A017105781BD}" type="pres">
      <dgm:prSet presAssocID="{B27A2D2B-2D14-4DE5-A52D-56478CC2C6D3}" presName="text" presStyleLbl="fgAcc0" presStyleIdx="0" presStyleCnt="2">
        <dgm:presLayoutVars>
          <dgm:chPref val="3"/>
        </dgm:presLayoutVars>
      </dgm:prSet>
      <dgm:spPr/>
    </dgm:pt>
    <dgm:pt modelId="{DEDBF896-9681-44A6-8982-B8024D5F2ED3}" type="pres">
      <dgm:prSet presAssocID="{B27A2D2B-2D14-4DE5-A52D-56478CC2C6D3}" presName="hierChild2" presStyleCnt="0"/>
      <dgm:spPr/>
    </dgm:pt>
    <dgm:pt modelId="{24DF2998-60E6-4EB0-9B8D-996C08EC5DD8}" type="pres">
      <dgm:prSet presAssocID="{03C4B3C9-AE47-4EA5-B861-94F36DD0F9ED}" presName="hierRoot1" presStyleCnt="0"/>
      <dgm:spPr/>
    </dgm:pt>
    <dgm:pt modelId="{5905C1D2-3986-4FCA-8517-CAA19D398E99}" type="pres">
      <dgm:prSet presAssocID="{03C4B3C9-AE47-4EA5-B861-94F36DD0F9ED}" presName="composite" presStyleCnt="0"/>
      <dgm:spPr/>
    </dgm:pt>
    <dgm:pt modelId="{3B8E7CA4-65CD-44DF-8CF9-A25631A1F281}" type="pres">
      <dgm:prSet presAssocID="{03C4B3C9-AE47-4EA5-B861-94F36DD0F9ED}" presName="background" presStyleLbl="node0" presStyleIdx="1" presStyleCnt="2"/>
      <dgm:spPr/>
    </dgm:pt>
    <dgm:pt modelId="{6BD03643-5567-475A-AE96-48E6A0459E55}" type="pres">
      <dgm:prSet presAssocID="{03C4B3C9-AE47-4EA5-B861-94F36DD0F9ED}" presName="text" presStyleLbl="fgAcc0" presStyleIdx="1" presStyleCnt="2">
        <dgm:presLayoutVars>
          <dgm:chPref val="3"/>
        </dgm:presLayoutVars>
      </dgm:prSet>
      <dgm:spPr/>
    </dgm:pt>
    <dgm:pt modelId="{EC7C7282-35EB-442D-883E-063E50A4046E}" type="pres">
      <dgm:prSet presAssocID="{03C4B3C9-AE47-4EA5-B861-94F36DD0F9ED}" presName="hierChild2" presStyleCnt="0"/>
      <dgm:spPr/>
    </dgm:pt>
  </dgm:ptLst>
  <dgm:cxnLst>
    <dgm:cxn modelId="{7328CE12-55AA-4560-B127-D47CAE8AB658}" srcId="{23D7E0E7-3DED-4133-9E66-424A62B3DF03}" destId="{03C4B3C9-AE47-4EA5-B861-94F36DD0F9ED}" srcOrd="1" destOrd="0" parTransId="{FCEB9E7E-04C5-4A9A-84BA-02BABC1F8D88}" sibTransId="{1AC476F7-36C8-4942-9492-298FFC2B7F81}"/>
    <dgm:cxn modelId="{9260E837-A4F7-4DDE-8A23-07504024F260}" srcId="{23D7E0E7-3DED-4133-9E66-424A62B3DF03}" destId="{B27A2D2B-2D14-4DE5-A52D-56478CC2C6D3}" srcOrd="0" destOrd="0" parTransId="{686510FB-31D5-4920-8285-6B5E3CEA48F3}" sibTransId="{8FB64D8C-B6E9-4C45-ABF6-814B4272DC5F}"/>
    <dgm:cxn modelId="{6AC18CAD-998D-4455-9952-F3B0A46F8C52}" type="presOf" srcId="{B27A2D2B-2D14-4DE5-A52D-56478CC2C6D3}" destId="{F7E21305-7BE4-4171-B1A9-A017105781BD}" srcOrd="0" destOrd="0" presId="urn:microsoft.com/office/officeart/2005/8/layout/hierarchy1"/>
    <dgm:cxn modelId="{3AE83AC0-6CB6-42B7-BA9C-205CF255F2B6}" type="presOf" srcId="{23D7E0E7-3DED-4133-9E66-424A62B3DF03}" destId="{079D0F41-BCFE-435B-890C-781D9DAA48A1}" srcOrd="0" destOrd="0" presId="urn:microsoft.com/office/officeart/2005/8/layout/hierarchy1"/>
    <dgm:cxn modelId="{A91DDAD5-624F-4375-B231-14F434924987}" type="presOf" srcId="{03C4B3C9-AE47-4EA5-B861-94F36DD0F9ED}" destId="{6BD03643-5567-475A-AE96-48E6A0459E55}" srcOrd="0" destOrd="0" presId="urn:microsoft.com/office/officeart/2005/8/layout/hierarchy1"/>
    <dgm:cxn modelId="{6A05BC1E-100D-4264-A705-474B6F5A9FE3}" type="presParOf" srcId="{079D0F41-BCFE-435B-890C-781D9DAA48A1}" destId="{BFF29F84-91BB-482E-9257-29F86F2E8106}" srcOrd="0" destOrd="0" presId="urn:microsoft.com/office/officeart/2005/8/layout/hierarchy1"/>
    <dgm:cxn modelId="{7A1D46FE-B165-46C7-8FD7-9F40193FB672}" type="presParOf" srcId="{BFF29F84-91BB-482E-9257-29F86F2E8106}" destId="{80472168-3599-44C8-AA9D-88D5992978F8}" srcOrd="0" destOrd="0" presId="urn:microsoft.com/office/officeart/2005/8/layout/hierarchy1"/>
    <dgm:cxn modelId="{CEB00F9A-F8F1-4CE7-BC08-848C2123A620}" type="presParOf" srcId="{80472168-3599-44C8-AA9D-88D5992978F8}" destId="{0DFE117C-E0FB-4C2C-962E-780C35FE6FEA}" srcOrd="0" destOrd="0" presId="urn:microsoft.com/office/officeart/2005/8/layout/hierarchy1"/>
    <dgm:cxn modelId="{C6CD8C5C-52E8-44B5-8481-2AEC3FF3D78B}" type="presParOf" srcId="{80472168-3599-44C8-AA9D-88D5992978F8}" destId="{F7E21305-7BE4-4171-B1A9-A017105781BD}" srcOrd="1" destOrd="0" presId="urn:microsoft.com/office/officeart/2005/8/layout/hierarchy1"/>
    <dgm:cxn modelId="{D895F526-E2AF-4C69-A6E8-30056512BCA0}" type="presParOf" srcId="{BFF29F84-91BB-482E-9257-29F86F2E8106}" destId="{DEDBF896-9681-44A6-8982-B8024D5F2ED3}" srcOrd="1" destOrd="0" presId="urn:microsoft.com/office/officeart/2005/8/layout/hierarchy1"/>
    <dgm:cxn modelId="{CDE98755-7049-4E88-8160-6C0A15A93048}" type="presParOf" srcId="{079D0F41-BCFE-435B-890C-781D9DAA48A1}" destId="{24DF2998-60E6-4EB0-9B8D-996C08EC5DD8}" srcOrd="1" destOrd="0" presId="urn:microsoft.com/office/officeart/2005/8/layout/hierarchy1"/>
    <dgm:cxn modelId="{7935EC34-00A0-417C-AB5C-6DDF599306E0}" type="presParOf" srcId="{24DF2998-60E6-4EB0-9B8D-996C08EC5DD8}" destId="{5905C1D2-3986-4FCA-8517-CAA19D398E99}" srcOrd="0" destOrd="0" presId="urn:microsoft.com/office/officeart/2005/8/layout/hierarchy1"/>
    <dgm:cxn modelId="{2817547A-7507-499A-A131-68A9681E1618}" type="presParOf" srcId="{5905C1D2-3986-4FCA-8517-CAA19D398E99}" destId="{3B8E7CA4-65CD-44DF-8CF9-A25631A1F281}" srcOrd="0" destOrd="0" presId="urn:microsoft.com/office/officeart/2005/8/layout/hierarchy1"/>
    <dgm:cxn modelId="{F4A2D189-6BCB-4B1D-A15A-BB2C85522FE7}" type="presParOf" srcId="{5905C1D2-3986-4FCA-8517-CAA19D398E99}" destId="{6BD03643-5567-475A-AE96-48E6A0459E55}" srcOrd="1" destOrd="0" presId="urn:microsoft.com/office/officeart/2005/8/layout/hierarchy1"/>
    <dgm:cxn modelId="{B8E2C593-B31A-4558-9D04-D5F66D429D52}" type="presParOf" srcId="{24DF2998-60E6-4EB0-9B8D-996C08EC5DD8}" destId="{EC7C7282-35EB-442D-883E-063E50A404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3CA5A8-50F9-49A6-B1E9-A3AD08C83FA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DE1EDBD-297C-49AB-9FB5-B1BA0418FED5}">
      <dgm:prSet/>
      <dgm:spPr/>
      <dgm:t>
        <a:bodyPr/>
        <a:lstStyle/>
        <a:p>
          <a:r>
            <a:rPr lang="en-US"/>
            <a:t>In the event of an in-flight emergency, jettisoning a human load from beneath a helicopter is not a realistic strategy. </a:t>
          </a:r>
        </a:p>
      </dgm:t>
    </dgm:pt>
    <dgm:pt modelId="{BAD4E6A9-B916-46D1-9994-85AB90CD3503}" type="parTrans" cxnId="{E1856673-B434-4564-86C1-17859C42F3A6}">
      <dgm:prSet/>
      <dgm:spPr/>
      <dgm:t>
        <a:bodyPr/>
        <a:lstStyle/>
        <a:p>
          <a:endParaRPr lang="en-US"/>
        </a:p>
      </dgm:t>
    </dgm:pt>
    <dgm:pt modelId="{9BB89E7B-467A-4628-93D2-F25719DC3BA1}" type="sibTrans" cxnId="{E1856673-B434-4564-86C1-17859C42F3A6}">
      <dgm:prSet/>
      <dgm:spPr/>
      <dgm:t>
        <a:bodyPr/>
        <a:lstStyle/>
        <a:p>
          <a:endParaRPr lang="en-US"/>
        </a:p>
      </dgm:t>
    </dgm:pt>
    <dgm:pt modelId="{96D1F9B6-E0A5-4A39-A4D7-BF622445CD40}">
      <dgm:prSet/>
      <dgm:spPr/>
      <dgm:t>
        <a:bodyPr/>
        <a:lstStyle/>
        <a:p>
          <a:r>
            <a:rPr lang="en-US"/>
            <a:t>A crash event occurs unbelievably quickly, and the reaction time of the spotter would likely be inadequate. </a:t>
          </a:r>
        </a:p>
      </dgm:t>
    </dgm:pt>
    <dgm:pt modelId="{8555D860-A03A-4224-995F-00267B2B0FF6}" type="parTrans" cxnId="{9E2B5C6F-4319-4591-A21E-C314FA381B92}">
      <dgm:prSet/>
      <dgm:spPr/>
      <dgm:t>
        <a:bodyPr/>
        <a:lstStyle/>
        <a:p>
          <a:endParaRPr lang="en-US"/>
        </a:p>
      </dgm:t>
    </dgm:pt>
    <dgm:pt modelId="{91AD323D-6AF8-4819-9C3E-BDE017557784}" type="sibTrans" cxnId="{9E2B5C6F-4319-4591-A21E-C314FA381B92}">
      <dgm:prSet/>
      <dgm:spPr/>
      <dgm:t>
        <a:bodyPr/>
        <a:lstStyle/>
        <a:p>
          <a:endParaRPr lang="en-US"/>
        </a:p>
      </dgm:t>
    </dgm:pt>
    <dgm:pt modelId="{3684339D-E4A0-4D21-970F-C67AC7E54F02}" type="pres">
      <dgm:prSet presAssocID="{2E3CA5A8-50F9-49A6-B1E9-A3AD08C83FA6}" presName="root" presStyleCnt="0">
        <dgm:presLayoutVars>
          <dgm:dir/>
          <dgm:resizeHandles val="exact"/>
        </dgm:presLayoutVars>
      </dgm:prSet>
      <dgm:spPr/>
    </dgm:pt>
    <dgm:pt modelId="{5A8DE8E1-B758-4F49-8E11-C9F1909695A3}" type="pres">
      <dgm:prSet presAssocID="{EDE1EDBD-297C-49AB-9FB5-B1BA0418FED5}" presName="compNode" presStyleCnt="0"/>
      <dgm:spPr/>
    </dgm:pt>
    <dgm:pt modelId="{90C482B2-DC47-4523-B820-07D5611FFF5C}" type="pres">
      <dgm:prSet presAssocID="{EDE1EDBD-297C-49AB-9FB5-B1BA0418FED5}" presName="bgRect" presStyleLbl="bgShp" presStyleIdx="0" presStyleCnt="2"/>
      <dgm:spPr/>
    </dgm:pt>
    <dgm:pt modelId="{B3DF3727-B7BA-417B-92FC-D05EE2A36D20}" type="pres">
      <dgm:prSet presAssocID="{EDE1EDBD-297C-49AB-9FB5-B1BA0418FED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B6AECD4B-DB39-41B1-8F88-283F14F9C4C1}" type="pres">
      <dgm:prSet presAssocID="{EDE1EDBD-297C-49AB-9FB5-B1BA0418FED5}" presName="spaceRect" presStyleCnt="0"/>
      <dgm:spPr/>
    </dgm:pt>
    <dgm:pt modelId="{791027DB-66F8-4D05-B878-B506EF432E81}" type="pres">
      <dgm:prSet presAssocID="{EDE1EDBD-297C-49AB-9FB5-B1BA0418FED5}" presName="parTx" presStyleLbl="revTx" presStyleIdx="0" presStyleCnt="2">
        <dgm:presLayoutVars>
          <dgm:chMax val="0"/>
          <dgm:chPref val="0"/>
        </dgm:presLayoutVars>
      </dgm:prSet>
      <dgm:spPr/>
    </dgm:pt>
    <dgm:pt modelId="{1ED15FCB-BA28-4645-A455-D50B1A3BFE5C}" type="pres">
      <dgm:prSet presAssocID="{9BB89E7B-467A-4628-93D2-F25719DC3BA1}" presName="sibTrans" presStyleCnt="0"/>
      <dgm:spPr/>
    </dgm:pt>
    <dgm:pt modelId="{A6785B9E-E0C0-4A39-B48C-183F4BEB2CAF}" type="pres">
      <dgm:prSet presAssocID="{96D1F9B6-E0A5-4A39-A4D7-BF622445CD40}" presName="compNode" presStyleCnt="0"/>
      <dgm:spPr/>
    </dgm:pt>
    <dgm:pt modelId="{E82A9AC2-7394-4BDA-AAC7-9F4D8D886731}" type="pres">
      <dgm:prSet presAssocID="{96D1F9B6-E0A5-4A39-A4D7-BF622445CD40}" presName="bgRect" presStyleLbl="bgShp" presStyleIdx="1" presStyleCnt="2"/>
      <dgm:spPr/>
    </dgm:pt>
    <dgm:pt modelId="{0FAE8926-22F9-4097-B652-EAEA48AA2262}" type="pres">
      <dgm:prSet presAssocID="{96D1F9B6-E0A5-4A39-A4D7-BF622445CD4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3804AA10-53CB-4B13-913C-D29A65D5978B}" type="pres">
      <dgm:prSet presAssocID="{96D1F9B6-E0A5-4A39-A4D7-BF622445CD40}" presName="spaceRect" presStyleCnt="0"/>
      <dgm:spPr/>
    </dgm:pt>
    <dgm:pt modelId="{D3E46BD3-2BFB-4BB5-9B6F-B8333DB29026}" type="pres">
      <dgm:prSet presAssocID="{96D1F9B6-E0A5-4A39-A4D7-BF622445CD40}" presName="parTx" presStyleLbl="revTx" presStyleIdx="1" presStyleCnt="2">
        <dgm:presLayoutVars>
          <dgm:chMax val="0"/>
          <dgm:chPref val="0"/>
        </dgm:presLayoutVars>
      </dgm:prSet>
      <dgm:spPr/>
    </dgm:pt>
  </dgm:ptLst>
  <dgm:cxnLst>
    <dgm:cxn modelId="{AF015E1C-6A22-468B-964F-9C9A8B433EA5}" type="presOf" srcId="{2E3CA5A8-50F9-49A6-B1E9-A3AD08C83FA6}" destId="{3684339D-E4A0-4D21-970F-C67AC7E54F02}" srcOrd="0" destOrd="0" presId="urn:microsoft.com/office/officeart/2018/2/layout/IconVerticalSolidList"/>
    <dgm:cxn modelId="{F008A13F-730F-494A-9A6E-DC39536E9389}" type="presOf" srcId="{96D1F9B6-E0A5-4A39-A4D7-BF622445CD40}" destId="{D3E46BD3-2BFB-4BB5-9B6F-B8333DB29026}" srcOrd="0" destOrd="0" presId="urn:microsoft.com/office/officeart/2018/2/layout/IconVerticalSolidList"/>
    <dgm:cxn modelId="{9E2B5C6F-4319-4591-A21E-C314FA381B92}" srcId="{2E3CA5A8-50F9-49A6-B1E9-A3AD08C83FA6}" destId="{96D1F9B6-E0A5-4A39-A4D7-BF622445CD40}" srcOrd="1" destOrd="0" parTransId="{8555D860-A03A-4224-995F-00267B2B0FF6}" sibTransId="{91AD323D-6AF8-4819-9C3E-BDE017557784}"/>
    <dgm:cxn modelId="{E1856673-B434-4564-86C1-17859C42F3A6}" srcId="{2E3CA5A8-50F9-49A6-B1E9-A3AD08C83FA6}" destId="{EDE1EDBD-297C-49AB-9FB5-B1BA0418FED5}" srcOrd="0" destOrd="0" parTransId="{BAD4E6A9-B916-46D1-9994-85AB90CD3503}" sibTransId="{9BB89E7B-467A-4628-93D2-F25719DC3BA1}"/>
    <dgm:cxn modelId="{E83AFFE2-26C8-47D3-B381-9521B81B2666}" type="presOf" srcId="{EDE1EDBD-297C-49AB-9FB5-B1BA0418FED5}" destId="{791027DB-66F8-4D05-B878-B506EF432E81}" srcOrd="0" destOrd="0" presId="urn:microsoft.com/office/officeart/2018/2/layout/IconVerticalSolidList"/>
    <dgm:cxn modelId="{05D5B5F8-3C5C-49FF-B7B6-1371C23F32EE}" type="presParOf" srcId="{3684339D-E4A0-4D21-970F-C67AC7E54F02}" destId="{5A8DE8E1-B758-4F49-8E11-C9F1909695A3}" srcOrd="0" destOrd="0" presId="urn:microsoft.com/office/officeart/2018/2/layout/IconVerticalSolidList"/>
    <dgm:cxn modelId="{35602F56-678C-4F7A-B167-4F8823E57DA7}" type="presParOf" srcId="{5A8DE8E1-B758-4F49-8E11-C9F1909695A3}" destId="{90C482B2-DC47-4523-B820-07D5611FFF5C}" srcOrd="0" destOrd="0" presId="urn:microsoft.com/office/officeart/2018/2/layout/IconVerticalSolidList"/>
    <dgm:cxn modelId="{30BB941D-4C2C-4EEC-BA9D-173959142E40}" type="presParOf" srcId="{5A8DE8E1-B758-4F49-8E11-C9F1909695A3}" destId="{B3DF3727-B7BA-417B-92FC-D05EE2A36D20}" srcOrd="1" destOrd="0" presId="urn:microsoft.com/office/officeart/2018/2/layout/IconVerticalSolidList"/>
    <dgm:cxn modelId="{B9F009F6-E124-4047-A2C0-0BECA50E98B9}" type="presParOf" srcId="{5A8DE8E1-B758-4F49-8E11-C9F1909695A3}" destId="{B6AECD4B-DB39-41B1-8F88-283F14F9C4C1}" srcOrd="2" destOrd="0" presId="urn:microsoft.com/office/officeart/2018/2/layout/IconVerticalSolidList"/>
    <dgm:cxn modelId="{C4D54E67-E0E0-4CE4-B453-6C62618C85C4}" type="presParOf" srcId="{5A8DE8E1-B758-4F49-8E11-C9F1909695A3}" destId="{791027DB-66F8-4D05-B878-B506EF432E81}" srcOrd="3" destOrd="0" presId="urn:microsoft.com/office/officeart/2018/2/layout/IconVerticalSolidList"/>
    <dgm:cxn modelId="{0C5DB4AE-0BFF-4D30-B500-F4F4D9430656}" type="presParOf" srcId="{3684339D-E4A0-4D21-970F-C67AC7E54F02}" destId="{1ED15FCB-BA28-4645-A455-D50B1A3BFE5C}" srcOrd="1" destOrd="0" presId="urn:microsoft.com/office/officeart/2018/2/layout/IconVerticalSolidList"/>
    <dgm:cxn modelId="{BAD5282F-014E-4AB6-9ECA-CE39E06E51FB}" type="presParOf" srcId="{3684339D-E4A0-4D21-970F-C67AC7E54F02}" destId="{A6785B9E-E0C0-4A39-B48C-183F4BEB2CAF}" srcOrd="2" destOrd="0" presId="urn:microsoft.com/office/officeart/2018/2/layout/IconVerticalSolidList"/>
    <dgm:cxn modelId="{6E31F460-58B9-48D2-9169-5EF313B616CB}" type="presParOf" srcId="{A6785B9E-E0C0-4A39-B48C-183F4BEB2CAF}" destId="{E82A9AC2-7394-4BDA-AAC7-9F4D8D886731}" srcOrd="0" destOrd="0" presId="urn:microsoft.com/office/officeart/2018/2/layout/IconVerticalSolidList"/>
    <dgm:cxn modelId="{11205631-9633-4F6E-94B1-4CDEDB270298}" type="presParOf" srcId="{A6785B9E-E0C0-4A39-B48C-183F4BEB2CAF}" destId="{0FAE8926-22F9-4097-B652-EAEA48AA2262}" srcOrd="1" destOrd="0" presId="urn:microsoft.com/office/officeart/2018/2/layout/IconVerticalSolidList"/>
    <dgm:cxn modelId="{0AF701A8-124A-40B9-969C-C7A779C0601B}" type="presParOf" srcId="{A6785B9E-E0C0-4A39-B48C-183F4BEB2CAF}" destId="{3804AA10-53CB-4B13-913C-D29A65D5978B}" srcOrd="2" destOrd="0" presId="urn:microsoft.com/office/officeart/2018/2/layout/IconVerticalSolidList"/>
    <dgm:cxn modelId="{6E2E4B07-FFCE-48BB-9302-0CAC381ACEB9}" type="presParOf" srcId="{A6785B9E-E0C0-4A39-B48C-183F4BEB2CAF}" destId="{D3E46BD3-2BFB-4BB5-9B6F-B8333DB290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8AEDF8-C58E-42D1-8761-D901C02437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60B7B2B-25A6-4442-B719-F1998465C391}">
      <dgm:prSet/>
      <dgm:spPr/>
      <dgm:t>
        <a:bodyPr/>
        <a:lstStyle/>
        <a:p>
          <a:r>
            <a:rPr lang="en-US"/>
            <a:t>The exposure time of the short-haul rescuer during forward flight is greater than during a helicopter rappel. </a:t>
          </a:r>
        </a:p>
      </dgm:t>
    </dgm:pt>
    <dgm:pt modelId="{D4B9DF2E-D68E-480D-A454-F6E67FD2E659}" type="parTrans" cxnId="{BB39908C-30C6-429B-9CE0-C168B4C3CE06}">
      <dgm:prSet/>
      <dgm:spPr/>
      <dgm:t>
        <a:bodyPr/>
        <a:lstStyle/>
        <a:p>
          <a:endParaRPr lang="en-US"/>
        </a:p>
      </dgm:t>
    </dgm:pt>
    <dgm:pt modelId="{D3E0DC69-46CE-4EFD-A10D-808E79905245}" type="sibTrans" cxnId="{BB39908C-30C6-429B-9CE0-C168B4C3CE06}">
      <dgm:prSet/>
      <dgm:spPr/>
      <dgm:t>
        <a:bodyPr/>
        <a:lstStyle/>
        <a:p>
          <a:endParaRPr lang="en-US"/>
        </a:p>
      </dgm:t>
    </dgm:pt>
    <dgm:pt modelId="{0F1BD48D-53A9-4D84-957C-6934FD00E2F0}">
      <dgm:prSet/>
      <dgm:spPr/>
      <dgm:t>
        <a:bodyPr/>
        <a:lstStyle/>
        <a:p>
          <a:r>
            <a:rPr lang="en-US"/>
            <a:t>To minimize this exposure time, short-haul flights should be limited to the shortest possible flight distance practical.</a:t>
          </a:r>
        </a:p>
      </dgm:t>
    </dgm:pt>
    <dgm:pt modelId="{C19BFE18-F984-4D26-B8C7-EAD0B0F0E3A7}" type="parTrans" cxnId="{E37BD294-0E7E-466B-A1E8-666D61F6B838}">
      <dgm:prSet/>
      <dgm:spPr/>
      <dgm:t>
        <a:bodyPr/>
        <a:lstStyle/>
        <a:p>
          <a:endParaRPr lang="en-US"/>
        </a:p>
      </dgm:t>
    </dgm:pt>
    <dgm:pt modelId="{29E0B749-1CB2-47C0-AE65-D4CA45574DAF}" type="sibTrans" cxnId="{E37BD294-0E7E-466B-A1E8-666D61F6B838}">
      <dgm:prSet/>
      <dgm:spPr/>
      <dgm:t>
        <a:bodyPr/>
        <a:lstStyle/>
        <a:p>
          <a:endParaRPr lang="en-US"/>
        </a:p>
      </dgm:t>
    </dgm:pt>
    <dgm:pt modelId="{79506EE3-A5BB-4053-8249-22F29EC3751C}" type="pres">
      <dgm:prSet presAssocID="{1A8AEDF8-C58E-42D1-8761-D901C02437DA}" presName="root" presStyleCnt="0">
        <dgm:presLayoutVars>
          <dgm:dir/>
          <dgm:resizeHandles val="exact"/>
        </dgm:presLayoutVars>
      </dgm:prSet>
      <dgm:spPr/>
    </dgm:pt>
    <dgm:pt modelId="{73966805-9791-4DF5-811E-B73489B4CFF8}" type="pres">
      <dgm:prSet presAssocID="{860B7B2B-25A6-4442-B719-F1998465C391}" presName="compNode" presStyleCnt="0"/>
      <dgm:spPr/>
    </dgm:pt>
    <dgm:pt modelId="{63A75C7E-5A7B-4061-AAD6-924838055C15}" type="pres">
      <dgm:prSet presAssocID="{860B7B2B-25A6-4442-B719-F1998465C391}" presName="bgRect" presStyleLbl="bgShp" presStyleIdx="0" presStyleCnt="2"/>
      <dgm:spPr/>
    </dgm:pt>
    <dgm:pt modelId="{DDA58A25-57AB-49DE-8684-1979C66C4DB5}" type="pres">
      <dgm:prSet presAssocID="{860B7B2B-25A6-4442-B719-F1998465C39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90733DB2-5C84-4235-975E-8A1102A44C6D}" type="pres">
      <dgm:prSet presAssocID="{860B7B2B-25A6-4442-B719-F1998465C391}" presName="spaceRect" presStyleCnt="0"/>
      <dgm:spPr/>
    </dgm:pt>
    <dgm:pt modelId="{821E7179-EADC-4D9C-94CD-322338207811}" type="pres">
      <dgm:prSet presAssocID="{860B7B2B-25A6-4442-B719-F1998465C391}" presName="parTx" presStyleLbl="revTx" presStyleIdx="0" presStyleCnt="2">
        <dgm:presLayoutVars>
          <dgm:chMax val="0"/>
          <dgm:chPref val="0"/>
        </dgm:presLayoutVars>
      </dgm:prSet>
      <dgm:spPr/>
    </dgm:pt>
    <dgm:pt modelId="{52ED93B0-7D79-4478-9B4F-2F348767D1D8}" type="pres">
      <dgm:prSet presAssocID="{D3E0DC69-46CE-4EFD-A10D-808E79905245}" presName="sibTrans" presStyleCnt="0"/>
      <dgm:spPr/>
    </dgm:pt>
    <dgm:pt modelId="{9A1AAFFC-657E-4ED7-8268-C4077430B6F7}" type="pres">
      <dgm:prSet presAssocID="{0F1BD48D-53A9-4D84-957C-6934FD00E2F0}" presName="compNode" presStyleCnt="0"/>
      <dgm:spPr/>
    </dgm:pt>
    <dgm:pt modelId="{3542FB66-1210-4E5C-8C30-64014BC8A136}" type="pres">
      <dgm:prSet presAssocID="{0F1BD48D-53A9-4D84-957C-6934FD00E2F0}" presName="bgRect" presStyleLbl="bgShp" presStyleIdx="1" presStyleCnt="2"/>
      <dgm:spPr/>
    </dgm:pt>
    <dgm:pt modelId="{FB036C8C-B47B-403F-9CD3-6A9C0CCFD9B1}" type="pres">
      <dgm:prSet presAssocID="{0F1BD48D-53A9-4D84-957C-6934FD00E2F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430778FA-A00E-408C-B428-CC1B5011F9BB}" type="pres">
      <dgm:prSet presAssocID="{0F1BD48D-53A9-4D84-957C-6934FD00E2F0}" presName="spaceRect" presStyleCnt="0"/>
      <dgm:spPr/>
    </dgm:pt>
    <dgm:pt modelId="{D11478C4-07EF-421E-B62E-FB475B4882F6}" type="pres">
      <dgm:prSet presAssocID="{0F1BD48D-53A9-4D84-957C-6934FD00E2F0}" presName="parTx" presStyleLbl="revTx" presStyleIdx="1" presStyleCnt="2">
        <dgm:presLayoutVars>
          <dgm:chMax val="0"/>
          <dgm:chPref val="0"/>
        </dgm:presLayoutVars>
      </dgm:prSet>
      <dgm:spPr/>
    </dgm:pt>
  </dgm:ptLst>
  <dgm:cxnLst>
    <dgm:cxn modelId="{BBCFB204-0556-4A11-925F-08310486DBEC}" type="presOf" srcId="{1A8AEDF8-C58E-42D1-8761-D901C02437DA}" destId="{79506EE3-A5BB-4053-8249-22F29EC3751C}" srcOrd="0" destOrd="0" presId="urn:microsoft.com/office/officeart/2018/2/layout/IconVerticalSolidList"/>
    <dgm:cxn modelId="{73E5411A-B964-462B-8EA2-E9A82090DF9D}" type="presOf" srcId="{0F1BD48D-53A9-4D84-957C-6934FD00E2F0}" destId="{D11478C4-07EF-421E-B62E-FB475B4882F6}" srcOrd="0" destOrd="0" presId="urn:microsoft.com/office/officeart/2018/2/layout/IconVerticalSolidList"/>
    <dgm:cxn modelId="{BB39908C-30C6-429B-9CE0-C168B4C3CE06}" srcId="{1A8AEDF8-C58E-42D1-8761-D901C02437DA}" destId="{860B7B2B-25A6-4442-B719-F1998465C391}" srcOrd="0" destOrd="0" parTransId="{D4B9DF2E-D68E-480D-A454-F6E67FD2E659}" sibTransId="{D3E0DC69-46CE-4EFD-A10D-808E79905245}"/>
    <dgm:cxn modelId="{E37BD294-0E7E-466B-A1E8-666D61F6B838}" srcId="{1A8AEDF8-C58E-42D1-8761-D901C02437DA}" destId="{0F1BD48D-53A9-4D84-957C-6934FD00E2F0}" srcOrd="1" destOrd="0" parTransId="{C19BFE18-F984-4D26-B8C7-EAD0B0F0E3A7}" sibTransId="{29E0B749-1CB2-47C0-AE65-D4CA45574DAF}"/>
    <dgm:cxn modelId="{E36364DE-A4F7-44B7-98D8-C2B51B3EBD78}" type="presOf" srcId="{860B7B2B-25A6-4442-B719-F1998465C391}" destId="{821E7179-EADC-4D9C-94CD-322338207811}" srcOrd="0" destOrd="0" presId="urn:microsoft.com/office/officeart/2018/2/layout/IconVerticalSolidList"/>
    <dgm:cxn modelId="{F475941F-4C63-482E-B680-1D302ED74D3C}" type="presParOf" srcId="{79506EE3-A5BB-4053-8249-22F29EC3751C}" destId="{73966805-9791-4DF5-811E-B73489B4CFF8}" srcOrd="0" destOrd="0" presId="urn:microsoft.com/office/officeart/2018/2/layout/IconVerticalSolidList"/>
    <dgm:cxn modelId="{6C881575-F913-4E3E-9207-36367F6C8479}" type="presParOf" srcId="{73966805-9791-4DF5-811E-B73489B4CFF8}" destId="{63A75C7E-5A7B-4061-AAD6-924838055C15}" srcOrd="0" destOrd="0" presId="urn:microsoft.com/office/officeart/2018/2/layout/IconVerticalSolidList"/>
    <dgm:cxn modelId="{8F747704-CBC3-40A5-B8D0-F191B0176A88}" type="presParOf" srcId="{73966805-9791-4DF5-811E-B73489B4CFF8}" destId="{DDA58A25-57AB-49DE-8684-1979C66C4DB5}" srcOrd="1" destOrd="0" presId="urn:microsoft.com/office/officeart/2018/2/layout/IconVerticalSolidList"/>
    <dgm:cxn modelId="{5B85EA72-EEC9-4FA1-87CF-6331AB89C8F6}" type="presParOf" srcId="{73966805-9791-4DF5-811E-B73489B4CFF8}" destId="{90733DB2-5C84-4235-975E-8A1102A44C6D}" srcOrd="2" destOrd="0" presId="urn:microsoft.com/office/officeart/2018/2/layout/IconVerticalSolidList"/>
    <dgm:cxn modelId="{8781B392-BCFF-43A4-A304-6BA7A8282EB2}" type="presParOf" srcId="{73966805-9791-4DF5-811E-B73489B4CFF8}" destId="{821E7179-EADC-4D9C-94CD-322338207811}" srcOrd="3" destOrd="0" presId="urn:microsoft.com/office/officeart/2018/2/layout/IconVerticalSolidList"/>
    <dgm:cxn modelId="{AAA80E09-FEAA-4461-87F1-32F8D80A8EF5}" type="presParOf" srcId="{79506EE3-A5BB-4053-8249-22F29EC3751C}" destId="{52ED93B0-7D79-4478-9B4F-2F348767D1D8}" srcOrd="1" destOrd="0" presId="urn:microsoft.com/office/officeart/2018/2/layout/IconVerticalSolidList"/>
    <dgm:cxn modelId="{918A53B2-FA27-40C8-B110-13B29A241329}" type="presParOf" srcId="{79506EE3-A5BB-4053-8249-22F29EC3751C}" destId="{9A1AAFFC-657E-4ED7-8268-C4077430B6F7}" srcOrd="2" destOrd="0" presId="urn:microsoft.com/office/officeart/2018/2/layout/IconVerticalSolidList"/>
    <dgm:cxn modelId="{3D53A0AC-8007-4A2B-94D4-3B3C085859CA}" type="presParOf" srcId="{9A1AAFFC-657E-4ED7-8268-C4077430B6F7}" destId="{3542FB66-1210-4E5C-8C30-64014BC8A136}" srcOrd="0" destOrd="0" presId="urn:microsoft.com/office/officeart/2018/2/layout/IconVerticalSolidList"/>
    <dgm:cxn modelId="{7109265D-FA81-41D5-B5A2-B59BABA69DA3}" type="presParOf" srcId="{9A1AAFFC-657E-4ED7-8268-C4077430B6F7}" destId="{FB036C8C-B47B-403F-9CD3-6A9C0CCFD9B1}" srcOrd="1" destOrd="0" presId="urn:microsoft.com/office/officeart/2018/2/layout/IconVerticalSolidList"/>
    <dgm:cxn modelId="{2280F7A0-B9BD-4651-AA18-295BEEC7A2AE}" type="presParOf" srcId="{9A1AAFFC-657E-4ED7-8268-C4077430B6F7}" destId="{430778FA-A00E-408C-B428-CC1B5011F9BB}" srcOrd="2" destOrd="0" presId="urn:microsoft.com/office/officeart/2018/2/layout/IconVerticalSolidList"/>
    <dgm:cxn modelId="{5FA51B4A-599F-44FA-91A4-3065CEF8874F}" type="presParOf" srcId="{9A1AAFFC-657E-4ED7-8268-C4077430B6F7}" destId="{D11478C4-07EF-421E-B62E-FB475B4882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0D9063-0417-4D33-9835-7E01DE6679C1}"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52265F58-2C69-43D6-9410-5F20E1DBF083}">
      <dgm:prSet/>
      <dgm:spPr/>
      <dgm:t>
        <a:bodyPr/>
        <a:lstStyle/>
        <a:p>
          <a:r>
            <a:rPr lang="en-US"/>
            <a:t>Rescuer proficiency is easier to maintain with the short-haul technique than with helicopter rappelling, since short-haul requires fewer rescuer manipulations. </a:t>
          </a:r>
        </a:p>
      </dgm:t>
    </dgm:pt>
    <dgm:pt modelId="{7E5C6BD4-0992-4D1F-809F-D86CA3231040}" type="parTrans" cxnId="{BDD016DB-EB6C-4F8B-B403-A787D6A3F929}">
      <dgm:prSet/>
      <dgm:spPr/>
      <dgm:t>
        <a:bodyPr/>
        <a:lstStyle/>
        <a:p>
          <a:endParaRPr lang="en-US"/>
        </a:p>
      </dgm:t>
    </dgm:pt>
    <dgm:pt modelId="{F49862E7-42FD-447C-96B7-862B8F0BF53D}" type="sibTrans" cxnId="{BDD016DB-EB6C-4F8B-B403-A787D6A3F929}">
      <dgm:prSet/>
      <dgm:spPr/>
      <dgm:t>
        <a:bodyPr/>
        <a:lstStyle/>
        <a:p>
          <a:endParaRPr lang="en-US"/>
        </a:p>
      </dgm:t>
    </dgm:pt>
    <dgm:pt modelId="{03C8C9B6-1D63-40A9-B37A-9BBB51F31B4F}">
      <dgm:prSet/>
      <dgm:spPr/>
      <dgm:t>
        <a:bodyPr/>
        <a:lstStyle/>
        <a:p>
          <a:r>
            <a:rPr lang="en-US"/>
            <a:t>However, pilot proficiency with precision placement is significantly more critical.</a:t>
          </a:r>
        </a:p>
      </dgm:t>
    </dgm:pt>
    <dgm:pt modelId="{C2EC2C31-D3B6-4BB5-B2E3-6934099EC324}" type="parTrans" cxnId="{B1D02110-F4D6-4D93-AE0F-763C1C0AF6E6}">
      <dgm:prSet/>
      <dgm:spPr/>
      <dgm:t>
        <a:bodyPr/>
        <a:lstStyle/>
        <a:p>
          <a:endParaRPr lang="en-US"/>
        </a:p>
      </dgm:t>
    </dgm:pt>
    <dgm:pt modelId="{F4509164-2819-4C41-8C3E-9DCDEB066BE4}" type="sibTrans" cxnId="{B1D02110-F4D6-4D93-AE0F-763C1C0AF6E6}">
      <dgm:prSet/>
      <dgm:spPr/>
      <dgm:t>
        <a:bodyPr/>
        <a:lstStyle/>
        <a:p>
          <a:endParaRPr lang="en-US"/>
        </a:p>
      </dgm:t>
    </dgm:pt>
    <dgm:pt modelId="{08A6D653-CA1A-4FDC-921B-E8B7221E53A9}" type="pres">
      <dgm:prSet presAssocID="{DC0D9063-0417-4D33-9835-7E01DE6679C1}" presName="Name0" presStyleCnt="0">
        <dgm:presLayoutVars>
          <dgm:dir/>
          <dgm:animLvl val="lvl"/>
          <dgm:resizeHandles val="exact"/>
        </dgm:presLayoutVars>
      </dgm:prSet>
      <dgm:spPr/>
    </dgm:pt>
    <dgm:pt modelId="{4AC15D7F-A87D-41EF-B4AC-93169110E395}" type="pres">
      <dgm:prSet presAssocID="{03C8C9B6-1D63-40A9-B37A-9BBB51F31B4F}" presName="boxAndChildren" presStyleCnt="0"/>
      <dgm:spPr/>
    </dgm:pt>
    <dgm:pt modelId="{306E80C8-98AD-459A-9A47-75BCE3CFB6FC}" type="pres">
      <dgm:prSet presAssocID="{03C8C9B6-1D63-40A9-B37A-9BBB51F31B4F}" presName="parentTextBox" presStyleLbl="node1" presStyleIdx="0" presStyleCnt="2"/>
      <dgm:spPr/>
    </dgm:pt>
    <dgm:pt modelId="{175EC823-C303-4F38-8849-A83D3A5A9F3D}" type="pres">
      <dgm:prSet presAssocID="{F49862E7-42FD-447C-96B7-862B8F0BF53D}" presName="sp" presStyleCnt="0"/>
      <dgm:spPr/>
    </dgm:pt>
    <dgm:pt modelId="{4F7AAAF3-753A-421D-9A5F-D069CE69C108}" type="pres">
      <dgm:prSet presAssocID="{52265F58-2C69-43D6-9410-5F20E1DBF083}" presName="arrowAndChildren" presStyleCnt="0"/>
      <dgm:spPr/>
    </dgm:pt>
    <dgm:pt modelId="{C0B6B40F-0873-4D21-84F6-2F2D5CA38318}" type="pres">
      <dgm:prSet presAssocID="{52265F58-2C69-43D6-9410-5F20E1DBF083}" presName="parentTextArrow" presStyleLbl="node1" presStyleIdx="1" presStyleCnt="2"/>
      <dgm:spPr/>
    </dgm:pt>
  </dgm:ptLst>
  <dgm:cxnLst>
    <dgm:cxn modelId="{B1D02110-F4D6-4D93-AE0F-763C1C0AF6E6}" srcId="{DC0D9063-0417-4D33-9835-7E01DE6679C1}" destId="{03C8C9B6-1D63-40A9-B37A-9BBB51F31B4F}" srcOrd="1" destOrd="0" parTransId="{C2EC2C31-D3B6-4BB5-B2E3-6934099EC324}" sibTransId="{F4509164-2819-4C41-8C3E-9DCDEB066BE4}"/>
    <dgm:cxn modelId="{5B42132D-D386-4FD1-B3FE-AD4C9D3A0038}" type="presOf" srcId="{DC0D9063-0417-4D33-9835-7E01DE6679C1}" destId="{08A6D653-CA1A-4FDC-921B-E8B7221E53A9}" srcOrd="0" destOrd="0" presId="urn:microsoft.com/office/officeart/2005/8/layout/process4"/>
    <dgm:cxn modelId="{F714ECC3-FCDD-4B70-87ED-D9790C2E1B0A}" type="presOf" srcId="{03C8C9B6-1D63-40A9-B37A-9BBB51F31B4F}" destId="{306E80C8-98AD-459A-9A47-75BCE3CFB6FC}" srcOrd="0" destOrd="0" presId="urn:microsoft.com/office/officeart/2005/8/layout/process4"/>
    <dgm:cxn modelId="{66D51ED8-160D-4AA2-B9FB-67EE1E95B554}" type="presOf" srcId="{52265F58-2C69-43D6-9410-5F20E1DBF083}" destId="{C0B6B40F-0873-4D21-84F6-2F2D5CA38318}" srcOrd="0" destOrd="0" presId="urn:microsoft.com/office/officeart/2005/8/layout/process4"/>
    <dgm:cxn modelId="{BDD016DB-EB6C-4F8B-B403-A787D6A3F929}" srcId="{DC0D9063-0417-4D33-9835-7E01DE6679C1}" destId="{52265F58-2C69-43D6-9410-5F20E1DBF083}" srcOrd="0" destOrd="0" parTransId="{7E5C6BD4-0992-4D1F-809F-D86CA3231040}" sibTransId="{F49862E7-42FD-447C-96B7-862B8F0BF53D}"/>
    <dgm:cxn modelId="{9B63DF8F-0789-486E-BC29-D28DD05BAC7F}" type="presParOf" srcId="{08A6D653-CA1A-4FDC-921B-E8B7221E53A9}" destId="{4AC15D7F-A87D-41EF-B4AC-93169110E395}" srcOrd="0" destOrd="0" presId="urn:microsoft.com/office/officeart/2005/8/layout/process4"/>
    <dgm:cxn modelId="{CA63619F-B1E3-4DB1-B20E-8BB1E98DE107}" type="presParOf" srcId="{4AC15D7F-A87D-41EF-B4AC-93169110E395}" destId="{306E80C8-98AD-459A-9A47-75BCE3CFB6FC}" srcOrd="0" destOrd="0" presId="urn:microsoft.com/office/officeart/2005/8/layout/process4"/>
    <dgm:cxn modelId="{74490238-48A4-47EF-9C4C-1540526FC82F}" type="presParOf" srcId="{08A6D653-CA1A-4FDC-921B-E8B7221E53A9}" destId="{175EC823-C303-4F38-8849-A83D3A5A9F3D}" srcOrd="1" destOrd="0" presId="urn:microsoft.com/office/officeart/2005/8/layout/process4"/>
    <dgm:cxn modelId="{9657EDCC-00FB-43AF-9820-BF74BA929EBA}" type="presParOf" srcId="{08A6D653-CA1A-4FDC-921B-E8B7221E53A9}" destId="{4F7AAAF3-753A-421D-9A5F-D069CE69C108}" srcOrd="2" destOrd="0" presId="urn:microsoft.com/office/officeart/2005/8/layout/process4"/>
    <dgm:cxn modelId="{6D7CEEB6-7A24-42DF-A647-90C4C4E81551}" type="presParOf" srcId="{4F7AAAF3-753A-421D-9A5F-D069CE69C108}" destId="{C0B6B40F-0873-4D21-84F6-2F2D5CA3831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097F67-FA38-4FF1-9F33-2EDE1B5B724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8D0BA0F-94A8-4C75-87E3-82D5A7A96F59}">
      <dgm:prSet/>
      <dgm:spPr/>
      <dgm:t>
        <a:bodyPr/>
        <a:lstStyle/>
        <a:p>
          <a:r>
            <a:rPr lang="en-US"/>
            <a:t>Knife or shears should be carried by all personnel and readily available in the event of line entanglement.</a:t>
          </a:r>
        </a:p>
      </dgm:t>
    </dgm:pt>
    <dgm:pt modelId="{66DBC408-3448-4F37-A375-B2CD956773AE}" type="parTrans" cxnId="{200B3762-EA17-4935-9F4A-5C92F83B6FC9}">
      <dgm:prSet/>
      <dgm:spPr/>
      <dgm:t>
        <a:bodyPr/>
        <a:lstStyle/>
        <a:p>
          <a:endParaRPr lang="en-US"/>
        </a:p>
      </dgm:t>
    </dgm:pt>
    <dgm:pt modelId="{F60632D4-93A4-44E5-B83F-D95612C57845}" type="sibTrans" cxnId="{200B3762-EA17-4935-9F4A-5C92F83B6FC9}">
      <dgm:prSet/>
      <dgm:spPr/>
      <dgm:t>
        <a:bodyPr/>
        <a:lstStyle/>
        <a:p>
          <a:endParaRPr lang="en-US"/>
        </a:p>
      </dgm:t>
    </dgm:pt>
    <dgm:pt modelId="{04F00ADB-928F-428D-82C1-21ED74883D87}">
      <dgm:prSet/>
      <dgm:spPr/>
      <dgm:t>
        <a:bodyPr/>
        <a:lstStyle/>
        <a:p>
          <a:r>
            <a:rPr lang="en-US"/>
            <a:t>FM regulations, prohibit a person be carried as part of the external load under I FR conditions ( 14 CFR-Part 133.33[f]).</a:t>
          </a:r>
        </a:p>
      </dgm:t>
    </dgm:pt>
    <dgm:pt modelId="{5979CE82-7B33-4160-B30B-DAE0D43EED90}" type="parTrans" cxnId="{829FC8AD-2EC8-4454-B547-08AE8F484201}">
      <dgm:prSet/>
      <dgm:spPr/>
      <dgm:t>
        <a:bodyPr/>
        <a:lstStyle/>
        <a:p>
          <a:endParaRPr lang="en-US"/>
        </a:p>
      </dgm:t>
    </dgm:pt>
    <dgm:pt modelId="{DD4DE763-A7F6-4BD6-AC8A-3BE20F252ED7}" type="sibTrans" cxnId="{829FC8AD-2EC8-4454-B547-08AE8F484201}">
      <dgm:prSet/>
      <dgm:spPr/>
      <dgm:t>
        <a:bodyPr/>
        <a:lstStyle/>
        <a:p>
          <a:endParaRPr lang="en-US"/>
        </a:p>
      </dgm:t>
    </dgm:pt>
    <dgm:pt modelId="{2D35E3A5-492F-44BF-936A-A2CF0DACEB7F}" type="pres">
      <dgm:prSet presAssocID="{57097F67-FA38-4FF1-9F33-2EDE1B5B7247}" presName="root" presStyleCnt="0">
        <dgm:presLayoutVars>
          <dgm:dir/>
          <dgm:resizeHandles val="exact"/>
        </dgm:presLayoutVars>
      </dgm:prSet>
      <dgm:spPr/>
    </dgm:pt>
    <dgm:pt modelId="{2C7A2237-44BC-45D3-B006-B0C85E85929B}" type="pres">
      <dgm:prSet presAssocID="{D8D0BA0F-94A8-4C75-87E3-82D5A7A96F59}" presName="compNode" presStyleCnt="0"/>
      <dgm:spPr/>
    </dgm:pt>
    <dgm:pt modelId="{D0F8E9A5-1A66-4170-A11E-C9B9D05EAC2B}" type="pres">
      <dgm:prSet presAssocID="{D8D0BA0F-94A8-4C75-87E3-82D5A7A96F59}" presName="bgRect" presStyleLbl="bgShp" presStyleIdx="0" presStyleCnt="2"/>
      <dgm:spPr/>
    </dgm:pt>
    <dgm:pt modelId="{E5841276-3827-4F2E-96AF-C4CBA92858A0}" type="pres">
      <dgm:prSet presAssocID="{D8D0BA0F-94A8-4C75-87E3-82D5A7A96F5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cket knife"/>
        </a:ext>
      </dgm:extLst>
    </dgm:pt>
    <dgm:pt modelId="{FC3D33E6-8540-455B-993C-206281536178}" type="pres">
      <dgm:prSet presAssocID="{D8D0BA0F-94A8-4C75-87E3-82D5A7A96F59}" presName="spaceRect" presStyleCnt="0"/>
      <dgm:spPr/>
    </dgm:pt>
    <dgm:pt modelId="{64874FCB-92C6-4022-BB00-2AA73250CE7E}" type="pres">
      <dgm:prSet presAssocID="{D8D0BA0F-94A8-4C75-87E3-82D5A7A96F59}" presName="parTx" presStyleLbl="revTx" presStyleIdx="0" presStyleCnt="2">
        <dgm:presLayoutVars>
          <dgm:chMax val="0"/>
          <dgm:chPref val="0"/>
        </dgm:presLayoutVars>
      </dgm:prSet>
      <dgm:spPr/>
    </dgm:pt>
    <dgm:pt modelId="{207E22A8-4AD9-45E9-B9E5-7BFEE24FC2B3}" type="pres">
      <dgm:prSet presAssocID="{F60632D4-93A4-44E5-B83F-D95612C57845}" presName="sibTrans" presStyleCnt="0"/>
      <dgm:spPr/>
    </dgm:pt>
    <dgm:pt modelId="{1179F2EC-604C-49CE-B2E9-9EB1228A79C0}" type="pres">
      <dgm:prSet presAssocID="{04F00ADB-928F-428D-82C1-21ED74883D87}" presName="compNode" presStyleCnt="0"/>
      <dgm:spPr/>
    </dgm:pt>
    <dgm:pt modelId="{0F9A6D24-8E64-4EAF-9787-C45900E477D9}" type="pres">
      <dgm:prSet presAssocID="{04F00ADB-928F-428D-82C1-21ED74883D87}" presName="bgRect" presStyleLbl="bgShp" presStyleIdx="1" presStyleCnt="2"/>
      <dgm:spPr/>
    </dgm:pt>
    <dgm:pt modelId="{CB7F3C34-587A-43CD-BDD3-61A36A66B948}" type="pres">
      <dgm:prSet presAssocID="{04F00ADB-928F-428D-82C1-21ED74883D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ctory"/>
        </a:ext>
      </dgm:extLst>
    </dgm:pt>
    <dgm:pt modelId="{E2FD2B21-7341-454A-91C0-E4F52AA986E3}" type="pres">
      <dgm:prSet presAssocID="{04F00ADB-928F-428D-82C1-21ED74883D87}" presName="spaceRect" presStyleCnt="0"/>
      <dgm:spPr/>
    </dgm:pt>
    <dgm:pt modelId="{270B517E-B4B9-42DC-9380-6731AB655AA0}" type="pres">
      <dgm:prSet presAssocID="{04F00ADB-928F-428D-82C1-21ED74883D87}" presName="parTx" presStyleLbl="revTx" presStyleIdx="1" presStyleCnt="2">
        <dgm:presLayoutVars>
          <dgm:chMax val="0"/>
          <dgm:chPref val="0"/>
        </dgm:presLayoutVars>
      </dgm:prSet>
      <dgm:spPr/>
    </dgm:pt>
  </dgm:ptLst>
  <dgm:cxnLst>
    <dgm:cxn modelId="{200B3762-EA17-4935-9F4A-5C92F83B6FC9}" srcId="{57097F67-FA38-4FF1-9F33-2EDE1B5B7247}" destId="{D8D0BA0F-94A8-4C75-87E3-82D5A7A96F59}" srcOrd="0" destOrd="0" parTransId="{66DBC408-3448-4F37-A375-B2CD956773AE}" sibTransId="{F60632D4-93A4-44E5-B83F-D95612C57845}"/>
    <dgm:cxn modelId="{A70A2F6E-51BA-42D8-9997-1EAA36918EB8}" type="presOf" srcId="{04F00ADB-928F-428D-82C1-21ED74883D87}" destId="{270B517E-B4B9-42DC-9380-6731AB655AA0}" srcOrd="0" destOrd="0" presId="urn:microsoft.com/office/officeart/2018/2/layout/IconVerticalSolidList"/>
    <dgm:cxn modelId="{2BEE2F7B-6927-4DD5-911A-DA308D96E06A}" type="presOf" srcId="{D8D0BA0F-94A8-4C75-87E3-82D5A7A96F59}" destId="{64874FCB-92C6-4022-BB00-2AA73250CE7E}" srcOrd="0" destOrd="0" presId="urn:microsoft.com/office/officeart/2018/2/layout/IconVerticalSolidList"/>
    <dgm:cxn modelId="{829FC8AD-2EC8-4454-B547-08AE8F484201}" srcId="{57097F67-FA38-4FF1-9F33-2EDE1B5B7247}" destId="{04F00ADB-928F-428D-82C1-21ED74883D87}" srcOrd="1" destOrd="0" parTransId="{5979CE82-7B33-4160-B30B-DAE0D43EED90}" sibTransId="{DD4DE763-A7F6-4BD6-AC8A-3BE20F252ED7}"/>
    <dgm:cxn modelId="{6FB8F0EB-B962-4E99-B0B6-F56BACE8065D}" type="presOf" srcId="{57097F67-FA38-4FF1-9F33-2EDE1B5B7247}" destId="{2D35E3A5-492F-44BF-936A-A2CF0DACEB7F}" srcOrd="0" destOrd="0" presId="urn:microsoft.com/office/officeart/2018/2/layout/IconVerticalSolidList"/>
    <dgm:cxn modelId="{98AE6A12-D37F-4F43-A325-D9A8759E01F5}" type="presParOf" srcId="{2D35E3A5-492F-44BF-936A-A2CF0DACEB7F}" destId="{2C7A2237-44BC-45D3-B006-B0C85E85929B}" srcOrd="0" destOrd="0" presId="urn:microsoft.com/office/officeart/2018/2/layout/IconVerticalSolidList"/>
    <dgm:cxn modelId="{D2749D70-BA93-47AB-96EC-ED1957E1CA75}" type="presParOf" srcId="{2C7A2237-44BC-45D3-B006-B0C85E85929B}" destId="{D0F8E9A5-1A66-4170-A11E-C9B9D05EAC2B}" srcOrd="0" destOrd="0" presId="urn:microsoft.com/office/officeart/2018/2/layout/IconVerticalSolidList"/>
    <dgm:cxn modelId="{285406D2-2D62-4168-9896-F4CE4D429C79}" type="presParOf" srcId="{2C7A2237-44BC-45D3-B006-B0C85E85929B}" destId="{E5841276-3827-4F2E-96AF-C4CBA92858A0}" srcOrd="1" destOrd="0" presId="urn:microsoft.com/office/officeart/2018/2/layout/IconVerticalSolidList"/>
    <dgm:cxn modelId="{9BFF6D22-120D-4F3F-B361-E33DDDE25E1D}" type="presParOf" srcId="{2C7A2237-44BC-45D3-B006-B0C85E85929B}" destId="{FC3D33E6-8540-455B-993C-206281536178}" srcOrd="2" destOrd="0" presId="urn:microsoft.com/office/officeart/2018/2/layout/IconVerticalSolidList"/>
    <dgm:cxn modelId="{7099A990-E7EC-4A21-A7B7-5F4567735994}" type="presParOf" srcId="{2C7A2237-44BC-45D3-B006-B0C85E85929B}" destId="{64874FCB-92C6-4022-BB00-2AA73250CE7E}" srcOrd="3" destOrd="0" presId="urn:microsoft.com/office/officeart/2018/2/layout/IconVerticalSolidList"/>
    <dgm:cxn modelId="{2ACBF722-F2A2-44B1-91D9-325CC9E23E48}" type="presParOf" srcId="{2D35E3A5-492F-44BF-936A-A2CF0DACEB7F}" destId="{207E22A8-4AD9-45E9-B9E5-7BFEE24FC2B3}" srcOrd="1" destOrd="0" presId="urn:microsoft.com/office/officeart/2018/2/layout/IconVerticalSolidList"/>
    <dgm:cxn modelId="{D277B3EF-A832-4C47-BF6D-CD92BF14786B}" type="presParOf" srcId="{2D35E3A5-492F-44BF-936A-A2CF0DACEB7F}" destId="{1179F2EC-604C-49CE-B2E9-9EB1228A79C0}" srcOrd="2" destOrd="0" presId="urn:microsoft.com/office/officeart/2018/2/layout/IconVerticalSolidList"/>
    <dgm:cxn modelId="{32ED04A4-72F8-439C-A5BD-7AB765DBBED0}" type="presParOf" srcId="{1179F2EC-604C-49CE-B2E9-9EB1228A79C0}" destId="{0F9A6D24-8E64-4EAF-9787-C45900E477D9}" srcOrd="0" destOrd="0" presId="urn:microsoft.com/office/officeart/2018/2/layout/IconVerticalSolidList"/>
    <dgm:cxn modelId="{99BA0DE1-B381-4C83-963C-9224DDF3B86F}" type="presParOf" srcId="{1179F2EC-604C-49CE-B2E9-9EB1228A79C0}" destId="{CB7F3C34-587A-43CD-BDD3-61A36A66B948}" srcOrd="1" destOrd="0" presId="urn:microsoft.com/office/officeart/2018/2/layout/IconVerticalSolidList"/>
    <dgm:cxn modelId="{79AA1692-7C51-4FA0-950B-7E85CAAC6330}" type="presParOf" srcId="{1179F2EC-604C-49CE-B2E9-9EB1228A79C0}" destId="{E2FD2B21-7341-454A-91C0-E4F52AA986E3}" srcOrd="2" destOrd="0" presId="urn:microsoft.com/office/officeart/2018/2/layout/IconVerticalSolidList"/>
    <dgm:cxn modelId="{0788FC69-9FF6-41F4-B895-5EE82F3F677E}" type="presParOf" srcId="{1179F2EC-604C-49CE-B2E9-9EB1228A79C0}" destId="{270B517E-B4B9-42DC-9380-6731AB655A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CD62D-9135-4853-82F6-1EC563208829}">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187061-2F25-4A1C-A752-1F2D3978267B}">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21FBDE-463E-4F25-B016-FAAC8F5A7D3B}">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A helicopter short-haul is not a procedure that should ever be improvised on the spot. </a:t>
          </a:r>
        </a:p>
      </dsp:txBody>
      <dsp:txXfrm>
        <a:off x="1288415" y="604235"/>
        <a:ext cx="8315959" cy="1115511"/>
      </dsp:txXfrm>
    </dsp:sp>
    <dsp:sp modelId="{F39B3DAF-BDF2-4668-99ED-342C8424B92B}">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B7D63-C2EC-4630-8A59-CE8BFE895D61}">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E5B63F-DC6F-4F5D-923F-87083ECC58E5}">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Rescuer proficiency is easier to maintain with the short-haul technique than with helicopter rappelling, since short-haul technique requires fewer rescuer manipulations. </a:t>
          </a:r>
        </a:p>
      </dsp:txBody>
      <dsp:txXfrm>
        <a:off x="1288415" y="1998623"/>
        <a:ext cx="8315959" cy="111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7AF71-A027-41AE-9BAB-B46F4F6BBE60}">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2F198-E102-4C2A-95AC-745D8DF8A4C7}">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A803A8-A863-4CED-B01C-CCACC3D73835}">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The exposure time of the short-haul rescuer during forward flight is greater than during a helicopter rappel. </a:t>
          </a:r>
        </a:p>
      </dsp:txBody>
      <dsp:txXfrm>
        <a:off x="1529865" y="566"/>
        <a:ext cx="4383571" cy="1324558"/>
      </dsp:txXfrm>
    </dsp:sp>
    <dsp:sp modelId="{77F20300-D1B5-4443-9C07-2DB5102350CC}">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99758-8A19-4762-810F-4B682F8C3688}">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B4A13A-9B4D-4E97-BAD3-81BD470E89AC}">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To minimize this exposure time, short-haul flights should be limited to the shortest possible flight distance practical. </a:t>
          </a:r>
        </a:p>
      </dsp:txBody>
      <dsp:txXfrm>
        <a:off x="1529865" y="1656264"/>
        <a:ext cx="4383571" cy="1324558"/>
      </dsp:txXfrm>
    </dsp:sp>
    <dsp:sp modelId="{D8A34E2C-53B8-41EF-8996-A95CA9151C2E}">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C89B21-9B96-4727-8E2F-782CBED257AD}">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F45BAE-CB89-4BAE-ADDF-2635D5C72D0E}">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The name "short-haul" is derived from this distance factor, rather than from the length of line used. </a:t>
          </a:r>
        </a:p>
      </dsp:txBody>
      <dsp:txXfrm>
        <a:off x="1529865" y="3311963"/>
        <a:ext cx="4383571" cy="1324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FBAB5-DD08-4987-9401-8C9AEACECE69}">
      <dsp:nvSpPr>
        <dsp:cNvPr id="0" name=""/>
        <dsp:cNvSpPr/>
      </dsp:nvSpPr>
      <dsp:spPr>
        <a:xfrm>
          <a:off x="0" y="3169528"/>
          <a:ext cx="5913437" cy="207955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The primary and backup anchor must be designed for release in an emergency by the spotter or pilot, utilizing two separate and specific actions.</a:t>
          </a:r>
        </a:p>
      </dsp:txBody>
      <dsp:txXfrm>
        <a:off x="0" y="3169528"/>
        <a:ext cx="5913437" cy="2079553"/>
      </dsp:txXfrm>
    </dsp:sp>
    <dsp:sp modelId="{B2B4071C-C0A0-4211-BCC4-A67EE738CEE8}">
      <dsp:nvSpPr>
        <dsp:cNvPr id="0" name=""/>
        <dsp:cNvSpPr/>
      </dsp:nvSpPr>
      <dsp:spPr>
        <a:xfrm rot="10800000">
          <a:off x="0" y="2368"/>
          <a:ext cx="5913437" cy="3198353"/>
        </a:xfrm>
        <a:prstGeom prst="upArrowCallout">
          <a:avLst/>
        </a:prstGeom>
        <a:solidFill>
          <a:schemeClr val="accent5">
            <a:hueOff val="2097976"/>
            <a:satOff val="48015"/>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This redundancy in the short-haul anchor is designed to prevent a catastrophic loss of the short-haul load and HEC. </a:t>
          </a:r>
        </a:p>
      </dsp:txBody>
      <dsp:txXfrm rot="10800000">
        <a:off x="0" y="2368"/>
        <a:ext cx="5913437" cy="20781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2FDF0-48E3-46C6-8AEB-57BCA5C3BEEC}">
      <dsp:nvSpPr>
        <dsp:cNvPr id="0" name=""/>
        <dsp:cNvSpPr/>
      </dsp:nvSpPr>
      <dsp:spPr>
        <a:xfrm>
          <a:off x="0" y="5183"/>
          <a:ext cx="5913437" cy="227448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short-haul anchor point in the helicopter needs to be releasable in the event of line entanglement, which can't be cleared from the ground. </a:t>
          </a:r>
        </a:p>
      </dsp:txBody>
      <dsp:txXfrm>
        <a:off x="111031" y="116214"/>
        <a:ext cx="5691375" cy="2052418"/>
      </dsp:txXfrm>
    </dsp:sp>
    <dsp:sp modelId="{3C7BA616-41BA-4339-9714-EA0FEF5E7483}">
      <dsp:nvSpPr>
        <dsp:cNvPr id="0" name=""/>
        <dsp:cNvSpPr/>
      </dsp:nvSpPr>
      <dsp:spPr>
        <a:xfrm>
          <a:off x="0" y="2357423"/>
          <a:ext cx="5913437" cy="2274480"/>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During extraction operations, all rescuers must be clear of potential entanglement hazards</a:t>
          </a:r>
        </a:p>
      </dsp:txBody>
      <dsp:txXfrm>
        <a:off x="111031" y="2468454"/>
        <a:ext cx="5691375" cy="2052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E117C-E0FB-4C2C-962E-780C35FE6FEA}">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21305-7BE4-4171-B1A9-A017105781BD}">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preferable scenario is to relocate the stretcher on to a shelf or outcropping, where the full weight is supported by the rock rather than a rope system.</a:t>
          </a:r>
        </a:p>
      </dsp:txBody>
      <dsp:txXfrm>
        <a:off x="534947" y="846347"/>
        <a:ext cx="3962083" cy="2460051"/>
      </dsp:txXfrm>
    </dsp:sp>
    <dsp:sp modelId="{3B8E7CA4-65CD-44DF-8CF9-A25631A1F281}">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03643-5567-475A-AE96-48E6A0459E55}">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during an extraction, the exposed downhill side of the stretcher should be kept free of personnel and rigging and considered off-limits. </a:t>
          </a:r>
        </a:p>
      </dsp:txBody>
      <dsp:txXfrm>
        <a:off x="5564582" y="846347"/>
        <a:ext cx="3962083" cy="24600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482B2-DC47-4523-B820-07D5611FFF5C}">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DF3727-B7BA-417B-92FC-D05EE2A36D20}">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1027DB-66F8-4D05-B878-B506EF432E81}">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1066800">
            <a:lnSpc>
              <a:spcPct val="90000"/>
            </a:lnSpc>
            <a:spcBef>
              <a:spcPct val="0"/>
            </a:spcBef>
            <a:spcAft>
              <a:spcPct val="35000"/>
            </a:spcAft>
            <a:buNone/>
          </a:pPr>
          <a:r>
            <a:rPr lang="en-US" sz="2400" kern="1200"/>
            <a:t>In the event of an in-flight emergency, jettisoning a human load from beneath a helicopter is not a realistic strategy. </a:t>
          </a:r>
        </a:p>
      </dsp:txBody>
      <dsp:txXfrm>
        <a:off x="1288415" y="604235"/>
        <a:ext cx="8315959" cy="1115511"/>
      </dsp:txXfrm>
    </dsp:sp>
    <dsp:sp modelId="{E82A9AC2-7394-4BDA-AAC7-9F4D8D886731}">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E8926-22F9-4097-B652-EAEA48AA2262}">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E46BD3-2BFB-4BB5-9B6F-B8333DB29026}">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1066800">
            <a:lnSpc>
              <a:spcPct val="90000"/>
            </a:lnSpc>
            <a:spcBef>
              <a:spcPct val="0"/>
            </a:spcBef>
            <a:spcAft>
              <a:spcPct val="35000"/>
            </a:spcAft>
            <a:buNone/>
          </a:pPr>
          <a:r>
            <a:rPr lang="en-US" sz="2400" kern="1200"/>
            <a:t>A crash event occurs unbelievably quickly, and the reaction time of the spotter would likely be inadequate. </a:t>
          </a:r>
        </a:p>
      </dsp:txBody>
      <dsp:txXfrm>
        <a:off x="1288415" y="1998623"/>
        <a:ext cx="8315959" cy="11155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75C7E-5A7B-4061-AAD6-924838055C15}">
      <dsp:nvSpPr>
        <dsp:cNvPr id="0" name=""/>
        <dsp:cNvSpPr/>
      </dsp:nvSpPr>
      <dsp:spPr>
        <a:xfrm>
          <a:off x="0" y="753526"/>
          <a:ext cx="5913437" cy="1391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58A25-57AB-49DE-8684-1979C66C4DB5}">
      <dsp:nvSpPr>
        <dsp:cNvPr id="0" name=""/>
        <dsp:cNvSpPr/>
      </dsp:nvSpPr>
      <dsp:spPr>
        <a:xfrm>
          <a:off x="420815" y="1066530"/>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1E7179-EADC-4D9C-94CD-322338207811}">
      <dsp:nvSpPr>
        <dsp:cNvPr id="0" name=""/>
        <dsp:cNvSpPr/>
      </dsp:nvSpPr>
      <dsp:spPr>
        <a:xfrm>
          <a:off x="1606750" y="753526"/>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889000">
            <a:lnSpc>
              <a:spcPct val="90000"/>
            </a:lnSpc>
            <a:spcBef>
              <a:spcPct val="0"/>
            </a:spcBef>
            <a:spcAft>
              <a:spcPct val="35000"/>
            </a:spcAft>
            <a:buNone/>
          </a:pPr>
          <a:r>
            <a:rPr lang="en-US" sz="2000" kern="1200"/>
            <a:t>The exposure time of the short-haul rescuer during forward flight is greater than during a helicopter rappel. </a:t>
          </a:r>
        </a:p>
      </dsp:txBody>
      <dsp:txXfrm>
        <a:off x="1606750" y="753526"/>
        <a:ext cx="4306686" cy="1391126"/>
      </dsp:txXfrm>
    </dsp:sp>
    <dsp:sp modelId="{3542FB66-1210-4E5C-8C30-64014BC8A136}">
      <dsp:nvSpPr>
        <dsp:cNvPr id="0" name=""/>
        <dsp:cNvSpPr/>
      </dsp:nvSpPr>
      <dsp:spPr>
        <a:xfrm>
          <a:off x="0" y="2492434"/>
          <a:ext cx="5913437" cy="1391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036C8C-B47B-403F-9CD3-6A9C0CCFD9B1}">
      <dsp:nvSpPr>
        <dsp:cNvPr id="0" name=""/>
        <dsp:cNvSpPr/>
      </dsp:nvSpPr>
      <dsp:spPr>
        <a:xfrm>
          <a:off x="420815" y="280543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1478C4-07EF-421E-B62E-FB475B4882F6}">
      <dsp:nvSpPr>
        <dsp:cNvPr id="0" name=""/>
        <dsp:cNvSpPr/>
      </dsp:nvSpPr>
      <dsp:spPr>
        <a:xfrm>
          <a:off x="1606750" y="2492434"/>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889000">
            <a:lnSpc>
              <a:spcPct val="90000"/>
            </a:lnSpc>
            <a:spcBef>
              <a:spcPct val="0"/>
            </a:spcBef>
            <a:spcAft>
              <a:spcPct val="35000"/>
            </a:spcAft>
            <a:buNone/>
          </a:pPr>
          <a:r>
            <a:rPr lang="en-US" sz="2000" kern="1200"/>
            <a:t>To minimize this exposure time, short-haul flights should be limited to the shortest possible flight distance practical.</a:t>
          </a:r>
        </a:p>
      </dsp:txBody>
      <dsp:txXfrm>
        <a:off x="1606750" y="2492434"/>
        <a:ext cx="4306686" cy="1391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E80C8-98AD-459A-9A47-75BCE3CFB6FC}">
      <dsp:nvSpPr>
        <dsp:cNvPr id="0" name=""/>
        <dsp:cNvSpPr/>
      </dsp:nvSpPr>
      <dsp:spPr>
        <a:xfrm>
          <a:off x="0" y="3169528"/>
          <a:ext cx="5913437" cy="207955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However, pilot proficiency with precision placement is significantly more critical.</a:t>
          </a:r>
        </a:p>
      </dsp:txBody>
      <dsp:txXfrm>
        <a:off x="0" y="3169528"/>
        <a:ext cx="5913437" cy="2079553"/>
      </dsp:txXfrm>
    </dsp:sp>
    <dsp:sp modelId="{C0B6B40F-0873-4D21-84F6-2F2D5CA38318}">
      <dsp:nvSpPr>
        <dsp:cNvPr id="0" name=""/>
        <dsp:cNvSpPr/>
      </dsp:nvSpPr>
      <dsp:spPr>
        <a:xfrm rot="10800000">
          <a:off x="0" y="2368"/>
          <a:ext cx="5913437" cy="3198353"/>
        </a:xfrm>
        <a:prstGeom prst="upArrowCallout">
          <a:avLst/>
        </a:prstGeom>
        <a:solidFill>
          <a:schemeClr val="accent5">
            <a:hueOff val="2097976"/>
            <a:satOff val="48015"/>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Rescuer proficiency is easier to maintain with the short-haul technique than with helicopter rappelling, since short-haul requires fewer rescuer manipulations. </a:t>
          </a:r>
        </a:p>
      </dsp:txBody>
      <dsp:txXfrm rot="10800000">
        <a:off x="0" y="2368"/>
        <a:ext cx="5913437" cy="20781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8E9A5-1A66-4170-A11E-C9B9D05EAC2B}">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841276-3827-4F2E-96AF-C4CBA92858A0}">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874FCB-92C6-4022-BB00-2AA73250CE7E}">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1022350">
            <a:lnSpc>
              <a:spcPct val="90000"/>
            </a:lnSpc>
            <a:spcBef>
              <a:spcPct val="0"/>
            </a:spcBef>
            <a:spcAft>
              <a:spcPct val="35000"/>
            </a:spcAft>
            <a:buNone/>
          </a:pPr>
          <a:r>
            <a:rPr lang="en-US" sz="2300" kern="1200"/>
            <a:t>Knife or shears should be carried by all personnel and readily available in the event of line entanglement.</a:t>
          </a:r>
        </a:p>
      </dsp:txBody>
      <dsp:txXfrm>
        <a:off x="1288415" y="604235"/>
        <a:ext cx="8315959" cy="1115511"/>
      </dsp:txXfrm>
    </dsp:sp>
    <dsp:sp modelId="{0F9A6D24-8E64-4EAF-9787-C45900E477D9}">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F3C34-587A-43CD-BDD3-61A36A66B948}">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0B517E-B4B9-42DC-9380-6731AB655AA0}">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1022350">
            <a:lnSpc>
              <a:spcPct val="90000"/>
            </a:lnSpc>
            <a:spcBef>
              <a:spcPct val="0"/>
            </a:spcBef>
            <a:spcAft>
              <a:spcPct val="35000"/>
            </a:spcAft>
            <a:buNone/>
          </a:pPr>
          <a:r>
            <a:rPr lang="en-US" sz="2300" kern="1200"/>
            <a:t>FM regulations, prohibit a person be carried as part of the external load under I FR conditions ( 14 CFR-Part 133.33[f]).</a:t>
          </a:r>
        </a:p>
      </dsp:txBody>
      <dsp:txXfrm>
        <a:off x="1288415" y="1998623"/>
        <a:ext cx="8315959" cy="11155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9/2/2020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27635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5588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7921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95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1823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7881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04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2990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1095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140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2AC24A9-CCB6-4F8D-B8DB-C2F3692CFA5A}" type="datetimeFigureOut">
              <a:rPr lang="en-US" smtClean="0"/>
              <a:t>9/2/2020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210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2AC24A9-CCB6-4F8D-B8DB-C2F3692CFA5A}" type="datetimeFigureOut">
              <a:rPr lang="en-US" smtClean="0"/>
              <a:t>9/2/2020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2DC25EE-239B-4C5F-AAD1-255A7D5F1EE2}"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023808"/>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44.emf"/><Relationship Id="rId4" Type="http://schemas.openxmlformats.org/officeDocument/2006/relationships/image" Target="../media/image43.emf"/></Relationships>
</file>

<file path=ppt/slides/_rels/slide5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6.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riding, wearing, holding&#10;&#10;Description automatically generated">
            <a:extLst>
              <a:ext uri="{FF2B5EF4-FFF2-40B4-BE49-F238E27FC236}">
                <a16:creationId xmlns:a16="http://schemas.microsoft.com/office/drawing/2014/main" id="{D89B3CB3-554E-4862-9B76-27DE51E4113B}"/>
              </a:ext>
            </a:extLst>
          </p:cNvPr>
          <p:cNvPicPr>
            <a:picLocks noChangeAspect="1"/>
          </p:cNvPicPr>
          <p:nvPr/>
        </p:nvPicPr>
        <p:blipFill rotWithShape="1">
          <a:blip r:embed="rId2">
            <a:extLst>
              <a:ext uri="{28A0092B-C50C-407E-A947-70E740481C1C}">
                <a14:useLocalDpi xmlns:a14="http://schemas.microsoft.com/office/drawing/2010/main" val="0"/>
              </a:ext>
            </a:extLst>
          </a:blip>
          <a:srcRect t="6216" b="18784"/>
          <a:stretch/>
        </p:blipFill>
        <p:spPr>
          <a:xfrm>
            <a:off x="19" y="0"/>
            <a:ext cx="12191981" cy="6857990"/>
          </a:xfrm>
          <a:prstGeom prst="rect">
            <a:avLst/>
          </a:prstGeom>
        </p:spPr>
      </p:pic>
      <p:sp>
        <p:nvSpPr>
          <p:cNvPr id="2" name="Title 1">
            <a:extLst>
              <a:ext uri="{FF2B5EF4-FFF2-40B4-BE49-F238E27FC236}">
                <a16:creationId xmlns:a16="http://schemas.microsoft.com/office/drawing/2014/main" id="{8E2F4067-3F75-4799-AE9C-A3C8324AF2C9}"/>
              </a:ext>
            </a:extLst>
          </p:cNvPr>
          <p:cNvSpPr>
            <a:spLocks noGrp="1"/>
          </p:cNvSpPr>
          <p:nvPr>
            <p:ph type="title"/>
          </p:nvPr>
        </p:nvSpPr>
        <p:spPr>
          <a:xfrm>
            <a:off x="404553" y="3091928"/>
            <a:ext cx="9392590" cy="2387600"/>
          </a:xfrm>
        </p:spPr>
        <p:txBody>
          <a:bodyPr vert="horz" lIns="91440" tIns="45720" rIns="91440" bIns="45720" rtlCol="0" anchor="b">
            <a:normAutofit/>
          </a:bodyPr>
          <a:lstStyle/>
          <a:p>
            <a:r>
              <a:rPr lang="en-US" sz="6600" b="1" dirty="0">
                <a:solidFill>
                  <a:srgbClr val="FF0000"/>
                </a:solidFill>
              </a:rPr>
              <a:t>The rescue company 1</a:t>
            </a:r>
          </a:p>
        </p:txBody>
      </p:sp>
    </p:spTree>
    <p:extLst>
      <p:ext uri="{BB962C8B-B14F-4D97-AF65-F5344CB8AC3E}">
        <p14:creationId xmlns:p14="http://schemas.microsoft.com/office/powerpoint/2010/main" val="249381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in the air&#10;&#10;Description automatically generated">
            <a:extLst>
              <a:ext uri="{FF2B5EF4-FFF2-40B4-BE49-F238E27FC236}">
                <a16:creationId xmlns:a16="http://schemas.microsoft.com/office/drawing/2014/main" id="{827BA723-C3E9-420F-BF60-711603CDDA7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3191" r="12367" b="1"/>
          <a:stretch/>
        </p:blipFill>
        <p:spPr>
          <a:xfrm>
            <a:off x="20" y="10"/>
            <a:ext cx="12191675" cy="6857990"/>
          </a:xfrm>
          <a:prstGeom prst="rect">
            <a:avLst/>
          </a:prstGeom>
        </p:spPr>
      </p:pic>
      <p:sp>
        <p:nvSpPr>
          <p:cNvPr id="2" name="Title 1">
            <a:extLst>
              <a:ext uri="{FF2B5EF4-FFF2-40B4-BE49-F238E27FC236}">
                <a16:creationId xmlns:a16="http://schemas.microsoft.com/office/drawing/2014/main" id="{007FCEC1-68C3-467F-8F13-CEAA96DA8BAB}"/>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line configuration</a:t>
            </a:r>
          </a:p>
        </p:txBody>
      </p:sp>
      <p:sp>
        <p:nvSpPr>
          <p:cNvPr id="3" name="Content Placeholder 2">
            <a:extLst>
              <a:ext uri="{FF2B5EF4-FFF2-40B4-BE49-F238E27FC236}">
                <a16:creationId xmlns:a16="http://schemas.microsoft.com/office/drawing/2014/main" id="{A27D213D-A3CB-4290-A358-37479C758492}"/>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en-US" cap="all"/>
              <a:t>The line length varies between agencies, however 100-200 foot (30-60m) lengths are most common.</a:t>
            </a:r>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64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F2305C-08E3-477D-BD0B-6F591528143A}"/>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line configuration</a:t>
            </a: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CB8DAB-B470-4CBE-9700-1C506A15F5FF}"/>
              </a:ext>
            </a:extLst>
          </p:cNvPr>
          <p:cNvSpPr>
            <a:spLocks noGrp="1"/>
          </p:cNvSpPr>
          <p:nvPr>
            <p:ph idx="1"/>
          </p:nvPr>
        </p:nvSpPr>
        <p:spPr>
          <a:xfrm>
            <a:off x="1451580" y="2965045"/>
            <a:ext cx="9436404" cy="3087524"/>
          </a:xfrm>
        </p:spPr>
        <p:txBody>
          <a:bodyPr>
            <a:normAutofit/>
          </a:bodyPr>
          <a:lstStyle/>
          <a:p>
            <a:r>
              <a:rPr lang="en-US" dirty="0"/>
              <a:t>Longer lengths create a vertical reference challenge for the pilot to control the load. </a:t>
            </a:r>
          </a:p>
          <a:p>
            <a:endParaRPr lang="en-US" dirty="0"/>
          </a:p>
        </p:txBody>
      </p:sp>
    </p:spTree>
    <p:extLst>
      <p:ext uri="{BB962C8B-B14F-4D97-AF65-F5344CB8AC3E}">
        <p14:creationId xmlns:p14="http://schemas.microsoft.com/office/powerpoint/2010/main" val="288805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air&#10;&#10;Description automatically generated">
            <a:extLst>
              <a:ext uri="{FF2B5EF4-FFF2-40B4-BE49-F238E27FC236}">
                <a16:creationId xmlns:a16="http://schemas.microsoft.com/office/drawing/2014/main" id="{4F56CE2F-D0A6-4CEE-A278-5565B323073B}"/>
              </a:ext>
            </a:extLst>
          </p:cNvPr>
          <p:cNvPicPr>
            <a:picLocks noChangeAspect="1"/>
          </p:cNvPicPr>
          <p:nvPr/>
        </p:nvPicPr>
        <p:blipFill rotWithShape="1">
          <a:blip r:embed="rId2">
            <a:extLst>
              <a:ext uri="{28A0092B-C50C-407E-A947-70E740481C1C}">
                <a14:useLocalDpi xmlns:a14="http://schemas.microsoft.com/office/drawing/2010/main" val="0"/>
              </a:ext>
            </a:extLst>
          </a:blip>
          <a:srcRect t="2157" r="19194" b="6934"/>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95B1A-9FC9-43CA-87D7-450C861F5594}"/>
              </a:ext>
            </a:extLst>
          </p:cNvPr>
          <p:cNvSpPr>
            <a:spLocks noGrp="1"/>
          </p:cNvSpPr>
          <p:nvPr>
            <p:ph type="title"/>
          </p:nvPr>
        </p:nvSpPr>
        <p:spPr>
          <a:xfrm>
            <a:off x="1304017" y="804520"/>
            <a:ext cx="6815731" cy="1049235"/>
          </a:xfrm>
        </p:spPr>
        <p:txBody>
          <a:bodyPr>
            <a:normAutofit/>
          </a:bodyPr>
          <a:lstStyle/>
          <a:p>
            <a:r>
              <a:rPr lang="en-US" b="1" dirty="0"/>
              <a:t>line configuration</a:t>
            </a:r>
            <a:endParaRPr lang="en-US" dirty="0"/>
          </a:p>
        </p:txBody>
      </p:sp>
      <p:sp>
        <p:nvSpPr>
          <p:cNvPr id="3" name="Content Placeholder 2">
            <a:extLst>
              <a:ext uri="{FF2B5EF4-FFF2-40B4-BE49-F238E27FC236}">
                <a16:creationId xmlns:a16="http://schemas.microsoft.com/office/drawing/2014/main" id="{1466F20B-9A75-4EF8-BB35-61F7BB17AA8F}"/>
              </a:ext>
            </a:extLst>
          </p:cNvPr>
          <p:cNvSpPr>
            <a:spLocks noGrp="1"/>
          </p:cNvSpPr>
          <p:nvPr>
            <p:ph idx="1"/>
          </p:nvPr>
        </p:nvSpPr>
        <p:spPr>
          <a:xfrm>
            <a:off x="1304017" y="2015733"/>
            <a:ext cx="6815731" cy="4021267"/>
          </a:xfrm>
        </p:spPr>
        <p:txBody>
          <a:bodyPr>
            <a:normAutofit/>
          </a:bodyPr>
          <a:lstStyle/>
          <a:p>
            <a:r>
              <a:rPr lang="en-US">
                <a:solidFill>
                  <a:srgbClr val="FFFFFE"/>
                </a:solidFill>
              </a:rPr>
              <a:t>The use of spring-loaded, auto­locking carabiners for all connection points, both at the aircraft and on the end of the line, provides a positive means to prevent in-flight vibration from accidentally unlocking a carabiner</a:t>
            </a:r>
          </a:p>
        </p:txBody>
      </p:sp>
    </p:spTree>
    <p:extLst>
      <p:ext uri="{BB962C8B-B14F-4D97-AF65-F5344CB8AC3E}">
        <p14:creationId xmlns:p14="http://schemas.microsoft.com/office/powerpoint/2010/main" val="61341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F3C1-3152-476D-94CB-FAEF45578518}"/>
              </a:ext>
            </a:extLst>
          </p:cNvPr>
          <p:cNvSpPr>
            <a:spLocks noGrp="1"/>
          </p:cNvSpPr>
          <p:nvPr>
            <p:ph type="title"/>
          </p:nvPr>
        </p:nvSpPr>
        <p:spPr>
          <a:xfrm>
            <a:off x="1451580" y="804520"/>
            <a:ext cx="4176815" cy="1049235"/>
          </a:xfrm>
        </p:spPr>
        <p:txBody>
          <a:bodyPr>
            <a:normAutofit/>
          </a:bodyPr>
          <a:lstStyle/>
          <a:p>
            <a:r>
              <a:rPr lang="en-US" b="1" dirty="0"/>
              <a:t>anchor "system"</a:t>
            </a:r>
          </a:p>
        </p:txBody>
      </p:sp>
      <p:sp>
        <p:nvSpPr>
          <p:cNvPr id="3" name="Content Placeholder 2">
            <a:extLst>
              <a:ext uri="{FF2B5EF4-FFF2-40B4-BE49-F238E27FC236}">
                <a16:creationId xmlns:a16="http://schemas.microsoft.com/office/drawing/2014/main" id="{BCD766A5-320E-477B-B5BE-7ED064974D5F}"/>
              </a:ext>
            </a:extLst>
          </p:cNvPr>
          <p:cNvSpPr>
            <a:spLocks noGrp="1"/>
          </p:cNvSpPr>
          <p:nvPr>
            <p:ph idx="1"/>
          </p:nvPr>
        </p:nvSpPr>
        <p:spPr>
          <a:xfrm>
            <a:off x="1451581" y="2015732"/>
            <a:ext cx="4172515" cy="3450613"/>
          </a:xfrm>
        </p:spPr>
        <p:txBody>
          <a:bodyPr>
            <a:normAutofit/>
          </a:bodyPr>
          <a:lstStyle/>
          <a:p>
            <a:r>
              <a:rPr lang="en-US" dirty="0"/>
              <a:t>It is critical that the short-haul line be attached to an anchor "system" on the aircraft, which incorporates both a primary anchor point and secondary anchor point to prevent accidental release</a:t>
            </a:r>
          </a:p>
        </p:txBody>
      </p:sp>
      <p:pic>
        <p:nvPicPr>
          <p:cNvPr id="4" name="Picture 3">
            <a:extLst>
              <a:ext uri="{FF2B5EF4-FFF2-40B4-BE49-F238E27FC236}">
                <a16:creationId xmlns:a16="http://schemas.microsoft.com/office/drawing/2014/main" id="{F7A4D28A-F40F-4634-9C85-6D8C8079AD9F}"/>
              </a:ext>
            </a:extLst>
          </p:cNvPr>
          <p:cNvPicPr>
            <a:picLocks noChangeAspect="1"/>
          </p:cNvPicPr>
          <p:nvPr/>
        </p:nvPicPr>
        <p:blipFill>
          <a:blip r:embed="rId2"/>
          <a:stretch>
            <a:fillRect/>
          </a:stretch>
        </p:blipFill>
        <p:spPr>
          <a:xfrm>
            <a:off x="6094411" y="1151787"/>
            <a:ext cx="4960442" cy="3968354"/>
          </a:xfrm>
          <a:prstGeom prst="rect">
            <a:avLst/>
          </a:prstGeom>
        </p:spPr>
      </p:pic>
    </p:spTree>
    <p:extLst>
      <p:ext uri="{BB962C8B-B14F-4D97-AF65-F5344CB8AC3E}">
        <p14:creationId xmlns:p14="http://schemas.microsoft.com/office/powerpoint/2010/main" val="26604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F442752-25B6-4D84-A27F-6094B8AE7683}"/>
              </a:ext>
            </a:extLst>
          </p:cNvPr>
          <p:cNvSpPr>
            <a:spLocks noGrp="1"/>
          </p:cNvSpPr>
          <p:nvPr>
            <p:ph type="title"/>
          </p:nvPr>
        </p:nvSpPr>
        <p:spPr>
          <a:xfrm>
            <a:off x="7555992" y="2307409"/>
            <a:ext cx="3157577" cy="3747316"/>
          </a:xfrm>
        </p:spPr>
        <p:txBody>
          <a:bodyPr anchor="t">
            <a:normAutofit/>
          </a:bodyPr>
          <a:lstStyle/>
          <a:p>
            <a:r>
              <a:rPr lang="en-US" b="1" dirty="0"/>
              <a:t>anchor "system"</a:t>
            </a:r>
            <a:endParaRPr lang="en-US" dirty="0"/>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FE39FC3B-3F1F-4095-82C4-21873A2EB480}"/>
              </a:ext>
            </a:extLst>
          </p:cNvPr>
          <p:cNvGraphicFramePr>
            <a:graphicFrameLocks noGrp="1"/>
          </p:cNvGraphicFramePr>
          <p:nvPr>
            <p:ph idx="1"/>
            <p:extLst>
              <p:ext uri="{D42A27DB-BD31-4B8C-83A1-F6EECF244321}">
                <p14:modId xmlns:p14="http://schemas.microsoft.com/office/powerpoint/2010/main" val="3348522063"/>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628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wearing a helmet&#10;&#10;Description automatically generated">
            <a:extLst>
              <a:ext uri="{FF2B5EF4-FFF2-40B4-BE49-F238E27FC236}">
                <a16:creationId xmlns:a16="http://schemas.microsoft.com/office/drawing/2014/main" id="{3C5655F3-4545-469F-8050-4557AB0986B0}"/>
              </a:ext>
            </a:extLst>
          </p:cNvPr>
          <p:cNvPicPr>
            <a:picLocks noChangeAspect="1"/>
          </p:cNvPicPr>
          <p:nvPr/>
        </p:nvPicPr>
        <p:blipFill rotWithShape="1">
          <a:blip r:embed="rId2">
            <a:extLst>
              <a:ext uri="{28A0092B-C50C-407E-A947-70E740481C1C}">
                <a14:useLocalDpi xmlns:a14="http://schemas.microsoft.com/office/drawing/2010/main" val="0"/>
              </a:ext>
            </a:extLst>
          </a:blip>
          <a:srcRect t="15848" r="2672" b="5378"/>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6A14D-CBD3-4952-8EE4-5A52E20F50E5}"/>
              </a:ext>
            </a:extLst>
          </p:cNvPr>
          <p:cNvSpPr>
            <a:spLocks noGrp="1"/>
          </p:cNvSpPr>
          <p:nvPr>
            <p:ph type="title"/>
          </p:nvPr>
        </p:nvSpPr>
        <p:spPr>
          <a:xfrm>
            <a:off x="1304017" y="804520"/>
            <a:ext cx="6815731" cy="1049235"/>
          </a:xfrm>
        </p:spPr>
        <p:txBody>
          <a:bodyPr>
            <a:normAutofit/>
          </a:bodyPr>
          <a:lstStyle/>
          <a:p>
            <a:r>
              <a:rPr lang="en-US" b="1"/>
              <a:t>Rescue harness selection</a:t>
            </a:r>
            <a:endParaRPr lang="en-US" b="1" dirty="0"/>
          </a:p>
        </p:txBody>
      </p:sp>
      <p:sp>
        <p:nvSpPr>
          <p:cNvPr id="3" name="Content Placeholder 2">
            <a:extLst>
              <a:ext uri="{FF2B5EF4-FFF2-40B4-BE49-F238E27FC236}">
                <a16:creationId xmlns:a16="http://schemas.microsoft.com/office/drawing/2014/main" id="{AF655C8D-B504-4336-8D5A-E479E17A06E1}"/>
              </a:ext>
            </a:extLst>
          </p:cNvPr>
          <p:cNvSpPr>
            <a:spLocks noGrp="1"/>
          </p:cNvSpPr>
          <p:nvPr>
            <p:ph idx="1"/>
          </p:nvPr>
        </p:nvSpPr>
        <p:spPr>
          <a:xfrm>
            <a:off x="1304017" y="2015733"/>
            <a:ext cx="6815731" cy="4021267"/>
          </a:xfrm>
        </p:spPr>
        <p:txBody>
          <a:bodyPr>
            <a:normAutofit/>
          </a:bodyPr>
          <a:lstStyle/>
          <a:p>
            <a:r>
              <a:rPr lang="en-US">
                <a:solidFill>
                  <a:srgbClr val="FFFFFE"/>
                </a:solidFill>
              </a:rPr>
              <a:t>Rescue harness selection for short-haul operations should evaluate how the rescuer will fly when encumbered with a loaded pack. </a:t>
            </a:r>
          </a:p>
          <a:p>
            <a:r>
              <a:rPr lang="en-US">
                <a:solidFill>
                  <a:srgbClr val="FFFFFE"/>
                </a:solidFill>
              </a:rPr>
              <a:t>The best option is a configuration that does not require the rescuer to grasp the line to maintain an upright orientation. </a:t>
            </a:r>
          </a:p>
        </p:txBody>
      </p:sp>
    </p:spTree>
    <p:extLst>
      <p:ext uri="{BB962C8B-B14F-4D97-AF65-F5344CB8AC3E}">
        <p14:creationId xmlns:p14="http://schemas.microsoft.com/office/powerpoint/2010/main" val="25024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6618125-127B-4180-AF3F-F80F32B4ACC4}"/>
              </a:ext>
            </a:extLst>
          </p:cNvPr>
          <p:cNvSpPr>
            <a:spLocks noGrp="1"/>
          </p:cNvSpPr>
          <p:nvPr>
            <p:ph type="title"/>
          </p:nvPr>
        </p:nvSpPr>
        <p:spPr>
          <a:xfrm>
            <a:off x="893523" y="804519"/>
            <a:ext cx="3160501" cy="4431360"/>
          </a:xfrm>
        </p:spPr>
        <p:txBody>
          <a:bodyPr anchor="ctr">
            <a:normAutofit/>
          </a:bodyPr>
          <a:lstStyle/>
          <a:p>
            <a:r>
              <a:rPr lang="en-US" b="1" dirty="0"/>
              <a:t>Rescue harness selection</a:t>
            </a:r>
            <a:endParaRPr lang="en-US"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07315D-62BA-4D72-9BB7-60BC899E54B8}"/>
              </a:ext>
            </a:extLst>
          </p:cNvPr>
          <p:cNvSpPr>
            <a:spLocks noGrp="1"/>
          </p:cNvSpPr>
          <p:nvPr>
            <p:ph idx="1"/>
          </p:nvPr>
        </p:nvSpPr>
        <p:spPr>
          <a:xfrm>
            <a:off x="4637863" y="804520"/>
            <a:ext cx="6102559" cy="4431359"/>
          </a:xfrm>
        </p:spPr>
        <p:txBody>
          <a:bodyPr anchor="ctr">
            <a:normAutofit/>
          </a:bodyPr>
          <a:lstStyle/>
          <a:p>
            <a:r>
              <a:rPr lang="en-US" dirty="0"/>
              <a:t>This can be accomplished by using a full-body harness with a sternal attachment point, which raises the CG of the wear. </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263796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lying on the ground&#10;&#10;Description automatically generated">
            <a:extLst>
              <a:ext uri="{FF2B5EF4-FFF2-40B4-BE49-F238E27FC236}">
                <a16:creationId xmlns:a16="http://schemas.microsoft.com/office/drawing/2014/main" id="{E71F6A95-110D-4EFB-A054-125874E9303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
          <a:stretch/>
        </p:blipFill>
        <p:spPr>
          <a:xfrm>
            <a:off x="0" y="0"/>
            <a:ext cx="12192000" cy="685800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E2A0A98-7ABC-4905-BB18-19E31CD5B004}"/>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Rescue harness selection</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2ADE62-1164-4778-9F02-65C2F5DF10B2}"/>
              </a:ext>
            </a:extLst>
          </p:cNvPr>
          <p:cNvSpPr>
            <a:spLocks noGrp="1"/>
          </p:cNvSpPr>
          <p:nvPr>
            <p:ph idx="1"/>
          </p:nvPr>
        </p:nvSpPr>
        <p:spPr>
          <a:xfrm>
            <a:off x="4976636" y="1193800"/>
            <a:ext cx="6085091" cy="4699000"/>
          </a:xfrm>
        </p:spPr>
        <p:txBody>
          <a:bodyPr anchor="ctr">
            <a:normAutofit/>
          </a:bodyPr>
          <a:lstStyle/>
          <a:p>
            <a:r>
              <a:rPr lang="en-US"/>
              <a:t>Another option is to utilize a seat and chest harness combination in conjunction with preconfigured tether straps (e.g. daisy chains girth hitched to the seat harness and passed through the chest harness) that can quickly be attached to the short-haul line.</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12869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parked in a field&#10;&#10;Description automatically generated">
            <a:extLst>
              <a:ext uri="{FF2B5EF4-FFF2-40B4-BE49-F238E27FC236}">
                <a16:creationId xmlns:a16="http://schemas.microsoft.com/office/drawing/2014/main" id="{47DC4E0C-ADC7-4D64-B685-57B36DD144A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3014"/>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63EB874-71AC-48BC-83ED-30C04DACDDDF}"/>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Short-haul Operational Hazards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9C2585-9388-46F9-8A2C-E614551C02D8}"/>
              </a:ext>
            </a:extLst>
          </p:cNvPr>
          <p:cNvSpPr>
            <a:spLocks noGrp="1"/>
          </p:cNvSpPr>
          <p:nvPr>
            <p:ph idx="1"/>
          </p:nvPr>
        </p:nvSpPr>
        <p:spPr>
          <a:xfrm>
            <a:off x="4976636" y="1193800"/>
            <a:ext cx="6085091" cy="4699000"/>
          </a:xfrm>
        </p:spPr>
        <p:txBody>
          <a:bodyPr anchor="ctr">
            <a:normAutofit/>
          </a:bodyPr>
          <a:lstStyle/>
          <a:p>
            <a:r>
              <a:rPr lang="en-US" dirty="0"/>
              <a:t>The danger of line entanglement exists, because the short-haul line can quickly become snarled in vegetation or ground obstructions.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122936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1CF2D50-19F2-47FD-A93E-A5751885066B}"/>
              </a:ext>
            </a:extLst>
          </p:cNvPr>
          <p:cNvSpPr>
            <a:spLocks noGrp="1"/>
          </p:cNvSpPr>
          <p:nvPr>
            <p:ph type="title"/>
          </p:nvPr>
        </p:nvSpPr>
        <p:spPr>
          <a:xfrm>
            <a:off x="1451579" y="2303047"/>
            <a:ext cx="3272093" cy="2674198"/>
          </a:xfrm>
        </p:spPr>
        <p:txBody>
          <a:bodyPr anchor="t">
            <a:normAutofit/>
          </a:bodyPr>
          <a:lstStyle/>
          <a:p>
            <a:r>
              <a:rPr lang="en-US" sz="3000" b="1"/>
              <a:t>Short-haul Operational Hazards</a:t>
            </a:r>
            <a:endParaRPr lang="en-US" sz="3000"/>
          </a:p>
        </p:txBody>
      </p:sp>
      <p:cxnSp>
        <p:nvCxnSpPr>
          <p:cNvPr id="20"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21" name="Content Placeholder 2">
            <a:extLst>
              <a:ext uri="{FF2B5EF4-FFF2-40B4-BE49-F238E27FC236}">
                <a16:creationId xmlns:a16="http://schemas.microsoft.com/office/drawing/2014/main" id="{ADC85316-2134-4CF8-BC14-F8DA8CE4C634}"/>
              </a:ext>
            </a:extLst>
          </p:cNvPr>
          <p:cNvGraphicFramePr>
            <a:graphicFrameLocks noGrp="1"/>
          </p:cNvGraphicFramePr>
          <p:nvPr>
            <p:ph idx="1"/>
            <p:extLst>
              <p:ext uri="{D42A27DB-BD31-4B8C-83A1-F6EECF244321}">
                <p14:modId xmlns:p14="http://schemas.microsoft.com/office/powerpoint/2010/main" val="87412719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208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picture containing outdoor, person, skiing, holding&#10;&#10;Description automatically generated">
            <a:extLst>
              <a:ext uri="{FF2B5EF4-FFF2-40B4-BE49-F238E27FC236}">
                <a16:creationId xmlns:a16="http://schemas.microsoft.com/office/drawing/2014/main" id="{2A63E7CC-7644-4262-8346-D0DFED80DD0F}"/>
              </a:ext>
            </a:extLst>
          </p:cNvPr>
          <p:cNvPicPr>
            <a:picLocks noChangeAspect="1"/>
          </p:cNvPicPr>
          <p:nvPr/>
        </p:nvPicPr>
        <p:blipFill rotWithShape="1">
          <a:blip r:embed="rId2">
            <a:extLst>
              <a:ext uri="{28A0092B-C50C-407E-A947-70E740481C1C}">
                <a14:useLocalDpi xmlns:a14="http://schemas.microsoft.com/office/drawing/2010/main" val="0"/>
              </a:ext>
            </a:extLst>
          </a:blip>
          <a:srcRect t="24998" r="-1" b="-1"/>
          <a:stretch/>
        </p:blipFill>
        <p:spPr>
          <a:xfrm>
            <a:off x="325" y="10"/>
            <a:ext cx="12191675" cy="6857990"/>
          </a:xfrm>
          <a:prstGeom prst="rect">
            <a:avLst/>
          </a:prstGeom>
        </p:spPr>
      </p:pic>
      <p:sp>
        <p:nvSpPr>
          <p:cNvPr id="9" name="Rectangle 8">
            <a:extLst>
              <a:ext uri="{FF2B5EF4-FFF2-40B4-BE49-F238E27FC236}">
                <a16:creationId xmlns:a16="http://schemas.microsoft.com/office/drawing/2014/main" id="{80B6C404-E8F9-4E2B-9BB2-AD7DAEFED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6B34D-E72C-406B-980D-6CD782811A12}"/>
              </a:ext>
            </a:extLst>
          </p:cNvPr>
          <p:cNvSpPr>
            <a:spLocks noGrp="1"/>
          </p:cNvSpPr>
          <p:nvPr>
            <p:ph type="title"/>
          </p:nvPr>
        </p:nvSpPr>
        <p:spPr>
          <a:xfrm>
            <a:off x="5930686" y="5067770"/>
            <a:ext cx="6093579" cy="1125622"/>
          </a:xfrm>
        </p:spPr>
        <p:txBody>
          <a:bodyPr anchor="b">
            <a:normAutofit/>
          </a:bodyPr>
          <a:lstStyle/>
          <a:p>
            <a:pPr algn="l"/>
            <a:r>
              <a:rPr lang="en-US" b="1" dirty="0"/>
              <a:t>HELICOPTER SHORT-HAUL</a:t>
            </a:r>
          </a:p>
        </p:txBody>
      </p:sp>
    </p:spTree>
    <p:extLst>
      <p:ext uri="{BB962C8B-B14F-4D97-AF65-F5344CB8AC3E}">
        <p14:creationId xmlns:p14="http://schemas.microsoft.com/office/powerpoint/2010/main" val="2282793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group of clouds in the sky&#10;&#10;Description automatically generated">
            <a:extLst>
              <a:ext uri="{FF2B5EF4-FFF2-40B4-BE49-F238E27FC236}">
                <a16:creationId xmlns:a16="http://schemas.microsoft.com/office/drawing/2014/main" id="{2583148D-7CE3-446F-9D47-4860A708F5D0}"/>
              </a:ext>
            </a:extLst>
          </p:cNvPr>
          <p:cNvPicPr>
            <a:picLocks noChangeAspect="1"/>
          </p:cNvPicPr>
          <p:nvPr/>
        </p:nvPicPr>
        <p:blipFill rotWithShape="1">
          <a:blip r:embed="rId2">
            <a:extLst>
              <a:ext uri="{28A0092B-C50C-407E-A947-70E740481C1C}">
                <a14:useLocalDpi xmlns:a14="http://schemas.microsoft.com/office/drawing/2010/main" val="0"/>
              </a:ext>
            </a:extLst>
          </a:blip>
          <a:srcRect l="2"/>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36AED-766B-433C-BC82-6E88A37D9811}"/>
              </a:ext>
            </a:extLst>
          </p:cNvPr>
          <p:cNvSpPr>
            <a:spLocks noGrp="1"/>
          </p:cNvSpPr>
          <p:nvPr>
            <p:ph type="title"/>
          </p:nvPr>
        </p:nvSpPr>
        <p:spPr>
          <a:xfrm>
            <a:off x="4063421" y="804520"/>
            <a:ext cx="6815731" cy="1049235"/>
          </a:xfrm>
        </p:spPr>
        <p:txBody>
          <a:bodyPr>
            <a:normAutofit/>
          </a:bodyPr>
          <a:lstStyle/>
          <a:p>
            <a:r>
              <a:rPr lang="en-US" b="1" dirty="0"/>
              <a:t>Short-haul Operational Hazards</a:t>
            </a:r>
            <a:endParaRPr lang="en-US" dirty="0"/>
          </a:p>
        </p:txBody>
      </p:sp>
      <p:sp>
        <p:nvSpPr>
          <p:cNvPr id="3" name="Content Placeholder 2">
            <a:extLst>
              <a:ext uri="{FF2B5EF4-FFF2-40B4-BE49-F238E27FC236}">
                <a16:creationId xmlns:a16="http://schemas.microsoft.com/office/drawing/2014/main" id="{770A9902-1807-420C-82F5-3EB6262402E7}"/>
              </a:ext>
            </a:extLst>
          </p:cNvPr>
          <p:cNvSpPr>
            <a:spLocks noGrp="1"/>
          </p:cNvSpPr>
          <p:nvPr>
            <p:ph idx="1"/>
          </p:nvPr>
        </p:nvSpPr>
        <p:spPr>
          <a:xfrm>
            <a:off x="4063421" y="2015733"/>
            <a:ext cx="6815731" cy="4021267"/>
          </a:xfrm>
        </p:spPr>
        <p:txBody>
          <a:bodyPr>
            <a:normAutofit/>
          </a:bodyPr>
          <a:lstStyle/>
          <a:p>
            <a:r>
              <a:rPr lang="en-US">
                <a:solidFill>
                  <a:srgbClr val="FFFFFE"/>
                </a:solidFill>
              </a:rPr>
              <a:t>A very serious problem is the rotational spinning of a loaded litter during a short-haul evolution. </a:t>
            </a:r>
          </a:p>
        </p:txBody>
      </p:sp>
    </p:spTree>
    <p:extLst>
      <p:ext uri="{BB962C8B-B14F-4D97-AF65-F5344CB8AC3E}">
        <p14:creationId xmlns:p14="http://schemas.microsoft.com/office/powerpoint/2010/main" val="93344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C7E2F2-7274-4EB4-B70E-3658675E4463}"/>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Short-haul Operational Hazards</a:t>
            </a:r>
            <a:endParaRPr lang="en-US" sz="3600">
              <a:solidFill>
                <a:srgbClr val="FFFFFF"/>
              </a:solidFill>
            </a:endParaRPr>
          </a:p>
        </p:txBody>
      </p:sp>
      <p:sp useBgFill="1">
        <p:nvSpPr>
          <p:cNvPr id="17"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3142B5-42EE-43F7-AFC7-8B1842E21319}"/>
              </a:ext>
            </a:extLst>
          </p:cNvPr>
          <p:cNvSpPr>
            <a:spLocks noGrp="1"/>
          </p:cNvSpPr>
          <p:nvPr>
            <p:ph idx="1"/>
          </p:nvPr>
        </p:nvSpPr>
        <p:spPr>
          <a:xfrm>
            <a:off x="1451580" y="2965045"/>
            <a:ext cx="9436404" cy="3087524"/>
          </a:xfrm>
        </p:spPr>
        <p:txBody>
          <a:bodyPr>
            <a:normAutofit/>
          </a:bodyPr>
          <a:lstStyle/>
          <a:p>
            <a:r>
              <a:rPr lang="en-US" dirty="0"/>
              <a:t>Several factors can affect in-flight litter spinning, including the manner in which the litter is rigged (off center rigging aggravates a spin), an attendant off balance when lifted off the ground, rotor wash, and lack of forward airspeed.</a:t>
            </a:r>
          </a:p>
        </p:txBody>
      </p:sp>
    </p:spTree>
    <p:extLst>
      <p:ext uri="{BB962C8B-B14F-4D97-AF65-F5344CB8AC3E}">
        <p14:creationId xmlns:p14="http://schemas.microsoft.com/office/powerpoint/2010/main" val="22817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holding&#10;&#10;Description automatically generated">
            <a:extLst>
              <a:ext uri="{FF2B5EF4-FFF2-40B4-BE49-F238E27FC236}">
                <a16:creationId xmlns:a16="http://schemas.microsoft.com/office/drawing/2014/main" id="{AB598A21-1541-4FFC-A31B-4A856ED6ECD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5335"/>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5645268-3EC3-44FF-B268-F454F37F9739}"/>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Short-haul Operational Hazards</a:t>
            </a:r>
            <a:endParaRPr lang="en-US" sz="3000">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2658AA-6278-48EF-BE43-B06BCC7761AE}"/>
              </a:ext>
            </a:extLst>
          </p:cNvPr>
          <p:cNvSpPr>
            <a:spLocks noGrp="1"/>
          </p:cNvSpPr>
          <p:nvPr>
            <p:ph idx="1"/>
          </p:nvPr>
        </p:nvSpPr>
        <p:spPr>
          <a:xfrm>
            <a:off x="4976636" y="1193800"/>
            <a:ext cx="6085091" cy="4699000"/>
          </a:xfrm>
        </p:spPr>
        <p:txBody>
          <a:bodyPr anchor="ctr">
            <a:normAutofit/>
          </a:bodyPr>
          <a:lstStyle/>
          <a:p>
            <a:r>
              <a:rPr lang="en-US" dirty="0"/>
              <a:t>Although some rescue organizations use a Stokes-style litter for short-haul rescue operations, a helicopter rescue bag (</a:t>
            </a:r>
            <a:r>
              <a:rPr lang="en-US" dirty="0" err="1"/>
              <a:t>heli</a:t>
            </a:r>
            <a:r>
              <a:rPr lang="en-US" dirty="0"/>
              <a:t>-rescue bag), such as a Bauman Bag provides a much more aerodynamic patient transport device.</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829088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E68D13AF-9552-49C9-AE9D-621FF1647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519565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5"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road, street, bicycle&#10;&#10;Description automatically generated">
            <a:extLst>
              <a:ext uri="{FF2B5EF4-FFF2-40B4-BE49-F238E27FC236}">
                <a16:creationId xmlns:a16="http://schemas.microsoft.com/office/drawing/2014/main" id="{71A9438F-F9E3-431C-95F3-415F3ACEF52B}"/>
              </a:ext>
            </a:extLst>
          </p:cNvPr>
          <p:cNvPicPr>
            <a:picLocks noChangeAspect="1"/>
          </p:cNvPicPr>
          <p:nvPr/>
        </p:nvPicPr>
        <p:blipFill rotWithShape="1">
          <a:blip r:embed="rId3">
            <a:alphaModFix amt="50000"/>
            <a:grayscl/>
            <a:extLst>
              <a:ext uri="{28A0092B-C50C-407E-A947-70E740481C1C}">
                <a14:useLocalDpi xmlns:a14="http://schemas.microsoft.com/office/drawing/2010/main" val="0"/>
              </a:ext>
            </a:extLst>
          </a:blip>
          <a:srcRect t="17095" r="3" b="4131"/>
          <a:stretch/>
        </p:blipFill>
        <p:spPr>
          <a:xfrm>
            <a:off x="305" y="10"/>
            <a:ext cx="12191695" cy="6857990"/>
          </a:xfrm>
          <a:prstGeom prst="rect">
            <a:avLst/>
          </a:prstGeom>
        </p:spPr>
      </p:pic>
      <p:sp>
        <p:nvSpPr>
          <p:cNvPr id="2" name="Title 1">
            <a:extLst>
              <a:ext uri="{FF2B5EF4-FFF2-40B4-BE49-F238E27FC236}">
                <a16:creationId xmlns:a16="http://schemas.microsoft.com/office/drawing/2014/main" id="{190F9C82-7736-47E8-9726-862DBC453BBA}"/>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t>Litter Transfer in Exposed Terrain</a:t>
            </a:r>
          </a:p>
        </p:txBody>
      </p:sp>
      <p:sp>
        <p:nvSpPr>
          <p:cNvPr id="3" name="Content Placeholder 2">
            <a:extLst>
              <a:ext uri="{FF2B5EF4-FFF2-40B4-BE49-F238E27FC236}">
                <a16:creationId xmlns:a16="http://schemas.microsoft.com/office/drawing/2014/main" id="{63313414-EB59-450D-A705-BC97871313ED}"/>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en-US" cap="all"/>
              <a:t>Short-haul rescue operations in exposed technical terrain add a higher level of complexity</a:t>
            </a:r>
          </a:p>
        </p:txBody>
      </p:sp>
      <p:cxnSp>
        <p:nvCxnSpPr>
          <p:cNvPr id="26"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622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7F67D-BCF7-4045-B4F3-D454EA5DB18F}"/>
              </a:ext>
            </a:extLst>
          </p:cNvPr>
          <p:cNvSpPr>
            <a:spLocks noGrp="1"/>
          </p:cNvSpPr>
          <p:nvPr>
            <p:ph type="title"/>
          </p:nvPr>
        </p:nvSpPr>
        <p:spPr>
          <a:xfrm>
            <a:off x="1249961" y="1600199"/>
            <a:ext cx="3173482" cy="4297680"/>
          </a:xfrm>
        </p:spPr>
        <p:txBody>
          <a:bodyPr anchor="ctr">
            <a:normAutofit/>
          </a:bodyPr>
          <a:lstStyle/>
          <a:p>
            <a:r>
              <a:rPr lang="en-US" b="1" dirty="0"/>
              <a:t>Litter Transfer in Exposed Terrain</a:t>
            </a:r>
            <a:endParaRPr lang="en-US" dirty="0"/>
          </a:p>
        </p:txBody>
      </p:sp>
      <p:cxnSp>
        <p:nvCxnSpPr>
          <p:cNvPr id="17"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BF5842-BBB8-4E75-9F59-175BC11B682D}"/>
              </a:ext>
            </a:extLst>
          </p:cNvPr>
          <p:cNvSpPr>
            <a:spLocks noGrp="1"/>
          </p:cNvSpPr>
          <p:nvPr>
            <p:ph idx="1"/>
          </p:nvPr>
        </p:nvSpPr>
        <p:spPr>
          <a:xfrm>
            <a:off x="4885151" y="1600199"/>
            <a:ext cx="6169703" cy="4297680"/>
          </a:xfrm>
        </p:spPr>
        <p:txBody>
          <a:bodyPr anchor="ctr">
            <a:normAutofit/>
          </a:bodyPr>
          <a:lstStyle/>
          <a:p>
            <a:r>
              <a:rPr lang="en-US" dirty="0"/>
              <a:t>When the stretcher is positioned in hazardously exposed terrain, it needs to be tethered with a dedicated cleanly rigged safety line to an anchor system, until the helicopter extraction is actually occurring. </a:t>
            </a:r>
          </a:p>
        </p:txBody>
      </p:sp>
    </p:spTree>
    <p:extLst>
      <p:ext uri="{BB962C8B-B14F-4D97-AF65-F5344CB8AC3E}">
        <p14:creationId xmlns:p14="http://schemas.microsoft.com/office/powerpoint/2010/main" val="3892530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icycle&#10;&#10;Description automatically generated">
            <a:extLst>
              <a:ext uri="{FF2B5EF4-FFF2-40B4-BE49-F238E27FC236}">
                <a16:creationId xmlns:a16="http://schemas.microsoft.com/office/drawing/2014/main" id="{ABB42F7C-B0F7-43DD-B0D9-5C9BEED68D8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469" b="3507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564DE43-58F3-4F49-B286-3EA325B7B52D}"/>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Litter Transfer in Exposed Terrain</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AC3885-F391-494C-9094-24401DFE60FD}"/>
              </a:ext>
            </a:extLst>
          </p:cNvPr>
          <p:cNvSpPr>
            <a:spLocks noGrp="1"/>
          </p:cNvSpPr>
          <p:nvPr>
            <p:ph idx="1"/>
          </p:nvPr>
        </p:nvSpPr>
        <p:spPr>
          <a:xfrm>
            <a:off x="4976636" y="1193800"/>
            <a:ext cx="6085091" cy="4699000"/>
          </a:xfrm>
        </p:spPr>
        <p:txBody>
          <a:bodyPr anchor="ctr">
            <a:normAutofit/>
          </a:bodyPr>
          <a:lstStyle/>
          <a:p>
            <a:r>
              <a:rPr lang="en-US" dirty="0"/>
              <a:t>The transfer to the short-haul line needs to occur in a well-coordinated and accurately briefed maneuver.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67736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wearing a costume&#10;&#10;Description automatically generated">
            <a:extLst>
              <a:ext uri="{FF2B5EF4-FFF2-40B4-BE49-F238E27FC236}">
                <a16:creationId xmlns:a16="http://schemas.microsoft.com/office/drawing/2014/main" id="{7044A860-C5AF-48B4-BAF1-18AC795C5217}"/>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3"/>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9EFA6-9F05-46F9-93D2-8597BBD7ABDD}"/>
              </a:ext>
            </a:extLst>
          </p:cNvPr>
          <p:cNvSpPr>
            <a:spLocks noGrp="1"/>
          </p:cNvSpPr>
          <p:nvPr>
            <p:ph type="title"/>
          </p:nvPr>
        </p:nvSpPr>
        <p:spPr>
          <a:xfrm>
            <a:off x="1304017" y="804520"/>
            <a:ext cx="6815731" cy="1049235"/>
          </a:xfrm>
        </p:spPr>
        <p:txBody>
          <a:bodyPr>
            <a:normAutofit/>
          </a:bodyPr>
          <a:lstStyle/>
          <a:p>
            <a:r>
              <a:rPr lang="en-US" b="1" dirty="0"/>
              <a:t>Litter Transfer in Exposed Terrain</a:t>
            </a:r>
            <a:endParaRPr lang="en-US" dirty="0"/>
          </a:p>
        </p:txBody>
      </p:sp>
      <p:sp>
        <p:nvSpPr>
          <p:cNvPr id="3" name="Content Placeholder 2">
            <a:extLst>
              <a:ext uri="{FF2B5EF4-FFF2-40B4-BE49-F238E27FC236}">
                <a16:creationId xmlns:a16="http://schemas.microsoft.com/office/drawing/2014/main" id="{520C61C6-33B7-4276-B990-44AF700E2870}"/>
              </a:ext>
            </a:extLst>
          </p:cNvPr>
          <p:cNvSpPr>
            <a:spLocks noGrp="1"/>
          </p:cNvSpPr>
          <p:nvPr>
            <p:ph idx="1"/>
          </p:nvPr>
        </p:nvSpPr>
        <p:spPr>
          <a:xfrm>
            <a:off x="1304017" y="2015733"/>
            <a:ext cx="6815731" cy="4021267"/>
          </a:xfrm>
        </p:spPr>
        <p:txBody>
          <a:bodyPr>
            <a:normAutofit/>
          </a:bodyPr>
          <a:lstStyle/>
          <a:p>
            <a:r>
              <a:rPr lang="en-US">
                <a:solidFill>
                  <a:srgbClr val="FFFFFE"/>
                </a:solidFill>
              </a:rPr>
              <a:t>When the terminus of the short-haul line is delivered to the ground rescuers, a designated team member should physically take control of it and position it within a few inches of the Bauman Bag connection point. When directed, a quick transfer of the Bauman Bag connection point is made from the safety line to the short-haul line.</a:t>
            </a:r>
          </a:p>
        </p:txBody>
      </p:sp>
    </p:spTree>
    <p:extLst>
      <p:ext uri="{BB962C8B-B14F-4D97-AF65-F5344CB8AC3E}">
        <p14:creationId xmlns:p14="http://schemas.microsoft.com/office/powerpoint/2010/main" val="3842319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0B7FB-F281-4D31-AE7F-D0616F1D259B}"/>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Litter Transfer in Exposed Terrain</a:t>
            </a: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89A4BC-3A33-4F8E-B87F-EEABCA84D3C8}"/>
              </a:ext>
            </a:extLst>
          </p:cNvPr>
          <p:cNvSpPr>
            <a:spLocks noGrp="1"/>
          </p:cNvSpPr>
          <p:nvPr>
            <p:ph idx="1"/>
          </p:nvPr>
        </p:nvSpPr>
        <p:spPr>
          <a:xfrm>
            <a:off x="1451580" y="2965045"/>
            <a:ext cx="9436404" cy="3087524"/>
          </a:xfrm>
        </p:spPr>
        <p:txBody>
          <a:bodyPr>
            <a:normAutofit/>
          </a:bodyPr>
          <a:lstStyle/>
          <a:p>
            <a:r>
              <a:rPr lang="en-US" dirty="0"/>
              <a:t>During this time the Bauman Bag will be momentarily disconnected from the safety line, however the aircraft will not become tethered directly to the ground. </a:t>
            </a:r>
          </a:p>
        </p:txBody>
      </p:sp>
    </p:spTree>
    <p:extLst>
      <p:ext uri="{BB962C8B-B14F-4D97-AF65-F5344CB8AC3E}">
        <p14:creationId xmlns:p14="http://schemas.microsoft.com/office/powerpoint/2010/main" val="1180472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1"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2"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over a forest&#10;&#10;Description automatically generated">
            <a:extLst>
              <a:ext uri="{FF2B5EF4-FFF2-40B4-BE49-F238E27FC236}">
                <a16:creationId xmlns:a16="http://schemas.microsoft.com/office/drawing/2014/main" id="{D014839B-C4D5-4E11-AF61-5CE72532DBBD}"/>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8024" r="-1" b="16973"/>
          <a:stretch/>
        </p:blipFill>
        <p:spPr>
          <a:xfrm>
            <a:off x="20" y="10"/>
            <a:ext cx="12191675" cy="6857990"/>
          </a:xfrm>
          <a:prstGeom prst="rect">
            <a:avLst/>
          </a:prstGeom>
        </p:spPr>
      </p:pic>
      <p:sp>
        <p:nvSpPr>
          <p:cNvPr id="2" name="Title 1">
            <a:extLst>
              <a:ext uri="{FF2B5EF4-FFF2-40B4-BE49-F238E27FC236}">
                <a16:creationId xmlns:a16="http://schemas.microsoft.com/office/drawing/2014/main" id="{D10517B6-7BA1-4313-BC8C-D51529946461}"/>
              </a:ext>
            </a:extLst>
          </p:cNvPr>
          <p:cNvSpPr>
            <a:spLocks noGrp="1"/>
          </p:cNvSpPr>
          <p:nvPr>
            <p:ph type="title" idx="4294967295"/>
          </p:nvPr>
        </p:nvSpPr>
        <p:spPr>
          <a:xfrm>
            <a:off x="4976636" y="992221"/>
            <a:ext cx="6247308" cy="4873558"/>
          </a:xfrm>
        </p:spPr>
        <p:txBody>
          <a:bodyPr vert="horz" lIns="91440" tIns="45720" rIns="91440" bIns="0" rtlCol="0" anchor="ctr">
            <a:normAutofit/>
          </a:bodyPr>
          <a:lstStyle/>
          <a:p>
            <a:r>
              <a:rPr lang="en-US" sz="4800" b="1" dirty="0">
                <a:solidFill>
                  <a:schemeClr val="tx1"/>
                </a:solidFill>
              </a:rPr>
              <a:t>Bauman Bag</a:t>
            </a:r>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5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C7C10-1965-417B-A408-FAE494462E50}"/>
              </a:ext>
            </a:extLst>
          </p:cNvPr>
          <p:cNvSpPr>
            <a:spLocks noGrp="1"/>
          </p:cNvSpPr>
          <p:nvPr>
            <p:ph type="title"/>
          </p:nvPr>
        </p:nvSpPr>
        <p:spPr>
          <a:xfrm>
            <a:off x="1249961" y="1600199"/>
            <a:ext cx="3173482" cy="4297680"/>
          </a:xfrm>
        </p:spPr>
        <p:txBody>
          <a:bodyPr anchor="ctr">
            <a:normAutofit/>
          </a:bodyPr>
          <a:lstStyle/>
          <a:p>
            <a:r>
              <a:rPr lang="en-US" b="1" dirty="0"/>
              <a:t>Helicopter Short-haul </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CDA015-F36C-478B-9A92-C85CF7CF9DEB}"/>
              </a:ext>
            </a:extLst>
          </p:cNvPr>
          <p:cNvSpPr>
            <a:spLocks noGrp="1"/>
          </p:cNvSpPr>
          <p:nvPr>
            <p:ph idx="1"/>
          </p:nvPr>
        </p:nvSpPr>
        <p:spPr>
          <a:xfrm>
            <a:off x="4885151" y="1600199"/>
            <a:ext cx="6169703" cy="4297680"/>
          </a:xfrm>
        </p:spPr>
        <p:txBody>
          <a:bodyPr anchor="ctr">
            <a:normAutofit/>
          </a:bodyPr>
          <a:lstStyle/>
          <a:p>
            <a:r>
              <a:rPr lang="en-US" dirty="0"/>
              <a:t>A helicopter short-haul rescue permits the insertion of personnel, suspended beneath a hovering helicopter on a fixed line, as well as the extraction of a subject or rescuers from a site where a helicopter cannot land. </a:t>
            </a:r>
          </a:p>
        </p:txBody>
      </p:sp>
    </p:spTree>
    <p:extLst>
      <p:ext uri="{BB962C8B-B14F-4D97-AF65-F5344CB8AC3E}">
        <p14:creationId xmlns:p14="http://schemas.microsoft.com/office/powerpoint/2010/main" val="3882639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now, skiing, sitting, air&#10;&#10;Description automatically generated">
            <a:extLst>
              <a:ext uri="{FF2B5EF4-FFF2-40B4-BE49-F238E27FC236}">
                <a16:creationId xmlns:a16="http://schemas.microsoft.com/office/drawing/2014/main" id="{C3108EDB-EA76-4996-B6BE-2530DCD6ED9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A100AB4-0A03-46F6-A679-D7A87125CC50}"/>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Litter Transfer in Exposed Terrain</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09102F-A467-4BF1-A347-14B49C258B2E}"/>
              </a:ext>
            </a:extLst>
          </p:cNvPr>
          <p:cNvSpPr>
            <a:spLocks noGrp="1"/>
          </p:cNvSpPr>
          <p:nvPr>
            <p:ph idx="1"/>
          </p:nvPr>
        </p:nvSpPr>
        <p:spPr>
          <a:xfrm>
            <a:off x="4976636" y="1193800"/>
            <a:ext cx="6085091" cy="4699000"/>
          </a:xfrm>
        </p:spPr>
        <p:txBody>
          <a:bodyPr anchor="ctr">
            <a:normAutofit/>
          </a:bodyPr>
          <a:lstStyle/>
          <a:p>
            <a:r>
              <a:rPr lang="en-US" dirty="0"/>
              <a:t>There are more advanced belaying techniques for managing a completely suspended litter during the initial phase of a hoist extraction, which allow for a smooth transfer of weight to the short-haul line.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837769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68C5B-7074-4D17-BECF-FED67E2403BC}"/>
              </a:ext>
            </a:extLst>
          </p:cNvPr>
          <p:cNvSpPr>
            <a:spLocks noGrp="1"/>
          </p:cNvSpPr>
          <p:nvPr>
            <p:ph type="title"/>
          </p:nvPr>
        </p:nvSpPr>
        <p:spPr>
          <a:xfrm>
            <a:off x="1451579" y="804519"/>
            <a:ext cx="9291215" cy="1049235"/>
          </a:xfrm>
        </p:spPr>
        <p:txBody>
          <a:bodyPr>
            <a:normAutofit/>
          </a:bodyPr>
          <a:lstStyle/>
          <a:p>
            <a:r>
              <a:rPr lang="en-US" b="1"/>
              <a:t>Litter Transfer in Exposed Terrain</a:t>
            </a: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5FF6987F-1FCB-44A2-AC2C-6EF9C7995D74}"/>
              </a:ext>
            </a:extLst>
          </p:cNvPr>
          <p:cNvGraphicFramePr>
            <a:graphicFrameLocks noGrp="1"/>
          </p:cNvGraphicFramePr>
          <p:nvPr>
            <p:ph idx="1"/>
            <p:extLst>
              <p:ext uri="{D42A27DB-BD31-4B8C-83A1-F6EECF244321}">
                <p14:modId xmlns:p14="http://schemas.microsoft.com/office/powerpoint/2010/main" val="591543514"/>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869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fighter jet flying through a cloudy sky&#10;&#10;Description automatically generated">
            <a:extLst>
              <a:ext uri="{FF2B5EF4-FFF2-40B4-BE49-F238E27FC236}">
                <a16:creationId xmlns:a16="http://schemas.microsoft.com/office/drawing/2014/main" id="{179E6ECF-01A4-451F-9C96-AFAF08056E28}"/>
              </a:ext>
            </a:extLst>
          </p:cNvPr>
          <p:cNvPicPr>
            <a:picLocks noChangeAspect="1"/>
          </p:cNvPicPr>
          <p:nvPr/>
        </p:nvPicPr>
        <p:blipFill rotWithShape="1">
          <a:blip r:embed="rId2">
            <a:extLst>
              <a:ext uri="{28A0092B-C50C-407E-A947-70E740481C1C}">
                <a14:useLocalDpi xmlns:a14="http://schemas.microsoft.com/office/drawing/2010/main" val="0"/>
              </a:ext>
            </a:extLst>
          </a:blip>
          <a:srcRect l="9093" b="9091"/>
          <a:stretch/>
        </p:blipFill>
        <p:spPr>
          <a:xfrm>
            <a:off x="0" y="0"/>
            <a:ext cx="12192000" cy="6858000"/>
          </a:xfrm>
          <a:prstGeom prst="rect">
            <a:avLst/>
          </a:prstGeom>
        </p:spPr>
      </p:pic>
      <p:sp>
        <p:nvSpPr>
          <p:cNvPr id="22"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FF482-A350-41E5-B38B-70DE420494D2}"/>
              </a:ext>
            </a:extLst>
          </p:cNvPr>
          <p:cNvSpPr>
            <a:spLocks noGrp="1"/>
          </p:cNvSpPr>
          <p:nvPr>
            <p:ph type="title"/>
          </p:nvPr>
        </p:nvSpPr>
        <p:spPr>
          <a:xfrm>
            <a:off x="4063421" y="804520"/>
            <a:ext cx="6815731" cy="1049235"/>
          </a:xfrm>
        </p:spPr>
        <p:txBody>
          <a:bodyPr>
            <a:normAutofit/>
          </a:bodyPr>
          <a:lstStyle/>
          <a:p>
            <a:r>
              <a:rPr lang="en-US" b="1"/>
              <a:t>Litter Transfer in Exposed Terrain</a:t>
            </a:r>
            <a:endParaRPr lang="en-US" dirty="0"/>
          </a:p>
        </p:txBody>
      </p:sp>
      <p:sp>
        <p:nvSpPr>
          <p:cNvPr id="3" name="Content Placeholder 2">
            <a:extLst>
              <a:ext uri="{FF2B5EF4-FFF2-40B4-BE49-F238E27FC236}">
                <a16:creationId xmlns:a16="http://schemas.microsoft.com/office/drawing/2014/main" id="{0450799A-1B96-4E6C-AD31-0BF05D814CE3}"/>
              </a:ext>
            </a:extLst>
          </p:cNvPr>
          <p:cNvSpPr>
            <a:spLocks noGrp="1"/>
          </p:cNvSpPr>
          <p:nvPr>
            <p:ph idx="1"/>
          </p:nvPr>
        </p:nvSpPr>
        <p:spPr>
          <a:xfrm>
            <a:off x="4063421" y="2015733"/>
            <a:ext cx="6815731" cy="4021267"/>
          </a:xfrm>
        </p:spPr>
        <p:txBody>
          <a:bodyPr>
            <a:normAutofit/>
          </a:bodyPr>
          <a:lstStyle/>
          <a:p>
            <a:r>
              <a:rPr lang="en-US">
                <a:solidFill>
                  <a:srgbClr val="FFFFFE"/>
                </a:solidFill>
              </a:rPr>
              <a:t>Stepping to the downhill side of the litter during an extraction places a rescuer in jeopardy and creates the potential for entanglement to occur.</a:t>
            </a:r>
          </a:p>
        </p:txBody>
      </p:sp>
    </p:spTree>
    <p:extLst>
      <p:ext uri="{BB962C8B-B14F-4D97-AF65-F5344CB8AC3E}">
        <p14:creationId xmlns:p14="http://schemas.microsoft.com/office/powerpoint/2010/main" val="1819670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66DDB-B85E-40FC-84CA-9393C264F059}"/>
              </a:ext>
            </a:extLst>
          </p:cNvPr>
          <p:cNvSpPr>
            <a:spLocks noGrp="1"/>
          </p:cNvSpPr>
          <p:nvPr>
            <p:ph type="title"/>
          </p:nvPr>
        </p:nvSpPr>
        <p:spPr>
          <a:xfrm>
            <a:off x="1451579" y="804519"/>
            <a:ext cx="9291215" cy="1049235"/>
          </a:xfrm>
        </p:spPr>
        <p:txBody>
          <a:bodyPr>
            <a:normAutofit/>
          </a:bodyPr>
          <a:lstStyle/>
          <a:p>
            <a:r>
              <a:rPr lang="en-US" b="1" dirty="0"/>
              <a:t>Short-haul Emergency Procedures </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6C593CA8-5B13-45F6-B6A8-08A1B6FE9E80}"/>
              </a:ext>
            </a:extLst>
          </p:cNvPr>
          <p:cNvGraphicFramePr>
            <a:graphicFrameLocks noGrp="1"/>
          </p:cNvGraphicFramePr>
          <p:nvPr>
            <p:ph idx="1"/>
            <p:extLst>
              <p:ext uri="{D42A27DB-BD31-4B8C-83A1-F6EECF244321}">
                <p14:modId xmlns:p14="http://schemas.microsoft.com/office/powerpoint/2010/main" val="2113779158"/>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132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4194-3C69-48AB-B7DB-3A316B092548}"/>
              </a:ext>
            </a:extLst>
          </p:cNvPr>
          <p:cNvSpPr>
            <a:spLocks noGrp="1"/>
          </p:cNvSpPr>
          <p:nvPr>
            <p:ph type="title"/>
          </p:nvPr>
        </p:nvSpPr>
        <p:spPr>
          <a:xfrm>
            <a:off x="1451580" y="804520"/>
            <a:ext cx="4176815" cy="1049235"/>
          </a:xfrm>
        </p:spPr>
        <p:txBody>
          <a:bodyPr>
            <a:normAutofit/>
          </a:bodyPr>
          <a:lstStyle/>
          <a:p>
            <a:r>
              <a:rPr lang="en-US" sz="2200" b="1"/>
              <a:t>Short-haul Emergency Procedures </a:t>
            </a:r>
            <a:endParaRPr lang="en-US" sz="2200"/>
          </a:p>
        </p:txBody>
      </p:sp>
      <p:sp>
        <p:nvSpPr>
          <p:cNvPr id="3" name="Content Placeholder 2">
            <a:extLst>
              <a:ext uri="{FF2B5EF4-FFF2-40B4-BE49-F238E27FC236}">
                <a16:creationId xmlns:a16="http://schemas.microsoft.com/office/drawing/2014/main" id="{7C865EC0-AA9C-4285-83DF-B7A817826A09}"/>
              </a:ext>
            </a:extLst>
          </p:cNvPr>
          <p:cNvSpPr>
            <a:spLocks noGrp="1"/>
          </p:cNvSpPr>
          <p:nvPr>
            <p:ph idx="1"/>
          </p:nvPr>
        </p:nvSpPr>
        <p:spPr>
          <a:xfrm>
            <a:off x="1451581" y="2015732"/>
            <a:ext cx="4172515" cy="3450613"/>
          </a:xfrm>
        </p:spPr>
        <p:txBody>
          <a:bodyPr>
            <a:normAutofit/>
          </a:bodyPr>
          <a:lstStyle/>
          <a:p>
            <a:r>
              <a:rPr lang="en-US" dirty="0"/>
              <a:t>Survival of short-haul personnel during an in-flight emergency is best accomplished by having suspended personnel remain attached to the rope while the pilot attempts an emergency landing.</a:t>
            </a:r>
          </a:p>
        </p:txBody>
      </p:sp>
      <p:pic>
        <p:nvPicPr>
          <p:cNvPr id="7" name="Picture 6" descr="A picture containing person, road, riding, person&#10;&#10;Description automatically generated">
            <a:extLst>
              <a:ext uri="{FF2B5EF4-FFF2-40B4-BE49-F238E27FC236}">
                <a16:creationId xmlns:a16="http://schemas.microsoft.com/office/drawing/2014/main" id="{57B71500-56E4-4EF7-8840-F43539B78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267531"/>
            <a:ext cx="4960442" cy="3736865"/>
          </a:xfrm>
          <a:prstGeom prst="rect">
            <a:avLst/>
          </a:prstGeom>
        </p:spPr>
      </p:pic>
    </p:spTree>
    <p:extLst>
      <p:ext uri="{BB962C8B-B14F-4D97-AF65-F5344CB8AC3E}">
        <p14:creationId xmlns:p14="http://schemas.microsoft.com/office/powerpoint/2010/main" val="544259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air&#10;&#10;Description automatically generated">
            <a:extLst>
              <a:ext uri="{FF2B5EF4-FFF2-40B4-BE49-F238E27FC236}">
                <a16:creationId xmlns:a16="http://schemas.microsoft.com/office/drawing/2014/main" id="{49C59773-5DB2-4F5C-A75B-032764624CC0}"/>
              </a:ext>
            </a:extLst>
          </p:cNvPr>
          <p:cNvPicPr>
            <a:picLocks noChangeAspect="1"/>
          </p:cNvPicPr>
          <p:nvPr/>
        </p:nvPicPr>
        <p:blipFill rotWithShape="1">
          <a:blip r:embed="rId2">
            <a:extLst>
              <a:ext uri="{28A0092B-C50C-407E-A947-70E740481C1C}">
                <a14:useLocalDpi xmlns:a14="http://schemas.microsoft.com/office/drawing/2010/main" val="0"/>
              </a:ext>
            </a:extLst>
          </a:blip>
          <a:srcRect t="24490" r="9090" b="2194"/>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793D0-B1C5-43F2-8570-5910A54FF43C}"/>
              </a:ext>
            </a:extLst>
          </p:cNvPr>
          <p:cNvSpPr>
            <a:spLocks noGrp="1"/>
          </p:cNvSpPr>
          <p:nvPr>
            <p:ph type="title"/>
          </p:nvPr>
        </p:nvSpPr>
        <p:spPr>
          <a:xfrm>
            <a:off x="1304017" y="804520"/>
            <a:ext cx="6815731" cy="1049235"/>
          </a:xfrm>
        </p:spPr>
        <p:txBody>
          <a:bodyPr>
            <a:normAutofit/>
          </a:bodyPr>
          <a:lstStyle/>
          <a:p>
            <a:r>
              <a:rPr lang="en-US" b="1" dirty="0"/>
              <a:t>Short-haul Emergency Procedures </a:t>
            </a:r>
            <a:endParaRPr lang="en-US" dirty="0"/>
          </a:p>
        </p:txBody>
      </p:sp>
      <p:sp>
        <p:nvSpPr>
          <p:cNvPr id="3" name="Content Placeholder 2">
            <a:extLst>
              <a:ext uri="{FF2B5EF4-FFF2-40B4-BE49-F238E27FC236}">
                <a16:creationId xmlns:a16="http://schemas.microsoft.com/office/drawing/2014/main" id="{4FA774AD-9574-4374-9E6A-6BF3A1691B64}"/>
              </a:ext>
            </a:extLst>
          </p:cNvPr>
          <p:cNvSpPr>
            <a:spLocks noGrp="1"/>
          </p:cNvSpPr>
          <p:nvPr>
            <p:ph idx="1"/>
          </p:nvPr>
        </p:nvSpPr>
        <p:spPr>
          <a:xfrm>
            <a:off x="1304017" y="2015733"/>
            <a:ext cx="6815731" cy="4021267"/>
          </a:xfrm>
        </p:spPr>
        <p:txBody>
          <a:bodyPr>
            <a:normAutofit/>
          </a:bodyPr>
          <a:lstStyle/>
          <a:p>
            <a:r>
              <a:rPr lang="en-US">
                <a:solidFill>
                  <a:srgbClr val="FFFFFE"/>
                </a:solidFill>
              </a:rPr>
              <a:t>Rescuers should train in advance using the parachute landing fall (PLF) technique as a means of dissipating the energy of a hard impact. </a:t>
            </a:r>
          </a:p>
        </p:txBody>
      </p:sp>
    </p:spTree>
    <p:extLst>
      <p:ext uri="{BB962C8B-B14F-4D97-AF65-F5344CB8AC3E}">
        <p14:creationId xmlns:p14="http://schemas.microsoft.com/office/powerpoint/2010/main" val="525344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2610F-6614-4A89-8E53-C31239DE2955}"/>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Important considerations</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D73033-F686-4F27-9E83-903D1AA8B0A9}"/>
              </a:ext>
            </a:extLst>
          </p:cNvPr>
          <p:cNvSpPr>
            <a:spLocks noGrp="1"/>
          </p:cNvSpPr>
          <p:nvPr>
            <p:ph idx="1"/>
          </p:nvPr>
        </p:nvSpPr>
        <p:spPr>
          <a:xfrm>
            <a:off x="1451580" y="2965045"/>
            <a:ext cx="9436404" cy="3087524"/>
          </a:xfrm>
        </p:spPr>
        <p:txBody>
          <a:bodyPr>
            <a:normAutofit/>
          </a:bodyPr>
          <a:lstStyle/>
          <a:p>
            <a:r>
              <a:rPr lang="en-US" dirty="0"/>
              <a:t>An improvised helicopter short-haul during a rescue operation is dangerous. </a:t>
            </a:r>
          </a:p>
          <a:p>
            <a:r>
              <a:rPr lang="en-US" dirty="0"/>
              <a:t>Accidents and near-misses have occurred when agencies attempted to improvise a short-haul rescue without pre-planning or prior training.</a:t>
            </a:r>
          </a:p>
          <a:p>
            <a:pPr marL="0" indent="0">
              <a:buNone/>
            </a:pPr>
            <a:endParaRPr lang="en-US" dirty="0"/>
          </a:p>
        </p:txBody>
      </p:sp>
    </p:spTree>
    <p:extLst>
      <p:ext uri="{BB962C8B-B14F-4D97-AF65-F5344CB8AC3E}">
        <p14:creationId xmlns:p14="http://schemas.microsoft.com/office/powerpoint/2010/main" val="3279349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unset, outdoor, nature, sun&#10;&#10;Description automatically generated">
            <a:extLst>
              <a:ext uri="{FF2B5EF4-FFF2-40B4-BE49-F238E27FC236}">
                <a16:creationId xmlns:a16="http://schemas.microsoft.com/office/drawing/2014/main" id="{6B7EC6C1-5356-4F94-99DE-51BE6B5D61B3}"/>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l="433" r="14680" b="1"/>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0CB54AD-A33D-467B-BDA6-CB21FAE9399C}"/>
              </a:ext>
            </a:extLst>
          </p:cNvPr>
          <p:cNvSpPr>
            <a:spLocks noGrp="1"/>
          </p:cNvSpPr>
          <p:nvPr>
            <p:ph type="title"/>
          </p:nvPr>
        </p:nvSpPr>
        <p:spPr>
          <a:xfrm>
            <a:off x="1130271" y="1193800"/>
            <a:ext cx="3193050" cy="4699000"/>
          </a:xfrm>
        </p:spPr>
        <p:txBody>
          <a:bodyPr anchor="ctr">
            <a:normAutofit/>
          </a:bodyPr>
          <a:lstStyle/>
          <a:p>
            <a:r>
              <a:rPr lang="en-US" sz="2200" b="1"/>
              <a:t>Important considerations</a:t>
            </a:r>
            <a:endParaRPr lang="en-US" sz="2200"/>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29FADD-2C41-4102-9791-4A02FCD5046F}"/>
              </a:ext>
            </a:extLst>
          </p:cNvPr>
          <p:cNvSpPr>
            <a:spLocks noGrp="1"/>
          </p:cNvSpPr>
          <p:nvPr>
            <p:ph idx="1"/>
          </p:nvPr>
        </p:nvSpPr>
        <p:spPr>
          <a:xfrm>
            <a:off x="4976636" y="1193800"/>
            <a:ext cx="6085091" cy="4699000"/>
          </a:xfrm>
        </p:spPr>
        <p:txBody>
          <a:bodyPr anchor="ctr">
            <a:normAutofit/>
          </a:bodyPr>
          <a:lstStyle/>
          <a:p>
            <a:r>
              <a:rPr lang="en-US" dirty="0"/>
              <a:t>Helicopter short-haul requires pilot proficiency in vertical reference and precision placement flight operations.</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985796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FA07633-4698-48E5-B873-A2832A8F5112}"/>
              </a:ext>
            </a:extLst>
          </p:cNvPr>
          <p:cNvSpPr>
            <a:spLocks noGrp="1"/>
          </p:cNvSpPr>
          <p:nvPr>
            <p:ph type="title"/>
          </p:nvPr>
        </p:nvSpPr>
        <p:spPr>
          <a:xfrm>
            <a:off x="1451579" y="2303047"/>
            <a:ext cx="3272093" cy="2674198"/>
          </a:xfrm>
        </p:spPr>
        <p:txBody>
          <a:bodyPr anchor="t">
            <a:normAutofit/>
          </a:bodyPr>
          <a:lstStyle/>
          <a:p>
            <a:r>
              <a:rPr lang="en-US" sz="2500" b="1"/>
              <a:t>Important considerations</a:t>
            </a:r>
            <a:endParaRPr lang="en-US" sz="250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AD3D3BC0-A273-4582-AB1E-B178B4BF6D3F}"/>
              </a:ext>
            </a:extLst>
          </p:cNvPr>
          <p:cNvGraphicFramePr>
            <a:graphicFrameLocks noGrp="1"/>
          </p:cNvGraphicFramePr>
          <p:nvPr>
            <p:ph idx="1"/>
            <p:extLst>
              <p:ext uri="{D42A27DB-BD31-4B8C-83A1-F6EECF244321}">
                <p14:modId xmlns:p14="http://schemas.microsoft.com/office/powerpoint/2010/main" val="26719001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744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A6D07689-F33A-423D-8206-DF2F46BD6BB4}"/>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3"/>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2B73A-5263-474C-A008-64058FFB160B}"/>
              </a:ext>
            </a:extLst>
          </p:cNvPr>
          <p:cNvSpPr>
            <a:spLocks noGrp="1"/>
          </p:cNvSpPr>
          <p:nvPr>
            <p:ph type="title"/>
          </p:nvPr>
        </p:nvSpPr>
        <p:spPr>
          <a:xfrm>
            <a:off x="1304017" y="804520"/>
            <a:ext cx="6815731" cy="1049235"/>
          </a:xfrm>
        </p:spPr>
        <p:txBody>
          <a:bodyPr>
            <a:normAutofit/>
          </a:bodyPr>
          <a:lstStyle/>
          <a:p>
            <a:r>
              <a:rPr lang="en-US" b="1" dirty="0"/>
              <a:t>Important considerations</a:t>
            </a:r>
            <a:endParaRPr lang="en-US" dirty="0"/>
          </a:p>
        </p:txBody>
      </p:sp>
      <p:sp>
        <p:nvSpPr>
          <p:cNvPr id="3" name="Content Placeholder 2">
            <a:extLst>
              <a:ext uri="{FF2B5EF4-FFF2-40B4-BE49-F238E27FC236}">
                <a16:creationId xmlns:a16="http://schemas.microsoft.com/office/drawing/2014/main" id="{77A350C7-281F-4C9B-B77A-551FF49A7A9D}"/>
              </a:ext>
            </a:extLst>
          </p:cNvPr>
          <p:cNvSpPr>
            <a:spLocks noGrp="1"/>
          </p:cNvSpPr>
          <p:nvPr>
            <p:ph idx="1"/>
          </p:nvPr>
        </p:nvSpPr>
        <p:spPr>
          <a:xfrm>
            <a:off x="1304017" y="2015733"/>
            <a:ext cx="6815731" cy="4021267"/>
          </a:xfrm>
        </p:spPr>
        <p:txBody>
          <a:bodyPr>
            <a:normAutofit/>
          </a:bodyPr>
          <a:lstStyle/>
          <a:p>
            <a:r>
              <a:rPr lang="en-US">
                <a:solidFill>
                  <a:srgbClr val="FFFFFE"/>
                </a:solidFill>
              </a:rPr>
              <a:t>A key advantage of helicopter short-haul is that hover time is typically shorter than with heli-rappelling or static hoist rescue operations.</a:t>
            </a:r>
          </a:p>
        </p:txBody>
      </p:sp>
    </p:spTree>
    <p:extLst>
      <p:ext uri="{BB962C8B-B14F-4D97-AF65-F5344CB8AC3E}">
        <p14:creationId xmlns:p14="http://schemas.microsoft.com/office/powerpoint/2010/main" val="328022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snow, skiing, sitting, air&#10;&#10;Description automatically generated">
            <a:extLst>
              <a:ext uri="{FF2B5EF4-FFF2-40B4-BE49-F238E27FC236}">
                <a16:creationId xmlns:a16="http://schemas.microsoft.com/office/drawing/2014/main" id="{F809D6B2-1310-4696-8973-98DECF335BF0}"/>
              </a:ext>
            </a:extLst>
          </p:cNvPr>
          <p:cNvPicPr>
            <a:picLocks noChangeAspect="1"/>
          </p:cNvPicPr>
          <p:nvPr/>
        </p:nvPicPr>
        <p:blipFill rotWithShape="1">
          <a:blip r:embed="rId2">
            <a:extLst>
              <a:ext uri="{28A0092B-C50C-407E-A947-70E740481C1C}">
                <a14:useLocalDpi xmlns:a14="http://schemas.microsoft.com/office/drawing/2010/main" val="0"/>
              </a:ext>
            </a:extLst>
          </a:blip>
          <a:srcRect l="9093" t="4401" b="4690"/>
          <a:stretch/>
        </p:blipFill>
        <p:spPr>
          <a:xfrm>
            <a:off x="2" y="10"/>
            <a:ext cx="12191695" cy="6857990"/>
          </a:xfrm>
          <a:prstGeom prst="rect">
            <a:avLst/>
          </a:prstGeom>
        </p:spPr>
      </p:pic>
      <p:sp>
        <p:nvSpPr>
          <p:cNvPr id="28"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8ECD8-B8E4-4527-A288-92C212BAEE9A}"/>
              </a:ext>
            </a:extLst>
          </p:cNvPr>
          <p:cNvSpPr>
            <a:spLocks noGrp="1"/>
          </p:cNvSpPr>
          <p:nvPr>
            <p:ph type="title"/>
          </p:nvPr>
        </p:nvSpPr>
        <p:spPr>
          <a:xfrm>
            <a:off x="4063421" y="804520"/>
            <a:ext cx="6815731" cy="1049235"/>
          </a:xfrm>
        </p:spPr>
        <p:txBody>
          <a:bodyPr>
            <a:normAutofit/>
          </a:bodyPr>
          <a:lstStyle/>
          <a:p>
            <a:r>
              <a:rPr lang="en-US" b="1"/>
              <a:t>HISTORY</a:t>
            </a:r>
            <a:endParaRPr lang="en-US" b="1" dirty="0"/>
          </a:p>
        </p:txBody>
      </p:sp>
      <p:sp>
        <p:nvSpPr>
          <p:cNvPr id="3" name="Content Placeholder 2">
            <a:extLst>
              <a:ext uri="{FF2B5EF4-FFF2-40B4-BE49-F238E27FC236}">
                <a16:creationId xmlns:a16="http://schemas.microsoft.com/office/drawing/2014/main" id="{F9354F81-ABDA-4F3B-BFAF-DF641A93806D}"/>
              </a:ext>
            </a:extLst>
          </p:cNvPr>
          <p:cNvSpPr>
            <a:spLocks noGrp="1"/>
          </p:cNvSpPr>
          <p:nvPr>
            <p:ph idx="1"/>
          </p:nvPr>
        </p:nvSpPr>
        <p:spPr>
          <a:xfrm>
            <a:off x="4063421" y="2015733"/>
            <a:ext cx="6815731" cy="4021267"/>
          </a:xfrm>
        </p:spPr>
        <p:txBody>
          <a:bodyPr>
            <a:normAutofit/>
          </a:bodyPr>
          <a:lstStyle/>
          <a:p>
            <a:r>
              <a:rPr lang="en-US">
                <a:solidFill>
                  <a:srgbClr val="FFFFFE"/>
                </a:solidFill>
              </a:rPr>
              <a:t>As early as November 1952, the so-called "helicopter lift" technique was utilized by Swiss Air Rescue, which later became known as REGA</a:t>
            </a:r>
          </a:p>
        </p:txBody>
      </p:sp>
    </p:spTree>
    <p:extLst>
      <p:ext uri="{BB962C8B-B14F-4D97-AF65-F5344CB8AC3E}">
        <p14:creationId xmlns:p14="http://schemas.microsoft.com/office/powerpoint/2010/main" val="1493229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E3DF41E-8231-40F1-A8E3-BF00ECAA777A}"/>
              </a:ext>
            </a:extLst>
          </p:cNvPr>
          <p:cNvSpPr>
            <a:spLocks noGrp="1"/>
          </p:cNvSpPr>
          <p:nvPr>
            <p:ph type="title"/>
          </p:nvPr>
        </p:nvSpPr>
        <p:spPr>
          <a:xfrm>
            <a:off x="893523" y="804519"/>
            <a:ext cx="3160501" cy="4431360"/>
          </a:xfrm>
        </p:spPr>
        <p:txBody>
          <a:bodyPr anchor="ctr">
            <a:normAutofit/>
          </a:bodyPr>
          <a:lstStyle/>
          <a:p>
            <a:r>
              <a:rPr lang="en-US" sz="2200" b="1"/>
              <a:t>Important considerations</a:t>
            </a:r>
            <a:endParaRPr lang="en-US" sz="220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5FD7E-2172-487E-B917-068910B6274A}"/>
              </a:ext>
            </a:extLst>
          </p:cNvPr>
          <p:cNvSpPr>
            <a:spLocks noGrp="1"/>
          </p:cNvSpPr>
          <p:nvPr>
            <p:ph idx="1"/>
          </p:nvPr>
        </p:nvSpPr>
        <p:spPr>
          <a:xfrm>
            <a:off x="4637863" y="804520"/>
            <a:ext cx="6102559" cy="4431359"/>
          </a:xfrm>
        </p:spPr>
        <p:txBody>
          <a:bodyPr anchor="ctr">
            <a:normAutofit/>
          </a:bodyPr>
          <a:lstStyle/>
          <a:p>
            <a:r>
              <a:rPr lang="en-US" dirty="0"/>
              <a:t>Reliable clear radio communications are critical in addition to the use of standardized hand signals (Figure 42).</a:t>
            </a:r>
          </a:p>
          <a:p>
            <a:pPr marL="0" indent="0">
              <a:buNone/>
            </a:pPr>
            <a:r>
              <a:rPr lang="en-US" dirty="0"/>
              <a:t>	</a:t>
            </a:r>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2274980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air&#10;&#10;Description automatically generated">
            <a:extLst>
              <a:ext uri="{FF2B5EF4-FFF2-40B4-BE49-F238E27FC236}">
                <a16:creationId xmlns:a16="http://schemas.microsoft.com/office/drawing/2014/main" id="{06440431-1820-484B-978A-9745AF32734F}"/>
              </a:ext>
            </a:extLst>
          </p:cNvPr>
          <p:cNvPicPr>
            <a:picLocks noChangeAspect="1"/>
          </p:cNvPicPr>
          <p:nvPr/>
        </p:nvPicPr>
        <p:blipFill rotWithShape="1">
          <a:blip r:embed="rId2">
            <a:extLst>
              <a:ext uri="{28A0092B-C50C-407E-A947-70E740481C1C}">
                <a14:useLocalDpi xmlns:a14="http://schemas.microsoft.com/office/drawing/2010/main" val="0"/>
              </a:ext>
            </a:extLst>
          </a:blip>
          <a:srcRect l="15557" r="1" b="1"/>
          <a:stretch/>
        </p:blipFill>
        <p:spPr>
          <a:xfrm>
            <a:off x="2" y="10"/>
            <a:ext cx="12191695" cy="6857990"/>
          </a:xfrm>
          <a:prstGeom prst="rect">
            <a:avLst/>
          </a:prstGeom>
        </p:spPr>
      </p:pic>
      <p:sp>
        <p:nvSpPr>
          <p:cNvPr id="12"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EDFF8-6EE6-4C0D-8682-609DBF85E6CA}"/>
              </a:ext>
            </a:extLst>
          </p:cNvPr>
          <p:cNvSpPr>
            <a:spLocks noGrp="1"/>
          </p:cNvSpPr>
          <p:nvPr>
            <p:ph type="title"/>
          </p:nvPr>
        </p:nvSpPr>
        <p:spPr>
          <a:xfrm>
            <a:off x="4063421" y="804520"/>
            <a:ext cx="6815731" cy="1049235"/>
          </a:xfrm>
        </p:spPr>
        <p:txBody>
          <a:bodyPr>
            <a:normAutofit/>
          </a:bodyPr>
          <a:lstStyle/>
          <a:p>
            <a:r>
              <a:rPr lang="en-US" b="1"/>
              <a:t>Important considerations</a:t>
            </a:r>
            <a:endParaRPr lang="en-US" dirty="0"/>
          </a:p>
        </p:txBody>
      </p:sp>
      <p:sp>
        <p:nvSpPr>
          <p:cNvPr id="3" name="Content Placeholder 2">
            <a:extLst>
              <a:ext uri="{FF2B5EF4-FFF2-40B4-BE49-F238E27FC236}">
                <a16:creationId xmlns:a16="http://schemas.microsoft.com/office/drawing/2014/main" id="{198EC921-16D7-425D-BD1D-F309141270BE}"/>
              </a:ext>
            </a:extLst>
          </p:cNvPr>
          <p:cNvSpPr>
            <a:spLocks noGrp="1"/>
          </p:cNvSpPr>
          <p:nvPr>
            <p:ph idx="1"/>
          </p:nvPr>
        </p:nvSpPr>
        <p:spPr>
          <a:xfrm>
            <a:off x="4063421" y="2015733"/>
            <a:ext cx="6815731" cy="4021267"/>
          </a:xfrm>
        </p:spPr>
        <p:txBody>
          <a:bodyPr>
            <a:normAutofit/>
          </a:bodyPr>
          <a:lstStyle/>
          <a:p>
            <a:r>
              <a:rPr lang="en-US">
                <a:solidFill>
                  <a:srgbClr val="FFFFFE"/>
                </a:solidFill>
              </a:rPr>
              <a:t>The shadow generated by the load provides a reference for the pilot and spotter in determining the height of the short-haul load above the ground.</a:t>
            </a:r>
          </a:p>
          <a:p>
            <a:endParaRPr lang="en-US">
              <a:solidFill>
                <a:srgbClr val="FFFFFE"/>
              </a:solidFill>
            </a:endParaRPr>
          </a:p>
        </p:txBody>
      </p:sp>
    </p:spTree>
    <p:extLst>
      <p:ext uri="{BB962C8B-B14F-4D97-AF65-F5344CB8AC3E}">
        <p14:creationId xmlns:p14="http://schemas.microsoft.com/office/powerpoint/2010/main" val="835067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7B92A67-76CD-4EB4-AA2F-06250717370D}"/>
              </a:ext>
            </a:extLst>
          </p:cNvPr>
          <p:cNvSpPr>
            <a:spLocks noGrp="1"/>
          </p:cNvSpPr>
          <p:nvPr>
            <p:ph type="title"/>
          </p:nvPr>
        </p:nvSpPr>
        <p:spPr>
          <a:xfrm>
            <a:off x="7555992" y="2307409"/>
            <a:ext cx="3157577" cy="3747316"/>
          </a:xfrm>
        </p:spPr>
        <p:txBody>
          <a:bodyPr anchor="t">
            <a:normAutofit/>
          </a:bodyPr>
          <a:lstStyle/>
          <a:p>
            <a:r>
              <a:rPr lang="en-US" sz="2200" b="1"/>
              <a:t>Important considerations</a:t>
            </a:r>
            <a:endParaRPr lang="en-US" sz="2200"/>
          </a:p>
        </p:txBody>
      </p:sp>
      <p:cxnSp>
        <p:nvCxnSpPr>
          <p:cNvPr id="19"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21" name="Content Placeholder 2">
            <a:extLst>
              <a:ext uri="{FF2B5EF4-FFF2-40B4-BE49-F238E27FC236}">
                <a16:creationId xmlns:a16="http://schemas.microsoft.com/office/drawing/2014/main" id="{8F340DA4-A174-45AE-94A4-52DF16429A2A}"/>
              </a:ext>
            </a:extLst>
          </p:cNvPr>
          <p:cNvGraphicFramePr>
            <a:graphicFrameLocks noGrp="1"/>
          </p:cNvGraphicFramePr>
          <p:nvPr>
            <p:ph idx="1"/>
            <p:extLst>
              <p:ext uri="{D42A27DB-BD31-4B8C-83A1-F6EECF244321}">
                <p14:modId xmlns:p14="http://schemas.microsoft.com/office/powerpoint/2010/main" val="1007504771"/>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493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6E840-9896-4EEE-811F-41A159DEDA49}"/>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Important considerations</a:t>
            </a: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A9E92E-743B-4D7C-8F72-FCDC831D54FD}"/>
              </a:ext>
            </a:extLst>
          </p:cNvPr>
          <p:cNvSpPr>
            <a:spLocks noGrp="1"/>
          </p:cNvSpPr>
          <p:nvPr>
            <p:ph idx="1"/>
          </p:nvPr>
        </p:nvSpPr>
        <p:spPr>
          <a:xfrm>
            <a:off x="1451580" y="2965045"/>
            <a:ext cx="9436404" cy="3087524"/>
          </a:xfrm>
        </p:spPr>
        <p:txBody>
          <a:bodyPr>
            <a:normAutofit/>
          </a:bodyPr>
          <a:lstStyle/>
          <a:p>
            <a:r>
              <a:rPr lang="en-US" dirty="0"/>
              <a:t>A single line configuration for a short-haul line is most common with rescue organizations. Multiple line configurations create an added risk of entanglement when the lines become slack.</a:t>
            </a:r>
          </a:p>
          <a:p>
            <a:endParaRPr lang="en-US" dirty="0"/>
          </a:p>
        </p:txBody>
      </p:sp>
    </p:spTree>
    <p:extLst>
      <p:ext uri="{BB962C8B-B14F-4D97-AF65-F5344CB8AC3E}">
        <p14:creationId xmlns:p14="http://schemas.microsoft.com/office/powerpoint/2010/main" val="172948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ass, person, snow&#10;&#10;Description automatically generated">
            <a:extLst>
              <a:ext uri="{FF2B5EF4-FFF2-40B4-BE49-F238E27FC236}">
                <a16:creationId xmlns:a16="http://schemas.microsoft.com/office/drawing/2014/main" id="{8B7DBDE0-F59F-49ED-8246-F0E899BC42A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10" r="-1" b="6518"/>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9581710-ED8F-4ACB-A4EE-DDB50F7F5717}"/>
              </a:ext>
            </a:extLst>
          </p:cNvPr>
          <p:cNvSpPr>
            <a:spLocks noGrp="1"/>
          </p:cNvSpPr>
          <p:nvPr>
            <p:ph type="title"/>
          </p:nvPr>
        </p:nvSpPr>
        <p:spPr>
          <a:xfrm>
            <a:off x="1130271" y="1193800"/>
            <a:ext cx="3193050" cy="4699000"/>
          </a:xfrm>
        </p:spPr>
        <p:txBody>
          <a:bodyPr anchor="ctr">
            <a:normAutofit/>
          </a:bodyPr>
          <a:lstStyle/>
          <a:p>
            <a:r>
              <a:rPr lang="en-US" sz="2200" b="1">
                <a:solidFill>
                  <a:schemeClr val="tx1"/>
                </a:solidFill>
              </a:rPr>
              <a:t>Important considerations</a:t>
            </a:r>
            <a:endParaRPr lang="en-US" sz="2200">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2ED38D-331D-47D9-BC1C-C7D92F84CAD7}"/>
              </a:ext>
            </a:extLst>
          </p:cNvPr>
          <p:cNvSpPr>
            <a:spLocks noGrp="1"/>
          </p:cNvSpPr>
          <p:nvPr>
            <p:ph idx="1"/>
          </p:nvPr>
        </p:nvSpPr>
        <p:spPr>
          <a:xfrm>
            <a:off x="4976636" y="1193800"/>
            <a:ext cx="6085091" cy="4699000"/>
          </a:xfrm>
        </p:spPr>
        <p:txBody>
          <a:bodyPr anchor="ctr">
            <a:normAutofit/>
          </a:bodyPr>
          <a:lstStyle/>
          <a:p>
            <a:r>
              <a:rPr lang="en-US" dirty="0"/>
              <a:t>It is recommended that auto-locking carabiners be used for all connection points, both at the aircraft and on the end of the line, which provides a positive means to prevent in-flight vibration from accidentally unlocking a carabiner.</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132293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sky&#10;&#10;Description automatically generated">
            <a:extLst>
              <a:ext uri="{FF2B5EF4-FFF2-40B4-BE49-F238E27FC236}">
                <a16:creationId xmlns:a16="http://schemas.microsoft.com/office/drawing/2014/main" id="{B8D88A18-B9C5-435A-B670-61311F02BBBF}"/>
              </a:ext>
            </a:extLst>
          </p:cNvPr>
          <p:cNvPicPr>
            <a:picLocks noChangeAspect="1"/>
          </p:cNvPicPr>
          <p:nvPr/>
        </p:nvPicPr>
        <p:blipFill rotWithShape="1">
          <a:blip r:embed="rId2">
            <a:extLst>
              <a:ext uri="{28A0092B-C50C-407E-A947-70E740481C1C}">
                <a14:useLocalDpi xmlns:a14="http://schemas.microsoft.com/office/drawing/2010/main" val="0"/>
              </a:ext>
            </a:extLst>
          </a:blip>
          <a:srcRect t="18990" r="9090" b="411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73D0F-D0AB-492D-8CE6-9F803AA3DAAA}"/>
              </a:ext>
            </a:extLst>
          </p:cNvPr>
          <p:cNvSpPr>
            <a:spLocks noGrp="1"/>
          </p:cNvSpPr>
          <p:nvPr>
            <p:ph type="title"/>
          </p:nvPr>
        </p:nvSpPr>
        <p:spPr>
          <a:xfrm>
            <a:off x="1304017" y="804520"/>
            <a:ext cx="6815731" cy="1049235"/>
          </a:xfrm>
        </p:spPr>
        <p:txBody>
          <a:bodyPr>
            <a:normAutofit/>
          </a:bodyPr>
          <a:lstStyle/>
          <a:p>
            <a:r>
              <a:rPr lang="en-US" b="1" dirty="0"/>
              <a:t>Important considerations</a:t>
            </a:r>
            <a:endParaRPr lang="en-US" dirty="0"/>
          </a:p>
        </p:txBody>
      </p:sp>
      <p:sp>
        <p:nvSpPr>
          <p:cNvPr id="3" name="Content Placeholder 2">
            <a:extLst>
              <a:ext uri="{FF2B5EF4-FFF2-40B4-BE49-F238E27FC236}">
                <a16:creationId xmlns:a16="http://schemas.microsoft.com/office/drawing/2014/main" id="{C52E0479-24F5-4C01-8C34-7163D2CB17A1}"/>
              </a:ext>
            </a:extLst>
          </p:cNvPr>
          <p:cNvSpPr>
            <a:spLocks noGrp="1"/>
          </p:cNvSpPr>
          <p:nvPr>
            <p:ph idx="1"/>
          </p:nvPr>
        </p:nvSpPr>
        <p:spPr>
          <a:xfrm>
            <a:off x="1304017" y="2015733"/>
            <a:ext cx="6815731" cy="4021267"/>
          </a:xfrm>
        </p:spPr>
        <p:txBody>
          <a:bodyPr>
            <a:normAutofit/>
          </a:bodyPr>
          <a:lstStyle/>
          <a:p>
            <a:r>
              <a:rPr lang="en-US">
                <a:solidFill>
                  <a:srgbClr val="FFFFFE"/>
                </a:solidFill>
              </a:rPr>
              <a:t>Rescue harness selection for short-haul operations should evaluate how the rescuer will fly when encumbered with a loaded pack. </a:t>
            </a:r>
          </a:p>
        </p:txBody>
      </p:sp>
    </p:spTree>
    <p:extLst>
      <p:ext uri="{BB962C8B-B14F-4D97-AF65-F5344CB8AC3E}">
        <p14:creationId xmlns:p14="http://schemas.microsoft.com/office/powerpoint/2010/main" val="3422774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250968-4E72-41FE-8CEA-7E3EE095AC9D}"/>
              </a:ext>
            </a:extLst>
          </p:cNvPr>
          <p:cNvSpPr>
            <a:spLocks noGrp="1"/>
          </p:cNvSpPr>
          <p:nvPr>
            <p:ph type="title"/>
          </p:nvPr>
        </p:nvSpPr>
        <p:spPr>
          <a:xfrm>
            <a:off x="1249961" y="1600199"/>
            <a:ext cx="3173482" cy="4297680"/>
          </a:xfrm>
        </p:spPr>
        <p:txBody>
          <a:bodyPr anchor="ctr">
            <a:normAutofit/>
          </a:bodyPr>
          <a:lstStyle/>
          <a:p>
            <a:r>
              <a:rPr lang="en-US" sz="2200" b="1"/>
              <a:t>Important considerations</a:t>
            </a:r>
            <a:endParaRPr lang="en-US" sz="2200"/>
          </a:p>
        </p:txBody>
      </p:sp>
      <p:cxnSp>
        <p:nvCxnSpPr>
          <p:cNvPr id="17"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4E9E1B-86D4-4FD1-8032-DFF429A2D034}"/>
              </a:ext>
            </a:extLst>
          </p:cNvPr>
          <p:cNvSpPr>
            <a:spLocks noGrp="1"/>
          </p:cNvSpPr>
          <p:nvPr>
            <p:ph idx="1"/>
          </p:nvPr>
        </p:nvSpPr>
        <p:spPr>
          <a:xfrm>
            <a:off x="4885151" y="1600199"/>
            <a:ext cx="6169703" cy="4297680"/>
          </a:xfrm>
        </p:spPr>
        <p:txBody>
          <a:bodyPr anchor="ctr">
            <a:normAutofit/>
          </a:bodyPr>
          <a:lstStyle/>
          <a:p>
            <a:r>
              <a:rPr lang="en-US" dirty="0"/>
              <a:t>The best option is a configuration that does not require the rescuer to grasp the line to remain upright. </a:t>
            </a:r>
          </a:p>
        </p:txBody>
      </p:sp>
    </p:spTree>
    <p:extLst>
      <p:ext uri="{BB962C8B-B14F-4D97-AF65-F5344CB8AC3E}">
        <p14:creationId xmlns:p14="http://schemas.microsoft.com/office/powerpoint/2010/main" val="1746175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D076-672B-4509-892A-BB1359FFF660}"/>
              </a:ext>
            </a:extLst>
          </p:cNvPr>
          <p:cNvSpPr>
            <a:spLocks noGrp="1"/>
          </p:cNvSpPr>
          <p:nvPr>
            <p:ph type="title"/>
          </p:nvPr>
        </p:nvSpPr>
        <p:spPr/>
        <p:txBody>
          <a:bodyPr/>
          <a:lstStyle/>
          <a:p>
            <a:r>
              <a:rPr lang="en-US" b="1" dirty="0"/>
              <a:t>Important considerations</a:t>
            </a:r>
            <a:endParaRPr lang="en-US" dirty="0"/>
          </a:p>
        </p:txBody>
      </p:sp>
      <p:sp>
        <p:nvSpPr>
          <p:cNvPr id="3" name="Content Placeholder 2">
            <a:extLst>
              <a:ext uri="{FF2B5EF4-FFF2-40B4-BE49-F238E27FC236}">
                <a16:creationId xmlns:a16="http://schemas.microsoft.com/office/drawing/2014/main" id="{83E67372-B7FA-4E9C-9A65-03AA0E179303}"/>
              </a:ext>
            </a:extLst>
          </p:cNvPr>
          <p:cNvSpPr>
            <a:spLocks noGrp="1"/>
          </p:cNvSpPr>
          <p:nvPr>
            <p:ph idx="1"/>
          </p:nvPr>
        </p:nvSpPr>
        <p:spPr/>
        <p:txBody>
          <a:bodyPr/>
          <a:lstStyle/>
          <a:p>
            <a:r>
              <a:rPr lang="en-US" dirty="0"/>
              <a:t>This is accomplished by using a full-body harness with a sternal attachment point or a seat and chest harness with preconfigured straps (e.g. daisy chains) that can quickly be attached to the short-haul line. </a:t>
            </a:r>
          </a:p>
        </p:txBody>
      </p:sp>
    </p:spTree>
    <p:extLst>
      <p:ext uri="{BB962C8B-B14F-4D97-AF65-F5344CB8AC3E}">
        <p14:creationId xmlns:p14="http://schemas.microsoft.com/office/powerpoint/2010/main" val="2504039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01DF-E094-4D22-9860-F818367BC8DC}"/>
              </a:ext>
            </a:extLst>
          </p:cNvPr>
          <p:cNvSpPr>
            <a:spLocks noGrp="1"/>
          </p:cNvSpPr>
          <p:nvPr>
            <p:ph type="title"/>
          </p:nvPr>
        </p:nvSpPr>
        <p:spPr/>
        <p:txBody>
          <a:bodyPr/>
          <a:lstStyle/>
          <a:p>
            <a:r>
              <a:rPr lang="en-US" b="1" dirty="0"/>
              <a:t>Important considerations</a:t>
            </a:r>
            <a:endParaRPr lang="en-US" dirty="0"/>
          </a:p>
        </p:txBody>
      </p:sp>
      <p:sp>
        <p:nvSpPr>
          <p:cNvPr id="3" name="Content Placeholder 2">
            <a:extLst>
              <a:ext uri="{FF2B5EF4-FFF2-40B4-BE49-F238E27FC236}">
                <a16:creationId xmlns:a16="http://schemas.microsoft.com/office/drawing/2014/main" id="{AC833A84-8D03-4771-B6BB-5A7300706160}"/>
              </a:ext>
            </a:extLst>
          </p:cNvPr>
          <p:cNvSpPr>
            <a:spLocks noGrp="1"/>
          </p:cNvSpPr>
          <p:nvPr>
            <p:ph idx="1"/>
          </p:nvPr>
        </p:nvSpPr>
        <p:spPr/>
        <p:txBody>
          <a:bodyPr/>
          <a:lstStyle/>
          <a:p>
            <a:r>
              <a:rPr lang="en-US" dirty="0"/>
              <a:t>When not in use, these attachment straps create a possible entanglement hazard, if left dangling from the harness. Secure the loose ends immediately when the attachment straps are not in use.</a:t>
            </a:r>
          </a:p>
          <a:p>
            <a:endParaRPr lang="en-US" dirty="0"/>
          </a:p>
        </p:txBody>
      </p:sp>
    </p:spTree>
    <p:extLst>
      <p:ext uri="{BB962C8B-B14F-4D97-AF65-F5344CB8AC3E}">
        <p14:creationId xmlns:p14="http://schemas.microsoft.com/office/powerpoint/2010/main" val="2957065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C4CDD-87D9-493B-B39D-3827AB0BA303}"/>
              </a:ext>
            </a:extLst>
          </p:cNvPr>
          <p:cNvSpPr>
            <a:spLocks noGrp="1"/>
          </p:cNvSpPr>
          <p:nvPr>
            <p:ph type="title"/>
          </p:nvPr>
        </p:nvSpPr>
        <p:spPr>
          <a:xfrm>
            <a:off x="1451579" y="804519"/>
            <a:ext cx="9291215" cy="1049235"/>
          </a:xfrm>
        </p:spPr>
        <p:txBody>
          <a:bodyPr>
            <a:normAutofit/>
          </a:bodyPr>
          <a:lstStyle/>
          <a:p>
            <a:r>
              <a:rPr lang="en-US" b="1" dirty="0"/>
              <a:t>Important considerations</a:t>
            </a: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4A10F559-DD7D-4C52-9318-BEAA24920BA9}"/>
              </a:ext>
            </a:extLst>
          </p:cNvPr>
          <p:cNvGraphicFramePr>
            <a:graphicFrameLocks noGrp="1"/>
          </p:cNvGraphicFramePr>
          <p:nvPr>
            <p:ph idx="1"/>
            <p:extLst>
              <p:ext uri="{D42A27DB-BD31-4B8C-83A1-F6EECF244321}">
                <p14:modId xmlns:p14="http://schemas.microsoft.com/office/powerpoint/2010/main" val="2541643727"/>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94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BB60A-78FC-4BCF-BDC1-31B64743433D}"/>
              </a:ext>
            </a:extLst>
          </p:cNvPr>
          <p:cNvSpPr>
            <a:spLocks noGrp="1"/>
          </p:cNvSpPr>
          <p:nvPr>
            <p:ph type="title"/>
          </p:nvPr>
        </p:nvSpPr>
        <p:spPr>
          <a:xfrm>
            <a:off x="1451579" y="804519"/>
            <a:ext cx="9291215" cy="1049235"/>
          </a:xfrm>
        </p:spPr>
        <p:txBody>
          <a:bodyPr>
            <a:normAutofit/>
          </a:bodyPr>
          <a:lstStyle/>
          <a:p>
            <a:r>
              <a:rPr lang="en-US" b="1" dirty="0"/>
              <a:t>OPERATIONAL CONSIDERATIONS</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980BC544-C025-42BB-85AF-A888B234621A}"/>
              </a:ext>
            </a:extLst>
          </p:cNvPr>
          <p:cNvGraphicFramePr>
            <a:graphicFrameLocks noGrp="1"/>
          </p:cNvGraphicFramePr>
          <p:nvPr>
            <p:ph idx="1"/>
            <p:extLst>
              <p:ext uri="{D42A27DB-BD31-4B8C-83A1-F6EECF244321}">
                <p14:modId xmlns:p14="http://schemas.microsoft.com/office/powerpoint/2010/main" val="1253290594"/>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868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72108A5-CE2C-4966-B863-66581E6E4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34DF22E0-9870-4CBF-AA3A-D710A9D8D9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9" name="Straight Connector 18">
            <a:extLst>
              <a:ext uri="{FF2B5EF4-FFF2-40B4-BE49-F238E27FC236}">
                <a16:creationId xmlns:a16="http://schemas.microsoft.com/office/drawing/2014/main" id="{4348DA73-B56C-4BAB-9988-C048297EF4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B10A85-0CAE-45BD-AABF-61A4F7FD00DF}"/>
              </a:ext>
            </a:extLst>
          </p:cNvPr>
          <p:cNvSpPr>
            <a:spLocks noGrp="1"/>
          </p:cNvSpPr>
          <p:nvPr>
            <p:ph type="title"/>
          </p:nvPr>
        </p:nvSpPr>
        <p:spPr>
          <a:xfrm>
            <a:off x="1451579" y="464697"/>
            <a:ext cx="9291215" cy="1049235"/>
          </a:xfrm>
        </p:spPr>
        <p:txBody>
          <a:bodyPr vert="horz" lIns="91440" tIns="45720" rIns="91440" bIns="45720" rtlCol="0" anchor="ctr">
            <a:normAutofit/>
          </a:bodyPr>
          <a:lstStyle/>
          <a:p>
            <a:r>
              <a:rPr lang="en-US" b="1" dirty="0"/>
              <a:t>Helicopter Short-Haul Hand Signals</a:t>
            </a:r>
          </a:p>
        </p:txBody>
      </p:sp>
      <p:pic>
        <p:nvPicPr>
          <p:cNvPr id="4" name="Content Placeholder 3">
            <a:extLst>
              <a:ext uri="{FF2B5EF4-FFF2-40B4-BE49-F238E27FC236}">
                <a16:creationId xmlns:a16="http://schemas.microsoft.com/office/drawing/2014/main" id="{5B2DB4CF-8C09-4D36-90B2-B8B5AEF9EF48}"/>
              </a:ext>
            </a:extLst>
          </p:cNvPr>
          <p:cNvPicPr>
            <a:picLocks noGrp="1" noChangeAspect="1"/>
          </p:cNvPicPr>
          <p:nvPr>
            <p:ph idx="1"/>
          </p:nvPr>
        </p:nvPicPr>
        <p:blipFill>
          <a:blip r:embed="rId3"/>
          <a:stretch>
            <a:fillRect/>
          </a:stretch>
        </p:blipFill>
        <p:spPr>
          <a:xfrm>
            <a:off x="975452" y="1533501"/>
            <a:ext cx="10476319" cy="3677025"/>
          </a:xfrm>
          <a:prstGeom prst="rect">
            <a:avLst/>
          </a:prstGeom>
        </p:spPr>
      </p:pic>
      <p:sp>
        <p:nvSpPr>
          <p:cNvPr id="6" name="TextBox 5">
            <a:extLst>
              <a:ext uri="{FF2B5EF4-FFF2-40B4-BE49-F238E27FC236}">
                <a16:creationId xmlns:a16="http://schemas.microsoft.com/office/drawing/2014/main" id="{C00B3A92-E783-4680-9CE9-629F5CF9E583}"/>
              </a:ext>
            </a:extLst>
          </p:cNvPr>
          <p:cNvSpPr txBox="1"/>
          <p:nvPr/>
        </p:nvSpPr>
        <p:spPr>
          <a:xfrm>
            <a:off x="1438251" y="5520302"/>
            <a:ext cx="6101644" cy="369332"/>
          </a:xfrm>
          <a:prstGeom prst="rect">
            <a:avLst/>
          </a:prstGeom>
          <a:noFill/>
        </p:spPr>
        <p:txBody>
          <a:bodyPr wrap="square">
            <a:spAutoFit/>
          </a:bodyPr>
          <a:lstStyle/>
          <a:p>
            <a:pPr>
              <a:spcAft>
                <a:spcPts val="600"/>
              </a:spcAft>
            </a:pPr>
            <a:r>
              <a:rPr lang="en-US" b="1" dirty="0"/>
              <a:t>Move Upward</a:t>
            </a:r>
          </a:p>
        </p:txBody>
      </p:sp>
      <p:sp>
        <p:nvSpPr>
          <p:cNvPr id="8" name="TextBox 7">
            <a:extLst>
              <a:ext uri="{FF2B5EF4-FFF2-40B4-BE49-F238E27FC236}">
                <a16:creationId xmlns:a16="http://schemas.microsoft.com/office/drawing/2014/main" id="{001142B6-A2F7-4AAB-A694-9D8BC47DEBE9}"/>
              </a:ext>
            </a:extLst>
          </p:cNvPr>
          <p:cNvSpPr txBox="1"/>
          <p:nvPr/>
        </p:nvSpPr>
        <p:spPr>
          <a:xfrm>
            <a:off x="5350127" y="5520302"/>
            <a:ext cx="6101644" cy="369332"/>
          </a:xfrm>
          <a:prstGeom prst="rect">
            <a:avLst/>
          </a:prstGeom>
          <a:noFill/>
        </p:spPr>
        <p:txBody>
          <a:bodyPr wrap="square">
            <a:spAutoFit/>
          </a:bodyPr>
          <a:lstStyle/>
          <a:p>
            <a:pPr>
              <a:spcAft>
                <a:spcPts val="600"/>
              </a:spcAft>
            </a:pPr>
            <a:r>
              <a:rPr lang="en-US" b="1" dirty="0"/>
              <a:t>Move Downward</a:t>
            </a:r>
          </a:p>
        </p:txBody>
      </p:sp>
      <p:sp>
        <p:nvSpPr>
          <p:cNvPr id="10" name="TextBox 9">
            <a:extLst>
              <a:ext uri="{FF2B5EF4-FFF2-40B4-BE49-F238E27FC236}">
                <a16:creationId xmlns:a16="http://schemas.microsoft.com/office/drawing/2014/main" id="{0678E72B-9F11-450A-8584-C2E7C83B376A}"/>
              </a:ext>
            </a:extLst>
          </p:cNvPr>
          <p:cNvSpPr txBox="1"/>
          <p:nvPr/>
        </p:nvSpPr>
        <p:spPr>
          <a:xfrm>
            <a:off x="9262003" y="5502177"/>
            <a:ext cx="6101644" cy="369332"/>
          </a:xfrm>
          <a:prstGeom prst="rect">
            <a:avLst/>
          </a:prstGeom>
          <a:noFill/>
        </p:spPr>
        <p:txBody>
          <a:bodyPr wrap="square">
            <a:spAutoFit/>
          </a:bodyPr>
          <a:lstStyle/>
          <a:p>
            <a:pPr>
              <a:spcAft>
                <a:spcPts val="600"/>
              </a:spcAft>
            </a:pPr>
            <a:r>
              <a:rPr lang="en-US" b="1" dirty="0"/>
              <a:t>Hold Hover</a:t>
            </a:r>
          </a:p>
        </p:txBody>
      </p:sp>
    </p:spTree>
    <p:extLst>
      <p:ext uri="{BB962C8B-B14F-4D97-AF65-F5344CB8AC3E}">
        <p14:creationId xmlns:p14="http://schemas.microsoft.com/office/powerpoint/2010/main" val="3062268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5103290-D871-41E5-B75E-0C072C496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CBAB5DA9-79DC-46BD-A512-56A8EFF485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3" name="Straight Connector 22">
            <a:extLst>
              <a:ext uri="{FF2B5EF4-FFF2-40B4-BE49-F238E27FC236}">
                <a16:creationId xmlns:a16="http://schemas.microsoft.com/office/drawing/2014/main" id="{302A9421-39C5-4CA9-8A9B-0555327354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801D389-8817-48B5-BE9F-8C11ADAA9E15}"/>
              </a:ext>
            </a:extLst>
          </p:cNvPr>
          <p:cNvSpPr>
            <a:spLocks noGrp="1"/>
          </p:cNvSpPr>
          <p:nvPr>
            <p:ph type="title"/>
          </p:nvPr>
        </p:nvSpPr>
        <p:spPr>
          <a:xfrm>
            <a:off x="1562240" y="5573408"/>
            <a:ext cx="8643011" cy="551528"/>
          </a:xfrm>
        </p:spPr>
        <p:txBody>
          <a:bodyPr vert="horz" lIns="91440" tIns="45720" rIns="91440" bIns="0" rtlCol="0" anchor="b">
            <a:normAutofit fontScale="90000"/>
          </a:bodyPr>
          <a:lstStyle/>
          <a:p>
            <a:r>
              <a:rPr lang="en-US" sz="3300" b="1" dirty="0"/>
              <a:t>Helicopter Short-Haul Hand Signals</a:t>
            </a:r>
          </a:p>
        </p:txBody>
      </p:sp>
      <p:pic>
        <p:nvPicPr>
          <p:cNvPr id="12" name="Picture 11">
            <a:extLst>
              <a:ext uri="{FF2B5EF4-FFF2-40B4-BE49-F238E27FC236}">
                <a16:creationId xmlns:a16="http://schemas.microsoft.com/office/drawing/2014/main" id="{6E7DDAB7-52EE-45F1-94A7-3F69458643CD}"/>
              </a:ext>
            </a:extLst>
          </p:cNvPr>
          <p:cNvPicPr>
            <a:picLocks noChangeAspect="1"/>
          </p:cNvPicPr>
          <p:nvPr/>
        </p:nvPicPr>
        <p:blipFill>
          <a:blip r:embed="rId3"/>
          <a:stretch>
            <a:fillRect/>
          </a:stretch>
        </p:blipFill>
        <p:spPr>
          <a:xfrm>
            <a:off x="5171692" y="1908957"/>
            <a:ext cx="1848616" cy="3495040"/>
          </a:xfrm>
          <a:prstGeom prst="rect">
            <a:avLst/>
          </a:prstGeom>
        </p:spPr>
      </p:pic>
      <p:pic>
        <p:nvPicPr>
          <p:cNvPr id="6" name="Picture 5">
            <a:extLst>
              <a:ext uri="{FF2B5EF4-FFF2-40B4-BE49-F238E27FC236}">
                <a16:creationId xmlns:a16="http://schemas.microsoft.com/office/drawing/2014/main" id="{25951338-37D3-4FAE-93C7-5D23DF95086B}"/>
              </a:ext>
            </a:extLst>
          </p:cNvPr>
          <p:cNvPicPr>
            <a:picLocks noChangeAspect="1"/>
          </p:cNvPicPr>
          <p:nvPr/>
        </p:nvPicPr>
        <p:blipFill>
          <a:blip r:embed="rId4"/>
          <a:stretch>
            <a:fillRect/>
          </a:stretch>
        </p:blipFill>
        <p:spPr>
          <a:xfrm>
            <a:off x="8704781" y="2051162"/>
            <a:ext cx="2389768" cy="3495040"/>
          </a:xfrm>
          <a:prstGeom prst="rect">
            <a:avLst/>
          </a:prstGeom>
        </p:spPr>
      </p:pic>
      <p:pic>
        <p:nvPicPr>
          <p:cNvPr id="14" name="Picture 13">
            <a:extLst>
              <a:ext uri="{FF2B5EF4-FFF2-40B4-BE49-F238E27FC236}">
                <a16:creationId xmlns:a16="http://schemas.microsoft.com/office/drawing/2014/main" id="{3E55D7A6-4E87-46D3-81F9-79E240315311}"/>
              </a:ext>
            </a:extLst>
          </p:cNvPr>
          <p:cNvPicPr>
            <a:picLocks noChangeAspect="1"/>
          </p:cNvPicPr>
          <p:nvPr/>
        </p:nvPicPr>
        <p:blipFill>
          <a:blip r:embed="rId5"/>
          <a:stretch>
            <a:fillRect/>
          </a:stretch>
        </p:blipFill>
        <p:spPr>
          <a:xfrm>
            <a:off x="1200530" y="2051162"/>
            <a:ext cx="2770632" cy="3133454"/>
          </a:xfrm>
          <a:prstGeom prst="rect">
            <a:avLst/>
          </a:prstGeom>
        </p:spPr>
      </p:pic>
      <p:sp>
        <p:nvSpPr>
          <p:cNvPr id="28" name="TextBox 27">
            <a:extLst>
              <a:ext uri="{FF2B5EF4-FFF2-40B4-BE49-F238E27FC236}">
                <a16:creationId xmlns:a16="http://schemas.microsoft.com/office/drawing/2014/main" id="{FBAC2750-F99C-402D-9002-BEC855FBB075}"/>
              </a:ext>
            </a:extLst>
          </p:cNvPr>
          <p:cNvSpPr txBox="1"/>
          <p:nvPr/>
        </p:nvSpPr>
        <p:spPr>
          <a:xfrm>
            <a:off x="1975556" y="867624"/>
            <a:ext cx="8150577" cy="369332"/>
          </a:xfrm>
          <a:prstGeom prst="rect">
            <a:avLst/>
          </a:prstGeom>
          <a:noFill/>
        </p:spPr>
        <p:txBody>
          <a:bodyPr wrap="square">
            <a:spAutoFit/>
          </a:bodyPr>
          <a:lstStyle/>
          <a:p>
            <a:r>
              <a:rPr lang="en-US" b="1" dirty="0"/>
              <a:t>Move Forward 		Wave-Off/Do Not Land 			Okay?/Okay</a:t>
            </a:r>
          </a:p>
        </p:txBody>
      </p:sp>
    </p:spTree>
    <p:extLst>
      <p:ext uri="{BB962C8B-B14F-4D97-AF65-F5344CB8AC3E}">
        <p14:creationId xmlns:p14="http://schemas.microsoft.com/office/powerpoint/2010/main" val="3733430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585B39-3F91-4716-B99B-F2F8519F4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4B1AA877-09FE-4988-B95D-729E4F2BC9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66034D98-8665-421D-8716-7748C50B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FD0C076-5F04-4333-883F-F43BF96C9C78}"/>
              </a:ext>
            </a:extLst>
          </p:cNvPr>
          <p:cNvSpPr>
            <a:spLocks noGrp="1"/>
          </p:cNvSpPr>
          <p:nvPr>
            <p:ph type="title"/>
          </p:nvPr>
        </p:nvSpPr>
        <p:spPr>
          <a:xfrm>
            <a:off x="1562240" y="5403997"/>
            <a:ext cx="8643011" cy="551528"/>
          </a:xfrm>
        </p:spPr>
        <p:txBody>
          <a:bodyPr vert="horz" lIns="91440" tIns="45720" rIns="91440" bIns="0" rtlCol="0" anchor="b">
            <a:normAutofit fontScale="90000"/>
          </a:bodyPr>
          <a:lstStyle/>
          <a:p>
            <a:r>
              <a:rPr lang="en-US" sz="3600" b="1" dirty="0"/>
              <a:t>Helicopter Short-Haul Hand Signals</a:t>
            </a:r>
            <a:endParaRPr lang="en-US" sz="3600" dirty="0"/>
          </a:p>
        </p:txBody>
      </p:sp>
      <p:pic>
        <p:nvPicPr>
          <p:cNvPr id="4" name="Picture 3">
            <a:extLst>
              <a:ext uri="{FF2B5EF4-FFF2-40B4-BE49-F238E27FC236}">
                <a16:creationId xmlns:a16="http://schemas.microsoft.com/office/drawing/2014/main" id="{3E062E3B-A323-4753-87AC-61E6ED901705}"/>
              </a:ext>
            </a:extLst>
          </p:cNvPr>
          <p:cNvPicPr>
            <a:picLocks noChangeAspect="1"/>
          </p:cNvPicPr>
          <p:nvPr/>
        </p:nvPicPr>
        <p:blipFill>
          <a:blip r:embed="rId3"/>
          <a:stretch>
            <a:fillRect/>
          </a:stretch>
        </p:blipFill>
        <p:spPr>
          <a:xfrm>
            <a:off x="698692" y="668723"/>
            <a:ext cx="4242437" cy="3153915"/>
          </a:xfrm>
          <a:prstGeom prst="rect">
            <a:avLst/>
          </a:prstGeom>
        </p:spPr>
      </p:pic>
      <p:pic>
        <p:nvPicPr>
          <p:cNvPr id="3" name="Picture 2">
            <a:extLst>
              <a:ext uri="{FF2B5EF4-FFF2-40B4-BE49-F238E27FC236}">
                <a16:creationId xmlns:a16="http://schemas.microsoft.com/office/drawing/2014/main" id="{033E554B-87B6-4FF2-BB43-01EF294DA440}"/>
              </a:ext>
            </a:extLst>
          </p:cNvPr>
          <p:cNvPicPr>
            <a:picLocks noChangeAspect="1"/>
          </p:cNvPicPr>
          <p:nvPr/>
        </p:nvPicPr>
        <p:blipFill>
          <a:blip r:embed="rId4"/>
          <a:stretch>
            <a:fillRect/>
          </a:stretch>
        </p:blipFill>
        <p:spPr>
          <a:xfrm>
            <a:off x="6445346" y="598494"/>
            <a:ext cx="4242437" cy="3022734"/>
          </a:xfrm>
          <a:prstGeom prst="rect">
            <a:avLst/>
          </a:prstGeom>
        </p:spPr>
      </p:pic>
      <p:sp>
        <p:nvSpPr>
          <p:cNvPr id="10" name="TextBox 9">
            <a:extLst>
              <a:ext uri="{FF2B5EF4-FFF2-40B4-BE49-F238E27FC236}">
                <a16:creationId xmlns:a16="http://schemas.microsoft.com/office/drawing/2014/main" id="{15681980-F073-44A3-8D6B-D6BB8B62592B}"/>
              </a:ext>
            </a:extLst>
          </p:cNvPr>
          <p:cNvSpPr txBox="1"/>
          <p:nvPr/>
        </p:nvSpPr>
        <p:spPr>
          <a:xfrm>
            <a:off x="1222829" y="4042575"/>
            <a:ext cx="6103256" cy="369332"/>
          </a:xfrm>
          <a:prstGeom prst="rect">
            <a:avLst/>
          </a:prstGeom>
          <a:noFill/>
        </p:spPr>
        <p:txBody>
          <a:bodyPr wrap="square">
            <a:spAutoFit/>
          </a:bodyPr>
          <a:lstStyle/>
          <a:p>
            <a:r>
              <a:rPr lang="en-US" b="1" dirty="0"/>
              <a:t>Connect</a:t>
            </a:r>
          </a:p>
        </p:txBody>
      </p:sp>
      <p:sp>
        <p:nvSpPr>
          <p:cNvPr id="12" name="TextBox 11">
            <a:extLst>
              <a:ext uri="{FF2B5EF4-FFF2-40B4-BE49-F238E27FC236}">
                <a16:creationId xmlns:a16="http://schemas.microsoft.com/office/drawing/2014/main" id="{797BE0FF-FF7D-4997-A33A-D314FE1E0008}"/>
              </a:ext>
            </a:extLst>
          </p:cNvPr>
          <p:cNvSpPr txBox="1"/>
          <p:nvPr/>
        </p:nvSpPr>
        <p:spPr>
          <a:xfrm>
            <a:off x="7154429" y="4128950"/>
            <a:ext cx="6101644" cy="369332"/>
          </a:xfrm>
          <a:prstGeom prst="rect">
            <a:avLst/>
          </a:prstGeom>
          <a:noFill/>
        </p:spPr>
        <p:txBody>
          <a:bodyPr wrap="square">
            <a:spAutoFit/>
          </a:bodyPr>
          <a:lstStyle/>
          <a:p>
            <a:r>
              <a:rPr lang="en-US" b="1" dirty="0"/>
              <a:t>Disconnect</a:t>
            </a:r>
          </a:p>
        </p:txBody>
      </p:sp>
    </p:spTree>
    <p:extLst>
      <p:ext uri="{BB962C8B-B14F-4D97-AF65-F5344CB8AC3E}">
        <p14:creationId xmlns:p14="http://schemas.microsoft.com/office/powerpoint/2010/main" val="154947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FA147B1-B7B2-4980-A9E0-D121E1C1FA8E}"/>
              </a:ext>
            </a:extLst>
          </p:cNvPr>
          <p:cNvSpPr>
            <a:spLocks noGrp="1"/>
          </p:cNvSpPr>
          <p:nvPr>
            <p:ph type="title"/>
          </p:nvPr>
        </p:nvSpPr>
        <p:spPr>
          <a:xfrm>
            <a:off x="1451579" y="2303047"/>
            <a:ext cx="3272093" cy="2674198"/>
          </a:xfrm>
        </p:spPr>
        <p:txBody>
          <a:bodyPr anchor="t">
            <a:normAutofit/>
          </a:bodyPr>
          <a:lstStyle/>
          <a:p>
            <a:r>
              <a:rPr lang="en-US" sz="2500" b="1"/>
              <a:t>OPERATIONAL CONSIDERATIONS</a:t>
            </a:r>
            <a:endParaRPr lang="en-US" sz="250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9703AE84-6277-4323-9360-5FD8E4E6F071}"/>
              </a:ext>
            </a:extLst>
          </p:cNvPr>
          <p:cNvGraphicFramePr>
            <a:graphicFrameLocks noGrp="1"/>
          </p:cNvGraphicFramePr>
          <p:nvPr>
            <p:ph idx="1"/>
            <p:extLst>
              <p:ext uri="{D42A27DB-BD31-4B8C-83A1-F6EECF244321}">
                <p14:modId xmlns:p14="http://schemas.microsoft.com/office/powerpoint/2010/main" val="427368911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5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7" name="Straight Connector 16">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 person wearing a costume&#10;&#10;Description automatically generated">
            <a:extLst>
              <a:ext uri="{FF2B5EF4-FFF2-40B4-BE49-F238E27FC236}">
                <a16:creationId xmlns:a16="http://schemas.microsoft.com/office/drawing/2014/main" id="{369B7EC6-FA2F-4E2B-A650-0C351A3F3524}"/>
              </a:ext>
            </a:extLst>
          </p:cNvPr>
          <p:cNvPicPr>
            <a:picLocks noChangeAspect="1"/>
          </p:cNvPicPr>
          <p:nvPr/>
        </p:nvPicPr>
        <p:blipFill rotWithShape="1">
          <a:blip r:embed="rId3">
            <a:extLst>
              <a:ext uri="{28A0092B-C50C-407E-A947-70E740481C1C}">
                <a14:useLocalDpi xmlns:a14="http://schemas.microsoft.com/office/drawing/2010/main" val="0"/>
              </a:ext>
            </a:extLst>
          </a:blip>
          <a:srcRect l="9093" t="9091"/>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E9A87-D0C5-4408-8A3E-CFA2A51AE2F9}"/>
              </a:ext>
            </a:extLst>
          </p:cNvPr>
          <p:cNvSpPr>
            <a:spLocks noGrp="1"/>
          </p:cNvSpPr>
          <p:nvPr>
            <p:ph type="title"/>
          </p:nvPr>
        </p:nvSpPr>
        <p:spPr>
          <a:xfrm>
            <a:off x="4065510" y="3236470"/>
            <a:ext cx="7299175" cy="1431984"/>
          </a:xfrm>
        </p:spPr>
        <p:txBody>
          <a:bodyPr vert="horz" lIns="91440" tIns="45720" rIns="91440" bIns="0" rtlCol="0" anchor="b">
            <a:normAutofit/>
          </a:bodyPr>
          <a:lstStyle/>
          <a:p>
            <a:pPr algn="l"/>
            <a:r>
              <a:rPr lang="en-US" sz="4400" b="1" dirty="0"/>
              <a:t>line configuration</a:t>
            </a:r>
          </a:p>
        </p:txBody>
      </p:sp>
      <p:sp>
        <p:nvSpPr>
          <p:cNvPr id="3" name="Content Placeholder 2">
            <a:extLst>
              <a:ext uri="{FF2B5EF4-FFF2-40B4-BE49-F238E27FC236}">
                <a16:creationId xmlns:a16="http://schemas.microsoft.com/office/drawing/2014/main" id="{A25DB70E-C7AE-4B84-9A5D-910B491B01E6}"/>
              </a:ext>
            </a:extLst>
          </p:cNvPr>
          <p:cNvSpPr>
            <a:spLocks noGrp="1"/>
          </p:cNvSpPr>
          <p:nvPr>
            <p:ph idx="1"/>
          </p:nvPr>
        </p:nvSpPr>
        <p:spPr>
          <a:xfrm>
            <a:off x="4065511" y="4669144"/>
            <a:ext cx="6832499" cy="716529"/>
          </a:xfrm>
        </p:spPr>
        <p:txBody>
          <a:bodyPr vert="horz" lIns="91440" tIns="91440" rIns="91440" bIns="91440" rtlCol="0">
            <a:normAutofit/>
          </a:bodyPr>
          <a:lstStyle/>
          <a:p>
            <a:pPr marL="0" indent="0">
              <a:lnSpc>
                <a:spcPct val="110000"/>
              </a:lnSpc>
              <a:buNone/>
            </a:pPr>
            <a:r>
              <a:rPr lang="en-US" sz="1600" cap="all">
                <a:solidFill>
                  <a:srgbClr val="FFFFFE"/>
                </a:solidFill>
              </a:rPr>
              <a:t>Single line configuration common with most rescue organizations</a:t>
            </a:r>
          </a:p>
        </p:txBody>
      </p:sp>
    </p:spTree>
    <p:extLst>
      <p:ext uri="{BB962C8B-B14F-4D97-AF65-F5344CB8AC3E}">
        <p14:creationId xmlns:p14="http://schemas.microsoft.com/office/powerpoint/2010/main" val="197329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E9A87-D0C5-4408-8A3E-CFA2A51AE2F9}"/>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line configuration</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5DB70E-C7AE-4B84-9A5D-910B491B01E6}"/>
              </a:ext>
            </a:extLst>
          </p:cNvPr>
          <p:cNvSpPr>
            <a:spLocks noGrp="1"/>
          </p:cNvSpPr>
          <p:nvPr>
            <p:ph idx="1"/>
          </p:nvPr>
        </p:nvSpPr>
        <p:spPr>
          <a:xfrm>
            <a:off x="1451580" y="2965045"/>
            <a:ext cx="9436404" cy="3087524"/>
          </a:xfrm>
        </p:spPr>
        <p:txBody>
          <a:bodyPr>
            <a:normAutofit/>
          </a:bodyPr>
          <a:lstStyle/>
          <a:p>
            <a:r>
              <a:rPr lang="en-US" dirty="0"/>
              <a:t>Multiple line configurations have been employed for redundancy but tend to be cumbersome, because of the risk associated with individual lines becoming entangled when they become slack. </a:t>
            </a:r>
          </a:p>
        </p:txBody>
      </p:sp>
    </p:spTree>
    <p:extLst>
      <p:ext uri="{BB962C8B-B14F-4D97-AF65-F5344CB8AC3E}">
        <p14:creationId xmlns:p14="http://schemas.microsoft.com/office/powerpoint/2010/main" val="358601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659C284F-AFD0-462E-837C-488883666B3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350" r="-1" b="23144"/>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07FCEC1-68C3-467F-8F13-CEAA96DA8BAB}"/>
              </a:ext>
            </a:extLst>
          </p:cNvPr>
          <p:cNvSpPr>
            <a:spLocks noGrp="1"/>
          </p:cNvSpPr>
          <p:nvPr>
            <p:ph type="title"/>
          </p:nvPr>
        </p:nvSpPr>
        <p:spPr>
          <a:xfrm>
            <a:off x="1130271" y="1193800"/>
            <a:ext cx="3193050" cy="4699000"/>
          </a:xfrm>
        </p:spPr>
        <p:txBody>
          <a:bodyPr anchor="ctr">
            <a:normAutofit/>
          </a:bodyPr>
          <a:lstStyle/>
          <a:p>
            <a:r>
              <a:rPr lang="en-US" sz="2500" b="1">
                <a:solidFill>
                  <a:schemeClr val="tx1"/>
                </a:solidFill>
              </a:rPr>
              <a:t>line configuration</a:t>
            </a:r>
            <a:endParaRPr lang="en-US" sz="2500">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7D213D-A3CB-4290-A358-37479C758492}"/>
              </a:ext>
            </a:extLst>
          </p:cNvPr>
          <p:cNvSpPr>
            <a:spLocks noGrp="1"/>
          </p:cNvSpPr>
          <p:nvPr>
            <p:ph idx="1"/>
          </p:nvPr>
        </p:nvSpPr>
        <p:spPr>
          <a:xfrm>
            <a:off x="4976636" y="1193800"/>
            <a:ext cx="6085091" cy="4699000"/>
          </a:xfrm>
        </p:spPr>
        <p:txBody>
          <a:bodyPr anchor="ctr">
            <a:normAutofit/>
          </a:bodyPr>
          <a:lstStyle/>
          <a:p>
            <a:r>
              <a:rPr lang="en-US" dirty="0"/>
              <a:t>A pre-rigged short-haul line with a solid metal ring or rope thimble at the terminus of the line provides rescue personnel with a point for easy attachment during a hook-up sequence.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31634077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1</TotalTime>
  <Words>1594</Words>
  <Application>Microsoft Office PowerPoint</Application>
  <PresentationFormat>Widescreen</PresentationFormat>
  <Paragraphs>115</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Rockwell</vt:lpstr>
      <vt:lpstr>Gallery</vt:lpstr>
      <vt:lpstr>The rescue company 1</vt:lpstr>
      <vt:lpstr>HELICOPTER SHORT-HAUL</vt:lpstr>
      <vt:lpstr>Helicopter Short-haul </vt:lpstr>
      <vt:lpstr>HISTORY</vt:lpstr>
      <vt:lpstr>OPERATIONAL CONSIDERATIONS</vt:lpstr>
      <vt:lpstr>OPERATIONAL CONSIDERATIONS</vt:lpstr>
      <vt:lpstr>line configuration</vt:lpstr>
      <vt:lpstr>line configuration</vt:lpstr>
      <vt:lpstr>line configuration</vt:lpstr>
      <vt:lpstr>line configuration</vt:lpstr>
      <vt:lpstr>line configuration</vt:lpstr>
      <vt:lpstr>line configuration</vt:lpstr>
      <vt:lpstr>anchor "system"</vt:lpstr>
      <vt:lpstr>anchor "system"</vt:lpstr>
      <vt:lpstr>Rescue harness selection</vt:lpstr>
      <vt:lpstr>Rescue harness selection</vt:lpstr>
      <vt:lpstr>Rescue harness selection</vt:lpstr>
      <vt:lpstr>Short-haul Operational Hazards</vt:lpstr>
      <vt:lpstr>Short-haul Operational Hazards</vt:lpstr>
      <vt:lpstr>Short-haul Operational Hazards</vt:lpstr>
      <vt:lpstr>Short-haul Operational Hazards</vt:lpstr>
      <vt:lpstr>Short-haul Operational Hazards</vt:lpstr>
      <vt:lpstr>PowerPoint Presentation</vt:lpstr>
      <vt:lpstr>Litter Transfer in Exposed Terrain</vt:lpstr>
      <vt:lpstr>Litter Transfer in Exposed Terrain</vt:lpstr>
      <vt:lpstr>Litter Transfer in Exposed Terrain</vt:lpstr>
      <vt:lpstr>Litter Transfer in Exposed Terrain</vt:lpstr>
      <vt:lpstr>Litter Transfer in Exposed Terrain</vt:lpstr>
      <vt:lpstr>Bauman Bag</vt:lpstr>
      <vt:lpstr>Litter Transfer in Exposed Terrain</vt:lpstr>
      <vt:lpstr>Litter Transfer in Exposed Terrain</vt:lpstr>
      <vt:lpstr>Litter Transfer in Exposed Terrain</vt:lpstr>
      <vt:lpstr>Short-haul Emergency Procedures </vt:lpstr>
      <vt:lpstr>Short-haul Emergency Procedures </vt:lpstr>
      <vt:lpstr>Short-haul Emergency Procedures </vt:lpstr>
      <vt:lpstr>Important considerations</vt:lpstr>
      <vt:lpstr>Important considerations</vt:lpstr>
      <vt:lpstr>Important considerations</vt:lpstr>
      <vt:lpstr>Important considerations</vt:lpstr>
      <vt:lpstr>Important considerations</vt:lpstr>
      <vt:lpstr>Important considerations</vt:lpstr>
      <vt:lpstr>Important considerations</vt:lpstr>
      <vt:lpstr>Important considerations</vt:lpstr>
      <vt:lpstr>Important considerations</vt:lpstr>
      <vt:lpstr>Important considerations</vt:lpstr>
      <vt:lpstr>Important considerations</vt:lpstr>
      <vt:lpstr>Important considerations</vt:lpstr>
      <vt:lpstr>Important considerations</vt:lpstr>
      <vt:lpstr>Important considerations</vt:lpstr>
      <vt:lpstr>Helicopter Short-Haul Hand Signals</vt:lpstr>
      <vt:lpstr>Helicopter Short-Haul Hand Signals</vt:lpstr>
      <vt:lpstr>Helicopter Short-Haul Hand Signals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2020-09-02T16:59:49Z</dcterms:created>
  <dcterms:modified xsi:type="dcterms:W3CDTF">2020-09-02T17:01:39Z</dcterms:modified>
</cp:coreProperties>
</file>