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78" r:id="rId2"/>
    <p:sldId id="544" r:id="rId3"/>
    <p:sldId id="389" r:id="rId4"/>
    <p:sldId id="511" r:id="rId5"/>
    <p:sldId id="512" r:id="rId6"/>
    <p:sldId id="394" r:id="rId7"/>
    <p:sldId id="515" r:id="rId8"/>
    <p:sldId id="516" r:id="rId9"/>
    <p:sldId id="517" r:id="rId10"/>
    <p:sldId id="518" r:id="rId11"/>
    <p:sldId id="519" r:id="rId12"/>
    <p:sldId id="514" r:id="rId13"/>
    <p:sldId id="522" r:id="rId14"/>
    <p:sldId id="524" r:id="rId15"/>
    <p:sldId id="525" r:id="rId16"/>
    <p:sldId id="526" r:id="rId17"/>
    <p:sldId id="527" r:id="rId18"/>
    <p:sldId id="521" r:id="rId19"/>
    <p:sldId id="528" r:id="rId20"/>
    <p:sldId id="529" r:id="rId21"/>
    <p:sldId id="530" r:id="rId22"/>
    <p:sldId id="531" r:id="rId23"/>
    <p:sldId id="532" r:id="rId24"/>
    <p:sldId id="533" r:id="rId25"/>
    <p:sldId id="534" r:id="rId26"/>
    <p:sldId id="535" r:id="rId27"/>
    <p:sldId id="536" r:id="rId28"/>
    <p:sldId id="538" r:id="rId29"/>
    <p:sldId id="537" r:id="rId30"/>
    <p:sldId id="540" r:id="rId31"/>
    <p:sldId id="539" r:id="rId32"/>
    <p:sldId id="542" r:id="rId33"/>
    <p:sldId id="543" r:id="rId3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76080" autoAdjust="0"/>
  </p:normalViewPr>
  <p:slideViewPr>
    <p:cSldViewPr>
      <p:cViewPr>
        <p:scale>
          <a:sx n="60" d="100"/>
          <a:sy n="60" d="100"/>
        </p:scale>
        <p:origin x="-678" y="-72"/>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764"/>
    </p:cViewPr>
  </p:sorterViewPr>
  <p:notesViewPr>
    <p:cSldViewPr>
      <p:cViewPr varScale="1">
        <p:scale>
          <a:sx n="56" d="100"/>
          <a:sy n="56" d="100"/>
        </p:scale>
        <p:origin x="17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 9:</a:t>
            </a:r>
            <a:r>
              <a:rPr lang="en-US" baseline="0"/>
              <a:t> </a:t>
            </a:r>
            <a:r>
              <a:rPr lang="en-US"/>
              <a:t>Community </a:t>
            </a:r>
            <a:r>
              <a:rPr lang="en-US" dirty="0"/>
              <a:t>Needs Assessment</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A community map may help to identify geographic regions with:</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High health risks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High health care utilization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Other factors that can be addressed by a community paramedicine program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393600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	Populating a community map</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data necessary to compile a community map can be found in many national, regional, and local resources. </a:t>
            </a:r>
          </a:p>
          <a:p>
            <a:pPr marL="685800" marR="0" indent="-228600">
              <a:spcBef>
                <a:spcPts val="0"/>
              </a:spcBef>
              <a:spcAft>
                <a:spcPts val="300"/>
              </a:spcAft>
              <a:tabLst>
                <a:tab pos="685800" algn="l"/>
              </a:tabLst>
            </a:pPr>
            <a:r>
              <a:rPr lang="en-US" sz="1200" dirty="0" smtClean="0">
                <a:effectLst/>
                <a:latin typeface="Times New Roman"/>
                <a:ea typeface="Times New Roman"/>
              </a:rPr>
              <a:t>b.	The most robust source is the US Census Bureau, which collects:</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Population, economic, and income statistics</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	Data on several topics relating to health and health care, including:</a:t>
            </a:r>
            <a:endParaRPr lang="en-US" sz="1100" dirty="0" smtClean="0">
              <a:effectLst/>
              <a:latin typeface="Times New Roman"/>
              <a:ea typeface="Times New Roman"/>
            </a:endParaRPr>
          </a:p>
          <a:p>
            <a:pPr marL="1143000" marR="0" indent="-228600">
              <a:spcBef>
                <a:spcPts val="0"/>
              </a:spcBef>
              <a:spcAft>
                <a:spcPts val="300"/>
              </a:spcAft>
              <a:tabLst>
                <a:tab pos="685800" algn="l"/>
              </a:tabLst>
            </a:pPr>
            <a:r>
              <a:rPr lang="en-US" sz="1200" dirty="0" smtClean="0">
                <a:effectLst/>
                <a:latin typeface="Times New Roman"/>
                <a:ea typeface="Times New Roman"/>
              </a:rPr>
              <a:t>a)	</a:t>
            </a:r>
            <a:r>
              <a:rPr lang="en-US" sz="1200" i="1" dirty="0" smtClean="0">
                <a:effectLst/>
                <a:latin typeface="Times New Roman"/>
                <a:ea typeface="Times New Roman"/>
              </a:rPr>
              <a:t>Health insurance</a:t>
            </a:r>
            <a:r>
              <a:rPr lang="en-US" sz="1200" dirty="0" smtClean="0">
                <a:effectLst/>
                <a:latin typeface="Times New Roman"/>
                <a:ea typeface="Times New Roman"/>
              </a:rPr>
              <a:t>.</a:t>
            </a:r>
            <a:r>
              <a:rPr lang="en-US" sz="1200" b="1" dirty="0" smtClean="0">
                <a:effectLst/>
                <a:latin typeface="Times New Roman"/>
                <a:ea typeface="Times New Roman"/>
              </a:rPr>
              <a:t> </a:t>
            </a:r>
            <a:r>
              <a:rPr lang="en-US" sz="1200" dirty="0" smtClean="0">
                <a:effectLst/>
                <a:latin typeface="Times New Roman"/>
                <a:ea typeface="Times New Roman"/>
              </a:rPr>
              <a:t>The number and percentage of people in the community who have health insurance</a:t>
            </a:r>
            <a:endParaRPr lang="en-US" sz="1100" dirty="0" smtClean="0">
              <a:effectLst/>
              <a:latin typeface="Times New Roman"/>
              <a:ea typeface="Times New Roman"/>
            </a:endParaRPr>
          </a:p>
          <a:p>
            <a:pPr marL="1143000" marR="0" indent="-228600">
              <a:spcBef>
                <a:spcPts val="0"/>
              </a:spcBef>
              <a:spcAft>
                <a:spcPts val="300"/>
              </a:spcAft>
              <a:tabLst>
                <a:tab pos="685800" algn="l"/>
              </a:tabLst>
            </a:pPr>
            <a:r>
              <a:rPr lang="en-US" sz="1200" dirty="0" smtClean="0">
                <a:effectLst/>
                <a:latin typeface="Times New Roman"/>
                <a:ea typeface="Times New Roman"/>
              </a:rPr>
              <a:t>b)	</a:t>
            </a:r>
            <a:r>
              <a:rPr lang="en-US" sz="1200" i="1" dirty="0" smtClean="0">
                <a:effectLst/>
                <a:latin typeface="Times New Roman"/>
                <a:ea typeface="Times New Roman"/>
              </a:rPr>
              <a:t>Disability</a:t>
            </a:r>
            <a:r>
              <a:rPr lang="en-US" sz="1200" dirty="0" smtClean="0">
                <a:effectLst/>
                <a:latin typeface="Times New Roman"/>
                <a:ea typeface="Times New Roman"/>
              </a:rPr>
              <a:t>. The number and percentage of people in the community who have a disability</a:t>
            </a:r>
            <a:endParaRPr lang="en-US" sz="1100" dirty="0" smtClean="0">
              <a:effectLst/>
              <a:latin typeface="Times New Roman"/>
              <a:ea typeface="Times New Roman"/>
            </a:endParaRPr>
          </a:p>
          <a:p>
            <a:pPr marL="1143000" marR="0" indent="-228600">
              <a:spcBef>
                <a:spcPts val="0"/>
              </a:spcBef>
              <a:spcAft>
                <a:spcPts val="300"/>
              </a:spcAft>
              <a:tabLst>
                <a:tab pos="685800" algn="l"/>
              </a:tabLst>
            </a:pPr>
            <a:r>
              <a:rPr lang="en-US" sz="1200" dirty="0" smtClean="0">
                <a:effectLst/>
                <a:latin typeface="Times New Roman"/>
                <a:ea typeface="Times New Roman"/>
              </a:rPr>
              <a:t>c)	</a:t>
            </a:r>
            <a:r>
              <a:rPr lang="en-US" sz="1200" i="1" dirty="0" smtClean="0">
                <a:effectLst/>
                <a:latin typeface="Times New Roman"/>
                <a:ea typeface="Times New Roman"/>
              </a:rPr>
              <a:t>Health care industries</a:t>
            </a:r>
            <a:r>
              <a:rPr lang="en-US" sz="1200" dirty="0" smtClean="0">
                <a:effectLst/>
                <a:latin typeface="Times New Roman"/>
                <a:ea typeface="Times New Roman"/>
              </a:rPr>
              <a:t>. The number of health care–related businesses in the community</a:t>
            </a:r>
            <a:endParaRPr lang="en-US" sz="1100" dirty="0" smtClean="0">
              <a:effectLst/>
              <a:latin typeface="Times New Roman"/>
              <a:ea typeface="Times New Roman"/>
            </a:endParaRPr>
          </a:p>
          <a:p>
            <a:pPr marL="1143000" marR="0" indent="-228600">
              <a:spcBef>
                <a:spcPts val="0"/>
              </a:spcBef>
              <a:spcAft>
                <a:spcPts val="300"/>
              </a:spcAft>
              <a:tabLst>
                <a:tab pos="685800" algn="l"/>
              </a:tabLst>
            </a:pPr>
            <a:r>
              <a:rPr lang="en-US" sz="1200" dirty="0" smtClean="0">
                <a:effectLst/>
                <a:latin typeface="Times New Roman"/>
                <a:ea typeface="Times New Roman"/>
              </a:rPr>
              <a:t>d)	</a:t>
            </a:r>
            <a:r>
              <a:rPr lang="en-US" sz="1200" i="1" dirty="0" smtClean="0">
                <a:effectLst/>
                <a:latin typeface="Times New Roman"/>
                <a:ea typeface="Times New Roman"/>
              </a:rPr>
              <a:t>Social assistance industries</a:t>
            </a:r>
            <a:r>
              <a:rPr lang="en-US" sz="1200" dirty="0" smtClean="0">
                <a:effectLst/>
                <a:latin typeface="Times New Roman"/>
                <a:ea typeface="Times New Roman"/>
              </a:rPr>
              <a:t>. The number of agencies that provide community outreach services such as the United Way or Meals on Wheels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Many state public health departments publish health and related data </a:t>
            </a:r>
            <a:r>
              <a:rPr lang="en-US" sz="1200" dirty="0" smtClean="0">
                <a:effectLst/>
                <a:latin typeface="Times New Roman" panose="02020603050405020304" pitchFamily="18" charset="0"/>
                <a:ea typeface="Times New Roman" panose="02020603050405020304" pitchFamily="18" charset="0"/>
              </a:rPr>
              <a:t>that</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can </a:t>
            </a:r>
            <a:r>
              <a:rPr lang="en-US" sz="1200" dirty="0">
                <a:effectLst/>
                <a:latin typeface="Times New Roman" panose="02020603050405020304" pitchFamily="18" charset="0"/>
                <a:ea typeface="Times New Roman" panose="02020603050405020304" pitchFamily="18" charset="0"/>
              </a:rPr>
              <a:t>be useful at the county or city level to populate a community map.</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A county’s public health department is also an invaluable source of health and health care statistical information.</a:t>
            </a:r>
          </a:p>
          <a:p>
            <a:pPr marL="685800" marR="0" indent="-228600">
              <a:spcBef>
                <a:spcPts val="0"/>
              </a:spcBef>
              <a:spcAft>
                <a:spcPts val="300"/>
              </a:spcAft>
              <a:tabLst>
                <a:tab pos="685800" algn="l"/>
              </a:tabLst>
            </a:pPr>
            <a:r>
              <a:rPr lang="en-US" sz="1200" dirty="0" smtClean="0">
                <a:effectLst/>
                <a:latin typeface="Times New Roman"/>
                <a:ea typeface="Times New Roman"/>
              </a:rPr>
              <a:t>e.	Most of these data resources can be accessed and downloaded into various statistical analytic tools that can be used by an assessor to populate a community map.</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106200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8.	Population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US Census Bureau is an excellent resource to determine the population of a service area.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assessor may also consult the state or local county’s Department of Health and Human Services (DHHS) offices.</a:t>
            </a:r>
          </a:p>
          <a:p>
            <a:pPr marL="685800" marR="0" indent="-228600">
              <a:spcBef>
                <a:spcPts val="0"/>
              </a:spcBef>
              <a:spcAft>
                <a:spcPts val="300"/>
              </a:spcAft>
              <a:tabLst>
                <a:tab pos="685800" algn="l"/>
              </a:tabLst>
            </a:pPr>
            <a:r>
              <a:rPr lang="en-US" sz="1200" dirty="0" smtClean="0">
                <a:effectLst/>
                <a:latin typeface="Times New Roman"/>
                <a:ea typeface="Times New Roman"/>
              </a:rPr>
              <a:t>c.	The assessor will also acquire information on specific demographics of the community, including race, ethnicity, age, income, employment, and education.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93834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9.	Health statistics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After collecting the population data for the community, the assessor digs deeper to help identify the specific health needs of the community.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Centers for Disease Control and Prevention (CDC) provides close-to-current data and statistics on topics ranging from alcohol use to life expectancy.</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	Data and statistics on critical health topics can be extracted at the national, state, and local county levels.</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d.	A comparison between all three levels can help identify local needs that may not be recognized on a federal level.</a:t>
            </a: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e.	The assessor will gather data and statistics on the following:</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­Alcohol use</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­Asthma</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­Cancer</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­Chronic disease</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­Deaths and mortality</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­Diabetes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­Cardiovascular disease</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­Immunizations</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971550" marR="0" lvl="0" indent="-285750" algn="l" defTabSz="914400" rtl="0" eaLnBrk="0" fontAlgn="base" latinLnBrk="0" hangingPunct="0">
              <a:lnSpc>
                <a:spcPct val="100000"/>
              </a:lnSpc>
              <a:spcBef>
                <a:spcPts val="0"/>
              </a:spcBef>
              <a:spcAft>
                <a:spcPts val="300"/>
              </a:spcAft>
              <a:buClrTx/>
              <a:buSzTx/>
              <a:buFont typeface="+mj-lt"/>
              <a:buAutoNum type="romanLcPeriod"/>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Life expectancy</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f.	This information could be used as a data tool to secure funding to support existing or new public health efforts. </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685800" marR="0" lvl="0" indent="-228600" algn="l" defTabSz="914400" rtl="0" eaLnBrk="0" fontAlgn="base" latinLnBrk="0" hangingPunct="0">
              <a:lnSpc>
                <a:spcPct val="100000"/>
              </a:lnSpc>
              <a:spcBef>
                <a:spcPts val="0"/>
              </a:spcBef>
              <a:spcAft>
                <a:spcPts val="300"/>
              </a:spcAft>
              <a:buClrTx/>
              <a:buSzTx/>
              <a:buFontTx/>
              <a:buNone/>
              <a:tabLst>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g.	A data tool is the organization and presentation of compelling information on the need(s) in a community for local stakeholders. </a:t>
            </a:r>
            <a:endParaRPr kumimoji="0" lang="en-US" sz="1100" b="0" i="0" u="none" strike="noStrike" kern="1200" cap="none" spc="0" normalizeH="0" baseline="0" noProof="0" dirty="0" smtClean="0">
              <a:ln>
                <a:noFill/>
              </a:ln>
              <a:solidFill>
                <a:srgbClr val="000000"/>
              </a:solidFill>
              <a:effectLst/>
              <a:uLnTx/>
              <a:uFillTx/>
              <a:latin typeface="Times New Roman"/>
              <a:ea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ndParaRPr>
          </a:p>
          <a:p>
            <a:pPr marL="685800" marR="0" indent="-228600">
              <a:spcBef>
                <a:spcPts val="0"/>
              </a:spcBef>
              <a:spcAft>
                <a:spcPts val="300"/>
              </a:spcAft>
              <a:tabLst>
                <a:tab pos="685800" algn="l"/>
              </a:tabLst>
            </a:pP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385422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10.	</a:t>
            </a:r>
            <a:r>
              <a:rPr lang="en-US" sz="1400" dirty="0" smtClean="0">
                <a:effectLst/>
                <a:latin typeface="Times New Roman" panose="02020603050405020304" pitchFamily="18" charset="0"/>
                <a:ea typeface="Times New Roman" panose="02020603050405020304" pitchFamily="18" charset="0"/>
              </a:rPr>
              <a:t> University </a:t>
            </a:r>
            <a:r>
              <a:rPr lang="en-US" sz="1400" dirty="0">
                <a:effectLst/>
                <a:latin typeface="Times New Roman" panose="02020603050405020304" pitchFamily="18" charset="0"/>
                <a:ea typeface="Times New Roman" panose="02020603050405020304" pitchFamily="18" charset="0"/>
              </a:rPr>
              <a:t>resources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Local and state universities are excellent resources for existing data bases in public health.</a:t>
            </a:r>
          </a:p>
          <a:p>
            <a:pPr marL="914400" marR="0" indent="-228600">
              <a:spcBef>
                <a:spcPts val="0"/>
              </a:spcBef>
              <a:spcAft>
                <a:spcPts val="300"/>
              </a:spcAft>
              <a:tabLst>
                <a:tab pos="685800" algn="l"/>
              </a:tabLst>
            </a:pPr>
            <a:r>
              <a:rPr lang="en-US" sz="1200" kern="1200" dirty="0" err="1" smtClean="0">
                <a:solidFill>
                  <a:schemeClr val="tx1"/>
                </a:solidFill>
                <a:effectLst/>
                <a:latin typeface="Times New Roman" pitchFamily="18" charset="0"/>
                <a:ea typeface="+mn-ea"/>
                <a:cs typeface="+mn-cs"/>
              </a:rPr>
              <a:t>i</a:t>
            </a:r>
            <a:r>
              <a:rPr lang="en-US" sz="1200" kern="1200" dirty="0" smtClean="0">
                <a:solidFill>
                  <a:schemeClr val="tx1"/>
                </a:solidFill>
                <a:effectLst/>
                <a:latin typeface="Times New Roman" pitchFamily="18" charset="0"/>
                <a:ea typeface="+mn-ea"/>
                <a:cs typeface="+mn-cs"/>
              </a:rPr>
              <a:t>.	Example: University of Wisconsin’s Population Health </a:t>
            </a:r>
            <a:r>
              <a:rPr lang="en-US" sz="1200" b="0" kern="1200" dirty="0" smtClean="0">
                <a:solidFill>
                  <a:schemeClr val="tx1"/>
                </a:solidFill>
                <a:effectLst/>
                <a:latin typeface="Times New Roman" pitchFamily="18" charset="0"/>
                <a:ea typeface="+mn-ea"/>
                <a:cs typeface="+mn-cs"/>
              </a:rPr>
              <a:t>Institute has a public access website (www.countyhealthrankings.org) that provides detailed overviews on the health and wellness of individual states and counties.</a:t>
            </a:r>
          </a:p>
          <a:p>
            <a:pPr marL="457200" marR="0" indent="-228600">
              <a:spcBef>
                <a:spcPts val="0"/>
              </a:spcBef>
              <a:spcAft>
                <a:spcPts val="300"/>
              </a:spcAft>
              <a:tabLst>
                <a:tab pos="685800" algn="l"/>
              </a:tabLst>
            </a:pPr>
            <a:r>
              <a:rPr lang="en-US" sz="1400" b="0" dirty="0" smtClean="0">
                <a:effectLst/>
                <a:latin typeface="Times New Roman" panose="02020603050405020304" pitchFamily="18" charset="0"/>
                <a:ea typeface="Times New Roman" panose="02020603050405020304" pitchFamily="18" charset="0"/>
              </a:rPr>
              <a:t>11</a:t>
            </a:r>
            <a:r>
              <a:rPr lang="en-US" sz="1400" b="0" dirty="0">
                <a:effectLst/>
                <a:latin typeface="Times New Roman" panose="02020603050405020304" pitchFamily="18" charset="0"/>
                <a:ea typeface="Times New Roman" panose="02020603050405020304" pitchFamily="18" charset="0"/>
              </a:rPr>
              <a:t>.	</a:t>
            </a:r>
            <a:r>
              <a:rPr lang="en-US" sz="1400" b="0" dirty="0" smtClean="0">
                <a:effectLst/>
                <a:latin typeface="Times New Roman" panose="02020603050405020304" pitchFamily="18" charset="0"/>
                <a:ea typeface="Times New Roman" panose="02020603050405020304" pitchFamily="18" charset="0"/>
              </a:rPr>
              <a:t> Mental </a:t>
            </a:r>
            <a:r>
              <a:rPr lang="en-US" sz="1400" b="0" dirty="0">
                <a:effectLst/>
                <a:latin typeface="Times New Roman" panose="02020603050405020304" pitchFamily="18" charset="0"/>
                <a:ea typeface="Times New Roman" panose="02020603050405020304" pitchFamily="18" charset="0"/>
              </a:rPr>
              <a:t>health data and statistics</a:t>
            </a:r>
          </a:p>
          <a:p>
            <a:pPr marL="685800" marR="0" indent="-228600">
              <a:spcBef>
                <a:spcPts val="0"/>
              </a:spcBef>
              <a:spcAft>
                <a:spcPts val="300"/>
              </a:spcAft>
              <a:tabLst>
                <a:tab pos="685800" algn="l"/>
              </a:tabLst>
            </a:pPr>
            <a:r>
              <a:rPr lang="en-US" sz="1200" b="0" dirty="0">
                <a:effectLst/>
                <a:latin typeface="Times New Roman" panose="02020603050405020304" pitchFamily="18" charset="0"/>
                <a:ea typeface="Times New Roman" panose="02020603050405020304" pitchFamily="18" charset="0"/>
              </a:rPr>
              <a:t>a.	Government-based agencies, such as the DHHS, are the best source of information for mental health data and statistics.</a:t>
            </a:r>
          </a:p>
          <a:p>
            <a:pPr marL="685800" marR="0" indent="-228600">
              <a:spcBef>
                <a:spcPts val="0"/>
              </a:spcBef>
              <a:spcAft>
                <a:spcPts val="300"/>
              </a:spcAft>
              <a:tabLst>
                <a:tab pos="685800" algn="l"/>
              </a:tabLst>
            </a:pPr>
            <a:r>
              <a:rPr lang="en-US" sz="1200" b="0" dirty="0">
                <a:effectLst/>
                <a:latin typeface="Times New Roman" panose="02020603050405020304" pitchFamily="18" charset="0"/>
                <a:ea typeface="Times New Roman" panose="02020603050405020304" pitchFamily="18" charset="0"/>
              </a:rPr>
              <a:t>b.	Alcohol and drug dependence rates will be included in this set of data.</a:t>
            </a:r>
          </a:p>
          <a:p>
            <a:pPr marL="685800" marR="0" indent="-228600">
              <a:spcBef>
                <a:spcPts val="0"/>
              </a:spcBef>
              <a:spcAft>
                <a:spcPts val="300"/>
              </a:spcAft>
              <a:tabLst>
                <a:tab pos="685800" algn="l"/>
              </a:tabLst>
            </a:pPr>
            <a:r>
              <a:rPr lang="en-US" sz="1200" b="0" dirty="0">
                <a:effectLst/>
                <a:latin typeface="Times New Roman" panose="02020603050405020304" pitchFamily="18" charset="0"/>
                <a:ea typeface="Times New Roman" panose="02020603050405020304" pitchFamily="18" charset="0"/>
              </a:rPr>
              <a:t>c.	</a:t>
            </a:r>
            <a:r>
              <a:rPr lang="en-US" sz="1200" b="0" dirty="0" smtClean="0">
                <a:effectLst/>
                <a:latin typeface="Times New Roman" panose="02020603050405020304" pitchFamily="18" charset="0"/>
                <a:ea typeface="Times New Roman" panose="02020603050405020304" pitchFamily="18" charset="0"/>
              </a:rPr>
              <a:t>Example:</a:t>
            </a:r>
            <a:r>
              <a:rPr lang="en-US" sz="1200" b="0" baseline="0" dirty="0" smtClean="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A </a:t>
            </a:r>
            <a:r>
              <a:rPr lang="en-US" sz="1200" b="0" dirty="0">
                <a:effectLst/>
                <a:latin typeface="Times New Roman" panose="02020603050405020304" pitchFamily="18" charset="0"/>
                <a:ea typeface="Times New Roman" panose="02020603050405020304" pitchFamily="18" charset="0"/>
              </a:rPr>
              <a:t>community’s incidence of suicide maybe higher than that of the state. Data revealing that the community also has a higher dependence on alcohol would serve as evidence to support a program channeling education/funding to combat substance abuse in an effort to prevent suicide.</a:t>
            </a:r>
          </a:p>
          <a:p>
            <a:endParaRPr lang="en-US" b="0"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400781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Verify the data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next step in creating a CHNA is to verify the validity of the data by comparing the findings to existing community needs assessments in the area.</a:t>
            </a:r>
          </a:p>
          <a:p>
            <a:pPr marL="457200" marR="0" indent="-228600">
              <a:spcBef>
                <a:spcPts val="0"/>
              </a:spcBef>
              <a:spcAft>
                <a:spcPts val="300"/>
              </a:spcAft>
              <a:buAutoNum type="arabicPeriod" startAt="2"/>
              <a:tabLst>
                <a:tab pos="457200" algn="l"/>
              </a:tabLst>
            </a:pPr>
            <a:r>
              <a:rPr lang="en-US" sz="1200" dirty="0" smtClean="0">
                <a:effectLst/>
                <a:latin typeface="Times New Roman" panose="02020603050405020304" pitchFamily="18" charset="0"/>
                <a:ea typeface="Times New Roman" panose="02020603050405020304" pitchFamily="18" charset="0"/>
              </a:rPr>
              <a:t>Most </a:t>
            </a:r>
            <a:r>
              <a:rPr lang="en-US" sz="1200" dirty="0">
                <a:effectLst/>
                <a:latin typeface="Times New Roman" panose="02020603050405020304" pitchFamily="18" charset="0"/>
                <a:ea typeface="Times New Roman" panose="02020603050405020304" pitchFamily="18" charset="0"/>
              </a:rPr>
              <a:t>counties and/or cities will compile an annual report that includes the changes in their populations based on US Census reporting and local DHHS findings. </a:t>
            </a:r>
            <a:endParaRPr lang="en-US" sz="12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None/>
              <a:tabLst>
                <a:tab pos="457200" algn="l"/>
              </a:tabLst>
            </a:pPr>
            <a:r>
              <a:rPr lang="en-US" sz="1200" dirty="0" smtClean="0">
                <a:effectLst/>
                <a:latin typeface="Times New Roman" panose="02020603050405020304" pitchFamily="18" charset="0"/>
                <a:ea typeface="Times New Roman" panose="02020603050405020304" pitchFamily="18" charset="0"/>
              </a:rPr>
              <a:t>a.	It </a:t>
            </a:r>
            <a:r>
              <a:rPr lang="en-US" sz="1200" dirty="0">
                <a:effectLst/>
                <a:latin typeface="Times New Roman" panose="02020603050405020304" pitchFamily="18" charset="0"/>
                <a:ea typeface="Times New Roman" panose="02020603050405020304" pitchFamily="18" charset="0"/>
              </a:rPr>
              <a:t>is important for the assessor to compare these data to his or her findings because some data may be more current than others.</a:t>
            </a:r>
          </a:p>
          <a:p>
            <a:pPr marL="457200" marR="0" indent="-228600">
              <a:spcBef>
                <a:spcPts val="0"/>
              </a:spcBef>
              <a:spcAft>
                <a:spcPts val="300"/>
              </a:spcAft>
              <a:tabLst>
                <a:tab pos="457200" algn="l"/>
              </a:tabLst>
            </a:pPr>
            <a:r>
              <a:rPr lang="en-US" sz="1200" b="0" dirty="0" smtClean="0">
                <a:effectLst/>
                <a:latin typeface="Times New Roman"/>
                <a:ea typeface="Times New Roman"/>
              </a:rPr>
              <a:t>3. 	The reason current data are essential is illustrated in the following example:</a:t>
            </a:r>
          </a:p>
          <a:p>
            <a:pPr marL="685800" marR="0" indent="-228600">
              <a:spcBef>
                <a:spcPts val="0"/>
              </a:spcBef>
              <a:spcAft>
                <a:spcPts val="300"/>
              </a:spcAft>
              <a:tabLst>
                <a:tab pos="685800" algn="l"/>
              </a:tabLst>
            </a:pPr>
            <a:r>
              <a:rPr lang="en-US" sz="1200" b="0" dirty="0" smtClean="0">
                <a:effectLst/>
                <a:latin typeface="Times New Roman"/>
                <a:ea typeface="Times New Roman"/>
              </a:rPr>
              <a:t>a.	The last CHNA in a county identified a significant incidence of emergency department visits for pediatric asthma cases, especially from three specific zip codes in the service area.</a:t>
            </a:r>
            <a:endParaRPr lang="en-US" sz="1100" b="0" dirty="0" smtClean="0">
              <a:effectLst/>
              <a:latin typeface="Times New Roman"/>
              <a:ea typeface="Times New Roman"/>
            </a:endParaRPr>
          </a:p>
          <a:p>
            <a:pPr marL="685800" marR="0" indent="-228600">
              <a:spcBef>
                <a:spcPts val="0"/>
              </a:spcBef>
              <a:spcAft>
                <a:spcPts val="300"/>
              </a:spcAft>
              <a:tabLst>
                <a:tab pos="685800" algn="l"/>
              </a:tabLst>
            </a:pPr>
            <a:r>
              <a:rPr lang="en-US" sz="1200" b="0" dirty="0" smtClean="0">
                <a:effectLst/>
                <a:latin typeface="Times New Roman"/>
                <a:ea typeface="Times New Roman"/>
              </a:rPr>
              <a:t>b.	As a result, the local public health department created a storefront pediatric clinic to increase access to pediatric primary care, which resulted in a significant decrease in emergency department visits.</a:t>
            </a:r>
            <a:endParaRPr lang="en-US" sz="1100" b="0" dirty="0" smtClean="0">
              <a:effectLst/>
              <a:latin typeface="Times New Roman"/>
              <a:ea typeface="Times New Roman"/>
            </a:endParaRPr>
          </a:p>
          <a:p>
            <a:pPr marL="685800" marR="0" indent="-228600">
              <a:spcBef>
                <a:spcPts val="0"/>
              </a:spcBef>
              <a:spcAft>
                <a:spcPts val="300"/>
              </a:spcAft>
              <a:tabLst>
                <a:tab pos="685800" algn="l"/>
              </a:tabLst>
            </a:pPr>
            <a:r>
              <a:rPr lang="en-US" sz="1200" b="0" dirty="0" smtClean="0">
                <a:effectLst/>
                <a:latin typeface="Times New Roman"/>
                <a:ea typeface="Times New Roman"/>
              </a:rPr>
              <a:t>c.	Relying on data from the previous CHNA</a:t>
            </a:r>
            <a:r>
              <a:rPr lang="en-US" sz="1100" b="0" dirty="0" smtClean="0">
                <a:effectLst/>
                <a:latin typeface="Times New Roman"/>
                <a:ea typeface="Times New Roman"/>
              </a:rPr>
              <a:t> </a:t>
            </a:r>
            <a:r>
              <a:rPr lang="en-US" sz="1200" b="0" dirty="0" smtClean="0">
                <a:effectLst/>
                <a:latin typeface="Times New Roman"/>
                <a:ea typeface="Times New Roman"/>
              </a:rPr>
              <a:t>and identifying a need that is already being addressed would have diverted scarce resources from new needs that may have developed in the community.</a:t>
            </a:r>
            <a:endParaRPr lang="en-US" sz="1100" b="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4203842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Organize the data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next step is to organize the collected data.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organized information will reflect the strengths and weaknesses in the local area.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assessor may use 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Spreadsheet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Chart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Bulleted list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404316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Data will be organized by category, including: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Gender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Race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Diseases</a:t>
            </a:r>
          </a:p>
          <a:p>
            <a:pPr marL="685800" marR="0" indent="-228600">
              <a:spcBef>
                <a:spcPts val="0"/>
              </a:spcBef>
              <a:spcAft>
                <a:spcPts val="300"/>
              </a:spcAft>
              <a:buAutoNum type="alphaLcPeriod" startAt="4"/>
              <a:tabLst>
                <a:tab pos="457200" algn="l"/>
              </a:tabLst>
            </a:pPr>
            <a:r>
              <a:rPr lang="en-US" sz="1200" dirty="0" smtClean="0">
                <a:effectLst/>
                <a:latin typeface="Times New Roman" panose="02020603050405020304" pitchFamily="18" charset="0"/>
                <a:ea typeface="Times New Roman" panose="02020603050405020304" pitchFamily="18" charset="0"/>
              </a:rPr>
              <a:t>Mortality</a:t>
            </a:r>
          </a:p>
          <a:p>
            <a:pPr marL="685800" marR="0" indent="-228600">
              <a:spcBef>
                <a:spcPts val="0"/>
              </a:spcBef>
              <a:spcAft>
                <a:spcPts val="300"/>
              </a:spcAft>
              <a:buAutoNum type="alphaLcPeriod" startAt="4"/>
              <a:tabLst>
                <a:tab pos="457200" algn="l"/>
              </a:tabLst>
            </a:pPr>
            <a:r>
              <a:rPr lang="en-US" sz="1200" b="0" dirty="0" smtClean="0">
                <a:effectLst/>
                <a:latin typeface="Times New Roman" panose="02020603050405020304" pitchFamily="18" charset="0"/>
                <a:ea typeface="Times New Roman" panose="02020603050405020304" pitchFamily="18" charset="0"/>
              </a:rPr>
              <a:t>National,</a:t>
            </a:r>
            <a:r>
              <a:rPr lang="en-US" sz="1200" b="0" baseline="0" dirty="0" smtClean="0">
                <a:effectLst/>
                <a:latin typeface="Times New Roman" panose="02020603050405020304" pitchFamily="18" charset="0"/>
                <a:ea typeface="Times New Roman" panose="02020603050405020304" pitchFamily="18" charset="0"/>
              </a:rPr>
              <a:t> state and local</a:t>
            </a:r>
            <a:endParaRPr lang="en-US" sz="1200" b="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65357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Once the data are organized, graphs and charts are generated as simple visual tools to reinforce the findings.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Graphs and charts are useful when submitting findings to influence community leaders because a visual representation of statistical information is often easier to comprehend than raw data.</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271481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Statistical maps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 statistical map is a visual depiction of statistics.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Often </a:t>
            </a:r>
            <a:r>
              <a:rPr lang="en-US" sz="1200" dirty="0">
                <a:effectLst/>
                <a:latin typeface="Times New Roman" panose="02020603050405020304" pitchFamily="18" charset="0"/>
                <a:ea typeface="Times New Roman" panose="02020603050405020304" pitchFamily="18" charset="0"/>
              </a:rPr>
              <a:t>reveals correlations between factors that: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Lead to health disparities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Help identify community health needs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397752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 9:</a:t>
            </a:r>
            <a:r>
              <a:rPr lang="en-US" baseline="0"/>
              <a:t> </a:t>
            </a:r>
            <a:r>
              <a:rPr lang="en-US"/>
              <a:t>Community </a:t>
            </a:r>
            <a:r>
              <a:rPr lang="en-US" dirty="0"/>
              <a:t>Needs Assessment</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Statistical maps break down population demographics based on socioeconomic factors and health factors such </a:t>
            </a:r>
            <a:r>
              <a:rPr lang="en-US" sz="1200" dirty="0" smtClean="0">
                <a:effectLst/>
                <a:latin typeface="Times New Roman" panose="02020603050405020304" pitchFamily="18" charset="0"/>
                <a:ea typeface="Times New Roman" panose="02020603050405020304" pitchFamily="18" charset="0"/>
              </a:rPr>
              <a:t>as:</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Median </a:t>
            </a:r>
            <a:r>
              <a:rPr lang="en-US" sz="1200" dirty="0">
                <a:effectLst/>
                <a:latin typeface="Times New Roman" panose="02020603050405020304" pitchFamily="18" charset="0"/>
                <a:ea typeface="Times New Roman" panose="02020603050405020304" pitchFamily="18" charset="0"/>
              </a:rPr>
              <a:t>income by location</a:t>
            </a: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Gender </a:t>
            </a:r>
            <a:r>
              <a:rPr lang="en-US" sz="1200" dirty="0">
                <a:effectLst/>
                <a:latin typeface="Times New Roman" panose="02020603050405020304" pitchFamily="18" charset="0"/>
                <a:ea typeface="Times New Roman" panose="02020603050405020304" pitchFamily="18" charset="0"/>
              </a:rPr>
              <a:t>and race by location</a:t>
            </a: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Employment </a:t>
            </a:r>
            <a:r>
              <a:rPr lang="en-US" sz="1200" dirty="0">
                <a:effectLst/>
                <a:latin typeface="Times New Roman" panose="02020603050405020304" pitchFamily="18" charset="0"/>
                <a:ea typeface="Times New Roman" panose="02020603050405020304" pitchFamily="18" charset="0"/>
              </a:rPr>
              <a:t>by location</a:t>
            </a: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Cardiovascular </a:t>
            </a:r>
            <a:r>
              <a:rPr lang="en-US" sz="1200" dirty="0">
                <a:effectLst/>
                <a:latin typeface="Times New Roman" panose="02020603050405020304" pitchFamily="18" charset="0"/>
                <a:ea typeface="Times New Roman" panose="02020603050405020304" pitchFamily="18" charset="0"/>
              </a:rPr>
              <a:t>disease</a:t>
            </a: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Stroke</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Diabetes</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Cancer</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buFont typeface="+mj-lt"/>
              <a:buAutoNum type="romanLcPeriod"/>
              <a:tabLst>
                <a:tab pos="457200" algn="l"/>
              </a:tabLst>
            </a:pPr>
            <a:r>
              <a:rPr lang="en-US" sz="1200" dirty="0" smtClean="0">
                <a:effectLst/>
                <a:latin typeface="Times New Roman" panose="02020603050405020304" pitchFamily="18" charset="0"/>
                <a:ea typeface="Times New Roman" panose="02020603050405020304" pitchFamily="18" charset="0"/>
              </a:rPr>
              <a:t> Mortality </a:t>
            </a:r>
            <a:r>
              <a:rPr lang="en-US" sz="1200" dirty="0">
                <a:effectLst/>
                <a:latin typeface="Times New Roman" panose="02020603050405020304" pitchFamily="18" charset="0"/>
                <a:ea typeface="Times New Roman" panose="02020603050405020304" pitchFamily="18" charset="0"/>
              </a:rPr>
              <a:t>rates</a:t>
            </a:r>
          </a:p>
          <a:p>
            <a:pPr marL="685800" marR="0" indent="-228600">
              <a:spcBef>
                <a:spcPts val="0"/>
              </a:spcBef>
              <a:spcAft>
                <a:spcPts val="300"/>
              </a:spcAft>
              <a:tabLst>
                <a:tab pos="457200" algn="l"/>
              </a:tabLst>
            </a:pPr>
            <a:r>
              <a:rPr lang="en-US" sz="1200" dirty="0" smtClean="0">
                <a:effectLst/>
                <a:latin typeface="Times New Roman"/>
                <a:ea typeface="Times New Roman"/>
              </a:rPr>
              <a:t>d.	When selecting the data to include in a statistical map, the assessor needs to determine the categories in which the local area is higher or lower as compared to the national average. </a:t>
            </a:r>
          </a:p>
          <a:p>
            <a:pPr marL="685800" marR="0" indent="-228600">
              <a:spcBef>
                <a:spcPts val="0"/>
              </a:spcBef>
              <a:spcAft>
                <a:spcPts val="300"/>
              </a:spcAft>
              <a:tabLst>
                <a:tab pos="457200" algn="l"/>
              </a:tabLst>
            </a:pPr>
            <a:r>
              <a:rPr lang="en-US" sz="1200" dirty="0" smtClean="0">
                <a:effectLst/>
                <a:latin typeface="Times New Roman"/>
                <a:ea typeface="Times New Roman"/>
              </a:rPr>
              <a:t>e. 	Mapping the area with statistics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Statistical maps of the community can strategically identify geographic hot spots for chronic disease and public health issues.</a:t>
            </a:r>
          </a:p>
          <a:p>
            <a:pPr marL="914400" marR="0" indent="-228600">
              <a:spcBef>
                <a:spcPts val="0"/>
              </a:spcBef>
              <a:spcAft>
                <a:spcPts val="300"/>
              </a:spcAft>
              <a:tabLst>
                <a:tab pos="457200" algn="l"/>
              </a:tabLst>
            </a:pPr>
            <a:r>
              <a:rPr lang="en-US" sz="1200" dirty="0" smtClean="0">
                <a:effectLst/>
                <a:latin typeface="Times New Roman"/>
                <a:ea typeface="Times New Roman"/>
              </a:rPr>
              <a:t>ii.	A target area</a:t>
            </a:r>
            <a:r>
              <a:rPr lang="en-US" sz="1200" b="1" dirty="0" smtClean="0">
                <a:effectLst/>
                <a:latin typeface="Times New Roman"/>
                <a:ea typeface="Times New Roman"/>
              </a:rPr>
              <a:t> </a:t>
            </a:r>
            <a:r>
              <a:rPr lang="en-US" sz="1200" dirty="0" smtClean="0">
                <a:effectLst/>
                <a:latin typeface="Times New Roman"/>
                <a:ea typeface="Times New Roman"/>
              </a:rPr>
              <a:t>is the focused geographic and health-specific profile being addressed.</a:t>
            </a:r>
          </a:p>
          <a:p>
            <a:pPr marL="914400" marR="0" indent="-228600">
              <a:spcBef>
                <a:spcPts val="0"/>
              </a:spcBef>
              <a:spcAft>
                <a:spcPts val="300"/>
              </a:spcAft>
              <a:tabLst>
                <a:tab pos="457200" algn="l"/>
              </a:tabLst>
            </a:pPr>
            <a:r>
              <a:rPr lang="en-US" sz="1200" dirty="0" smtClean="0">
                <a:effectLst/>
                <a:latin typeface="Times New Roman"/>
                <a:ea typeface="Times New Roman"/>
              </a:rPr>
              <a:t>iii.	To better prepare a strategy to combat a specific problem, public health officials would reference a demographic profile map (visual depiction of data such as age and gender) and socioeconomic profile map (visual depiction of data such as income, employment, and health status) created from the data.</a:t>
            </a:r>
          </a:p>
          <a:p>
            <a:pPr marL="914400" marR="0" indent="-228600">
              <a:spcBef>
                <a:spcPts val="0"/>
              </a:spcBef>
              <a:spcAft>
                <a:spcPts val="300"/>
              </a:spcAft>
              <a:tabLst>
                <a:tab pos="457200" algn="l"/>
              </a:tabLst>
            </a:pPr>
            <a:r>
              <a:rPr lang="en-US" sz="1200" dirty="0" smtClean="0">
                <a:effectLst/>
                <a:latin typeface="Times New Roman"/>
                <a:ea typeface="Times New Roman"/>
              </a:rPr>
              <a:t>iv.	A statistical map will also help community paramedics understand the local issues that may influence an individual patient’s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346332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Health Care Delivery System Gap Analysis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health care delivery system gap analysis</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identifies the potential gaps in the local health care system.</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	The health care delivery gap analysis is best achieved in a group format, with all stakeholders represented.</a:t>
            </a:r>
          </a:p>
          <a:p>
            <a:pPr marL="457200" marR="0" indent="-228600">
              <a:spcBef>
                <a:spcPts val="0"/>
              </a:spcBef>
              <a:spcAft>
                <a:spcPts val="300"/>
              </a:spcAft>
              <a:buAutoNum type="arabicPeriod" startAt="2"/>
              <a:tabLst>
                <a:tab pos="457200" algn="l"/>
              </a:tabLst>
            </a:pPr>
            <a:r>
              <a:rPr lang="en-US" sz="1200" dirty="0" smtClean="0">
                <a:effectLst/>
                <a:latin typeface="Times New Roman" panose="02020603050405020304" pitchFamily="18" charset="0"/>
                <a:ea typeface="Times New Roman" panose="02020603050405020304" pitchFamily="18" charset="0"/>
              </a:rPr>
              <a:t>Participants </a:t>
            </a:r>
            <a:r>
              <a:rPr lang="en-US" sz="1200" dirty="0">
                <a:effectLst/>
                <a:latin typeface="Times New Roman" panose="02020603050405020304" pitchFamily="18" charset="0"/>
                <a:ea typeface="Times New Roman" panose="02020603050405020304" pitchFamily="18" charset="0"/>
              </a:rPr>
              <a:t>in the health care delivery system gap analysis may </a:t>
            </a:r>
            <a:r>
              <a:rPr lang="en-US" sz="1200" dirty="0" smtClean="0">
                <a:effectLst/>
                <a:latin typeface="Times New Roman" panose="02020603050405020304" pitchFamily="18" charset="0"/>
                <a:ea typeface="Times New Roman" panose="02020603050405020304" pitchFamily="18" charset="0"/>
              </a:rPr>
              <a:t>include: </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Hospital representatives</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State </a:t>
            </a:r>
            <a:r>
              <a:rPr lang="en-US" sz="1200" dirty="0">
                <a:effectLst/>
                <a:latin typeface="Times New Roman" panose="02020603050405020304" pitchFamily="18" charset="0"/>
                <a:ea typeface="Times New Roman" panose="02020603050405020304" pitchFamily="18" charset="0"/>
              </a:rPr>
              <a:t>and regional EMS </a:t>
            </a:r>
            <a:r>
              <a:rPr lang="en-US" sz="1200" dirty="0" smtClean="0">
                <a:effectLst/>
                <a:latin typeface="Times New Roman" panose="02020603050405020304" pitchFamily="18" charset="0"/>
                <a:ea typeface="Times New Roman" panose="02020603050405020304" pitchFamily="18" charset="0"/>
              </a:rPr>
              <a:t>officials</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Public health departments</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Home </a:t>
            </a:r>
            <a:r>
              <a:rPr lang="en-US" sz="1200" b="0" dirty="0">
                <a:effectLst/>
                <a:latin typeface="Times New Roman" panose="02020603050405020304" pitchFamily="18" charset="0"/>
                <a:ea typeface="Times New Roman" panose="02020603050405020304" pitchFamily="18" charset="0"/>
              </a:rPr>
              <a:t>health </a:t>
            </a:r>
            <a:r>
              <a:rPr lang="en-US" sz="1200" b="0" dirty="0" smtClean="0">
                <a:effectLst/>
                <a:latin typeface="Times New Roman" panose="02020603050405020304" pitchFamily="18" charset="0"/>
                <a:ea typeface="Times New Roman" panose="02020603050405020304" pitchFamily="18" charset="0"/>
              </a:rPr>
              <a:t>agencies</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Hospice agencies</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Community-based </a:t>
            </a:r>
            <a:r>
              <a:rPr lang="en-US" sz="1200" b="0" dirty="0">
                <a:effectLst/>
                <a:latin typeface="Times New Roman" panose="02020603050405020304" pitchFamily="18" charset="0"/>
                <a:ea typeface="Times New Roman" panose="02020603050405020304" pitchFamily="18" charset="0"/>
              </a:rPr>
              <a:t>organizations (eg, United Way, Meals on Wheels, area agency on aging, faith-based charities, Salvation Army</a:t>
            </a:r>
            <a:r>
              <a:rPr lang="en-US" sz="1200" b="0" dirty="0" smtClean="0">
                <a:effectLst/>
                <a:latin typeface="Times New Roman" panose="02020603050405020304" pitchFamily="18" charset="0"/>
                <a:ea typeface="Times New Roman" panose="02020603050405020304" pitchFamily="18" charset="0"/>
              </a:rPr>
              <a:t>)</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Clinics</a:t>
            </a:r>
          </a:p>
          <a:p>
            <a:pPr marL="685800" marR="0" indent="-228600">
              <a:spcBef>
                <a:spcPts val="0"/>
              </a:spcBef>
              <a:spcAft>
                <a:spcPts val="300"/>
              </a:spcAft>
              <a:buAutoNum type="alphaLcPeriod"/>
              <a:tabLst>
                <a:tab pos="457200" algn="l"/>
              </a:tabLst>
            </a:pPr>
            <a:r>
              <a:rPr lang="en-US" sz="1200" b="0" dirty="0" smtClean="0">
                <a:effectLst/>
                <a:latin typeface="Times New Roman" panose="02020603050405020304" pitchFamily="18" charset="0"/>
                <a:ea typeface="Times New Roman" panose="02020603050405020304" pitchFamily="18" charset="0"/>
              </a:rPr>
              <a:t>Educational institutions</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Mental </a:t>
            </a:r>
            <a:r>
              <a:rPr lang="en-US" sz="1200" dirty="0">
                <a:effectLst/>
                <a:latin typeface="Times New Roman" panose="02020603050405020304" pitchFamily="18" charset="0"/>
                <a:ea typeface="Times New Roman" panose="02020603050405020304" pitchFamily="18" charset="0"/>
              </a:rPr>
              <a:t>health </a:t>
            </a:r>
            <a:r>
              <a:rPr lang="en-US" sz="1200" dirty="0" smtClean="0">
                <a:effectLst/>
                <a:latin typeface="Times New Roman" panose="02020603050405020304" pitchFamily="18" charset="0"/>
                <a:ea typeface="Times New Roman" panose="02020603050405020304" pitchFamily="18" charset="0"/>
              </a:rPr>
              <a:t>agencies</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Public officials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smtClean="0">
                <a:effectLst/>
                <a:latin typeface="Times New Roman"/>
                <a:ea typeface="Times New Roman"/>
              </a:rPr>
              <a:t>3. 	It may also include a brief overview of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concept to help guide the discussion to identify any gaps the participants believe to exist in the current local delivery system.</a:t>
            </a:r>
          </a:p>
          <a:p>
            <a:pPr marL="457200" marR="0" indent="-228600">
              <a:spcBef>
                <a:spcPts val="0"/>
              </a:spcBef>
              <a:spcAft>
                <a:spcPts val="300"/>
              </a:spcAft>
              <a:tabLst>
                <a:tab pos="457200" algn="l"/>
              </a:tabLst>
            </a:pPr>
            <a:r>
              <a:rPr lang="en-US" sz="1200" dirty="0" smtClean="0">
                <a:effectLst/>
                <a:latin typeface="Times New Roman"/>
                <a:ea typeface="Times New Roman"/>
              </a:rPr>
              <a:t>4.	Typically, this meeting will occur as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is being developed.</a:t>
            </a:r>
          </a:p>
          <a:p>
            <a:pPr marL="685800" marR="0" indent="-228600">
              <a:spcBef>
                <a:spcPts val="0"/>
              </a:spcBef>
              <a:spcAft>
                <a:spcPts val="300"/>
              </a:spcAft>
              <a:tabLst>
                <a:tab pos="685800" algn="l"/>
              </a:tabLst>
            </a:pPr>
            <a:r>
              <a:rPr lang="en-US" sz="1200" dirty="0" smtClean="0">
                <a:effectLst/>
                <a:latin typeface="Times New Roman"/>
                <a:ea typeface="Times New Roman"/>
              </a:rPr>
              <a:t>a.	Thereafter, it may occur periodically to reassess the needs of the community and to assess how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is impacting the </a:t>
            </a:r>
            <a:r>
              <a:rPr lang="en-US" sz="1200" dirty="0" smtClean="0">
                <a:effectLst/>
                <a:latin typeface="Times New Roman"/>
                <a:ea typeface="Times New Roman"/>
              </a:rPr>
              <a:t>community.</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356537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Community Resource Capacity Assessment</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Assessing all community resources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resource capacity assessment</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an assessment of all the resources available in the community that may assist the community paramedic in the management of a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Case managers and social workers develop their own list of resources, but rarely is there a complete compendium of these resources available to everyone involved in a patient’s care.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These resources are not always updated on a regular basis, leading to </a:t>
            </a:r>
            <a:r>
              <a:rPr lang="en-US" sz="1100" b="0" dirty="0" smtClean="0">
                <a:effectLst/>
                <a:latin typeface="Times New Roman" panose="02020603050405020304" pitchFamily="18" charset="0"/>
                <a:ea typeface="Times New Roman" panose="02020603050405020304" pitchFamily="18" charset="0"/>
              </a:rPr>
              <a:t>frustration</a:t>
            </a:r>
            <a:r>
              <a:rPr lang="en-US" sz="1100" b="0" baseline="0" dirty="0" smtClean="0">
                <a:effectLst/>
                <a:latin typeface="Times New Roman" panose="02020603050405020304" pitchFamily="18" charset="0"/>
                <a:ea typeface="Times New Roman" panose="02020603050405020304" pitchFamily="18" charset="0"/>
              </a:rPr>
              <a:t> or </a:t>
            </a:r>
            <a:r>
              <a:rPr lang="en-US" sz="1100" dirty="0" smtClean="0">
                <a:effectLst/>
                <a:latin typeface="Times New Roman" panose="02020603050405020304" pitchFamily="18" charset="0"/>
                <a:ea typeface="Times New Roman" panose="02020603050405020304" pitchFamily="18" charset="0"/>
              </a:rPr>
              <a:t>confusion.</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community paramedicine program should help facilitate an effort to bring the principal people leading the various community resources together on a regular basis so that these leaders may communicate any changes in their contact information or in the services they provide.</a:t>
            </a:r>
          </a:p>
          <a:p>
            <a:pPr marL="685800" marR="0" indent="-228600">
              <a:spcBef>
                <a:spcPts val="0"/>
              </a:spcBef>
              <a:spcAft>
                <a:spcPts val="300"/>
              </a:spcAft>
              <a:tabLst>
                <a:tab pos="685800" algn="l"/>
              </a:tabLst>
            </a:pPr>
            <a:r>
              <a:rPr lang="en-US" sz="1200" dirty="0" smtClean="0">
                <a:effectLst/>
                <a:latin typeface="Times New Roman"/>
                <a:ea typeface="Times New Roman"/>
              </a:rPr>
              <a:t>a.	May be referred to as a Care Coordination Council or Community Resource Panel</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As these meetings occur, participants should be encouraged to bring new resources or agencies to the meeting for introduction and to provide information on their services to the group.</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1155195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Outreach services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An outreach service</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program designed to deliver health care or social services as directly to the patient as possible.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Many patients will not go to the community resource; therefore, the resource needs to come to them.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Some may argue that a community paramedicine program meets the definition of an outreach service.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Example of an outreach service: the Mobile Crisis Outreach Team (MCOT) in </a:t>
            </a:r>
            <a:r>
              <a:rPr lang="en-US" sz="1200" dirty="0" smtClean="0">
                <a:effectLst/>
                <a:latin typeface="Times New Roman" panose="02020603050405020304" pitchFamily="18" charset="0"/>
                <a:ea typeface="Times New Roman" panose="02020603050405020304" pitchFamily="18" charset="0"/>
              </a:rPr>
              <a:t>Texas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As a community paramedic, you will use the CHNA and the community resource capacity assessment to help compile a list of outreach services available in your community.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334016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Web of resources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Typically a web of resources</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collection of the outreach services available, cataloged and referenced by: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Type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Geography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Eligibility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Hours of operation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3108215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collection can be an online guide, or an online map, such as the one created by the 504HealthNet project in New Orleans.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community paramedic can use a web of resources in navigating patients to the outreach services necessary to improve the patient’s health status.</a:t>
            </a:r>
          </a:p>
          <a:p>
            <a:pPr marL="685800" marR="0" indent="-228600">
              <a:spcBef>
                <a:spcPts val="0"/>
              </a:spcBef>
              <a:spcAft>
                <a:spcPts val="300"/>
              </a:spcAft>
              <a:tabLst>
                <a:tab pos="457200" algn="l"/>
              </a:tabLst>
            </a:pPr>
            <a:r>
              <a:rPr lang="en-US" sz="1200" dirty="0" smtClean="0">
                <a:effectLst/>
                <a:latin typeface="Times New Roman"/>
                <a:ea typeface="Times New Roman"/>
              </a:rPr>
              <a:t>a.	Example: If the patient lacks health insurance and is ineligible for Medicaid, knowing that a Federally Qualified Health Center (FQHC) is available/accessible in the community allows the community paramedic to make the proper referral.</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1686143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4.	Focus: outreach service mapping</a:t>
            </a:r>
          </a:p>
          <a:p>
            <a:pPr marL="685800" marR="0" indent="-228600">
              <a:spcBef>
                <a:spcPts val="0"/>
              </a:spcBef>
              <a:spcAft>
                <a:spcPts val="300"/>
              </a:spcAft>
              <a:tabLst>
                <a:tab pos="457200" algn="l"/>
              </a:tabLst>
            </a:pPr>
            <a:r>
              <a:rPr lang="en-US" sz="1200" dirty="0" smtClean="0">
                <a:effectLst/>
                <a:latin typeface="Times New Roman"/>
                <a:ea typeface="Times New Roman"/>
              </a:rPr>
              <a:t>a.	The process of mapping outreach services in the community should be collaborative.</a:t>
            </a:r>
          </a:p>
          <a:p>
            <a:pPr marL="685800" marR="0" indent="-228600">
              <a:spcBef>
                <a:spcPts val="0"/>
              </a:spcBef>
              <a:spcAft>
                <a:spcPts val="300"/>
              </a:spcAft>
              <a:tabLst>
                <a:tab pos="457200" algn="l"/>
              </a:tabLst>
            </a:pPr>
            <a:r>
              <a:rPr lang="en-US" sz="1200" dirty="0" smtClean="0">
                <a:effectLst/>
                <a:latin typeface="Times New Roman"/>
                <a:ea typeface="Times New Roman"/>
              </a:rPr>
              <a:t>b.	A logical process for building the resource inventory that can be put into a web of resources is to regularly host a collaborative meeting of all health care partners.</a:t>
            </a:r>
          </a:p>
          <a:p>
            <a:pPr marL="685800" marR="0" indent="-228600">
              <a:spcBef>
                <a:spcPts val="0"/>
              </a:spcBef>
              <a:spcAft>
                <a:spcPts val="300"/>
              </a:spcAft>
              <a:tabLst>
                <a:tab pos="457200" algn="l"/>
              </a:tabLst>
            </a:pPr>
            <a:r>
              <a:rPr lang="en-US" sz="1200" dirty="0" smtClean="0">
                <a:effectLst/>
                <a:latin typeface="Times New Roman"/>
                <a:ea typeface="Times New Roman"/>
              </a:rPr>
              <a:t>c.	The first step in mapping outreach services is to list the hospital(s) in the area.</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Hospitals may have outreach programs already in place (</a:t>
            </a:r>
            <a:r>
              <a:rPr lang="en-US" sz="1200" dirty="0" err="1" smtClean="0">
                <a:effectLst/>
                <a:latin typeface="Times New Roman"/>
                <a:ea typeface="Times New Roman"/>
              </a:rPr>
              <a:t>eg</a:t>
            </a:r>
            <a:r>
              <a:rPr lang="en-US" sz="1200" dirty="0" smtClean="0">
                <a:effectLst/>
                <a:latin typeface="Times New Roman"/>
                <a:ea typeface="Times New Roman"/>
              </a:rPr>
              <a:t>, CPR courses for new parents)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622006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971550" indent="-285750">
              <a:buAutoNum type="romanLcPeriod" startAt="2"/>
            </a:pPr>
            <a:r>
              <a:rPr lang="en-US" sz="1200" dirty="0" smtClean="0">
                <a:effectLst/>
                <a:latin typeface="Times New Roman" panose="02020603050405020304" pitchFamily="18" charset="0"/>
                <a:ea typeface="Times New Roman" panose="02020603050405020304" pitchFamily="18" charset="0"/>
              </a:rPr>
              <a:t>Hospitals </a:t>
            </a:r>
            <a:r>
              <a:rPr lang="en-US" sz="1200" dirty="0">
                <a:effectLst/>
                <a:latin typeface="Times New Roman" panose="02020603050405020304" pitchFamily="18" charset="0"/>
                <a:ea typeface="Times New Roman" panose="02020603050405020304" pitchFamily="18" charset="0"/>
              </a:rPr>
              <a:t>may be </a:t>
            </a:r>
            <a:r>
              <a:rPr lang="en-US" sz="1200" dirty="0" smtClean="0">
                <a:effectLst/>
                <a:latin typeface="Times New Roman" panose="02020603050405020304" pitchFamily="18" charset="0"/>
                <a:ea typeface="Times New Roman" panose="02020603050405020304" pitchFamily="18" charset="0"/>
              </a:rPr>
              <a:t>directly </a:t>
            </a:r>
            <a:r>
              <a:rPr lang="en-US" sz="1200" dirty="0">
                <a:effectLst/>
                <a:latin typeface="Times New Roman" panose="02020603050405020304" pitchFamily="18" charset="0"/>
                <a:ea typeface="Times New Roman" panose="02020603050405020304" pitchFamily="18" charset="0"/>
              </a:rPr>
              <a:t>affiliated or support free or subsidized medical, dental, and eye clinics in the area. </a:t>
            </a:r>
            <a:endParaRPr lang="en-US" sz="1200" dirty="0" smtClean="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457200" algn="l"/>
              </a:tabLst>
            </a:pPr>
            <a:r>
              <a:rPr lang="en-US" sz="1200" dirty="0" smtClean="0">
                <a:effectLst/>
                <a:latin typeface="Times New Roman"/>
                <a:ea typeface="Times New Roman"/>
              </a:rPr>
              <a:t>iii.	Urgent care center may also offer care on a sliding scale based on income and insurance plans.</a:t>
            </a:r>
          </a:p>
          <a:p>
            <a:pPr marL="685800" marR="0" indent="-228600">
              <a:spcBef>
                <a:spcPts val="0"/>
              </a:spcBef>
              <a:spcAft>
                <a:spcPts val="300"/>
              </a:spcAft>
              <a:tabLst>
                <a:tab pos="457200" algn="l"/>
              </a:tabLst>
            </a:pPr>
            <a:r>
              <a:rPr lang="en-US" sz="1200" dirty="0" smtClean="0">
                <a:effectLst/>
                <a:latin typeface="Times New Roman"/>
                <a:ea typeface="Times New Roman"/>
              </a:rPr>
              <a:t>d.	Along with the clinics that help support patients based on income, a complete list of medical care providers in the community should be assembled.</a:t>
            </a:r>
          </a:p>
          <a:p>
            <a:pPr marL="685800" marR="0" indent="-228600">
              <a:spcBef>
                <a:spcPts val="0"/>
              </a:spcBef>
              <a:spcAft>
                <a:spcPts val="300"/>
              </a:spcAft>
              <a:tabLst>
                <a:tab pos="457200" algn="l"/>
              </a:tabLst>
            </a:pPr>
            <a:r>
              <a:rPr lang="en-US" sz="1200" dirty="0" smtClean="0">
                <a:effectLst/>
                <a:latin typeface="Times New Roman"/>
                <a:ea typeface="Times New Roman"/>
              </a:rPr>
              <a:t>e.	Organize the medical care providers by specialty, including:</a:t>
            </a:r>
          </a:p>
          <a:p>
            <a:pPr marL="685800" marR="0" indent="-228600">
              <a:spcBef>
                <a:spcPts val="0"/>
              </a:spcBef>
              <a:spcAft>
                <a:spcPts val="300"/>
              </a:spcAft>
              <a:tabLst>
                <a:tab pos="4572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Primary care</a:t>
            </a:r>
          </a:p>
          <a:p>
            <a:pPr marL="685800" marR="0" indent="-228600">
              <a:spcBef>
                <a:spcPts val="0"/>
              </a:spcBef>
              <a:spcAft>
                <a:spcPts val="300"/>
              </a:spcAft>
              <a:tabLst>
                <a:tab pos="457200" algn="l"/>
              </a:tabLst>
            </a:pPr>
            <a:r>
              <a:rPr lang="en-US" sz="1200" dirty="0" smtClean="0">
                <a:effectLst/>
                <a:latin typeface="Times New Roman"/>
                <a:ea typeface="Times New Roman"/>
              </a:rPr>
              <a:t>	ii.	Obstetrics and gynecology (OB/GYN)</a:t>
            </a:r>
          </a:p>
          <a:p>
            <a:pPr marL="685800" marR="0" indent="-228600">
              <a:spcBef>
                <a:spcPts val="0"/>
              </a:spcBef>
              <a:spcAft>
                <a:spcPts val="300"/>
              </a:spcAft>
              <a:tabLst>
                <a:tab pos="457200" algn="l"/>
              </a:tabLst>
            </a:pPr>
            <a:r>
              <a:rPr lang="en-US" sz="1200" dirty="0" smtClean="0">
                <a:effectLst/>
                <a:latin typeface="Times New Roman"/>
                <a:ea typeface="Times New Roman"/>
              </a:rPr>
              <a:t>	iii.	Cardiology</a:t>
            </a:r>
          </a:p>
          <a:p>
            <a:pPr marL="685800" marR="0" indent="-228600">
              <a:spcBef>
                <a:spcPts val="0"/>
              </a:spcBef>
              <a:spcAft>
                <a:spcPts val="300"/>
              </a:spcAft>
              <a:tabLst>
                <a:tab pos="457200" algn="l"/>
              </a:tabLst>
            </a:pPr>
            <a:r>
              <a:rPr lang="en-US" sz="1200" dirty="0" smtClean="0">
                <a:effectLst/>
                <a:latin typeface="Times New Roman"/>
                <a:ea typeface="Times New Roman"/>
              </a:rPr>
              <a:t>	iv.	Pulmonology</a:t>
            </a:r>
          </a:p>
          <a:p>
            <a:pPr marL="685800" marR="0" indent="-228600">
              <a:spcBef>
                <a:spcPts val="0"/>
              </a:spcBef>
              <a:spcAft>
                <a:spcPts val="300"/>
              </a:spcAft>
              <a:tabLst>
                <a:tab pos="457200" algn="l"/>
              </a:tabLst>
            </a:pPr>
            <a:r>
              <a:rPr lang="en-US" sz="1200" dirty="0" smtClean="0">
                <a:effectLst/>
                <a:latin typeface="Times New Roman"/>
                <a:ea typeface="Times New Roman"/>
              </a:rPr>
              <a:t>	v.	Endocrinology</a:t>
            </a:r>
          </a:p>
          <a:p>
            <a:pPr marL="685800" marR="0" indent="-228600">
              <a:spcBef>
                <a:spcPts val="0"/>
              </a:spcBef>
              <a:spcAft>
                <a:spcPts val="300"/>
              </a:spcAft>
              <a:tabLst>
                <a:tab pos="457200" algn="l"/>
              </a:tabLst>
            </a:pPr>
            <a:r>
              <a:rPr lang="en-US" sz="1200" dirty="0" smtClean="0">
                <a:effectLst/>
                <a:latin typeface="Times New Roman"/>
                <a:ea typeface="Times New Roman"/>
              </a:rPr>
              <a:t>	vi.	Geriatric</a:t>
            </a:r>
          </a:p>
          <a:p>
            <a:pPr marL="685800" marR="0" indent="-228600">
              <a:spcBef>
                <a:spcPts val="0"/>
              </a:spcBef>
              <a:spcAft>
                <a:spcPts val="300"/>
              </a:spcAft>
              <a:tabLst>
                <a:tab pos="457200" algn="l"/>
              </a:tabLst>
            </a:pPr>
            <a:r>
              <a:rPr lang="en-US" sz="1200" dirty="0" smtClean="0">
                <a:effectLst/>
                <a:latin typeface="Times New Roman"/>
                <a:ea typeface="Times New Roman"/>
              </a:rPr>
              <a:t>f.	Some medical care providers may offer subsidized care or provide community outreach education programs.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As a community paramedic, your role is to be a navigator to services, not the direct provider of services already available in the community.</a:t>
            </a:r>
          </a:p>
          <a:p>
            <a:pPr marL="914400" marR="0" indent="-228600">
              <a:spcBef>
                <a:spcPts val="0"/>
              </a:spcBef>
              <a:spcAft>
                <a:spcPts val="300"/>
              </a:spcAft>
              <a:tabLst>
                <a:tab pos="457200" algn="l"/>
              </a:tabLst>
            </a:pPr>
            <a:r>
              <a:rPr lang="en-US" sz="1200" dirty="0" smtClean="0">
                <a:effectLst/>
                <a:latin typeface="Times New Roman"/>
                <a:ea typeface="Times New Roman"/>
              </a:rPr>
              <a:t>ii.	Before providing a patient with further information on a medical care provider, verify with the medical director or the patient’s primary care physician that you may proceed with the referral.</a:t>
            </a:r>
          </a:p>
          <a:p>
            <a:pPr marL="971550" indent="-285750">
              <a:buAutoNum type="romanLcPeriod" startAt="2"/>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216C51-FE2C-4B40-8DEA-FA0CE26D0BF2}"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60890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Employment services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Employment services should be included in the web of resources.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Private employment staffing agencies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Public or nonprofit agencies</a:t>
            </a:r>
          </a:p>
          <a:p>
            <a:pPr marL="685800" marR="0" indent="-228600">
              <a:spcBef>
                <a:spcPts val="0"/>
              </a:spcBef>
              <a:spcAft>
                <a:spcPts val="300"/>
              </a:spcAft>
              <a:buAutoNum type="alphaLcPeriod" startAt="2"/>
              <a:tabLst>
                <a:tab pos="457200" algn="l"/>
              </a:tabLst>
            </a:pPr>
            <a:r>
              <a:rPr lang="en-US" sz="1200" kern="1200" dirty="0" smtClean="0">
                <a:solidFill>
                  <a:schemeClr val="tx1"/>
                </a:solidFill>
                <a:effectLst/>
                <a:latin typeface="Times New Roman" pitchFamily="18" charset="0"/>
                <a:ea typeface="+mn-ea"/>
                <a:cs typeface="+mn-cs"/>
              </a:rPr>
              <a:t>Along with contact information for each resource, the web of resources should list what types of requirements are needed.</a:t>
            </a:r>
          </a:p>
          <a:p>
            <a:pPr marL="914400" marR="0" indent="-228600">
              <a:spcBef>
                <a:spcPts val="0"/>
              </a:spcBef>
              <a:spcAft>
                <a:spcPts val="300"/>
              </a:spcAft>
              <a:buNone/>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 background check</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Completion of a physical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An established place of residence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Housing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Available housing and shelter resources are rarely advertised in plain view of the general public, so it is realistic that someone who is homeless does not know how to access these resources.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There are many different levels of eligibility for these resources, and an extensive list with the entrance and occupancy requirements is key to proper use of what is available (eg, some shelters require employment).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Shelter and housing resources can be broken down by the situation that caused the need for housing or shelter. </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Domestic violence shelters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Long-term subsidized housing through government or foundation funding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Short-term and long-term housing of veterans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iv.	Mental crisis housing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v.	Halfway housing where eligibility is based on the penal system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vi.	Crisis housing supported by humanitarian organizations (eg, American Red Cross, United Way, and Salvation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Army)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7. 	Mental health and substance abuse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Mental health and substance abuse services can include any combination of short-term, long-term, and crisis care.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There may be a variety of agencies available that could provide both outpatient and inpatient care.</a:t>
            </a:r>
          </a:p>
          <a:p>
            <a:pPr marL="685800" marR="0" indent="-228600">
              <a:spcBef>
                <a:spcPts val="0"/>
              </a:spcBef>
              <a:spcAft>
                <a:spcPts val="300"/>
              </a:spcAft>
              <a:buAutoNum type="alphaLcPeriod" startAt="3"/>
              <a:tabLst>
                <a:tab pos="457200" algn="l"/>
              </a:tabLst>
            </a:pPr>
            <a:r>
              <a:rPr lang="en-US" sz="1200" kern="1200" dirty="0" smtClean="0">
                <a:solidFill>
                  <a:schemeClr val="tx1"/>
                </a:solidFill>
                <a:effectLst/>
                <a:latin typeface="Times New Roman" pitchFamily="18" charset="0"/>
                <a:ea typeface="+mn-ea"/>
                <a:cs typeface="+mn-cs"/>
              </a:rPr>
              <a:t>Outreach services in this category should be organized according to the types of mental health services provided by each agency.</a:t>
            </a:r>
          </a:p>
          <a:p>
            <a:pPr marL="685800" marR="0" indent="-228600">
              <a:spcBef>
                <a:spcPts val="0"/>
              </a:spcBef>
              <a:spcAft>
                <a:spcPts val="300"/>
              </a:spcAft>
              <a:buAutoNum type="alphaLcPeriod" startAt="3"/>
              <a:tabLst>
                <a:tab pos="457200" algn="l"/>
              </a:tabLst>
            </a:pPr>
            <a:r>
              <a:rPr lang="en-US" sz="1200" dirty="0" smtClean="0">
                <a:effectLst/>
                <a:latin typeface="Times New Roman" panose="02020603050405020304" pitchFamily="18" charset="0"/>
                <a:ea typeface="Times New Roman" panose="02020603050405020304" pitchFamily="18" charset="0"/>
              </a:rPr>
              <a:t>Some </a:t>
            </a:r>
            <a:r>
              <a:rPr lang="en-US" sz="1200" dirty="0">
                <a:effectLst/>
                <a:latin typeface="Times New Roman" panose="02020603050405020304" pitchFamily="18" charset="0"/>
                <a:ea typeface="Times New Roman" panose="02020603050405020304" pitchFamily="18" charset="0"/>
              </a:rPr>
              <a:t>of these agencies are subsidized by government funding and may require focused eligibility requirements prior to patient enrollment.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Example: US Department of Veterans Affairs (VA)</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3580763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8. 	Extended and transitional care facilities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Extended and transitional care facilities are a valuable resource.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Extended care facilities are facilities such as skilled nursing and assisted living facilities.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They are generally used for long-term placement of patients unable to care for themselves independently.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Points of contact: social </a:t>
            </a:r>
            <a:r>
              <a:rPr lang="en-US" sz="1200" dirty="0" smtClean="0">
                <a:effectLst/>
                <a:latin typeface="Times New Roman" panose="02020603050405020304" pitchFamily="18" charset="0"/>
                <a:ea typeface="Times New Roman" panose="02020603050405020304" pitchFamily="18" charset="0"/>
              </a:rPr>
              <a:t>workers </a:t>
            </a:r>
            <a:r>
              <a:rPr lang="en-US" sz="1200" b="0" dirty="0" smtClean="0">
                <a:effectLst/>
                <a:latin typeface="Times New Roman" panose="02020603050405020304" pitchFamily="18" charset="0"/>
                <a:ea typeface="Times New Roman" panose="02020603050405020304" pitchFamily="18" charset="0"/>
              </a:rPr>
              <a:t>and</a:t>
            </a:r>
            <a:r>
              <a:rPr lang="en-US" sz="1200" dirty="0" smtClean="0">
                <a:effectLst/>
                <a:latin typeface="Times New Roman" panose="02020603050405020304" pitchFamily="18" charset="0"/>
                <a:ea typeface="Times New Roman" panose="02020603050405020304" pitchFamily="18" charset="0"/>
              </a:rPr>
              <a:t> case </a:t>
            </a:r>
            <a:r>
              <a:rPr lang="en-US" sz="1200" dirty="0">
                <a:effectLst/>
                <a:latin typeface="Times New Roman" panose="02020603050405020304" pitchFamily="18" charset="0"/>
                <a:ea typeface="Times New Roman" panose="02020603050405020304" pitchFamily="18" charset="0"/>
              </a:rPr>
              <a:t>managers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216C51-FE2C-4B40-8DEA-FA0CE26D0BF2}"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489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Community needs assessments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The community’s health care needs are identified by public health departments and community paramedicine programs.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This chapter discusses: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Two types of community health assessments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Role of the community paramedic in each type of community needs assessment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How community paramedics use community needs assessments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How the community paramedic assembles a list of community services that can address the needs of </a:t>
            </a:r>
            <a:r>
              <a:rPr lang="en-US" sz="1200" dirty="0" smtClean="0">
                <a:effectLst/>
                <a:latin typeface="Times New Roman" panose="02020603050405020304" pitchFamily="18" charset="0"/>
                <a:ea typeface="Times New Roman" panose="02020603050405020304" pitchFamily="18" charset="0"/>
              </a:rPr>
              <a:t>the patient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9.	Community outreach through religious organizations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Religious organizations often help to provide food and clothing to the community.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Note that eligibility for services through some religious organizations may vary based on their overall mission and the focus of the program enrollees.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The mental health needs of a patient may be complemented through the social support of a religious network.</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In the case of mental health referrals, coordinate these referrals with the medical director or the patient’s primary care physician, depending on local protocols.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Volunteers may be able to perform tasks such as housing repairs, assisting with special housing needs such as building ramps, and home visits.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10</a:t>
            </a:r>
            <a:r>
              <a:rPr lang="en-US" sz="1200" b="0" dirty="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 Department of Health and Human</a:t>
            </a:r>
            <a:r>
              <a:rPr lang="en-US" sz="1200" b="0" baseline="0" dirty="0" smtClean="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Services</a:t>
            </a:r>
            <a:endParaRPr lang="en-US" sz="1200" b="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b="0" dirty="0">
                <a:effectLst/>
                <a:latin typeface="Times New Roman" panose="02020603050405020304" pitchFamily="18" charset="0"/>
                <a:ea typeface="Times New Roman" panose="02020603050405020304" pitchFamily="18" charset="0"/>
              </a:rPr>
              <a:t>a.	The federal and state offices of the DHHS provide significant outreach services.</a:t>
            </a:r>
          </a:p>
          <a:p>
            <a:pPr marL="685800" marR="0" indent="-228600">
              <a:spcBef>
                <a:spcPts val="0"/>
              </a:spcBef>
              <a:spcAft>
                <a:spcPts val="300"/>
              </a:spcAft>
              <a:tabLst>
                <a:tab pos="457200" algn="l"/>
              </a:tabLst>
            </a:pPr>
            <a:r>
              <a:rPr lang="en-US" sz="1200" b="0" dirty="0">
                <a:effectLst/>
                <a:latin typeface="Times New Roman" panose="02020603050405020304" pitchFamily="18" charset="0"/>
                <a:ea typeface="Times New Roman" panose="02020603050405020304" pitchFamily="18" charset="0"/>
              </a:rPr>
              <a:t>b.	Local offices should be contacted to learn </a:t>
            </a:r>
            <a:r>
              <a:rPr lang="en-US" sz="1200" b="0" dirty="0" smtClean="0">
                <a:effectLst/>
                <a:latin typeface="Times New Roman" panose="02020603050405020304" pitchFamily="18" charset="0"/>
                <a:ea typeface="Times New Roman" panose="02020603050405020304" pitchFamily="18" charset="0"/>
              </a:rPr>
              <a:t>the </a:t>
            </a:r>
            <a:r>
              <a:rPr lang="en-US" sz="1200" b="0" dirty="0">
                <a:effectLst/>
                <a:latin typeface="Times New Roman" panose="02020603050405020304" pitchFamily="18" charset="0"/>
                <a:ea typeface="Times New Roman" panose="02020603050405020304" pitchFamily="18" charset="0"/>
              </a:rPr>
              <a:t>services </a:t>
            </a:r>
            <a:r>
              <a:rPr lang="en-US" sz="1200" b="0" dirty="0" smtClean="0">
                <a:effectLst/>
                <a:latin typeface="Times New Roman" panose="02020603050405020304" pitchFamily="18" charset="0"/>
                <a:ea typeface="Times New Roman" panose="02020603050405020304" pitchFamily="18" charset="0"/>
              </a:rPr>
              <a:t>available in the community.</a:t>
            </a:r>
            <a:endParaRPr lang="en-US" sz="1200" b="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b="0" dirty="0">
                <a:effectLst/>
                <a:latin typeface="Times New Roman" panose="02020603050405020304" pitchFamily="18" charset="0"/>
                <a:ea typeface="Times New Roman" panose="02020603050405020304" pitchFamily="18" charset="0"/>
              </a:rPr>
              <a:t>c.	Examples of services offered by the Texas Health and Human Services Commission include education on:</a:t>
            </a:r>
          </a:p>
          <a:p>
            <a:pPr marL="914400" marR="0" indent="-228600">
              <a:spcBef>
                <a:spcPts val="0"/>
              </a:spcBef>
              <a:spcAft>
                <a:spcPts val="300"/>
              </a:spcAft>
              <a:tabLst>
                <a:tab pos="457200" algn="l"/>
              </a:tabLst>
            </a:pPr>
            <a:r>
              <a:rPr lang="en-US" sz="1200" b="0" dirty="0" err="1" smtClean="0">
                <a:effectLst/>
                <a:latin typeface="Times New Roman" panose="02020603050405020304" pitchFamily="18" charset="0"/>
                <a:ea typeface="Times New Roman" panose="02020603050405020304" pitchFamily="18" charset="0"/>
              </a:rPr>
              <a:t>i</a:t>
            </a:r>
            <a:r>
              <a:rPr lang="en-US" sz="1200" b="0" dirty="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Education</a:t>
            </a:r>
            <a:r>
              <a:rPr lang="en-US" sz="1200" b="0" baseline="0" dirty="0" smtClean="0">
                <a:effectLst/>
                <a:latin typeface="Times New Roman" panose="02020603050405020304" pitchFamily="18" charset="0"/>
                <a:ea typeface="Times New Roman" panose="02020603050405020304" pitchFamily="18" charset="0"/>
              </a:rPr>
              <a:t> on n</a:t>
            </a:r>
            <a:r>
              <a:rPr lang="en-US" sz="1200" b="0" dirty="0" smtClean="0">
                <a:effectLst/>
                <a:latin typeface="Times New Roman" panose="02020603050405020304" pitchFamily="18" charset="0"/>
                <a:ea typeface="Times New Roman" panose="02020603050405020304" pitchFamily="18" charset="0"/>
              </a:rPr>
              <a:t>utrition</a:t>
            </a:r>
            <a:endParaRPr lang="en-US" sz="1200" b="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Administration of guardianship programs for patients who are unable to manage their daily needs </a:t>
            </a:r>
            <a:r>
              <a:rPr lang="en-US" sz="1200" dirty="0" smtClean="0">
                <a:effectLst/>
                <a:latin typeface="Times New Roman" panose="02020603050405020304" pitchFamily="18" charset="0"/>
                <a:ea typeface="Times New Roman" panose="02020603050405020304" pitchFamily="18" charset="0"/>
              </a:rPr>
              <a:t>due </a:t>
            </a:r>
            <a:r>
              <a:rPr lang="en-US" sz="1200" dirty="0">
                <a:effectLst/>
                <a:latin typeface="Times New Roman" panose="02020603050405020304" pitchFamily="18" charset="0"/>
                <a:ea typeface="Times New Roman" panose="02020603050405020304" pitchFamily="18" charset="0"/>
              </a:rPr>
              <a:t>to disease or injury</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Support for people with special needs</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Information on the health and human services available in each community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Contacts within the DHHS may include, but are not limited </a:t>
            </a:r>
            <a:r>
              <a:rPr lang="en-US" sz="1200" dirty="0" smtClean="0">
                <a:effectLst/>
                <a:latin typeface="Times New Roman" panose="02020603050405020304" pitchFamily="18" charset="0"/>
                <a:ea typeface="Times New Roman" panose="02020603050405020304" pitchFamily="18" charset="0"/>
              </a:rPr>
              <a:t>to:</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Senior population case workers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help the patient navigate the various services available.</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Pediatric population case workers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help the patient navigate the various services available.</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Grant officers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help patients obtain funding for necessary health care or social needs.</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Public health officers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may identify additional health care resources available for patients being cared for in the community paramedicine program.</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	Inventory officers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may provide goods such as food, clothing, medical supplies, or even furniture.</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vi</a:t>
            </a:r>
            <a:r>
              <a:rPr lang="en-US" sz="1200" dirty="0">
                <a:effectLst/>
                <a:latin typeface="Times New Roman" panose="02020603050405020304" pitchFamily="18" charset="0"/>
                <a:ea typeface="Times New Roman" panose="02020603050405020304" pitchFamily="18" charset="0"/>
              </a:rPr>
              <a:t>.	Case managers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may help obtain insurance coverage for patients through Medicare and Medicaid.</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vii</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Indigent </a:t>
            </a:r>
            <a:r>
              <a:rPr lang="en-US" sz="1200" dirty="0">
                <a:effectLst/>
                <a:latin typeface="Times New Roman" panose="02020603050405020304" pitchFamily="18" charset="0"/>
                <a:ea typeface="Times New Roman" panose="02020603050405020304" pitchFamily="18" charset="0"/>
              </a:rPr>
              <a:t>medical disability case workers</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may assist with navigation of patients to services available to indigent</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patients.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11.	</a:t>
            </a:r>
            <a:r>
              <a:rPr lang="en-US" sz="1200" dirty="0" smtClean="0">
                <a:effectLst/>
                <a:latin typeface="Times New Roman" panose="02020603050405020304" pitchFamily="18" charset="0"/>
                <a:ea typeface="Times New Roman" panose="02020603050405020304" pitchFamily="18" charset="0"/>
              </a:rPr>
              <a:t> Special </a:t>
            </a:r>
            <a:r>
              <a:rPr lang="en-US" sz="1200" dirty="0">
                <a:effectLst/>
                <a:latin typeface="Times New Roman" panose="02020603050405020304" pitchFamily="18" charset="0"/>
                <a:ea typeface="Times New Roman" panose="02020603050405020304" pitchFamily="18" charset="0"/>
              </a:rPr>
              <a:t>needs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Special needs services can encompass a variety of needs.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Determining the nonmedical needs of a patient enrolled in a community paramedicine program should be part of the overall patient intake process.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Checklists can be exceptionally valuable to help determine these </a:t>
            </a:r>
            <a:r>
              <a:rPr lang="en-US" sz="1200" dirty="0" smtClean="0">
                <a:effectLst/>
                <a:latin typeface="Times New Roman" panose="02020603050405020304" pitchFamily="18" charset="0"/>
                <a:ea typeface="Times New Roman" panose="02020603050405020304" pitchFamily="18" charset="0"/>
              </a:rPr>
              <a:t>needs.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 great way to begin this process is to first consult the local DHHS office for a list of organizations.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A few examples of outreach services for patients with special needs include the following:</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Easter Seals</a:t>
            </a:r>
            <a:r>
              <a:rPr lang="en-US" sz="1200" i="1" dirty="0" smtClean="0">
                <a:effectLst/>
                <a:latin typeface="Times New Roman"/>
                <a:ea typeface="Times New Roman"/>
              </a:rPr>
              <a:t> </a:t>
            </a:r>
            <a:r>
              <a:rPr lang="en-US" sz="1200" dirty="0" smtClean="0">
                <a:effectLst/>
                <a:latin typeface="Times New Roman"/>
                <a:ea typeface="Times New Roman"/>
              </a:rPr>
              <a:t>provides teams of therapists, teachers, and other health professionals to help people overcome challenges.</a:t>
            </a:r>
          </a:p>
          <a:p>
            <a:pPr marL="914400" marR="0" indent="-228600">
              <a:spcBef>
                <a:spcPts val="0"/>
              </a:spcBef>
              <a:spcAft>
                <a:spcPts val="300"/>
              </a:spcAft>
              <a:tabLst>
                <a:tab pos="457200" algn="l"/>
              </a:tabLst>
            </a:pPr>
            <a:r>
              <a:rPr lang="en-US" sz="1200" dirty="0" smtClean="0">
                <a:effectLst/>
                <a:latin typeface="Times New Roman"/>
                <a:ea typeface="Times New Roman"/>
              </a:rPr>
              <a:t>ii.	The </a:t>
            </a:r>
            <a:r>
              <a:rPr lang="en-US" sz="1200" dirty="0" smtClean="0">
                <a:effectLst/>
                <a:latin typeface="Times New Roman"/>
                <a:ea typeface="Times New Roman"/>
              </a:rPr>
              <a:t>American Red </a:t>
            </a:r>
            <a:r>
              <a:rPr lang="en-US" sz="1200" dirty="0" smtClean="0">
                <a:effectLst/>
                <a:latin typeface="Times New Roman"/>
                <a:ea typeface="Times New Roman"/>
              </a:rPr>
              <a:t>Cross</a:t>
            </a:r>
            <a:r>
              <a:rPr lang="en-US" sz="1200" i="1" dirty="0" smtClean="0">
                <a:effectLst/>
                <a:latin typeface="Times New Roman"/>
                <a:ea typeface="Times New Roman"/>
              </a:rPr>
              <a:t> </a:t>
            </a:r>
            <a:r>
              <a:rPr lang="en-US" sz="1200" b="0" dirty="0" smtClean="0">
                <a:effectLst/>
                <a:latin typeface="Times New Roman"/>
                <a:ea typeface="Times New Roman"/>
              </a:rPr>
              <a:t>provides disaster relief to people impacted by everything from a house fire to a natural disaster. </a:t>
            </a:r>
          </a:p>
          <a:p>
            <a:pPr marL="914400" marR="0" indent="-228600">
              <a:spcBef>
                <a:spcPts val="0"/>
              </a:spcBef>
              <a:spcAft>
                <a:spcPts val="300"/>
              </a:spcAft>
              <a:tabLst>
                <a:tab pos="457200" algn="l"/>
              </a:tabLst>
            </a:pPr>
            <a:r>
              <a:rPr lang="en-US" sz="1200" dirty="0" smtClean="0">
                <a:effectLst/>
                <a:latin typeface="Times New Roman"/>
                <a:ea typeface="Times New Roman"/>
              </a:rPr>
              <a:t>iii.	The American Cancer Society</a:t>
            </a:r>
            <a:r>
              <a:rPr lang="en-US" sz="1200" i="1" dirty="0" smtClean="0">
                <a:effectLst/>
                <a:latin typeface="Times New Roman"/>
                <a:ea typeface="Times New Roman"/>
              </a:rPr>
              <a:t> </a:t>
            </a:r>
            <a:r>
              <a:rPr lang="en-US" sz="1200" dirty="0" smtClean="0">
                <a:effectLst/>
                <a:latin typeface="Times New Roman"/>
                <a:ea typeface="Times New Roman"/>
              </a:rPr>
              <a:t>provides support, education, and resources for patients and families of people with cancer.</a:t>
            </a:r>
          </a:p>
          <a:p>
            <a:pPr marL="914400" marR="0" indent="-228600">
              <a:spcBef>
                <a:spcPts val="0"/>
              </a:spcBef>
              <a:spcAft>
                <a:spcPts val="300"/>
              </a:spcAft>
              <a:tabLst>
                <a:tab pos="457200" algn="l"/>
              </a:tabLst>
            </a:pPr>
            <a:r>
              <a:rPr lang="en-US" sz="1200" dirty="0" smtClean="0">
                <a:effectLst/>
                <a:latin typeface="Times New Roman"/>
                <a:ea typeface="Times New Roman"/>
              </a:rPr>
              <a:t>iv.	Early childhood intervention services</a:t>
            </a:r>
            <a:r>
              <a:rPr lang="en-US" sz="1200" i="1" dirty="0" smtClean="0">
                <a:effectLst/>
                <a:latin typeface="Times New Roman"/>
                <a:ea typeface="Times New Roman"/>
              </a:rPr>
              <a:t> </a:t>
            </a:r>
            <a:r>
              <a:rPr lang="en-US" sz="1200" dirty="0" smtClean="0">
                <a:effectLst/>
                <a:latin typeface="Times New Roman"/>
                <a:ea typeface="Times New Roman"/>
              </a:rPr>
              <a:t>are organizations that provide developmental therapies to children at risk of or displaying developmental or social delays.</a:t>
            </a:r>
          </a:p>
          <a:p>
            <a:pPr marL="914400" marR="0" indent="-228600">
              <a:spcBef>
                <a:spcPts val="0"/>
              </a:spcBef>
              <a:spcAft>
                <a:spcPts val="300"/>
              </a:spcAft>
              <a:tabLst>
                <a:tab pos="457200" algn="l"/>
              </a:tabLst>
            </a:pPr>
            <a:r>
              <a:rPr lang="en-US" sz="1200" dirty="0" smtClean="0">
                <a:effectLst/>
                <a:latin typeface="Times New Roman"/>
                <a:ea typeface="Times New Roman"/>
              </a:rPr>
              <a:t>v.	The National Autism Association, the Autism Society of America, and Autism Speaks</a:t>
            </a:r>
            <a:r>
              <a:rPr lang="en-US" sz="1200" i="1" dirty="0" smtClean="0">
                <a:effectLst/>
                <a:latin typeface="Times New Roman"/>
                <a:ea typeface="Times New Roman"/>
              </a:rPr>
              <a:t> </a:t>
            </a:r>
            <a:r>
              <a:rPr lang="en-US" sz="1200" dirty="0" smtClean="0">
                <a:effectLst/>
                <a:latin typeface="Times New Roman"/>
                <a:ea typeface="Times New Roman"/>
              </a:rPr>
              <a:t>are organizations that provide support to parents and caregivers of children and adults on the autism spectrum disorder.</a:t>
            </a:r>
          </a:p>
          <a:p>
            <a:pPr marL="914400" marR="0" indent="-228600">
              <a:spcBef>
                <a:spcPts val="0"/>
              </a:spcBef>
              <a:spcAft>
                <a:spcPts val="300"/>
              </a:spcAft>
              <a:tabLst>
                <a:tab pos="457200" algn="l"/>
              </a:tabLst>
            </a:pPr>
            <a:r>
              <a:rPr lang="en-US" sz="1200" dirty="0" smtClean="0">
                <a:effectLst/>
                <a:latin typeface="Times New Roman"/>
                <a:ea typeface="Times New Roman"/>
              </a:rPr>
              <a:t>vi.	Therapeutic animal services</a:t>
            </a:r>
            <a:r>
              <a:rPr lang="en-US" sz="1200" i="1" dirty="0" smtClean="0">
                <a:effectLst/>
                <a:latin typeface="Times New Roman"/>
                <a:ea typeface="Times New Roman"/>
              </a:rPr>
              <a:t> </a:t>
            </a:r>
            <a:r>
              <a:rPr lang="en-US" sz="1200" dirty="0" smtClean="0">
                <a:effectLst/>
                <a:latin typeface="Times New Roman"/>
                <a:ea typeface="Times New Roman"/>
              </a:rPr>
              <a:t>are organizations that provide therapy with horses, cats, and dogs for patients with vision, hearing, mobility, and behavioral</a:t>
            </a:r>
            <a:r>
              <a:rPr lang="en-US" sz="1200" b="1" dirty="0" smtClean="0">
                <a:effectLst/>
                <a:latin typeface="Times New Roman"/>
                <a:ea typeface="Times New Roman"/>
              </a:rPr>
              <a:t> </a:t>
            </a:r>
            <a:r>
              <a:rPr lang="en-US" sz="1200" dirty="0" smtClean="0">
                <a:effectLst/>
                <a:latin typeface="Times New Roman"/>
                <a:ea typeface="Times New Roman"/>
              </a:rPr>
              <a:t>challenges.</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1906305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12.	</a:t>
            </a:r>
            <a:r>
              <a:rPr lang="en-US" sz="1200" dirty="0" smtClean="0">
                <a:effectLst/>
                <a:latin typeface="Times New Roman" panose="02020603050405020304" pitchFamily="18" charset="0"/>
                <a:ea typeface="Times New Roman" panose="02020603050405020304" pitchFamily="18" charset="0"/>
              </a:rPr>
              <a:t> Transportation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Transportation services should be organized by the specific services provided, such as bus vouchers or handicapped-accessible services.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Access to services is </a:t>
            </a:r>
            <a:r>
              <a:rPr lang="en-US" sz="1200" dirty="0" smtClean="0">
                <a:effectLst/>
                <a:latin typeface="Times New Roman" panose="02020603050405020304" pitchFamily="18" charset="0"/>
                <a:ea typeface="Times New Roman" panose="02020603050405020304" pitchFamily="18" charset="0"/>
              </a:rPr>
              <a:t>key, </a:t>
            </a:r>
            <a:r>
              <a:rPr lang="en-US" sz="1200" dirty="0">
                <a:effectLst/>
                <a:latin typeface="Times New Roman" panose="02020603050405020304" pitchFamily="18" charset="0"/>
                <a:ea typeface="Times New Roman" panose="02020603050405020304" pitchFamily="18" charset="0"/>
              </a:rPr>
              <a:t>because some patients will not have their own transportation or </a:t>
            </a:r>
            <a:r>
              <a:rPr lang="en-US" sz="1200" b="0" dirty="0" smtClean="0">
                <a:effectLst/>
                <a:latin typeface="Times New Roman" panose="02020603050405020304" pitchFamily="18" charset="0"/>
                <a:ea typeface="Times New Roman" panose="02020603050405020304" pitchFamily="18" charset="0"/>
              </a:rPr>
              <a:t>the funds </a:t>
            </a:r>
            <a:r>
              <a:rPr lang="en-US" sz="1200" dirty="0">
                <a:effectLst/>
                <a:latin typeface="Times New Roman" panose="02020603050405020304" pitchFamily="18" charset="0"/>
                <a:ea typeface="Times New Roman" panose="02020603050405020304" pitchFamily="18" charset="0"/>
              </a:rPr>
              <a:t>to obtain it.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Some hospitals may offer limited transportation services to and from medical appointments.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13.	</a:t>
            </a:r>
            <a:r>
              <a:rPr lang="en-US" sz="1200" dirty="0" smtClean="0">
                <a:effectLst/>
                <a:latin typeface="Times New Roman" panose="02020603050405020304" pitchFamily="18" charset="0"/>
                <a:ea typeface="Times New Roman" panose="02020603050405020304" pitchFamily="18" charset="0"/>
              </a:rPr>
              <a:t> Safety </a:t>
            </a:r>
            <a:r>
              <a:rPr lang="en-US" sz="1200" dirty="0">
                <a:effectLst/>
                <a:latin typeface="Times New Roman" panose="02020603050405020304" pitchFamily="18" charset="0"/>
                <a:ea typeface="Times New Roman" panose="02020603050405020304" pitchFamily="18" charset="0"/>
              </a:rPr>
              <a:t>net programs</a:t>
            </a:r>
          </a:p>
          <a:p>
            <a:pPr marL="685800" marR="0" indent="-228600">
              <a:spcBef>
                <a:spcPts val="0"/>
              </a:spcBef>
              <a:spcAft>
                <a:spcPts val="300"/>
              </a:spcAft>
              <a:tabLst>
                <a:tab pos="457200" algn="l"/>
              </a:tabLst>
            </a:pPr>
            <a:r>
              <a:rPr lang="en-US" sz="1200" dirty="0" smtClean="0">
                <a:effectLst/>
                <a:latin typeface="Times New Roman"/>
                <a:ea typeface="Times New Roman"/>
              </a:rPr>
              <a:t>a.	Safety net programs</a:t>
            </a:r>
            <a:r>
              <a:rPr lang="en-US" sz="1200" b="1" dirty="0" smtClean="0">
                <a:effectLst/>
                <a:latin typeface="Times New Roman"/>
                <a:ea typeface="Times New Roman"/>
              </a:rPr>
              <a:t> </a:t>
            </a:r>
            <a:r>
              <a:rPr lang="en-US" sz="1200" dirty="0" smtClean="0">
                <a:effectLst/>
                <a:latin typeface="Times New Roman"/>
                <a:ea typeface="Times New Roman"/>
              </a:rPr>
              <a:t>are programs that seek to prevent those in poverty or those vulnerable to poverty from falling below a certain poverty level.</a:t>
            </a:r>
          </a:p>
          <a:p>
            <a:pPr marL="685800" marR="0" indent="-228600">
              <a:spcBef>
                <a:spcPts val="0"/>
              </a:spcBef>
              <a:spcAft>
                <a:spcPts val="300"/>
              </a:spcAft>
              <a:tabLst>
                <a:tab pos="457200" algn="l"/>
              </a:tabLst>
            </a:pPr>
            <a:r>
              <a:rPr lang="en-US" sz="1200" dirty="0" smtClean="0">
                <a:effectLst/>
                <a:latin typeface="Times New Roman"/>
                <a:ea typeface="Times New Roman"/>
              </a:rPr>
              <a:t>b. 	Safety net programs may be provided by the public sector, such as:</a:t>
            </a:r>
          </a:p>
          <a:p>
            <a:pPr marL="685800" marR="0" indent="-228600">
              <a:spcBef>
                <a:spcPts val="0"/>
              </a:spcBef>
              <a:spcAft>
                <a:spcPts val="300"/>
              </a:spcAft>
              <a:tabLst>
                <a:tab pos="4572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Federal</a:t>
            </a:r>
          </a:p>
          <a:p>
            <a:pPr marL="685800" marR="0" indent="-228600">
              <a:spcBef>
                <a:spcPts val="0"/>
              </a:spcBef>
              <a:spcAft>
                <a:spcPts val="300"/>
              </a:spcAft>
              <a:tabLst>
                <a:tab pos="457200" algn="l"/>
              </a:tabLst>
            </a:pPr>
            <a:r>
              <a:rPr lang="en-US" sz="1200" dirty="0" smtClean="0">
                <a:effectLst/>
                <a:latin typeface="Times New Roman"/>
                <a:ea typeface="Times New Roman"/>
              </a:rPr>
              <a:t>	ii.	State</a:t>
            </a:r>
          </a:p>
          <a:p>
            <a:pPr marL="685800" marR="0" indent="-228600">
              <a:spcBef>
                <a:spcPts val="0"/>
              </a:spcBef>
              <a:spcAft>
                <a:spcPts val="300"/>
              </a:spcAft>
              <a:tabLst>
                <a:tab pos="457200" algn="l"/>
              </a:tabLst>
            </a:pPr>
            <a:r>
              <a:rPr lang="en-US" sz="1200" dirty="0" smtClean="0">
                <a:effectLst/>
                <a:latin typeface="Times New Roman"/>
                <a:ea typeface="Times New Roman"/>
              </a:rPr>
              <a:t>	iii.	Local government</a:t>
            </a:r>
          </a:p>
          <a:p>
            <a:pPr marL="685800" marR="0" indent="-228600">
              <a:spcBef>
                <a:spcPts val="0"/>
              </a:spcBef>
              <a:spcAft>
                <a:spcPts val="300"/>
              </a:spcAft>
              <a:tabLst>
                <a:tab pos="457200" algn="l"/>
              </a:tabLst>
            </a:pPr>
            <a:r>
              <a:rPr lang="en-US" sz="1200" dirty="0" smtClean="0">
                <a:effectLst/>
                <a:latin typeface="Times New Roman"/>
                <a:ea typeface="Times New Roman"/>
              </a:rPr>
              <a:t>Or by the private sector, such as:</a:t>
            </a:r>
          </a:p>
          <a:p>
            <a:pPr marL="685800" marR="0" indent="-228600">
              <a:spcBef>
                <a:spcPts val="0"/>
              </a:spcBef>
              <a:spcAft>
                <a:spcPts val="300"/>
              </a:spcAft>
              <a:tabLst>
                <a:tab pos="4572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Nongovernmental organizations</a:t>
            </a:r>
          </a:p>
          <a:p>
            <a:pPr marL="685800" marR="0" indent="-228600">
              <a:spcBef>
                <a:spcPts val="0"/>
              </a:spcBef>
              <a:spcAft>
                <a:spcPts val="300"/>
              </a:spcAft>
              <a:tabLst>
                <a:tab pos="457200" algn="l"/>
              </a:tabLst>
            </a:pPr>
            <a:r>
              <a:rPr lang="en-US" sz="1200" dirty="0" smtClean="0">
                <a:effectLst/>
                <a:latin typeface="Times New Roman"/>
                <a:ea typeface="Times New Roman"/>
              </a:rPr>
              <a:t>	ii.	Private firms</a:t>
            </a:r>
          </a:p>
          <a:p>
            <a:pPr marL="685800" marR="0" indent="-228600">
              <a:spcBef>
                <a:spcPts val="0"/>
              </a:spcBef>
              <a:spcAft>
                <a:spcPts val="300"/>
              </a:spcAft>
              <a:tabLst>
                <a:tab pos="457200" algn="l"/>
              </a:tabLst>
            </a:pPr>
            <a:r>
              <a:rPr lang="en-US" sz="1200" dirty="0" smtClean="0">
                <a:effectLst/>
                <a:latin typeface="Times New Roman"/>
                <a:ea typeface="Times New Roman"/>
              </a:rPr>
              <a:t>	iii.	Charities</a:t>
            </a:r>
          </a:p>
          <a:p>
            <a:pPr marL="685800" marR="0" indent="-228600">
              <a:spcBef>
                <a:spcPts val="0"/>
              </a:spcBef>
              <a:spcAft>
                <a:spcPts val="300"/>
              </a:spcAft>
              <a:tabLst>
                <a:tab pos="457200" algn="l"/>
              </a:tabLst>
            </a:pPr>
            <a:r>
              <a:rPr lang="en-US" sz="1200" dirty="0" smtClean="0">
                <a:effectLst/>
                <a:latin typeface="Times New Roman"/>
                <a:ea typeface="Times New Roman"/>
              </a:rPr>
              <a:t>	iv.	Informal household transfers</a:t>
            </a:r>
          </a:p>
          <a:p>
            <a:pPr marL="685800" marR="0" indent="-228600">
              <a:spcBef>
                <a:spcPts val="0"/>
              </a:spcBef>
              <a:spcAft>
                <a:spcPts val="300"/>
              </a:spcAft>
              <a:tabLst>
                <a:tab pos="457200" algn="l"/>
              </a:tabLst>
            </a:pPr>
            <a:r>
              <a:rPr lang="en-US" sz="1200" dirty="0" smtClean="0">
                <a:effectLst/>
                <a:latin typeface="Times New Roman"/>
                <a:ea typeface="Times New Roman"/>
              </a:rPr>
              <a:t>c. 	Safety net programs include the following:</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Cash transfers. Local charitable organizations may be able to provide cash assistance for patients to help with utility bills, rent, or even prescription medications.</a:t>
            </a:r>
          </a:p>
          <a:p>
            <a:pPr marL="914400" marR="0" indent="-228600">
              <a:spcBef>
                <a:spcPts val="0"/>
              </a:spcBef>
              <a:spcAft>
                <a:spcPts val="300"/>
              </a:spcAft>
              <a:tabLst>
                <a:tab pos="457200" algn="l"/>
              </a:tabLst>
            </a:pPr>
            <a:r>
              <a:rPr lang="en-US" sz="1200" dirty="0" smtClean="0">
                <a:effectLst/>
                <a:latin typeface="Times New Roman"/>
                <a:ea typeface="Times New Roman"/>
              </a:rPr>
              <a:t>ii.	Food-based programs. Communities often have supplementary feeding programs and programs to distribute food stamps, vouchers, and coupons.</a:t>
            </a:r>
          </a:p>
          <a:p>
            <a:pPr marL="914400" marR="0" indent="-228600">
              <a:spcBef>
                <a:spcPts val="0"/>
              </a:spcBef>
              <a:spcAft>
                <a:spcPts val="300"/>
              </a:spcAft>
              <a:tabLst>
                <a:tab pos="457200" algn="l"/>
              </a:tabLst>
            </a:pPr>
            <a:r>
              <a:rPr lang="en-US" sz="1200" dirty="0" smtClean="0">
                <a:effectLst/>
                <a:latin typeface="Times New Roman"/>
                <a:ea typeface="Times New Roman"/>
              </a:rPr>
              <a:t>iii.	In-kind transfers. Local charitable organizations may provide school supplies and uniforms.</a:t>
            </a:r>
          </a:p>
          <a:p>
            <a:pPr marL="914400" marR="0" indent="-228600">
              <a:spcBef>
                <a:spcPts val="0"/>
              </a:spcBef>
              <a:spcAft>
                <a:spcPts val="300"/>
              </a:spcAft>
              <a:tabLst>
                <a:tab pos="457200" algn="l"/>
              </a:tabLst>
            </a:pPr>
            <a:r>
              <a:rPr lang="en-US" sz="1200" dirty="0" smtClean="0">
                <a:effectLst/>
                <a:latin typeface="Times New Roman"/>
                <a:ea typeface="Times New Roman"/>
              </a:rPr>
              <a:t>iv.	Price subsidies. Some programs provide assistance for purchasing food, electricity, or public transport.</a:t>
            </a:r>
          </a:p>
          <a:p>
            <a:pPr marL="914400" marR="0" indent="-228600">
              <a:spcBef>
                <a:spcPts val="0"/>
              </a:spcBef>
              <a:spcAft>
                <a:spcPts val="300"/>
              </a:spcAft>
              <a:tabLst>
                <a:tab pos="457200" algn="l"/>
              </a:tabLst>
            </a:pPr>
            <a:r>
              <a:rPr lang="en-US" sz="1200" dirty="0" smtClean="0">
                <a:effectLst/>
                <a:latin typeface="Times New Roman"/>
                <a:ea typeface="Times New Roman"/>
              </a:rPr>
              <a:t>v.	Public works departments. Utilities may have special programs to help make utility bills more affordable to those in need.</a:t>
            </a:r>
          </a:p>
          <a:p>
            <a:pPr marL="914400" marR="0" indent="-228600">
              <a:spcBef>
                <a:spcPts val="0"/>
              </a:spcBef>
              <a:spcAft>
                <a:spcPts val="300"/>
              </a:spcAft>
              <a:tabLst>
                <a:tab pos="457200" algn="l"/>
              </a:tabLst>
            </a:pPr>
            <a:r>
              <a:rPr lang="en-US" sz="1200" dirty="0" smtClean="0">
                <a:effectLst/>
                <a:latin typeface="Times New Roman"/>
                <a:ea typeface="Times New Roman"/>
              </a:rPr>
              <a:t>vi.	Fee waivers and exemptions. Programs may be available</a:t>
            </a:r>
            <a:r>
              <a:rPr lang="en-US" sz="1200" b="1" dirty="0" smtClean="0">
                <a:effectLst/>
                <a:latin typeface="Times New Roman"/>
                <a:ea typeface="Times New Roman"/>
              </a:rPr>
              <a:t> </a:t>
            </a:r>
            <a:r>
              <a:rPr lang="en-US" sz="1200" dirty="0" smtClean="0">
                <a:effectLst/>
                <a:latin typeface="Times New Roman"/>
                <a:ea typeface="Times New Roman"/>
              </a:rPr>
              <a:t>to assist in health care, schooling, and utilities costs.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216C51-FE2C-4B40-8DEA-FA0CE26D0BF2}"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5216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r>
              <a:rPr lang="en-US" dirty="0" smtClean="0"/>
              <a:t>V. Applying Community Needs Assessments in Patient Care</a:t>
            </a:r>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Application example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Let’s apply the information the community paramedic can gain from studying the CHNA, health care delivery system gap analysis, and community resource capacity assessment for an individual patient.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Example: Mr. Corbett is 55-year-old man who makes frequent trips to the emergency department for depression. He has been referred to your program to see if he can find better resources for his needs. He has congestive heart failure and you learn that he consumes more than the average daily intake of alcohol.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Typical referrals that may help Mr. Corbett include both medical and mental health components.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Educate him on his condition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Ensure medication compliance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Strengthen access to</a:t>
            </a:r>
            <a:r>
              <a:rPr lang="en-US" sz="1200" b="0" dirty="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and </a:t>
            </a:r>
            <a:r>
              <a:rPr lang="en-US" sz="1200" dirty="0">
                <a:effectLst/>
                <a:latin typeface="Times New Roman" panose="02020603050405020304" pitchFamily="18" charset="0"/>
                <a:ea typeface="Times New Roman" panose="02020603050405020304" pitchFamily="18" charset="0"/>
              </a:rPr>
              <a:t>use of primary care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Using the access points contained in your web of resources for agencies that help patients with depression and/or anxiety conditions could help prevent the need for actual substance abuse treatment in the future.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1006825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Patient referral process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patient referral process is key to linking patients with the proper outreach services to meet their needs.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To truly serve the patient, it is important that phone calls be made to help actually refer the patient directly.</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	Depending on local protocols, these calls may be made by the community paramedic, a case manager, or a social worker on the patient’s health care team.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Since one of the goals of enrollment in a community paramedicine program is to empower patients to self-manage their needs, the community paramedic should teach the patient how to access these resources by having the patient participate in the phone call.</a:t>
            </a:r>
          </a:p>
          <a:p>
            <a:pPr marL="457200" marR="0" indent="-228600">
              <a:spcBef>
                <a:spcPts val="0"/>
              </a:spcBef>
              <a:spcAft>
                <a:spcPts val="300"/>
              </a:spcAft>
              <a:buAutoNum type="arabicPeriod" startAt="3"/>
              <a:tabLst>
                <a:tab pos="457200" algn="l"/>
              </a:tabLst>
            </a:pPr>
            <a:r>
              <a:rPr lang="en-US" sz="1200" dirty="0" smtClean="0">
                <a:effectLst/>
                <a:latin typeface="Times New Roman"/>
                <a:ea typeface="Times New Roman"/>
              </a:rPr>
              <a:t>It is the duty of the community paramedic and the patient’s health care team to ensure that the patient is not simply told about a resource, but is truly referred to a resource.</a:t>
            </a:r>
          </a:p>
          <a:p>
            <a:pPr marL="457200" marR="0" indent="-228600">
              <a:spcBef>
                <a:spcPts val="0"/>
              </a:spcBef>
              <a:spcAft>
                <a:spcPts val="300"/>
              </a:spcAft>
              <a:buAutoNum type="arabicPeriod" startAt="3"/>
              <a:tabLst>
                <a:tab pos="457200" algn="l"/>
              </a:tabLst>
            </a:pPr>
            <a:r>
              <a:rPr lang="en-US" sz="1200" dirty="0" smtClean="0">
                <a:effectLst/>
                <a:latin typeface="Times New Roman" panose="02020603050405020304" pitchFamily="18" charset="0"/>
                <a:ea typeface="Times New Roman" panose="02020603050405020304" pitchFamily="18" charset="0"/>
              </a:rPr>
              <a:t>Anytime </a:t>
            </a:r>
            <a:r>
              <a:rPr lang="en-US" sz="1200" dirty="0">
                <a:effectLst/>
                <a:latin typeface="Times New Roman" panose="02020603050405020304" pitchFamily="18" charset="0"/>
                <a:ea typeface="Times New Roman" panose="02020603050405020304" pitchFamily="18" charset="0"/>
              </a:rPr>
              <a:t>a patient receives care from multiple providers, there is a risk that no one will see the patient as a whole.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As the community paramedic, you need to help fill this gap by being the navigator of services to the patient and the eyes and ears of the medical director.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178244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smtClean="0">
                <a:effectLst/>
                <a:latin typeface="Times New Roman"/>
                <a:ea typeface="Times New Roman"/>
              </a:rPr>
              <a:t>II. Community Health Needs Assessment</a:t>
            </a:r>
          </a:p>
          <a:p>
            <a:pPr marL="228600" marR="0" indent="-228600">
              <a:spcBef>
                <a:spcPts val="600"/>
              </a:spcBef>
              <a:spcAft>
                <a:spcPts val="600"/>
              </a:spcAft>
            </a:pPr>
            <a:r>
              <a:rPr lang="en-US" sz="1200" b="0" dirty="0" smtClean="0">
                <a:effectLst/>
                <a:latin typeface="Times New Roman"/>
                <a:ea typeface="Times New Roman"/>
              </a:rPr>
              <a:t>A. 	A community health needs assessment (CHNA) is a formal assessment of the health demographics and health status of the residents in a community.</a:t>
            </a:r>
          </a:p>
          <a:p>
            <a:pPr marL="457200" marR="0" indent="-228600">
              <a:spcBef>
                <a:spcPts val="0"/>
              </a:spcBef>
              <a:spcAft>
                <a:spcPts val="300"/>
              </a:spcAft>
              <a:tabLst>
                <a:tab pos="457200" algn="l"/>
              </a:tabLst>
            </a:pPr>
            <a:r>
              <a:rPr lang="en-US" sz="1200" dirty="0" smtClean="0">
                <a:effectLst/>
                <a:latin typeface="Times New Roman"/>
                <a:ea typeface="Times New Roman"/>
              </a:rPr>
              <a:t>1.	Most often performed by a local public health department, with a steering committee </a:t>
            </a:r>
            <a:r>
              <a:rPr lang="en-US" sz="1200" dirty="0" smtClean="0">
                <a:effectLst/>
                <a:latin typeface="Times New Roman"/>
                <a:ea typeface="Times New Roman"/>
              </a:rPr>
              <a:t>comprised </a:t>
            </a:r>
            <a:r>
              <a:rPr lang="en-US" sz="1200" dirty="0" smtClean="0">
                <a:effectLst/>
                <a:latin typeface="Times New Roman"/>
                <a:ea typeface="Times New Roman"/>
              </a:rPr>
              <a:t>of numerous health care, social service, and community-based stakeholders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312327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2.	While each community decides how the CHNA will be developed, a common approach is outlined in this section.</a:t>
            </a:r>
          </a:p>
          <a:p>
            <a:pPr marL="457200" marR="0" indent="-228600">
              <a:spcBef>
                <a:spcPts val="0"/>
              </a:spcBef>
              <a:spcAft>
                <a:spcPts val="300"/>
              </a:spcAft>
              <a:tabLst>
                <a:tab pos="457200" algn="l"/>
              </a:tabLst>
            </a:pPr>
            <a:r>
              <a:rPr lang="en-US" sz="1200" dirty="0" smtClean="0">
                <a:effectLst/>
                <a:latin typeface="Times New Roman"/>
                <a:ea typeface="Times New Roman"/>
              </a:rPr>
              <a:t>3. 	The primary purpose of the CHNA is to prioritize measures that the community</a:t>
            </a:r>
            <a:r>
              <a:rPr lang="en-US" sz="1200" dirty="0" smtClean="0">
                <a:effectLst/>
                <a:latin typeface="GiovanniStd-Book"/>
                <a:ea typeface="Times New Roman"/>
                <a:cs typeface="GiovanniStd-Book"/>
              </a:rPr>
              <a:t> </a:t>
            </a:r>
            <a:r>
              <a:rPr lang="en-US" sz="1200" dirty="0" smtClean="0">
                <a:effectLst/>
                <a:latin typeface="Times New Roman"/>
                <a:ea typeface="Times New Roman"/>
              </a:rPr>
              <a:t>will undertake to improve the overall health of the community.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80649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smtClean="0">
                <a:effectLst/>
                <a:latin typeface="Times New Roman"/>
                <a:ea typeface="Times New Roman"/>
              </a:rPr>
              <a:t>4. 	</a:t>
            </a:r>
            <a:r>
              <a:rPr lang="en-US" sz="1400" dirty="0" smtClean="0">
                <a:effectLst/>
                <a:latin typeface="Times New Roman"/>
                <a:ea typeface="Times New Roman"/>
              </a:rPr>
              <a:t>The </a:t>
            </a:r>
            <a:r>
              <a:rPr lang="en-US" sz="1400" dirty="0" smtClean="0">
                <a:effectLst/>
                <a:latin typeface="Times New Roman"/>
                <a:ea typeface="Times New Roman"/>
              </a:rPr>
              <a:t>first step in developing the CHNA is the assembly of the steering committee.</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5.</a:t>
            </a:r>
            <a:r>
              <a:rPr lang="en-US" sz="1400" dirty="0">
                <a:effectLst/>
                <a:latin typeface="Times New Roman" panose="02020603050405020304" pitchFamily="18" charset="0"/>
                <a:ea typeface="Times New Roman" panose="02020603050405020304" pitchFamily="18" charset="0"/>
              </a:rPr>
              <a:t>	Typical stakeholders involved in the CHNA development process </a:t>
            </a:r>
            <a:r>
              <a:rPr lang="en-US" sz="1400" dirty="0" smtClean="0">
                <a:effectLst/>
                <a:latin typeface="Times New Roman" panose="02020603050405020304" pitchFamily="18" charset="0"/>
                <a:ea typeface="Times New Roman" panose="02020603050405020304" pitchFamily="18" charset="0"/>
              </a:rPr>
              <a:t>include:</a:t>
            </a:r>
            <a:endParaRPr lang="en-US" sz="14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Hospitals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Physicians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The local public health department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Medical and community clinics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School districts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Social assistance agencies (such as the United Way or the Area Agency on Aging)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Local universities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Elected and appointed officials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i.	Emergency medical services (EMS) agencies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j.	Home health and hospice agencies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Create a community map</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second step in developing a CHNA is the creation of a community map by an assessor.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An assessor is experienced at collecting and analyzing data.</a:t>
            </a:r>
          </a:p>
          <a:p>
            <a:pPr marL="457200" marR="0" indent="-228600" algn="l" defTabSz="914400" rtl="0" eaLnBrk="0" fontAlgn="base" latinLnBrk="0" hangingPunct="0">
              <a:lnSpc>
                <a:spcPct val="100000"/>
              </a:lnSpc>
              <a:spcBef>
                <a:spcPts val="0"/>
              </a:spcBef>
              <a:spcAft>
                <a:spcPts val="300"/>
              </a:spcAft>
              <a:buClrTx/>
              <a:buSzTx/>
              <a:buFontTx/>
              <a:buNone/>
              <a:tabLst>
                <a:tab pos="457200" algn="l"/>
              </a:tabLst>
              <a:defRPr/>
            </a:pP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community map</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an interactive tool that visually displays health care data in various </a:t>
            </a:r>
            <a:r>
              <a:rPr lang="en-US" sz="1200" dirty="0" smtClean="0">
                <a:effectLst/>
                <a:latin typeface="Times New Roman" panose="02020603050405020304" pitchFamily="18" charset="0"/>
                <a:ea typeface="Times New Roman" panose="02020603050405020304" pitchFamily="18" charset="0"/>
              </a:rPr>
              <a:t>overlays </a:t>
            </a:r>
            <a:r>
              <a:rPr lang="en-US" sz="1200" kern="1200" dirty="0" smtClean="0">
                <a:solidFill>
                  <a:schemeClr val="tx1"/>
                </a:solidFill>
                <a:effectLst/>
                <a:latin typeface="Times New Roman" pitchFamily="18" charset="0"/>
                <a:ea typeface="+mn-ea"/>
                <a:cs typeface="+mn-cs"/>
              </a:rPr>
              <a:t>(layers of graphical data that highlight the locations of desired data).</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126673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Overlays of the community map may include data such as: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Age, race, and income of populations within a region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Prevalence of health conditions such as obesity, heart disease, diabetes, and asthma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Life expectancy </a:t>
            </a:r>
          </a:p>
          <a:p>
            <a:pPr marL="685800" marR="0" indent="-228600">
              <a:spcBef>
                <a:spcPts val="0"/>
              </a:spcBef>
              <a:spcAft>
                <a:spcPts val="300"/>
              </a:spcAft>
              <a:tabLst>
                <a:tab pos="685800" algn="l"/>
              </a:tabLst>
            </a:pPr>
            <a:r>
              <a:rPr lang="en-US" sz="1200" dirty="0" smtClean="0">
                <a:effectLst/>
                <a:latin typeface="Times New Roman"/>
                <a:ea typeface="Times New Roman"/>
              </a:rPr>
              <a:t>d.	Health care utilization data such as frequency of 9-1-1 use, emergency department visits, and inpatient admissions</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23084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Community maps are used as part of the CHNA to provide health and health care insights to:</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Policy makers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Journalists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Consumer groups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Academic researchers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It can also be used as a stand-alone graphical depiction of the community’s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203433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(7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Community </a:t>
            </a:r>
            <a:r>
              <a:rPr lang="en-US" dirty="0"/>
              <a:t>maps may help to identify geographical regions </a:t>
            </a:r>
            <a:r>
              <a:rPr lang="en-US" dirty="0" smtClean="0"/>
              <a:t>with:</a:t>
            </a:r>
          </a:p>
          <a:p>
            <a:pPr lvl="1"/>
            <a:r>
              <a:rPr lang="en-US" dirty="0" smtClean="0"/>
              <a:t>High </a:t>
            </a:r>
            <a:r>
              <a:rPr lang="en-US" dirty="0"/>
              <a:t>health </a:t>
            </a:r>
            <a:r>
              <a:rPr lang="en-US" dirty="0" smtClean="0"/>
              <a:t>risks</a:t>
            </a:r>
          </a:p>
          <a:p>
            <a:pPr lvl="1"/>
            <a:r>
              <a:rPr lang="en-US" dirty="0" smtClean="0"/>
              <a:t>High </a:t>
            </a:r>
            <a:r>
              <a:rPr lang="en-US" dirty="0"/>
              <a:t>health care </a:t>
            </a:r>
            <a:r>
              <a:rPr lang="en-US" dirty="0" smtClean="0"/>
              <a:t>utilization</a:t>
            </a:r>
          </a:p>
          <a:p>
            <a:pPr lvl="1"/>
            <a:r>
              <a:rPr lang="en-US" dirty="0" smtClean="0"/>
              <a:t>Other </a:t>
            </a:r>
            <a:r>
              <a:rPr lang="en-US" dirty="0"/>
              <a:t>factors that can be addressed by a community paramedicine program</a:t>
            </a:r>
          </a:p>
        </p:txBody>
      </p:sp>
    </p:spTree>
    <p:extLst>
      <p:ext uri="{BB962C8B-B14F-4D97-AF65-F5344CB8AC3E}">
        <p14:creationId xmlns:p14="http://schemas.microsoft.com/office/powerpoint/2010/main" val="140903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(8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Populating </a:t>
            </a:r>
            <a:r>
              <a:rPr lang="en-US" dirty="0"/>
              <a:t>a community map</a:t>
            </a:r>
          </a:p>
          <a:p>
            <a:pPr lvl="1"/>
            <a:r>
              <a:rPr lang="en-US" dirty="0"/>
              <a:t>Data found in national, regional, and local resources</a:t>
            </a:r>
          </a:p>
          <a:p>
            <a:pPr lvl="2"/>
            <a:r>
              <a:rPr lang="en-US" dirty="0"/>
              <a:t>Most robust source: US Census Bureau</a:t>
            </a:r>
          </a:p>
          <a:p>
            <a:pPr lvl="2"/>
            <a:r>
              <a:rPr lang="en-US" dirty="0" smtClean="0"/>
              <a:t>Also state </a:t>
            </a:r>
            <a:r>
              <a:rPr lang="en-US" dirty="0"/>
              <a:t>and county public health departments</a:t>
            </a:r>
          </a:p>
        </p:txBody>
      </p:sp>
    </p:spTree>
    <p:extLst>
      <p:ext uri="{BB962C8B-B14F-4D97-AF65-F5344CB8AC3E}">
        <p14:creationId xmlns:p14="http://schemas.microsoft.com/office/powerpoint/2010/main" val="97055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Community Health Needs Assessment</a:t>
            </a:r>
            <a:r>
              <a:rPr lang="en-US" sz="2400" dirty="0"/>
              <a:t> </a:t>
            </a:r>
            <a:r>
              <a:rPr lang="en-US" sz="2400" dirty="0" smtClean="0"/>
              <a:t>(9 </a:t>
            </a:r>
            <a:r>
              <a:rPr lang="en-US" sz="2400" dirty="0"/>
              <a:t>of </a:t>
            </a:r>
            <a:r>
              <a:rPr lang="en-US" sz="2400" dirty="0" smtClean="0"/>
              <a:t>17)</a:t>
            </a:r>
            <a:endParaRPr lang="en-US" sz="2800" dirty="0"/>
          </a:p>
        </p:txBody>
      </p:sp>
      <p:sp>
        <p:nvSpPr>
          <p:cNvPr id="1029" name="Content Placeholder 2"/>
          <p:cNvSpPr>
            <a:spLocks noGrp="1"/>
          </p:cNvSpPr>
          <p:nvPr>
            <p:ph type="body" idx="1"/>
          </p:nvPr>
        </p:nvSpPr>
        <p:spPr>
          <a:xfrm>
            <a:off x="685800" y="1371600"/>
            <a:ext cx="8229600" cy="2286000"/>
          </a:xfrm>
        </p:spPr>
        <p:txBody>
          <a:bodyPr rIns="228600"/>
          <a:lstStyle/>
          <a:p>
            <a:pPr>
              <a:spcBef>
                <a:spcPct val="35000"/>
              </a:spcBef>
            </a:pPr>
            <a:r>
              <a:rPr lang="en-US" altLang="en-US" dirty="0"/>
              <a:t> </a:t>
            </a:r>
            <a:r>
              <a:rPr lang="en-US" dirty="0" smtClean="0"/>
              <a:t>Population</a:t>
            </a:r>
          </a:p>
          <a:p>
            <a:pPr lvl="1">
              <a:spcBef>
                <a:spcPct val="35000"/>
              </a:spcBef>
            </a:pPr>
            <a:r>
              <a:rPr lang="en-US" altLang="en-US" dirty="0" smtClean="0"/>
              <a:t>US Census Bureau</a:t>
            </a:r>
          </a:p>
          <a:p>
            <a:pPr lvl="1">
              <a:spcBef>
                <a:spcPct val="35000"/>
              </a:spcBef>
            </a:pPr>
            <a:r>
              <a:rPr lang="en-US" altLang="en-US" dirty="0" smtClean="0"/>
              <a:t>Department </a:t>
            </a:r>
            <a:r>
              <a:rPr lang="en-US" altLang="en-US" dirty="0"/>
              <a:t>of Health and Human Services (DHHS</a:t>
            </a:r>
            <a:r>
              <a:rPr lang="en-US" altLang="en-US" dirty="0" smtClean="0"/>
              <a:t>)</a:t>
            </a:r>
          </a:p>
          <a:p>
            <a:pPr lvl="1">
              <a:spcBef>
                <a:spcPct val="35000"/>
              </a:spcBef>
            </a:pPr>
            <a:r>
              <a:rPr lang="en-US" altLang="en-US" dirty="0" smtClean="0"/>
              <a:t>Specific demographics</a:t>
            </a:r>
            <a:endParaRPr lang="en-US" altLang="en-US" dirty="0"/>
          </a:p>
        </p:txBody>
      </p:sp>
      <p:pic>
        <p:nvPicPr>
          <p:cNvPr id="3076" name="Picture 4" descr="\\10.1.1.17\productions\ART\ART PROCESS\PPT Projects\AAOS_ITK_PPT_164288\JPEG FILES\Chapter 9\9781284212785_CH09_TABLE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322"/>
          <a:stretch/>
        </p:blipFill>
        <p:spPr bwMode="auto">
          <a:xfrm>
            <a:off x="1905000" y="3657600"/>
            <a:ext cx="5475288" cy="2352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1510" y="6019800"/>
            <a:ext cx="5579890" cy="3693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i="1" dirty="0">
                <a:solidFill>
                  <a:schemeClr val="bg1">
                    <a:lumMod val="75000"/>
                  </a:schemeClr>
                </a:solidFill>
                <a:latin typeface="+mj-lt"/>
              </a:rPr>
              <a:t>Source</a:t>
            </a:r>
            <a:r>
              <a:rPr lang="en-IN" sz="900" dirty="0">
                <a:solidFill>
                  <a:schemeClr val="bg1">
                    <a:lumMod val="75000"/>
                  </a:schemeClr>
                </a:solidFill>
                <a:latin typeface="+mj-lt"/>
              </a:rPr>
              <a:t>: US Census Bureau. </a:t>
            </a:r>
            <a:r>
              <a:rPr lang="en-IN" sz="900" dirty="0" err="1">
                <a:solidFill>
                  <a:schemeClr val="bg1">
                    <a:lumMod val="75000"/>
                  </a:schemeClr>
                </a:solidFill>
                <a:latin typeface="+mj-lt"/>
              </a:rPr>
              <a:t>QuickFacts</a:t>
            </a:r>
            <a:r>
              <a:rPr lang="en-IN" sz="900" dirty="0">
                <a:solidFill>
                  <a:schemeClr val="bg1">
                    <a:lumMod val="75000"/>
                  </a:schemeClr>
                </a:solidFill>
                <a:latin typeface="+mj-lt"/>
              </a:rPr>
              <a:t>: Portland </a:t>
            </a:r>
            <a:r>
              <a:rPr lang="en-IN" sz="900" dirty="0" err="1" smtClean="0">
                <a:solidFill>
                  <a:schemeClr val="bg1">
                    <a:lumMod val="75000"/>
                  </a:schemeClr>
                </a:solidFill>
                <a:latin typeface="+mj-lt"/>
              </a:rPr>
              <a:t>City,Oregon</a:t>
            </a:r>
            <a:r>
              <a:rPr lang="en-IN" sz="900" dirty="0" smtClean="0">
                <a:solidFill>
                  <a:schemeClr val="bg1">
                    <a:lumMod val="75000"/>
                  </a:schemeClr>
                </a:solidFill>
                <a:latin typeface="+mj-lt"/>
              </a:rPr>
              <a:t>.</a:t>
            </a:r>
          </a:p>
          <a:p>
            <a:pPr algn="l"/>
            <a:r>
              <a:rPr lang="en-IN" sz="900" dirty="0" smtClean="0">
                <a:solidFill>
                  <a:schemeClr val="bg1">
                    <a:lumMod val="75000"/>
                  </a:schemeClr>
                </a:solidFill>
                <a:latin typeface="+mj-lt"/>
              </a:rPr>
              <a:t>http</a:t>
            </a:r>
            <a:r>
              <a:rPr lang="en-IN" sz="900" dirty="0">
                <a:solidFill>
                  <a:schemeClr val="bg1">
                    <a:lumMod val="75000"/>
                  </a:schemeClr>
                </a:solidFill>
                <a:latin typeface="+mj-lt"/>
              </a:rPr>
              <a:t>://</a:t>
            </a:r>
            <a:r>
              <a:rPr lang="en-IN" sz="900" dirty="0" smtClean="0">
                <a:solidFill>
                  <a:schemeClr val="bg1">
                    <a:lumMod val="75000"/>
                  </a:schemeClr>
                </a:solidFill>
                <a:latin typeface="+mj-lt"/>
              </a:rPr>
              <a:t>www.census.gov/quickfacts/table/PST045215/4159000,00,3128000</a:t>
            </a:r>
            <a:r>
              <a:rPr lang="en-IN" sz="900" dirty="0">
                <a:solidFill>
                  <a:schemeClr val="bg1">
                    <a:lumMod val="75000"/>
                  </a:schemeClr>
                </a:solidFill>
                <a:latin typeface="+mj-lt"/>
              </a:rPr>
              <a:t>. Accessed July 7, 2016.</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174599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(10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Health Statistics</a:t>
            </a:r>
            <a:endParaRPr lang="en-US" dirty="0"/>
          </a:p>
          <a:p>
            <a:pPr lvl="1"/>
            <a:r>
              <a:rPr lang="en-US" dirty="0" smtClean="0"/>
              <a:t>Centers </a:t>
            </a:r>
            <a:r>
              <a:rPr lang="en-US" dirty="0"/>
              <a:t>for Disease Control and Prevention (CDC) provides data on topics from:</a:t>
            </a:r>
          </a:p>
          <a:p>
            <a:pPr lvl="2"/>
            <a:r>
              <a:rPr lang="en-US" dirty="0"/>
              <a:t>Alcohol use to life expectancy</a:t>
            </a:r>
          </a:p>
          <a:p>
            <a:pPr lvl="1"/>
            <a:r>
              <a:rPr lang="en-US" dirty="0"/>
              <a:t>Data and statistics can be extracted at national, state, and county </a:t>
            </a:r>
            <a:r>
              <a:rPr lang="en-US" dirty="0" smtClean="0"/>
              <a:t>levels.</a:t>
            </a:r>
            <a:endParaRPr lang="en-US" dirty="0"/>
          </a:p>
          <a:p>
            <a:pPr lvl="1"/>
            <a:r>
              <a:rPr lang="en-US" dirty="0"/>
              <a:t>Comparison between all three levels can identify local </a:t>
            </a:r>
            <a:r>
              <a:rPr lang="en-US" dirty="0" smtClean="0"/>
              <a:t>needs. </a:t>
            </a:r>
          </a:p>
          <a:p>
            <a:pPr lvl="2"/>
            <a:r>
              <a:rPr lang="en-US" dirty="0"/>
              <a:t>Can be used as a data tool</a:t>
            </a:r>
          </a:p>
          <a:p>
            <a:pPr lvl="2"/>
            <a:endParaRPr lang="en-US" dirty="0"/>
          </a:p>
        </p:txBody>
      </p:sp>
    </p:spTree>
    <p:extLst>
      <p:ext uri="{BB962C8B-B14F-4D97-AF65-F5344CB8AC3E}">
        <p14:creationId xmlns:p14="http://schemas.microsoft.com/office/powerpoint/2010/main" val="538296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11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University resources</a:t>
            </a:r>
          </a:p>
          <a:p>
            <a:pPr lvl="1"/>
            <a:r>
              <a:rPr lang="en-US" dirty="0" smtClean="0"/>
              <a:t>Example</a:t>
            </a:r>
            <a:r>
              <a:rPr lang="en-US" dirty="0"/>
              <a:t>: University of Wisconsin’s Population Health Institute</a:t>
            </a:r>
          </a:p>
          <a:p>
            <a:pPr lvl="0"/>
            <a:r>
              <a:rPr lang="en-US" dirty="0" smtClean="0"/>
              <a:t>Mental health data and statistics</a:t>
            </a:r>
          </a:p>
          <a:p>
            <a:pPr lvl="1"/>
            <a:r>
              <a:rPr lang="en-US" dirty="0" smtClean="0"/>
              <a:t>DHHS: best source of information</a:t>
            </a:r>
          </a:p>
          <a:p>
            <a:pPr lvl="1"/>
            <a:r>
              <a:rPr lang="en-US" dirty="0" smtClean="0"/>
              <a:t>Alcohol and drug dependency</a:t>
            </a:r>
          </a:p>
          <a:p>
            <a:pPr lvl="1"/>
            <a:r>
              <a:rPr lang="en-US" dirty="0" smtClean="0"/>
              <a:t>Suicide</a:t>
            </a:r>
            <a:endParaRPr lang="en-US" dirty="0"/>
          </a:p>
        </p:txBody>
      </p:sp>
    </p:spTree>
    <p:extLst>
      <p:ext uri="{BB962C8B-B14F-4D97-AF65-F5344CB8AC3E}">
        <p14:creationId xmlns:p14="http://schemas.microsoft.com/office/powerpoint/2010/main" val="88055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12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Verify the data</a:t>
            </a:r>
          </a:p>
          <a:p>
            <a:pPr lvl="1"/>
            <a:r>
              <a:rPr lang="en-US" dirty="0"/>
              <a:t>Compare the findings to existing community needs assessments in the area</a:t>
            </a:r>
          </a:p>
          <a:p>
            <a:pPr lvl="1"/>
            <a:r>
              <a:rPr lang="en-US" dirty="0"/>
              <a:t>Most counties and/or cities will compile an annual report; assessor compares these data against his or her data</a:t>
            </a:r>
          </a:p>
          <a:p>
            <a:pPr lvl="1"/>
            <a:r>
              <a:rPr lang="en-US" dirty="0"/>
              <a:t>Some data may be more current than others</a:t>
            </a:r>
          </a:p>
        </p:txBody>
      </p:sp>
    </p:spTree>
    <p:extLst>
      <p:ext uri="{BB962C8B-B14F-4D97-AF65-F5344CB8AC3E}">
        <p14:creationId xmlns:p14="http://schemas.microsoft.com/office/powerpoint/2010/main" val="238006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13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Organize the data</a:t>
            </a:r>
          </a:p>
          <a:p>
            <a:pPr lvl="1"/>
            <a:r>
              <a:rPr lang="en-US" dirty="0" smtClean="0"/>
              <a:t>Organized information will reflect strengths and weaknesses</a:t>
            </a:r>
          </a:p>
          <a:p>
            <a:pPr lvl="1"/>
            <a:r>
              <a:rPr lang="en-US" dirty="0" smtClean="0"/>
              <a:t>Assessor </a:t>
            </a:r>
            <a:r>
              <a:rPr lang="en-US" dirty="0"/>
              <a:t>may use a:</a:t>
            </a:r>
          </a:p>
          <a:p>
            <a:pPr lvl="2"/>
            <a:r>
              <a:rPr lang="en-US" dirty="0"/>
              <a:t>Spreadsheet</a:t>
            </a:r>
          </a:p>
          <a:p>
            <a:pPr lvl="2"/>
            <a:r>
              <a:rPr lang="en-US" dirty="0"/>
              <a:t>Chart </a:t>
            </a:r>
          </a:p>
          <a:p>
            <a:pPr lvl="2"/>
            <a:r>
              <a:rPr lang="en-US" dirty="0"/>
              <a:t>Bulleted list</a:t>
            </a:r>
          </a:p>
        </p:txBody>
      </p:sp>
    </p:spTree>
    <p:extLst>
      <p:ext uri="{BB962C8B-B14F-4D97-AF65-F5344CB8AC3E}">
        <p14:creationId xmlns:p14="http://schemas.microsoft.com/office/powerpoint/2010/main" val="1564093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14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Organize the data (cont’d)</a:t>
            </a:r>
          </a:p>
          <a:p>
            <a:pPr lvl="1"/>
            <a:r>
              <a:rPr lang="en-US" dirty="0"/>
              <a:t>Data will be organized by category, including:</a:t>
            </a:r>
          </a:p>
          <a:p>
            <a:pPr lvl="2"/>
            <a:r>
              <a:rPr lang="en-US" dirty="0"/>
              <a:t>Gender</a:t>
            </a:r>
          </a:p>
          <a:p>
            <a:pPr lvl="2"/>
            <a:r>
              <a:rPr lang="en-US" dirty="0"/>
              <a:t>Race </a:t>
            </a:r>
          </a:p>
          <a:p>
            <a:pPr lvl="2"/>
            <a:r>
              <a:rPr lang="en-US" dirty="0"/>
              <a:t>Diseases</a:t>
            </a:r>
          </a:p>
          <a:p>
            <a:pPr lvl="2"/>
            <a:r>
              <a:rPr lang="en-US" dirty="0" smtClean="0"/>
              <a:t>Mortality</a:t>
            </a:r>
          </a:p>
          <a:p>
            <a:pPr lvl="2"/>
            <a:r>
              <a:rPr lang="en-US" dirty="0" smtClean="0"/>
              <a:t>National, state, local</a:t>
            </a:r>
            <a:endParaRPr lang="en-US" dirty="0"/>
          </a:p>
        </p:txBody>
      </p:sp>
    </p:spTree>
    <p:extLst>
      <p:ext uri="{BB962C8B-B14F-4D97-AF65-F5344CB8AC3E}">
        <p14:creationId xmlns:p14="http://schemas.microsoft.com/office/powerpoint/2010/main" val="292856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Community Health Needs Assessment</a:t>
            </a:r>
            <a:r>
              <a:rPr lang="en-US" sz="2400" dirty="0"/>
              <a:t> (</a:t>
            </a:r>
            <a:r>
              <a:rPr lang="en-US" sz="2400" dirty="0" smtClean="0"/>
              <a:t>15 </a:t>
            </a:r>
            <a:r>
              <a:rPr lang="en-US" sz="2400" dirty="0"/>
              <a:t>of </a:t>
            </a:r>
            <a:r>
              <a:rPr lang="en-US" sz="2400" dirty="0" smtClean="0"/>
              <a:t>17)</a:t>
            </a:r>
            <a:endParaRPr lang="en-US" sz="2800" dirty="0"/>
          </a:p>
        </p:txBody>
      </p:sp>
      <p:sp>
        <p:nvSpPr>
          <p:cNvPr id="1029" name="Content Placeholder 2"/>
          <p:cNvSpPr>
            <a:spLocks noGrp="1"/>
          </p:cNvSpPr>
          <p:nvPr>
            <p:ph type="body" idx="1"/>
          </p:nvPr>
        </p:nvSpPr>
        <p:spPr>
          <a:xfrm>
            <a:off x="4495800" y="1447800"/>
            <a:ext cx="3886200" cy="4800600"/>
          </a:xfrm>
        </p:spPr>
        <p:txBody>
          <a:bodyPr rIns="228600"/>
          <a:lstStyle/>
          <a:p>
            <a:pPr>
              <a:spcBef>
                <a:spcPct val="35000"/>
              </a:spcBef>
            </a:pPr>
            <a:r>
              <a:rPr lang="en-US" altLang="en-US" dirty="0"/>
              <a:t>Organize the data </a:t>
            </a:r>
            <a:r>
              <a:rPr lang="en-US" dirty="0"/>
              <a:t>(cont’d)</a:t>
            </a:r>
            <a:r>
              <a:rPr lang="en-US" altLang="en-US" dirty="0"/>
              <a:t> </a:t>
            </a:r>
          </a:p>
          <a:p>
            <a:pPr lvl="1">
              <a:spcBef>
                <a:spcPct val="35000"/>
              </a:spcBef>
            </a:pPr>
            <a:r>
              <a:rPr lang="en-US" altLang="en-US" dirty="0"/>
              <a:t>Graphs and charts are visual tools to reinforce findings</a:t>
            </a:r>
          </a:p>
          <a:p>
            <a:pPr lvl="1">
              <a:spcBef>
                <a:spcPct val="35000"/>
              </a:spcBef>
            </a:pPr>
            <a:r>
              <a:rPr lang="en-US" altLang="en-US" dirty="0"/>
              <a:t>Easier to comprehend than raw data</a:t>
            </a:r>
          </a:p>
        </p:txBody>
      </p:sp>
      <p:pic>
        <p:nvPicPr>
          <p:cNvPr id="4099" name="Picture 3" descr="\\10.1.1.17\productions\ART\ART PROCESS\PPT Projects\AAOS_ITK_PPT_164288\JPEG FILES\Chapter 9\9781284212785_CH09_FIG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76955"/>
            <a:ext cx="3060700" cy="4442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2198" y="6019800"/>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Jones &amp; Bartlett Learning. </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963656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16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Statistical maps</a:t>
            </a:r>
          </a:p>
          <a:p>
            <a:pPr lvl="1"/>
            <a:r>
              <a:rPr lang="en-US" dirty="0"/>
              <a:t>Visual depiction of statistics</a:t>
            </a:r>
          </a:p>
          <a:p>
            <a:r>
              <a:rPr lang="en-US" dirty="0"/>
              <a:t>Often reveals correlations between factors that:</a:t>
            </a:r>
          </a:p>
          <a:p>
            <a:pPr lvl="1"/>
            <a:r>
              <a:rPr lang="en-US" dirty="0"/>
              <a:t>Lead to health disparities</a:t>
            </a:r>
          </a:p>
          <a:p>
            <a:pPr lvl="1"/>
            <a:r>
              <a:rPr lang="en-US" dirty="0"/>
              <a:t>Help identify community health needs</a:t>
            </a:r>
          </a:p>
        </p:txBody>
      </p:sp>
    </p:spTree>
    <p:extLst>
      <p:ext uri="{BB962C8B-B14F-4D97-AF65-F5344CB8AC3E}">
        <p14:creationId xmlns:p14="http://schemas.microsoft.com/office/powerpoint/2010/main" val="263502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685800"/>
            <a:ext cx="7772400" cy="5281862"/>
          </a:xfrm>
        </p:spPr>
        <p:txBody>
          <a:bodyPr/>
          <a:lstStyle/>
          <a:p>
            <a:pPr marL="0" indent="0"/>
            <a:r>
              <a:rPr lang="en-US" sz="4400" dirty="0"/>
              <a:t>Chapter </a:t>
            </a:r>
            <a:r>
              <a:rPr lang="en-US" sz="4400" dirty="0" smtClean="0"/>
              <a:t>9</a:t>
            </a:r>
            <a:br>
              <a:rPr lang="en-US" sz="4400" dirty="0" smtClean="0"/>
            </a:br>
            <a:r>
              <a:rPr lang="en-US" sz="4400" dirty="0"/>
              <a:t/>
            </a:r>
            <a:br>
              <a:rPr lang="en-US" sz="4400" dirty="0"/>
            </a:br>
            <a:r>
              <a:rPr lang="en-US" dirty="0"/>
              <a:t>Community Needs </a:t>
            </a:r>
            <a:r>
              <a:rPr lang="en-US" dirty="0" smtClean="0"/>
              <a:t>Assessment</a:t>
            </a:r>
            <a:endParaRPr lang="en-US" sz="4400" dirty="0"/>
          </a:p>
        </p:txBody>
      </p:sp>
    </p:spTree>
    <p:extLst>
      <p:ext uri="{BB962C8B-B14F-4D97-AF65-F5344CB8AC3E}">
        <p14:creationId xmlns:p14="http://schemas.microsoft.com/office/powerpoint/2010/main" val="109952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17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Statistical maps (cont’d)</a:t>
            </a:r>
          </a:p>
          <a:p>
            <a:pPr lvl="1"/>
            <a:r>
              <a:rPr lang="en-US" dirty="0"/>
              <a:t>Break down population demographics based on socioeconomic factors and health factors, such as:</a:t>
            </a:r>
          </a:p>
          <a:p>
            <a:pPr lvl="2"/>
            <a:r>
              <a:rPr lang="en-US" dirty="0"/>
              <a:t>Median income, gender, and employment by location, cardiovascular disease, stroke, diabetes, cancer, mortality rates</a:t>
            </a:r>
          </a:p>
          <a:p>
            <a:pPr lvl="1"/>
            <a:r>
              <a:rPr lang="en-US" dirty="0" smtClean="0"/>
              <a:t>Statistical maps can identify geographic hot spots for public health </a:t>
            </a:r>
            <a:r>
              <a:rPr lang="en-US" dirty="0" smtClean="0"/>
              <a:t>issues.</a:t>
            </a:r>
            <a:endParaRPr lang="en-US" dirty="0"/>
          </a:p>
        </p:txBody>
      </p:sp>
    </p:spTree>
    <p:extLst>
      <p:ext uri="{BB962C8B-B14F-4D97-AF65-F5344CB8AC3E}">
        <p14:creationId xmlns:p14="http://schemas.microsoft.com/office/powerpoint/2010/main" val="27626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Delivery System Gap Analysis</a:t>
            </a:r>
          </a:p>
        </p:txBody>
      </p:sp>
      <p:sp>
        <p:nvSpPr>
          <p:cNvPr id="3" name="Content Placeholder 2"/>
          <p:cNvSpPr>
            <a:spLocks noGrp="1"/>
          </p:cNvSpPr>
          <p:nvPr>
            <p:ph idx="1"/>
          </p:nvPr>
        </p:nvSpPr>
        <p:spPr>
          <a:xfrm>
            <a:off x="685800" y="1600200"/>
            <a:ext cx="7772400" cy="4800600"/>
          </a:xfrm>
        </p:spPr>
        <p:txBody>
          <a:bodyPr/>
          <a:lstStyle/>
          <a:p>
            <a:r>
              <a:rPr lang="en-US" dirty="0"/>
              <a:t>A health care delivery system gap analysis identifies gaps in local health care </a:t>
            </a:r>
            <a:r>
              <a:rPr lang="en-US" dirty="0" smtClean="0"/>
              <a:t>system.</a:t>
            </a:r>
            <a:endParaRPr lang="en-US" dirty="0"/>
          </a:p>
          <a:p>
            <a:pPr lvl="1"/>
            <a:r>
              <a:rPr lang="en-US" dirty="0" smtClean="0"/>
              <a:t>Group </a:t>
            </a:r>
            <a:r>
              <a:rPr lang="en-US" dirty="0"/>
              <a:t>format, as community paramedicine program is being developed</a:t>
            </a:r>
          </a:p>
          <a:p>
            <a:pPr lvl="1"/>
            <a:r>
              <a:rPr lang="en-US" dirty="0"/>
              <a:t>Participants may include hospital representatives, state and regional emergency medical services (EMS), public officials</a:t>
            </a:r>
          </a:p>
        </p:txBody>
      </p:sp>
    </p:spTree>
    <p:extLst>
      <p:ext uri="{BB962C8B-B14F-4D97-AF65-F5344CB8AC3E}">
        <p14:creationId xmlns:p14="http://schemas.microsoft.com/office/powerpoint/2010/main" val="269233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 Capacity Assessment</a:t>
            </a:r>
            <a:r>
              <a:rPr lang="en-US" sz="2400" dirty="0"/>
              <a:t> (1 of </a:t>
            </a:r>
            <a:r>
              <a:rPr lang="en-US" sz="2400" dirty="0" smtClean="0"/>
              <a:t>2)</a:t>
            </a:r>
            <a:endParaRPr lang="en-US" sz="2400" dirty="0"/>
          </a:p>
        </p:txBody>
      </p:sp>
      <p:sp>
        <p:nvSpPr>
          <p:cNvPr id="3" name="Content Placeholder 2"/>
          <p:cNvSpPr>
            <a:spLocks noGrp="1"/>
          </p:cNvSpPr>
          <p:nvPr>
            <p:ph idx="1"/>
          </p:nvPr>
        </p:nvSpPr>
        <p:spPr>
          <a:xfrm>
            <a:off x="685800" y="1600200"/>
            <a:ext cx="7772400" cy="4800600"/>
          </a:xfrm>
        </p:spPr>
        <p:txBody>
          <a:bodyPr/>
          <a:lstStyle/>
          <a:p>
            <a:r>
              <a:rPr lang="en-US" dirty="0"/>
              <a:t>Community resource capacity assessment</a:t>
            </a:r>
          </a:p>
          <a:p>
            <a:pPr lvl="1"/>
            <a:r>
              <a:rPr lang="en-US" dirty="0"/>
              <a:t>Assessment of all the resources available in the community that may assist community paramedic in management of patient</a:t>
            </a:r>
          </a:p>
          <a:p>
            <a:pPr lvl="1"/>
            <a:r>
              <a:rPr lang="en-US" dirty="0"/>
              <a:t>Community paramedicine program should:</a:t>
            </a:r>
          </a:p>
          <a:p>
            <a:pPr lvl="2"/>
            <a:r>
              <a:rPr lang="en-US" dirty="0"/>
              <a:t>Bring </a:t>
            </a:r>
            <a:r>
              <a:rPr lang="en-US" dirty="0" smtClean="0"/>
              <a:t>the people leading resources </a:t>
            </a:r>
            <a:r>
              <a:rPr lang="en-US" dirty="0"/>
              <a:t>together</a:t>
            </a:r>
          </a:p>
          <a:p>
            <a:pPr lvl="2"/>
            <a:r>
              <a:rPr lang="en-US" dirty="0"/>
              <a:t>Have them update/communicate changes</a:t>
            </a:r>
          </a:p>
        </p:txBody>
      </p:sp>
    </p:spTree>
    <p:extLst>
      <p:ext uri="{BB962C8B-B14F-4D97-AF65-F5344CB8AC3E}">
        <p14:creationId xmlns:p14="http://schemas.microsoft.com/office/powerpoint/2010/main" val="3359340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 Capacity Assessment</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Outreach services</a:t>
            </a:r>
          </a:p>
          <a:p>
            <a:pPr lvl="1"/>
            <a:r>
              <a:rPr lang="en-US" dirty="0"/>
              <a:t>A program designed to deliver health care or social services as directly to the patient as possible</a:t>
            </a:r>
          </a:p>
          <a:p>
            <a:pPr lvl="1"/>
            <a:r>
              <a:rPr lang="en-US" dirty="0"/>
              <a:t>As a community paramedic, use the CHNA and the community resource capacity assessment to compile a list of available outreach </a:t>
            </a:r>
            <a:r>
              <a:rPr lang="en-US" dirty="0" smtClean="0"/>
              <a:t>services.</a:t>
            </a:r>
            <a:endParaRPr lang="en-US" dirty="0"/>
          </a:p>
        </p:txBody>
      </p:sp>
    </p:spTree>
    <p:extLst>
      <p:ext uri="{BB962C8B-B14F-4D97-AF65-F5344CB8AC3E}">
        <p14:creationId xmlns:p14="http://schemas.microsoft.com/office/powerpoint/2010/main" val="6891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Resources</a:t>
            </a:r>
            <a:r>
              <a:rPr lang="en-US" sz="2400" dirty="0" smtClean="0"/>
              <a:t> (1 </a:t>
            </a:r>
            <a:r>
              <a:rPr lang="en-US" sz="2400" dirty="0"/>
              <a:t>of </a:t>
            </a:r>
            <a:r>
              <a:rPr lang="en-US" sz="2400" dirty="0" smtClean="0"/>
              <a:t>8)</a:t>
            </a:r>
            <a:endParaRPr lang="en-US" sz="2400" dirty="0"/>
          </a:p>
        </p:txBody>
      </p:sp>
      <p:sp>
        <p:nvSpPr>
          <p:cNvPr id="3" name="Content Placeholder 2"/>
          <p:cNvSpPr>
            <a:spLocks noGrp="1"/>
          </p:cNvSpPr>
          <p:nvPr>
            <p:ph idx="1"/>
          </p:nvPr>
        </p:nvSpPr>
        <p:spPr>
          <a:xfrm>
            <a:off x="685800" y="1524000"/>
            <a:ext cx="7772400" cy="4800600"/>
          </a:xfrm>
        </p:spPr>
        <p:txBody>
          <a:bodyPr/>
          <a:lstStyle/>
          <a:p>
            <a:r>
              <a:rPr lang="en-US" dirty="0" smtClean="0"/>
              <a:t>A collection </a:t>
            </a:r>
            <a:r>
              <a:rPr lang="en-US" dirty="0"/>
              <a:t>of the outreach services available catalogued and referenced </a:t>
            </a:r>
            <a:r>
              <a:rPr lang="en-US" dirty="0" smtClean="0"/>
              <a:t>by:</a:t>
            </a:r>
          </a:p>
          <a:p>
            <a:pPr lvl="1"/>
            <a:r>
              <a:rPr lang="en-US" dirty="0" smtClean="0"/>
              <a:t>Type</a:t>
            </a:r>
            <a:endParaRPr lang="en-US" dirty="0"/>
          </a:p>
          <a:p>
            <a:pPr lvl="1"/>
            <a:r>
              <a:rPr lang="en-US" dirty="0" smtClean="0"/>
              <a:t>Geography</a:t>
            </a:r>
            <a:endParaRPr lang="en-US" dirty="0"/>
          </a:p>
          <a:p>
            <a:pPr lvl="1"/>
            <a:r>
              <a:rPr lang="en-US" dirty="0" smtClean="0"/>
              <a:t>Eligibility</a:t>
            </a:r>
            <a:endParaRPr lang="en-US" dirty="0"/>
          </a:p>
          <a:p>
            <a:pPr lvl="1"/>
            <a:r>
              <a:rPr lang="en-US" dirty="0" smtClean="0"/>
              <a:t>Hours </a:t>
            </a:r>
            <a:r>
              <a:rPr lang="en-US" dirty="0"/>
              <a:t>of </a:t>
            </a:r>
            <a:r>
              <a:rPr lang="en-US" dirty="0" smtClean="0"/>
              <a:t>operation</a:t>
            </a:r>
            <a:endParaRPr lang="en-US" dirty="0"/>
          </a:p>
        </p:txBody>
      </p:sp>
    </p:spTree>
    <p:extLst>
      <p:ext uri="{BB962C8B-B14F-4D97-AF65-F5344CB8AC3E}">
        <p14:creationId xmlns:p14="http://schemas.microsoft.com/office/powerpoint/2010/main" val="272403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of Resources</a:t>
            </a:r>
            <a:r>
              <a:rPr lang="en-US" sz="2400" dirty="0"/>
              <a:t> </a:t>
            </a:r>
            <a:r>
              <a:rPr lang="en-US" sz="2400" dirty="0" smtClean="0"/>
              <a:t>(2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Can </a:t>
            </a:r>
            <a:r>
              <a:rPr lang="en-US" dirty="0"/>
              <a:t>be an online guide or </a:t>
            </a:r>
            <a:r>
              <a:rPr lang="en-US" dirty="0" smtClean="0"/>
              <a:t>map</a:t>
            </a:r>
          </a:p>
          <a:p>
            <a:pPr lvl="1"/>
            <a:r>
              <a:rPr lang="en-US" dirty="0" smtClean="0"/>
              <a:t>Example</a:t>
            </a:r>
            <a:r>
              <a:rPr lang="en-US" dirty="0"/>
              <a:t>: 504HealthNet </a:t>
            </a:r>
            <a:r>
              <a:rPr lang="en-US" dirty="0" smtClean="0"/>
              <a:t>project</a:t>
            </a:r>
          </a:p>
          <a:p>
            <a:r>
              <a:rPr lang="en-US" dirty="0" smtClean="0"/>
              <a:t>Community </a:t>
            </a:r>
            <a:r>
              <a:rPr lang="en-US" dirty="0"/>
              <a:t>paramedic can use it to send patients to the appropriate outreach </a:t>
            </a:r>
            <a:r>
              <a:rPr lang="en-US" dirty="0" smtClean="0"/>
              <a:t>services.</a:t>
            </a:r>
            <a:endParaRPr lang="en-US" dirty="0"/>
          </a:p>
        </p:txBody>
      </p:sp>
    </p:spTree>
    <p:extLst>
      <p:ext uri="{BB962C8B-B14F-4D97-AF65-F5344CB8AC3E}">
        <p14:creationId xmlns:p14="http://schemas.microsoft.com/office/powerpoint/2010/main" val="3426408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of Resources</a:t>
            </a:r>
            <a:r>
              <a:rPr lang="en-US" sz="2400" dirty="0"/>
              <a:t> </a:t>
            </a:r>
            <a:r>
              <a:rPr lang="en-US" sz="2400" dirty="0" smtClean="0"/>
              <a:t>(3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Outreach service mapping</a:t>
            </a:r>
            <a:endParaRPr lang="en-US" dirty="0"/>
          </a:p>
          <a:p>
            <a:pPr lvl="1"/>
            <a:r>
              <a:rPr lang="en-US" dirty="0" smtClean="0"/>
              <a:t>Should be collaborative</a:t>
            </a:r>
            <a:endParaRPr lang="en-US" dirty="0"/>
          </a:p>
          <a:p>
            <a:pPr lvl="1"/>
            <a:r>
              <a:rPr lang="en-US" dirty="0" smtClean="0"/>
              <a:t>List hospitals </a:t>
            </a:r>
            <a:r>
              <a:rPr lang="en-US" dirty="0"/>
              <a:t>first</a:t>
            </a:r>
          </a:p>
          <a:p>
            <a:pPr lvl="2"/>
            <a:r>
              <a:rPr lang="en-US" dirty="0"/>
              <a:t>Have outreach services already in place (eg, CPR courses for new parents</a:t>
            </a:r>
            <a:r>
              <a:rPr lang="en-US" dirty="0" smtClean="0"/>
              <a:t>)</a:t>
            </a:r>
            <a:endParaRPr lang="en-US" dirty="0"/>
          </a:p>
        </p:txBody>
      </p:sp>
    </p:spTree>
    <p:extLst>
      <p:ext uri="{BB962C8B-B14F-4D97-AF65-F5344CB8AC3E}">
        <p14:creationId xmlns:p14="http://schemas.microsoft.com/office/powerpoint/2010/main" val="1877275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Web of Resources</a:t>
            </a:r>
            <a:r>
              <a:rPr lang="en-US" sz="2400" dirty="0"/>
              <a:t> </a:t>
            </a:r>
            <a:r>
              <a:rPr lang="en-US" sz="2400" dirty="0" smtClean="0"/>
              <a:t>(4 </a:t>
            </a:r>
            <a:r>
              <a:rPr lang="en-US" sz="2400" dirty="0"/>
              <a:t>of 8)</a:t>
            </a:r>
            <a:endParaRPr lang="en-US" sz="2800" dirty="0"/>
          </a:p>
        </p:txBody>
      </p:sp>
      <p:sp>
        <p:nvSpPr>
          <p:cNvPr id="1029" name="Content Placeholder 2"/>
          <p:cNvSpPr>
            <a:spLocks noGrp="1"/>
          </p:cNvSpPr>
          <p:nvPr>
            <p:ph type="body" idx="1"/>
          </p:nvPr>
        </p:nvSpPr>
        <p:spPr>
          <a:xfrm>
            <a:off x="4724400" y="1371600"/>
            <a:ext cx="4235450" cy="4800600"/>
          </a:xfrm>
        </p:spPr>
        <p:txBody>
          <a:bodyPr rIns="228600"/>
          <a:lstStyle/>
          <a:p>
            <a:pPr>
              <a:spcBef>
                <a:spcPct val="35000"/>
              </a:spcBef>
            </a:pPr>
            <a:r>
              <a:rPr lang="en-US" altLang="en-US" dirty="0"/>
              <a:t>Hospitals (cont’d)</a:t>
            </a:r>
          </a:p>
          <a:p>
            <a:pPr lvl="1">
              <a:spcBef>
                <a:spcPct val="35000"/>
              </a:spcBef>
            </a:pPr>
            <a:r>
              <a:rPr lang="en-US" altLang="en-US" dirty="0"/>
              <a:t>May be affiliated or support free or subsidized medical, dental, and eye </a:t>
            </a:r>
            <a:r>
              <a:rPr lang="en-US" altLang="en-US" dirty="0" smtClean="0"/>
              <a:t>clinics</a:t>
            </a:r>
          </a:p>
          <a:p>
            <a:pPr lvl="1">
              <a:spcBef>
                <a:spcPct val="35000"/>
              </a:spcBef>
            </a:pPr>
            <a:r>
              <a:rPr lang="en-US" altLang="en-US" dirty="0" smtClean="0"/>
              <a:t>Organize providers by specialty</a:t>
            </a:r>
            <a:endParaRPr lang="en-US" altLang="en-US" dirty="0"/>
          </a:p>
        </p:txBody>
      </p:sp>
      <p:sp>
        <p:nvSpPr>
          <p:cNvPr id="5" name="TextBox 4"/>
          <p:cNvSpPr txBox="1"/>
          <p:nvPr/>
        </p:nvSpPr>
        <p:spPr>
          <a:xfrm>
            <a:off x="457200" y="5026968"/>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Betty </a:t>
            </a:r>
            <a:r>
              <a:rPr lang="en-IN" sz="900" dirty="0" err="1">
                <a:solidFill>
                  <a:schemeClr val="bg1">
                    <a:lumMod val="75000"/>
                  </a:schemeClr>
                </a:solidFill>
                <a:latin typeface="+mj-lt"/>
              </a:rPr>
              <a:t>LaRue</a:t>
            </a:r>
            <a:r>
              <a:rPr lang="en-IN" sz="900" dirty="0">
                <a:solidFill>
                  <a:schemeClr val="bg1">
                    <a:lumMod val="75000"/>
                  </a:schemeClr>
                </a:solidFill>
                <a:latin typeface="+mj-lt"/>
              </a:rPr>
              <a:t>/</a:t>
            </a:r>
            <a:r>
              <a:rPr lang="en-IN" sz="900" dirty="0" err="1">
                <a:solidFill>
                  <a:schemeClr val="bg1">
                    <a:lumMod val="75000"/>
                  </a:schemeClr>
                </a:solidFill>
                <a:latin typeface="+mj-lt"/>
              </a:rPr>
              <a:t>Alamy</a:t>
            </a:r>
            <a:r>
              <a:rPr lang="en-IN" sz="900" dirty="0">
                <a:solidFill>
                  <a:schemeClr val="bg1">
                    <a:lumMod val="75000"/>
                  </a:schemeClr>
                </a:solidFill>
                <a:latin typeface="+mj-lt"/>
              </a:rPr>
              <a:t>. </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600"/>
            <a:ext cx="4191000" cy="2855661"/>
          </a:xfrm>
          <a:prstGeom prst="rect">
            <a:avLst/>
          </a:prstGeom>
        </p:spPr>
      </p:pic>
    </p:spTree>
    <p:extLst>
      <p:ext uri="{BB962C8B-B14F-4D97-AF65-F5344CB8AC3E}">
        <p14:creationId xmlns:p14="http://schemas.microsoft.com/office/powerpoint/2010/main" val="3594931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of Resources</a:t>
            </a:r>
            <a:r>
              <a:rPr lang="en-US" sz="2400" dirty="0"/>
              <a:t> </a:t>
            </a:r>
            <a:r>
              <a:rPr lang="en-US" sz="2400" dirty="0" smtClean="0"/>
              <a:t>(5 </a:t>
            </a:r>
            <a:r>
              <a:rPr lang="en-US" sz="2400" dirty="0"/>
              <a:t>of 8)</a:t>
            </a:r>
            <a:endParaRPr lang="en-US" sz="2800" dirty="0"/>
          </a:p>
        </p:txBody>
      </p:sp>
      <p:sp>
        <p:nvSpPr>
          <p:cNvPr id="3" name="Content Placeholder 2"/>
          <p:cNvSpPr>
            <a:spLocks noGrp="1"/>
          </p:cNvSpPr>
          <p:nvPr>
            <p:ph idx="1"/>
          </p:nvPr>
        </p:nvSpPr>
        <p:spPr/>
        <p:txBody>
          <a:bodyPr/>
          <a:lstStyle/>
          <a:p>
            <a:r>
              <a:rPr lang="en-US" dirty="0" smtClean="0"/>
              <a:t>Employment services</a:t>
            </a:r>
          </a:p>
          <a:p>
            <a:pPr lvl="1"/>
            <a:r>
              <a:rPr lang="en-US" dirty="0" smtClean="0"/>
              <a:t>Include requirements</a:t>
            </a:r>
            <a:endParaRPr lang="en-US" dirty="0"/>
          </a:p>
          <a:p>
            <a:r>
              <a:rPr lang="en-US" dirty="0" smtClean="0"/>
              <a:t>Housing</a:t>
            </a:r>
          </a:p>
          <a:p>
            <a:pPr lvl="1"/>
            <a:r>
              <a:rPr lang="en-US" dirty="0" smtClean="0"/>
              <a:t>Shelters and housing resources</a:t>
            </a:r>
            <a:endParaRPr lang="en-US" dirty="0"/>
          </a:p>
          <a:p>
            <a:r>
              <a:rPr lang="en-US" dirty="0" smtClean="0"/>
              <a:t>Mental </a:t>
            </a:r>
            <a:r>
              <a:rPr lang="en-US" dirty="0"/>
              <a:t>health and substance abuse </a:t>
            </a:r>
            <a:r>
              <a:rPr lang="en-US" dirty="0" smtClean="0"/>
              <a:t>services</a:t>
            </a:r>
          </a:p>
          <a:p>
            <a:pPr lvl="1"/>
            <a:r>
              <a:rPr lang="en-US" dirty="0" smtClean="0"/>
              <a:t>Example</a:t>
            </a:r>
            <a:r>
              <a:rPr lang="en-US" dirty="0"/>
              <a:t>: US Department of Veterans Affairs (VA</a:t>
            </a:r>
            <a:r>
              <a:rPr lang="en-US" dirty="0" smtClean="0"/>
              <a:t>)</a:t>
            </a:r>
            <a:endParaRPr lang="en-US" dirty="0"/>
          </a:p>
        </p:txBody>
      </p:sp>
    </p:spTree>
    <p:extLst>
      <p:ext uri="{BB962C8B-B14F-4D97-AF65-F5344CB8AC3E}">
        <p14:creationId xmlns:p14="http://schemas.microsoft.com/office/powerpoint/2010/main" val="213234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Web of Resources</a:t>
            </a:r>
            <a:r>
              <a:rPr lang="en-US" sz="2400" dirty="0"/>
              <a:t> </a:t>
            </a:r>
            <a:r>
              <a:rPr lang="en-US" sz="2400" dirty="0" smtClean="0"/>
              <a:t>(6 </a:t>
            </a:r>
            <a:r>
              <a:rPr lang="en-US" sz="2400" dirty="0"/>
              <a:t>of 8)</a:t>
            </a:r>
            <a:endParaRPr lang="en-US" sz="2800" b="0" dirty="0"/>
          </a:p>
        </p:txBody>
      </p:sp>
      <p:sp>
        <p:nvSpPr>
          <p:cNvPr id="1029" name="Content Placeholder 2"/>
          <p:cNvSpPr>
            <a:spLocks noGrp="1"/>
          </p:cNvSpPr>
          <p:nvPr>
            <p:ph type="body" idx="1"/>
          </p:nvPr>
        </p:nvSpPr>
        <p:spPr>
          <a:xfrm>
            <a:off x="457200" y="1371600"/>
            <a:ext cx="3962400" cy="4800600"/>
          </a:xfrm>
        </p:spPr>
        <p:txBody>
          <a:bodyPr rIns="228600"/>
          <a:lstStyle/>
          <a:p>
            <a:pPr>
              <a:spcBef>
                <a:spcPct val="35000"/>
              </a:spcBef>
            </a:pPr>
            <a:r>
              <a:rPr lang="en-US" altLang="en-US" dirty="0"/>
              <a:t>Extended and transitional care facilities </a:t>
            </a:r>
          </a:p>
          <a:p>
            <a:pPr lvl="1">
              <a:spcBef>
                <a:spcPct val="35000"/>
              </a:spcBef>
            </a:pPr>
            <a:r>
              <a:rPr lang="en-US" altLang="en-US" dirty="0"/>
              <a:t>Long-term placement of patients</a:t>
            </a:r>
          </a:p>
          <a:p>
            <a:pPr lvl="1">
              <a:spcBef>
                <a:spcPct val="35000"/>
              </a:spcBef>
            </a:pPr>
            <a:r>
              <a:rPr lang="en-US" altLang="en-US" dirty="0" smtClean="0"/>
              <a:t>Point of contact: social </a:t>
            </a:r>
            <a:r>
              <a:rPr lang="en-US" altLang="en-US" dirty="0"/>
              <a:t>workers, case managers</a:t>
            </a:r>
          </a:p>
        </p:txBody>
      </p:sp>
      <p:sp>
        <p:nvSpPr>
          <p:cNvPr id="7" name="TextBox 6"/>
          <p:cNvSpPr txBox="1"/>
          <p:nvPr/>
        </p:nvSpPr>
        <p:spPr>
          <a:xfrm>
            <a:off x="4314998" y="4800600"/>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Photographee.eu/Shutterstock.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28800"/>
            <a:ext cx="4105708" cy="2990088"/>
          </a:xfrm>
          <a:prstGeom prst="rect">
            <a:avLst/>
          </a:prstGeom>
        </p:spPr>
      </p:pic>
    </p:spTree>
    <p:extLst>
      <p:ext uri="{BB962C8B-B14F-4D97-AF65-F5344CB8AC3E}">
        <p14:creationId xmlns:p14="http://schemas.microsoft.com/office/powerpoint/2010/main" val="309078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Community health care needs </a:t>
            </a:r>
          </a:p>
          <a:p>
            <a:pPr lvl="1">
              <a:spcBef>
                <a:spcPct val="35000"/>
              </a:spcBef>
            </a:pPr>
            <a:r>
              <a:rPr lang="en-US" altLang="en-US" dirty="0"/>
              <a:t>Identified by</a:t>
            </a:r>
          </a:p>
          <a:p>
            <a:pPr lvl="2">
              <a:spcBef>
                <a:spcPct val="35000"/>
              </a:spcBef>
            </a:pPr>
            <a:r>
              <a:rPr lang="en-US" altLang="en-US" dirty="0"/>
              <a:t> Public health departments</a:t>
            </a:r>
          </a:p>
          <a:p>
            <a:pPr lvl="2">
              <a:spcBef>
                <a:spcPct val="35000"/>
              </a:spcBef>
            </a:pPr>
            <a:r>
              <a:rPr lang="en-US" altLang="en-US" dirty="0"/>
              <a:t> Community paramedicine programs</a:t>
            </a:r>
          </a:p>
          <a:p>
            <a:pPr lvl="1">
              <a:spcBef>
                <a:spcPct val="35000"/>
              </a:spcBef>
            </a:pPr>
            <a:r>
              <a:rPr lang="en-US" altLang="en-US" dirty="0"/>
              <a:t>Types of community health assessments </a:t>
            </a:r>
          </a:p>
          <a:p>
            <a:pPr lvl="1">
              <a:spcBef>
                <a:spcPct val="35000"/>
              </a:spcBef>
            </a:pPr>
            <a:r>
              <a:rPr lang="en-US" altLang="en-US" dirty="0"/>
              <a:t>How the community paramedic uses them to address the needs of the whole patient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of </a:t>
            </a:r>
            <a:r>
              <a:rPr lang="en-US" dirty="0" smtClean="0"/>
              <a:t>Resources</a:t>
            </a:r>
            <a:r>
              <a:rPr lang="en-US" sz="2400" dirty="0" smtClean="0"/>
              <a:t> (7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Religious organizations</a:t>
            </a:r>
          </a:p>
          <a:p>
            <a:r>
              <a:rPr lang="en-US" dirty="0" smtClean="0"/>
              <a:t>Department of Health and Human Services</a:t>
            </a:r>
            <a:endParaRPr lang="en-US" dirty="0"/>
          </a:p>
          <a:p>
            <a:r>
              <a:rPr lang="en-US" dirty="0" smtClean="0"/>
              <a:t>Special </a:t>
            </a:r>
            <a:r>
              <a:rPr lang="en-US" dirty="0"/>
              <a:t>needs </a:t>
            </a:r>
            <a:r>
              <a:rPr lang="en-US" dirty="0" smtClean="0"/>
              <a:t>services</a:t>
            </a:r>
          </a:p>
          <a:p>
            <a:pPr lvl="1"/>
            <a:r>
              <a:rPr lang="en-US" dirty="0" smtClean="0"/>
              <a:t>Easter </a:t>
            </a:r>
            <a:r>
              <a:rPr lang="en-US" dirty="0"/>
              <a:t>Seals, The Red Cross, The National Autism </a:t>
            </a:r>
            <a:r>
              <a:rPr lang="en-US" dirty="0" smtClean="0"/>
              <a:t>Association</a:t>
            </a:r>
            <a:endParaRPr lang="en-US" dirty="0"/>
          </a:p>
        </p:txBody>
      </p:sp>
    </p:spTree>
    <p:extLst>
      <p:ext uri="{BB962C8B-B14F-4D97-AF65-F5344CB8AC3E}">
        <p14:creationId xmlns:p14="http://schemas.microsoft.com/office/powerpoint/2010/main" val="163014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Web of Resources</a:t>
            </a:r>
            <a:r>
              <a:rPr lang="en-US" sz="2400" dirty="0"/>
              <a:t> </a:t>
            </a:r>
            <a:r>
              <a:rPr lang="en-US" sz="2400" dirty="0" smtClean="0"/>
              <a:t>(8 </a:t>
            </a:r>
            <a:r>
              <a:rPr lang="en-US" sz="2400" dirty="0"/>
              <a:t>of 8)</a:t>
            </a:r>
            <a:endParaRPr lang="en-US" sz="2800" b="0" dirty="0"/>
          </a:p>
        </p:txBody>
      </p:sp>
      <p:sp>
        <p:nvSpPr>
          <p:cNvPr id="1029" name="Content Placeholder 2"/>
          <p:cNvSpPr>
            <a:spLocks noGrp="1"/>
          </p:cNvSpPr>
          <p:nvPr>
            <p:ph type="body" idx="1"/>
          </p:nvPr>
        </p:nvSpPr>
        <p:spPr>
          <a:xfrm>
            <a:off x="4724400" y="1371600"/>
            <a:ext cx="4038600" cy="5029200"/>
          </a:xfrm>
        </p:spPr>
        <p:txBody>
          <a:bodyPr rIns="228600"/>
          <a:lstStyle/>
          <a:p>
            <a:pPr>
              <a:spcBef>
                <a:spcPct val="35000"/>
              </a:spcBef>
            </a:pPr>
            <a:r>
              <a:rPr lang="en-US" altLang="en-US" dirty="0"/>
              <a:t>Transportation </a:t>
            </a:r>
          </a:p>
          <a:p>
            <a:pPr lvl="1">
              <a:spcBef>
                <a:spcPct val="35000"/>
              </a:spcBef>
            </a:pPr>
            <a:r>
              <a:rPr lang="en-US" altLang="en-US" dirty="0"/>
              <a:t>Services should be organized by specific services provided</a:t>
            </a:r>
          </a:p>
          <a:p>
            <a:pPr>
              <a:spcBef>
                <a:spcPct val="35000"/>
              </a:spcBef>
            </a:pPr>
            <a:r>
              <a:rPr lang="en-US" altLang="en-US" dirty="0"/>
              <a:t>Safety net </a:t>
            </a:r>
            <a:r>
              <a:rPr lang="en-US" altLang="en-US" dirty="0" smtClean="0"/>
              <a:t>programs</a:t>
            </a:r>
          </a:p>
          <a:p>
            <a:pPr lvl="1">
              <a:spcBef>
                <a:spcPct val="35000"/>
              </a:spcBef>
            </a:pPr>
            <a:r>
              <a:rPr lang="en-US" altLang="en-US" dirty="0" smtClean="0"/>
              <a:t>Cash transfers, food-based programs, fee waivers</a:t>
            </a:r>
            <a:endParaRPr lang="en-US" altLang="en-US" dirty="0"/>
          </a:p>
        </p:txBody>
      </p:sp>
      <p:sp>
        <p:nvSpPr>
          <p:cNvPr id="5" name="TextBox 4"/>
          <p:cNvSpPr txBox="1"/>
          <p:nvPr/>
        </p:nvSpPr>
        <p:spPr>
          <a:xfrm>
            <a:off x="428798" y="4950768"/>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Patricia Nelson/Getty.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4099029" cy="2923032"/>
          </a:xfrm>
          <a:prstGeom prst="rect">
            <a:avLst/>
          </a:prstGeom>
        </p:spPr>
      </p:pic>
    </p:spTree>
    <p:extLst>
      <p:ext uri="{BB962C8B-B14F-4D97-AF65-F5344CB8AC3E}">
        <p14:creationId xmlns:p14="http://schemas.microsoft.com/office/powerpoint/2010/main" val="323408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Applying Community Needs Assessments in Patient Care</a:t>
            </a:r>
            <a:r>
              <a:rPr lang="en-US" sz="2400" dirty="0"/>
              <a:t> </a:t>
            </a:r>
            <a:r>
              <a:rPr lang="en-US" sz="2400" dirty="0" smtClean="0"/>
              <a:t>(</a:t>
            </a:r>
            <a:r>
              <a:rPr lang="en-US" sz="2400" dirty="0"/>
              <a:t>1 of 2)</a:t>
            </a:r>
          </a:p>
        </p:txBody>
      </p:sp>
      <p:sp>
        <p:nvSpPr>
          <p:cNvPr id="3" name="Content Placeholder 2"/>
          <p:cNvSpPr>
            <a:spLocks noGrp="1"/>
          </p:cNvSpPr>
          <p:nvPr>
            <p:ph idx="1"/>
          </p:nvPr>
        </p:nvSpPr>
        <p:spPr>
          <a:xfrm>
            <a:off x="685800" y="1524000"/>
            <a:ext cx="7772400" cy="4800600"/>
          </a:xfrm>
        </p:spPr>
        <p:txBody>
          <a:bodyPr/>
          <a:lstStyle/>
          <a:p>
            <a:r>
              <a:rPr lang="en-US" dirty="0"/>
              <a:t>Application example</a:t>
            </a:r>
          </a:p>
          <a:p>
            <a:pPr lvl="1"/>
            <a:r>
              <a:rPr lang="en-US" dirty="0"/>
              <a:t>55-year-old man; frequent trips to the emergency department for depression;  more than average alcohol consumption</a:t>
            </a:r>
          </a:p>
          <a:p>
            <a:pPr lvl="1"/>
            <a:r>
              <a:rPr lang="en-US" dirty="0"/>
              <a:t>Community </a:t>
            </a:r>
            <a:r>
              <a:rPr lang="en-US" dirty="0" smtClean="0"/>
              <a:t>paramedic should:</a:t>
            </a:r>
            <a:endParaRPr lang="en-US" dirty="0"/>
          </a:p>
          <a:p>
            <a:pPr lvl="2"/>
            <a:r>
              <a:rPr lang="en-US" dirty="0"/>
              <a:t>Educate man on his condition</a:t>
            </a:r>
          </a:p>
          <a:p>
            <a:pPr lvl="2"/>
            <a:r>
              <a:rPr lang="en-US" dirty="0"/>
              <a:t>Strengthen access to use of primary care</a:t>
            </a:r>
          </a:p>
          <a:p>
            <a:pPr lvl="2"/>
            <a:r>
              <a:rPr lang="en-US" dirty="0"/>
              <a:t>Use access points in web of resources </a:t>
            </a:r>
          </a:p>
        </p:txBody>
      </p:sp>
    </p:spTree>
    <p:extLst>
      <p:ext uri="{BB962C8B-B14F-4D97-AF65-F5344CB8AC3E}">
        <p14:creationId xmlns:p14="http://schemas.microsoft.com/office/powerpoint/2010/main" val="2641657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Applying Community Needs Assessments in Patient Care</a:t>
            </a:r>
            <a:r>
              <a:rPr lang="en-US" sz="2400" dirty="0"/>
              <a:t> (2 of 2)</a:t>
            </a:r>
          </a:p>
        </p:txBody>
      </p:sp>
      <p:sp>
        <p:nvSpPr>
          <p:cNvPr id="3" name="Content Placeholder 2"/>
          <p:cNvSpPr>
            <a:spLocks noGrp="1"/>
          </p:cNvSpPr>
          <p:nvPr>
            <p:ph idx="1"/>
          </p:nvPr>
        </p:nvSpPr>
        <p:spPr>
          <a:xfrm>
            <a:off x="685800" y="1524000"/>
            <a:ext cx="7772400" cy="4800600"/>
          </a:xfrm>
        </p:spPr>
        <p:txBody>
          <a:bodyPr/>
          <a:lstStyle/>
          <a:p>
            <a:r>
              <a:rPr lang="en-US" dirty="0"/>
              <a:t>Patient referral process</a:t>
            </a:r>
          </a:p>
          <a:p>
            <a:pPr lvl="1"/>
            <a:r>
              <a:rPr lang="en-US" dirty="0"/>
              <a:t>Key to linking patients with proper outreach services to meet their needs</a:t>
            </a:r>
          </a:p>
          <a:p>
            <a:pPr lvl="1"/>
            <a:r>
              <a:rPr lang="en-US" dirty="0"/>
              <a:t>Community paramedic or social worker should make phone calls to refer patient directly</a:t>
            </a:r>
          </a:p>
          <a:p>
            <a:pPr lvl="1"/>
            <a:r>
              <a:rPr lang="en-US" dirty="0"/>
              <a:t>Community paramedic: navigator of services to treat patient as a whole person</a:t>
            </a:r>
          </a:p>
        </p:txBody>
      </p:sp>
    </p:spTree>
    <p:extLst>
      <p:ext uri="{BB962C8B-B14F-4D97-AF65-F5344CB8AC3E}">
        <p14:creationId xmlns:p14="http://schemas.microsoft.com/office/powerpoint/2010/main" val="103605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(1 of </a:t>
            </a:r>
            <a:r>
              <a:rPr lang="en-US" sz="2400" dirty="0" smtClean="0"/>
              <a:t>17)</a:t>
            </a:r>
            <a:endParaRPr lang="en-US" sz="2400" dirty="0"/>
          </a:p>
        </p:txBody>
      </p:sp>
      <p:sp>
        <p:nvSpPr>
          <p:cNvPr id="3" name="Content Placeholder 2"/>
          <p:cNvSpPr>
            <a:spLocks noGrp="1"/>
          </p:cNvSpPr>
          <p:nvPr>
            <p:ph idx="1"/>
          </p:nvPr>
        </p:nvSpPr>
        <p:spPr>
          <a:xfrm>
            <a:off x="685800" y="1524000"/>
            <a:ext cx="7772400" cy="4800600"/>
          </a:xfrm>
        </p:spPr>
        <p:txBody>
          <a:bodyPr/>
          <a:lstStyle/>
          <a:p>
            <a:r>
              <a:rPr lang="en-US" dirty="0"/>
              <a:t>Community health needs assessment (CHNA)</a:t>
            </a:r>
          </a:p>
          <a:p>
            <a:pPr lvl="1"/>
            <a:r>
              <a:rPr lang="en-US" dirty="0"/>
              <a:t>Formal assessment of the health demographics and health status of residents in a community</a:t>
            </a:r>
          </a:p>
          <a:p>
            <a:pPr lvl="1"/>
            <a:r>
              <a:rPr lang="en-US" dirty="0"/>
              <a:t>Performed by public health department, with a steering </a:t>
            </a:r>
            <a:r>
              <a:rPr lang="en-US" dirty="0" smtClean="0"/>
              <a:t>committee</a:t>
            </a:r>
          </a:p>
          <a:p>
            <a:pPr lvl="2"/>
            <a:r>
              <a:rPr lang="en-US" dirty="0"/>
              <a:t>Numerous health care, social service, and community-based </a:t>
            </a:r>
            <a:r>
              <a:rPr lang="en-US" dirty="0" smtClean="0"/>
              <a:t>stakeholders</a:t>
            </a:r>
            <a:endParaRPr lang="en-US" dirty="0"/>
          </a:p>
        </p:txBody>
      </p:sp>
    </p:spTree>
    <p:extLst>
      <p:ext uri="{BB962C8B-B14F-4D97-AF65-F5344CB8AC3E}">
        <p14:creationId xmlns:p14="http://schemas.microsoft.com/office/powerpoint/2010/main" val="40802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(2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Purpose </a:t>
            </a:r>
            <a:r>
              <a:rPr lang="en-US" dirty="0"/>
              <a:t>of CHNA: Prioritize measures community will undertake to improve overall health of </a:t>
            </a:r>
            <a:r>
              <a:rPr lang="en-US" dirty="0" smtClean="0"/>
              <a:t>community</a:t>
            </a:r>
          </a:p>
          <a:p>
            <a:r>
              <a:rPr lang="en-US" dirty="0" smtClean="0"/>
              <a:t>Common </a:t>
            </a:r>
            <a:r>
              <a:rPr lang="en-US" dirty="0"/>
              <a:t>approach </a:t>
            </a:r>
            <a:r>
              <a:rPr lang="en-US" dirty="0" smtClean="0"/>
              <a:t>is:</a:t>
            </a:r>
          </a:p>
          <a:p>
            <a:pPr lvl="1"/>
            <a:r>
              <a:rPr lang="en-US" dirty="0" smtClean="0"/>
              <a:t>Assemble </a:t>
            </a:r>
            <a:r>
              <a:rPr lang="en-US" dirty="0"/>
              <a:t>the steering </a:t>
            </a:r>
            <a:r>
              <a:rPr lang="en-US" dirty="0" smtClean="0"/>
              <a:t>committee</a:t>
            </a:r>
          </a:p>
          <a:p>
            <a:pPr lvl="1"/>
            <a:r>
              <a:rPr lang="en-US" dirty="0" smtClean="0"/>
              <a:t>Create </a:t>
            </a:r>
            <a:r>
              <a:rPr lang="en-US" dirty="0"/>
              <a:t>a community </a:t>
            </a:r>
            <a:r>
              <a:rPr lang="en-US" dirty="0" smtClean="0"/>
              <a:t>map</a:t>
            </a:r>
          </a:p>
          <a:p>
            <a:pPr lvl="1"/>
            <a:r>
              <a:rPr lang="en-US" dirty="0" smtClean="0"/>
              <a:t>Verify </a:t>
            </a:r>
            <a:r>
              <a:rPr lang="en-US" dirty="0"/>
              <a:t>the collected </a:t>
            </a:r>
            <a:r>
              <a:rPr lang="en-US" dirty="0" smtClean="0"/>
              <a:t>data</a:t>
            </a:r>
          </a:p>
          <a:p>
            <a:pPr lvl="1"/>
            <a:r>
              <a:rPr lang="en-US" dirty="0" smtClean="0"/>
              <a:t>Organize </a:t>
            </a:r>
            <a:r>
              <a:rPr lang="en-US" dirty="0"/>
              <a:t>the collected </a:t>
            </a:r>
            <a:r>
              <a:rPr lang="en-US" dirty="0" smtClean="0"/>
              <a:t>data</a:t>
            </a:r>
            <a:endParaRPr lang="en-US" dirty="0"/>
          </a:p>
        </p:txBody>
      </p:sp>
    </p:spTree>
    <p:extLst>
      <p:ext uri="{BB962C8B-B14F-4D97-AF65-F5344CB8AC3E}">
        <p14:creationId xmlns:p14="http://schemas.microsoft.com/office/powerpoint/2010/main" val="2544813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Community Health Needs Assessment</a:t>
            </a:r>
            <a:r>
              <a:rPr lang="en-US" sz="2400" dirty="0"/>
              <a:t> </a:t>
            </a:r>
            <a:r>
              <a:rPr lang="en-US" sz="2400" dirty="0" smtClean="0"/>
              <a:t>(3 </a:t>
            </a:r>
            <a:r>
              <a:rPr lang="en-US" sz="2400" dirty="0"/>
              <a:t>of </a:t>
            </a:r>
            <a:r>
              <a:rPr lang="en-US" sz="2400" dirty="0" smtClean="0"/>
              <a:t>17)</a:t>
            </a:r>
            <a:endParaRPr lang="en-US" sz="2800" dirty="0"/>
          </a:p>
        </p:txBody>
      </p:sp>
      <p:sp>
        <p:nvSpPr>
          <p:cNvPr id="1029" name="Content Placeholder 2"/>
          <p:cNvSpPr>
            <a:spLocks noGrp="1"/>
          </p:cNvSpPr>
          <p:nvPr>
            <p:ph type="body" idx="1"/>
          </p:nvPr>
        </p:nvSpPr>
        <p:spPr>
          <a:xfrm>
            <a:off x="4724400" y="1447800"/>
            <a:ext cx="4038600" cy="4800600"/>
          </a:xfrm>
        </p:spPr>
        <p:txBody>
          <a:bodyPr rIns="228600"/>
          <a:lstStyle/>
          <a:p>
            <a:pPr>
              <a:spcBef>
                <a:spcPct val="35000"/>
              </a:spcBef>
            </a:pPr>
            <a:r>
              <a:rPr lang="en-US" altLang="en-US" dirty="0"/>
              <a:t>Assemble the steering committee</a:t>
            </a:r>
          </a:p>
          <a:p>
            <a:pPr lvl="1">
              <a:spcBef>
                <a:spcPct val="35000"/>
              </a:spcBef>
            </a:pPr>
            <a:r>
              <a:rPr lang="en-US" altLang="en-US" dirty="0" smtClean="0"/>
              <a:t>Hospitals</a:t>
            </a:r>
            <a:r>
              <a:rPr lang="en-US" altLang="en-US" dirty="0"/>
              <a:t>, physicians</a:t>
            </a:r>
          </a:p>
          <a:p>
            <a:pPr lvl="1">
              <a:spcBef>
                <a:spcPct val="35000"/>
              </a:spcBef>
            </a:pPr>
            <a:r>
              <a:rPr lang="en-US" altLang="en-US" dirty="0" smtClean="0"/>
              <a:t>Public health department</a:t>
            </a:r>
          </a:p>
          <a:p>
            <a:pPr lvl="1">
              <a:spcBef>
                <a:spcPct val="35000"/>
              </a:spcBef>
            </a:pPr>
            <a:r>
              <a:rPr lang="en-US" altLang="en-US" dirty="0" smtClean="0"/>
              <a:t>Elected </a:t>
            </a:r>
            <a:r>
              <a:rPr lang="en-US" altLang="en-US" dirty="0"/>
              <a:t>officials, local universities</a:t>
            </a:r>
          </a:p>
        </p:txBody>
      </p:sp>
      <p:pic>
        <p:nvPicPr>
          <p:cNvPr id="1027" name="Picture 3" descr="\\10.1.1.17\productions\ART\ART PROCESS\PPT Projects\AAOS_ITK_PPT_164288\JPEG FILES\Chapter 9\9781284212785_CH09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36788"/>
            <a:ext cx="4419600" cy="2944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398" y="5179368"/>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Jones &amp; Bartlett Learning. </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(4 </a:t>
            </a:r>
            <a:r>
              <a:rPr lang="en-US" sz="2400" dirty="0"/>
              <a:t>of </a:t>
            </a:r>
            <a:r>
              <a:rPr lang="en-US" sz="2400" dirty="0" smtClean="0"/>
              <a:t>17)</a:t>
            </a:r>
            <a:endParaRPr lang="en-US" sz="2800" dirty="0"/>
          </a:p>
        </p:txBody>
      </p:sp>
      <p:sp>
        <p:nvSpPr>
          <p:cNvPr id="3" name="Content Placeholder 2"/>
          <p:cNvSpPr>
            <a:spLocks noGrp="1"/>
          </p:cNvSpPr>
          <p:nvPr>
            <p:ph sz="half" idx="1"/>
          </p:nvPr>
        </p:nvSpPr>
        <p:spPr>
          <a:xfrm>
            <a:off x="304800" y="1447800"/>
            <a:ext cx="4114800" cy="4800600"/>
          </a:xfrm>
        </p:spPr>
        <p:txBody>
          <a:bodyPr/>
          <a:lstStyle/>
          <a:p>
            <a:r>
              <a:rPr lang="en-US" dirty="0"/>
              <a:t>Create a community map</a:t>
            </a:r>
          </a:p>
          <a:p>
            <a:pPr lvl="1"/>
            <a:r>
              <a:rPr lang="en-US" dirty="0"/>
              <a:t>Second step in developing a CHNA</a:t>
            </a:r>
          </a:p>
          <a:p>
            <a:pPr lvl="1"/>
            <a:r>
              <a:rPr lang="en-US" dirty="0"/>
              <a:t>Created by an assessor</a:t>
            </a:r>
          </a:p>
          <a:p>
            <a:pPr lvl="1"/>
            <a:r>
              <a:rPr lang="en-US" dirty="0"/>
              <a:t>An interactive tool that visually displays health care data in various overlays</a:t>
            </a:r>
          </a:p>
        </p:txBody>
      </p:sp>
      <p:pic>
        <p:nvPicPr>
          <p:cNvPr id="2050" name="Picture 2" descr="\\10.1.1.17\productions\ART\ART PROCESS\PPT Projects\AAOS_ITK_PPT_164288\JPEG FILES\Chapter 9\9781284212785_CH09_FIG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294529"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5181600"/>
            <a:ext cx="4143202"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Jones &amp; Bartlett Learning. </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137897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(5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Create a community map (cont’d)</a:t>
            </a:r>
          </a:p>
          <a:p>
            <a:pPr lvl="1"/>
            <a:r>
              <a:rPr lang="en-US" dirty="0"/>
              <a:t>Overlays may include data such as:</a:t>
            </a:r>
          </a:p>
          <a:p>
            <a:pPr lvl="2"/>
            <a:r>
              <a:rPr lang="en-US" dirty="0"/>
              <a:t>Age, race, income of populations within a region</a:t>
            </a:r>
          </a:p>
          <a:p>
            <a:pPr lvl="2"/>
            <a:r>
              <a:rPr lang="en-US" dirty="0"/>
              <a:t>Prevalence of certain health conditions</a:t>
            </a:r>
          </a:p>
          <a:p>
            <a:pPr lvl="2"/>
            <a:r>
              <a:rPr lang="en-US" dirty="0"/>
              <a:t>Life </a:t>
            </a:r>
            <a:r>
              <a:rPr lang="en-US" dirty="0" smtClean="0"/>
              <a:t>expectancy</a:t>
            </a:r>
          </a:p>
          <a:p>
            <a:pPr lvl="2"/>
            <a:r>
              <a:rPr lang="en-US" dirty="0" smtClean="0"/>
              <a:t>Health care utilization data</a:t>
            </a:r>
            <a:endParaRPr lang="en-US" dirty="0"/>
          </a:p>
        </p:txBody>
      </p:sp>
    </p:spTree>
    <p:extLst>
      <p:ext uri="{BB962C8B-B14F-4D97-AF65-F5344CB8AC3E}">
        <p14:creationId xmlns:p14="http://schemas.microsoft.com/office/powerpoint/2010/main" val="3430669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Needs Assessment</a:t>
            </a:r>
            <a:r>
              <a:rPr lang="en-US" sz="2400" dirty="0"/>
              <a:t> </a:t>
            </a:r>
            <a:r>
              <a:rPr lang="en-US" sz="2400" dirty="0" smtClean="0"/>
              <a:t>(6 </a:t>
            </a:r>
            <a:r>
              <a:rPr lang="en-US" sz="2400" dirty="0"/>
              <a:t>of </a:t>
            </a:r>
            <a:r>
              <a:rPr lang="en-US" sz="2400" dirty="0" smtClean="0"/>
              <a:t>17)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Community </a:t>
            </a:r>
            <a:r>
              <a:rPr lang="en-US" dirty="0"/>
              <a:t>maps are used as part of CHNA to provide health and health care insights </a:t>
            </a:r>
            <a:r>
              <a:rPr lang="en-US" dirty="0" smtClean="0"/>
              <a:t>to:</a:t>
            </a:r>
          </a:p>
          <a:p>
            <a:pPr lvl="1"/>
            <a:r>
              <a:rPr lang="en-US" dirty="0" smtClean="0"/>
              <a:t>Policy makers</a:t>
            </a:r>
          </a:p>
          <a:p>
            <a:pPr lvl="1"/>
            <a:r>
              <a:rPr lang="en-US" dirty="0" smtClean="0"/>
              <a:t>Journalists</a:t>
            </a:r>
            <a:endParaRPr lang="en-US" dirty="0"/>
          </a:p>
          <a:p>
            <a:pPr lvl="1"/>
            <a:r>
              <a:rPr lang="en-US" dirty="0" smtClean="0"/>
              <a:t>Consumer groups</a:t>
            </a:r>
          </a:p>
          <a:p>
            <a:pPr lvl="1"/>
            <a:r>
              <a:rPr lang="en-US" dirty="0" smtClean="0"/>
              <a:t>Academic </a:t>
            </a:r>
            <a:r>
              <a:rPr lang="en-US" dirty="0"/>
              <a:t>researchers</a:t>
            </a:r>
          </a:p>
          <a:p>
            <a:pPr lvl="1"/>
            <a:r>
              <a:rPr lang="en-US" dirty="0"/>
              <a:t>Or as a stand-alone graphical</a:t>
            </a:r>
            <a:r>
              <a:rPr lang="en-US" dirty="0">
                <a:solidFill>
                  <a:srgbClr val="2B87A6"/>
                </a:solidFill>
              </a:rPr>
              <a:t> </a:t>
            </a:r>
            <a:r>
              <a:rPr lang="en-US" dirty="0"/>
              <a:t>depiction</a:t>
            </a:r>
          </a:p>
        </p:txBody>
      </p:sp>
    </p:spTree>
    <p:extLst>
      <p:ext uri="{BB962C8B-B14F-4D97-AF65-F5344CB8AC3E}">
        <p14:creationId xmlns:p14="http://schemas.microsoft.com/office/powerpoint/2010/main" val="3529446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3708</TotalTime>
  <Words>1466</Words>
  <Application>Microsoft Office PowerPoint</Application>
  <PresentationFormat>On-screen Show (4:3)</PresentationFormat>
  <Paragraphs>566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design_template</vt:lpstr>
      <vt:lpstr>PowerPoint Presentation</vt:lpstr>
      <vt:lpstr>Chapter 9  Community Needs Assessment</vt:lpstr>
      <vt:lpstr>Introduction</vt:lpstr>
      <vt:lpstr>Community Health Needs Assessment (1 of 17)</vt:lpstr>
      <vt:lpstr>Community Health Needs Assessment (2 of 17)</vt:lpstr>
      <vt:lpstr>Community Health Needs Assessment (3 of 17)</vt:lpstr>
      <vt:lpstr>Community Health Needs Assessment (4 of 17)</vt:lpstr>
      <vt:lpstr>Community Health Needs Assessment (5 of 17)</vt:lpstr>
      <vt:lpstr>Community Health Needs Assessment (6 of 17)</vt:lpstr>
      <vt:lpstr>Community Health Needs Assessment (7 of 17)</vt:lpstr>
      <vt:lpstr>Community Health Needs Assessment (8 of 17)</vt:lpstr>
      <vt:lpstr>Community Health Needs Assessment (9 of 17)</vt:lpstr>
      <vt:lpstr>Community Health Needs Assessment (10 of 17)</vt:lpstr>
      <vt:lpstr>Community Health Needs Assessment (11 of 17)</vt:lpstr>
      <vt:lpstr>Community Health Needs Assessment (12 of 17)</vt:lpstr>
      <vt:lpstr>Community Health Needs Assessment (13 of 17)</vt:lpstr>
      <vt:lpstr>Community Health Needs Assessment (14 of 17)</vt:lpstr>
      <vt:lpstr>Community Health Needs Assessment (15 of 17)</vt:lpstr>
      <vt:lpstr>Community Health Needs Assessment (16 of 17)</vt:lpstr>
      <vt:lpstr>Community Health Needs Assessment (17 of 17)</vt:lpstr>
      <vt:lpstr>Health Care Delivery System Gap Analysis</vt:lpstr>
      <vt:lpstr>Community Resource Capacity Assessment (1 of 2)</vt:lpstr>
      <vt:lpstr>Community Resource Capacity Assessment (2 of 2)</vt:lpstr>
      <vt:lpstr>Web of Resources (1 of 8)</vt:lpstr>
      <vt:lpstr>Web of Resources (2 of 8)</vt:lpstr>
      <vt:lpstr>Web of Resources (3 of 8)</vt:lpstr>
      <vt:lpstr>Web of Resources (4 of 8)</vt:lpstr>
      <vt:lpstr>Web of Resources (5 of 8)</vt:lpstr>
      <vt:lpstr>Web of Resources (6 of 8)</vt:lpstr>
      <vt:lpstr>Web of Resources (7 of 8)</vt:lpstr>
      <vt:lpstr>Web of Resources (8 of 8)</vt:lpstr>
      <vt:lpstr>Applying Community Needs Assessments in Patient Care (1 of 2)</vt:lpstr>
      <vt:lpstr>Applying Community Needs Assessments in Patient Care (2 of 2)</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442</cp:revision>
  <dcterms:created xsi:type="dcterms:W3CDTF">2002-02-12T20:19:46Z</dcterms:created>
  <dcterms:modified xsi:type="dcterms:W3CDTF">2017-02-16T17:06:41Z</dcterms:modified>
</cp:coreProperties>
</file>