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6" r:id="rId2"/>
    <p:sldId id="257" r:id="rId3"/>
    <p:sldId id="281" r:id="rId4"/>
    <p:sldId id="258" r:id="rId5"/>
    <p:sldId id="262" r:id="rId6"/>
    <p:sldId id="263" r:id="rId7"/>
    <p:sldId id="264" r:id="rId8"/>
    <p:sldId id="275" r:id="rId9"/>
    <p:sldId id="276" r:id="rId10"/>
    <p:sldId id="279" r:id="rId11"/>
    <p:sldId id="280" r:id="rId12"/>
    <p:sldId id="265" r:id="rId13"/>
    <p:sldId id="277" r:id="rId14"/>
    <p:sldId id="267" r:id="rId15"/>
    <p:sldId id="269" r:id="rId16"/>
    <p:sldId id="272" r:id="rId17"/>
    <p:sldId id="282" r:id="rId18"/>
    <p:sldId id="273"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y Lavoie" initials="CL" lastIdx="1" clrIdx="0"/>
  <p:cmAuthor id="1" name="Beyond Words" initials="BW"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92409" autoAdjust="0"/>
  </p:normalViewPr>
  <p:slideViewPr>
    <p:cSldViewPr snapToGrid="0">
      <p:cViewPr>
        <p:scale>
          <a:sx n="100" d="100"/>
          <a:sy n="100" d="100"/>
        </p:scale>
        <p:origin x="-1344" y="-80"/>
      </p:cViewPr>
      <p:guideLst>
        <p:guide orient="horz" pos="2160"/>
        <p:guide pos="2880"/>
      </p:guideLst>
    </p:cSldViewPr>
  </p:slid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24A03-5210-4017-B76B-084B1691F77F}" type="datetimeFigureOut">
              <a:rPr lang="en-US" smtClean="0"/>
              <a:t>4/19/17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0B5B9-FFE0-4E82-994A-7A4C8C6C08FE}" type="slidenum">
              <a:rPr lang="en-US" smtClean="0"/>
              <a:t>‹#›</a:t>
            </a:fld>
            <a:endParaRPr lang="en-US"/>
          </a:p>
        </p:txBody>
      </p:sp>
    </p:spTree>
    <p:extLst>
      <p:ext uri="{BB962C8B-B14F-4D97-AF65-F5344CB8AC3E}">
        <p14:creationId xmlns:p14="http://schemas.microsoft.com/office/powerpoint/2010/main" val="392357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INSTRUCTOR</a:t>
            </a:r>
            <a:r>
              <a:rPr lang="en-US" b="1" u="sng" baseline="0" dirty="0"/>
              <a:t> NOTES AND TIPS</a:t>
            </a:r>
            <a:r>
              <a:rPr lang="en-US" baseline="0" dirty="0"/>
              <a:t/>
            </a:r>
            <a:br>
              <a:rPr lang="en-US" baseline="0" dirty="0"/>
            </a:br>
            <a:r>
              <a:rPr lang="en-US" dirty="0"/>
              <a:t>By the end of Lesson 6, participants should be able to: </a:t>
            </a:r>
          </a:p>
          <a:p>
            <a:pPr marL="171450" indent="-171450">
              <a:buFont typeface="Arial" pitchFamily="34" charset="0"/>
              <a:buChar char="•"/>
            </a:pPr>
            <a:r>
              <a:rPr lang="en-US" dirty="0"/>
              <a:t>Identify the patient with a </a:t>
            </a:r>
            <a:r>
              <a:rPr lang="en-US" dirty="0" smtClean="0"/>
              <a:t>Foley catheter and/or colostomy </a:t>
            </a:r>
            <a:r>
              <a:rPr lang="en-US" dirty="0"/>
              <a:t>bag.</a:t>
            </a:r>
          </a:p>
          <a:p>
            <a:pPr marL="171450" indent="-171450">
              <a:buFont typeface="Arial" pitchFamily="34" charset="0"/>
              <a:buChar char="•"/>
            </a:pPr>
            <a:r>
              <a:rPr lang="en-US" dirty="0"/>
              <a:t>Know the Foley </a:t>
            </a:r>
            <a:r>
              <a:rPr lang="en-US" dirty="0" smtClean="0"/>
              <a:t>catheter and</a:t>
            </a:r>
            <a:r>
              <a:rPr lang="en-US" baseline="0" dirty="0" smtClean="0"/>
              <a:t> </a:t>
            </a:r>
            <a:r>
              <a:rPr lang="en-US" baseline="0" dirty="0"/>
              <a:t>colostomy bag</a:t>
            </a:r>
            <a:r>
              <a:rPr lang="en-US" dirty="0"/>
              <a:t> basic operational function, settings, and equipment.</a:t>
            </a:r>
          </a:p>
          <a:p>
            <a:pPr marL="171450" indent="-171450">
              <a:buFont typeface="Arial" pitchFamily="34" charset="0"/>
              <a:buChar char="•"/>
            </a:pPr>
            <a:r>
              <a:rPr lang="en-US" dirty="0"/>
              <a:t>Discuss and describe the special concerns of a</a:t>
            </a:r>
            <a:r>
              <a:rPr lang="en-US" baseline="0" dirty="0"/>
              <a:t> Foley </a:t>
            </a:r>
            <a:r>
              <a:rPr lang="en-US" baseline="0" dirty="0" smtClean="0"/>
              <a:t>catheter and/or colostomy </a:t>
            </a:r>
            <a:r>
              <a:rPr lang="en-US" baseline="0" dirty="0"/>
              <a:t>bag </a:t>
            </a:r>
            <a:r>
              <a:rPr lang="en-US" dirty="0"/>
              <a:t>in the older patient.</a:t>
            </a:r>
          </a:p>
          <a:p>
            <a:pPr marL="171450" indent="-171450">
              <a:buFont typeface="Arial" pitchFamily="34" charset="0"/>
              <a:buChar char="•"/>
            </a:pPr>
            <a:r>
              <a:rPr lang="en-US" dirty="0"/>
              <a:t>Describe the signs and symptoms of a patient with a malfunctioning Foley</a:t>
            </a:r>
            <a:r>
              <a:rPr lang="en-US" baseline="0" dirty="0"/>
              <a:t> </a:t>
            </a:r>
            <a:r>
              <a:rPr lang="en-US" baseline="0" dirty="0" smtClean="0"/>
              <a:t>catheter and/or </a:t>
            </a:r>
            <a:r>
              <a:rPr lang="en-US" baseline="0" dirty="0"/>
              <a:t>colostomy bag</a:t>
            </a:r>
            <a:r>
              <a:rPr lang="en-US" dirty="0"/>
              <a:t>.</a:t>
            </a:r>
          </a:p>
          <a:p>
            <a:pPr marL="171450" indent="-171450">
              <a:buFont typeface="Arial" pitchFamily="34" charset="0"/>
              <a:buChar char="•"/>
            </a:pPr>
            <a:r>
              <a:rPr lang="en-US" dirty="0"/>
              <a:t>Discuss how patients with </a:t>
            </a:r>
            <a:r>
              <a:rPr lang="en-US" dirty="0" smtClean="0"/>
              <a:t>a Foley</a:t>
            </a:r>
            <a:r>
              <a:rPr lang="en-US" baseline="0" dirty="0" smtClean="0"/>
              <a:t> catheter and/or </a:t>
            </a:r>
            <a:r>
              <a:rPr lang="en-US" baseline="0" dirty="0"/>
              <a:t>colostomy </a:t>
            </a:r>
            <a:r>
              <a:rPr lang="en-US" baseline="0" dirty="0" smtClean="0"/>
              <a:t>bag</a:t>
            </a:r>
            <a:r>
              <a:rPr lang="en-US" dirty="0" smtClean="0"/>
              <a:t> </a:t>
            </a:r>
            <a:r>
              <a:rPr lang="en-US" dirty="0"/>
              <a:t>are managed.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F7B4A9-850B-4D89-9092-A7AFF36923D0}" type="slidenum">
              <a:rPr lang="en-US" altLang="en-US" smtClean="0">
                <a:solidFill>
                  <a:prstClr val="black"/>
                </a:solidFill>
              </a:rPr>
              <a:pPr>
                <a:spcBef>
                  <a:spcPct val="0"/>
                </a:spcBef>
              </a:pPr>
              <a:t>2</a:t>
            </a:fld>
            <a:endParaRPr lang="en-US" altLang="en-US">
              <a:solidFill>
                <a:prstClr val="black"/>
              </a:solidFill>
            </a:endParaRPr>
          </a:p>
        </p:txBody>
      </p:sp>
    </p:spTree>
    <p:extLst>
      <p:ext uri="{BB962C8B-B14F-4D97-AF65-F5344CB8AC3E}">
        <p14:creationId xmlns:p14="http://schemas.microsoft.com/office/powerpoint/2010/main" val="3594333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INSTRUCTOR NOTES AND TIPS</a:t>
            </a:r>
          </a:p>
          <a:p>
            <a:pPr marL="171450" indent="-171450">
              <a:buFont typeface="Arial" panose="020B0604020202020204" pitchFamily="34" charset="0"/>
              <a:buChar char="•"/>
            </a:pPr>
            <a:r>
              <a:rPr lang="en-US" b="1" dirty="0">
                <a:effectLst/>
              </a:rPr>
              <a:t>Parastomal hernia</a:t>
            </a:r>
          </a:p>
          <a:p>
            <a:pPr marL="628650" lvl="1" indent="-171450">
              <a:buFont typeface="Arial" panose="020B0604020202020204" pitchFamily="34" charset="0"/>
              <a:buChar char="•"/>
            </a:pPr>
            <a:r>
              <a:rPr lang="en-US" dirty="0">
                <a:effectLst/>
              </a:rPr>
              <a:t>A hernia is when an internal part of the body</a:t>
            </a:r>
            <a:r>
              <a:rPr lang="en-US" baseline="0" dirty="0">
                <a:effectLst/>
              </a:rPr>
              <a:t> </a:t>
            </a:r>
            <a:r>
              <a:rPr lang="en-US" dirty="0">
                <a:effectLst/>
              </a:rPr>
              <a:t>pushes through a weak</a:t>
            </a:r>
            <a:r>
              <a:rPr lang="en-US" baseline="0" dirty="0">
                <a:effectLst/>
              </a:rPr>
              <a:t> or compromised area</a:t>
            </a:r>
            <a:r>
              <a:rPr lang="en-US" dirty="0">
                <a:effectLst/>
              </a:rPr>
              <a:t> in the muscle or tissue wall.</a:t>
            </a:r>
          </a:p>
          <a:p>
            <a:pPr marL="628650" lvl="1" indent="-171450">
              <a:buFont typeface="Arial" panose="020B0604020202020204" pitchFamily="34" charset="0"/>
              <a:buChar char="•"/>
            </a:pPr>
            <a:r>
              <a:rPr lang="en-US" dirty="0">
                <a:effectLst/>
              </a:rPr>
              <a:t>A</a:t>
            </a:r>
            <a:r>
              <a:rPr lang="en-US" baseline="0" dirty="0">
                <a:effectLst/>
              </a:rPr>
              <a:t> </a:t>
            </a:r>
            <a:r>
              <a:rPr lang="en-US" dirty="0" err="1">
                <a:effectLst/>
              </a:rPr>
              <a:t>parastomal</a:t>
            </a:r>
            <a:r>
              <a:rPr lang="en-US" dirty="0">
                <a:effectLst/>
              </a:rPr>
              <a:t> hernia</a:t>
            </a:r>
            <a:r>
              <a:rPr lang="en-US" baseline="0" dirty="0">
                <a:effectLst/>
              </a:rPr>
              <a:t> is when </a:t>
            </a:r>
            <a:r>
              <a:rPr lang="en-US" dirty="0">
                <a:effectLst/>
              </a:rPr>
              <a:t>the intestines push through the muscles around the stoma. This results in a noticeable bulge under the skin. </a:t>
            </a:r>
          </a:p>
          <a:p>
            <a:pPr marL="628650" lvl="1" indent="-171450">
              <a:buFont typeface="Arial" panose="020B0604020202020204" pitchFamily="34" charset="0"/>
              <a:buChar char="•"/>
            </a:pPr>
            <a:r>
              <a:rPr lang="en-US" dirty="0">
                <a:effectLst/>
              </a:rPr>
              <a:t>Due to the weakening of the abdomen muscles during surgery, people with colostomies have an increased risk of developing </a:t>
            </a:r>
            <a:r>
              <a:rPr lang="en-US" dirty="0" err="1">
                <a:effectLst/>
              </a:rPr>
              <a:t>parastomal</a:t>
            </a:r>
            <a:r>
              <a:rPr lang="en-US" dirty="0">
                <a:effectLst/>
              </a:rPr>
              <a:t> hernias.</a:t>
            </a:r>
            <a:r>
              <a:rPr lang="en-US" baseline="0" dirty="0">
                <a:effectLst/>
              </a:rPr>
              <a:t> </a:t>
            </a:r>
          </a:p>
          <a:p>
            <a:pPr marL="628650" lvl="1" indent="-171450">
              <a:buFont typeface="Arial" panose="020B0604020202020204" pitchFamily="34" charset="0"/>
              <a:buChar char="•"/>
            </a:pPr>
            <a:r>
              <a:rPr lang="en-US" dirty="0">
                <a:effectLst/>
              </a:rPr>
              <a:t>Patients may avoid </a:t>
            </a:r>
            <a:r>
              <a:rPr lang="en-US" dirty="0" err="1">
                <a:effectLst/>
              </a:rPr>
              <a:t>parastomal</a:t>
            </a:r>
            <a:r>
              <a:rPr lang="en-US" dirty="0">
                <a:effectLst/>
              </a:rPr>
              <a:t> hernias by:  </a:t>
            </a:r>
          </a:p>
          <a:p>
            <a:pPr marL="1085850" lvl="2" indent="-171450">
              <a:buFont typeface="Arial" panose="020B0604020202020204" pitchFamily="34" charset="0"/>
              <a:buChar char="•"/>
            </a:pPr>
            <a:r>
              <a:rPr lang="en-US" dirty="0">
                <a:effectLst/>
              </a:rPr>
              <a:t>Wearing a support belt or support underwear </a:t>
            </a:r>
          </a:p>
          <a:p>
            <a:pPr marL="1085850" lvl="2" indent="-171450">
              <a:buFont typeface="Arial" panose="020B0604020202020204" pitchFamily="34" charset="0"/>
              <a:buChar char="•"/>
            </a:pPr>
            <a:r>
              <a:rPr lang="en-US" dirty="0">
                <a:effectLst/>
              </a:rPr>
              <a:t>Avoiding heavy lifting and straining </a:t>
            </a:r>
          </a:p>
          <a:p>
            <a:pPr marL="1085850" lvl="2" indent="-171450">
              <a:buFont typeface="Arial" panose="020B0604020202020204" pitchFamily="34" charset="0"/>
              <a:buChar char="•"/>
            </a:pPr>
            <a:r>
              <a:rPr lang="en-US" dirty="0">
                <a:effectLst/>
              </a:rPr>
              <a:t>Maintaining a healthy weight</a:t>
            </a:r>
          </a:p>
          <a:p>
            <a:pPr marL="628650" lvl="1" indent="-171450">
              <a:buFont typeface="Arial" panose="020B0604020202020204" pitchFamily="34" charset="0"/>
              <a:buChar char="•"/>
            </a:pPr>
            <a:r>
              <a:rPr lang="en-US" dirty="0">
                <a:effectLst/>
              </a:rPr>
              <a:t>A </a:t>
            </a:r>
            <a:r>
              <a:rPr lang="en-US" dirty="0" err="1">
                <a:effectLst/>
              </a:rPr>
              <a:t>parastomal</a:t>
            </a:r>
            <a:r>
              <a:rPr lang="en-US" dirty="0">
                <a:effectLst/>
              </a:rPr>
              <a:t> hernia may</a:t>
            </a:r>
            <a:r>
              <a:rPr lang="en-US" baseline="0" dirty="0">
                <a:effectLst/>
              </a:rPr>
              <a:t> make it</a:t>
            </a:r>
            <a:r>
              <a:rPr lang="en-US" dirty="0">
                <a:effectLst/>
              </a:rPr>
              <a:t> more difficult to hold the colostomy appliance in place and change it.</a:t>
            </a:r>
          </a:p>
          <a:p>
            <a:pPr marL="171450" indent="-171450">
              <a:buFont typeface="Arial" pitchFamily="34" charset="0"/>
              <a:buChar char="•"/>
            </a:pPr>
            <a:r>
              <a:rPr lang="en-US" b="1" dirty="0">
                <a:effectLst/>
              </a:rPr>
              <a:t>Stoma blockage</a:t>
            </a:r>
          </a:p>
          <a:p>
            <a:pPr marL="628650" lvl="1" indent="-171450">
              <a:buFont typeface="Arial" pitchFamily="34" charset="0"/>
              <a:buChar char="•"/>
            </a:pPr>
            <a:r>
              <a:rPr lang="en-US" dirty="0">
                <a:effectLst/>
              </a:rPr>
              <a:t>Patients develop blockages in their stoma due</a:t>
            </a:r>
            <a:r>
              <a:rPr lang="en-US" baseline="0" dirty="0">
                <a:effectLst/>
              </a:rPr>
              <a:t> to the</a:t>
            </a:r>
            <a:r>
              <a:rPr lang="en-US" dirty="0">
                <a:effectLst/>
              </a:rPr>
              <a:t> buildup of food.</a:t>
            </a:r>
          </a:p>
          <a:p>
            <a:pPr marL="628650" lvl="1" indent="-171450">
              <a:buFont typeface="Arial" pitchFamily="34" charset="0"/>
              <a:buChar char="•"/>
            </a:pPr>
            <a:r>
              <a:rPr lang="en-US" dirty="0">
                <a:effectLst/>
              </a:rPr>
              <a:t>Signs of a blockage include:</a:t>
            </a:r>
          </a:p>
          <a:p>
            <a:pPr marL="1085850" lvl="2" indent="-171450">
              <a:buFont typeface="Arial" pitchFamily="34" charset="0"/>
              <a:buChar char="•"/>
            </a:pPr>
            <a:r>
              <a:rPr lang="en-US" dirty="0">
                <a:effectLst/>
              </a:rPr>
              <a:t>Watery stools </a:t>
            </a:r>
          </a:p>
          <a:p>
            <a:pPr marL="1085850" lvl="2" indent="-171450">
              <a:buFont typeface="Arial" pitchFamily="34" charset="0"/>
              <a:buChar char="•"/>
            </a:pPr>
            <a:r>
              <a:rPr lang="en-US" dirty="0">
                <a:effectLst/>
              </a:rPr>
              <a:t>Infrequent stools</a:t>
            </a:r>
          </a:p>
          <a:p>
            <a:pPr marL="1085850" lvl="2" indent="-171450">
              <a:buFont typeface="Arial" pitchFamily="34" charset="0"/>
              <a:buChar char="•"/>
            </a:pPr>
            <a:r>
              <a:rPr lang="en-US" dirty="0">
                <a:effectLst/>
              </a:rPr>
              <a:t>Bloating and/or swelling</a:t>
            </a:r>
            <a:r>
              <a:rPr lang="en-US" baseline="0" dirty="0">
                <a:effectLst/>
              </a:rPr>
              <a:t> of the</a:t>
            </a:r>
            <a:r>
              <a:rPr lang="en-US" dirty="0">
                <a:effectLst/>
              </a:rPr>
              <a:t> abdomen  </a:t>
            </a:r>
          </a:p>
          <a:p>
            <a:pPr marL="1085850" lvl="2" indent="-171450">
              <a:buFont typeface="Arial" pitchFamily="34" charset="0"/>
              <a:buChar char="•"/>
            </a:pPr>
            <a:r>
              <a:rPr lang="en-US" dirty="0">
                <a:effectLst/>
              </a:rPr>
              <a:t>Cramps </a:t>
            </a:r>
          </a:p>
          <a:p>
            <a:pPr marL="1085850" lvl="2" indent="-171450">
              <a:buFont typeface="Arial" pitchFamily="34" charset="0"/>
              <a:buChar char="•"/>
            </a:pPr>
            <a:r>
              <a:rPr lang="en-US" dirty="0">
                <a:effectLst/>
              </a:rPr>
              <a:t>Swollen stoma </a:t>
            </a:r>
          </a:p>
          <a:p>
            <a:pPr marL="1085850" lvl="2" indent="-171450">
              <a:buFont typeface="Arial" pitchFamily="34" charset="0"/>
              <a:buChar char="•"/>
            </a:pPr>
            <a:r>
              <a:rPr lang="en-US" dirty="0">
                <a:effectLst/>
              </a:rPr>
              <a:t>Nausea and/or vomiting </a:t>
            </a:r>
          </a:p>
          <a:p>
            <a:pPr marL="171450" indent="-171450">
              <a:buFont typeface="Arial" pitchFamily="34" charset="0"/>
              <a:buChar char="•"/>
            </a:pPr>
            <a:r>
              <a:rPr lang="en-US" b="1" dirty="0">
                <a:effectLst/>
              </a:rPr>
              <a:t>Skin irritation and/or infection</a:t>
            </a:r>
            <a:r>
              <a:rPr lang="en-US" b="0" dirty="0">
                <a:effectLst/>
              </a:rPr>
              <a:t>:</a:t>
            </a:r>
            <a:r>
              <a:rPr lang="en-US" b="0" baseline="0" dirty="0">
                <a:effectLst/>
              </a:rPr>
              <a:t> T</a:t>
            </a:r>
            <a:r>
              <a:rPr lang="en-US" dirty="0">
                <a:effectLst/>
              </a:rPr>
              <a:t>he skin around the stoma becomes red, raised,</a:t>
            </a:r>
            <a:r>
              <a:rPr lang="en-US" baseline="0" dirty="0">
                <a:effectLst/>
              </a:rPr>
              <a:t> </a:t>
            </a:r>
            <a:r>
              <a:rPr lang="en-US" dirty="0">
                <a:effectLst/>
              </a:rPr>
              <a:t>irritated, and sore.</a:t>
            </a:r>
          </a:p>
          <a:p>
            <a:pPr marL="171450" indent="-171450">
              <a:buFont typeface="Arial" pitchFamily="34" charset="0"/>
              <a:buChar char="•"/>
            </a:pPr>
            <a:r>
              <a:rPr lang="en-US" b="1" dirty="0" err="1">
                <a:effectLst/>
              </a:rPr>
              <a:t>Stomal</a:t>
            </a:r>
            <a:r>
              <a:rPr lang="en-US" b="1" dirty="0">
                <a:effectLst/>
              </a:rPr>
              <a:t> fistula</a:t>
            </a:r>
            <a:r>
              <a:rPr lang="en-US" b="0" dirty="0">
                <a:effectLst/>
              </a:rPr>
              <a:t>:</a:t>
            </a:r>
            <a:r>
              <a:rPr lang="en-US" dirty="0">
                <a:effectLst/>
              </a:rPr>
              <a:t> A small channel develops in the skin alongside the stoma.</a:t>
            </a:r>
          </a:p>
          <a:p>
            <a:pPr marL="171450" indent="-171450">
              <a:buFont typeface="Arial" pitchFamily="34" charset="0"/>
              <a:buChar char="•"/>
            </a:pPr>
            <a:r>
              <a:rPr lang="en-US" b="1" dirty="0">
                <a:effectLst/>
              </a:rPr>
              <a:t>Stoma retraction</a:t>
            </a:r>
            <a:r>
              <a:rPr lang="en-US" b="0" dirty="0">
                <a:effectLst/>
              </a:rPr>
              <a:t>:</a:t>
            </a:r>
            <a:r>
              <a:rPr lang="en-US" dirty="0">
                <a:effectLst/>
              </a:rPr>
              <a:t> The stoma migrates below the level of the skin after the initial swelling goes down.</a:t>
            </a:r>
            <a:r>
              <a:rPr lang="en-US" baseline="0" dirty="0">
                <a:effectLst/>
              </a:rPr>
              <a:t> </a:t>
            </a:r>
            <a:r>
              <a:rPr lang="en-US" dirty="0">
                <a:effectLst/>
              </a:rPr>
              <a:t>This can lead to leakages</a:t>
            </a:r>
            <a:r>
              <a:rPr lang="en-US" baseline="0" dirty="0">
                <a:effectLst/>
              </a:rPr>
              <a:t> and the inability for the bag to properly seal.</a:t>
            </a:r>
          </a:p>
          <a:p>
            <a:pPr marL="171450" indent="-171450">
              <a:buFont typeface="Arial" pitchFamily="34" charset="0"/>
              <a:buChar char="•"/>
            </a:pPr>
            <a:r>
              <a:rPr lang="en-US" b="1" dirty="0">
                <a:effectLst/>
              </a:rPr>
              <a:t>Stoma prolapse</a:t>
            </a:r>
            <a:r>
              <a:rPr lang="en-US" b="0" dirty="0">
                <a:effectLst/>
              </a:rPr>
              <a:t>:</a:t>
            </a:r>
            <a:r>
              <a:rPr lang="en-US" dirty="0">
                <a:effectLst/>
              </a:rPr>
              <a:t> The stoma comes out too far above the level of the skin. This can be corrected with a different type of bag;</a:t>
            </a:r>
            <a:r>
              <a:rPr lang="en-US" baseline="0" dirty="0">
                <a:effectLst/>
              </a:rPr>
              <a:t> if too severe, surgery will be required.</a:t>
            </a:r>
            <a:endParaRPr lang="en-US" dirty="0">
              <a:effectLst/>
            </a:endParaRPr>
          </a:p>
          <a:p>
            <a:pPr marL="171450" indent="-171450">
              <a:buFont typeface="Arial" pitchFamily="34" charset="0"/>
              <a:buChar char="•"/>
            </a:pPr>
            <a:r>
              <a:rPr lang="en-US" b="1" dirty="0" err="1">
                <a:effectLst/>
              </a:rPr>
              <a:t>Stomal</a:t>
            </a:r>
            <a:r>
              <a:rPr lang="en-US" b="1" dirty="0">
                <a:effectLst/>
              </a:rPr>
              <a:t> stricture (stenosis)</a:t>
            </a:r>
            <a:r>
              <a:rPr lang="en-US" b="0" dirty="0">
                <a:effectLst/>
              </a:rPr>
              <a:t>:</a:t>
            </a:r>
            <a:r>
              <a:rPr lang="en-US" dirty="0">
                <a:effectLst/>
              </a:rPr>
              <a:t> The stoma becomes scarred and narrowed. Surgery may be required to fix.</a:t>
            </a:r>
          </a:p>
          <a:p>
            <a:pPr marL="171450" indent="-171450">
              <a:buFont typeface="Arial" pitchFamily="34" charset="0"/>
              <a:buChar char="•"/>
            </a:pPr>
            <a:r>
              <a:rPr lang="en-US" b="1" dirty="0">
                <a:effectLst/>
              </a:rPr>
              <a:t>Leakage</a:t>
            </a:r>
            <a:r>
              <a:rPr lang="en-US" b="0" dirty="0">
                <a:effectLst/>
              </a:rPr>
              <a:t>:</a:t>
            </a:r>
            <a:r>
              <a:rPr lang="en-US" dirty="0">
                <a:effectLst/>
              </a:rPr>
              <a:t> Digestive waste leaks from the colon onto the external skin or inside the abdomen.</a:t>
            </a:r>
            <a:r>
              <a:rPr lang="en-US" baseline="0" dirty="0">
                <a:effectLst/>
              </a:rPr>
              <a:t> Different bags may help with this issue; however, surgery may also be needed to correct.</a:t>
            </a:r>
          </a:p>
          <a:p>
            <a:pPr marL="171450" indent="-171450">
              <a:buFont typeface="Arial" pitchFamily="34" charset="0"/>
              <a:buChar char="•"/>
            </a:pPr>
            <a:r>
              <a:rPr lang="en-US" b="1" dirty="0" err="1">
                <a:effectLst/>
              </a:rPr>
              <a:t>Stomal</a:t>
            </a:r>
            <a:r>
              <a:rPr lang="en-US" b="1" dirty="0">
                <a:effectLst/>
              </a:rPr>
              <a:t> ischemia</a:t>
            </a:r>
            <a:r>
              <a:rPr lang="en-US" b="0" dirty="0">
                <a:effectLst/>
              </a:rPr>
              <a:t>:</a:t>
            </a:r>
            <a:r>
              <a:rPr lang="en-US" dirty="0">
                <a:effectLst/>
              </a:rPr>
              <a:t> The blood supply to the stoma is restricted and reduced after surgery.</a:t>
            </a:r>
            <a:r>
              <a:rPr lang="en-US" baseline="0" dirty="0">
                <a:effectLst/>
              </a:rPr>
              <a:t> T</a:t>
            </a:r>
            <a:r>
              <a:rPr lang="en-US" dirty="0">
                <a:effectLst/>
              </a:rPr>
              <a:t>his too may require further surgery to correct.</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11</a:t>
            </a:fld>
            <a:endParaRPr lang="en-US" altLang="en-US">
              <a:solidFill>
                <a:prstClr val="black"/>
              </a:solidFill>
            </a:endParaRPr>
          </a:p>
        </p:txBody>
      </p:sp>
    </p:spTree>
    <p:extLst>
      <p:ext uri="{BB962C8B-B14F-4D97-AF65-F5344CB8AC3E}">
        <p14:creationId xmlns:p14="http://schemas.microsoft.com/office/powerpoint/2010/main" val="420051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lnSpc>
                <a:spcPct val="90000"/>
              </a:lnSpc>
            </a:pPr>
            <a:r>
              <a:rPr lang="en-US" b="1" u="sng" dirty="0">
                <a:latin typeface="Calibri" charset="0"/>
              </a:rPr>
              <a:t>INSTRUCTOR NOTES AND TIPS</a:t>
            </a:r>
          </a:p>
          <a:p>
            <a:pPr marL="171450" indent="-171450">
              <a:lnSpc>
                <a:spcPct val="90000"/>
              </a:lnSpc>
              <a:buFont typeface="Arial" pitchFamily="34" charset="0"/>
              <a:buChar char="•"/>
            </a:pPr>
            <a:r>
              <a:rPr lang="en-US" b="0" dirty="0">
                <a:latin typeface="Calibri" charset="0"/>
              </a:rPr>
              <a:t>The</a:t>
            </a:r>
            <a:r>
              <a:rPr lang="en-US" b="0" baseline="0" dirty="0">
                <a:latin typeface="Calibri" charset="0"/>
              </a:rPr>
              <a:t> p</a:t>
            </a:r>
            <a:r>
              <a:rPr lang="en-US" dirty="0">
                <a:latin typeface="Calibri" charset="0"/>
              </a:rPr>
              <a:t>atient has missing medical records. </a:t>
            </a:r>
          </a:p>
          <a:p>
            <a:pPr marL="171450" indent="-171450">
              <a:lnSpc>
                <a:spcPct val="90000"/>
              </a:lnSpc>
              <a:buFont typeface="Arial" pitchFamily="34" charset="0"/>
              <a:buChar char="•"/>
            </a:pPr>
            <a:r>
              <a:rPr lang="en-US" sz="2000" b="0" kern="1200" dirty="0">
                <a:solidFill>
                  <a:schemeClr val="tx1"/>
                </a:solidFill>
                <a:effectLst/>
                <a:latin typeface="+mn-lt"/>
                <a:ea typeface="+mn-ea"/>
                <a:cs typeface="+mn-cs"/>
              </a:rPr>
              <a:t>Prior to departure,</a:t>
            </a:r>
            <a:r>
              <a:rPr lang="en-US" sz="2000" b="0" kern="1200" baseline="0" dirty="0">
                <a:solidFill>
                  <a:schemeClr val="tx1"/>
                </a:solidFill>
                <a:effectLst/>
                <a:latin typeface="+mn-lt"/>
                <a:ea typeface="+mn-ea"/>
                <a:cs typeface="+mn-cs"/>
              </a:rPr>
              <a:t> obtain the patient report. The nurse gives a brief patient report stating he is stable and ready for immediate transfer. He has no allergies and takes Actemra (medication for his RA). He is AAO x4, with a GCS of 15.</a:t>
            </a:r>
          </a:p>
          <a:p>
            <a:pPr marL="171450" indent="-171450">
              <a:lnSpc>
                <a:spcPct val="90000"/>
              </a:lnSpc>
              <a:buFont typeface="Arial" pitchFamily="34" charset="0"/>
              <a:buChar char="•"/>
            </a:pPr>
            <a:r>
              <a:rPr lang="en-US" sz="2000" b="0" kern="1200" baseline="0" dirty="0">
                <a:solidFill>
                  <a:schemeClr val="tx1"/>
                </a:solidFill>
                <a:effectLst/>
                <a:latin typeface="+mn-lt"/>
                <a:ea typeface="+mn-ea"/>
                <a:cs typeface="+mn-cs"/>
              </a:rPr>
              <a:t>Urine output is 800 cc in the bag, yellow and clear. (Document and then drain the bag prior to departing.)</a:t>
            </a:r>
          </a:p>
          <a:p>
            <a:pPr marL="171450" indent="-171450">
              <a:lnSpc>
                <a:spcPct val="90000"/>
              </a:lnSpc>
              <a:buFont typeface="Arial" pitchFamily="34" charset="0"/>
              <a:buChar char="•"/>
            </a:pPr>
            <a:r>
              <a:rPr lang="en-US" sz="2000" b="0" kern="1200" baseline="0" dirty="0">
                <a:solidFill>
                  <a:schemeClr val="tx1"/>
                </a:solidFill>
                <a:effectLst/>
                <a:latin typeface="+mn-lt"/>
                <a:ea typeface="+mn-ea"/>
                <a:cs typeface="+mn-cs"/>
              </a:rPr>
              <a:t>Colostomy has no signs of leakage, infection, or irritation. Bag is ¼ full. Empty/change the bag prior to departing, especially if the bag is filled with air (gas). This will avoid the chance of the bag being compressed, which can lead to leakage or even total bag failure. Document the contents for consistency and amount. </a:t>
            </a:r>
          </a:p>
          <a:p>
            <a:pPr marL="171450" indent="-171450">
              <a:lnSpc>
                <a:spcPct val="90000"/>
              </a:lnSpc>
              <a:buFont typeface="Arial" pitchFamily="34" charset="0"/>
              <a:buChar char="•"/>
            </a:pPr>
            <a:r>
              <a:rPr lang="en-US" sz="2000" b="0" kern="1200" baseline="0" dirty="0">
                <a:solidFill>
                  <a:schemeClr val="tx1"/>
                </a:solidFill>
                <a:effectLst/>
                <a:latin typeface="+mn-lt"/>
                <a:ea typeface="+mn-ea"/>
                <a:cs typeface="+mn-cs"/>
              </a:rPr>
              <a:t>Discuss with participants the need to document the urine output. (What is normal and what is not normal for this patient?)</a:t>
            </a:r>
          </a:p>
          <a:p>
            <a:pPr marL="628650" lvl="1" indent="-171450">
              <a:lnSpc>
                <a:spcPct val="90000"/>
              </a:lnSpc>
              <a:buFont typeface="Arial" pitchFamily="34" charset="0"/>
              <a:buChar char="•"/>
            </a:pPr>
            <a:r>
              <a:rPr lang="en-US" dirty="0">
                <a:effectLst/>
              </a:rPr>
              <a:t>The normal range for an adult urinary output is between 400 and 2,000 mL of urine daily; this decreases with age. </a:t>
            </a:r>
          </a:p>
          <a:p>
            <a:pPr marL="628650" lvl="1" indent="-171450">
              <a:lnSpc>
                <a:spcPct val="90000"/>
              </a:lnSpc>
              <a:buFont typeface="Arial" pitchFamily="34" charset="0"/>
              <a:buChar char="•"/>
            </a:pPr>
            <a:r>
              <a:rPr lang="en-US" baseline="0" dirty="0">
                <a:effectLst/>
              </a:rPr>
              <a:t>N</a:t>
            </a:r>
            <a:r>
              <a:rPr lang="en-US" dirty="0">
                <a:effectLst/>
              </a:rPr>
              <a:t>ormal fluid intake is</a:t>
            </a:r>
            <a:r>
              <a:rPr lang="en-US" baseline="0" dirty="0">
                <a:effectLst/>
              </a:rPr>
              <a:t> about</a:t>
            </a:r>
            <a:r>
              <a:rPr lang="en-US" dirty="0">
                <a:effectLst/>
              </a:rPr>
              <a:t> 2 liters per day for a healthy adult</a:t>
            </a:r>
            <a:r>
              <a:rPr lang="en-US" baseline="0" dirty="0">
                <a:effectLst/>
              </a:rPr>
              <a:t>; this too decreases with age.</a:t>
            </a:r>
          </a:p>
          <a:p>
            <a:pPr marL="628650" lvl="1" indent="-171450">
              <a:lnSpc>
                <a:spcPct val="90000"/>
              </a:lnSpc>
              <a:buFont typeface="Arial" pitchFamily="34" charset="0"/>
              <a:buChar char="•"/>
            </a:pPr>
            <a:r>
              <a:rPr lang="en-US" b="0" baseline="0" dirty="0">
                <a:effectLst/>
              </a:rPr>
              <a:t>Additional factors that contribute to a decrease in daily urine output include:</a:t>
            </a:r>
          </a:p>
          <a:p>
            <a:pPr marL="1085850" lvl="2" indent="-171450">
              <a:lnSpc>
                <a:spcPct val="90000"/>
              </a:lnSpc>
              <a:buFont typeface="Arial" pitchFamily="34" charset="0"/>
              <a:buChar char="•"/>
            </a:pPr>
            <a:r>
              <a:rPr lang="en-US" b="0" baseline="0" dirty="0">
                <a:effectLst/>
              </a:rPr>
              <a:t>Kidney disease</a:t>
            </a:r>
          </a:p>
          <a:p>
            <a:pPr marL="1085850" lvl="2" indent="-171450">
              <a:lnSpc>
                <a:spcPct val="90000"/>
              </a:lnSpc>
              <a:buFont typeface="Arial" pitchFamily="34" charset="0"/>
              <a:buChar char="•"/>
            </a:pPr>
            <a:r>
              <a:rPr lang="en-US" b="0" baseline="0" dirty="0">
                <a:effectLst/>
              </a:rPr>
              <a:t>Perspiration</a:t>
            </a:r>
          </a:p>
          <a:p>
            <a:pPr marL="1085850" lvl="2" indent="-171450">
              <a:lnSpc>
                <a:spcPct val="90000"/>
              </a:lnSpc>
              <a:buFont typeface="Arial" pitchFamily="34" charset="0"/>
              <a:buChar char="•"/>
            </a:pPr>
            <a:r>
              <a:rPr lang="en-US" b="0" baseline="0" dirty="0">
                <a:effectLst/>
              </a:rPr>
              <a:t>Caffeine</a:t>
            </a:r>
          </a:p>
          <a:p>
            <a:pPr marL="1085850" lvl="2" indent="-171450">
              <a:lnSpc>
                <a:spcPct val="90000"/>
              </a:lnSpc>
              <a:buFont typeface="Arial" pitchFamily="34" charset="0"/>
              <a:buChar char="•"/>
            </a:pPr>
            <a:r>
              <a:rPr lang="en-US" b="0" baseline="0" dirty="0">
                <a:effectLst/>
              </a:rPr>
              <a:t>Alcohol</a:t>
            </a:r>
          </a:p>
          <a:p>
            <a:pPr marL="1085850" lvl="2" indent="-171450">
              <a:lnSpc>
                <a:spcPct val="90000"/>
              </a:lnSpc>
              <a:buFont typeface="Arial" pitchFamily="34" charset="0"/>
              <a:buChar char="•"/>
            </a:pPr>
            <a:r>
              <a:rPr lang="en-US" dirty="0">
                <a:effectLst/>
              </a:rPr>
              <a:t>Medications</a:t>
            </a:r>
          </a:p>
          <a:p>
            <a:pPr marL="1085850" lvl="2" indent="-171450">
              <a:lnSpc>
                <a:spcPct val="90000"/>
              </a:lnSpc>
              <a:buFont typeface="Arial" pitchFamily="34" charset="0"/>
              <a:buChar char="•"/>
            </a:pPr>
            <a:r>
              <a:rPr lang="en-US" dirty="0">
                <a:effectLst/>
              </a:rPr>
              <a:t>Age</a:t>
            </a:r>
            <a:endParaRPr lang="en-US" b="0" dirty="0">
              <a:latin typeface="Calibri"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u="sng" dirty="0"/>
              <a:t>INSTRUCTOR NOTES AND TIPS</a:t>
            </a:r>
          </a:p>
          <a:p>
            <a:pPr marL="171450" indent="-171450">
              <a:buFont typeface="Arial" pitchFamily="34" charset="0"/>
              <a:buChar char="•"/>
            </a:pPr>
            <a:r>
              <a:rPr lang="en-US" dirty="0"/>
              <a:t>Manage ABCs (airway, access, monitoring).</a:t>
            </a:r>
          </a:p>
          <a:p>
            <a:pPr marL="171450" indent="-171450">
              <a:buFont typeface="Arial" pitchFamily="34" charset="0"/>
              <a:buChar char="•"/>
            </a:pPr>
            <a:r>
              <a:rPr lang="en-US" dirty="0"/>
              <a:t>Reassess the urine catheter and colostomy, especially after moving the patient, to ensure both are in place and without leakage or issue. Upon arrival to the transfer destination, document the amount in the bags and report to the receiving staff.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90000"/>
              </a:lnSpc>
            </a:pPr>
            <a:r>
              <a:rPr lang="en-US" b="1" u="sng" dirty="0">
                <a:latin typeface="Calibri" charset="0"/>
              </a:rPr>
              <a:t>INSTRUCTOR NOTES AND TIPS</a:t>
            </a:r>
          </a:p>
          <a:p>
            <a:pPr marL="171450" indent="-171450">
              <a:lnSpc>
                <a:spcPct val="90000"/>
              </a:lnSpc>
              <a:buFont typeface="Arial" pitchFamily="34" charset="0"/>
              <a:buChar char="•"/>
            </a:pPr>
            <a:r>
              <a:rPr lang="en-US" b="1" dirty="0">
                <a:latin typeface="Calibri" charset="0"/>
              </a:rPr>
              <a:t>S</a:t>
            </a:r>
            <a:r>
              <a:rPr lang="en-US" b="0" dirty="0">
                <a:latin typeface="Calibri" charset="0"/>
              </a:rPr>
              <a:t>igns/</a:t>
            </a:r>
            <a:r>
              <a:rPr lang="en-US" b="1" dirty="0">
                <a:latin typeface="Calibri" charset="0"/>
              </a:rPr>
              <a:t>S</a:t>
            </a:r>
            <a:r>
              <a:rPr lang="en-US" b="0" dirty="0">
                <a:latin typeface="Calibri" charset="0"/>
              </a:rPr>
              <a:t>ymptoms: </a:t>
            </a:r>
            <a:r>
              <a:rPr lang="en-US" dirty="0">
                <a:latin typeface="Calibri" charset="0"/>
              </a:rPr>
              <a:t>N/A</a:t>
            </a:r>
          </a:p>
          <a:p>
            <a:pPr marL="171450" indent="-171450">
              <a:buFont typeface="Arial" pitchFamily="34" charset="0"/>
              <a:buChar char="•"/>
            </a:pPr>
            <a:r>
              <a:rPr lang="en-US" b="1" dirty="0">
                <a:latin typeface="Calibri" charset="0"/>
              </a:rPr>
              <a:t>A</a:t>
            </a:r>
            <a:r>
              <a:rPr lang="en-US" b="0" dirty="0">
                <a:latin typeface="Calibri" charset="0"/>
              </a:rPr>
              <a:t>llergies: </a:t>
            </a:r>
            <a:r>
              <a:rPr lang="en-US" b="0" dirty="0">
                <a:latin typeface="+mn-lt"/>
              </a:rPr>
              <a:t>NKDA</a:t>
            </a:r>
            <a:endParaRPr lang="en-US" dirty="0"/>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1" dirty="0">
                <a:latin typeface="Calibri" charset="0"/>
              </a:rPr>
              <a:t>M</a:t>
            </a:r>
            <a:r>
              <a:rPr lang="en-US" b="0" dirty="0">
                <a:latin typeface="Calibri" charset="0"/>
              </a:rPr>
              <a:t>edications: </a:t>
            </a:r>
            <a:r>
              <a:rPr lang="en-US" sz="1200" kern="1200" dirty="0">
                <a:solidFill>
                  <a:schemeClr val="tx1"/>
                </a:solidFill>
                <a:effectLst/>
                <a:latin typeface="+mn-lt"/>
                <a:ea typeface="+mn-ea"/>
                <a:cs typeface="+mn-cs"/>
              </a:rPr>
              <a:t>Actemra taken for the rheumatoid </a:t>
            </a:r>
            <a:r>
              <a:rPr lang="en-US" sz="1200" kern="1200" dirty="0" smtClean="0">
                <a:solidFill>
                  <a:schemeClr val="tx1"/>
                </a:solidFill>
                <a:effectLst/>
                <a:latin typeface="+mn-lt"/>
                <a:ea typeface="+mn-ea"/>
                <a:cs typeface="+mn-cs"/>
              </a:rPr>
              <a:t>arthritis;</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tool </a:t>
            </a:r>
            <a:r>
              <a:rPr lang="en-US" sz="1200" kern="1200" dirty="0">
                <a:solidFill>
                  <a:schemeClr val="tx1"/>
                </a:solidFill>
                <a:effectLst/>
                <a:latin typeface="+mn-lt"/>
                <a:ea typeface="+mn-ea"/>
                <a:cs typeface="+mn-cs"/>
              </a:rPr>
              <a:t>softener taken for recent issues with slowed stool passing.</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a:t>P</a:t>
            </a:r>
            <a:r>
              <a:rPr lang="en-US" b="0" dirty="0"/>
              <a:t>ast medical history: </a:t>
            </a:r>
            <a:r>
              <a:rPr lang="en-US" altLang="en-US" dirty="0"/>
              <a:t>Colon cancer with colectomy (colostomy bag);</a:t>
            </a:r>
            <a:r>
              <a:rPr lang="en-US" altLang="en-US" baseline="0" dirty="0"/>
              <a:t> b</a:t>
            </a:r>
            <a:r>
              <a:rPr lang="en-US" altLang="en-US" dirty="0"/>
              <a:t>ladder cancer (long-term urine catheter in place);</a:t>
            </a:r>
            <a:r>
              <a:rPr lang="en-US" altLang="en-US" baseline="0" dirty="0"/>
              <a:t> and r</a:t>
            </a:r>
            <a:r>
              <a:rPr lang="en-US" altLang="en-US" dirty="0"/>
              <a:t>heumatoid arthritis</a:t>
            </a:r>
            <a:endParaRPr lang="en-US" b="0" dirty="0"/>
          </a:p>
          <a:p>
            <a:pPr marL="171450" indent="-171450">
              <a:buFont typeface="Arial" pitchFamily="34" charset="0"/>
              <a:buChar char="•"/>
            </a:pPr>
            <a:r>
              <a:rPr lang="en-US" b="1" dirty="0"/>
              <a:t>E</a:t>
            </a:r>
            <a:r>
              <a:rPr lang="en-US" b="0" dirty="0"/>
              <a:t>vents: R</a:t>
            </a:r>
            <a:r>
              <a:rPr lang="en-US" dirty="0"/>
              <a:t>elocation due to evacuation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Tx/>
              <a:buNone/>
            </a:pPr>
            <a:r>
              <a:rPr lang="en-US" sz="1200" b="1" u="sng" kern="1200" dirty="0">
                <a:solidFill>
                  <a:schemeClr val="tx1"/>
                </a:solidFill>
                <a:effectLst/>
                <a:latin typeface="+mn-lt"/>
                <a:ea typeface="+mn-ea"/>
                <a:cs typeface="+mn-cs"/>
              </a:rPr>
              <a:t>INSTRUCTOR</a:t>
            </a:r>
            <a:r>
              <a:rPr lang="en-US" sz="1200" b="1" u="sng" kern="1200" baseline="0" dirty="0">
                <a:solidFill>
                  <a:schemeClr val="tx1"/>
                </a:solidFill>
                <a:effectLst/>
                <a:latin typeface="+mn-lt"/>
                <a:ea typeface="+mn-ea"/>
                <a:cs typeface="+mn-cs"/>
              </a:rPr>
              <a:t> NOTES AND TIPS</a:t>
            </a:r>
            <a:endParaRPr lang="en-US" sz="1200" b="1" u="sng" kern="1200" dirty="0">
              <a:solidFill>
                <a:schemeClr val="tx1"/>
              </a:solidFill>
              <a:effectLst/>
              <a:latin typeface="+mn-lt"/>
              <a:ea typeface="+mn-ea"/>
              <a:cs typeface="+mn-cs"/>
            </a:endParaRPr>
          </a:p>
          <a:p>
            <a:pPr marL="171450" indent="-171450">
              <a:buFont typeface="Arial" pitchFamily="34" charset="0"/>
              <a:buChar char="•"/>
            </a:pPr>
            <a:r>
              <a:rPr lang="en-US" b="1" dirty="0"/>
              <a:t>Risk factors: </a:t>
            </a:r>
            <a:r>
              <a:rPr lang="en-US" b="0" dirty="0"/>
              <a:t>Leakage, infection, and dislodgement with movement</a:t>
            </a:r>
          </a:p>
          <a:p>
            <a:pPr marL="171450" indent="-171450">
              <a:buFont typeface="Arial" pitchFamily="34" charset="0"/>
              <a:buChar char="•"/>
            </a:pPr>
            <a:r>
              <a:rPr lang="en-US" b="0" dirty="0"/>
              <a:t>Assessment</a:t>
            </a:r>
            <a:r>
              <a:rPr lang="en-US" b="0" baseline="0" dirty="0"/>
              <a:t> and reassessment before and after moving the patient needs to be done to ensure dislodgement did not occur of both the urine catheter and colostomy bag.</a:t>
            </a:r>
            <a:endParaRPr lang="en-US" b="1"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u="sng" kern="1200" dirty="0">
                <a:solidFill>
                  <a:schemeClr val="tx1"/>
                </a:solidFill>
                <a:effectLst/>
                <a:latin typeface="+mn-lt"/>
                <a:ea typeface="+mn-ea"/>
                <a:cs typeface="+mn-cs"/>
              </a:rPr>
              <a:t>INSTRUCTOR NOTES AND TIPS</a:t>
            </a:r>
            <a:endParaRPr lang="en-US" sz="1200" b="1" u="sng" kern="1200" baseline="0" dirty="0">
              <a:solidFill>
                <a:schemeClr val="tx1"/>
              </a:solidFill>
              <a:effectLst/>
              <a:latin typeface="+mn-lt"/>
              <a:ea typeface="+mn-ea"/>
              <a:cs typeface="+mn-cs"/>
            </a:endParaRPr>
          </a:p>
          <a:p>
            <a:pPr marL="171450" indent="-171450">
              <a:buFont typeface="Arial" pitchFamily="34" charset="0"/>
              <a:buChar char="•"/>
            </a:pPr>
            <a:r>
              <a:rPr lang="en-US" sz="1200" b="0" kern="1200" baseline="0" dirty="0">
                <a:solidFill>
                  <a:schemeClr val="tx1"/>
                </a:solidFill>
                <a:effectLst/>
                <a:latin typeface="+mn-lt"/>
                <a:ea typeface="+mn-ea"/>
                <a:cs typeface="+mn-cs"/>
              </a:rPr>
              <a:t>Discuss with the class the importance of a good assessment and the appropriate documentation when working with urine catheters. </a:t>
            </a:r>
          </a:p>
          <a:p>
            <a:pPr marL="171450" indent="-171450">
              <a:buFont typeface="Arial" pitchFamily="34" charset="0"/>
              <a:buChar char="•"/>
            </a:pPr>
            <a:r>
              <a:rPr lang="en-US" sz="1200" b="0" kern="1200" baseline="0" dirty="0">
                <a:solidFill>
                  <a:schemeClr val="tx1"/>
                </a:solidFill>
                <a:effectLst/>
                <a:latin typeface="+mn-lt"/>
                <a:ea typeface="+mn-ea"/>
                <a:cs typeface="+mn-cs"/>
              </a:rPr>
              <a:t>Discuss sepsis and the relationship it has with Foley catheters.</a:t>
            </a: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u="sng" kern="1200" dirty="0">
                <a:solidFill>
                  <a:schemeClr val="tx1"/>
                </a:solidFill>
                <a:effectLst/>
                <a:latin typeface="+mn-lt"/>
                <a:ea typeface="+mn-ea"/>
                <a:cs typeface="+mn-cs"/>
              </a:rPr>
              <a:t>INSTRUCTOR NOTES AND TIPS</a:t>
            </a:r>
            <a:endParaRPr lang="en-US" sz="1200" b="1" u="sng" kern="1200" baseline="0" dirty="0">
              <a:solidFill>
                <a:schemeClr val="tx1"/>
              </a:solidFill>
              <a:effectLst/>
              <a:latin typeface="+mn-lt"/>
              <a:ea typeface="+mn-ea"/>
              <a:cs typeface="+mn-cs"/>
            </a:endParaRPr>
          </a:p>
          <a:p>
            <a:pPr marL="171450" indent="-171450">
              <a:buFont typeface="Arial" pitchFamily="34" charset="0"/>
              <a:buChar char="•"/>
            </a:pPr>
            <a:r>
              <a:rPr lang="en-US" sz="1200" b="0" kern="1200" baseline="0" dirty="0">
                <a:solidFill>
                  <a:schemeClr val="tx1"/>
                </a:solidFill>
                <a:effectLst/>
                <a:latin typeface="+mn-lt"/>
                <a:ea typeface="+mn-ea"/>
                <a:cs typeface="+mn-cs"/>
              </a:rPr>
              <a:t>Discuss with the class the importance of a good assessment and the appropriate documentation when working with urine catheters. </a:t>
            </a:r>
          </a:p>
          <a:p>
            <a:pPr marL="171450" indent="-171450">
              <a:buFont typeface="Arial" pitchFamily="34" charset="0"/>
              <a:buChar char="•"/>
            </a:pPr>
            <a:r>
              <a:rPr lang="en-US" sz="1200" b="0" kern="1200" baseline="0" dirty="0">
                <a:solidFill>
                  <a:schemeClr val="tx1"/>
                </a:solidFill>
                <a:effectLst/>
                <a:latin typeface="+mn-lt"/>
                <a:ea typeface="+mn-ea"/>
                <a:cs typeface="+mn-cs"/>
              </a:rPr>
              <a:t>Discuss sepsis and the relationship it has with Foley catheters.</a:t>
            </a: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u="sng" kern="1200" baseline="0" dirty="0">
                <a:solidFill>
                  <a:schemeClr val="tx1"/>
                </a:solidFill>
                <a:effectLst/>
                <a:latin typeface="+mn-lt"/>
                <a:ea typeface="+mn-ea"/>
                <a:cs typeface="+mn-cs"/>
              </a:rPr>
              <a:t>INSTRUCTOR NOTES AND TIPS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a:solidFill>
                  <a:schemeClr val="tx1"/>
                </a:solidFill>
                <a:effectLst/>
                <a:latin typeface="+mn-lt"/>
                <a:ea typeface="+mn-ea"/>
                <a:cs typeface="+mn-cs"/>
              </a:rPr>
              <a:t>Discuss with the class the importance of a good assessment and the appropriate documentation when working with colostomy bags. Discuss appropriate transfer protocols to ensure the best outcomes for the patient. </a:t>
            </a:r>
            <a:endParaRPr lang="en-US" sz="1200" kern="1200" dirty="0">
              <a:solidFill>
                <a:schemeClr val="tx1"/>
              </a:solidFill>
              <a:effectLst/>
              <a:latin typeface="+mn-lt"/>
              <a:ea typeface="+mn-ea"/>
              <a:cs typeface="+mn-cs"/>
            </a:endParaRPr>
          </a:p>
          <a:p>
            <a:pPr marL="171450" indent="-171450">
              <a:buFont typeface="Arial" pitchFamily="34" charset="0"/>
              <a:buChar char="•"/>
            </a:pP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u="sng" kern="1200" baseline="0" dirty="0">
                <a:solidFill>
                  <a:schemeClr val="tx1"/>
                </a:solidFill>
                <a:effectLst/>
                <a:latin typeface="+mn-lt"/>
                <a:ea typeface="+mn-ea"/>
                <a:cs typeface="+mn-cs"/>
              </a:rPr>
              <a:t>INSTRUCTOR NOTES AND TIPS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a:solidFill>
                  <a:schemeClr val="tx1"/>
                </a:solidFill>
                <a:effectLst/>
                <a:latin typeface="+mn-lt"/>
                <a:ea typeface="+mn-ea"/>
                <a:cs typeface="+mn-cs"/>
              </a:rPr>
              <a:t>Discuss with the class the importance of a good assessment and the appropriate documentation when working with colostomy bags. Discuss appropriate transfer protocols to ensure the best outcomes for the patient. </a:t>
            </a:r>
            <a:endParaRPr lang="en-US" sz="1200" kern="1200" dirty="0">
              <a:solidFill>
                <a:schemeClr val="tx1"/>
              </a:solidFill>
              <a:effectLst/>
              <a:latin typeface="+mn-lt"/>
              <a:ea typeface="+mn-ea"/>
              <a:cs typeface="+mn-cs"/>
            </a:endParaRPr>
          </a:p>
          <a:p>
            <a:pPr marL="171450" indent="-171450">
              <a:buFont typeface="Arial" pitchFamily="34" charset="0"/>
              <a:buChar char="•"/>
            </a:pP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INSTRUCTOR</a:t>
            </a:r>
            <a:r>
              <a:rPr lang="en-US" b="1" u="sng" baseline="0" dirty="0"/>
              <a:t> NOTES AND TIPS</a:t>
            </a:r>
            <a:r>
              <a:rPr lang="en-US" baseline="0" dirty="0"/>
              <a:t/>
            </a:r>
            <a:br>
              <a:rPr lang="en-US" baseline="0" dirty="0"/>
            </a:br>
            <a:r>
              <a:rPr lang="en-US" dirty="0"/>
              <a:t>By the end of Lesson 6, participants should be able to: </a:t>
            </a:r>
          </a:p>
          <a:p>
            <a:pPr marL="171450" indent="-171450">
              <a:buFont typeface="Arial" pitchFamily="34" charset="0"/>
              <a:buChar char="•"/>
            </a:pPr>
            <a:r>
              <a:rPr lang="en-US" dirty="0"/>
              <a:t>Identify the patient with a </a:t>
            </a:r>
            <a:r>
              <a:rPr lang="en-US" dirty="0" smtClean="0"/>
              <a:t>Foley catheter and/or colostomy </a:t>
            </a:r>
            <a:r>
              <a:rPr lang="en-US" dirty="0"/>
              <a:t>bag.</a:t>
            </a:r>
          </a:p>
          <a:p>
            <a:pPr marL="171450" indent="-171450">
              <a:buFont typeface="Arial" pitchFamily="34" charset="0"/>
              <a:buChar char="•"/>
            </a:pPr>
            <a:r>
              <a:rPr lang="en-US" dirty="0"/>
              <a:t>Know the Foley </a:t>
            </a:r>
            <a:r>
              <a:rPr lang="en-US" dirty="0" smtClean="0"/>
              <a:t>catheter and</a:t>
            </a:r>
            <a:r>
              <a:rPr lang="en-US" baseline="0" dirty="0" smtClean="0"/>
              <a:t> </a:t>
            </a:r>
            <a:r>
              <a:rPr lang="en-US" baseline="0" dirty="0"/>
              <a:t>colostomy bag</a:t>
            </a:r>
            <a:r>
              <a:rPr lang="en-US" dirty="0"/>
              <a:t> basic operational function, settings, and equipment.</a:t>
            </a:r>
          </a:p>
          <a:p>
            <a:pPr marL="171450" indent="-171450">
              <a:buFont typeface="Arial" pitchFamily="34" charset="0"/>
              <a:buChar char="•"/>
            </a:pPr>
            <a:r>
              <a:rPr lang="en-US" dirty="0"/>
              <a:t>Discuss and describe the special concerns of a</a:t>
            </a:r>
            <a:r>
              <a:rPr lang="en-US" baseline="0" dirty="0"/>
              <a:t> Foley </a:t>
            </a:r>
            <a:r>
              <a:rPr lang="en-US" baseline="0" dirty="0" smtClean="0"/>
              <a:t>catheter and/or colostomy </a:t>
            </a:r>
            <a:r>
              <a:rPr lang="en-US" baseline="0" dirty="0"/>
              <a:t>bag </a:t>
            </a:r>
            <a:r>
              <a:rPr lang="en-US" dirty="0"/>
              <a:t>in the older patient.</a:t>
            </a:r>
          </a:p>
          <a:p>
            <a:pPr marL="171450" indent="-171450">
              <a:buFont typeface="Arial" pitchFamily="34" charset="0"/>
              <a:buChar char="•"/>
            </a:pPr>
            <a:r>
              <a:rPr lang="en-US" dirty="0"/>
              <a:t>Describe the signs and symptoms of a patient with a malfunctioning Foley</a:t>
            </a:r>
            <a:r>
              <a:rPr lang="en-US" baseline="0" dirty="0"/>
              <a:t> </a:t>
            </a:r>
            <a:r>
              <a:rPr lang="en-US" baseline="0" dirty="0" smtClean="0"/>
              <a:t>catheter and/or </a:t>
            </a:r>
            <a:r>
              <a:rPr lang="en-US" baseline="0" dirty="0"/>
              <a:t>colostomy bag</a:t>
            </a:r>
            <a:r>
              <a:rPr lang="en-US" dirty="0"/>
              <a:t>.</a:t>
            </a:r>
          </a:p>
          <a:p>
            <a:pPr marL="171450" indent="-171450">
              <a:buFont typeface="Arial" pitchFamily="34" charset="0"/>
              <a:buChar char="•"/>
            </a:pPr>
            <a:r>
              <a:rPr lang="en-US" dirty="0"/>
              <a:t>Discuss how patients with </a:t>
            </a:r>
            <a:r>
              <a:rPr lang="en-US" dirty="0" smtClean="0"/>
              <a:t>a Foley</a:t>
            </a:r>
            <a:r>
              <a:rPr lang="en-US" baseline="0" dirty="0" smtClean="0"/>
              <a:t> catheter and/or </a:t>
            </a:r>
            <a:r>
              <a:rPr lang="en-US" baseline="0" dirty="0"/>
              <a:t>colostomy </a:t>
            </a:r>
            <a:r>
              <a:rPr lang="en-US" baseline="0" dirty="0" smtClean="0"/>
              <a:t>bag</a:t>
            </a:r>
            <a:r>
              <a:rPr lang="en-US" dirty="0" smtClean="0"/>
              <a:t> </a:t>
            </a:r>
            <a:r>
              <a:rPr lang="en-US" dirty="0"/>
              <a:t>are managed.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F7B4A9-850B-4D89-9092-A7AFF36923D0}" type="slidenum">
              <a:rPr lang="en-US" altLang="en-US" smtClean="0">
                <a:solidFill>
                  <a:prstClr val="black"/>
                </a:solidFill>
              </a:rPr>
              <a:pPr>
                <a:spcBef>
                  <a:spcPct val="0"/>
                </a:spcBef>
              </a:pPr>
              <a:t>3</a:t>
            </a:fld>
            <a:endParaRPr lang="en-US" altLang="en-US">
              <a:solidFill>
                <a:prstClr val="black"/>
              </a:solidFill>
            </a:endParaRPr>
          </a:p>
        </p:txBody>
      </p:sp>
    </p:spTree>
    <p:extLst>
      <p:ext uri="{BB962C8B-B14F-4D97-AF65-F5344CB8AC3E}">
        <p14:creationId xmlns:p14="http://schemas.microsoft.com/office/powerpoint/2010/main" val="359433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a:latin typeface="Calibri" charset="0"/>
              </a:rPr>
              <a:t>INSTRUCTOR NOTES AND TIPS</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Triage assignment:</a:t>
            </a:r>
            <a:r>
              <a:rPr lang="en-US" sz="1200" kern="1200" dirty="0">
                <a:solidFill>
                  <a:schemeClr val="tx1"/>
                </a:solidFill>
                <a:effectLst/>
                <a:latin typeface="+mn-lt"/>
                <a:ea typeface="+mn-ea"/>
                <a:cs typeface="+mn-cs"/>
              </a:rPr>
              <a:t> </a:t>
            </a:r>
            <a:r>
              <a:rPr lang="en-US" dirty="0"/>
              <a:t>The triage officer has assigned your transport unit to Mr. Robert “Bob” Sachamono, a 79-year</a:t>
            </a:r>
            <a:r>
              <a:rPr lang="en-US" baseline="0" dirty="0"/>
              <a:t>-old</a:t>
            </a:r>
            <a:r>
              <a:rPr lang="en-US" dirty="0"/>
              <a:t> male patient in Room 17. Mr. Sachamono is a stable patient with a Foley </a:t>
            </a:r>
            <a:r>
              <a:rPr lang="en-US" dirty="0" smtClean="0"/>
              <a:t>catheter bag and </a:t>
            </a:r>
            <a:r>
              <a:rPr lang="en-US" dirty="0"/>
              <a:t>colostomy bag in place. He is to be evacuated to the Kenwood Manor Assisted Living and Rehab. </a:t>
            </a:r>
          </a:p>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D0065-D4EC-4D66-8DE2-77ACCE730C85}" type="slidenum">
              <a:rPr lang="en-US" altLang="en-US" smtClean="0">
                <a:solidFill>
                  <a:prstClr val="black"/>
                </a:solidFill>
              </a:rPr>
              <a:pPr>
                <a:spcBef>
                  <a:spcPct val="0"/>
                </a:spcBef>
              </a:pPr>
              <a:t>4</a:t>
            </a:fld>
            <a:endParaRPr lang="en-US" altLang="en-US">
              <a:solidFill>
                <a:prstClr val="black"/>
              </a:solidFill>
            </a:endParaRPr>
          </a:p>
        </p:txBody>
      </p:sp>
    </p:spTree>
    <p:extLst>
      <p:ext uri="{BB962C8B-B14F-4D97-AF65-F5344CB8AC3E}">
        <p14:creationId xmlns:p14="http://schemas.microsoft.com/office/powerpoint/2010/main" val="42366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sng" kern="1200" dirty="0">
                <a:solidFill>
                  <a:schemeClr val="tx1"/>
                </a:solidFill>
                <a:effectLst/>
                <a:latin typeface="+mn-lt"/>
                <a:ea typeface="+mn-ea"/>
                <a:cs typeface="+mn-cs"/>
              </a:rPr>
              <a:t>INSTRUCTOR NOTES AND TIPS</a:t>
            </a:r>
          </a:p>
          <a:p>
            <a:pPr marL="171450" indent="-171450">
              <a:buFont typeface="Arial" pitchFamily="34" charset="0"/>
              <a:buChar char="•"/>
            </a:pPr>
            <a:r>
              <a:rPr lang="en-US" sz="1200" b="1" kern="1200" dirty="0">
                <a:solidFill>
                  <a:schemeClr val="tx1"/>
                </a:solidFill>
                <a:effectLst/>
                <a:latin typeface="+mn-lt"/>
                <a:ea typeface="+mn-ea"/>
                <a:cs typeface="+mn-cs"/>
              </a:rPr>
              <a:t>Scene safe: </a:t>
            </a:r>
            <a:r>
              <a:rPr lang="en-US" sz="1200" kern="1200" dirty="0">
                <a:solidFill>
                  <a:schemeClr val="tx1"/>
                </a:solidFill>
                <a:effectLst/>
                <a:latin typeface="+mn-lt"/>
                <a:ea typeface="+mn-ea"/>
                <a:cs typeface="+mn-cs"/>
              </a:rPr>
              <a:t>Secure </a:t>
            </a:r>
          </a:p>
          <a:p>
            <a:pPr marL="171450" indent="-171450">
              <a:buFont typeface="Arial" pitchFamily="34" charset="0"/>
              <a:buChar char="•"/>
            </a:pPr>
            <a:r>
              <a:rPr lang="en-US" sz="1200" b="1" kern="1200" dirty="0">
                <a:solidFill>
                  <a:schemeClr val="tx1"/>
                </a:solidFill>
                <a:effectLst/>
                <a:latin typeface="+mn-lt"/>
                <a:ea typeface="+mn-ea"/>
                <a:cs typeface="+mn-cs"/>
              </a:rPr>
              <a:t>Situation: </a:t>
            </a:r>
            <a:r>
              <a:rPr lang="en-US" sz="1200" kern="1200" dirty="0">
                <a:solidFill>
                  <a:schemeClr val="tx1"/>
                </a:solidFill>
                <a:effectLst/>
                <a:latin typeface="+mn-lt"/>
                <a:ea typeface="+mn-ea"/>
                <a:cs typeface="+mn-cs"/>
              </a:rPr>
              <a:t>Evacuation relocation </a:t>
            </a:r>
          </a:p>
          <a:p>
            <a:pPr marL="171450" indent="-171450">
              <a:buFont typeface="Arial" pitchFamily="34" charset="0"/>
              <a:buChar char="•"/>
            </a:pPr>
            <a:r>
              <a:rPr lang="en-US" sz="1200" b="1" kern="1200" dirty="0">
                <a:solidFill>
                  <a:schemeClr val="tx1"/>
                </a:solidFill>
                <a:effectLst/>
                <a:latin typeface="+mn-lt"/>
                <a:ea typeface="+mn-ea"/>
                <a:cs typeface="+mn-cs"/>
              </a:rPr>
              <a:t>Cultural:</a:t>
            </a:r>
            <a:r>
              <a:rPr lang="en-US" sz="1200" b="0" kern="1200" dirty="0">
                <a:solidFill>
                  <a:schemeClr val="tx1"/>
                </a:solidFill>
                <a:effectLst/>
                <a:latin typeface="+mn-lt"/>
                <a:ea typeface="+mn-ea"/>
                <a:cs typeface="+mn-cs"/>
              </a:rPr>
              <a:t> English</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speaking</a:t>
            </a:r>
          </a:p>
          <a:p>
            <a:pPr marL="171450" indent="-171450">
              <a:buFont typeface="Arial" pitchFamily="34" charset="0"/>
              <a:buChar char="•"/>
            </a:pPr>
            <a:r>
              <a:rPr lang="en-US" sz="1200" b="1" kern="1200" dirty="0">
                <a:solidFill>
                  <a:schemeClr val="tx1"/>
                </a:solidFill>
                <a:effectLst/>
                <a:latin typeface="+mn-lt"/>
                <a:ea typeface="+mn-ea"/>
                <a:cs typeface="+mn-cs"/>
              </a:rPr>
              <a:t>Communication: </a:t>
            </a:r>
            <a:r>
              <a:rPr lang="en-US" sz="1200" kern="1200" dirty="0">
                <a:solidFill>
                  <a:schemeClr val="tx1"/>
                </a:solidFill>
                <a:effectLst/>
                <a:latin typeface="+mn-lt"/>
                <a:ea typeface="+mn-ea"/>
                <a:cs typeface="+mn-cs"/>
              </a:rPr>
              <a:t>Awake, alert, and oriented x4 </a:t>
            </a:r>
          </a:p>
          <a:p>
            <a:pPr marL="171450" indent="-171450">
              <a:buFont typeface="Arial" pitchFamily="34" charset="0"/>
              <a:buChar char="•"/>
            </a:pPr>
            <a:r>
              <a:rPr lang="en-US" sz="1200" b="1" kern="1200" dirty="0">
                <a:solidFill>
                  <a:schemeClr val="tx1"/>
                </a:solidFill>
                <a:effectLst/>
                <a:latin typeface="+mn-lt"/>
                <a:ea typeface="+mn-ea"/>
                <a:cs typeface="+mn-cs"/>
              </a:rPr>
              <a:t>Medical devices: </a:t>
            </a:r>
            <a:r>
              <a:rPr lang="en-US" sz="1200" b="0" kern="1200" dirty="0">
                <a:solidFill>
                  <a:schemeClr val="tx1"/>
                </a:solidFill>
                <a:effectLst/>
                <a:latin typeface="+mn-lt"/>
                <a:ea typeface="+mn-ea"/>
                <a:cs typeface="+mn-cs"/>
              </a:rPr>
              <a:t>Foley</a:t>
            </a:r>
            <a:r>
              <a:rPr lang="en-US" sz="1200" b="0" kern="1200" baseline="0" dirty="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catheter and </a:t>
            </a:r>
            <a:r>
              <a:rPr lang="en-US" sz="1200" b="0" kern="1200" baseline="0" dirty="0">
                <a:solidFill>
                  <a:schemeClr val="tx1"/>
                </a:solidFill>
                <a:effectLst/>
                <a:latin typeface="+mn-lt"/>
                <a:ea typeface="+mn-ea"/>
                <a:cs typeface="+mn-cs"/>
              </a:rPr>
              <a:t>colostomy bag </a:t>
            </a:r>
          </a:p>
          <a:p>
            <a:pPr marL="171450" indent="-171450">
              <a:buFont typeface="Arial" pitchFamily="34" charset="0"/>
              <a:buChar char="•"/>
            </a:pPr>
            <a:r>
              <a:rPr lang="en-US" sz="1200" b="1" kern="1200" dirty="0">
                <a:solidFill>
                  <a:schemeClr val="tx1"/>
                </a:solidFill>
                <a:effectLst/>
                <a:latin typeface="+mn-lt"/>
                <a:ea typeface="+mn-ea"/>
                <a:cs typeface="+mn-cs"/>
              </a:rPr>
              <a:t>Chief complaint: </a:t>
            </a:r>
            <a:r>
              <a:rPr lang="en-US" sz="1200" kern="1200" dirty="0">
                <a:solidFill>
                  <a:schemeClr val="tx1"/>
                </a:solidFill>
                <a:effectLst/>
                <a:latin typeface="+mn-lt"/>
                <a:ea typeface="+mn-ea"/>
                <a:cs typeface="+mn-cs"/>
              </a:rPr>
              <a:t>He has no complaints of physical discomfort.</a:t>
            </a:r>
            <a:endParaRPr lang="en-US" dirty="0">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EA4828-FD87-437A-BCD5-90644D42D66E}" type="slidenum">
              <a:rPr lang="en-US" altLang="en-US" smtClean="0">
                <a:solidFill>
                  <a:prstClr val="black"/>
                </a:solidFill>
              </a:rPr>
              <a:pPr>
                <a:spcBef>
                  <a:spcPct val="0"/>
                </a:spcBef>
              </a:pPr>
              <a:t>5</a:t>
            </a:fld>
            <a:endParaRPr lang="en-US" altLang="en-US">
              <a:solidFill>
                <a:prstClr val="black"/>
              </a:solidFill>
            </a:endParaRPr>
          </a:p>
        </p:txBody>
      </p:sp>
    </p:spTree>
    <p:extLst>
      <p:ext uri="{BB962C8B-B14F-4D97-AF65-F5344CB8AC3E}">
        <p14:creationId xmlns:p14="http://schemas.microsoft.com/office/powerpoint/2010/main" val="200984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u="sng" kern="1200" dirty="0">
                <a:solidFill>
                  <a:schemeClr val="tx1"/>
                </a:solidFill>
                <a:effectLst/>
                <a:latin typeface="+mn-lt"/>
                <a:ea typeface="+mn-ea"/>
                <a:cs typeface="+mn-cs"/>
              </a:rPr>
              <a:t>INSTRUCTOR NOTES AND TIPS</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Level of consciousness: </a:t>
            </a:r>
            <a:r>
              <a:rPr lang="en-US" sz="1200" b="0" kern="1200" dirty="0">
                <a:solidFill>
                  <a:schemeClr val="tx1"/>
                </a:solidFill>
                <a:effectLst/>
                <a:latin typeface="+mn-lt"/>
                <a:ea typeface="+mn-ea"/>
                <a:cs typeface="+mn-cs"/>
              </a:rPr>
              <a:t>Awake</a:t>
            </a:r>
            <a:r>
              <a:rPr lang="en-US" sz="1200" b="0" kern="1200" baseline="0" dirty="0">
                <a:solidFill>
                  <a:schemeClr val="tx1"/>
                </a:solidFill>
                <a:effectLst/>
                <a:latin typeface="+mn-lt"/>
                <a:ea typeface="+mn-ea"/>
                <a:cs typeface="+mn-cs"/>
              </a:rPr>
              <a:t> and alert</a:t>
            </a:r>
            <a:endParaRPr lang="en-US" sz="1200" kern="120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Airway: </a:t>
            </a:r>
            <a:r>
              <a:rPr lang="en-US" sz="1200" kern="1200" dirty="0">
                <a:solidFill>
                  <a:schemeClr val="tx1"/>
                </a:solidFill>
                <a:effectLst/>
                <a:latin typeface="+mn-lt"/>
                <a:ea typeface="+mn-ea"/>
                <a:cs typeface="+mn-cs"/>
              </a:rPr>
              <a:t>Open,</a:t>
            </a:r>
            <a:r>
              <a:rPr lang="en-US" sz="1200" kern="1200" baseline="0" dirty="0">
                <a:solidFill>
                  <a:schemeClr val="tx1"/>
                </a:solidFill>
                <a:effectLst/>
                <a:latin typeface="+mn-lt"/>
                <a:ea typeface="+mn-ea"/>
                <a:cs typeface="+mn-cs"/>
              </a:rPr>
              <a:t> intact</a:t>
            </a:r>
            <a:endParaRPr lang="en-US" sz="1200" kern="120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Breathing: </a:t>
            </a:r>
            <a:r>
              <a:rPr lang="en-US" sz="1200" kern="1200" dirty="0">
                <a:solidFill>
                  <a:schemeClr val="tx1"/>
                </a:solidFill>
                <a:effectLst/>
                <a:latin typeface="+mn-lt"/>
                <a:ea typeface="+mn-ea"/>
                <a:cs typeface="+mn-cs"/>
              </a:rPr>
              <a:t>Normal rise</a:t>
            </a:r>
            <a:r>
              <a:rPr lang="en-US" sz="1200" kern="1200" baseline="0" dirty="0">
                <a:solidFill>
                  <a:schemeClr val="tx1"/>
                </a:solidFill>
                <a:effectLst/>
                <a:latin typeface="+mn-lt"/>
                <a:ea typeface="+mn-ea"/>
                <a:cs typeface="+mn-cs"/>
              </a:rPr>
              <a:t> and fall, clear lung sounds, RR: 14</a:t>
            </a:r>
            <a:endParaRPr lang="en-US" sz="1200" kern="120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Circulation: </a:t>
            </a:r>
            <a:r>
              <a:rPr lang="en-US" sz="1200" kern="1200" dirty="0">
                <a:solidFill>
                  <a:schemeClr val="tx1"/>
                </a:solidFill>
                <a:effectLst/>
                <a:latin typeface="+mn-lt"/>
                <a:ea typeface="+mn-ea"/>
                <a:cs typeface="+mn-cs"/>
              </a:rPr>
              <a:t>HR: 82, pulse has good rate rhythm and quality</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First impression: </a:t>
            </a:r>
            <a:r>
              <a:rPr lang="en-US" sz="1200" kern="1200" dirty="0">
                <a:solidFill>
                  <a:schemeClr val="tx1"/>
                </a:solidFill>
                <a:effectLst/>
                <a:latin typeface="+mn-lt"/>
                <a:ea typeface="+mn-ea"/>
                <a:cs typeface="+mn-cs"/>
              </a:rPr>
              <a:t>Stable patient with Foley </a:t>
            </a:r>
            <a:r>
              <a:rPr lang="en-US" sz="1200" kern="1200" dirty="0" smtClean="0">
                <a:solidFill>
                  <a:schemeClr val="tx1"/>
                </a:solidFill>
                <a:effectLst/>
                <a:latin typeface="+mn-lt"/>
                <a:ea typeface="+mn-ea"/>
                <a:cs typeface="+mn-cs"/>
              </a:rPr>
              <a:t>catheter bag and </a:t>
            </a:r>
            <a:r>
              <a:rPr lang="en-US" sz="1200" kern="1200" dirty="0">
                <a:solidFill>
                  <a:schemeClr val="tx1"/>
                </a:solidFill>
                <a:effectLst/>
                <a:latin typeface="+mn-lt"/>
                <a:ea typeface="+mn-ea"/>
                <a:cs typeface="+mn-cs"/>
              </a:rPr>
              <a:t>colostomy bag</a:t>
            </a:r>
            <a:endParaRPr lang="en-US" sz="1200" b="0" kern="1200" baseline="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Differential diagnosis: </a:t>
            </a:r>
            <a:r>
              <a:rPr lang="en-US" sz="1200" b="0" kern="1200" dirty="0">
                <a:solidFill>
                  <a:schemeClr val="tx1"/>
                </a:solidFill>
                <a:effectLst/>
                <a:latin typeface="+mn-lt"/>
                <a:ea typeface="+mn-ea"/>
                <a:cs typeface="+mn-cs"/>
              </a:rPr>
              <a:t>None at this time</a:t>
            </a:r>
            <a:endParaRPr lang="en-US" dirty="0">
              <a:latin typeface="Calibri"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783594-FFEA-41C0-A0DA-CF5AF708783C}" type="slidenum">
              <a:rPr lang="en-US" altLang="en-US" smtClean="0">
                <a:solidFill>
                  <a:prstClr val="black"/>
                </a:solidFill>
              </a:rPr>
              <a:pPr>
                <a:spcBef>
                  <a:spcPct val="0"/>
                </a:spcBef>
              </a:pPr>
              <a:t>6</a:t>
            </a:fld>
            <a:endParaRPr lang="en-US" altLang="en-US">
              <a:solidFill>
                <a:prstClr val="black"/>
              </a:solidFill>
            </a:endParaRPr>
          </a:p>
        </p:txBody>
      </p:sp>
    </p:spTree>
    <p:extLst>
      <p:ext uri="{BB962C8B-B14F-4D97-AF65-F5344CB8AC3E}">
        <p14:creationId xmlns:p14="http://schemas.microsoft.com/office/powerpoint/2010/main" val="177440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u="sng" kern="1200" dirty="0">
                <a:solidFill>
                  <a:schemeClr val="tx1"/>
                </a:solidFill>
                <a:effectLst/>
                <a:latin typeface="+mn-lt"/>
                <a:ea typeface="+mn-ea"/>
                <a:cs typeface="+mn-cs"/>
              </a:rPr>
              <a:t>INSTRUCTOR NOTES AND TIPS</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Geriatric: </a:t>
            </a:r>
            <a:r>
              <a:rPr lang="en-US" sz="1200" b="0" kern="1200" dirty="0">
                <a:solidFill>
                  <a:schemeClr val="tx1"/>
                </a:solidFill>
                <a:effectLst/>
                <a:latin typeface="+mn-lt"/>
                <a:ea typeface="+mn-ea"/>
                <a:cs typeface="+mn-cs"/>
              </a:rPr>
              <a:t>79</a:t>
            </a:r>
            <a:r>
              <a:rPr lang="en-US" sz="1200" kern="1200" dirty="0">
                <a:solidFill>
                  <a:schemeClr val="tx1"/>
                </a:solidFill>
                <a:effectLst/>
                <a:latin typeface="+mn-lt"/>
                <a:ea typeface="+mn-ea"/>
                <a:cs typeface="+mn-cs"/>
              </a:rPr>
              <a:t>-year-old residing in a skilled nursing facility   </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Environmental: </a:t>
            </a:r>
            <a:r>
              <a:rPr lang="en-US" sz="1200" kern="1200" dirty="0">
                <a:solidFill>
                  <a:schemeClr val="tx1"/>
                </a:solidFill>
                <a:effectLst/>
                <a:latin typeface="+mn-lt"/>
                <a:ea typeface="+mn-ea"/>
                <a:cs typeface="+mn-cs"/>
              </a:rPr>
              <a:t>Skilled nursing facility with no other patients in the room   </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Medical: </a:t>
            </a:r>
            <a:r>
              <a:rPr lang="en-US" sz="1200" kern="1200" dirty="0">
                <a:solidFill>
                  <a:schemeClr val="tx1"/>
                </a:solidFill>
                <a:effectLst/>
                <a:latin typeface="+mn-lt"/>
                <a:ea typeface="+mn-ea"/>
                <a:cs typeface="+mn-cs"/>
              </a:rPr>
              <a:t>Colon cancer (proctocolectomy</a:t>
            </a:r>
            <a:r>
              <a:rPr lang="en-US" sz="1200" kern="1200" baseline="0" dirty="0">
                <a:solidFill>
                  <a:schemeClr val="tx1"/>
                </a:solidFill>
                <a:effectLst/>
                <a:latin typeface="+mn-lt"/>
                <a:ea typeface="+mn-ea"/>
                <a:cs typeface="+mn-cs"/>
              </a:rPr>
              <a:t> to remove cancer), colostomy bag;</a:t>
            </a:r>
            <a:r>
              <a:rPr lang="en-US" sz="1200" kern="1200" dirty="0">
                <a:solidFill>
                  <a:schemeClr val="tx1"/>
                </a:solidFill>
                <a:effectLst/>
                <a:latin typeface="+mn-lt"/>
                <a:ea typeface="+mn-ea"/>
                <a:cs typeface="+mn-cs"/>
              </a:rPr>
              <a:t> bladder cancer,</a:t>
            </a:r>
            <a:r>
              <a:rPr lang="en-US" sz="1200" kern="1200" baseline="0" dirty="0">
                <a:solidFill>
                  <a:schemeClr val="tx1"/>
                </a:solidFill>
                <a:effectLst/>
                <a:latin typeface="+mn-lt"/>
                <a:ea typeface="+mn-ea"/>
                <a:cs typeface="+mn-cs"/>
              </a:rPr>
              <a:t> Foley catheter; and </a:t>
            </a:r>
            <a:r>
              <a:rPr lang="en-US" sz="1200" kern="1200" dirty="0">
                <a:solidFill>
                  <a:schemeClr val="tx1"/>
                </a:solidFill>
                <a:effectLst/>
                <a:latin typeface="+mn-lt"/>
                <a:ea typeface="+mn-ea"/>
                <a:cs typeface="+mn-cs"/>
              </a:rPr>
              <a:t>rheumatoid arthritis  </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Social:</a:t>
            </a:r>
            <a:r>
              <a:rPr lang="en-US" sz="1200" kern="1200" dirty="0">
                <a:solidFill>
                  <a:schemeClr val="tx1"/>
                </a:solidFill>
                <a:effectLst/>
                <a:latin typeface="+mn-lt"/>
                <a:ea typeface="+mn-ea"/>
                <a:cs typeface="+mn-cs"/>
              </a:rPr>
              <a:t> Moderate family support;</a:t>
            </a:r>
            <a:r>
              <a:rPr lang="en-US" sz="1200" kern="1200" baseline="0" dirty="0">
                <a:solidFill>
                  <a:schemeClr val="tx1"/>
                </a:solidFill>
                <a:effectLst/>
                <a:latin typeface="+mn-lt"/>
                <a:ea typeface="+mn-ea"/>
                <a:cs typeface="+mn-cs"/>
              </a:rPr>
              <a:t> v</a:t>
            </a:r>
            <a:r>
              <a:rPr lang="en-US" sz="1200" kern="1200" dirty="0">
                <a:solidFill>
                  <a:schemeClr val="tx1"/>
                </a:solidFill>
                <a:effectLst/>
                <a:latin typeface="+mn-lt"/>
                <a:ea typeface="+mn-ea"/>
                <a:cs typeface="+mn-cs"/>
              </a:rPr>
              <a:t>isitors monthly;</a:t>
            </a:r>
            <a:r>
              <a:rPr lang="en-US" sz="1200" kern="1200" baseline="0" dirty="0">
                <a:solidFill>
                  <a:schemeClr val="tx1"/>
                </a:solidFill>
                <a:effectLst/>
                <a:latin typeface="+mn-lt"/>
                <a:ea typeface="+mn-ea"/>
                <a:cs typeface="+mn-cs"/>
              </a:rPr>
              <a:t> l</a:t>
            </a:r>
            <a:r>
              <a:rPr lang="en-US" sz="1200" kern="1200" dirty="0">
                <a:solidFill>
                  <a:schemeClr val="tx1"/>
                </a:solidFill>
                <a:effectLst/>
                <a:latin typeface="+mn-lt"/>
                <a:ea typeface="+mn-ea"/>
                <a:cs typeface="+mn-cs"/>
              </a:rPr>
              <a:t>imited physical activity due to age and RA</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7</a:t>
            </a:fld>
            <a:endParaRPr lang="en-US" altLang="en-US">
              <a:solidFill>
                <a:prstClr val="black"/>
              </a:solidFill>
            </a:endParaRPr>
          </a:p>
        </p:txBody>
      </p:sp>
    </p:spTree>
    <p:extLst>
      <p:ext uri="{BB962C8B-B14F-4D97-AF65-F5344CB8AC3E}">
        <p14:creationId xmlns:p14="http://schemas.microsoft.com/office/powerpoint/2010/main" val="23041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sng" kern="1200" dirty="0">
                <a:solidFill>
                  <a:schemeClr val="tx1"/>
                </a:solidFill>
                <a:effectLst/>
                <a:latin typeface="+mn-lt"/>
                <a:ea typeface="+mn-ea"/>
                <a:cs typeface="+mn-cs"/>
              </a:rPr>
              <a:t>INSTRUCTOR NOTES AND TIPS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Urinary catheters are hollow, partially flexible tubes that collect urine from the bladder.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Urinary catheters come in many sizes and types.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Catheters can be made of: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Rubber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Plastic (PVC)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Silicone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Latex</a:t>
            </a:r>
          </a:p>
          <a:p>
            <a:pPr marL="171450" indent="-171450">
              <a:buFont typeface="Arial" pitchFamily="34" charset="0"/>
              <a:buChar char="•"/>
            </a:pPr>
            <a:r>
              <a:rPr lang="en-US" sz="1200" kern="1200" dirty="0">
                <a:solidFill>
                  <a:schemeClr val="tx1"/>
                </a:solidFill>
                <a:effectLst/>
                <a:latin typeface="+mn-lt"/>
                <a:ea typeface="+mn-ea"/>
                <a:cs typeface="+mn-cs"/>
              </a:rPr>
              <a:t>The catheter tube leads to a drainage bag that holds collected urine.</a:t>
            </a:r>
          </a:p>
          <a:p>
            <a:pPr marL="171450" indent="-171450">
              <a:buFont typeface="Arial" pitchFamily="34" charset="0"/>
              <a:buChar char="•"/>
            </a:pPr>
            <a:r>
              <a:rPr lang="en-US" sz="1200" b="1" u="none" kern="1200" dirty="0">
                <a:solidFill>
                  <a:schemeClr val="tx1"/>
                </a:solidFill>
                <a:effectLst/>
                <a:latin typeface="+mn-lt"/>
                <a:ea typeface="+mn-ea"/>
                <a:cs typeface="+mn-cs"/>
              </a:rPr>
              <a:t>What are the indications for catheter insertion?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28650" lvl="1" indent="-171450">
              <a:buFont typeface="Arial" pitchFamily="34" charset="0"/>
              <a:buChar char="•"/>
            </a:pPr>
            <a:r>
              <a:rPr lang="en-US" sz="1200" kern="1200" dirty="0">
                <a:solidFill>
                  <a:schemeClr val="tx1"/>
                </a:solidFill>
                <a:effectLst/>
                <a:latin typeface="+mn-lt"/>
                <a:ea typeface="+mn-ea"/>
                <a:cs typeface="+mn-cs"/>
              </a:rPr>
              <a:t>Urinary</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atheters are used when a patient is unable to empty their bladder. The goal of the catheter is to ensure kidney damage does not occur by emptying the bladder and avoiding any backup of urine.</a:t>
            </a:r>
          </a:p>
          <a:p>
            <a:pPr marL="628650" lvl="1" indent="-171450">
              <a:buFont typeface="Arial" pitchFamily="34" charset="0"/>
              <a:buChar char="•"/>
            </a:pPr>
            <a:r>
              <a:rPr lang="en-US" sz="1200" kern="1200" dirty="0">
                <a:solidFill>
                  <a:schemeClr val="tx1"/>
                </a:solidFill>
                <a:effectLst/>
                <a:latin typeface="+mn-lt"/>
                <a:ea typeface="+mn-ea"/>
                <a:cs typeface="+mn-cs"/>
              </a:rPr>
              <a:t>Older people may need to use urinary catheters for a</a:t>
            </a:r>
            <a:r>
              <a:rPr lang="en-US" sz="1200" kern="1200" baseline="0" dirty="0">
                <a:solidFill>
                  <a:schemeClr val="tx1"/>
                </a:solidFill>
                <a:effectLst/>
                <a:latin typeface="+mn-lt"/>
                <a:ea typeface="+mn-ea"/>
                <a:cs typeface="+mn-cs"/>
              </a:rPr>
              <a:t> long</a:t>
            </a:r>
            <a:r>
              <a:rPr lang="en-US" sz="1200" kern="1200" dirty="0">
                <a:solidFill>
                  <a:schemeClr val="tx1"/>
                </a:solidFill>
                <a:effectLst/>
                <a:latin typeface="+mn-lt"/>
                <a:ea typeface="+mn-ea"/>
                <a:cs typeface="+mn-cs"/>
              </a:rPr>
              <a:t> amount of time and sometimes on a permanent basis.</a:t>
            </a:r>
            <a:endParaRPr lang="en-US" sz="2000" kern="1200" dirty="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8</a:t>
            </a:fld>
            <a:endParaRPr lang="en-US" altLang="en-US">
              <a:solidFill>
                <a:prstClr val="black"/>
              </a:solidFill>
            </a:endParaRPr>
          </a:p>
        </p:txBody>
      </p:sp>
    </p:spTree>
    <p:extLst>
      <p:ext uri="{BB962C8B-B14F-4D97-AF65-F5344CB8AC3E}">
        <p14:creationId xmlns:p14="http://schemas.microsoft.com/office/powerpoint/2010/main" val="2304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INSTRUCTOR NOTES AND TIPS</a:t>
            </a:r>
          </a:p>
          <a:p>
            <a:pPr marL="171450" indent="-171450">
              <a:buFont typeface="Arial" panose="020B0604020202020204" pitchFamily="34" charset="0"/>
              <a:buChar char="•"/>
            </a:pPr>
            <a:r>
              <a:rPr lang="en-US" b="1" dirty="0"/>
              <a:t>What are the parts of an indwelling (Foley) urinary catheter?</a:t>
            </a:r>
          </a:p>
          <a:p>
            <a:pPr marL="628650" lvl="1" indent="-171450">
              <a:buFont typeface="Arial" panose="020B0604020202020204" pitchFamily="34" charset="0"/>
              <a:buChar char="•"/>
            </a:pPr>
            <a:r>
              <a:rPr lang="en-US" b="0" dirty="0"/>
              <a:t>Catheter tubing</a:t>
            </a:r>
          </a:p>
          <a:p>
            <a:pPr marL="628650" lvl="1" indent="-171450">
              <a:buFont typeface="Arial" panose="020B0604020202020204" pitchFamily="34" charset="0"/>
              <a:buChar char="•"/>
            </a:pPr>
            <a:r>
              <a:rPr lang="en-US" b="0" dirty="0"/>
              <a:t>Urine drainage bag</a:t>
            </a:r>
          </a:p>
          <a:p>
            <a:pPr marL="628650" lvl="1" indent="-171450">
              <a:buFont typeface="Arial" panose="020B0604020202020204" pitchFamily="34" charset="0"/>
              <a:buChar char="•"/>
            </a:pPr>
            <a:r>
              <a:rPr lang="en-US" b="0" dirty="0"/>
              <a:t>Emptying spout</a:t>
            </a:r>
          </a:p>
          <a:p>
            <a:pPr marL="171450" indent="-171450">
              <a:buFont typeface="Arial" panose="020B0604020202020204" pitchFamily="34" charset="0"/>
              <a:buChar char="•"/>
            </a:pPr>
            <a:r>
              <a:rPr lang="en-US" b="0" dirty="0"/>
              <a:t>Explain to the participants the process of placing a urinary catheter (sterile</a:t>
            </a:r>
            <a:r>
              <a:rPr lang="en-US" b="0" baseline="0" dirty="0"/>
              <a:t> procedure).</a:t>
            </a:r>
          </a:p>
          <a:p>
            <a:pPr marL="171450" indent="-171450">
              <a:buFont typeface="Arial" panose="020B0604020202020204" pitchFamily="34" charset="0"/>
              <a:buChar char="•"/>
            </a:pPr>
            <a:r>
              <a:rPr lang="en-US" b="0" baseline="0" dirty="0"/>
              <a:t>Discuss why sterile application is so important (infection).</a:t>
            </a:r>
          </a:p>
          <a:p>
            <a:pPr marL="171450" indent="-171450">
              <a:buFont typeface="Arial" panose="020B0604020202020204" pitchFamily="34" charset="0"/>
              <a:buChar char="•"/>
            </a:pPr>
            <a:r>
              <a:rPr lang="en-US" b="0" baseline="0" dirty="0"/>
              <a:t>Foley catheters can dislodge either by balloon deflation or trauma if pulled out with an intact balloon.</a:t>
            </a:r>
          </a:p>
          <a:p>
            <a:pPr marL="628650" lvl="1" indent="-171450">
              <a:buFont typeface="Arial" panose="020B0604020202020204" pitchFamily="34" charset="0"/>
              <a:buChar char="•"/>
            </a:pPr>
            <a:r>
              <a:rPr lang="en-US" b="0" baseline="0" dirty="0"/>
              <a:t>In the case of a dislodged catheter, the </a:t>
            </a:r>
            <a:r>
              <a:rPr lang="en-US" sz="1200" kern="1200" baseline="0" dirty="0">
                <a:solidFill>
                  <a:schemeClr val="tx1"/>
                </a:solidFill>
                <a:effectLst/>
                <a:latin typeface="+mn-lt"/>
                <a:ea typeface="+mn-ea"/>
                <a:cs typeface="+mn-cs"/>
              </a:rPr>
              <a:t>EMS practitioner</a:t>
            </a:r>
            <a:r>
              <a:rPr lang="en-US" b="0" baseline="0" dirty="0"/>
              <a:t> should NEVER attempt to put the same catheter back in the patient. Sterile technique is needed, which means a new catheter is the only option. </a:t>
            </a:r>
          </a:p>
          <a:p>
            <a:pPr marL="171450" indent="-171450">
              <a:buFont typeface="Arial" panose="020B0604020202020204" pitchFamily="34" charset="0"/>
              <a:buChar char="•"/>
            </a:pPr>
            <a:r>
              <a:rPr lang="en-US" b="1" baseline="0" dirty="0"/>
              <a:t>Complications of a urinary catheter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Healthcare-associated urinary tract infections (UTIs); symptoms include: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Fever</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Chills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Headache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Cloudy urine (due to pus)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Burning of the urethra or genital area</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Leaking of urine out of the catheter</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Blood in the urine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Foul-smelling urine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Low back pain and achiness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Allergic reaction to the material used in the catheter, such as latex</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Bladder stones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Blood in the urine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Injury to the urethra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Kidney damage (with long-term indwelling catheters)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Infection of the urinary tract, kidney, or blood (septicemia)</a:t>
            </a:r>
          </a:p>
          <a:p>
            <a:pPr marL="171450" lvl="0" indent="-171450">
              <a:buFont typeface="Arial" panose="020B0604020202020204" pitchFamily="34" charset="0"/>
              <a:buChar char="•"/>
            </a:pPr>
            <a:r>
              <a:rPr lang="en-US" sz="1200" b="1" kern="1200" dirty="0" err="1">
                <a:solidFill>
                  <a:schemeClr val="tx1"/>
                </a:solidFill>
                <a:effectLst/>
                <a:latin typeface="+mn-lt"/>
                <a:ea typeface="+mn-ea"/>
                <a:cs typeface="+mn-cs"/>
              </a:rPr>
              <a:t>Urosepsis</a:t>
            </a:r>
            <a:r>
              <a:rPr lang="en-US" sz="1200" b="1" kern="1200" dirty="0">
                <a:solidFill>
                  <a:schemeClr val="tx1"/>
                </a:solidFill>
                <a:effectLst/>
                <a:latin typeface="+mn-lt"/>
                <a:ea typeface="+mn-ea"/>
                <a:cs typeface="+mn-cs"/>
              </a:rPr>
              <a:t>, trauma, and dehydration</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Altered mental status is a significant sign with </a:t>
            </a:r>
            <a:r>
              <a:rPr lang="en-US" sz="1200" b="0" kern="1200" dirty="0" err="1">
                <a:solidFill>
                  <a:schemeClr val="tx1"/>
                </a:solidFill>
                <a:effectLst/>
                <a:latin typeface="+mn-lt"/>
                <a:ea typeface="+mn-ea"/>
                <a:cs typeface="+mn-cs"/>
              </a:rPr>
              <a:t>urosepsis</a:t>
            </a:r>
            <a:r>
              <a:rPr lang="en-US" sz="1200" b="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Concentrated dark,</a:t>
            </a:r>
            <a:r>
              <a:rPr lang="en-US" sz="1200" b="0" kern="1200" baseline="0" dirty="0">
                <a:solidFill>
                  <a:schemeClr val="tx1"/>
                </a:solidFill>
                <a:effectLst/>
                <a:latin typeface="+mn-lt"/>
                <a:ea typeface="+mn-ea"/>
                <a:cs typeface="+mn-cs"/>
              </a:rPr>
              <a:t> minimal urine output is a significant sign of dehydration in the older patient. </a:t>
            </a:r>
          </a:p>
          <a:p>
            <a:pPr marL="628650" lvl="1" indent="-171450">
              <a:buFont typeface="Arial" panose="020B0604020202020204" pitchFamily="34" charset="0"/>
              <a:buChar char="•"/>
            </a:pPr>
            <a:r>
              <a:rPr lang="en-US" sz="1200" b="0" kern="1200" baseline="0" dirty="0">
                <a:solidFill>
                  <a:schemeClr val="tx1"/>
                </a:solidFill>
                <a:effectLst/>
                <a:latin typeface="+mn-lt"/>
                <a:ea typeface="+mn-ea"/>
                <a:cs typeface="+mn-cs"/>
              </a:rPr>
              <a:t>Sediment in the bag can also be a sign of dehydration or other medical issues.</a:t>
            </a:r>
          </a:p>
          <a:p>
            <a:pPr marL="628650" lvl="1" indent="-171450">
              <a:buFont typeface="Arial" panose="020B0604020202020204" pitchFamily="34" charset="0"/>
              <a:buChar char="•"/>
            </a:pPr>
            <a:r>
              <a:rPr lang="en-US" sz="1200" b="0" kern="1200" baseline="0" dirty="0">
                <a:solidFill>
                  <a:schemeClr val="tx1"/>
                </a:solidFill>
                <a:effectLst/>
                <a:latin typeface="+mn-lt"/>
                <a:ea typeface="+mn-ea"/>
                <a:cs typeface="+mn-cs"/>
              </a:rPr>
              <a:t>Bleeding or blood clots noted in the </a:t>
            </a:r>
            <a:r>
              <a:rPr lang="en-US" sz="1200" b="0" kern="1200" baseline="0">
                <a:solidFill>
                  <a:schemeClr val="tx1"/>
                </a:solidFill>
                <a:effectLst/>
                <a:latin typeface="+mn-lt"/>
                <a:ea typeface="+mn-ea"/>
                <a:cs typeface="+mn-cs"/>
              </a:rPr>
              <a:t>Foley </a:t>
            </a:r>
            <a:r>
              <a:rPr lang="en-US" sz="1200" b="0" kern="1200" baseline="0" smtClean="0">
                <a:solidFill>
                  <a:schemeClr val="tx1"/>
                </a:solidFill>
                <a:effectLst/>
                <a:latin typeface="+mn-lt"/>
                <a:ea typeface="+mn-ea"/>
                <a:cs typeface="+mn-cs"/>
              </a:rPr>
              <a:t>catheter bag </a:t>
            </a:r>
            <a:r>
              <a:rPr lang="en-US" sz="1200" b="0" kern="1200" baseline="0" dirty="0">
                <a:solidFill>
                  <a:schemeClr val="tx1"/>
                </a:solidFill>
                <a:effectLst/>
                <a:latin typeface="+mn-lt"/>
                <a:ea typeface="+mn-ea"/>
                <a:cs typeface="+mn-cs"/>
              </a:rPr>
              <a:t>may be a sign of trauma.</a:t>
            </a:r>
            <a:endParaRPr lang="en-US" sz="1200" b="0" kern="1200" dirty="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9</a:t>
            </a:fld>
            <a:endParaRPr lang="en-US" altLang="en-US">
              <a:solidFill>
                <a:prstClr val="black"/>
              </a:solidFill>
            </a:endParaRPr>
          </a:p>
        </p:txBody>
      </p:sp>
    </p:spTree>
    <p:extLst>
      <p:ext uri="{BB962C8B-B14F-4D97-AF65-F5344CB8AC3E}">
        <p14:creationId xmlns:p14="http://schemas.microsoft.com/office/powerpoint/2010/main" val="2304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INSTRUCTOR NOTES AND TIPS</a:t>
            </a:r>
          </a:p>
          <a:p>
            <a:pPr marL="171450" indent="-171450">
              <a:buFont typeface="Arial" panose="020B0604020202020204" pitchFamily="34" charset="0"/>
              <a:buChar char="•"/>
            </a:pPr>
            <a:r>
              <a:rPr lang="en-US" b="1" dirty="0"/>
              <a:t>What</a:t>
            </a:r>
            <a:r>
              <a:rPr lang="en-US" b="1" baseline="0" dirty="0"/>
              <a:t> is a colostomy bag?</a:t>
            </a:r>
          </a:p>
          <a:p>
            <a:pPr marL="628650" lvl="1" indent="-171450">
              <a:buFont typeface="Arial" panose="020B0604020202020204" pitchFamily="34" charset="0"/>
              <a:buChar char="•"/>
            </a:pPr>
            <a:r>
              <a:rPr lang="en-US" b="0" dirty="0"/>
              <a:t>A small, surgically constructed opening is made in</a:t>
            </a:r>
            <a:r>
              <a:rPr lang="en-US" b="0" baseline="0" dirty="0"/>
              <a:t> the patient’s</a:t>
            </a:r>
            <a:r>
              <a:rPr lang="en-US" b="0" dirty="0"/>
              <a:t> stomach</a:t>
            </a:r>
            <a:r>
              <a:rPr lang="en-US" b="0" baseline="0" dirty="0"/>
              <a:t> where</a:t>
            </a:r>
            <a:r>
              <a:rPr lang="en-US" b="0" dirty="0"/>
              <a:t> the colon that is left in the body is attached. The colostomy bag is attached to this opening; it collects</a:t>
            </a:r>
            <a:r>
              <a:rPr lang="en-US" b="0" baseline="0" dirty="0"/>
              <a:t> f</a:t>
            </a:r>
            <a:r>
              <a:rPr lang="en-US" b="0" dirty="0"/>
              <a:t>ecal matter that exits the body through this hole instead of through the anus. </a:t>
            </a:r>
          </a:p>
          <a:p>
            <a:pPr marL="628650" lvl="1" indent="-171450">
              <a:buFont typeface="Arial" panose="020B0604020202020204" pitchFamily="34" charset="0"/>
              <a:buChar char="•"/>
            </a:pPr>
            <a:r>
              <a:rPr lang="en-US" b="0" dirty="0"/>
              <a:t>The</a:t>
            </a:r>
            <a:r>
              <a:rPr lang="en-US" b="0" baseline="0" dirty="0"/>
              <a:t> patient wears the </a:t>
            </a:r>
            <a:r>
              <a:rPr lang="en-US" b="0" dirty="0"/>
              <a:t>bag, which attaches to their skin around the opening and collects fecal matter. The bag is changed regularly to prevent skin irritation,</a:t>
            </a:r>
            <a:r>
              <a:rPr lang="en-US" b="0" baseline="0" dirty="0"/>
              <a:t> infection,</a:t>
            </a:r>
            <a:r>
              <a:rPr lang="en-US" b="0" dirty="0"/>
              <a:t> and/or odor.</a:t>
            </a:r>
          </a:p>
          <a:p>
            <a:pPr marL="171450" indent="-171450">
              <a:buFont typeface="Arial" panose="020B0604020202020204" pitchFamily="34" charset="0"/>
              <a:buChar char="•"/>
            </a:pPr>
            <a:r>
              <a:rPr lang="en-US" b="0" dirty="0"/>
              <a:t>Discuss with participants that the contents of the bag have a lot to do with where the stoma is placed.</a:t>
            </a:r>
          </a:p>
          <a:p>
            <a:pPr marL="628650" lvl="1" indent="-171450">
              <a:buFont typeface="Arial" panose="020B0604020202020204" pitchFamily="34" charset="0"/>
              <a:buChar char="•"/>
            </a:pPr>
            <a:r>
              <a:rPr lang="en-US" b="0" dirty="0"/>
              <a:t>If the stoma is connected to the small intestines,</a:t>
            </a:r>
            <a:r>
              <a:rPr lang="en-US" b="0" baseline="0" dirty="0"/>
              <a:t> a more liquid content is expected. </a:t>
            </a:r>
          </a:p>
          <a:p>
            <a:pPr marL="628650" lvl="1" indent="-171450">
              <a:buFont typeface="Arial" panose="020B0604020202020204" pitchFamily="34" charset="0"/>
              <a:buChar char="•"/>
            </a:pPr>
            <a:r>
              <a:rPr lang="en-US" b="0" baseline="0" dirty="0"/>
              <a:t>If the stoma is connected to the large intestines, a more solid content is expected.</a:t>
            </a:r>
            <a:endParaRPr lang="en-US" b="0"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10</a:t>
            </a:fld>
            <a:endParaRPr lang="en-US" altLang="en-US">
              <a:solidFill>
                <a:prstClr val="black"/>
              </a:solidFill>
            </a:endParaRPr>
          </a:p>
        </p:txBody>
      </p:sp>
    </p:spTree>
    <p:extLst>
      <p:ext uri="{BB962C8B-B14F-4D97-AF65-F5344CB8AC3E}">
        <p14:creationId xmlns:p14="http://schemas.microsoft.com/office/powerpoint/2010/main" val="419238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5927"/>
            <a:ext cx="7772400" cy="1470025"/>
          </a:xfrm>
        </p:spPr>
        <p:txBody>
          <a:bodyPr/>
          <a:lstStyle>
            <a:lvl1pP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378200"/>
            <a:ext cx="6400800" cy="1752600"/>
          </a:xfrm>
        </p:spPr>
        <p:txBody>
          <a:bodyPr/>
          <a:lstStyle>
            <a:lvl1pPr marL="0" indent="0" algn="ctr">
              <a:buNone/>
              <a:defRPr sz="40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367DAF-A54C-42A4-B68E-C96D436D7159}" type="datetimeFigureOut">
              <a:rPr lang="en-US" altLang="en-US"/>
              <a:pPr>
                <a:defRPr/>
              </a:pPr>
              <a:t>4/19/17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9B1A9B6-26EE-4088-BCB2-999321DB35EF}" type="slidenum">
              <a:rPr lang="en-US" altLang="en-US"/>
              <a:pPr>
                <a:defRPr/>
              </a:pPr>
              <a:t>‹#›</a:t>
            </a:fld>
            <a:endParaRPr lang="en-US" altLang="en-US"/>
          </a:p>
        </p:txBody>
      </p:sp>
    </p:spTree>
    <p:extLst>
      <p:ext uri="{BB962C8B-B14F-4D97-AF65-F5344CB8AC3E}">
        <p14:creationId xmlns:p14="http://schemas.microsoft.com/office/powerpoint/2010/main" val="288241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6D460F-E1DE-472F-B365-995F7004830D}" type="datetimeFigureOut">
              <a:rPr lang="en-US" altLang="en-US"/>
              <a:pPr>
                <a:defRPr/>
              </a:pPr>
              <a:t>4/19/17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459055A-C9F0-406D-8572-45BEDB5CF131}" type="slidenum">
              <a:rPr lang="en-US" altLang="en-US"/>
              <a:pPr>
                <a:defRPr/>
              </a:pPr>
              <a:t>‹#›</a:t>
            </a:fld>
            <a:endParaRPr lang="en-US" altLang="en-US"/>
          </a:p>
        </p:txBody>
      </p:sp>
    </p:spTree>
    <p:extLst>
      <p:ext uri="{BB962C8B-B14F-4D97-AF65-F5344CB8AC3E}">
        <p14:creationId xmlns:p14="http://schemas.microsoft.com/office/powerpoint/2010/main" val="22136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7DE133-45A1-42AD-BC9F-3A3CFBD1DAE3}" type="datetimeFigureOut">
              <a:rPr lang="en-US" altLang="en-US"/>
              <a:pPr>
                <a:defRPr/>
              </a:pPr>
              <a:t>4/19/17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DA63177-B63B-4FED-98BE-F601B8D2C0B9}" type="slidenum">
              <a:rPr lang="en-US" altLang="en-US"/>
              <a:pPr>
                <a:defRPr/>
              </a:pPr>
              <a:t>‹#›</a:t>
            </a:fld>
            <a:endParaRPr lang="en-US" altLang="en-US"/>
          </a:p>
        </p:txBody>
      </p:sp>
    </p:spTree>
    <p:extLst>
      <p:ext uri="{BB962C8B-B14F-4D97-AF65-F5344CB8AC3E}">
        <p14:creationId xmlns:p14="http://schemas.microsoft.com/office/powerpoint/2010/main" val="402307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752600"/>
            <a:ext cx="8229600" cy="4500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29D6DB-67CC-4B86-B202-1C59B7A98187}" type="datetimeFigureOut">
              <a:rPr lang="en-US" altLang="en-US"/>
              <a:pPr>
                <a:defRPr/>
              </a:pPr>
              <a:t>4/19/17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3065994-3CA2-43D6-BB57-65B303F4FE8B}" type="slidenum">
              <a:rPr lang="en-US" altLang="en-US"/>
              <a:pPr>
                <a:defRPr/>
              </a:pPr>
              <a:t>‹#›</a:t>
            </a:fld>
            <a:endParaRPr lang="en-US" altLang="en-US"/>
          </a:p>
        </p:txBody>
      </p:sp>
    </p:spTree>
    <p:extLst>
      <p:ext uri="{BB962C8B-B14F-4D97-AF65-F5344CB8AC3E}">
        <p14:creationId xmlns:p14="http://schemas.microsoft.com/office/powerpoint/2010/main" val="287111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E807BE3-B300-4E8E-8B53-1D4C30447194}" type="datetimeFigureOut">
              <a:rPr lang="en-US" altLang="en-US"/>
              <a:pPr>
                <a:defRPr/>
              </a:pPr>
              <a:t>4/19/17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6684B86-A0AF-4312-BBDA-19DA6CEE3CFC}" type="slidenum">
              <a:rPr lang="en-US" altLang="en-US"/>
              <a:pPr>
                <a:defRPr/>
              </a:pPr>
              <a:t>‹#›</a:t>
            </a:fld>
            <a:endParaRPr lang="en-US" altLang="en-US"/>
          </a:p>
        </p:txBody>
      </p:sp>
    </p:spTree>
    <p:extLst>
      <p:ext uri="{BB962C8B-B14F-4D97-AF65-F5344CB8AC3E}">
        <p14:creationId xmlns:p14="http://schemas.microsoft.com/office/powerpoint/2010/main" val="336028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EE95B51-22F0-4606-ACE7-90CF5F86AD9C}" type="datetimeFigureOut">
              <a:rPr lang="en-US" altLang="en-US"/>
              <a:pPr>
                <a:defRPr/>
              </a:pPr>
              <a:t>4/19/17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37C9E8D-8AE5-41CD-A935-685CD224DDA9}" type="slidenum">
              <a:rPr lang="en-US" altLang="en-US"/>
              <a:pPr>
                <a:defRPr/>
              </a:pPr>
              <a:t>‹#›</a:t>
            </a:fld>
            <a:endParaRPr lang="en-US" altLang="en-US"/>
          </a:p>
        </p:txBody>
      </p:sp>
    </p:spTree>
    <p:extLst>
      <p:ext uri="{BB962C8B-B14F-4D97-AF65-F5344CB8AC3E}">
        <p14:creationId xmlns:p14="http://schemas.microsoft.com/office/powerpoint/2010/main" val="140673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52BF20B-7211-4AE4-8D08-F7F305D4B36E}" type="datetimeFigureOut">
              <a:rPr lang="en-US" altLang="en-US"/>
              <a:pPr>
                <a:defRPr/>
              </a:pPr>
              <a:t>4/19/17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ABF5D978-F629-4290-8216-F23DE25EDEBB}" type="slidenum">
              <a:rPr lang="en-US" altLang="en-US"/>
              <a:pPr>
                <a:defRPr/>
              </a:pPr>
              <a:t>‹#›</a:t>
            </a:fld>
            <a:endParaRPr lang="en-US" altLang="en-US"/>
          </a:p>
        </p:txBody>
      </p:sp>
    </p:spTree>
    <p:extLst>
      <p:ext uri="{BB962C8B-B14F-4D97-AF65-F5344CB8AC3E}">
        <p14:creationId xmlns:p14="http://schemas.microsoft.com/office/powerpoint/2010/main" val="4709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A18A842-7F6C-42FB-9108-2064C9C101D9}" type="datetimeFigureOut">
              <a:rPr lang="en-US" altLang="en-US"/>
              <a:pPr>
                <a:defRPr/>
              </a:pPr>
              <a:t>4/19/17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DB9C197E-3DCD-4660-AF54-EFB292B244A4}" type="slidenum">
              <a:rPr lang="en-US" altLang="en-US"/>
              <a:pPr>
                <a:defRPr/>
              </a:pPr>
              <a:t>‹#›</a:t>
            </a:fld>
            <a:endParaRPr lang="en-US" altLang="en-US"/>
          </a:p>
        </p:txBody>
      </p:sp>
    </p:spTree>
    <p:extLst>
      <p:ext uri="{BB962C8B-B14F-4D97-AF65-F5344CB8AC3E}">
        <p14:creationId xmlns:p14="http://schemas.microsoft.com/office/powerpoint/2010/main" val="346819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79C3B4-277A-463A-B010-2724E5C89911}" type="datetimeFigureOut">
              <a:rPr lang="en-US" altLang="en-US"/>
              <a:pPr>
                <a:defRPr/>
              </a:pPr>
              <a:t>4/19/17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700C9288-830E-44B6-9345-54ADDF4946FD}" type="slidenum">
              <a:rPr lang="en-US" altLang="en-US"/>
              <a:pPr>
                <a:defRPr/>
              </a:pPr>
              <a:t>‹#›</a:t>
            </a:fld>
            <a:endParaRPr lang="en-US" altLang="en-US"/>
          </a:p>
        </p:txBody>
      </p:sp>
    </p:spTree>
    <p:extLst>
      <p:ext uri="{BB962C8B-B14F-4D97-AF65-F5344CB8AC3E}">
        <p14:creationId xmlns:p14="http://schemas.microsoft.com/office/powerpoint/2010/main" val="371902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FB0D10-B15F-4A15-96E7-79E69CEC8306}" type="datetimeFigureOut">
              <a:rPr lang="en-US" altLang="en-US"/>
              <a:pPr>
                <a:defRPr/>
              </a:pPr>
              <a:t>4/19/17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2C3BFAE-7C96-4963-A143-B0BE310C8A9E}" type="slidenum">
              <a:rPr lang="en-US" altLang="en-US"/>
              <a:pPr>
                <a:defRPr/>
              </a:pPr>
              <a:t>‹#›</a:t>
            </a:fld>
            <a:endParaRPr lang="en-US" altLang="en-US"/>
          </a:p>
        </p:txBody>
      </p:sp>
    </p:spTree>
    <p:extLst>
      <p:ext uri="{BB962C8B-B14F-4D97-AF65-F5344CB8AC3E}">
        <p14:creationId xmlns:p14="http://schemas.microsoft.com/office/powerpoint/2010/main" val="280755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A76976-6B2A-4B17-8648-E6327CD95E29}" type="datetimeFigureOut">
              <a:rPr lang="en-US" altLang="en-US"/>
              <a:pPr>
                <a:defRPr/>
              </a:pPr>
              <a:t>4/19/17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40F617E-1433-4849-92BD-BDF5DC849B99}" type="slidenum">
              <a:rPr lang="en-US" altLang="en-US"/>
              <a:pPr>
                <a:defRPr/>
              </a:pPr>
              <a:t>‹#›</a:t>
            </a:fld>
            <a:endParaRPr lang="en-US" altLang="en-US"/>
          </a:p>
        </p:txBody>
      </p:sp>
    </p:spTree>
    <p:extLst>
      <p:ext uri="{BB962C8B-B14F-4D97-AF65-F5344CB8AC3E}">
        <p14:creationId xmlns:p14="http://schemas.microsoft.com/office/powerpoint/2010/main" val="42559029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727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71D0512-73ED-46C1-92A3-31BA7E782A4A}" type="datetimeFigureOut">
              <a:rPr lang="en-US" altLang="en-US">
                <a:cs typeface="Arial" panose="020B0604020202020204" pitchFamily="34" charset="0"/>
              </a:rPr>
              <a:pPr fontAlgn="base">
                <a:spcBef>
                  <a:spcPct val="0"/>
                </a:spcBef>
                <a:spcAft>
                  <a:spcPct val="0"/>
                </a:spcAft>
                <a:defRPr/>
              </a:pPr>
              <a:t>4/19/17</a:t>
            </a:fld>
            <a:endParaRPr lang="en-US" altLang="en-US">
              <a:cs typeface="Arial" panose="020B0604020202020204" pitchFamily="34"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fontAlgn="base">
              <a:spcBef>
                <a:spcPct val="0"/>
              </a:spcBef>
              <a:spcAft>
                <a:spcPct val="0"/>
              </a:spcAft>
              <a:defRPr/>
            </a:pPr>
            <a:endParaRPr lang="en-US" altLang="en-US">
              <a:cs typeface="Arial" panose="020B0604020202020204" pitchFamily="34"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F5B0D2A6-2254-4851-9087-021DA7541A72}"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454158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smtClean="0">
                <a:solidFill>
                  <a:schemeClr val="bg1"/>
                </a:solidFill>
              </a:rPr>
              <a:t>Advanced GEMS Course</a:t>
            </a:r>
            <a:endParaRPr lang="en-US" b="1" dirty="0">
              <a:solidFill>
                <a:schemeClr val="bg1"/>
              </a:solidFill>
            </a:endParaRPr>
          </a:p>
        </p:txBody>
      </p:sp>
      <p:sp>
        <p:nvSpPr>
          <p:cNvPr id="5" name="Subtitle 4"/>
          <p:cNvSpPr>
            <a:spLocks noGrp="1"/>
          </p:cNvSpPr>
          <p:nvPr>
            <p:ph type="subTitle" idx="1"/>
          </p:nvPr>
        </p:nvSpPr>
        <p:spPr/>
        <p:txBody>
          <a:bodyPr/>
          <a:lstStyle/>
          <a:p>
            <a:r>
              <a:rPr lang="en-US" sz="4000" b="1" dirty="0">
                <a:solidFill>
                  <a:schemeClr val="accent6"/>
                </a:solidFill>
              </a:rPr>
              <a:t>Lesson 6</a:t>
            </a:r>
          </a:p>
          <a:p>
            <a:r>
              <a:rPr lang="en-US" sz="4000" b="1" dirty="0">
                <a:solidFill>
                  <a:schemeClr val="accent6"/>
                </a:solidFill>
              </a:rPr>
              <a:t>Foley and Colostomy </a:t>
            </a:r>
            <a:br>
              <a:rPr lang="en-US" sz="4000" b="1" dirty="0">
                <a:solidFill>
                  <a:schemeClr val="accent6"/>
                </a:solidFill>
              </a:rPr>
            </a:br>
            <a:r>
              <a:rPr lang="en-US" sz="4000" b="1" dirty="0">
                <a:solidFill>
                  <a:schemeClr val="accent6"/>
                </a:solidFill>
              </a:rPr>
              <a:t>Bag Care</a:t>
            </a:r>
          </a:p>
        </p:txBody>
      </p:sp>
    </p:spTree>
    <p:extLst>
      <p:ext uri="{BB962C8B-B14F-4D97-AF65-F5344CB8AC3E}">
        <p14:creationId xmlns:p14="http://schemas.microsoft.com/office/powerpoint/2010/main" val="146011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solidFill>
                  <a:schemeClr val="bg1"/>
                </a:solidFill>
              </a:rPr>
              <a:t>Discussion</a:t>
            </a:r>
            <a:r>
              <a:rPr lang="en-US" altLang="en-US" sz="3200" dirty="0">
                <a:solidFill>
                  <a:schemeClr val="bg1"/>
                </a:solidFill>
              </a:rPr>
              <a:t> (cont’d)</a:t>
            </a:r>
          </a:p>
        </p:txBody>
      </p:sp>
      <p:sp>
        <p:nvSpPr>
          <p:cNvPr id="29699" name="Content Placeholder 2"/>
          <p:cNvSpPr>
            <a:spLocks noGrp="1"/>
          </p:cNvSpPr>
          <p:nvPr>
            <p:ph idx="1"/>
          </p:nvPr>
        </p:nvSpPr>
        <p:spPr/>
        <p:txBody>
          <a:bodyPr/>
          <a:lstStyle/>
          <a:p>
            <a:pPr eaLnBrk="1" hangingPunct="1"/>
            <a:r>
              <a:rPr lang="en-US" altLang="en-US" dirty="0"/>
              <a:t>What is a colostomy bag? </a:t>
            </a:r>
          </a:p>
          <a:p>
            <a:pPr eaLnBrk="1" hangingPunct="1"/>
            <a:endParaRPr lang="en-US" altLang="en-US" dirty="0"/>
          </a:p>
        </p:txBody>
      </p:sp>
      <p:sp>
        <p:nvSpPr>
          <p:cNvPr id="5" name="Rectangle 4"/>
          <p:cNvSpPr>
            <a:spLocks noChangeArrowheads="1"/>
          </p:cNvSpPr>
          <p:nvPr/>
        </p:nvSpPr>
        <p:spPr bwMode="auto">
          <a:xfrm rot="5400000">
            <a:off x="6041366" y="3537988"/>
            <a:ext cx="187262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altLang="en-US" sz="900" dirty="0" smtClean="0">
                <a:solidFill>
                  <a:schemeClr val="bg1">
                    <a:lumMod val="95000"/>
                  </a:schemeClr>
                </a:solidFill>
              </a:rPr>
              <a:t>© </a:t>
            </a:r>
            <a:r>
              <a:rPr lang="en-US" altLang="en-US" sz="900" dirty="0">
                <a:solidFill>
                  <a:schemeClr val="bg1">
                    <a:lumMod val="95000"/>
                  </a:schemeClr>
                </a:solidFill>
              </a:rPr>
              <a:t>Dr P. Marazzi/Science Source.</a:t>
            </a:r>
          </a:p>
        </p:txBody>
      </p:sp>
      <p:pic>
        <p:nvPicPr>
          <p:cNvPr id="3075" name="Picture 3" descr="U:\Advanced_GEMS\Art\Art\9781284121254_CH06_UNNUN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981206" y="2001104"/>
            <a:ext cx="3144292" cy="457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1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solidFill>
                  <a:schemeClr val="bg1"/>
                </a:solidFill>
              </a:rPr>
              <a:t>Discussion</a:t>
            </a:r>
            <a:r>
              <a:rPr lang="en-US" altLang="en-US" sz="3200" dirty="0">
                <a:solidFill>
                  <a:schemeClr val="bg1"/>
                </a:solidFill>
              </a:rPr>
              <a:t> (cont’d)</a:t>
            </a:r>
          </a:p>
        </p:txBody>
      </p:sp>
      <p:sp>
        <p:nvSpPr>
          <p:cNvPr id="29699" name="Content Placeholder 2"/>
          <p:cNvSpPr>
            <a:spLocks noGrp="1"/>
          </p:cNvSpPr>
          <p:nvPr>
            <p:ph idx="1"/>
          </p:nvPr>
        </p:nvSpPr>
        <p:spPr/>
        <p:txBody>
          <a:bodyPr/>
          <a:lstStyle/>
          <a:p>
            <a:pPr eaLnBrk="1" hangingPunct="1"/>
            <a:r>
              <a:rPr lang="en-US" altLang="en-US" dirty="0"/>
              <a:t>What are the complications associated with a colostomy bag? </a:t>
            </a:r>
          </a:p>
          <a:p>
            <a:pPr eaLnBrk="1" hangingPunct="1"/>
            <a:endParaRPr lang="en-US" altLang="en-US" dirty="0"/>
          </a:p>
        </p:txBody>
      </p:sp>
      <p:sp>
        <p:nvSpPr>
          <p:cNvPr id="6" name="Rectangle 5"/>
          <p:cNvSpPr>
            <a:spLocks noChangeArrowheads="1"/>
          </p:cNvSpPr>
          <p:nvPr/>
        </p:nvSpPr>
        <p:spPr bwMode="auto">
          <a:xfrm rot="5400000">
            <a:off x="3564010" y="3834844"/>
            <a:ext cx="16289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altLang="en-US" sz="900" dirty="0" smtClean="0">
                <a:solidFill>
                  <a:schemeClr val="bg1">
                    <a:lumMod val="95000"/>
                  </a:schemeClr>
                </a:solidFill>
              </a:rPr>
              <a:t>© </a:t>
            </a:r>
            <a:r>
              <a:rPr lang="en-US" altLang="en-US" sz="900" dirty="0">
                <a:solidFill>
                  <a:schemeClr val="bg1">
                    <a:lumMod val="95000"/>
                  </a:schemeClr>
                </a:solidFill>
              </a:rPr>
              <a:t>Jones &amp; Bartlett Learning.</a:t>
            </a:r>
          </a:p>
        </p:txBody>
      </p:sp>
      <p:sp>
        <p:nvSpPr>
          <p:cNvPr id="7" name="Rectangle 6"/>
          <p:cNvSpPr>
            <a:spLocks noChangeArrowheads="1"/>
          </p:cNvSpPr>
          <p:nvPr/>
        </p:nvSpPr>
        <p:spPr bwMode="auto">
          <a:xfrm rot="5400000">
            <a:off x="6124330" y="3855164"/>
            <a:ext cx="16289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altLang="en-US" sz="900" dirty="0" smtClean="0">
                <a:solidFill>
                  <a:schemeClr val="bg1">
                    <a:lumMod val="95000"/>
                  </a:schemeClr>
                </a:solidFill>
              </a:rPr>
              <a:t>© </a:t>
            </a:r>
            <a:r>
              <a:rPr lang="en-US" altLang="en-US" sz="900" dirty="0">
                <a:solidFill>
                  <a:schemeClr val="bg1">
                    <a:lumMod val="95000"/>
                  </a:schemeClr>
                </a:solidFill>
              </a:rPr>
              <a:t>Jones &amp; Bartlett Learning.</a:t>
            </a:r>
          </a:p>
        </p:txBody>
      </p:sp>
      <p:pic>
        <p:nvPicPr>
          <p:cNvPr id="4098" name="Picture 2" descr="U:\Advanced_GEMS\Art\Art\9781284121254_CH06_UNNUN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030" y="3156094"/>
            <a:ext cx="23050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U:\Advanced_GEMS\Art\Art\9781284121254_CH06_UNNUN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100" y="3156094"/>
            <a:ext cx="17653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5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Pre-transport Check</a:t>
            </a:r>
          </a:p>
        </p:txBody>
      </p:sp>
      <p:sp>
        <p:nvSpPr>
          <p:cNvPr id="31747" name="Content Placeholder 2"/>
          <p:cNvSpPr>
            <a:spLocks noGrp="1"/>
          </p:cNvSpPr>
          <p:nvPr>
            <p:ph idx="1"/>
          </p:nvPr>
        </p:nvSpPr>
        <p:spPr>
          <a:xfrm>
            <a:off x="457201" y="1752600"/>
            <a:ext cx="8479766" cy="4500565"/>
          </a:xfrm>
        </p:spPr>
        <p:txBody>
          <a:bodyPr/>
          <a:lstStyle/>
          <a:p>
            <a:r>
              <a:rPr lang="en-US" altLang="en-US" b="1" dirty="0"/>
              <a:t>Records: </a:t>
            </a:r>
            <a:r>
              <a:rPr lang="en-US" altLang="en-US" dirty="0"/>
              <a:t>No medical records can be located. The staff states that they will send/fax them to the receiving facility when they are found.</a:t>
            </a:r>
          </a:p>
          <a:p>
            <a:r>
              <a:rPr lang="en-US" altLang="en-US" b="1" dirty="0"/>
              <a:t>ECG: </a:t>
            </a:r>
            <a:r>
              <a:rPr lang="en-US" altLang="en-US" dirty="0"/>
              <a:t>HR: 82, NSR, RR: 14, BP: 133/84</a:t>
            </a:r>
          </a:p>
          <a:p>
            <a:r>
              <a:rPr lang="en-US" altLang="en-US" dirty="0"/>
              <a:t>Personal items and medications are packed and ready for transport.</a:t>
            </a:r>
          </a:p>
          <a:p>
            <a:r>
              <a:rPr lang="en-US" altLang="en-US" b="1" dirty="0"/>
              <a:t>Urine output: </a:t>
            </a:r>
            <a:r>
              <a:rPr lang="en-US" altLang="en-US" dirty="0"/>
              <a:t>800 cc, yellow and clear</a:t>
            </a:r>
          </a:p>
          <a:p>
            <a:r>
              <a:rPr lang="en-US" altLang="en-US" b="1" dirty="0"/>
              <a:t>Colostomy bag: </a:t>
            </a:r>
            <a:r>
              <a:rPr lang="en-US" altLang="en-US" dirty="0"/>
              <a:t>¼ full </a:t>
            </a:r>
          </a:p>
        </p:txBody>
      </p:sp>
    </p:spTree>
    <p:extLst>
      <p:ext uri="{BB962C8B-B14F-4D97-AF65-F5344CB8AC3E}">
        <p14:creationId xmlns:p14="http://schemas.microsoft.com/office/powerpoint/2010/main" val="214235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err="1"/>
              <a:t>En</a:t>
            </a:r>
            <a:r>
              <a:rPr lang="en-US" altLang="en-US" dirty="0"/>
              <a:t> Route</a:t>
            </a:r>
            <a:r>
              <a:rPr lang="en-US" altLang="en-US" sz="3200" dirty="0"/>
              <a:t> (cont’d)</a:t>
            </a:r>
          </a:p>
        </p:txBody>
      </p:sp>
      <p:sp>
        <p:nvSpPr>
          <p:cNvPr id="31747" name="Content Placeholder 2"/>
          <p:cNvSpPr>
            <a:spLocks noGrp="1"/>
          </p:cNvSpPr>
          <p:nvPr>
            <p:ph idx="1"/>
          </p:nvPr>
        </p:nvSpPr>
        <p:spPr/>
        <p:txBody>
          <a:bodyPr/>
          <a:lstStyle/>
          <a:p>
            <a:r>
              <a:rPr lang="en-US" altLang="en-US" b="1" dirty="0"/>
              <a:t>Patient status: </a:t>
            </a:r>
            <a:r>
              <a:rPr lang="en-US" altLang="en-US" dirty="0"/>
              <a:t>Patient is reassessed. </a:t>
            </a:r>
          </a:p>
          <a:p>
            <a:r>
              <a:rPr lang="en-US" altLang="en-US" b="1" dirty="0"/>
              <a:t>Airway: </a:t>
            </a:r>
            <a:r>
              <a:rPr lang="en-US" altLang="en-US" dirty="0"/>
              <a:t>Patent</a:t>
            </a:r>
          </a:p>
          <a:p>
            <a:r>
              <a:rPr lang="en-US" altLang="en-US" b="1" dirty="0"/>
              <a:t>Breathing: </a:t>
            </a:r>
            <a:r>
              <a:rPr lang="en-US" altLang="en-US" dirty="0"/>
              <a:t>14 bpm</a:t>
            </a:r>
          </a:p>
          <a:p>
            <a:r>
              <a:rPr lang="en-US" altLang="en-US" b="1" dirty="0"/>
              <a:t>Circulation: </a:t>
            </a:r>
            <a:r>
              <a:rPr lang="en-US" altLang="en-US" dirty="0"/>
              <a:t>HR: 80, BP: 126/81. Skin is pink and dry. NSR on monitor.</a:t>
            </a:r>
          </a:p>
          <a:p>
            <a:r>
              <a:rPr lang="en-US" altLang="en-US" dirty="0"/>
              <a:t>Foley and colostomy bag remain intact without leakage or issue.</a:t>
            </a:r>
          </a:p>
          <a:p>
            <a:endParaRPr lang="en-US" altLang="en-US" dirty="0"/>
          </a:p>
        </p:txBody>
      </p:sp>
    </p:spTree>
    <p:extLst>
      <p:ext uri="{BB962C8B-B14F-4D97-AF65-F5344CB8AC3E}">
        <p14:creationId xmlns:p14="http://schemas.microsoft.com/office/powerpoint/2010/main" val="314106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Detailed Assessment</a:t>
            </a:r>
          </a:p>
        </p:txBody>
      </p:sp>
      <p:sp>
        <p:nvSpPr>
          <p:cNvPr id="31747" name="Content Placeholder 2"/>
          <p:cNvSpPr>
            <a:spLocks noGrp="1"/>
          </p:cNvSpPr>
          <p:nvPr>
            <p:ph idx="1"/>
          </p:nvPr>
        </p:nvSpPr>
        <p:spPr/>
        <p:txBody>
          <a:bodyPr/>
          <a:lstStyle/>
          <a:p>
            <a:r>
              <a:rPr lang="en-US" altLang="en-US" b="1" dirty="0"/>
              <a:t>S: </a:t>
            </a:r>
            <a:r>
              <a:rPr lang="en-US" altLang="en-US" dirty="0"/>
              <a:t>N/A</a:t>
            </a:r>
          </a:p>
          <a:p>
            <a:r>
              <a:rPr lang="en-US" altLang="en-US" b="1" dirty="0"/>
              <a:t>A: </a:t>
            </a:r>
            <a:r>
              <a:rPr lang="en-US" altLang="en-US" dirty="0"/>
              <a:t>NKDA</a:t>
            </a:r>
          </a:p>
          <a:p>
            <a:r>
              <a:rPr lang="en-US" altLang="en-US" b="1" dirty="0"/>
              <a:t>M: </a:t>
            </a:r>
            <a:r>
              <a:rPr lang="en-US" altLang="en-US" dirty="0"/>
              <a:t>Actemra (</a:t>
            </a:r>
            <a:r>
              <a:rPr lang="en-US" altLang="en-US" dirty="0" smtClean="0"/>
              <a:t>RA), stool softener</a:t>
            </a:r>
            <a:endParaRPr lang="en-US" altLang="en-US" dirty="0"/>
          </a:p>
          <a:p>
            <a:r>
              <a:rPr lang="en-US" altLang="en-US" b="1" dirty="0"/>
              <a:t>P: </a:t>
            </a:r>
            <a:r>
              <a:rPr lang="en-US" altLang="en-US" dirty="0"/>
              <a:t>Colon cancer with colectomy (colostomy bag); bladder cancer (long-term urine catheter in place); rheumatoid arthritis</a:t>
            </a:r>
          </a:p>
          <a:p>
            <a:r>
              <a:rPr lang="en-US" altLang="en-US" b="1" dirty="0"/>
              <a:t>E: </a:t>
            </a:r>
            <a:r>
              <a:rPr lang="en-US" altLang="en-US" dirty="0"/>
              <a:t>Relocation due to evacuation</a:t>
            </a:r>
          </a:p>
        </p:txBody>
      </p:sp>
    </p:spTree>
    <p:extLst>
      <p:ext uri="{BB962C8B-B14F-4D97-AF65-F5344CB8AC3E}">
        <p14:creationId xmlns:p14="http://schemas.microsoft.com/office/powerpoint/2010/main" val="7686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Detailed Assessment</a:t>
            </a:r>
            <a:br>
              <a:rPr lang="en-US" altLang="en-US" dirty="0"/>
            </a:br>
            <a:r>
              <a:rPr lang="en-US" altLang="en-US" sz="3200" dirty="0"/>
              <a:t>(cont’d)</a:t>
            </a:r>
          </a:p>
        </p:txBody>
      </p:sp>
      <p:sp>
        <p:nvSpPr>
          <p:cNvPr id="31747" name="Content Placeholder 2"/>
          <p:cNvSpPr>
            <a:spLocks noGrp="1"/>
          </p:cNvSpPr>
          <p:nvPr>
            <p:ph idx="1"/>
          </p:nvPr>
        </p:nvSpPr>
        <p:spPr/>
        <p:txBody>
          <a:bodyPr/>
          <a:lstStyle/>
          <a:p>
            <a:r>
              <a:rPr lang="en-US" altLang="en-US" b="1" dirty="0"/>
              <a:t>Risk factors: </a:t>
            </a:r>
            <a:r>
              <a:rPr lang="en-US" altLang="en-US" dirty="0"/>
              <a:t>?</a:t>
            </a:r>
            <a:endParaRPr lang="en-US" altLang="en-US" b="1" dirty="0"/>
          </a:p>
          <a:p>
            <a:r>
              <a:rPr lang="en-US" altLang="en-US" b="1" dirty="0"/>
              <a:t>HEENT: </a:t>
            </a:r>
            <a:r>
              <a:rPr lang="en-US" altLang="en-US" dirty="0"/>
              <a:t>PERRL</a:t>
            </a:r>
          </a:p>
          <a:p>
            <a:r>
              <a:rPr lang="en-US" altLang="en-US" b="1" dirty="0"/>
              <a:t>Chest: </a:t>
            </a:r>
            <a:r>
              <a:rPr lang="en-US" altLang="en-US" dirty="0"/>
              <a:t>Unremarkable </a:t>
            </a:r>
          </a:p>
          <a:p>
            <a:r>
              <a:rPr lang="en-US" altLang="en-US" b="1" dirty="0"/>
              <a:t>Abdomen: </a:t>
            </a:r>
            <a:r>
              <a:rPr lang="en-US" altLang="en-US" dirty="0"/>
              <a:t>Colostomy bag in place; stoma without redness, irritation, or infection</a:t>
            </a:r>
          </a:p>
          <a:p>
            <a:r>
              <a:rPr lang="en-US" altLang="en-US" b="1" dirty="0"/>
              <a:t>Pelvis: </a:t>
            </a:r>
            <a:r>
              <a:rPr lang="en-US" altLang="en-US" dirty="0"/>
              <a:t>Stable; Foley catheter in place</a:t>
            </a:r>
            <a:endParaRPr lang="en-US" altLang="en-US" b="1" dirty="0"/>
          </a:p>
          <a:p>
            <a:r>
              <a:rPr lang="en-US" altLang="en-US" b="1" dirty="0"/>
              <a:t>Extremities: </a:t>
            </a:r>
            <a:r>
              <a:rPr lang="en-US" altLang="en-US" dirty="0"/>
              <a:t>Unremarkable</a:t>
            </a:r>
          </a:p>
        </p:txBody>
      </p:sp>
    </p:spTree>
    <p:extLst>
      <p:ext uri="{BB962C8B-B14F-4D97-AF65-F5344CB8AC3E}">
        <p14:creationId xmlns:p14="http://schemas.microsoft.com/office/powerpoint/2010/main" val="81802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Case Summary</a:t>
            </a:r>
            <a:endParaRPr lang="en-US" altLang="en-US" sz="3200" dirty="0"/>
          </a:p>
        </p:txBody>
      </p:sp>
      <p:sp>
        <p:nvSpPr>
          <p:cNvPr id="31747" name="Content Placeholder 2"/>
          <p:cNvSpPr>
            <a:spLocks noGrp="1"/>
          </p:cNvSpPr>
          <p:nvPr>
            <p:ph idx="1"/>
          </p:nvPr>
        </p:nvSpPr>
        <p:spPr/>
        <p:txBody>
          <a:bodyPr/>
          <a:lstStyle/>
          <a:p>
            <a:r>
              <a:rPr lang="en-US" altLang="en-US" dirty="0"/>
              <a:t>Short- and long-term urine </a:t>
            </a:r>
            <a:r>
              <a:rPr lang="en-US" altLang="en-US" dirty="0" smtClean="0"/>
              <a:t>catheters </a:t>
            </a:r>
            <a:r>
              <a:rPr lang="en-US" altLang="en-US" dirty="0"/>
              <a:t>are  common medical items seen in older patients. </a:t>
            </a:r>
          </a:p>
          <a:p>
            <a:r>
              <a:rPr lang="en-US" altLang="en-US" dirty="0"/>
              <a:t>Hospital-acquired infections from urine catheter placement is one of the leading causes of severe and even deadly infections (sepsis) in the elderly. </a:t>
            </a:r>
          </a:p>
        </p:txBody>
      </p:sp>
    </p:spTree>
    <p:extLst>
      <p:ext uri="{BB962C8B-B14F-4D97-AF65-F5344CB8AC3E}">
        <p14:creationId xmlns:p14="http://schemas.microsoft.com/office/powerpoint/2010/main" val="342896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Case Summary </a:t>
            </a:r>
            <a:br>
              <a:rPr lang="en-US" altLang="en-US" dirty="0"/>
            </a:br>
            <a:r>
              <a:rPr lang="en-US" altLang="en-US" sz="3200" dirty="0"/>
              <a:t>(cont’d)</a:t>
            </a:r>
          </a:p>
        </p:txBody>
      </p:sp>
      <p:sp>
        <p:nvSpPr>
          <p:cNvPr id="31747" name="Content Placeholder 2"/>
          <p:cNvSpPr>
            <a:spLocks noGrp="1"/>
          </p:cNvSpPr>
          <p:nvPr>
            <p:ph idx="1"/>
          </p:nvPr>
        </p:nvSpPr>
        <p:spPr/>
        <p:txBody>
          <a:bodyPr/>
          <a:lstStyle/>
          <a:p>
            <a:r>
              <a:rPr lang="en-US" altLang="en-US" dirty="0" smtClean="0"/>
              <a:t>Proper </a:t>
            </a:r>
            <a:r>
              <a:rPr lang="en-US" altLang="en-US" dirty="0"/>
              <a:t>familiarity and assessment of patients with urine catheters can help identify abnormalities and assist in the prevention of infection. </a:t>
            </a:r>
          </a:p>
          <a:p>
            <a:r>
              <a:rPr lang="en-US" altLang="en-US" dirty="0"/>
              <a:t>Proper documentation of output amounts, along with urine color and consistency, is also </a:t>
            </a:r>
            <a:r>
              <a:rPr lang="en-US" altLang="en-US"/>
              <a:t>essential</a:t>
            </a:r>
            <a:r>
              <a:rPr lang="en-US" altLang="en-US" smtClean="0"/>
              <a:t>. </a:t>
            </a:r>
            <a:endParaRPr lang="en-US" altLang="en-US" dirty="0"/>
          </a:p>
        </p:txBody>
      </p:sp>
    </p:spTree>
    <p:extLst>
      <p:ext uri="{BB962C8B-B14F-4D97-AF65-F5344CB8AC3E}">
        <p14:creationId xmlns:p14="http://schemas.microsoft.com/office/powerpoint/2010/main" val="131813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Case Summary </a:t>
            </a:r>
            <a:br>
              <a:rPr lang="en-US" altLang="en-US" dirty="0"/>
            </a:br>
            <a:r>
              <a:rPr lang="en-US" altLang="en-US" sz="3200" dirty="0"/>
              <a:t>(cont’d)</a:t>
            </a:r>
          </a:p>
        </p:txBody>
      </p:sp>
      <p:sp>
        <p:nvSpPr>
          <p:cNvPr id="31747" name="Content Placeholder 2"/>
          <p:cNvSpPr>
            <a:spLocks noGrp="1"/>
          </p:cNvSpPr>
          <p:nvPr>
            <p:ph idx="1"/>
          </p:nvPr>
        </p:nvSpPr>
        <p:spPr/>
        <p:txBody>
          <a:bodyPr/>
          <a:lstStyle/>
          <a:p>
            <a:r>
              <a:rPr lang="en-US" altLang="en-US" dirty="0"/>
              <a:t>Colostomy bags are usually cared for by the patient, the patient’s family, or a direct caretaker. However, the EMS </a:t>
            </a:r>
            <a:r>
              <a:rPr lang="en-US" dirty="0"/>
              <a:t>practitioner</a:t>
            </a:r>
            <a:r>
              <a:rPr lang="en-US" altLang="en-US" dirty="0"/>
              <a:t> may encounter the colostomy bag when working with the geriatric population. </a:t>
            </a:r>
          </a:p>
          <a:p>
            <a:r>
              <a:rPr lang="en-US" altLang="en-US" dirty="0"/>
              <a:t>Proper assessment of the stoma (infection, blockage, unusual discharge) can help with overall care of the patient and the accuracy when delivering report. </a:t>
            </a:r>
          </a:p>
        </p:txBody>
      </p:sp>
    </p:spTree>
    <p:extLst>
      <p:ext uri="{BB962C8B-B14F-4D97-AF65-F5344CB8AC3E}">
        <p14:creationId xmlns:p14="http://schemas.microsoft.com/office/powerpoint/2010/main" val="138194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Case Summary </a:t>
            </a:r>
            <a:br>
              <a:rPr lang="en-US" altLang="en-US" dirty="0"/>
            </a:br>
            <a:r>
              <a:rPr lang="en-US" altLang="en-US" sz="3200" dirty="0"/>
              <a:t>(cont’d)</a:t>
            </a:r>
          </a:p>
        </p:txBody>
      </p:sp>
      <p:sp>
        <p:nvSpPr>
          <p:cNvPr id="31747" name="Content Placeholder 2"/>
          <p:cNvSpPr>
            <a:spLocks noGrp="1"/>
          </p:cNvSpPr>
          <p:nvPr>
            <p:ph idx="1"/>
          </p:nvPr>
        </p:nvSpPr>
        <p:spPr/>
        <p:txBody>
          <a:bodyPr/>
          <a:lstStyle/>
          <a:p>
            <a:r>
              <a:rPr lang="en-US" altLang="en-US" dirty="0" smtClean="0"/>
              <a:t>Draining </a:t>
            </a:r>
            <a:r>
              <a:rPr lang="en-US" altLang="en-US" dirty="0"/>
              <a:t>or replacing the bag prior to transport is recommended to avoid leakage or damage to the bag.</a:t>
            </a:r>
          </a:p>
        </p:txBody>
      </p:sp>
    </p:spTree>
    <p:extLst>
      <p:ext uri="{BB962C8B-B14F-4D97-AF65-F5344CB8AC3E}">
        <p14:creationId xmlns:p14="http://schemas.microsoft.com/office/powerpoint/2010/main" val="157337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Objectives</a:t>
            </a:r>
          </a:p>
        </p:txBody>
      </p:sp>
      <p:sp>
        <p:nvSpPr>
          <p:cNvPr id="15363" name="Content Placeholder 2"/>
          <p:cNvSpPr>
            <a:spLocks noGrp="1"/>
          </p:cNvSpPr>
          <p:nvPr>
            <p:ph idx="1"/>
          </p:nvPr>
        </p:nvSpPr>
        <p:spPr/>
        <p:txBody>
          <a:bodyPr/>
          <a:lstStyle/>
          <a:p>
            <a:pPr eaLnBrk="1" hangingPunct="1"/>
            <a:r>
              <a:rPr lang="en-US" altLang="en-US" dirty="0"/>
              <a:t>Identify the patient with a </a:t>
            </a:r>
            <a:r>
              <a:rPr lang="en-US" altLang="en-US" dirty="0" smtClean="0"/>
              <a:t>Foley catheter </a:t>
            </a:r>
            <a:r>
              <a:rPr lang="en-US" altLang="en-US" dirty="0"/>
              <a:t>and/or </a:t>
            </a:r>
            <a:r>
              <a:rPr lang="en-US" altLang="en-US" dirty="0" smtClean="0"/>
              <a:t>colostomy </a:t>
            </a:r>
            <a:r>
              <a:rPr lang="en-US" altLang="en-US" dirty="0"/>
              <a:t>bag.</a:t>
            </a:r>
          </a:p>
          <a:p>
            <a:pPr eaLnBrk="1" hangingPunct="1"/>
            <a:r>
              <a:rPr lang="en-US" altLang="en-US" dirty="0"/>
              <a:t>Know what role the Foley </a:t>
            </a:r>
            <a:r>
              <a:rPr lang="en-US" altLang="en-US" dirty="0" smtClean="0"/>
              <a:t>catheter and  </a:t>
            </a:r>
            <a:r>
              <a:rPr lang="en-US" altLang="en-US" dirty="0"/>
              <a:t>colostomy bag play in an older patient.</a:t>
            </a:r>
          </a:p>
          <a:p>
            <a:pPr eaLnBrk="1" hangingPunct="1"/>
            <a:r>
              <a:rPr lang="en-US" altLang="en-US" dirty="0"/>
              <a:t>Know the basic equipment and operation of the Foley </a:t>
            </a:r>
            <a:r>
              <a:rPr lang="en-US" altLang="en-US" dirty="0" smtClean="0"/>
              <a:t>catheter and </a:t>
            </a:r>
            <a:r>
              <a:rPr lang="en-US" altLang="en-US" dirty="0"/>
              <a:t>colostomy bag.</a:t>
            </a:r>
          </a:p>
          <a:p>
            <a:pPr eaLnBrk="1" hangingPunct="1"/>
            <a:r>
              <a:rPr lang="en-US" altLang="en-US" dirty="0"/>
              <a:t>Discuss and describe the special concerns of a Foley </a:t>
            </a:r>
            <a:r>
              <a:rPr lang="en-US" altLang="en-US" dirty="0" smtClean="0"/>
              <a:t>catheter and </a:t>
            </a:r>
            <a:r>
              <a:rPr lang="en-US" altLang="en-US" dirty="0"/>
              <a:t>colostomy bag in an older patient.</a:t>
            </a:r>
          </a:p>
        </p:txBody>
      </p:sp>
    </p:spTree>
    <p:extLst>
      <p:ext uri="{BB962C8B-B14F-4D97-AF65-F5344CB8AC3E}">
        <p14:creationId xmlns:p14="http://schemas.microsoft.com/office/powerpoint/2010/main" val="412623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Objectives</a:t>
            </a:r>
          </a:p>
        </p:txBody>
      </p:sp>
      <p:sp>
        <p:nvSpPr>
          <p:cNvPr id="15363" name="Content Placeholder 2"/>
          <p:cNvSpPr>
            <a:spLocks noGrp="1"/>
          </p:cNvSpPr>
          <p:nvPr>
            <p:ph idx="1"/>
          </p:nvPr>
        </p:nvSpPr>
        <p:spPr/>
        <p:txBody>
          <a:bodyPr/>
          <a:lstStyle/>
          <a:p>
            <a:pPr eaLnBrk="1" hangingPunct="1"/>
            <a:r>
              <a:rPr lang="en-US" altLang="en-US" dirty="0"/>
              <a:t>Describe the signs and symptoms of a patient with a malfunctioning Foley catheter and/or colostomy bag.</a:t>
            </a:r>
          </a:p>
          <a:p>
            <a:pPr eaLnBrk="1" hangingPunct="1"/>
            <a:r>
              <a:rPr lang="en-US" altLang="en-US" dirty="0"/>
              <a:t>Discuss how patients with a Foley catheter and/or colostomy bag are managed. </a:t>
            </a:r>
          </a:p>
        </p:txBody>
      </p:sp>
    </p:spTree>
    <p:extLst>
      <p:ext uri="{BB962C8B-B14F-4D97-AF65-F5344CB8AC3E}">
        <p14:creationId xmlns:p14="http://schemas.microsoft.com/office/powerpoint/2010/main" val="217278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Dispatch</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dirty="0"/>
              <a:t>The triage officer has assigned your transport unit to Mr. Robert “Bob” Sachamono. Mr. Sachamono is a patient with a Foley </a:t>
            </a:r>
            <a:r>
              <a:rPr lang="en-US" dirty="0" smtClean="0"/>
              <a:t>catheter bag and </a:t>
            </a:r>
            <a:r>
              <a:rPr lang="en-US" dirty="0"/>
              <a:t>colostomy bag in place. He is to be evacuated to the Kenwood Manor Assisted Living and Rehab. </a:t>
            </a:r>
          </a:p>
        </p:txBody>
      </p:sp>
    </p:spTree>
    <p:extLst>
      <p:ext uri="{BB962C8B-B14F-4D97-AF65-F5344CB8AC3E}">
        <p14:creationId xmlns:p14="http://schemas.microsoft.com/office/powerpoint/2010/main" val="169351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a:t>Initial Observation</a:t>
            </a:r>
          </a:p>
        </p:txBody>
      </p:sp>
      <p:sp>
        <p:nvSpPr>
          <p:cNvPr id="25603" name="Content Placeholder 2"/>
          <p:cNvSpPr>
            <a:spLocks noGrp="1"/>
          </p:cNvSpPr>
          <p:nvPr>
            <p:ph idx="1"/>
          </p:nvPr>
        </p:nvSpPr>
        <p:spPr>
          <a:xfrm>
            <a:off x="457199" y="1752600"/>
            <a:ext cx="8445261" cy="4500565"/>
          </a:xfrm>
        </p:spPr>
        <p:txBody>
          <a:bodyPr/>
          <a:lstStyle/>
          <a:p>
            <a:pPr eaLnBrk="1" hangingPunct="1">
              <a:defRPr/>
            </a:pPr>
            <a:r>
              <a:rPr lang="en-US" altLang="en-US" dirty="0"/>
              <a:t>The patient is being evacuated due to the flood. </a:t>
            </a:r>
          </a:p>
          <a:p>
            <a:pPr eaLnBrk="1" hangingPunct="1">
              <a:defRPr/>
            </a:pPr>
            <a:r>
              <a:rPr lang="en-US" altLang="en-US" dirty="0"/>
              <a:t>He is stable and has no complaints, but due to his Foley </a:t>
            </a:r>
            <a:r>
              <a:rPr lang="en-US" altLang="en-US" dirty="0" smtClean="0"/>
              <a:t>catheter and </a:t>
            </a:r>
            <a:r>
              <a:rPr lang="en-US" altLang="en-US" dirty="0"/>
              <a:t>colostomy bag, he needs medical observation during transport.</a:t>
            </a:r>
          </a:p>
          <a:p>
            <a:pPr eaLnBrk="1" hangingPunct="1">
              <a:defRPr/>
            </a:pPr>
            <a:r>
              <a:rPr lang="en-US" altLang="en-US" dirty="0"/>
              <a:t>He is English speaking, awake, alert, and fully oriented.</a:t>
            </a:r>
          </a:p>
          <a:p>
            <a:pPr eaLnBrk="1" hangingPunct="1">
              <a:defRPr/>
            </a:pPr>
            <a:r>
              <a:rPr lang="en-US" altLang="en-US" dirty="0"/>
              <a:t>No one else is in the room with him.</a:t>
            </a:r>
          </a:p>
        </p:txBody>
      </p:sp>
    </p:spTree>
    <p:extLst>
      <p:ext uri="{BB962C8B-B14F-4D97-AF65-F5344CB8AC3E}">
        <p14:creationId xmlns:p14="http://schemas.microsoft.com/office/powerpoint/2010/main" val="306321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a:t>Primary Survey</a:t>
            </a:r>
          </a:p>
        </p:txBody>
      </p:sp>
      <p:sp>
        <p:nvSpPr>
          <p:cNvPr id="27651" name="Content Placeholder 2"/>
          <p:cNvSpPr>
            <a:spLocks noGrp="1"/>
          </p:cNvSpPr>
          <p:nvPr>
            <p:ph idx="1"/>
          </p:nvPr>
        </p:nvSpPr>
        <p:spPr/>
        <p:txBody>
          <a:bodyPr/>
          <a:lstStyle/>
          <a:p>
            <a:pPr eaLnBrk="1" hangingPunct="1"/>
            <a:r>
              <a:rPr lang="en-US" altLang="en-US" b="1" dirty="0"/>
              <a:t>LOC: </a:t>
            </a:r>
            <a:r>
              <a:rPr lang="en-US" altLang="en-US" dirty="0"/>
              <a:t>Awake and alert; A&amp;O ×4</a:t>
            </a:r>
          </a:p>
          <a:p>
            <a:pPr eaLnBrk="1" hangingPunct="1"/>
            <a:r>
              <a:rPr lang="en-US" altLang="en-US" b="1" dirty="0"/>
              <a:t>Airway: </a:t>
            </a:r>
            <a:r>
              <a:rPr lang="en-US" altLang="en-US" dirty="0"/>
              <a:t>Intact and open</a:t>
            </a:r>
          </a:p>
          <a:p>
            <a:pPr eaLnBrk="1" hangingPunct="1"/>
            <a:r>
              <a:rPr lang="en-US" altLang="en-US" b="1" dirty="0"/>
              <a:t>Breathing: </a:t>
            </a:r>
            <a:r>
              <a:rPr lang="en-US" altLang="en-US" dirty="0"/>
              <a:t>Clear lungs, RR: 14</a:t>
            </a:r>
          </a:p>
          <a:p>
            <a:pPr eaLnBrk="1" hangingPunct="1"/>
            <a:r>
              <a:rPr lang="en-US" altLang="en-US" b="1" dirty="0"/>
              <a:t>Circulation: </a:t>
            </a:r>
            <a:r>
              <a:rPr lang="en-US" altLang="en-US" dirty="0"/>
              <a:t>Skin is pink and dry, pulse is normal rate rhythm and quality, HR: 82</a:t>
            </a:r>
          </a:p>
          <a:p>
            <a:pPr eaLnBrk="1" hangingPunct="1"/>
            <a:r>
              <a:rPr lang="en-US" altLang="en-US" b="1" dirty="0"/>
              <a:t>Sick or not sick?</a:t>
            </a:r>
          </a:p>
          <a:p>
            <a:pPr eaLnBrk="1" hangingPunct="1"/>
            <a:endParaRPr lang="en-US" altLang="en-US" dirty="0"/>
          </a:p>
        </p:txBody>
      </p:sp>
    </p:spTree>
    <p:extLst>
      <p:ext uri="{BB962C8B-B14F-4D97-AF65-F5344CB8AC3E}">
        <p14:creationId xmlns:p14="http://schemas.microsoft.com/office/powerpoint/2010/main" val="109455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GEMS Assessment</a:t>
            </a:r>
          </a:p>
        </p:txBody>
      </p:sp>
      <p:sp>
        <p:nvSpPr>
          <p:cNvPr id="29699" name="Content Placeholder 2"/>
          <p:cNvSpPr>
            <a:spLocks noGrp="1"/>
          </p:cNvSpPr>
          <p:nvPr>
            <p:ph idx="1"/>
          </p:nvPr>
        </p:nvSpPr>
        <p:spPr/>
        <p:txBody>
          <a:bodyPr/>
          <a:lstStyle/>
          <a:p>
            <a:pPr eaLnBrk="1" hangingPunct="1"/>
            <a:r>
              <a:rPr lang="en-US" altLang="en-US" b="1" dirty="0"/>
              <a:t>G: </a:t>
            </a:r>
            <a:r>
              <a:rPr lang="en-US" altLang="en-US" dirty="0"/>
              <a:t>79-year-old male</a:t>
            </a:r>
          </a:p>
          <a:p>
            <a:pPr eaLnBrk="1" hangingPunct="1"/>
            <a:r>
              <a:rPr lang="en-US" altLang="en-US" b="1" dirty="0"/>
              <a:t>E: </a:t>
            </a:r>
            <a:r>
              <a:rPr lang="en-US" altLang="en-US" dirty="0"/>
              <a:t>Skilled nursing facility</a:t>
            </a:r>
          </a:p>
          <a:p>
            <a:pPr eaLnBrk="1" hangingPunct="1"/>
            <a:r>
              <a:rPr lang="en-US" altLang="en-US" b="1" dirty="0"/>
              <a:t>M: </a:t>
            </a:r>
            <a:r>
              <a:rPr lang="en-US" altLang="en-US" dirty="0"/>
              <a:t>Colon cancer, bladder cancer, and RA</a:t>
            </a:r>
          </a:p>
          <a:p>
            <a:pPr eaLnBrk="1" hangingPunct="1"/>
            <a:r>
              <a:rPr lang="en-US" altLang="en-US" b="1" dirty="0"/>
              <a:t>S: </a:t>
            </a:r>
            <a:r>
              <a:rPr lang="en-US" altLang="en-US" dirty="0"/>
              <a:t>Moderate family support; visitors monthly; limited physical activity due to age and RA</a:t>
            </a:r>
          </a:p>
        </p:txBody>
      </p:sp>
    </p:spTree>
    <p:extLst>
      <p:ext uri="{BB962C8B-B14F-4D97-AF65-F5344CB8AC3E}">
        <p14:creationId xmlns:p14="http://schemas.microsoft.com/office/powerpoint/2010/main" val="178304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solidFill>
                  <a:schemeClr val="bg1"/>
                </a:solidFill>
              </a:rPr>
              <a:t>Discussion</a:t>
            </a:r>
          </a:p>
        </p:txBody>
      </p:sp>
      <p:sp>
        <p:nvSpPr>
          <p:cNvPr id="29699" name="Content Placeholder 2"/>
          <p:cNvSpPr>
            <a:spLocks noGrp="1"/>
          </p:cNvSpPr>
          <p:nvPr>
            <p:ph sz="half" idx="1"/>
          </p:nvPr>
        </p:nvSpPr>
        <p:spPr>
          <a:xfrm>
            <a:off x="457200" y="1772732"/>
            <a:ext cx="4038600" cy="4525963"/>
          </a:xfrm>
        </p:spPr>
        <p:txBody>
          <a:bodyPr/>
          <a:lstStyle/>
          <a:p>
            <a:pPr eaLnBrk="1" hangingPunct="1"/>
            <a:endParaRPr lang="en-US" altLang="en-US" sz="3200" dirty="0" smtClean="0"/>
          </a:p>
          <a:p>
            <a:pPr eaLnBrk="1" hangingPunct="1"/>
            <a:r>
              <a:rPr lang="en-US" altLang="en-US" sz="3200" dirty="0" smtClean="0"/>
              <a:t>What </a:t>
            </a:r>
            <a:r>
              <a:rPr lang="en-US" altLang="en-US" sz="3200" dirty="0"/>
              <a:t>is a urinary catheter?</a:t>
            </a:r>
          </a:p>
          <a:p>
            <a:pPr eaLnBrk="1" hangingPunct="1"/>
            <a:r>
              <a:rPr lang="en-US" altLang="en-US" sz="3200" dirty="0"/>
              <a:t>What are the indications for a urinary catheter?</a:t>
            </a:r>
          </a:p>
        </p:txBody>
      </p:sp>
      <p:sp>
        <p:nvSpPr>
          <p:cNvPr id="5" name="Rectangle 4"/>
          <p:cNvSpPr>
            <a:spLocks noChangeArrowheads="1"/>
          </p:cNvSpPr>
          <p:nvPr/>
        </p:nvSpPr>
        <p:spPr bwMode="auto">
          <a:xfrm rot="5400000">
            <a:off x="7930712" y="3344516"/>
            <a:ext cx="17956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altLang="en-US" sz="900" dirty="0" smtClean="0">
                <a:solidFill>
                  <a:schemeClr val="bg1">
                    <a:lumMod val="95000"/>
                  </a:schemeClr>
                </a:solidFill>
              </a:rPr>
              <a:t>©</a:t>
            </a:r>
            <a:r>
              <a:rPr lang="en-US" altLang="en-US" sz="900" dirty="0">
                <a:solidFill>
                  <a:schemeClr val="bg1">
                    <a:lumMod val="95000"/>
                  </a:schemeClr>
                </a:solidFill>
              </a:rPr>
              <a:t> Medicimage/Science Source.</a:t>
            </a:r>
          </a:p>
        </p:txBody>
      </p:sp>
      <p:pic>
        <p:nvPicPr>
          <p:cNvPr id="1026" name="Picture 2" descr="U:\Advanced_GEMS\Art\Art\9781284121254_CH06_UNNUN0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21733"/>
            <a:ext cx="4038600" cy="268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01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solidFill>
                  <a:schemeClr val="bg1"/>
                </a:solidFill>
              </a:rPr>
              <a:t>Discussion</a:t>
            </a:r>
            <a:r>
              <a:rPr lang="en-US" altLang="en-US" sz="3200" dirty="0">
                <a:solidFill>
                  <a:schemeClr val="bg1"/>
                </a:solidFill>
              </a:rPr>
              <a:t> (cont’d)</a:t>
            </a:r>
          </a:p>
        </p:txBody>
      </p:sp>
      <p:sp>
        <p:nvSpPr>
          <p:cNvPr id="29699" name="Content Placeholder 2"/>
          <p:cNvSpPr>
            <a:spLocks noGrp="1"/>
          </p:cNvSpPr>
          <p:nvPr>
            <p:ph idx="1"/>
          </p:nvPr>
        </p:nvSpPr>
        <p:spPr/>
        <p:txBody>
          <a:bodyPr/>
          <a:lstStyle/>
          <a:p>
            <a:pPr eaLnBrk="1" hangingPunct="1"/>
            <a:r>
              <a:rPr lang="en-US" altLang="en-US" dirty="0"/>
              <a:t>What are the parts of an indwelling (Foley) urinary catheter? </a:t>
            </a:r>
          </a:p>
          <a:p>
            <a:pPr eaLnBrk="1" hangingPunct="1"/>
            <a:endParaRPr lang="en-US" altLang="en-US" dirty="0"/>
          </a:p>
        </p:txBody>
      </p:sp>
      <p:sp>
        <p:nvSpPr>
          <p:cNvPr id="5" name="Rectangle 4"/>
          <p:cNvSpPr>
            <a:spLocks noChangeArrowheads="1"/>
          </p:cNvSpPr>
          <p:nvPr/>
        </p:nvSpPr>
        <p:spPr bwMode="auto">
          <a:xfrm rot="5400000">
            <a:off x="5199327" y="3886968"/>
            <a:ext cx="16289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altLang="en-US" sz="900" dirty="0" smtClean="0">
                <a:solidFill>
                  <a:schemeClr val="bg1">
                    <a:lumMod val="95000"/>
                  </a:schemeClr>
                </a:solidFill>
              </a:rPr>
              <a:t>© </a:t>
            </a:r>
            <a:r>
              <a:rPr lang="en-US" altLang="en-US" sz="900" dirty="0">
                <a:solidFill>
                  <a:schemeClr val="bg1">
                    <a:lumMod val="95000"/>
                  </a:schemeClr>
                </a:solidFill>
              </a:rPr>
              <a:t>Jones &amp; Bartlett Learning.</a:t>
            </a:r>
          </a:p>
        </p:txBody>
      </p:sp>
      <p:pic>
        <p:nvPicPr>
          <p:cNvPr id="2050" name="Picture 2" descr="U:\Advanced_GEMS\Art\Art\9781284121254_CH06_UNNUN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663" y="3185402"/>
            <a:ext cx="2606675"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750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2201</Words>
  <Application>Microsoft Macintosh PowerPoint</Application>
  <PresentationFormat>On-screen Show (4:3)</PresentationFormat>
  <Paragraphs>244</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Advanced GEMS Course</vt:lpstr>
      <vt:lpstr>Objectives</vt:lpstr>
      <vt:lpstr>Objectives</vt:lpstr>
      <vt:lpstr>Dispatch</vt:lpstr>
      <vt:lpstr>Initial Observation</vt:lpstr>
      <vt:lpstr>Primary Survey</vt:lpstr>
      <vt:lpstr>GEMS Assessment</vt:lpstr>
      <vt:lpstr>Discussion</vt:lpstr>
      <vt:lpstr>Discussion (cont’d)</vt:lpstr>
      <vt:lpstr>Discussion (cont’d)</vt:lpstr>
      <vt:lpstr>Discussion (cont’d)</vt:lpstr>
      <vt:lpstr>Pre-transport Check</vt:lpstr>
      <vt:lpstr>En Route (cont’d)</vt:lpstr>
      <vt:lpstr>Detailed Assessment</vt:lpstr>
      <vt:lpstr>Detailed Assessment (cont’d)</vt:lpstr>
      <vt:lpstr>Case Summary</vt:lpstr>
      <vt:lpstr>Case Summary  (cont’d)</vt:lpstr>
      <vt:lpstr>Case Summary  (cont’d)</vt:lpstr>
      <vt:lpstr>Case Summary  (cont’d)</vt:lpstr>
    </vt:vector>
  </TitlesOfParts>
  <Company>Shands Jax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Trauma1South</dc:creator>
  <cp:lastModifiedBy>Lori Mortimer</cp:lastModifiedBy>
  <cp:revision>83</cp:revision>
  <dcterms:created xsi:type="dcterms:W3CDTF">2016-07-13T21:10:37Z</dcterms:created>
  <dcterms:modified xsi:type="dcterms:W3CDTF">2017-04-19T16:54:39Z</dcterms:modified>
</cp:coreProperties>
</file>