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9"/>
  </p:notesMasterIdLst>
  <p:handoutMasterIdLst>
    <p:handoutMasterId r:id="rId40"/>
  </p:handoutMasterIdLst>
  <p:sldIdLst>
    <p:sldId id="278" r:id="rId2"/>
    <p:sldId id="547" r:id="rId3"/>
    <p:sldId id="389" r:id="rId4"/>
    <p:sldId id="511" r:id="rId5"/>
    <p:sldId id="394" r:id="rId6"/>
    <p:sldId id="514" r:id="rId7"/>
    <p:sldId id="513" r:id="rId8"/>
    <p:sldId id="515" r:id="rId9"/>
    <p:sldId id="516" r:id="rId10"/>
    <p:sldId id="517" r:id="rId11"/>
    <p:sldId id="518" r:id="rId12"/>
    <p:sldId id="512" r:id="rId13"/>
    <p:sldId id="520" r:id="rId14"/>
    <p:sldId id="523" r:id="rId15"/>
    <p:sldId id="521" r:id="rId16"/>
    <p:sldId id="519" r:id="rId17"/>
    <p:sldId id="524" r:id="rId18"/>
    <p:sldId id="525" r:id="rId19"/>
    <p:sldId id="526" r:id="rId20"/>
    <p:sldId id="527" r:id="rId21"/>
    <p:sldId id="529" r:id="rId22"/>
    <p:sldId id="522" r:id="rId23"/>
    <p:sldId id="532" r:id="rId24"/>
    <p:sldId id="531" r:id="rId25"/>
    <p:sldId id="534" r:id="rId26"/>
    <p:sldId id="535" r:id="rId27"/>
    <p:sldId id="546" r:id="rId28"/>
    <p:sldId id="537" r:id="rId29"/>
    <p:sldId id="533" r:id="rId30"/>
    <p:sldId id="538" r:id="rId31"/>
    <p:sldId id="539" r:id="rId32"/>
    <p:sldId id="540" r:id="rId33"/>
    <p:sldId id="536" r:id="rId34"/>
    <p:sldId id="542" r:id="rId35"/>
    <p:sldId id="543" r:id="rId36"/>
    <p:sldId id="544" r:id="rId37"/>
    <p:sldId id="545" r:id="rId38"/>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912">
          <p15:clr>
            <a:srgbClr val="A4A3A4"/>
          </p15:clr>
        </p15:guide>
        <p15:guide id="3" orient="horz" pos="3936">
          <p15:clr>
            <a:srgbClr val="A4A3A4"/>
          </p15:clr>
        </p15:guide>
        <p15:guide id="4" pos="2880">
          <p15:clr>
            <a:srgbClr val="A4A3A4"/>
          </p15:clr>
        </p15:guide>
        <p15:guide id="5" pos="432">
          <p15:clr>
            <a:srgbClr val="A4A3A4"/>
          </p15:clr>
        </p15:guide>
        <p15:guide id="6" pos="532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Deforge-Kling" initials="JDK" lastIdx="5" clrIdx="0"/>
  <p:cmAuthor id="1" name="Jessica Sturtevant" initials="JS"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7A6"/>
    <a:srgbClr val="FF0000"/>
    <a:srgbClr val="4D2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75415" autoAdjust="0"/>
  </p:normalViewPr>
  <p:slideViewPr>
    <p:cSldViewPr>
      <p:cViewPr>
        <p:scale>
          <a:sx n="60" d="100"/>
          <a:sy n="60" d="100"/>
        </p:scale>
        <p:origin x="-654" y="-72"/>
      </p:cViewPr>
      <p:guideLst>
        <p:guide orient="horz" pos="2160"/>
        <p:guide orient="horz" pos="912"/>
        <p:guide orient="horz" pos="3936"/>
        <p:guide pos="2880"/>
        <p:guide pos="432"/>
        <p:guide pos="53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92"/>
    </p:cViewPr>
  </p:sorterViewPr>
  <p:notesViewPr>
    <p:cSldViewPr>
      <p:cViewPr>
        <p:scale>
          <a:sx n="70" d="100"/>
          <a:sy n="70" d="100"/>
        </p:scale>
        <p:origin x="136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215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defRPr>
            </a:lvl1pPr>
          </a:lstStyle>
          <a:p>
            <a:pPr>
              <a:defRPr/>
            </a:pPr>
            <a:endParaRPr lang="en-US" dirty="0"/>
          </a:p>
        </p:txBody>
      </p:sp>
      <p:sp>
        <p:nvSpPr>
          <p:cNvPr id="215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215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6321DF8-F179-43D0-BC0F-D11D20D05FF7}" type="slidenum">
              <a:rPr lang="en-US" altLang="en-US"/>
              <a:pPr/>
              <a:t>‹#›</a:t>
            </a:fld>
            <a:endParaRPr lang="en-US" altLang="en-US" dirty="0"/>
          </a:p>
        </p:txBody>
      </p:sp>
    </p:spTree>
    <p:extLst>
      <p:ext uri="{BB962C8B-B14F-4D97-AF65-F5344CB8AC3E}">
        <p14:creationId xmlns:p14="http://schemas.microsoft.com/office/powerpoint/2010/main" val="2242550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defRPr>
            </a:lvl1pPr>
          </a:lstStyle>
          <a:p>
            <a:pPr>
              <a:defRPr/>
            </a:pPr>
            <a:endParaRPr lang="en-US" dirty="0"/>
          </a:p>
        </p:txBody>
      </p:sp>
      <p:sp>
        <p:nvSpPr>
          <p:cNvPr id="144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E216C51-FE2C-4B40-8DEA-FA0CE26D0BF2}" type="slidenum">
              <a:rPr lang="en-US" altLang="en-US"/>
              <a:pPr/>
              <a:t>‹#›</a:t>
            </a:fld>
            <a:endParaRPr lang="en-US" altLang="en-US" dirty="0"/>
          </a:p>
        </p:txBody>
      </p:sp>
    </p:spTree>
    <p:extLst>
      <p:ext uri="{BB962C8B-B14F-4D97-AF65-F5344CB8AC3E}">
        <p14:creationId xmlns:p14="http://schemas.microsoft.com/office/powerpoint/2010/main" val="1499979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17: </a:t>
            </a:r>
            <a:r>
              <a:rPr lang="en-US" dirty="0" smtClean="0"/>
              <a:t>Communication Strategies for Children </a:t>
            </a:r>
            <a:r>
              <a:rPr lang="en-US" dirty="0"/>
              <a:t>With </a:t>
            </a:r>
            <a:r>
              <a:rPr lang="en-US"/>
              <a:t>Special </a:t>
            </a:r>
            <a:r>
              <a:rPr lang="en-US" smtClean="0"/>
              <a:t>Needs</a:t>
            </a:r>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a:t>
            </a:fld>
            <a:endParaRPr lang="en-US" altLang="en-US" dirty="0"/>
          </a:p>
        </p:txBody>
      </p:sp>
    </p:spTree>
    <p:extLst>
      <p:ext uri="{BB962C8B-B14F-4D97-AF65-F5344CB8AC3E}">
        <p14:creationId xmlns:p14="http://schemas.microsoft.com/office/powerpoint/2010/main" val="1465788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dirty="0">
                <a:ea typeface="Times New Roman" panose="02020603050405020304" pitchFamily="18" charset="0"/>
              </a:rPr>
              <a:t>C. 	Communication disorders</a:t>
            </a:r>
          </a:p>
          <a:p>
            <a:pPr marL="457200" marR="0" indent="-228600">
              <a:spcBef>
                <a:spcPts val="0"/>
              </a:spcBef>
              <a:spcAft>
                <a:spcPts val="300"/>
              </a:spcAft>
              <a:tabLst>
                <a:tab pos="457200" algn="l"/>
              </a:tabLst>
            </a:pPr>
            <a:r>
              <a:rPr lang="en-US" dirty="0">
                <a:ea typeface="Times New Roman" panose="02020603050405020304" pitchFamily="18" charset="0"/>
              </a:rPr>
              <a:t>1. 	 Communication disorders encompass a wide array of problems in:</a:t>
            </a:r>
          </a:p>
          <a:p>
            <a:pPr marL="914400" marR="0" indent="-457200">
              <a:spcBef>
                <a:spcPts val="0"/>
              </a:spcBef>
              <a:spcAft>
                <a:spcPts val="300"/>
              </a:spcAft>
              <a:tabLst>
                <a:tab pos="457200" algn="l"/>
                <a:tab pos="685800" algn="l"/>
              </a:tabLst>
            </a:pPr>
            <a:r>
              <a:rPr lang="en-US" dirty="0">
                <a:ea typeface="Times New Roman" panose="02020603050405020304" pitchFamily="18" charset="0"/>
              </a:rPr>
              <a:t>a.	Language</a:t>
            </a:r>
          </a:p>
          <a:p>
            <a:pPr marL="914400" marR="0" indent="-457200">
              <a:spcBef>
                <a:spcPts val="0"/>
              </a:spcBef>
              <a:spcAft>
                <a:spcPts val="300"/>
              </a:spcAft>
              <a:tabLst>
                <a:tab pos="457200" algn="l"/>
                <a:tab pos="685800" algn="l"/>
              </a:tabLst>
            </a:pPr>
            <a:r>
              <a:rPr lang="en-US" dirty="0">
                <a:ea typeface="Times New Roman" panose="02020603050405020304" pitchFamily="18" charset="0"/>
              </a:rPr>
              <a:t>b. 	Speech</a:t>
            </a:r>
          </a:p>
          <a:p>
            <a:pPr marL="914400" marR="0" indent="-457200">
              <a:spcBef>
                <a:spcPts val="0"/>
              </a:spcBef>
              <a:spcAft>
                <a:spcPts val="300"/>
              </a:spcAft>
              <a:tabLst>
                <a:tab pos="457200" algn="l"/>
                <a:tab pos="685800" algn="l"/>
              </a:tabLst>
            </a:pPr>
            <a:r>
              <a:rPr lang="en-US" dirty="0">
                <a:ea typeface="Times New Roman" panose="02020603050405020304" pitchFamily="18" charset="0"/>
              </a:rPr>
              <a:t>c.	Hearing</a:t>
            </a:r>
          </a:p>
          <a:p>
            <a:pPr marL="457200" marR="0" indent="-228600">
              <a:spcBef>
                <a:spcPts val="0"/>
              </a:spcBef>
              <a:spcAft>
                <a:spcPts val="300"/>
              </a:spcAft>
              <a:tabLst>
                <a:tab pos="457200" algn="l"/>
              </a:tabLst>
            </a:pPr>
            <a:r>
              <a:rPr lang="en-US" dirty="0">
                <a:ea typeface="Times New Roman" panose="02020603050405020304" pitchFamily="18" charset="0"/>
              </a:rPr>
              <a:t>2. 	Conditions due to a wide variety of factors: </a:t>
            </a:r>
          </a:p>
          <a:p>
            <a:pPr marL="914400" marR="0" indent="-457200">
              <a:spcBef>
                <a:spcPts val="0"/>
              </a:spcBef>
              <a:spcAft>
                <a:spcPts val="300"/>
              </a:spcAft>
              <a:tabLst>
                <a:tab pos="457200" algn="l"/>
                <a:tab pos="685800" algn="l"/>
              </a:tabLst>
            </a:pPr>
            <a:r>
              <a:rPr lang="en-US" dirty="0">
                <a:ea typeface="Times New Roman" panose="02020603050405020304" pitchFamily="18" charset="0"/>
              </a:rPr>
              <a:t>a.	Disfluency (stuttering and other disruptions in speech flow)</a:t>
            </a:r>
          </a:p>
          <a:p>
            <a:pPr marL="914400" marR="0" indent="-457200">
              <a:spcBef>
                <a:spcPts val="0"/>
              </a:spcBef>
              <a:spcAft>
                <a:spcPts val="300"/>
              </a:spcAft>
              <a:tabLst>
                <a:tab pos="457200" algn="l"/>
                <a:tab pos="685800" algn="l"/>
              </a:tabLst>
            </a:pPr>
            <a:r>
              <a:rPr lang="en-US" dirty="0">
                <a:ea typeface="Times New Roman" panose="02020603050405020304" pitchFamily="18" charset="0"/>
              </a:rPr>
              <a:t>b.	Aphasia (difficulty using words)</a:t>
            </a:r>
          </a:p>
          <a:p>
            <a:pPr marL="914400" marR="0" indent="-457200">
              <a:spcBef>
                <a:spcPts val="0"/>
              </a:spcBef>
              <a:spcAft>
                <a:spcPts val="300"/>
              </a:spcAft>
              <a:tabLst>
                <a:tab pos="457200" algn="l"/>
                <a:tab pos="685800" algn="l"/>
              </a:tabLst>
            </a:pPr>
            <a:r>
              <a:rPr lang="en-US" dirty="0">
                <a:ea typeface="Times New Roman" panose="02020603050405020304" pitchFamily="18" charset="0"/>
              </a:rPr>
              <a:t>c.	Delays in speech and language development</a:t>
            </a:r>
          </a:p>
          <a:p>
            <a:pPr marL="457200" marR="0" indent="-228600">
              <a:spcBef>
                <a:spcPts val="0"/>
              </a:spcBef>
              <a:spcAft>
                <a:spcPts val="300"/>
              </a:spcAft>
              <a:tabLst>
                <a:tab pos="457200" algn="l"/>
              </a:tabLst>
            </a:pPr>
            <a:r>
              <a:rPr lang="en-US" sz="1200" dirty="0" smtClean="0">
                <a:effectLst/>
                <a:latin typeface="Times New Roman"/>
                <a:ea typeface="Times New Roman"/>
              </a:rPr>
              <a:t>3. 	Conditions associated with communication disorders:</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Cerebral palsy</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Deafness</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c.	Anatomic abnormalities such as cleft lip or cleft palate</a:t>
            </a:r>
          </a:p>
          <a:p>
            <a:pPr marL="457200" marR="0" indent="-228600">
              <a:spcBef>
                <a:spcPts val="0"/>
              </a:spcBef>
              <a:spcAft>
                <a:spcPts val="300"/>
              </a:spcAft>
              <a:tabLst>
                <a:tab pos="457200" algn="l"/>
              </a:tabLst>
            </a:pPr>
            <a:r>
              <a:rPr lang="en-US" sz="1200" dirty="0" smtClean="0">
                <a:effectLst/>
                <a:latin typeface="Times New Roman"/>
                <a:ea typeface="Times New Roman"/>
              </a:rPr>
              <a:t>4. 	The first 3 years of life </a:t>
            </a:r>
            <a:r>
              <a:rPr lang="en-US" sz="1200" dirty="0" smtClean="0">
                <a:effectLst/>
                <a:latin typeface="Times New Roman"/>
                <a:ea typeface="Times New Roman"/>
              </a:rPr>
              <a:t>are </a:t>
            </a:r>
            <a:r>
              <a:rPr lang="en-US" sz="1200" dirty="0" smtClean="0">
                <a:effectLst/>
                <a:latin typeface="Times New Roman"/>
                <a:ea typeface="Times New Roman"/>
              </a:rPr>
              <a:t>the most critical </a:t>
            </a:r>
            <a:r>
              <a:rPr lang="en-US" sz="1200" dirty="0" smtClean="0">
                <a:effectLst/>
                <a:latin typeface="Times New Roman"/>
                <a:ea typeface="Times New Roman"/>
              </a:rPr>
              <a:t>period </a:t>
            </a:r>
            <a:r>
              <a:rPr lang="en-US" sz="1200" dirty="0" smtClean="0">
                <a:effectLst/>
                <a:latin typeface="Times New Roman"/>
                <a:ea typeface="Times New Roman"/>
              </a:rPr>
              <a:t>acquiring speech and language skills. </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By the first grade, approximately 5% of children have noticeable speech disorders, including:</a:t>
            </a:r>
          </a:p>
          <a:p>
            <a:pPr marL="914400" marR="0" indent="-228600">
              <a:spcBef>
                <a:spcPts val="0"/>
              </a:spcBef>
              <a:spcAft>
                <a:spcPts val="300"/>
              </a:spcAft>
              <a:tabLst>
                <a:tab pos="457200" algn="l"/>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Stuttering</a:t>
            </a:r>
          </a:p>
          <a:p>
            <a:pPr marL="914400" marR="0" indent="-228600">
              <a:spcBef>
                <a:spcPts val="0"/>
              </a:spcBef>
              <a:spcAft>
                <a:spcPts val="300"/>
              </a:spcAft>
              <a:tabLst>
                <a:tab pos="457200" algn="l"/>
                <a:tab pos="685800" algn="l"/>
              </a:tabLst>
            </a:pPr>
            <a:r>
              <a:rPr lang="en-US" sz="1200" dirty="0" smtClean="0">
                <a:effectLst/>
                <a:latin typeface="Times New Roman"/>
                <a:ea typeface="Times New Roman"/>
              </a:rPr>
              <a:t>ii.</a:t>
            </a:r>
            <a:r>
              <a:rPr lang="en-US" sz="1200" b="1" dirty="0" smtClean="0">
                <a:effectLst/>
                <a:latin typeface="Times New Roman"/>
                <a:ea typeface="Times New Roman"/>
              </a:rPr>
              <a:t>	</a:t>
            </a:r>
            <a:r>
              <a:rPr lang="en-US" sz="1200" dirty="0" smtClean="0">
                <a:effectLst/>
                <a:latin typeface="Times New Roman"/>
                <a:ea typeface="Times New Roman"/>
              </a:rPr>
              <a:t>Speech sound disorders</a:t>
            </a:r>
          </a:p>
          <a:p>
            <a:pPr marL="914400" marR="0" indent="-228600">
              <a:spcBef>
                <a:spcPts val="0"/>
              </a:spcBef>
              <a:spcAft>
                <a:spcPts val="300"/>
              </a:spcAft>
              <a:tabLst>
                <a:tab pos="457200" algn="l"/>
                <a:tab pos="685800" algn="l"/>
              </a:tabLst>
            </a:pPr>
            <a:r>
              <a:rPr lang="en-US" sz="1200" dirty="0" smtClean="0">
                <a:effectLst/>
                <a:latin typeface="Times New Roman"/>
                <a:ea typeface="Times New Roman"/>
              </a:rPr>
              <a:t>iii.</a:t>
            </a:r>
            <a:r>
              <a:rPr lang="en-US" sz="1200" b="1" dirty="0" smtClean="0">
                <a:effectLst/>
                <a:latin typeface="Times New Roman"/>
                <a:ea typeface="Times New Roman"/>
              </a:rPr>
              <a:t>	</a:t>
            </a:r>
            <a:r>
              <a:rPr lang="en-US" sz="1200" dirty="0" smtClean="0">
                <a:effectLst/>
                <a:latin typeface="Times New Roman"/>
                <a:ea typeface="Times New Roman"/>
              </a:rPr>
              <a:t>Dysarthria (difficult or unclear speech articulation)</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Children with special health care needs who have communication deficits may develop their own type of sign language to communicate.</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10</a:t>
            </a:fld>
            <a:endParaRPr lang="en-US" altLang="en-US" dirty="0"/>
          </a:p>
        </p:txBody>
      </p:sp>
    </p:spTree>
    <p:extLst>
      <p:ext uri="{BB962C8B-B14F-4D97-AF65-F5344CB8AC3E}">
        <p14:creationId xmlns:p14="http://schemas.microsoft.com/office/powerpoint/2010/main" val="2865174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dirty="0">
                <a:ea typeface="Times New Roman" panose="02020603050405020304" pitchFamily="18" charset="0"/>
              </a:rPr>
              <a:t>D. 	Motor and movement disorders</a:t>
            </a:r>
          </a:p>
          <a:p>
            <a:pPr marL="457200" marR="0" indent="-228600">
              <a:spcBef>
                <a:spcPts val="0"/>
              </a:spcBef>
              <a:spcAft>
                <a:spcPts val="300"/>
              </a:spcAft>
              <a:tabLst>
                <a:tab pos="457200" algn="l"/>
              </a:tabLst>
            </a:pPr>
            <a:r>
              <a:rPr lang="en-US" dirty="0">
                <a:ea typeface="Times New Roman" panose="02020603050405020304" pitchFamily="18" charset="0"/>
              </a:rPr>
              <a:t>1. 	Motor and movement disorders are often recognized at the infant and toddler stages of development, when a child is unable to perform age-appropriate skills such as:</a:t>
            </a:r>
          </a:p>
          <a:p>
            <a:pPr marL="914400" marR="0" indent="-457200">
              <a:spcBef>
                <a:spcPts val="0"/>
              </a:spcBef>
              <a:spcAft>
                <a:spcPts val="300"/>
              </a:spcAft>
              <a:tabLst>
                <a:tab pos="457200" algn="l"/>
                <a:tab pos="685800" algn="l"/>
              </a:tabLst>
            </a:pPr>
            <a:r>
              <a:rPr lang="en-US" dirty="0">
                <a:ea typeface="Times New Roman" panose="02020603050405020304" pitchFamily="18" charset="0"/>
              </a:rPr>
              <a:t>a.	Walking</a:t>
            </a:r>
          </a:p>
          <a:p>
            <a:pPr marL="914400" marR="0" indent="-457200">
              <a:spcBef>
                <a:spcPts val="0"/>
              </a:spcBef>
              <a:spcAft>
                <a:spcPts val="300"/>
              </a:spcAft>
              <a:tabLst>
                <a:tab pos="457200" algn="l"/>
                <a:tab pos="685800" algn="l"/>
              </a:tabLst>
            </a:pPr>
            <a:r>
              <a:rPr lang="en-US" dirty="0">
                <a:ea typeface="Times New Roman" panose="02020603050405020304" pitchFamily="18" charset="0"/>
              </a:rPr>
              <a:t>b.	Catching a ball</a:t>
            </a:r>
          </a:p>
          <a:p>
            <a:pPr marL="914400" marR="0" indent="-457200">
              <a:spcBef>
                <a:spcPts val="0"/>
              </a:spcBef>
              <a:spcAft>
                <a:spcPts val="300"/>
              </a:spcAft>
              <a:tabLst>
                <a:tab pos="457200" algn="l"/>
                <a:tab pos="685800" algn="l"/>
              </a:tabLst>
            </a:pPr>
            <a:r>
              <a:rPr lang="en-US" dirty="0">
                <a:ea typeface="Times New Roman" panose="02020603050405020304" pitchFamily="18" charset="0"/>
              </a:rPr>
              <a:t>c.	Playing sports</a:t>
            </a:r>
          </a:p>
          <a:p>
            <a:pPr marL="457200" marR="0" indent="-228600">
              <a:spcBef>
                <a:spcPts val="0"/>
              </a:spcBef>
              <a:spcAft>
                <a:spcPts val="300"/>
              </a:spcAft>
              <a:tabLst>
                <a:tab pos="457200" algn="l"/>
              </a:tabLst>
            </a:pPr>
            <a:r>
              <a:rPr lang="en-US" dirty="0">
                <a:ea typeface="Times New Roman" panose="02020603050405020304" pitchFamily="18" charset="0"/>
              </a:rPr>
              <a:t>2. 	The most common cause of motor disorders in children is cerebral palsy.</a:t>
            </a:r>
            <a:r>
              <a:rPr lang="en-US" b="1" dirty="0">
                <a:ea typeface="Times New Roman" panose="02020603050405020304" pitchFamily="18" charset="0"/>
              </a:rPr>
              <a:t> </a:t>
            </a:r>
            <a:endParaRPr lang="en-US" dirty="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11</a:t>
            </a:fld>
            <a:endParaRPr lang="en-US" altLang="en-US" dirty="0"/>
          </a:p>
        </p:txBody>
      </p:sp>
    </p:spTree>
    <p:extLst>
      <p:ext uri="{BB962C8B-B14F-4D97-AF65-F5344CB8AC3E}">
        <p14:creationId xmlns:p14="http://schemas.microsoft.com/office/powerpoint/2010/main" val="3323808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Cerebral palsy: umbrella term for a group of neurologic disorders that impact muscle coordination due to dysfunction of the part of the brain that controls muscle movements </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Most children with cerebral palsy are born with it, but it may not be diagnosed</a:t>
            </a:r>
            <a:r>
              <a:rPr lang="en-US" sz="1200" b="1" dirty="0" smtClean="0">
                <a:effectLst/>
                <a:latin typeface="Times New Roman"/>
                <a:ea typeface="Times New Roman"/>
              </a:rPr>
              <a:t> </a:t>
            </a:r>
            <a:r>
              <a:rPr lang="en-US" sz="1200" dirty="0" smtClean="0">
                <a:effectLst/>
                <a:latin typeface="Times New Roman"/>
                <a:ea typeface="Times New Roman"/>
              </a:rPr>
              <a:t>until they are at the infant or toddler stages of development.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12</a:t>
            </a:fld>
            <a:endParaRPr lang="en-US" altLang="en-US" dirty="0"/>
          </a:p>
        </p:txBody>
      </p:sp>
    </p:spTree>
    <p:extLst>
      <p:ext uri="{BB962C8B-B14F-4D97-AF65-F5344CB8AC3E}">
        <p14:creationId xmlns:p14="http://schemas.microsoft.com/office/powerpoint/2010/main" val="3976316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dirty="0">
                <a:ea typeface="Times New Roman" panose="02020603050405020304" pitchFamily="18" charset="0"/>
              </a:rPr>
              <a:t>E. 	Autism spectrum disorder</a:t>
            </a:r>
          </a:p>
          <a:p>
            <a:pPr marL="457200" marR="0" indent="-228600">
              <a:spcBef>
                <a:spcPts val="0"/>
              </a:spcBef>
              <a:spcAft>
                <a:spcPts val="300"/>
              </a:spcAft>
              <a:tabLst>
                <a:tab pos="457200" algn="l"/>
              </a:tabLst>
            </a:pPr>
            <a:r>
              <a:rPr lang="en-US" sz="1200" dirty="0" smtClean="0">
                <a:effectLst/>
                <a:latin typeface="Times New Roman"/>
                <a:ea typeface="Times New Roman"/>
              </a:rPr>
              <a:t>1. 	Autism spectrum disorder (ASD), more commonly called autism, is a </a:t>
            </a:r>
            <a:r>
              <a:rPr lang="en-US" sz="1200" dirty="0" err="1" smtClean="0">
                <a:effectLst/>
                <a:latin typeface="Times New Roman"/>
                <a:ea typeface="Times New Roman"/>
              </a:rPr>
              <a:t>neurobiologic</a:t>
            </a:r>
            <a:r>
              <a:rPr lang="en-US" sz="1200" dirty="0" smtClean="0">
                <a:effectLst/>
                <a:latin typeface="Times New Roman"/>
                <a:ea typeface="Times New Roman"/>
              </a:rPr>
              <a:t> spectrum disorder that encompasses a range of complex neurodevelopmental disorders.</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Occurs in all ethnic and socioeconomic groups</a:t>
            </a:r>
          </a:p>
          <a:p>
            <a:pPr marL="685800" marR="0" indent="-228600">
              <a:spcBef>
                <a:spcPts val="0"/>
              </a:spcBef>
              <a:spcAft>
                <a:spcPts val="300"/>
              </a:spcAft>
              <a:buAutoNum type="alphaLcPeriod" startAt="2"/>
              <a:tabLst>
                <a:tab pos="457200" algn="l"/>
                <a:tab pos="685800" algn="l"/>
              </a:tabLst>
            </a:pPr>
            <a:r>
              <a:rPr lang="en-US" sz="1200" dirty="0" smtClean="0">
                <a:effectLst/>
                <a:latin typeface="Times New Roman"/>
                <a:ea typeface="Times New Roman"/>
              </a:rPr>
              <a:t>Affects </a:t>
            </a:r>
            <a:r>
              <a:rPr lang="en-US" sz="1200" dirty="0" smtClean="0">
                <a:effectLst/>
                <a:latin typeface="Times New Roman"/>
                <a:ea typeface="Times New Roman"/>
              </a:rPr>
              <a:t>every age </a:t>
            </a:r>
            <a:r>
              <a:rPr lang="en-US" sz="1200" dirty="0" smtClean="0">
                <a:effectLst/>
                <a:latin typeface="Times New Roman"/>
                <a:ea typeface="Times New Roman"/>
              </a:rPr>
              <a:t>group</a:t>
            </a:r>
          </a:p>
          <a:p>
            <a:pPr marL="685800" marR="0" indent="-228600">
              <a:spcBef>
                <a:spcPts val="0"/>
              </a:spcBef>
              <a:spcAft>
                <a:spcPts val="300"/>
              </a:spcAft>
              <a:buAutoNum type="alphaLcPeriod" startAt="2"/>
              <a:tabLst>
                <a:tab pos="457200" algn="l"/>
                <a:tab pos="685800" algn="l"/>
              </a:tabLst>
            </a:pPr>
            <a:r>
              <a:rPr lang="en-US" sz="1200" dirty="0" smtClean="0">
                <a:effectLst/>
                <a:latin typeface="Times New Roman"/>
                <a:ea typeface="Times New Roman"/>
              </a:rPr>
              <a:t>Boys </a:t>
            </a:r>
            <a:r>
              <a:rPr lang="en-US" sz="1200" dirty="0" smtClean="0">
                <a:effectLst/>
                <a:latin typeface="Times New Roman"/>
                <a:ea typeface="Times New Roman"/>
              </a:rPr>
              <a:t>are 4.5 times more likely than girls to be diagnosed with the disorder</a:t>
            </a:r>
            <a:r>
              <a:rPr lang="en-US" sz="1200" dirty="0" smtClean="0">
                <a:effectLst/>
                <a:latin typeface="Times New Roman"/>
                <a:ea typeface="Times New Roman"/>
              </a:rPr>
              <a:t>.</a:t>
            </a:r>
          </a:p>
          <a:p>
            <a:pPr marL="457200" marR="0" indent="-228600">
              <a:spcBef>
                <a:spcPts val="0"/>
              </a:spcBef>
              <a:spcAft>
                <a:spcPts val="300"/>
              </a:spcAft>
              <a:tabLst>
                <a:tab pos="457200" algn="l"/>
              </a:tabLst>
            </a:pPr>
            <a:r>
              <a:rPr lang="en-US" sz="1200" dirty="0" smtClean="0">
                <a:effectLst/>
                <a:latin typeface="Times New Roman"/>
                <a:ea typeface="Times New Roman"/>
              </a:rPr>
              <a:t>4</a:t>
            </a:r>
            <a:r>
              <a:rPr lang="en-US" sz="1200" dirty="0" smtClean="0">
                <a:effectLst/>
                <a:latin typeface="Times New Roman"/>
                <a:ea typeface="Times New Roman"/>
              </a:rPr>
              <a:t>. 	Many people with ASD demonstrate difficulty with:</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Social interactions/relationships and social thinking (</a:t>
            </a:r>
            <a:r>
              <a:rPr lang="en-US" sz="1200" dirty="0" err="1" smtClean="0">
                <a:effectLst/>
                <a:latin typeface="Times New Roman"/>
                <a:ea typeface="Times New Roman"/>
              </a:rPr>
              <a:t>ie</a:t>
            </a:r>
            <a:r>
              <a:rPr lang="en-US" sz="1200" dirty="0" smtClean="0">
                <a:effectLst/>
                <a:latin typeface="Times New Roman"/>
                <a:ea typeface="Times New Roman"/>
              </a:rPr>
              <a:t>, viewing situations from another person’s perspective)</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Children with ASD may have challenges in interacting with and playing with their peers.</a:t>
            </a:r>
          </a:p>
          <a:p>
            <a:pPr marL="457200" marR="0" indent="-228600">
              <a:spcBef>
                <a:spcPts val="0"/>
              </a:spcBef>
              <a:spcAft>
                <a:spcPts val="300"/>
              </a:spcAft>
              <a:tabLst>
                <a:tab pos="457200" algn="l"/>
              </a:tabLst>
            </a:pPr>
            <a:r>
              <a:rPr lang="en-US" sz="1200" dirty="0" smtClean="0">
                <a:effectLst/>
                <a:latin typeface="Times New Roman"/>
                <a:ea typeface="Times New Roman"/>
              </a:rPr>
              <a:t>5. 	Some people with ASD are unable to interpret all or some forms of sensory input and may exhibit reactions that are either </a:t>
            </a:r>
            <a:r>
              <a:rPr lang="en-US" sz="1200" dirty="0" err="1" smtClean="0">
                <a:effectLst/>
                <a:latin typeface="Times New Roman"/>
                <a:ea typeface="Times New Roman"/>
              </a:rPr>
              <a:t>overresponsive</a:t>
            </a:r>
            <a:r>
              <a:rPr lang="en-US" sz="1200" dirty="0" smtClean="0">
                <a:effectLst/>
                <a:latin typeface="Times New Roman"/>
                <a:ea typeface="Times New Roman"/>
              </a:rPr>
              <a:t> or </a:t>
            </a:r>
            <a:r>
              <a:rPr lang="en-US" sz="1200" dirty="0" err="1" smtClean="0">
                <a:effectLst/>
                <a:latin typeface="Times New Roman"/>
                <a:ea typeface="Times New Roman"/>
              </a:rPr>
              <a:t>underresponsive</a:t>
            </a:r>
            <a:r>
              <a:rPr lang="en-US" sz="1200" dirty="0" smtClean="0">
                <a:effectLst/>
                <a:latin typeface="Times New Roman"/>
                <a:ea typeface="Times New Roman"/>
              </a:rPr>
              <a:t> to sensory stimuli.</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13</a:t>
            </a:fld>
            <a:endParaRPr lang="en-US" altLang="en-US" dirty="0"/>
          </a:p>
        </p:txBody>
      </p:sp>
    </p:spTree>
    <p:extLst>
      <p:ext uri="{BB962C8B-B14F-4D97-AF65-F5344CB8AC3E}">
        <p14:creationId xmlns:p14="http://schemas.microsoft.com/office/powerpoint/2010/main" val="4288655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685800" marR="0" indent="-228600">
              <a:spcBef>
                <a:spcPts val="0"/>
              </a:spcBef>
              <a:spcAft>
                <a:spcPts val="300"/>
              </a:spcAft>
              <a:tabLst>
                <a:tab pos="457200" algn="l"/>
                <a:tab pos="685800" algn="l"/>
              </a:tabLst>
            </a:pPr>
            <a:r>
              <a:rPr lang="en-US" dirty="0">
                <a:ea typeface="Times New Roman" panose="02020603050405020304" pitchFamily="18" charset="0"/>
              </a:rPr>
              <a:t>a. 	Difficulties with interpreting and responding to sensory input may manifest in a person’s behaviors. Such behaviors may include repetitive movements such as:</a:t>
            </a:r>
          </a:p>
          <a:p>
            <a:pPr marL="914400" marR="0" indent="-457200">
              <a:spcBef>
                <a:spcPts val="0"/>
              </a:spcBef>
              <a:spcAft>
                <a:spcPts val="300"/>
              </a:spcAft>
              <a:tabLst>
                <a:tab pos="457200" algn="l"/>
                <a:tab pos="685800" algn="l"/>
              </a:tabLst>
            </a:pPr>
            <a:r>
              <a:rPr lang="en-US" dirty="0">
                <a:ea typeface="Times New Roman" panose="02020603050405020304" pitchFamily="18" charset="0"/>
              </a:rPr>
              <a:t>	i.	Rocking</a:t>
            </a:r>
          </a:p>
          <a:p>
            <a:pPr marL="914400" marR="0" indent="-457200">
              <a:spcBef>
                <a:spcPts val="0"/>
              </a:spcBef>
              <a:spcAft>
                <a:spcPts val="300"/>
              </a:spcAft>
              <a:tabLst>
                <a:tab pos="457200" algn="l"/>
                <a:tab pos="685800" algn="l"/>
              </a:tabLst>
            </a:pPr>
            <a:r>
              <a:rPr lang="en-US" dirty="0">
                <a:ea typeface="Times New Roman" panose="02020603050405020304" pitchFamily="18" charset="0"/>
              </a:rPr>
              <a:t>	ii.	Hand-flapping</a:t>
            </a:r>
          </a:p>
          <a:p>
            <a:pPr marL="914400" marR="0" indent="-457200">
              <a:spcBef>
                <a:spcPts val="0"/>
              </a:spcBef>
              <a:spcAft>
                <a:spcPts val="300"/>
              </a:spcAft>
              <a:tabLst>
                <a:tab pos="457200" algn="l"/>
                <a:tab pos="685800" algn="l"/>
              </a:tabLst>
            </a:pPr>
            <a:r>
              <a:rPr lang="en-US" dirty="0">
                <a:ea typeface="Times New Roman" panose="02020603050405020304" pitchFamily="18" charset="0"/>
              </a:rPr>
              <a:t>	iii.	Twirling</a:t>
            </a:r>
          </a:p>
          <a:p>
            <a:pPr marL="914400" marR="0" indent="-457200">
              <a:spcBef>
                <a:spcPts val="0"/>
              </a:spcBef>
              <a:spcAft>
                <a:spcPts val="300"/>
              </a:spcAft>
              <a:tabLst>
                <a:tab pos="457200" algn="l"/>
                <a:tab pos="685800" algn="l"/>
              </a:tabLst>
            </a:pPr>
            <a:r>
              <a:rPr lang="en-US" dirty="0">
                <a:ea typeface="Times New Roman" panose="02020603050405020304" pitchFamily="18" charset="0"/>
              </a:rPr>
              <a:t>	iv.	Vocal sounds</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Overstimulation manifests in some people with ASD as self-injurious</a:t>
            </a:r>
            <a:r>
              <a:rPr lang="en-US" sz="1200" b="1" dirty="0" smtClean="0">
                <a:effectLst/>
                <a:latin typeface="Times New Roman"/>
                <a:ea typeface="Times New Roman"/>
              </a:rPr>
              <a:t> </a:t>
            </a:r>
            <a:r>
              <a:rPr lang="en-US" sz="1200" dirty="0" smtClean="0">
                <a:effectLst/>
                <a:latin typeface="Times New Roman"/>
                <a:ea typeface="Times New Roman"/>
              </a:rPr>
              <a:t>behaviors such as:</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	</a:t>
            </a:r>
            <a:r>
              <a:rPr lang="en-US" sz="1200" dirty="0" err="1" smtClean="0">
                <a:effectLst/>
                <a:latin typeface="Times New Roman"/>
                <a:ea typeface="Times New Roman"/>
              </a:rPr>
              <a:t>i</a:t>
            </a:r>
            <a:r>
              <a:rPr lang="en-US" sz="1200" dirty="0" smtClean="0">
                <a:effectLst/>
                <a:latin typeface="Times New Roman"/>
                <a:ea typeface="Times New Roman"/>
              </a:rPr>
              <a:t>.	Biting</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	ii.	Head-banging</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14</a:t>
            </a:fld>
            <a:endParaRPr lang="en-US" altLang="en-US" dirty="0"/>
          </a:p>
        </p:txBody>
      </p:sp>
    </p:spTree>
    <p:extLst>
      <p:ext uri="{BB962C8B-B14F-4D97-AF65-F5344CB8AC3E}">
        <p14:creationId xmlns:p14="http://schemas.microsoft.com/office/powerpoint/2010/main" val="2918224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lvl="0" indent="-228600">
              <a:spcBef>
                <a:spcPts val="0"/>
              </a:spcBef>
              <a:spcAft>
                <a:spcPts val="300"/>
              </a:spcAft>
              <a:tabLst>
                <a:tab pos="457200" algn="l"/>
              </a:tabLst>
            </a:pPr>
            <a:r>
              <a:rPr lang="en-US" dirty="0">
                <a:solidFill>
                  <a:srgbClr val="000000"/>
                </a:solidFill>
                <a:ea typeface="Times New Roman" panose="02020603050405020304" pitchFamily="18" charset="0"/>
              </a:rPr>
              <a:t>2. 	There are many hallmark signs and characteristics of ASD,</a:t>
            </a:r>
            <a:r>
              <a:rPr lang="en-US" b="1" dirty="0">
                <a:solidFill>
                  <a:srgbClr val="000000"/>
                </a:solidFill>
                <a:ea typeface="Times New Roman" panose="02020603050405020304" pitchFamily="18" charset="0"/>
              </a:rPr>
              <a:t> </a:t>
            </a:r>
            <a:r>
              <a:rPr lang="en-US" dirty="0">
                <a:solidFill>
                  <a:srgbClr val="000000"/>
                </a:solidFill>
                <a:ea typeface="Times New Roman" panose="02020603050405020304" pitchFamily="18" charset="0"/>
              </a:rPr>
              <a:t>yet each person with ASD is completely different.</a:t>
            </a:r>
          </a:p>
          <a:p>
            <a:pPr marL="457200" lvl="0" indent="-228600">
              <a:spcBef>
                <a:spcPts val="0"/>
              </a:spcBef>
              <a:spcAft>
                <a:spcPts val="300"/>
              </a:spcAft>
              <a:buAutoNum type="arabicPeriod" startAt="3"/>
              <a:tabLst>
                <a:tab pos="457200" algn="l"/>
              </a:tabLst>
            </a:pPr>
            <a:r>
              <a:rPr lang="en-US" dirty="0">
                <a:solidFill>
                  <a:srgbClr val="000000"/>
                </a:solidFill>
                <a:ea typeface="Times New Roman" panose="02020603050405020304" pitchFamily="18" charset="0"/>
              </a:rPr>
              <a:t>Each person with ASD also has his or her own special behaviors and specific interventions that can assist the community paramedic with managing those behaviors and </a:t>
            </a:r>
            <a:r>
              <a:rPr lang="en-US" dirty="0" smtClean="0">
                <a:solidFill>
                  <a:srgbClr val="000000"/>
                </a:solidFill>
                <a:ea typeface="Times New Roman" panose="02020603050405020304" pitchFamily="18" charset="0"/>
              </a:rPr>
              <a:t>traits.</a:t>
            </a:r>
            <a:endParaRPr lang="en-US" dirty="0">
              <a:solidFill>
                <a:srgbClr val="000000"/>
              </a:solidFill>
              <a:ea typeface="Times New Roman" panose="02020603050405020304" pitchFamily="18" charset="0"/>
            </a:endParaRPr>
          </a:p>
          <a:p>
            <a:pPr marL="457200" marR="0" indent="-228600">
              <a:spcBef>
                <a:spcPts val="0"/>
              </a:spcBef>
              <a:spcAft>
                <a:spcPts val="300"/>
              </a:spcAft>
              <a:tabLst>
                <a:tab pos="457200" algn="l"/>
              </a:tabLst>
            </a:pPr>
            <a:r>
              <a:rPr lang="en-US" sz="1200" dirty="0" smtClean="0">
                <a:effectLst/>
                <a:latin typeface="Times New Roman"/>
                <a:ea typeface="Times New Roman"/>
              </a:rPr>
              <a:t>6. 	Every person with ASD is unique. It is important to ask caregivers for guidance on the best way to approach a patient with ASD.</a:t>
            </a:r>
            <a:r>
              <a:rPr lang="en-US" sz="1200" b="1" dirty="0" smtClean="0">
                <a:effectLst/>
                <a:latin typeface="Times New Roman"/>
                <a:ea typeface="Times New Roman"/>
              </a:rPr>
              <a:t> </a:t>
            </a:r>
            <a:endParaRPr lang="en-US" sz="1200" dirty="0" smtClean="0">
              <a:effectLst/>
              <a:latin typeface="Times New Roman"/>
              <a:ea typeface="Times New Roman"/>
            </a:endParaRP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Caregivers can be useful in: </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	</a:t>
            </a:r>
            <a:r>
              <a:rPr lang="en-US" sz="1200" dirty="0" err="1" smtClean="0">
                <a:effectLst/>
                <a:latin typeface="Times New Roman"/>
                <a:ea typeface="Times New Roman"/>
              </a:rPr>
              <a:t>i</a:t>
            </a:r>
            <a:r>
              <a:rPr lang="en-US" sz="1200" dirty="0" smtClean="0">
                <a:effectLst/>
                <a:latin typeface="Times New Roman"/>
                <a:ea typeface="Times New Roman"/>
              </a:rPr>
              <a:t>.	Performing physical examinations</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	ii.	Assisting with medication administration</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Caregivers should always be engaged when working with patients if the community paramedic is unfamiliar with the patient or unsure of how to approach him or her.</a:t>
            </a:r>
          </a:p>
          <a:p>
            <a:pPr marL="457200" lvl="0" indent="-228600">
              <a:spcBef>
                <a:spcPts val="0"/>
              </a:spcBef>
              <a:spcAft>
                <a:spcPts val="300"/>
              </a:spcAft>
              <a:buAutoNum type="arabicPeriod" startAt="3"/>
              <a:tabLst>
                <a:tab pos="457200" algn="l"/>
              </a:tabLst>
            </a:pPr>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15</a:t>
            </a:fld>
            <a:endParaRPr lang="en-US" altLang="en-US" dirty="0"/>
          </a:p>
        </p:txBody>
      </p:sp>
    </p:spTree>
    <p:extLst>
      <p:ext uri="{BB962C8B-B14F-4D97-AF65-F5344CB8AC3E}">
        <p14:creationId xmlns:p14="http://schemas.microsoft.com/office/powerpoint/2010/main" val="3816566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228600" marR="0" indent="-228600">
              <a:spcBef>
                <a:spcPts val="600"/>
              </a:spcBef>
              <a:spcAft>
                <a:spcPts val="600"/>
              </a:spcAft>
            </a:pPr>
            <a:r>
              <a:rPr lang="en-US" dirty="0">
                <a:ea typeface="Times New Roman" panose="02020603050405020304" pitchFamily="18" charset="0"/>
              </a:rPr>
              <a:t>F. 	Down syndrome</a:t>
            </a:r>
          </a:p>
          <a:p>
            <a:pPr marL="457200" marR="0" indent="-228600">
              <a:spcBef>
                <a:spcPts val="0"/>
              </a:spcBef>
              <a:spcAft>
                <a:spcPts val="300"/>
              </a:spcAft>
              <a:tabLst>
                <a:tab pos="457200" algn="l"/>
              </a:tabLst>
            </a:pPr>
            <a:r>
              <a:rPr lang="en-US" dirty="0">
                <a:ea typeface="Times New Roman" panose="02020603050405020304" pitchFamily="18" charset="0"/>
              </a:rPr>
              <a:t>1. 	Down syndrome is an inherited genetic disorder that is responsible for: </a:t>
            </a:r>
          </a:p>
          <a:p>
            <a:pPr marL="914400" marR="0" indent="-457200">
              <a:spcBef>
                <a:spcPts val="0"/>
              </a:spcBef>
              <a:spcAft>
                <a:spcPts val="300"/>
              </a:spcAft>
              <a:tabLst>
                <a:tab pos="457200" algn="l"/>
                <a:tab pos="685800" algn="l"/>
              </a:tabLst>
            </a:pPr>
            <a:r>
              <a:rPr lang="en-US" dirty="0">
                <a:ea typeface="Times New Roman" panose="02020603050405020304" pitchFamily="18" charset="0"/>
              </a:rPr>
              <a:t>a.	Developmental delay</a:t>
            </a:r>
          </a:p>
          <a:p>
            <a:pPr marL="914400" marR="0" indent="-457200">
              <a:spcBef>
                <a:spcPts val="0"/>
              </a:spcBef>
              <a:spcAft>
                <a:spcPts val="300"/>
              </a:spcAft>
              <a:tabLst>
                <a:tab pos="457200" algn="l"/>
                <a:tab pos="685800" algn="l"/>
              </a:tabLst>
            </a:pPr>
            <a:r>
              <a:rPr lang="en-US" dirty="0">
                <a:ea typeface="Times New Roman" panose="02020603050405020304" pitchFamily="18" charset="0"/>
              </a:rPr>
              <a:t>b.	Cognitive impairment</a:t>
            </a:r>
          </a:p>
          <a:p>
            <a:pPr marL="914400" marR="0" indent="-457200">
              <a:spcBef>
                <a:spcPts val="0"/>
              </a:spcBef>
              <a:spcAft>
                <a:spcPts val="300"/>
              </a:spcAft>
              <a:tabLst>
                <a:tab pos="457200" algn="l"/>
                <a:tab pos="685800" algn="l"/>
              </a:tabLst>
            </a:pPr>
            <a:r>
              <a:rPr lang="en-US" dirty="0">
                <a:ea typeface="Times New Roman" panose="02020603050405020304" pitchFamily="18" charset="0"/>
              </a:rPr>
              <a:t>c.	A pattern of unusual physical features </a:t>
            </a:r>
          </a:p>
          <a:p>
            <a:pPr marL="457200" marR="0" indent="-228600">
              <a:spcBef>
                <a:spcPts val="0"/>
              </a:spcBef>
              <a:spcAft>
                <a:spcPts val="300"/>
              </a:spcAft>
              <a:tabLst>
                <a:tab pos="457200" algn="l"/>
              </a:tabLst>
            </a:pPr>
            <a:r>
              <a:rPr lang="en-US" sz="1200" dirty="0" smtClean="0">
                <a:effectLst/>
                <a:latin typeface="Times New Roman"/>
                <a:ea typeface="Times New Roman"/>
              </a:rPr>
              <a:t>2. 	Patients can be identified visually from certain telltale features of the person’s head, face, and neck.</a:t>
            </a:r>
          </a:p>
          <a:p>
            <a:pPr marL="457200" marR="0" indent="-228600">
              <a:spcBef>
                <a:spcPts val="0"/>
              </a:spcBef>
              <a:spcAft>
                <a:spcPts val="300"/>
              </a:spcAft>
              <a:tabLst>
                <a:tab pos="457200" algn="l"/>
              </a:tabLst>
            </a:pPr>
            <a:r>
              <a:rPr lang="en-US" sz="1200" dirty="0" smtClean="0">
                <a:effectLst/>
                <a:latin typeface="Times New Roman"/>
                <a:ea typeface="Times New Roman"/>
              </a:rPr>
              <a:t>3.	Features include:</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Flattened face and nose</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Short neck</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c.	Upward-slanting eyes</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d.	Protruding tongue</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e. 	Single crease noted on the palms of the patient’s hands</a:t>
            </a:r>
          </a:p>
          <a:p>
            <a:pPr marL="457200" marR="0" indent="-228600">
              <a:spcBef>
                <a:spcPts val="0"/>
              </a:spcBef>
              <a:spcAft>
                <a:spcPts val="300"/>
              </a:spcAft>
              <a:tabLst>
                <a:tab pos="457200" algn="l"/>
              </a:tabLst>
            </a:pPr>
            <a:r>
              <a:rPr lang="en-US" sz="1200" dirty="0" smtClean="0">
                <a:effectLst/>
                <a:latin typeface="Times New Roman"/>
                <a:ea typeface="Times New Roman"/>
              </a:rPr>
              <a:t>4.	Down syndrome is also known as trisomy 21.</a:t>
            </a:r>
            <a:r>
              <a:rPr lang="en-US" sz="1200" b="1" dirty="0" smtClean="0">
                <a:effectLst/>
                <a:latin typeface="Times New Roman"/>
                <a:ea typeface="Times New Roman"/>
              </a:rPr>
              <a:t> </a:t>
            </a:r>
            <a:endParaRPr lang="en-US" sz="1200" dirty="0" smtClean="0">
              <a:effectLst/>
              <a:latin typeface="Times New Roman"/>
              <a:ea typeface="Times New Roman"/>
            </a:endParaRP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Normal human cells have 23 pairs of chromosomes that create the cell’s genetic identity. </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In Down syndrome, an extra chromosome attaches to the 21st pair, </a:t>
            </a:r>
            <a:r>
              <a:rPr lang="en-US" sz="1200" dirty="0" smtClean="0">
                <a:effectLst/>
                <a:latin typeface="Times New Roman"/>
                <a:ea typeface="Times New Roman"/>
              </a:rPr>
              <a:t>becoming </a:t>
            </a:r>
            <a:r>
              <a:rPr lang="en-US" sz="1200" dirty="0" smtClean="0">
                <a:effectLst/>
                <a:latin typeface="Times New Roman"/>
                <a:ea typeface="Times New Roman"/>
              </a:rPr>
              <a:t>the third chromosome 21 or trisomy </a:t>
            </a:r>
            <a:r>
              <a:rPr lang="en-US" sz="1200" dirty="0" smtClean="0">
                <a:effectLst/>
                <a:latin typeface="Times New Roman"/>
                <a:ea typeface="Times New Roman"/>
              </a:rPr>
              <a:t>21.</a:t>
            </a: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16</a:t>
            </a:fld>
            <a:endParaRPr lang="en-US" altLang="en-US" dirty="0"/>
          </a:p>
        </p:txBody>
      </p:sp>
    </p:spTree>
    <p:extLst>
      <p:ext uri="{BB962C8B-B14F-4D97-AF65-F5344CB8AC3E}">
        <p14:creationId xmlns:p14="http://schemas.microsoft.com/office/powerpoint/2010/main" val="2461632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dirty="0">
                <a:ea typeface="Times New Roman" panose="02020603050405020304" pitchFamily="18" charset="0"/>
              </a:rPr>
              <a:t>5.	Chromosomal changes associated with Down syndrome may cause:</a:t>
            </a:r>
          </a:p>
          <a:p>
            <a:pPr marL="914400" marR="0" indent="-457200">
              <a:spcBef>
                <a:spcPts val="0"/>
              </a:spcBef>
              <a:spcAft>
                <a:spcPts val="300"/>
              </a:spcAft>
              <a:tabLst>
                <a:tab pos="457200" algn="l"/>
                <a:tab pos="685800" algn="l"/>
              </a:tabLst>
            </a:pPr>
            <a:r>
              <a:rPr lang="en-US" dirty="0">
                <a:ea typeface="Times New Roman" panose="02020603050405020304" pitchFamily="18" charset="0"/>
              </a:rPr>
              <a:t>a.	Structural heart defects</a:t>
            </a:r>
          </a:p>
          <a:p>
            <a:pPr marL="914400" marR="0" indent="-457200">
              <a:spcBef>
                <a:spcPts val="0"/>
              </a:spcBef>
              <a:spcAft>
                <a:spcPts val="300"/>
              </a:spcAft>
              <a:tabLst>
                <a:tab pos="457200" algn="l"/>
                <a:tab pos="685800" algn="l"/>
              </a:tabLst>
            </a:pPr>
            <a:r>
              <a:rPr lang="en-US" dirty="0">
                <a:ea typeface="Times New Roman" panose="02020603050405020304" pitchFamily="18" charset="0"/>
              </a:rPr>
              <a:t>b. 	Seizures</a:t>
            </a:r>
          </a:p>
          <a:p>
            <a:pPr marL="914400" marR="0" indent="-457200">
              <a:spcBef>
                <a:spcPts val="0"/>
              </a:spcBef>
              <a:spcAft>
                <a:spcPts val="300"/>
              </a:spcAft>
              <a:tabLst>
                <a:tab pos="457200" algn="l"/>
                <a:tab pos="685800" algn="l"/>
              </a:tabLst>
            </a:pPr>
            <a:r>
              <a:rPr lang="en-US" dirty="0">
                <a:ea typeface="Times New Roman" panose="02020603050405020304" pitchFamily="18" charset="0"/>
              </a:rPr>
              <a:t>c.	Numerous gastrointestinal problems</a:t>
            </a:r>
          </a:p>
          <a:p>
            <a:pPr marL="914400" marR="0" indent="-457200">
              <a:spcBef>
                <a:spcPts val="0"/>
              </a:spcBef>
              <a:spcAft>
                <a:spcPts val="300"/>
              </a:spcAft>
              <a:tabLst>
                <a:tab pos="457200" algn="l"/>
                <a:tab pos="685800" algn="l"/>
              </a:tabLst>
            </a:pPr>
            <a:r>
              <a:rPr lang="en-US" dirty="0">
                <a:ea typeface="Times New Roman" panose="02020603050405020304" pitchFamily="18" charset="0"/>
              </a:rPr>
              <a:t>d.	Speech alterations</a:t>
            </a:r>
          </a:p>
          <a:p>
            <a:pPr marL="914400" marR="0" indent="-457200">
              <a:spcBef>
                <a:spcPts val="0"/>
              </a:spcBef>
              <a:spcAft>
                <a:spcPts val="300"/>
              </a:spcAft>
              <a:tabLst>
                <a:tab pos="457200" algn="l"/>
                <a:tab pos="685800" algn="l"/>
              </a:tabLst>
            </a:pPr>
            <a:r>
              <a:rPr lang="en-US" dirty="0">
                <a:ea typeface="Times New Roman" panose="02020603050405020304" pitchFamily="18" charset="0"/>
              </a:rPr>
              <a:t>e.	Hearing loss</a:t>
            </a:r>
          </a:p>
          <a:p>
            <a:pPr marL="914400" marR="0" indent="-457200">
              <a:spcBef>
                <a:spcPts val="0"/>
              </a:spcBef>
              <a:spcAft>
                <a:spcPts val="300"/>
              </a:spcAft>
              <a:tabLst>
                <a:tab pos="457200" algn="l"/>
                <a:tab pos="685800" algn="l"/>
              </a:tabLst>
            </a:pPr>
            <a:r>
              <a:rPr lang="en-US" dirty="0">
                <a:ea typeface="Times New Roman" panose="02020603050405020304" pitchFamily="18" charset="0"/>
              </a:rPr>
              <a:t>f.	Other abnormalities</a:t>
            </a:r>
          </a:p>
          <a:p>
            <a:pPr marL="457200" marR="0" indent="-228600">
              <a:spcBef>
                <a:spcPts val="0"/>
              </a:spcBef>
              <a:spcAft>
                <a:spcPts val="300"/>
              </a:spcAft>
              <a:tabLst>
                <a:tab pos="457200" algn="l"/>
              </a:tabLst>
            </a:pPr>
            <a:r>
              <a:rPr lang="en-US" sz="1200" dirty="0" smtClean="0">
                <a:effectLst/>
                <a:latin typeface="Times New Roman"/>
                <a:ea typeface="Times New Roman"/>
              </a:rPr>
              <a:t>6.	Persons with Down syndrome also have a shorter life expectancy.</a:t>
            </a:r>
            <a:r>
              <a:rPr lang="en-US" sz="1200" b="1" dirty="0" smtClean="0">
                <a:effectLst/>
                <a:latin typeface="Times New Roman"/>
                <a:ea typeface="Times New Roman"/>
              </a:rPr>
              <a:t> </a:t>
            </a:r>
            <a:endParaRPr lang="en-US" sz="1200" dirty="0" smtClean="0">
              <a:effectLst/>
              <a:latin typeface="Times New Roman"/>
              <a:ea typeface="Times New Roman"/>
            </a:endParaRPr>
          </a:p>
          <a:p>
            <a:pPr marL="457200" marR="0" indent="-228600">
              <a:spcBef>
                <a:spcPts val="0"/>
              </a:spcBef>
              <a:spcAft>
                <a:spcPts val="300"/>
              </a:spcAft>
              <a:tabLst>
                <a:tab pos="457200" algn="l"/>
              </a:tabLst>
            </a:pPr>
            <a:r>
              <a:rPr lang="en-US" sz="1200" dirty="0" smtClean="0">
                <a:effectLst/>
                <a:latin typeface="Times New Roman"/>
                <a:ea typeface="Times New Roman"/>
              </a:rPr>
              <a:t>7.	Depending on their level of mental disability, persons with Down syndrome may:</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Function relatively independently </a:t>
            </a:r>
            <a:r>
              <a:rPr lang="en-US" sz="1200" dirty="0" smtClean="0">
                <a:effectLst/>
                <a:latin typeface="Times New Roman"/>
                <a:ea typeface="Times New Roman"/>
              </a:rPr>
              <a:t>OR</a:t>
            </a:r>
            <a:endParaRPr lang="en-US" sz="1200" dirty="0" smtClean="0">
              <a:effectLst/>
              <a:latin typeface="Times New Roman"/>
              <a:ea typeface="Times New Roman"/>
            </a:endParaRP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Require constant assistance with even basic tasks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17</a:t>
            </a:fld>
            <a:endParaRPr lang="en-US" altLang="en-US" dirty="0"/>
          </a:p>
        </p:txBody>
      </p:sp>
    </p:spTree>
    <p:extLst>
      <p:ext uri="{BB962C8B-B14F-4D97-AF65-F5344CB8AC3E}">
        <p14:creationId xmlns:p14="http://schemas.microsoft.com/office/powerpoint/2010/main" val="3714471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a typeface="Times New Roman" panose="02020603050405020304" pitchFamily="18" charset="0"/>
              </a:rPr>
              <a:t>IV. Communicating With Children With Special Health Care </a:t>
            </a:r>
            <a:r>
              <a:rPr lang="en-US" sz="1800" dirty="0" smtClean="0">
                <a:ea typeface="Times New Roman" panose="02020603050405020304" pitchFamily="18" charset="0"/>
              </a:rPr>
              <a:t>Needs</a:t>
            </a:r>
          </a:p>
          <a:p>
            <a:pPr marL="228600" marR="0" indent="-228600">
              <a:spcBef>
                <a:spcPts val="600"/>
              </a:spcBef>
              <a:spcAft>
                <a:spcPts val="600"/>
              </a:spcAft>
            </a:pPr>
            <a:r>
              <a:rPr lang="en-US" dirty="0" smtClean="0">
                <a:ea typeface="Times New Roman" panose="02020603050405020304" pitchFamily="18" charset="0"/>
              </a:rPr>
              <a:t>A</a:t>
            </a:r>
            <a:r>
              <a:rPr lang="en-US" dirty="0">
                <a:ea typeface="Times New Roman" panose="02020603050405020304" pitchFamily="18" charset="0"/>
              </a:rPr>
              <a:t>. 	Providing effective care</a:t>
            </a:r>
          </a:p>
          <a:p>
            <a:pPr marL="457200" marR="0" indent="-228600">
              <a:spcBef>
                <a:spcPts val="0"/>
              </a:spcBef>
              <a:spcAft>
                <a:spcPts val="300"/>
              </a:spcAft>
              <a:tabLst>
                <a:tab pos="457200" algn="l"/>
              </a:tabLst>
            </a:pPr>
            <a:r>
              <a:rPr lang="en-US" sz="1200" dirty="0" smtClean="0">
                <a:effectLst/>
                <a:latin typeface="Times New Roman"/>
                <a:ea typeface="Times New Roman"/>
              </a:rPr>
              <a:t>1. 	A community paramedic may, at any time, be called upon to provide services for children with special health care needs.</a:t>
            </a:r>
          </a:p>
          <a:p>
            <a:pPr marL="457200" marR="0" indent="-228600">
              <a:spcBef>
                <a:spcPts val="0"/>
              </a:spcBef>
              <a:spcAft>
                <a:spcPts val="300"/>
              </a:spcAft>
              <a:tabLst>
                <a:tab pos="457200" algn="l"/>
              </a:tabLst>
            </a:pPr>
            <a:r>
              <a:rPr lang="en-US" sz="1200" dirty="0" smtClean="0">
                <a:effectLst/>
                <a:latin typeface="Times New Roman"/>
                <a:ea typeface="Times New Roman"/>
              </a:rPr>
              <a:t>2.	You do not need to know all of the characteristics of a child’s chronic condition.</a:t>
            </a:r>
          </a:p>
          <a:p>
            <a:pPr marL="457200" marR="0" indent="-228600">
              <a:spcBef>
                <a:spcPts val="0"/>
              </a:spcBef>
              <a:spcAft>
                <a:spcPts val="300"/>
              </a:spcAft>
              <a:tabLst>
                <a:tab pos="457200" algn="l"/>
              </a:tabLst>
            </a:pPr>
            <a:r>
              <a:rPr lang="en-US" sz="1200" dirty="0" smtClean="0">
                <a:effectLst/>
                <a:latin typeface="Times New Roman"/>
                <a:ea typeface="Times New Roman"/>
              </a:rPr>
              <a:t>3.	Every health care professional should:</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Have an understanding of the communication barriers associated with common social, behavioral, and physiologic conditions</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Be prepared with effective strategies to overcome them</a:t>
            </a:r>
            <a:endParaRPr lang="en-US" sz="12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18</a:t>
            </a:fld>
            <a:endParaRPr lang="en-US" altLang="en-US" dirty="0"/>
          </a:p>
        </p:txBody>
      </p:sp>
    </p:spTree>
    <p:extLst>
      <p:ext uri="{BB962C8B-B14F-4D97-AF65-F5344CB8AC3E}">
        <p14:creationId xmlns:p14="http://schemas.microsoft.com/office/powerpoint/2010/main" val="3535126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dirty="0">
                <a:ea typeface="Times New Roman" panose="02020603050405020304" pitchFamily="18" charset="0"/>
              </a:rPr>
              <a:t>4.	Keys to providing the most effective care:</a:t>
            </a:r>
          </a:p>
          <a:p>
            <a:pPr marL="914400" marR="0" indent="-457200">
              <a:spcBef>
                <a:spcPts val="0"/>
              </a:spcBef>
              <a:spcAft>
                <a:spcPts val="300"/>
              </a:spcAft>
              <a:tabLst>
                <a:tab pos="457200" algn="l"/>
                <a:tab pos="685800" algn="l"/>
              </a:tabLst>
            </a:pPr>
            <a:r>
              <a:rPr lang="en-US" dirty="0">
                <a:ea typeface="Times New Roman" panose="02020603050405020304" pitchFamily="18" charset="0"/>
              </a:rPr>
              <a:t>a.	Adapting to the child’s norms</a:t>
            </a:r>
          </a:p>
          <a:p>
            <a:pPr marL="914400" marR="0" indent="-457200">
              <a:spcBef>
                <a:spcPts val="0"/>
              </a:spcBef>
              <a:spcAft>
                <a:spcPts val="300"/>
              </a:spcAft>
              <a:tabLst>
                <a:tab pos="457200" algn="l"/>
                <a:tab pos="685800" algn="l"/>
              </a:tabLst>
            </a:pPr>
            <a:r>
              <a:rPr lang="en-US" dirty="0">
                <a:ea typeface="Times New Roman" panose="02020603050405020304" pitchFamily="18" charset="0"/>
              </a:rPr>
              <a:t>b.	Keeping him or her at the center of attention</a:t>
            </a:r>
          </a:p>
          <a:p>
            <a:pPr marL="914400" marR="0" indent="-457200">
              <a:spcBef>
                <a:spcPts val="0"/>
              </a:spcBef>
              <a:spcAft>
                <a:spcPts val="300"/>
              </a:spcAft>
              <a:tabLst>
                <a:tab pos="457200" algn="l"/>
                <a:tab pos="685800" algn="l"/>
              </a:tabLst>
            </a:pPr>
            <a:r>
              <a:rPr lang="en-US" dirty="0">
                <a:ea typeface="Times New Roman" panose="02020603050405020304" pitchFamily="18" charset="0"/>
              </a:rPr>
              <a:t>c.	Working with the family and caregivers as a team</a:t>
            </a:r>
          </a:p>
          <a:p>
            <a:pPr marL="457200" marR="0" indent="-228600">
              <a:spcBef>
                <a:spcPts val="0"/>
              </a:spcBef>
              <a:spcAft>
                <a:spcPts val="300"/>
              </a:spcAft>
              <a:tabLst>
                <a:tab pos="457200" algn="l"/>
              </a:tabLst>
            </a:pPr>
            <a:r>
              <a:rPr lang="en-US" dirty="0">
                <a:ea typeface="Times New Roman" panose="02020603050405020304" pitchFamily="18" charset="0"/>
              </a:rPr>
              <a:t>5. 	It is important to embrace the idea that these patients are children first, and effective communication strategies must be tailored to meet these patients’ needs.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19</a:t>
            </a:fld>
            <a:endParaRPr lang="en-US" altLang="en-US" dirty="0"/>
          </a:p>
        </p:txBody>
      </p:sp>
    </p:spTree>
    <p:extLst>
      <p:ext uri="{BB962C8B-B14F-4D97-AF65-F5344CB8AC3E}">
        <p14:creationId xmlns:p14="http://schemas.microsoft.com/office/powerpoint/2010/main" val="1518779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17: </a:t>
            </a:r>
            <a:r>
              <a:rPr lang="en-US" dirty="0" smtClean="0"/>
              <a:t>Communication Strategies for Children </a:t>
            </a:r>
            <a:r>
              <a:rPr lang="en-US" dirty="0"/>
              <a:t>w</a:t>
            </a:r>
            <a:r>
              <a:rPr lang="en-US" dirty="0" smtClean="0"/>
              <a:t>ith </a:t>
            </a:r>
            <a:r>
              <a:rPr lang="en-US" dirty="0"/>
              <a:t>Special </a:t>
            </a:r>
            <a:r>
              <a:rPr lang="en-US" dirty="0" smtClean="0"/>
              <a:t>Needs</a:t>
            </a:r>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a:t>
            </a:fld>
            <a:endParaRPr lang="en-US" altLang="en-US" dirty="0"/>
          </a:p>
        </p:txBody>
      </p:sp>
    </p:spTree>
    <p:extLst>
      <p:ext uri="{BB962C8B-B14F-4D97-AF65-F5344CB8AC3E}">
        <p14:creationId xmlns:p14="http://schemas.microsoft.com/office/powerpoint/2010/main" val="1465788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dirty="0">
                <a:ea typeface="Times New Roman" panose="02020603050405020304" pitchFamily="18" charset="0"/>
              </a:rPr>
              <a:t>B. 	Overcoming general barriers to communication</a:t>
            </a:r>
          </a:p>
          <a:p>
            <a:pPr marL="457200" marR="0" indent="-228600">
              <a:spcBef>
                <a:spcPts val="0"/>
              </a:spcBef>
              <a:spcAft>
                <a:spcPts val="300"/>
              </a:spcAft>
              <a:tabLst>
                <a:tab pos="457200" algn="l"/>
              </a:tabLst>
            </a:pPr>
            <a:r>
              <a:rPr lang="en-US" dirty="0">
                <a:ea typeface="Times New Roman" panose="02020603050405020304" pitchFamily="18" charset="0"/>
              </a:rPr>
              <a:t>1.	For any pediatric patient encountered by the community paramedic, barriers to effective communication may include:</a:t>
            </a:r>
          </a:p>
          <a:p>
            <a:pPr marL="914400" marR="0" indent="-457200">
              <a:spcBef>
                <a:spcPts val="0"/>
              </a:spcBef>
              <a:spcAft>
                <a:spcPts val="300"/>
              </a:spcAft>
              <a:tabLst>
                <a:tab pos="457200" algn="l"/>
                <a:tab pos="685800" algn="l"/>
              </a:tabLst>
            </a:pPr>
            <a:r>
              <a:rPr lang="en-US" dirty="0">
                <a:ea typeface="Times New Roman" panose="02020603050405020304" pitchFamily="18" charset="0"/>
              </a:rPr>
              <a:t>a.	The child’s age and stage of development</a:t>
            </a:r>
          </a:p>
          <a:p>
            <a:pPr marL="914400" marR="0" indent="-457200">
              <a:spcBef>
                <a:spcPts val="0"/>
              </a:spcBef>
              <a:spcAft>
                <a:spcPts val="300"/>
              </a:spcAft>
              <a:tabLst>
                <a:tab pos="457200" algn="l"/>
                <a:tab pos="685800" algn="l"/>
              </a:tabLst>
            </a:pPr>
            <a:r>
              <a:rPr lang="en-US" dirty="0">
                <a:ea typeface="Times New Roman" panose="02020603050405020304" pitchFamily="18" charset="0"/>
              </a:rPr>
              <a:t>b.	Environmental and situational stress or anxiety</a:t>
            </a:r>
          </a:p>
          <a:p>
            <a:pPr marL="914400" marR="0" indent="-457200">
              <a:spcBef>
                <a:spcPts val="0"/>
              </a:spcBef>
              <a:spcAft>
                <a:spcPts val="300"/>
              </a:spcAft>
              <a:tabLst>
                <a:tab pos="457200" algn="l"/>
                <a:tab pos="685800" algn="l"/>
              </a:tabLst>
            </a:pPr>
            <a:r>
              <a:rPr lang="en-US" dirty="0">
                <a:ea typeface="Times New Roman" panose="02020603050405020304" pitchFamily="18" charset="0"/>
              </a:rPr>
              <a:t>c.	Developmental or behavioral disorders</a:t>
            </a:r>
          </a:p>
          <a:p>
            <a:pPr marL="914400" marR="0" indent="-457200">
              <a:spcBef>
                <a:spcPts val="0"/>
              </a:spcBef>
              <a:spcAft>
                <a:spcPts val="300"/>
              </a:spcAft>
              <a:tabLst>
                <a:tab pos="457200" algn="l"/>
                <a:tab pos="685800" algn="l"/>
              </a:tabLst>
            </a:pPr>
            <a:r>
              <a:rPr lang="en-US" dirty="0" smtClean="0">
                <a:ea typeface="Times New Roman" panose="02020603050405020304" pitchFamily="18" charset="0"/>
              </a:rPr>
              <a:t>d.	Physical and physiologic barriers</a:t>
            </a:r>
          </a:p>
          <a:p>
            <a:pPr marL="914400" marR="0" indent="-457200">
              <a:spcBef>
                <a:spcPts val="0"/>
              </a:spcBef>
              <a:spcAft>
                <a:spcPts val="300"/>
              </a:spcAft>
              <a:tabLst>
                <a:tab pos="457200" algn="l"/>
                <a:tab pos="685800" algn="l"/>
              </a:tabLst>
            </a:pPr>
            <a:r>
              <a:rPr lang="en-US" dirty="0" smtClean="0">
                <a:ea typeface="Times New Roman" panose="02020603050405020304" pitchFamily="18" charset="0"/>
              </a:rPr>
              <a:t>e.	Cultural considerations</a:t>
            </a:r>
          </a:p>
          <a:p>
            <a:pPr marL="914400" marR="0" indent="-457200">
              <a:spcBef>
                <a:spcPts val="0"/>
              </a:spcBef>
              <a:spcAft>
                <a:spcPts val="300"/>
              </a:spcAft>
              <a:tabLst>
                <a:tab pos="457200" algn="l"/>
                <a:tab pos="685800" algn="l"/>
              </a:tabLst>
            </a:pPr>
            <a:r>
              <a:rPr lang="en-US" dirty="0" smtClean="0">
                <a:ea typeface="Times New Roman" panose="02020603050405020304" pitchFamily="18" charset="0"/>
              </a:rPr>
              <a:t>f.	Language barriers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20</a:t>
            </a:fld>
            <a:endParaRPr lang="en-US" altLang="en-US" dirty="0"/>
          </a:p>
        </p:txBody>
      </p:sp>
    </p:spTree>
    <p:extLst>
      <p:ext uri="{BB962C8B-B14F-4D97-AF65-F5344CB8AC3E}">
        <p14:creationId xmlns:p14="http://schemas.microsoft.com/office/powerpoint/2010/main" val="210096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smtClean="0">
                <a:effectLst/>
                <a:latin typeface="Times New Roman"/>
                <a:ea typeface="Times New Roman"/>
              </a:rPr>
              <a:t>2.	The goal for the community paramedic is to understand:</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The patient’s specific stage of development</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The barriers to communication</a:t>
            </a:r>
          </a:p>
          <a:p>
            <a:pPr marL="457200" marR="0" indent="-228600">
              <a:spcBef>
                <a:spcPts val="0"/>
              </a:spcBef>
              <a:spcAft>
                <a:spcPts val="300"/>
              </a:spcAft>
              <a:tabLst>
                <a:tab pos="457200" algn="l"/>
              </a:tabLst>
            </a:pPr>
            <a:r>
              <a:rPr lang="en-US" sz="1200" dirty="0" smtClean="0">
                <a:effectLst/>
                <a:latin typeface="Times New Roman"/>
                <a:ea typeface="Times New Roman"/>
              </a:rPr>
              <a:t>3.	Regardless of any special physical, emotional, developmental, or behavioral needs a child may have, effective communication is:</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Built upon trust</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Founded on the basic concepts of patient and family-centered care</a:t>
            </a:r>
          </a:p>
          <a:p>
            <a:pPr marL="457200" marR="0" indent="-228600">
              <a:spcBef>
                <a:spcPts val="0"/>
              </a:spcBef>
              <a:spcAft>
                <a:spcPts val="300"/>
              </a:spcAft>
              <a:tabLst>
                <a:tab pos="457200" algn="l"/>
              </a:tabLst>
            </a:pPr>
            <a:r>
              <a:rPr lang="en-US" sz="1200" dirty="0" smtClean="0">
                <a:effectLst/>
                <a:latin typeface="Times New Roman"/>
                <a:ea typeface="Times New Roman"/>
              </a:rPr>
              <a:t>4.	The community paramedic can use the following tips to avoid communication breakdowns:</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Use one main provider for direct care of the child. Only one person should be asking questions at a time. Avoid performing hands-on care while another person is talking to the child.</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Get down to child’s eye level.</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c.	When possible, talk before touching. Calm and reassure the child before invading his or her space.</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d.	Begin a physical examination using only your hands; use tools only after a trusting relationship is built.</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e.	Show equipment before using it on the child. Let the child see and touch the device. Elicit the child’s “help” in using tools; for example, let the child listen first with the stethoscope or hold the bell over his or her heart while you listen.</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f.	Speak in a calm, quiet voice.</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g.	Never become impatient. Take a break from the situation if necessary because of frustration.</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h.	Offer choices, but only where they exist. Never ask the child’s permission to do something that will be done anyway. If the child says no and you do it anyway, all trust is gone. For example, when taking a blood pressure, explain what will happen and offer a choice of which arm to use.</a:t>
            </a:r>
          </a:p>
          <a:p>
            <a:pPr marL="685800" marR="0" indent="-228600">
              <a:spcBef>
                <a:spcPts val="0"/>
              </a:spcBef>
              <a:spcAft>
                <a:spcPts val="300"/>
              </a:spcAft>
              <a:tabLst>
                <a:tab pos="457200" algn="l"/>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Minimize time between talking about a procedure and doing it. Do not leave supplies in view until it is time to use them.</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j.	Involve caregivers. Inform them and integrate them into all decisions and care.</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k.	Be honest, using nonthreatening language.</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l.	Be gentle and reduce pain when possible.</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m.	Encourage, praise, and console the child whenever possible.</a:t>
            </a:r>
          </a:p>
          <a:p>
            <a:pPr marL="457200" marR="0" indent="-228600">
              <a:spcBef>
                <a:spcPts val="0"/>
              </a:spcBef>
              <a:spcAft>
                <a:spcPts val="300"/>
              </a:spcAft>
              <a:tabLst>
                <a:tab pos="457200" algn="l"/>
              </a:tabLst>
            </a:pPr>
            <a:r>
              <a:rPr lang="en-US" sz="1200" dirty="0" smtClean="0">
                <a:effectLst/>
                <a:latin typeface="Times New Roman"/>
                <a:ea typeface="Times New Roman"/>
              </a:rPr>
              <a:t>5.	Identifying each child’s unique communication needs can be thought of as a variation on a theme—namely, figuring out what works best and varying communication approaches accordingly.</a:t>
            </a:r>
            <a:endParaRPr lang="en-US" sz="12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21</a:t>
            </a:fld>
            <a:endParaRPr lang="en-US" altLang="en-US" dirty="0"/>
          </a:p>
        </p:txBody>
      </p:sp>
    </p:spTree>
    <p:extLst>
      <p:ext uri="{BB962C8B-B14F-4D97-AF65-F5344CB8AC3E}">
        <p14:creationId xmlns:p14="http://schemas.microsoft.com/office/powerpoint/2010/main" val="3092090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dirty="0">
                <a:ea typeface="Times New Roman" panose="02020603050405020304" pitchFamily="18" charset="0"/>
              </a:rPr>
              <a:t>6.	During a physical examination:</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Always warn the child before touching him or her, and explain what you are going to do and why. </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It may be helpful with some children to demonstrate procedures such as taking a blood pressure reading or listening to lung sounds on a stuffed toy or family member.</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c.	Keep needles and other frightening equipment out of sight until just before their use to avoid anticipation anxiety.</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d.	Use a calm, even tone of </a:t>
            </a:r>
            <a:r>
              <a:rPr lang="en-US" sz="1200" dirty="0" smtClean="0">
                <a:effectLst/>
                <a:latin typeface="Times New Roman"/>
                <a:ea typeface="Times New Roman"/>
              </a:rPr>
              <a:t>voice, </a:t>
            </a:r>
            <a:r>
              <a:rPr lang="en-US" sz="1200" dirty="0" smtClean="0">
                <a:effectLst/>
                <a:latin typeface="Times New Roman"/>
                <a:ea typeface="Times New Roman"/>
              </a:rPr>
              <a:t>and speak to the child in short, to-the-point language (“Please stand up”). Avoid requests that could result in the child saying no, a response that, if not honored, will quickly erode trust.</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22</a:t>
            </a:fld>
            <a:endParaRPr lang="en-US" altLang="en-US" dirty="0"/>
          </a:p>
        </p:txBody>
      </p:sp>
    </p:spTree>
    <p:extLst>
      <p:ext uri="{BB962C8B-B14F-4D97-AF65-F5344CB8AC3E}">
        <p14:creationId xmlns:p14="http://schemas.microsoft.com/office/powerpoint/2010/main" val="1526709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smtClean="0">
                <a:effectLst/>
                <a:latin typeface="Times New Roman"/>
                <a:ea typeface="Times New Roman"/>
              </a:rPr>
              <a:t>7.	The community paramedic must always be sensitive to language that can inadvertently diminish trust and derail the communication train.</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Never overtly draw a distinction between the child with special health care needs and a “normal” child. </a:t>
            </a:r>
          </a:p>
          <a:p>
            <a:pPr marL="914400" marR="0" indent="-228600">
              <a:spcBef>
                <a:spcPts val="0"/>
              </a:spcBef>
              <a:spcAft>
                <a:spcPts val="300"/>
              </a:spcAft>
              <a:tabLst>
                <a:tab pos="457200" algn="l"/>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The challenge is to identify each child’s norms and adapt communication styles and techniques as needed.</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Avoid attempts to fit patients and families into narrow, preconceived ideas of normal. </a:t>
            </a:r>
          </a:p>
          <a:p>
            <a:pPr marL="914400" marR="0" indent="-228600">
              <a:spcBef>
                <a:spcPts val="0"/>
              </a:spcBef>
              <a:spcAft>
                <a:spcPts val="300"/>
              </a:spcAft>
              <a:tabLst>
                <a:tab pos="457200" algn="l"/>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Never compare a child to other children that are “normal.”</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c.	 Although the meaning is basically the same, “typical” and “</a:t>
            </a:r>
            <a:r>
              <a:rPr lang="en-US" sz="1200" dirty="0" err="1" smtClean="0">
                <a:effectLst/>
                <a:latin typeface="Times New Roman"/>
                <a:ea typeface="Times New Roman"/>
              </a:rPr>
              <a:t>neurotypical</a:t>
            </a:r>
            <a:r>
              <a:rPr lang="en-US" sz="1200" dirty="0" smtClean="0">
                <a:effectLst/>
                <a:latin typeface="Times New Roman"/>
                <a:ea typeface="Times New Roman"/>
              </a:rPr>
              <a:t>” are commonly used terms for people who are not on the autism spectrum.</a:t>
            </a:r>
          </a:p>
          <a:p>
            <a:pPr marL="914400" marR="0" indent="-228600">
              <a:spcBef>
                <a:spcPts val="0"/>
              </a:spcBef>
              <a:spcAft>
                <a:spcPts val="300"/>
              </a:spcAft>
              <a:tabLst>
                <a:tab pos="457200" algn="l"/>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“Typical” may have less of a negative connotation.</a:t>
            </a:r>
          </a:p>
          <a:p>
            <a:pPr marL="457200" marR="0" indent="-228600">
              <a:spcBef>
                <a:spcPts val="0"/>
              </a:spcBef>
              <a:spcAft>
                <a:spcPts val="300"/>
              </a:spcAft>
              <a:tabLst>
                <a:tab pos="457200" algn="l"/>
              </a:tabLst>
            </a:pPr>
            <a:r>
              <a:rPr lang="en-US" sz="1200" dirty="0" smtClean="0">
                <a:effectLst/>
                <a:latin typeface="Times New Roman"/>
                <a:ea typeface="Times New Roman"/>
              </a:rPr>
              <a:t>8.	People-first language is</a:t>
            </a:r>
            <a:r>
              <a:rPr lang="en-US" sz="1200" b="1" dirty="0" smtClean="0">
                <a:effectLst/>
                <a:latin typeface="Times New Roman"/>
                <a:ea typeface="Times New Roman"/>
              </a:rPr>
              <a:t> </a:t>
            </a:r>
            <a:r>
              <a:rPr lang="en-US" sz="1200" dirty="0" smtClean="0">
                <a:effectLst/>
                <a:latin typeface="Times New Roman"/>
                <a:ea typeface="Times New Roman"/>
              </a:rPr>
              <a:t>communication approach that encourages providers to think of people with disabilities as people first, rather than by their disability or condition.</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It is based on the idea that how the provider talks to or about a child </a:t>
            </a:r>
            <a:r>
              <a:rPr lang="en-US" sz="1200" dirty="0" smtClean="0">
                <a:effectLst/>
                <a:latin typeface="Times New Roman"/>
                <a:ea typeface="Times New Roman"/>
              </a:rPr>
              <a:t>impacts:</a:t>
            </a:r>
            <a:endParaRPr lang="en-US" sz="1200" dirty="0" smtClean="0">
              <a:effectLst/>
              <a:latin typeface="Times New Roman"/>
              <a:ea typeface="Times New Roman"/>
            </a:endParaRPr>
          </a:p>
          <a:p>
            <a:pPr marL="914400" marR="0" indent="-228600">
              <a:spcBef>
                <a:spcPts val="0"/>
              </a:spcBef>
              <a:spcAft>
                <a:spcPts val="300"/>
              </a:spcAft>
              <a:tabLst>
                <a:tab pos="457200" algn="l"/>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The provider’s ability to communicate effectively with the child</a:t>
            </a:r>
          </a:p>
          <a:p>
            <a:pPr marL="914400" marR="0" indent="-228600">
              <a:spcBef>
                <a:spcPts val="0"/>
              </a:spcBef>
              <a:spcAft>
                <a:spcPts val="300"/>
              </a:spcAft>
              <a:tabLst>
                <a:tab pos="457200" algn="l"/>
                <a:tab pos="685800" algn="l"/>
              </a:tabLst>
            </a:pPr>
            <a:r>
              <a:rPr lang="en-US" sz="1200" dirty="0" smtClean="0">
                <a:effectLst/>
                <a:latin typeface="Times New Roman"/>
                <a:ea typeface="Times New Roman"/>
              </a:rPr>
              <a:t>ii.	How the provider thinks about the child as an individual</a:t>
            </a:r>
          </a:p>
          <a:p>
            <a:pPr marL="914400" marR="0" indent="-228600">
              <a:spcBef>
                <a:spcPts val="0"/>
              </a:spcBef>
              <a:spcAft>
                <a:spcPts val="300"/>
              </a:spcAft>
              <a:tabLst>
                <a:tab pos="457200" algn="l"/>
                <a:tab pos="685800" algn="l"/>
              </a:tabLst>
            </a:pPr>
            <a:r>
              <a:rPr lang="en-US" sz="1200" dirty="0" smtClean="0">
                <a:effectLst/>
                <a:latin typeface="Times New Roman"/>
                <a:ea typeface="Times New Roman"/>
              </a:rPr>
              <a:t>iii.	How the provider treats the child as a </a:t>
            </a:r>
            <a:r>
              <a:rPr lang="en-US" sz="1200" dirty="0" smtClean="0">
                <a:effectLst/>
                <a:latin typeface="Times New Roman"/>
                <a:ea typeface="Times New Roman"/>
              </a:rPr>
              <a:t>patient </a:t>
            </a:r>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23</a:t>
            </a:fld>
            <a:endParaRPr lang="en-US" altLang="en-US" dirty="0"/>
          </a:p>
        </p:txBody>
      </p:sp>
    </p:spTree>
    <p:extLst>
      <p:ext uri="{BB962C8B-B14F-4D97-AF65-F5344CB8AC3E}">
        <p14:creationId xmlns:p14="http://schemas.microsoft.com/office/powerpoint/2010/main" val="2940103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914400" marR="0" indent="-228600">
              <a:spcBef>
                <a:spcPts val="0"/>
              </a:spcBef>
              <a:spcAft>
                <a:spcPts val="300"/>
              </a:spcAft>
              <a:tabLst>
                <a:tab pos="457200" algn="l"/>
                <a:tab pos="685800" algn="l"/>
              </a:tabLst>
            </a:pPr>
            <a:endParaRPr lang="en-US" sz="1200" dirty="0" smtClean="0">
              <a:effectLst/>
              <a:latin typeface="Times New Roman"/>
              <a:ea typeface="Times New Roman"/>
            </a:endParaRP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Example: “Billy is autistic” would be better phrased as “Billy has autism.” Autism is something Billy has, not something he is.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24</a:t>
            </a:fld>
            <a:endParaRPr lang="en-US" altLang="en-US" dirty="0"/>
          </a:p>
        </p:txBody>
      </p:sp>
    </p:spTree>
    <p:extLst>
      <p:ext uri="{BB962C8B-B14F-4D97-AF65-F5344CB8AC3E}">
        <p14:creationId xmlns:p14="http://schemas.microsoft.com/office/powerpoint/2010/main" val="858189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smtClean="0">
                <a:effectLst/>
                <a:latin typeface="Times New Roman"/>
                <a:ea typeface="Times New Roman"/>
              </a:rPr>
              <a:t>9.	Another common communication pitfall when caring for children with special health care needs is talking </a:t>
            </a:r>
            <a:r>
              <a:rPr lang="en-US" sz="1200" i="1" dirty="0" smtClean="0">
                <a:effectLst/>
                <a:latin typeface="Times New Roman"/>
                <a:ea typeface="Times New Roman"/>
              </a:rPr>
              <a:t>about </a:t>
            </a:r>
            <a:r>
              <a:rPr lang="en-US" sz="1200" dirty="0" smtClean="0">
                <a:effectLst/>
                <a:latin typeface="Times New Roman"/>
                <a:ea typeface="Times New Roman"/>
              </a:rPr>
              <a:t>the patient but not </a:t>
            </a:r>
            <a:r>
              <a:rPr lang="en-US" sz="1200" i="1" dirty="0" smtClean="0">
                <a:effectLst/>
                <a:latin typeface="Times New Roman"/>
                <a:ea typeface="Times New Roman"/>
              </a:rPr>
              <a:t>to </a:t>
            </a:r>
            <a:r>
              <a:rPr lang="en-US" sz="1200" dirty="0" smtClean="0">
                <a:effectLst/>
                <a:latin typeface="Times New Roman"/>
                <a:ea typeface="Times New Roman"/>
              </a:rPr>
              <a:t>the patient. </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The provider speaks directly to the parents or caregivers either because the child is unable to communicate or because there is a misperception about the child’s cognitive or communicative abilities. </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Failure to directly acknowledge the child can be demeaning to both the child and the parent and will diminish trust.</a:t>
            </a:r>
          </a:p>
          <a:p>
            <a:pPr marL="457200" marR="0" indent="-228600">
              <a:spcBef>
                <a:spcPts val="0"/>
              </a:spcBef>
              <a:spcAft>
                <a:spcPts val="300"/>
              </a:spcAft>
              <a:tabLst>
                <a:tab pos="457200" algn="l"/>
              </a:tabLst>
            </a:pPr>
            <a:r>
              <a:rPr lang="en-US" sz="1200" dirty="0" smtClean="0">
                <a:effectLst/>
                <a:latin typeface="Times New Roman"/>
                <a:ea typeface="Times New Roman"/>
              </a:rPr>
              <a:t>10.	 To avoid this communication barrier, the community paramedic should keep the child at the center of attention, even when it is necessary to get answers from the parent or caregiver. </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Always direct questions and instructions to the child first.</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Many children with special health care needs are very knowledgeable about their condition, including their:</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	</a:t>
            </a:r>
            <a:r>
              <a:rPr lang="en-US" sz="1200" dirty="0" err="1" smtClean="0">
                <a:effectLst/>
                <a:latin typeface="Times New Roman"/>
                <a:ea typeface="Times New Roman"/>
              </a:rPr>
              <a:t>i</a:t>
            </a:r>
            <a:r>
              <a:rPr lang="en-US" sz="1200" dirty="0" smtClean="0">
                <a:effectLst/>
                <a:latin typeface="Times New Roman"/>
                <a:ea typeface="Times New Roman"/>
              </a:rPr>
              <a:t>.	Health history</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	ii.	Medications</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	iii.	Special equipment</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c.	Involving them directly in their care will help achieve cooperation and compliance. </a:t>
            </a:r>
          </a:p>
          <a:p>
            <a:pPr marL="457200" marR="0" indent="-228600">
              <a:spcBef>
                <a:spcPts val="0"/>
              </a:spcBef>
              <a:spcAft>
                <a:spcPts val="300"/>
              </a:spcAft>
              <a:tabLst>
                <a:tab pos="457200" algn="l"/>
              </a:tabLst>
            </a:pPr>
            <a:r>
              <a:rPr lang="en-US" sz="1200" dirty="0" smtClean="0">
                <a:effectLst/>
                <a:latin typeface="Times New Roman"/>
                <a:ea typeface="Times New Roman"/>
              </a:rPr>
              <a:t>11.	 As part of family-centered care, the community paramedic should also encourage the child’s caregivers to participate in all aspects of planning and care. </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Remember that they are “experts” when it comes to their child.</a:t>
            </a:r>
          </a:p>
          <a:p>
            <a:pPr marL="914400" marR="0" indent="-228600">
              <a:spcBef>
                <a:spcPts val="0"/>
              </a:spcBef>
              <a:spcAft>
                <a:spcPts val="300"/>
              </a:spcAft>
              <a:tabLst>
                <a:tab pos="457200" algn="l"/>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They know how the child communicates</a:t>
            </a:r>
          </a:p>
          <a:p>
            <a:pPr marL="914400" marR="0" indent="-228600">
              <a:spcBef>
                <a:spcPts val="0"/>
              </a:spcBef>
              <a:spcAft>
                <a:spcPts val="300"/>
              </a:spcAft>
              <a:tabLst>
                <a:tab pos="457200" algn="l"/>
                <a:tab pos="685800" algn="l"/>
              </a:tabLst>
            </a:pPr>
            <a:r>
              <a:rPr lang="en-US" sz="1200" dirty="0" smtClean="0">
                <a:effectLst/>
                <a:latin typeface="Times New Roman"/>
                <a:ea typeface="Times New Roman"/>
              </a:rPr>
              <a:t>ii.	They can advise the community paramedic how best to approach the child, how to ask questions, and how to avoid stress triggers.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25</a:t>
            </a:fld>
            <a:endParaRPr lang="en-US" altLang="en-US" dirty="0"/>
          </a:p>
        </p:txBody>
      </p:sp>
    </p:spTree>
    <p:extLst>
      <p:ext uri="{BB962C8B-B14F-4D97-AF65-F5344CB8AC3E}">
        <p14:creationId xmlns:p14="http://schemas.microsoft.com/office/powerpoint/2010/main" val="3637696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smtClean="0">
                <a:effectLst/>
                <a:latin typeface="Times New Roman"/>
                <a:ea typeface="Times New Roman"/>
              </a:rPr>
              <a:t>C. 	Overcoming barriers related to communication disorders</a:t>
            </a:r>
          </a:p>
          <a:p>
            <a:pPr marL="457200" marR="0" indent="-228600">
              <a:spcBef>
                <a:spcPts val="0"/>
              </a:spcBef>
              <a:spcAft>
                <a:spcPts val="300"/>
              </a:spcAft>
              <a:tabLst>
                <a:tab pos="457200" algn="l"/>
              </a:tabLst>
            </a:pPr>
            <a:r>
              <a:rPr lang="en-US" sz="1200" dirty="0" smtClean="0">
                <a:effectLst/>
                <a:latin typeface="Times New Roman"/>
                <a:ea typeface="Times New Roman"/>
              </a:rPr>
              <a:t>1.	Many children with chronic physical, developmental, behavioral, or emotional conditions exhibit one or more speech disorders such as:</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a:t>
            </a:r>
            <a:r>
              <a:rPr lang="en-US" sz="1200" dirty="0" err="1" smtClean="0">
                <a:effectLst/>
                <a:latin typeface="Times New Roman"/>
                <a:ea typeface="Times New Roman"/>
              </a:rPr>
              <a:t>Disfluency</a:t>
            </a:r>
            <a:endParaRPr lang="en-US" sz="1200" dirty="0" smtClean="0">
              <a:effectLst/>
              <a:latin typeface="Times New Roman"/>
              <a:ea typeface="Times New Roman"/>
            </a:endParaRP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Aphasia</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c.	Dysarthria</a:t>
            </a:r>
          </a:p>
          <a:p>
            <a:pPr marL="457200" marR="0" indent="-228600">
              <a:spcBef>
                <a:spcPts val="0"/>
              </a:spcBef>
              <a:spcAft>
                <a:spcPts val="300"/>
              </a:spcAft>
              <a:tabLst>
                <a:tab pos="457200" algn="l"/>
              </a:tabLst>
            </a:pPr>
            <a:r>
              <a:rPr lang="en-US" sz="1200" dirty="0" smtClean="0">
                <a:effectLst/>
                <a:latin typeface="Times New Roman"/>
                <a:ea typeface="Times New Roman"/>
              </a:rPr>
              <a:t>2.	These conditions are often exacerbated when the child is stressed or anxious, such as during the patient assessment. </a:t>
            </a:r>
          </a:p>
          <a:p>
            <a:pPr marL="457200" marR="0" indent="-228600">
              <a:spcBef>
                <a:spcPts val="0"/>
              </a:spcBef>
              <a:spcAft>
                <a:spcPts val="300"/>
              </a:spcAft>
              <a:tabLst>
                <a:tab pos="457200" algn="l"/>
              </a:tabLst>
            </a:pPr>
            <a:r>
              <a:rPr lang="en-US" sz="1200" dirty="0" smtClean="0">
                <a:effectLst/>
                <a:latin typeface="Times New Roman"/>
                <a:ea typeface="Times New Roman"/>
              </a:rPr>
              <a:t>3.	Following the basic principles of effective, patient and family-centered communication techniques will help reduce the patient’s anxieties and minimize speech-related complications. </a:t>
            </a:r>
          </a:p>
          <a:p>
            <a:pPr marL="457200" marR="0" indent="-228600">
              <a:spcBef>
                <a:spcPts val="0"/>
              </a:spcBef>
              <a:spcAft>
                <a:spcPts val="300"/>
              </a:spcAft>
              <a:tabLst>
                <a:tab pos="457200" algn="l"/>
              </a:tabLst>
            </a:pPr>
            <a:r>
              <a:rPr lang="en-US" sz="1200" dirty="0" smtClean="0">
                <a:effectLst/>
                <a:latin typeface="Times New Roman"/>
                <a:ea typeface="Times New Roman"/>
              </a:rPr>
              <a:t>4.	Communication tips to help care for children with speech disorders</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Minimize background noise.</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Get the child’s attention before speaking, and speak in a normal voice.</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c.	Pay attention and watch as the child speaks; do not try to listen while doing something else.</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d.	Slow your rate of speech. It may help to pause before responding or asking the next question to slow down the pace of the conversation.</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e.	Allow the child sufficient time to speak; avoid finishing sentences or offering words.</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f.	Avoid suggestions like “slow down” or “relax.”</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g.	Use simple sentences and questions that can be answered with a simple “yes” or “no” when possible.</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h.	Let the child know what you understood and what you did not so the entire message does not have to be repeated.</a:t>
            </a:r>
          </a:p>
          <a:p>
            <a:pPr marL="685800" marR="0" indent="-228600">
              <a:spcBef>
                <a:spcPts val="0"/>
              </a:spcBef>
              <a:spcAft>
                <a:spcPts val="300"/>
              </a:spcAft>
              <a:tabLst>
                <a:tab pos="457200" algn="l"/>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If you still have difficulty understanding, try communicating with drawings or writing or with an augmentative and alternative communication device or computer-aided communication tools such as a computer or tablet device with special apps or a speech-generating device.</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j.	Encourage, do not discourage, questions and participation in decision making.</a:t>
            </a:r>
            <a:endParaRPr lang="en-US" sz="12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26</a:t>
            </a:fld>
            <a:endParaRPr lang="en-US" altLang="en-US" dirty="0"/>
          </a:p>
        </p:txBody>
      </p:sp>
    </p:spTree>
    <p:extLst>
      <p:ext uri="{BB962C8B-B14F-4D97-AF65-F5344CB8AC3E}">
        <p14:creationId xmlns:p14="http://schemas.microsoft.com/office/powerpoint/2010/main" val="3978660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dirty="0">
                <a:ea typeface="Times New Roman" panose="02020603050405020304" pitchFamily="18" charset="0"/>
              </a:rPr>
              <a:t>D. 	Overcoming communication barriers related to ASD</a:t>
            </a:r>
          </a:p>
          <a:p>
            <a:pPr marL="457200" marR="0" indent="-228600">
              <a:spcBef>
                <a:spcPts val="0"/>
              </a:spcBef>
              <a:spcAft>
                <a:spcPts val="300"/>
              </a:spcAft>
              <a:tabLst>
                <a:tab pos="457200" algn="l"/>
              </a:tabLst>
            </a:pPr>
            <a:r>
              <a:rPr lang="en-US" sz="1200" dirty="0" smtClean="0">
                <a:effectLst/>
                <a:latin typeface="Times New Roman"/>
                <a:ea typeface="Times New Roman"/>
              </a:rPr>
              <a:t>1.	 ASD is among the most prevalent of the developmental and behavioral disorders, with as many as 1 in 45 children affected in the United States.</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Key characteristics of ASD include:</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	</a:t>
            </a:r>
            <a:r>
              <a:rPr lang="en-US" sz="1200" dirty="0" err="1" smtClean="0">
                <a:effectLst/>
                <a:latin typeface="Times New Roman"/>
                <a:ea typeface="Times New Roman"/>
              </a:rPr>
              <a:t>i</a:t>
            </a:r>
            <a:r>
              <a:rPr lang="en-US" sz="1200" dirty="0" smtClean="0">
                <a:effectLst/>
                <a:latin typeface="Times New Roman"/>
                <a:ea typeface="Times New Roman"/>
              </a:rPr>
              <a:t>.	Social impairment</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	ii.	Communication difficulties</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In terms of their communication abilities, children with ASD may fall anywhere along the continuum from entirely nonverbal to fluent.</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c.	Children with ASD process information one step at a time and may be unable to process communication-related stimuli quickly, especially when stressed.</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d.	The community paramedic should allow the child with ASD extra processing time after asking a question or giving a command.</a:t>
            </a:r>
          </a:p>
          <a:p>
            <a:pPr marL="914400" marR="0" indent="-228600">
              <a:spcBef>
                <a:spcPts val="0"/>
              </a:spcBef>
              <a:spcAft>
                <a:spcPts val="300"/>
              </a:spcAft>
              <a:tabLst>
                <a:tab pos="457200" algn="l"/>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Acknowledge responses with a “Thank you” or “Great job!”, thereby signaling the end of each segment in the communication, and then move on to the next question or instruction. </a:t>
            </a:r>
          </a:p>
          <a:p>
            <a:pPr marL="457200" marR="0" indent="-228600">
              <a:spcBef>
                <a:spcPts val="0"/>
              </a:spcBef>
              <a:spcAft>
                <a:spcPts val="300"/>
              </a:spcAft>
              <a:tabLst>
                <a:tab pos="457200" algn="l"/>
              </a:tabLst>
            </a:pPr>
            <a:r>
              <a:rPr lang="en-US" sz="1200" dirty="0" smtClean="0">
                <a:effectLst/>
                <a:latin typeface="Times New Roman"/>
                <a:ea typeface="Times New Roman"/>
              </a:rPr>
              <a:t>2.	Children with ASD are frequently uncomfortable with eye contact and may avoid it altogether. They may not </a:t>
            </a:r>
            <a:r>
              <a:rPr lang="en-US" sz="1200" dirty="0" smtClean="0">
                <a:effectLst/>
                <a:latin typeface="Times New Roman"/>
                <a:ea typeface="Times New Roman"/>
              </a:rPr>
              <a:t>understand: </a:t>
            </a:r>
            <a:endParaRPr lang="en-US" sz="1200" dirty="0" smtClean="0">
              <a:effectLst/>
              <a:latin typeface="Times New Roman"/>
              <a:ea typeface="Times New Roman"/>
            </a:endParaRP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Nonverbal cues such as facial expressions or other forms of body language</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Social cues</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c.	The feelings of others </a:t>
            </a:r>
            <a:r>
              <a:rPr lang="en-US" sz="1200" dirty="0" smtClean="0">
                <a:effectLst/>
                <a:latin typeface="Times New Roman"/>
                <a:ea typeface="Times New Roman"/>
              </a:rPr>
              <a:t>(or to be </a:t>
            </a:r>
            <a:r>
              <a:rPr lang="en-US" sz="1200" dirty="0" smtClean="0">
                <a:effectLst/>
                <a:latin typeface="Times New Roman"/>
                <a:ea typeface="Times New Roman"/>
              </a:rPr>
              <a:t>able express their feelings in a typical </a:t>
            </a:r>
            <a:r>
              <a:rPr lang="en-US" sz="1200" dirty="0" smtClean="0">
                <a:effectLst/>
                <a:latin typeface="Times New Roman"/>
                <a:ea typeface="Times New Roman"/>
              </a:rPr>
              <a:t>way)</a:t>
            </a:r>
            <a:endParaRPr lang="en-US" sz="1200" dirty="0" smtClean="0">
              <a:effectLst/>
              <a:latin typeface="Times New Roman"/>
              <a:ea typeface="Times New Roman"/>
            </a:endParaRPr>
          </a:p>
          <a:p>
            <a:pPr marL="457200" marR="0" indent="-228600">
              <a:spcBef>
                <a:spcPts val="0"/>
              </a:spcBef>
              <a:spcAft>
                <a:spcPts val="300"/>
              </a:spcAft>
              <a:tabLst>
                <a:tab pos="457200" algn="l"/>
              </a:tabLst>
            </a:pPr>
            <a:r>
              <a:rPr lang="en-US" sz="1200" dirty="0" smtClean="0">
                <a:effectLst/>
                <a:latin typeface="Times New Roman"/>
                <a:ea typeface="Times New Roman"/>
              </a:rPr>
              <a:t>3.	Sensitivity or reaction to any kind of sensory stimulation (sound, tactile cues, smell, or temperature changes) may be heightened or diminished. </a:t>
            </a:r>
          </a:p>
          <a:p>
            <a:pPr marL="457200" marR="0" indent="-228600">
              <a:spcBef>
                <a:spcPts val="0"/>
              </a:spcBef>
              <a:spcAft>
                <a:spcPts val="300"/>
              </a:spcAft>
              <a:tabLst>
                <a:tab pos="457200" algn="l"/>
              </a:tabLst>
            </a:pPr>
            <a:r>
              <a:rPr lang="en-US" sz="1200" dirty="0" smtClean="0">
                <a:effectLst/>
                <a:latin typeface="Times New Roman"/>
                <a:ea typeface="Times New Roman"/>
              </a:rPr>
              <a:t>4.	It may be helpful to demonstrate the planned intervention on a stuffed animal or a family member to decrease the child’s fear and anxiety.</a:t>
            </a:r>
          </a:p>
          <a:p>
            <a:pPr marL="457200" marR="0" indent="-228600">
              <a:spcBef>
                <a:spcPts val="0"/>
              </a:spcBef>
              <a:spcAft>
                <a:spcPts val="300"/>
              </a:spcAft>
              <a:tabLst>
                <a:tab pos="457200" algn="l"/>
              </a:tabLst>
            </a:pPr>
            <a:r>
              <a:rPr lang="en-US" sz="1200" dirty="0" smtClean="0">
                <a:effectLst/>
                <a:latin typeface="Times New Roman"/>
                <a:ea typeface="Times New Roman"/>
              </a:rPr>
              <a:t>5.	Some children may not tolerate oral medications. The community paramedic should work with the family or primary caregiver to help the child with medications; they usually know what works for their child and may be the only ones to whom the child will respond.</a:t>
            </a:r>
          </a:p>
          <a:p>
            <a:pPr marL="457200" marR="0" indent="-228600">
              <a:spcBef>
                <a:spcPts val="0"/>
              </a:spcBef>
              <a:spcAft>
                <a:spcPts val="300"/>
              </a:spcAft>
              <a:tabLst>
                <a:tab pos="457200" algn="l"/>
              </a:tabLst>
            </a:pPr>
            <a:r>
              <a:rPr lang="en-US" sz="1200" dirty="0" smtClean="0">
                <a:effectLst/>
                <a:latin typeface="Times New Roman"/>
                <a:ea typeface="Times New Roman"/>
              </a:rPr>
              <a:t>6.	Sudden, unexpected changes in routine can cause confusion and fear in children with ASD, leading to sensory overload and meltdown, or tantrum. </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Withdrawal</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Freezing up</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c.	Elopement (wandering)</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d.	Increased self-stimulation, such as fist-pounding, flapping of the hands, or shouting repetitive phrases in a loud voice </a:t>
            </a:r>
          </a:p>
          <a:p>
            <a:pPr marL="457200" marR="0" indent="-228600">
              <a:spcBef>
                <a:spcPts val="0"/>
              </a:spcBef>
              <a:spcAft>
                <a:spcPts val="300"/>
              </a:spcAft>
              <a:tabLst>
                <a:tab pos="457200" algn="l"/>
              </a:tabLst>
            </a:pPr>
            <a:r>
              <a:rPr lang="en-US" sz="1200" dirty="0" smtClean="0">
                <a:effectLst/>
                <a:latin typeface="Times New Roman"/>
                <a:ea typeface="Times New Roman"/>
              </a:rPr>
              <a:t>7.	If the child becomes aggressive or has a meltdown, the community paramedic should:</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Remain calm</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Stop talking</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c.	Back up and give the child more space</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d.	Open your palms and place your arms by your sides</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e.	Allow the situation to play out</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f.	Speak in a low voice, and be reassuring and nonthreatening </a:t>
            </a:r>
          </a:p>
          <a:p>
            <a:pPr marL="457200" marR="0" indent="-228600">
              <a:spcBef>
                <a:spcPts val="0"/>
              </a:spcBef>
              <a:spcAft>
                <a:spcPts val="300"/>
              </a:spcAft>
              <a:tabLst>
                <a:tab pos="457200" algn="l"/>
              </a:tabLst>
            </a:pPr>
            <a:r>
              <a:rPr lang="en-US" sz="1200" dirty="0" smtClean="0">
                <a:effectLst/>
                <a:latin typeface="Times New Roman"/>
                <a:ea typeface="Times New Roman"/>
              </a:rPr>
              <a:t>8.	Communication tips to help care for children with ASD</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Speak to the child in a strong, calm voice. Don’t assume that a child with autism is not listening or does not understand if he or she does not answer. Give these children extra time to process each question or instruction before moving to the next. Do not continually repeat questions, as this may cause the processing to start all over again each time and may aggravate the child.</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Provide careful, sequential, descriptive explanations for your actions, and be literal. Give instructions and tasks one at a time.</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c.	If the child becomes agitated or experiences a meltdown, ask for help from the parents or caregivers and remove any upsetting stimuli.</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d.	Unless immediate life threats (</a:t>
            </a:r>
            <a:r>
              <a:rPr lang="en-US" sz="1200" dirty="0" err="1" smtClean="0">
                <a:effectLst/>
                <a:latin typeface="Times New Roman"/>
                <a:ea typeface="Times New Roman"/>
              </a:rPr>
              <a:t>eg</a:t>
            </a:r>
            <a:r>
              <a:rPr lang="en-US" sz="1200" dirty="0" smtClean="0">
                <a:effectLst/>
                <a:latin typeface="Times New Roman"/>
                <a:ea typeface="Times New Roman"/>
              </a:rPr>
              <a:t>, uncontrolled bleeding) must be addressed, allow a little extra time to establish rapport and to provide the child with enough time to engage his or her self-stimulating coping behaviors to restore the child’s sense of control.</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e.	Encourage </a:t>
            </a:r>
            <a:r>
              <a:rPr lang="en-US" sz="1200" dirty="0" err="1" smtClean="0">
                <a:effectLst/>
                <a:latin typeface="Times New Roman"/>
                <a:ea typeface="Times New Roman"/>
              </a:rPr>
              <a:t>nonharmful</a:t>
            </a:r>
            <a:r>
              <a:rPr lang="en-US" sz="1200" dirty="0" smtClean="0">
                <a:effectLst/>
                <a:latin typeface="Times New Roman"/>
                <a:ea typeface="Times New Roman"/>
              </a:rPr>
              <a:t> routines such as pacing, hand-flapping, or excessive rocking. Self-stimulation is an important coping mechanism for many children with ASD, and attempts to stop it will simply make the situation worse. Ask the family what usually calms the child, such as a particular toy or </a:t>
            </a:r>
            <a:r>
              <a:rPr lang="en-US" sz="1200" dirty="0" smtClean="0">
                <a:effectLst/>
                <a:latin typeface="Times New Roman"/>
                <a:ea typeface="Times New Roman"/>
              </a:rPr>
              <a:t>music.</a:t>
            </a:r>
            <a:endParaRPr lang="en-US" sz="1200" dirty="0" smtClean="0">
              <a:effectLst/>
              <a:latin typeface="Times New Roman"/>
              <a:ea typeface="Times New Roman"/>
            </a:endParaRP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f.	Ask about augmentative and alternative communication devices or computer-aided communication tools such as a computer or tablet device with special apps or a speech-generating device. Children with ASD may use these devices to help them communicate.</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g.	Many children with ASD respond negatively to light touch, so it is often better to apply gentle but firm pressure when necessary to touch the child. Keep in mind that touch from another person in </a:t>
            </a:r>
            <a:r>
              <a:rPr lang="en-US" sz="1200" dirty="0" smtClean="0">
                <a:effectLst/>
                <a:latin typeface="Times New Roman"/>
                <a:ea typeface="Times New Roman"/>
              </a:rPr>
              <a:t>general—even </a:t>
            </a:r>
            <a:r>
              <a:rPr lang="en-US" sz="1200" dirty="0" smtClean="0">
                <a:effectLst/>
                <a:latin typeface="Times New Roman"/>
                <a:ea typeface="Times New Roman"/>
              </a:rPr>
              <a:t>from parents and caregivers—may be a major source of discomfort for children with ASD. Consequently, such tactile stimulation should be minimized as much as possible, and should always be preceded by careful, descriptive explanation of what you need to touch and why. Explain one procedure, do it, and then explain the next procedure.</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h.	Do not restrain the child unless absolutely necessary to protect the patient from harm. Work closely with the family to identify dangerous behaviors and to devise a plan to calm the patient or to restrain him or her if it does become necessary.</a:t>
            </a:r>
            <a:endParaRPr lang="en-US" sz="12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27</a:t>
            </a:fld>
            <a:endParaRPr lang="en-US" altLang="en-US" dirty="0"/>
          </a:p>
        </p:txBody>
      </p:sp>
    </p:spTree>
    <p:extLst>
      <p:ext uri="{BB962C8B-B14F-4D97-AF65-F5344CB8AC3E}">
        <p14:creationId xmlns:p14="http://schemas.microsoft.com/office/powerpoint/2010/main" val="3978660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smtClean="0">
                <a:effectLst/>
                <a:latin typeface="Times New Roman"/>
                <a:ea typeface="Times New Roman"/>
              </a:rPr>
              <a:t>E. 	Overcoming communication barriers related to Down syndrome</a:t>
            </a:r>
          </a:p>
          <a:p>
            <a:pPr marL="457200" marR="0" indent="-228600">
              <a:spcBef>
                <a:spcPts val="0"/>
              </a:spcBef>
              <a:spcAft>
                <a:spcPts val="300"/>
              </a:spcAft>
              <a:tabLst>
                <a:tab pos="457200" algn="l"/>
              </a:tabLst>
            </a:pPr>
            <a:r>
              <a:rPr lang="en-US" sz="1200" dirty="0" smtClean="0">
                <a:effectLst/>
                <a:latin typeface="Times New Roman"/>
                <a:ea typeface="Times New Roman"/>
              </a:rPr>
              <a:t>1.	Another condition seen in children that is associated with developmental delays is Down syndrome, also known as trisomy 21.</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Down syndrome affects approximately 1 in every 700 babies born in the United States. </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Life expectancy for children with Down syndrome has increased dramatically over the years; they live more than four times longer today than did their counterparts in 1960. </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c.	They remain at a higher risk for a number of serious medical conditions and disabilities.</a:t>
            </a:r>
          </a:p>
          <a:p>
            <a:pPr marL="457200" marR="0" indent="-228600">
              <a:spcBef>
                <a:spcPts val="0"/>
              </a:spcBef>
              <a:spcAft>
                <a:spcPts val="300"/>
              </a:spcAft>
              <a:tabLst>
                <a:tab pos="457200" algn="l"/>
              </a:tabLst>
            </a:pPr>
            <a:r>
              <a:rPr lang="en-US" sz="1200" dirty="0" smtClean="0">
                <a:effectLst/>
                <a:latin typeface="Times New Roman"/>
                <a:ea typeface="Times New Roman"/>
              </a:rPr>
              <a:t>2.	Difficulties understanding the speech of a child with Down syndrome are quite prevalent. </a:t>
            </a:r>
          </a:p>
          <a:p>
            <a:pPr marL="457200" marR="0" indent="-228600">
              <a:spcBef>
                <a:spcPts val="0"/>
              </a:spcBef>
              <a:spcAft>
                <a:spcPts val="300"/>
              </a:spcAft>
              <a:tabLst>
                <a:tab pos="457200" algn="l"/>
              </a:tabLst>
            </a:pPr>
            <a:r>
              <a:rPr lang="en-US" sz="1200" dirty="0" smtClean="0">
                <a:effectLst/>
                <a:latin typeface="Times New Roman"/>
                <a:ea typeface="Times New Roman"/>
              </a:rPr>
              <a:t>3.	When communicating with a child with Down syndrome, be patient and ask for clarification when necessary.</a:t>
            </a: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28</a:t>
            </a:fld>
            <a:endParaRPr lang="en-US" altLang="en-US" dirty="0"/>
          </a:p>
        </p:txBody>
      </p:sp>
    </p:spTree>
    <p:extLst>
      <p:ext uri="{BB962C8B-B14F-4D97-AF65-F5344CB8AC3E}">
        <p14:creationId xmlns:p14="http://schemas.microsoft.com/office/powerpoint/2010/main" val="4246980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685800" marR="0" lvl="0" indent="-228600" algn="l" defTabSz="914400" rtl="0" eaLnBrk="0" fontAlgn="base" latinLnBrk="0" hangingPunct="0">
              <a:lnSpc>
                <a:spcPct val="100000"/>
              </a:lnSpc>
              <a:spcBef>
                <a:spcPts val="0"/>
              </a:spcBef>
              <a:spcAft>
                <a:spcPts val="300"/>
              </a:spcAft>
              <a:buClrTx/>
              <a:buSzTx/>
              <a:buFontTx/>
              <a:buNone/>
              <a:tabLst>
                <a:tab pos="457200" algn="l"/>
                <a:tab pos="685800" algn="l"/>
              </a:tabLst>
              <a:defRPr/>
            </a:pPr>
            <a:r>
              <a:rPr kumimoji="0" lang="en-US" sz="1200" b="0" i="0" u="none" strike="noStrike" kern="1200" cap="none" spc="0" normalizeH="0" baseline="0" noProof="0" dirty="0" smtClean="0">
                <a:ln>
                  <a:noFill/>
                </a:ln>
                <a:solidFill>
                  <a:srgbClr val="000000"/>
                </a:solidFill>
                <a:effectLst/>
                <a:uLnTx/>
                <a:uFillTx/>
                <a:latin typeface="Times New Roman"/>
                <a:ea typeface="Times New Roman"/>
              </a:rPr>
              <a:t>d.	Every child with Down syndrome is unique, and cognition and communication abilities among these children vary widely. </a:t>
            </a:r>
          </a:p>
          <a:p>
            <a:pPr marL="457200" marR="0" lvl="0" indent="-228600" algn="l" defTabSz="914400" rtl="0" eaLnBrk="0" fontAlgn="base" latinLnBrk="0" hangingPunct="0">
              <a:lnSpc>
                <a:spcPct val="100000"/>
              </a:lnSpc>
              <a:spcBef>
                <a:spcPts val="0"/>
              </a:spcBef>
              <a:spcAft>
                <a:spcPts val="300"/>
              </a:spcAft>
              <a:buClrTx/>
              <a:buSzTx/>
              <a:buFontTx/>
              <a:buNone/>
              <a:tabLst>
                <a:tab pos="457200" algn="l"/>
              </a:tabLst>
              <a:defRPr/>
            </a:pPr>
            <a:r>
              <a:rPr kumimoji="0" lang="en-US" sz="1200" b="0" i="0" u="none" strike="noStrike" kern="1200" cap="none" spc="0" normalizeH="0" baseline="0" noProof="0" dirty="0" smtClean="0">
                <a:ln>
                  <a:noFill/>
                </a:ln>
                <a:solidFill>
                  <a:srgbClr val="000000"/>
                </a:solidFill>
                <a:effectLst/>
                <a:uLnTx/>
                <a:uFillTx/>
                <a:latin typeface="Times New Roman"/>
                <a:ea typeface="Times New Roman"/>
              </a:rPr>
              <a:t>4.	Communications tips to help care for children with Down syndrome</a:t>
            </a:r>
          </a:p>
          <a:p>
            <a:pPr marL="685800" marR="0" lvl="0" indent="-228600" algn="l" defTabSz="914400" rtl="0" eaLnBrk="0" fontAlgn="base" latinLnBrk="0" hangingPunct="0">
              <a:lnSpc>
                <a:spcPct val="100000"/>
              </a:lnSpc>
              <a:spcBef>
                <a:spcPts val="0"/>
              </a:spcBef>
              <a:spcAft>
                <a:spcPts val="300"/>
              </a:spcAft>
              <a:buClrTx/>
              <a:buSzTx/>
              <a:buFontTx/>
              <a:buNone/>
              <a:tabLst>
                <a:tab pos="457200" algn="l"/>
                <a:tab pos="685800" algn="l"/>
              </a:tabLst>
              <a:defRPr/>
            </a:pPr>
            <a:r>
              <a:rPr kumimoji="0" lang="en-US" sz="1200" b="0" i="0" u="none" strike="noStrike" kern="1200" cap="none" spc="0" normalizeH="0" baseline="0" noProof="0" dirty="0" smtClean="0">
                <a:ln>
                  <a:noFill/>
                </a:ln>
                <a:solidFill>
                  <a:srgbClr val="000000"/>
                </a:solidFill>
                <a:effectLst/>
                <a:uLnTx/>
                <a:uFillTx/>
                <a:latin typeface="Times New Roman"/>
                <a:ea typeface="Times New Roman"/>
              </a:rPr>
              <a:t>a.	Ask the parent or caregiver about the child’s level of communication and understanding. Do not assume that the child is unable to understand what you are saying or doing.</a:t>
            </a:r>
          </a:p>
          <a:p>
            <a:pPr marL="685800" marR="0" lvl="0" indent="-228600" algn="l" defTabSz="914400" rtl="0" eaLnBrk="0" fontAlgn="base" latinLnBrk="0" hangingPunct="0">
              <a:lnSpc>
                <a:spcPct val="100000"/>
              </a:lnSpc>
              <a:spcBef>
                <a:spcPts val="0"/>
              </a:spcBef>
              <a:spcAft>
                <a:spcPts val="300"/>
              </a:spcAft>
              <a:buClrTx/>
              <a:buSzTx/>
              <a:buFontTx/>
              <a:buNone/>
              <a:tabLst>
                <a:tab pos="457200" algn="l"/>
                <a:tab pos="685800" algn="l"/>
              </a:tabLst>
              <a:defRPr/>
            </a:pPr>
            <a:r>
              <a:rPr kumimoji="0" lang="en-US" sz="1200" b="0" i="0" u="none" strike="noStrike" kern="1200" cap="none" spc="0" normalizeH="0" baseline="0" noProof="0" dirty="0" smtClean="0">
                <a:ln>
                  <a:noFill/>
                </a:ln>
                <a:solidFill>
                  <a:srgbClr val="000000"/>
                </a:solidFill>
                <a:effectLst/>
                <a:uLnTx/>
                <a:uFillTx/>
                <a:latin typeface="Times New Roman"/>
                <a:ea typeface="Times New Roman"/>
              </a:rPr>
              <a:t>b.	Involve the child in all aspects of care. Encourage questions or conversation. Do not discourage chatter; it serves a similar calming purpose as self-stimulating behavior in children with autism.</a:t>
            </a:r>
          </a:p>
          <a:p>
            <a:pPr marL="685800" marR="0" lvl="0" indent="-228600" algn="l" defTabSz="914400" rtl="0" eaLnBrk="0" fontAlgn="base" latinLnBrk="0" hangingPunct="0">
              <a:lnSpc>
                <a:spcPct val="100000"/>
              </a:lnSpc>
              <a:spcBef>
                <a:spcPts val="0"/>
              </a:spcBef>
              <a:spcAft>
                <a:spcPts val="300"/>
              </a:spcAft>
              <a:buClrTx/>
              <a:buSzTx/>
              <a:buFontTx/>
              <a:buNone/>
              <a:tabLst>
                <a:tab pos="457200" algn="l"/>
                <a:tab pos="685800" algn="l"/>
              </a:tabLst>
              <a:defRPr/>
            </a:pPr>
            <a:r>
              <a:rPr kumimoji="0" lang="en-US" sz="1200" b="0" i="0" u="none" strike="noStrike" kern="1200" cap="none" spc="0" normalizeH="0" baseline="0" noProof="0" dirty="0" smtClean="0">
                <a:ln>
                  <a:noFill/>
                </a:ln>
                <a:solidFill>
                  <a:srgbClr val="000000"/>
                </a:solidFill>
                <a:effectLst/>
                <a:uLnTx/>
                <a:uFillTx/>
                <a:latin typeface="Times New Roman"/>
                <a:ea typeface="Times New Roman"/>
              </a:rPr>
              <a:t>c.	Be concrete and literal when giving explanations and instructions, and ask only one question or give one instruction or explanation at a time.</a:t>
            </a:r>
          </a:p>
          <a:p>
            <a:pPr marL="685800" marR="0" lvl="0" indent="-228600" algn="l" defTabSz="914400" rtl="0" eaLnBrk="0" fontAlgn="base" latinLnBrk="0" hangingPunct="0">
              <a:lnSpc>
                <a:spcPct val="100000"/>
              </a:lnSpc>
              <a:spcBef>
                <a:spcPts val="0"/>
              </a:spcBef>
              <a:spcAft>
                <a:spcPts val="300"/>
              </a:spcAft>
              <a:buClrTx/>
              <a:buSzTx/>
              <a:buFontTx/>
              <a:buNone/>
              <a:tabLst>
                <a:tab pos="457200" algn="l"/>
                <a:tab pos="685800" algn="l"/>
              </a:tabLst>
              <a:defRPr/>
            </a:pPr>
            <a:r>
              <a:rPr kumimoji="0" lang="en-US" sz="1200" b="0" i="0" u="none" strike="noStrike" kern="1200" cap="none" spc="0" normalizeH="0" baseline="0" noProof="0" dirty="0" smtClean="0">
                <a:ln>
                  <a:noFill/>
                </a:ln>
                <a:solidFill>
                  <a:srgbClr val="000000"/>
                </a:solidFill>
                <a:effectLst/>
                <a:uLnTx/>
                <a:uFillTx/>
                <a:latin typeface="Times New Roman"/>
                <a:ea typeface="Times New Roman"/>
              </a:rPr>
              <a:t>d.	Ask direct questions about pain or discomfort with each segment of the physical examination. Do not misinterpret lack of outward expression of distress as lack of pain or other discomfort.</a:t>
            </a:r>
          </a:p>
          <a:p>
            <a:pPr marL="685800" marR="0" lvl="0" indent="-228600" algn="l" defTabSz="914400" rtl="0" eaLnBrk="0" fontAlgn="base" latinLnBrk="0" hangingPunct="0">
              <a:lnSpc>
                <a:spcPct val="100000"/>
              </a:lnSpc>
              <a:spcBef>
                <a:spcPts val="0"/>
              </a:spcBef>
              <a:spcAft>
                <a:spcPts val="300"/>
              </a:spcAft>
              <a:buClrTx/>
              <a:buSzTx/>
              <a:buFontTx/>
              <a:buNone/>
              <a:tabLst>
                <a:tab pos="457200" algn="l"/>
                <a:tab pos="685800" algn="l"/>
              </a:tabLst>
              <a:defRPr/>
            </a:pPr>
            <a:r>
              <a:rPr kumimoji="0" lang="en-US" sz="1200" b="0" i="0" u="none" strike="noStrike" kern="1200" cap="none" spc="0" normalizeH="0" baseline="0" noProof="0" dirty="0" smtClean="0">
                <a:ln>
                  <a:noFill/>
                </a:ln>
                <a:solidFill>
                  <a:srgbClr val="000000"/>
                </a:solidFill>
                <a:effectLst/>
                <a:uLnTx/>
                <a:uFillTx/>
                <a:latin typeface="Times New Roman"/>
                <a:ea typeface="Times New Roman"/>
              </a:rPr>
              <a:t>e.	Provide a comfort item or distraction.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29</a:t>
            </a:fld>
            <a:endParaRPr lang="en-US" altLang="en-US" dirty="0"/>
          </a:p>
        </p:txBody>
      </p:sp>
    </p:spTree>
    <p:extLst>
      <p:ext uri="{BB962C8B-B14F-4D97-AF65-F5344CB8AC3E}">
        <p14:creationId xmlns:p14="http://schemas.microsoft.com/office/powerpoint/2010/main" val="392729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0" marR="0">
              <a:spcBef>
                <a:spcPts val="1800"/>
              </a:spcBef>
              <a:spcAft>
                <a:spcPts val="600"/>
              </a:spcAft>
            </a:pPr>
            <a:r>
              <a:rPr lang="en-US" sz="1800" dirty="0">
                <a:ea typeface="Times New Roman" panose="02020603050405020304" pitchFamily="18" charset="0"/>
              </a:rPr>
              <a:t>I. Introduction</a:t>
            </a:r>
          </a:p>
          <a:p>
            <a:pPr marL="228600" marR="0" indent="-228600">
              <a:spcBef>
                <a:spcPts val="600"/>
              </a:spcBef>
              <a:spcAft>
                <a:spcPts val="600"/>
              </a:spcAft>
            </a:pPr>
            <a:r>
              <a:rPr lang="en-US" dirty="0">
                <a:ea typeface="Times New Roman" panose="02020603050405020304" pitchFamily="18" charset="0"/>
              </a:rPr>
              <a:t>A. 	Children with special health care needs</a:t>
            </a:r>
          </a:p>
          <a:p>
            <a:pPr marL="457200" marR="0" indent="-228600">
              <a:spcBef>
                <a:spcPts val="0"/>
              </a:spcBef>
              <a:spcAft>
                <a:spcPts val="300"/>
              </a:spcAft>
              <a:tabLst>
                <a:tab pos="457200" algn="l"/>
              </a:tabLst>
            </a:pPr>
            <a:r>
              <a:rPr lang="en-US" dirty="0">
                <a:ea typeface="Times New Roman" panose="02020603050405020304" pitchFamily="18" charset="0"/>
              </a:rPr>
              <a:t>1. 	More than 11 million children younger than 18 years of age in the United States are classified as having special health care needs.</a:t>
            </a:r>
          </a:p>
          <a:p>
            <a:pPr marL="914400" marR="0" indent="-457200">
              <a:spcBef>
                <a:spcPts val="0"/>
              </a:spcBef>
              <a:spcAft>
                <a:spcPts val="300"/>
              </a:spcAft>
              <a:tabLst>
                <a:tab pos="457200" algn="l"/>
                <a:tab pos="685800" algn="l"/>
              </a:tabLst>
            </a:pPr>
            <a:r>
              <a:rPr lang="en-US" dirty="0">
                <a:ea typeface="Times New Roman" panose="02020603050405020304" pitchFamily="18" charset="0"/>
              </a:rPr>
              <a:t>a.	Such conditions affect 23% of US households with children.</a:t>
            </a:r>
          </a:p>
          <a:p>
            <a:pPr marL="685800" marR="0" indent="-228600">
              <a:spcBef>
                <a:spcPts val="0"/>
              </a:spcBef>
              <a:spcAft>
                <a:spcPts val="300"/>
              </a:spcAft>
              <a:tabLst>
                <a:tab pos="457200" algn="l"/>
                <a:tab pos="685800" algn="l"/>
              </a:tabLst>
            </a:pPr>
            <a:r>
              <a:rPr lang="en-US" dirty="0">
                <a:ea typeface="Times New Roman" panose="02020603050405020304" pitchFamily="18" charset="0"/>
              </a:rPr>
              <a:t>b.	The federal Maternal and Child Health Bureau defines children with special health care needs as children with chronic physical, developmental, behavioral, or emotional conditions who require special services (eg, health care, educational resources</a:t>
            </a:r>
            <a:r>
              <a:rPr lang="en-US" dirty="0" smtClean="0">
                <a:ea typeface="Times New Roman" panose="02020603050405020304" pitchFamily="18" charset="0"/>
              </a:rPr>
              <a:t>, and </a:t>
            </a:r>
            <a:r>
              <a:rPr lang="en-US" dirty="0">
                <a:ea typeface="Times New Roman" panose="02020603050405020304" pitchFamily="18" charset="0"/>
              </a:rPr>
              <a:t>behavioral therapy</a:t>
            </a:r>
            <a:r>
              <a:rPr lang="en-US" dirty="0" smtClean="0">
                <a:ea typeface="Times New Roman" panose="02020603050405020304" pitchFamily="18" charset="0"/>
              </a:rPr>
              <a:t>).</a:t>
            </a:r>
            <a:endParaRPr lang="en-US" dirty="0">
              <a:ea typeface="Times New Roman" panose="02020603050405020304" pitchFamily="18" charset="0"/>
            </a:endParaRPr>
          </a:p>
          <a:p>
            <a:pPr marL="457200" marR="0" indent="-228600">
              <a:spcBef>
                <a:spcPts val="0"/>
              </a:spcBef>
              <a:spcAft>
                <a:spcPts val="300"/>
              </a:spcAft>
              <a:tabLst>
                <a:tab pos="457200" algn="l"/>
              </a:tabLst>
            </a:pPr>
            <a:r>
              <a:rPr lang="en-US" dirty="0">
                <a:ea typeface="Times New Roman" panose="02020603050405020304" pitchFamily="18" charset="0"/>
              </a:rPr>
              <a:t>2. 	Because a child with special health care needs may require unique and/or frequent health and related services, he or she may benefit from:</a:t>
            </a:r>
          </a:p>
          <a:p>
            <a:pPr marL="685800" marR="0" indent="-228600">
              <a:spcBef>
                <a:spcPts val="0"/>
              </a:spcBef>
              <a:spcAft>
                <a:spcPts val="300"/>
              </a:spcAft>
              <a:buAutoNum type="alphaLcPeriod"/>
              <a:tabLst>
                <a:tab pos="457200" algn="l"/>
                <a:tab pos="685800" algn="l"/>
              </a:tabLst>
            </a:pPr>
            <a:r>
              <a:rPr lang="en-US" dirty="0" smtClean="0">
                <a:ea typeface="Times New Roman" panose="02020603050405020304" pitchFamily="18" charset="0"/>
              </a:rPr>
              <a:t>In-home </a:t>
            </a:r>
            <a:r>
              <a:rPr lang="en-US" dirty="0">
                <a:ea typeface="Times New Roman" panose="02020603050405020304" pitchFamily="18" charset="0"/>
              </a:rPr>
              <a:t>follow-up </a:t>
            </a:r>
            <a:endParaRPr lang="en-US" dirty="0" smtClean="0">
              <a:ea typeface="Times New Roman" panose="02020603050405020304" pitchFamily="18" charset="0"/>
            </a:endParaRPr>
          </a:p>
          <a:p>
            <a:pPr marL="685800" marR="0" indent="-228600">
              <a:spcBef>
                <a:spcPts val="0"/>
              </a:spcBef>
              <a:spcAft>
                <a:spcPts val="300"/>
              </a:spcAft>
              <a:buAutoNum type="alphaLcPeriod"/>
              <a:tabLst>
                <a:tab pos="457200" algn="l"/>
                <a:tab pos="685800" algn="l"/>
              </a:tabLst>
            </a:pPr>
            <a:r>
              <a:rPr lang="en-US" dirty="0" smtClean="0">
                <a:ea typeface="Times New Roman" panose="02020603050405020304" pitchFamily="18" charset="0"/>
              </a:rPr>
              <a:t>Preventive </a:t>
            </a:r>
            <a:r>
              <a:rPr lang="en-US" dirty="0">
                <a:ea typeface="Times New Roman" panose="02020603050405020304" pitchFamily="18" charset="0"/>
              </a:rPr>
              <a:t>care services</a:t>
            </a:r>
            <a:r>
              <a:rPr lang="en-US" sz="900" dirty="0">
                <a:latin typeface="GiovanniStd-Book"/>
                <a:ea typeface="Times New Roman" panose="02020603050405020304" pitchFamily="18" charset="0"/>
                <a:cs typeface="GiovanniStd-Book"/>
              </a:rPr>
              <a:t> </a:t>
            </a:r>
            <a:endParaRPr lang="en-US" sz="900" dirty="0" smtClean="0">
              <a:latin typeface="GiovanniStd-Book"/>
              <a:ea typeface="Times New Roman" panose="02020603050405020304" pitchFamily="18" charset="0"/>
              <a:cs typeface="GiovanniStd-Book"/>
            </a:endParaRPr>
          </a:p>
          <a:p>
            <a:pPr marL="914400" marR="0" indent="-228600">
              <a:spcBef>
                <a:spcPts val="0"/>
              </a:spcBef>
              <a:spcAft>
                <a:spcPts val="300"/>
              </a:spcAft>
              <a:tabLst>
                <a:tab pos="457200" algn="l"/>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Depending on the community </a:t>
            </a:r>
            <a:r>
              <a:rPr lang="en-US" sz="1200" dirty="0" err="1" smtClean="0">
                <a:effectLst/>
                <a:latin typeface="Times New Roman"/>
                <a:ea typeface="Times New Roman"/>
              </a:rPr>
              <a:t>paramedicine</a:t>
            </a:r>
            <a:r>
              <a:rPr lang="en-US" sz="1200" dirty="0" smtClean="0">
                <a:effectLst/>
                <a:latin typeface="Times New Roman"/>
                <a:ea typeface="Times New Roman"/>
              </a:rPr>
              <a:t> program, the community paramedic may be called to provide these services.</a:t>
            </a:r>
          </a:p>
          <a:p>
            <a:pPr marL="457200" marR="0" indent="-228600">
              <a:spcBef>
                <a:spcPts val="0"/>
              </a:spcBef>
              <a:spcAft>
                <a:spcPts val="300"/>
              </a:spcAft>
              <a:tabLst>
                <a:tab pos="457200" algn="l"/>
              </a:tabLst>
            </a:pPr>
            <a:r>
              <a:rPr lang="en-US" sz="1200" dirty="0" smtClean="0">
                <a:effectLst/>
                <a:latin typeface="Times New Roman"/>
                <a:ea typeface="Times New Roman"/>
              </a:rPr>
              <a:t>3. 	Central to every patient encounter are the principles of:</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Patient- and family-centered care</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Good communication skills </a:t>
            </a:r>
          </a:p>
          <a:p>
            <a:pPr marL="457200" marR="0" indent="-228600">
              <a:spcBef>
                <a:spcPts val="0"/>
              </a:spcBef>
              <a:spcAft>
                <a:spcPts val="300"/>
              </a:spcAft>
              <a:tabLst>
                <a:tab pos="457200" algn="l"/>
              </a:tabLst>
            </a:pPr>
            <a:r>
              <a:rPr lang="en-US" sz="1200" dirty="0" smtClean="0">
                <a:effectLst/>
                <a:latin typeface="Times New Roman"/>
                <a:ea typeface="Times New Roman"/>
              </a:rPr>
              <a:t>4. 	Significant challenges to communication include:</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Physical, developmental, and behavioral conditions</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Common health care provider misperceptions and misunderstandings</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 </a:t>
            </a:r>
          </a:p>
          <a:p>
            <a:pPr marL="914400" marR="0" indent="-457200">
              <a:spcBef>
                <a:spcPts val="0"/>
              </a:spcBef>
              <a:spcAft>
                <a:spcPts val="300"/>
              </a:spcAft>
              <a:buAutoNum type="alphaLcPeriod" startAt="2"/>
              <a:tabLst>
                <a:tab pos="457200" algn="l"/>
                <a:tab pos="685800" algn="l"/>
              </a:tabLst>
            </a:pPr>
            <a:endParaRPr lang="en-US" dirty="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a:t>
            </a:fld>
            <a:endParaRPr lang="en-US" altLang="en-US" dirty="0"/>
          </a:p>
        </p:txBody>
      </p:sp>
    </p:spTree>
    <p:extLst>
      <p:ext uri="{BB962C8B-B14F-4D97-AF65-F5344CB8AC3E}">
        <p14:creationId xmlns:p14="http://schemas.microsoft.com/office/powerpoint/2010/main" val="14018023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smtClean="0">
                <a:effectLst/>
                <a:latin typeface="Times New Roman"/>
                <a:ea typeface="Times New Roman"/>
              </a:rPr>
              <a:t>F. 	Overcoming barriers related to hearing impairments</a:t>
            </a:r>
          </a:p>
          <a:p>
            <a:pPr marL="457200" marR="0" indent="-228600">
              <a:spcBef>
                <a:spcPts val="0"/>
              </a:spcBef>
              <a:spcAft>
                <a:spcPts val="300"/>
              </a:spcAft>
              <a:tabLst>
                <a:tab pos="457200" algn="l"/>
              </a:tabLst>
            </a:pPr>
            <a:r>
              <a:rPr lang="en-US" sz="1200" dirty="0" smtClean="0">
                <a:effectLst/>
                <a:latin typeface="Times New Roman"/>
                <a:ea typeface="Times New Roman"/>
              </a:rPr>
              <a:t>1.	There are many types and causes of hearing loss, and the degree ranges from mild hearing impairments to profound deafness. </a:t>
            </a:r>
          </a:p>
          <a:p>
            <a:pPr marL="457200" marR="0" indent="-228600">
              <a:spcBef>
                <a:spcPts val="0"/>
              </a:spcBef>
              <a:spcAft>
                <a:spcPts val="300"/>
              </a:spcAft>
              <a:tabLst>
                <a:tab pos="457200" algn="l"/>
              </a:tabLst>
            </a:pPr>
            <a:r>
              <a:rPr lang="en-US" sz="1200" dirty="0" smtClean="0">
                <a:effectLst/>
                <a:latin typeface="Times New Roman"/>
                <a:ea typeface="Times New Roman"/>
              </a:rPr>
              <a:t>2.	For the community paramedic, communication with children who have significant hearing loss can be challenging, especially when associated with other physical, developmental, or behavioral conditions. </a:t>
            </a:r>
          </a:p>
          <a:p>
            <a:pPr marL="457200" marR="0" indent="-228600">
              <a:spcBef>
                <a:spcPts val="0"/>
              </a:spcBef>
              <a:spcAft>
                <a:spcPts val="300"/>
              </a:spcAft>
              <a:tabLst>
                <a:tab pos="457200" algn="l"/>
              </a:tabLst>
            </a:pPr>
            <a:r>
              <a:rPr lang="en-US" sz="1200" dirty="0" smtClean="0">
                <a:effectLst/>
                <a:latin typeface="Times New Roman"/>
                <a:ea typeface="Times New Roman"/>
              </a:rPr>
              <a:t>3.	When independent of other factors, deafness and the use of sign language </a:t>
            </a:r>
            <a:r>
              <a:rPr lang="en-US" sz="1200" dirty="0" smtClean="0">
                <a:effectLst/>
                <a:latin typeface="Times New Roman"/>
                <a:ea typeface="Times New Roman"/>
              </a:rPr>
              <a:t>have been </a:t>
            </a:r>
            <a:r>
              <a:rPr lang="en-US" sz="1200" dirty="0" smtClean="0">
                <a:effectLst/>
                <a:latin typeface="Times New Roman"/>
                <a:ea typeface="Times New Roman"/>
              </a:rPr>
              <a:t>associated with:</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Lower health knowledge</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Decreased use of preventive services</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c.	Increased health disparities</a:t>
            </a:r>
          </a:p>
          <a:p>
            <a:pPr marL="457200" marR="0" indent="-228600">
              <a:spcBef>
                <a:spcPts val="0"/>
              </a:spcBef>
              <a:spcAft>
                <a:spcPts val="300"/>
              </a:spcAft>
              <a:tabLst>
                <a:tab pos="457200" algn="l"/>
              </a:tabLst>
            </a:pPr>
            <a:r>
              <a:rPr lang="en-US" sz="1200" dirty="0" smtClean="0">
                <a:effectLst/>
                <a:latin typeface="Times New Roman"/>
                <a:ea typeface="Times New Roman"/>
              </a:rPr>
              <a:t>4.	Note that many people in the deaf community do not view deafness as a disability, but as a culture with its own language and shared values.</a:t>
            </a:r>
          </a:p>
          <a:p>
            <a:pPr marL="457200" marR="0" indent="-228600">
              <a:spcBef>
                <a:spcPts val="0"/>
              </a:spcBef>
              <a:spcAft>
                <a:spcPts val="300"/>
              </a:spcAft>
              <a:tabLst>
                <a:tab pos="457200" algn="l"/>
              </a:tabLst>
            </a:pPr>
            <a:r>
              <a:rPr lang="en-US" sz="1200" dirty="0" smtClean="0">
                <a:effectLst/>
                <a:latin typeface="Times New Roman"/>
                <a:ea typeface="Times New Roman"/>
              </a:rPr>
              <a:t>5.	Communication skills and preferences are unique to the individual and should be determined in the initial meeting with the patient and caregivers. </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Important resources in developing an effective communication strategy: </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	</a:t>
            </a:r>
            <a:r>
              <a:rPr lang="en-US" sz="1200" dirty="0" err="1" smtClean="0">
                <a:effectLst/>
                <a:latin typeface="Times New Roman"/>
                <a:ea typeface="Times New Roman"/>
              </a:rPr>
              <a:t>i</a:t>
            </a:r>
            <a:r>
              <a:rPr lang="en-US" sz="1200" dirty="0" smtClean="0">
                <a:effectLst/>
                <a:latin typeface="Times New Roman"/>
                <a:ea typeface="Times New Roman"/>
              </a:rPr>
              <a:t>.	Physician’s plan of care</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	ii.	School’s individualized education plan</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30</a:t>
            </a:fld>
            <a:endParaRPr lang="en-US" altLang="en-US" dirty="0"/>
          </a:p>
        </p:txBody>
      </p:sp>
    </p:spTree>
    <p:extLst>
      <p:ext uri="{BB962C8B-B14F-4D97-AF65-F5344CB8AC3E}">
        <p14:creationId xmlns:p14="http://schemas.microsoft.com/office/powerpoint/2010/main" val="32791925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a:t>
            </a:r>
            <a:r>
              <a:rPr lang="en-US" dirty="0" smtClean="0"/>
              <a:t>Outline</a:t>
            </a:r>
          </a:p>
          <a:p>
            <a:endParaRPr lang="en-US" dirty="0"/>
          </a:p>
          <a:p>
            <a:pPr marL="457200" marR="0" indent="-228600">
              <a:spcBef>
                <a:spcPts val="0"/>
              </a:spcBef>
              <a:spcAft>
                <a:spcPts val="300"/>
              </a:spcAft>
              <a:tabLst>
                <a:tab pos="457200" algn="l"/>
              </a:tabLst>
            </a:pPr>
            <a:r>
              <a:rPr lang="en-US" sz="1200" dirty="0" smtClean="0">
                <a:effectLst/>
                <a:latin typeface="Times New Roman"/>
                <a:ea typeface="Times New Roman"/>
              </a:rPr>
              <a:t>6. 	Methods of communication vary widely and differ significantly between communicating with others in the deaf community. </a:t>
            </a:r>
          </a:p>
          <a:p>
            <a:pPr marL="914400" marR="0" indent="-457200">
              <a:spcBef>
                <a:spcPts val="0"/>
              </a:spcBef>
              <a:spcAft>
                <a:spcPts val="300"/>
              </a:spcAft>
              <a:tabLst>
                <a:tab pos="457200" algn="l"/>
                <a:tab pos="685800" algn="l"/>
              </a:tabLst>
            </a:pPr>
            <a:r>
              <a:rPr lang="en-US" dirty="0" smtClean="0">
                <a:ea typeface="Times New Roman" panose="02020603050405020304" pitchFamily="18" charset="0"/>
              </a:rPr>
              <a:t>a</a:t>
            </a:r>
            <a:r>
              <a:rPr lang="en-US" dirty="0">
                <a:ea typeface="Times New Roman" panose="02020603050405020304" pitchFamily="18" charset="0"/>
              </a:rPr>
              <a:t>.	 Communication methods may include some combination of:</a:t>
            </a:r>
          </a:p>
          <a:p>
            <a:pPr marL="914400" marR="0" indent="-457200">
              <a:spcBef>
                <a:spcPts val="0"/>
              </a:spcBef>
              <a:spcAft>
                <a:spcPts val="300"/>
              </a:spcAft>
              <a:tabLst>
                <a:tab pos="457200" algn="l"/>
                <a:tab pos="685800" algn="l"/>
              </a:tabLst>
            </a:pPr>
            <a:r>
              <a:rPr lang="en-US" dirty="0">
                <a:ea typeface="Times New Roman" panose="02020603050405020304" pitchFamily="18" charset="0"/>
              </a:rPr>
              <a:t>	i.	Oral communication</a:t>
            </a:r>
          </a:p>
          <a:p>
            <a:pPr marL="914400" marR="0" indent="-457200">
              <a:spcBef>
                <a:spcPts val="0"/>
              </a:spcBef>
              <a:spcAft>
                <a:spcPts val="300"/>
              </a:spcAft>
              <a:tabLst>
                <a:tab pos="457200" algn="l"/>
                <a:tab pos="685800" algn="l"/>
              </a:tabLst>
            </a:pPr>
            <a:r>
              <a:rPr lang="en-US" dirty="0">
                <a:ea typeface="Times New Roman" panose="02020603050405020304" pitchFamily="18" charset="0"/>
              </a:rPr>
              <a:t>	ii.	Lipreading</a:t>
            </a:r>
          </a:p>
          <a:p>
            <a:pPr marL="914400" marR="0" indent="-457200">
              <a:spcBef>
                <a:spcPts val="0"/>
              </a:spcBef>
              <a:spcAft>
                <a:spcPts val="300"/>
              </a:spcAft>
              <a:tabLst>
                <a:tab pos="457200" algn="l"/>
                <a:tab pos="685800" algn="l"/>
              </a:tabLst>
            </a:pPr>
            <a:r>
              <a:rPr lang="en-US" dirty="0">
                <a:ea typeface="Times New Roman" panose="02020603050405020304" pitchFamily="18" charset="0"/>
              </a:rPr>
              <a:t>	iii.	Sign language</a:t>
            </a:r>
          </a:p>
          <a:p>
            <a:pPr marL="914400" marR="0" indent="-457200">
              <a:spcBef>
                <a:spcPts val="0"/>
              </a:spcBef>
              <a:spcAft>
                <a:spcPts val="300"/>
              </a:spcAft>
              <a:tabLst>
                <a:tab pos="457200" algn="l"/>
                <a:tab pos="685800" algn="l"/>
              </a:tabLst>
            </a:pPr>
            <a:r>
              <a:rPr lang="en-US" dirty="0">
                <a:ea typeface="Times New Roman" panose="02020603050405020304" pitchFamily="18" charset="0"/>
              </a:rPr>
              <a:t>	iv.	Gesturing</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31</a:t>
            </a:fld>
            <a:endParaRPr lang="en-US" altLang="en-US" dirty="0"/>
          </a:p>
        </p:txBody>
      </p:sp>
    </p:spTree>
    <p:extLst>
      <p:ext uri="{BB962C8B-B14F-4D97-AF65-F5344CB8AC3E}">
        <p14:creationId xmlns:p14="http://schemas.microsoft.com/office/powerpoint/2010/main" val="4551617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914400" marR="0" indent="-457200">
              <a:spcBef>
                <a:spcPts val="0"/>
              </a:spcBef>
              <a:spcAft>
                <a:spcPts val="300"/>
              </a:spcAft>
              <a:tabLst>
                <a:tab pos="457200" algn="l"/>
                <a:tab pos="685800" algn="l"/>
              </a:tabLst>
            </a:pPr>
            <a:r>
              <a:rPr lang="en-US" dirty="0">
                <a:ea typeface="Times New Roman" panose="02020603050405020304" pitchFamily="18" charset="0"/>
              </a:rPr>
              <a:t>	v.	Drawing</a:t>
            </a:r>
          </a:p>
          <a:p>
            <a:pPr marL="914400" marR="0" indent="-457200">
              <a:spcBef>
                <a:spcPts val="0"/>
              </a:spcBef>
              <a:spcAft>
                <a:spcPts val="300"/>
              </a:spcAft>
              <a:tabLst>
                <a:tab pos="457200" algn="l"/>
                <a:tab pos="685800" algn="l"/>
              </a:tabLst>
            </a:pPr>
            <a:r>
              <a:rPr lang="en-US" dirty="0">
                <a:ea typeface="Times New Roman" panose="02020603050405020304" pitchFamily="18" charset="0"/>
              </a:rPr>
              <a:t>	vi.	Writing</a:t>
            </a:r>
          </a:p>
          <a:p>
            <a:pPr marL="914400" marR="0" indent="-457200">
              <a:spcBef>
                <a:spcPts val="0"/>
              </a:spcBef>
              <a:spcAft>
                <a:spcPts val="300"/>
              </a:spcAft>
              <a:tabLst>
                <a:tab pos="457200" algn="l"/>
                <a:tab pos="685800" algn="l"/>
              </a:tabLst>
            </a:pPr>
            <a:r>
              <a:rPr lang="en-US" dirty="0">
                <a:ea typeface="Times New Roman" panose="02020603050405020304" pitchFamily="18" charset="0"/>
              </a:rPr>
              <a:t>	vii.	Use of text or computer word processors</a:t>
            </a:r>
          </a:p>
          <a:p>
            <a:pPr marL="914400" marR="0" indent="-457200">
              <a:spcBef>
                <a:spcPts val="0"/>
              </a:spcBef>
              <a:spcAft>
                <a:spcPts val="300"/>
              </a:spcAft>
              <a:tabLst>
                <a:tab pos="457200" algn="l"/>
                <a:tab pos="685800" algn="l"/>
              </a:tabLst>
            </a:pPr>
            <a:r>
              <a:rPr lang="en-US" dirty="0">
                <a:ea typeface="Times New Roman" panose="02020603050405020304" pitchFamily="18" charset="0"/>
              </a:rPr>
              <a:t>	viii</a:t>
            </a:r>
            <a:r>
              <a:rPr lang="en-US" dirty="0" smtClean="0">
                <a:ea typeface="Times New Roman" panose="02020603050405020304" pitchFamily="18" charset="0"/>
              </a:rPr>
              <a:t>. Graphic </a:t>
            </a:r>
            <a:r>
              <a:rPr lang="en-US" dirty="0">
                <a:ea typeface="Times New Roman" panose="02020603050405020304" pitchFamily="18" charset="0"/>
              </a:rPr>
              <a:t>imaging</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32</a:t>
            </a:fld>
            <a:endParaRPr lang="en-US" altLang="en-US" dirty="0"/>
          </a:p>
        </p:txBody>
      </p:sp>
    </p:spTree>
    <p:extLst>
      <p:ext uri="{BB962C8B-B14F-4D97-AF65-F5344CB8AC3E}">
        <p14:creationId xmlns:p14="http://schemas.microsoft.com/office/powerpoint/2010/main" val="1294115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200" dirty="0" smtClean="0">
                <a:effectLst/>
                <a:latin typeface="Times New Roman"/>
                <a:ea typeface="Times New Roman"/>
              </a:rPr>
              <a:t>7.	American Sign Language (ASL) is considered the primary language of Americans who are deaf or hard of hearing, although there are other communication options used. </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ASL comprises a strictly defined set of hand gestures and facial expressions, whose meaning can be changed by an inflection in facial expression or body movement/gesture.</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ASL is not a word-for-word translation of spoken language, but a way to convey meaning through visual symbols. </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c.	People who are fluent in ASL may not speak, write, or read English.</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d.	Americans With Disabilities Act</a:t>
            </a:r>
          </a:p>
          <a:p>
            <a:pPr marL="914400" marR="0" indent="-228600">
              <a:spcBef>
                <a:spcPts val="0"/>
              </a:spcBef>
              <a:spcAft>
                <a:spcPts val="300"/>
              </a:spcAft>
              <a:tabLst>
                <a:tab pos="457200" algn="l"/>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Professional ASL interpreters or a reasonable alternative may be required by law for most </a:t>
            </a:r>
            <a:r>
              <a:rPr lang="en-US" sz="1200" dirty="0" err="1" smtClean="0">
                <a:effectLst/>
                <a:latin typeface="Times New Roman"/>
                <a:ea typeface="Times New Roman"/>
              </a:rPr>
              <a:t>nonemergent</a:t>
            </a:r>
            <a:r>
              <a:rPr lang="en-US" sz="1200" dirty="0" smtClean="0">
                <a:effectLst/>
                <a:latin typeface="Times New Roman"/>
                <a:ea typeface="Times New Roman"/>
              </a:rPr>
              <a:t> patient encounters </a:t>
            </a:r>
          </a:p>
          <a:p>
            <a:pPr marL="914400" marR="0" indent="-228600">
              <a:spcBef>
                <a:spcPts val="0"/>
              </a:spcBef>
              <a:spcAft>
                <a:spcPts val="300"/>
              </a:spcAft>
              <a:tabLst>
                <a:tab pos="457200" algn="l"/>
                <a:tab pos="685800" algn="l"/>
              </a:tabLst>
            </a:pPr>
            <a:r>
              <a:rPr lang="en-US" sz="1200" dirty="0" smtClean="0">
                <a:effectLst/>
                <a:latin typeface="Times New Roman"/>
                <a:ea typeface="Times New Roman"/>
              </a:rPr>
              <a:t>ii.	This act also requires the use of an interpreter when the pediatric patient’s parent or caregiver is deaf or hard of hearing.</a:t>
            </a:r>
          </a:p>
          <a:p>
            <a:pPr marL="914400" marR="0" indent="-228600">
              <a:spcBef>
                <a:spcPts val="0"/>
              </a:spcBef>
              <a:spcAft>
                <a:spcPts val="300"/>
              </a:spcAft>
              <a:tabLst>
                <a:tab pos="457200" algn="l"/>
                <a:tab pos="685800" algn="l"/>
              </a:tabLst>
            </a:pPr>
            <a:r>
              <a:rPr lang="en-US" sz="1200" dirty="0" smtClean="0">
                <a:effectLst/>
                <a:latin typeface="Times New Roman"/>
                <a:ea typeface="Times New Roman"/>
              </a:rPr>
              <a:t>iii.	A family member who is fluent in sign language may not be considered a reasonable alternative to professional interpreters.</a:t>
            </a:r>
          </a:p>
          <a:p>
            <a:pPr marL="457200" marR="0" indent="-228600">
              <a:spcBef>
                <a:spcPts val="0"/>
              </a:spcBef>
              <a:spcAft>
                <a:spcPts val="300"/>
              </a:spcAft>
              <a:tabLst>
                <a:tab pos="457200" algn="l"/>
              </a:tabLst>
            </a:pPr>
            <a:r>
              <a:rPr lang="en-US" sz="1200" dirty="0" smtClean="0">
                <a:effectLst/>
                <a:latin typeface="Times New Roman"/>
                <a:ea typeface="Times New Roman"/>
              </a:rPr>
              <a:t>8.	Communication tips to help care for children who are deaf or hard of hearing </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Go to a quiet, well-lit space and sit or stand so that the light is not behind you.</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Get the patient’s attention before speaking, and make eye contact.</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c.	Ask the patient about communication preferences, such as </a:t>
            </a:r>
            <a:r>
              <a:rPr lang="en-US" sz="1200" dirty="0" err="1" smtClean="0">
                <a:effectLst/>
                <a:latin typeface="Times New Roman"/>
                <a:ea typeface="Times New Roman"/>
              </a:rPr>
              <a:t>lipreading</a:t>
            </a:r>
            <a:r>
              <a:rPr lang="en-US" sz="1200" dirty="0" smtClean="0">
                <a:effectLst/>
                <a:latin typeface="Times New Roman"/>
                <a:ea typeface="Times New Roman"/>
              </a:rPr>
              <a:t>, writing on paper, using a computer or tablet, or sign language. Keep in mind that even the best lip-readers only understand about 25% of what is said. </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d.	Speak clearly at normal pace and volume.</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e.	Use open-ended questions to verify understanding.</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f.	Rephrase questions that are not understood rather than repeating the questions continuously.</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g.	Use gestures, facial expressions, and body language to help convey meaning.</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h.	Be patient and avoid statements such as “Never mind” or “It’s not important anyway.”</a:t>
            </a:r>
          </a:p>
          <a:p>
            <a:pPr marL="685800" marR="0" indent="-228600">
              <a:spcBef>
                <a:spcPts val="0"/>
              </a:spcBef>
              <a:spcAft>
                <a:spcPts val="300"/>
              </a:spcAft>
              <a:tabLst>
                <a:tab pos="457200" algn="l"/>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When writing back and forth to communicate, use shorter, simpler sentences at first and build upon them based on the patient’s understanding and responses.</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j.	When using an interpreter, have the interpreter stand beside and slightly behind you so that you can speak directly to the patient. Keep your focus on the patient even when the interpreter is translating the patient’s answers to you.</a:t>
            </a:r>
            <a:endParaRPr lang="en-US" sz="12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33</a:t>
            </a:fld>
            <a:endParaRPr lang="en-US" altLang="en-US" dirty="0"/>
          </a:p>
        </p:txBody>
      </p:sp>
    </p:spTree>
    <p:extLst>
      <p:ext uri="{BB962C8B-B14F-4D97-AF65-F5344CB8AC3E}">
        <p14:creationId xmlns:p14="http://schemas.microsoft.com/office/powerpoint/2010/main" val="33009380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dirty="0">
                <a:ea typeface="Times New Roman" panose="02020603050405020304" pitchFamily="18" charset="0"/>
              </a:rPr>
              <a:t>G. 	Overcoming physical and physiologic barriers to communication</a:t>
            </a:r>
          </a:p>
          <a:p>
            <a:pPr marL="457200" marR="0" indent="-228600">
              <a:spcBef>
                <a:spcPts val="0"/>
              </a:spcBef>
              <a:spcAft>
                <a:spcPts val="300"/>
              </a:spcAft>
              <a:tabLst>
                <a:tab pos="457200" algn="l"/>
              </a:tabLst>
            </a:pPr>
            <a:r>
              <a:rPr lang="en-US" dirty="0">
                <a:ea typeface="Times New Roman" panose="02020603050405020304" pitchFamily="18" charset="0"/>
              </a:rPr>
              <a:t>1.	Many physical disabilities can interfere with the ability to communicate including:</a:t>
            </a:r>
          </a:p>
          <a:p>
            <a:pPr marL="914400" marR="0" indent="-457200">
              <a:spcBef>
                <a:spcPts val="0"/>
              </a:spcBef>
              <a:spcAft>
                <a:spcPts val="300"/>
              </a:spcAft>
              <a:tabLst>
                <a:tab pos="457200" algn="l"/>
                <a:tab pos="685800" algn="l"/>
              </a:tabLst>
            </a:pPr>
            <a:r>
              <a:rPr lang="en-US" dirty="0">
                <a:ea typeface="Times New Roman" panose="02020603050405020304" pitchFamily="18" charset="0"/>
              </a:rPr>
              <a:t>a.	Muscular dystrophy</a:t>
            </a:r>
          </a:p>
          <a:p>
            <a:pPr marL="914400" marR="0" indent="-457200">
              <a:spcBef>
                <a:spcPts val="0"/>
              </a:spcBef>
              <a:spcAft>
                <a:spcPts val="300"/>
              </a:spcAft>
              <a:tabLst>
                <a:tab pos="457200" algn="l"/>
                <a:tab pos="685800" algn="l"/>
              </a:tabLst>
            </a:pPr>
            <a:r>
              <a:rPr lang="en-US" dirty="0">
                <a:ea typeface="Times New Roman" panose="02020603050405020304" pitchFamily="18" charset="0"/>
              </a:rPr>
              <a:t>b.	Cerebral palsy</a:t>
            </a:r>
          </a:p>
          <a:p>
            <a:pPr marL="914400" marR="0" indent="-457200">
              <a:spcBef>
                <a:spcPts val="0"/>
              </a:spcBef>
              <a:spcAft>
                <a:spcPts val="300"/>
              </a:spcAft>
              <a:tabLst>
                <a:tab pos="457200" algn="l"/>
                <a:tab pos="685800" algn="l"/>
              </a:tabLst>
            </a:pPr>
            <a:r>
              <a:rPr lang="en-US" dirty="0">
                <a:ea typeface="Times New Roman" panose="02020603050405020304" pitchFamily="18" charset="0"/>
              </a:rPr>
              <a:t>c.	Paralysis</a:t>
            </a:r>
          </a:p>
          <a:p>
            <a:pPr marL="914400" marR="0" indent="-457200">
              <a:spcBef>
                <a:spcPts val="0"/>
              </a:spcBef>
              <a:spcAft>
                <a:spcPts val="300"/>
              </a:spcAft>
              <a:tabLst>
                <a:tab pos="457200" algn="l"/>
                <a:tab pos="685800" algn="l"/>
              </a:tabLst>
            </a:pPr>
            <a:r>
              <a:rPr lang="en-US" dirty="0">
                <a:ea typeface="Times New Roman" panose="02020603050405020304" pitchFamily="18" charset="0"/>
              </a:rPr>
              <a:t>d.	Structural deformity secondary to illness or injury</a:t>
            </a:r>
          </a:p>
          <a:p>
            <a:pPr marL="457200" marR="0" indent="-228600">
              <a:spcBef>
                <a:spcPts val="0"/>
              </a:spcBef>
              <a:spcAft>
                <a:spcPts val="300"/>
              </a:spcAft>
              <a:tabLst>
                <a:tab pos="457200" algn="l"/>
              </a:tabLst>
            </a:pPr>
            <a:r>
              <a:rPr lang="en-US" sz="1200" dirty="0" smtClean="0">
                <a:effectLst/>
                <a:latin typeface="Times New Roman"/>
                <a:ea typeface="Times New Roman"/>
              </a:rPr>
              <a:t>2.	Communication difficulties may stem from physiologic or structural problems or from the use of special equipment such as tracheal tubes and ventilators.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34</a:t>
            </a:fld>
            <a:endParaRPr lang="en-US" altLang="en-US" dirty="0"/>
          </a:p>
        </p:txBody>
      </p:sp>
    </p:spTree>
    <p:extLst>
      <p:ext uri="{BB962C8B-B14F-4D97-AF65-F5344CB8AC3E}">
        <p14:creationId xmlns:p14="http://schemas.microsoft.com/office/powerpoint/2010/main" val="15261415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smtClean="0">
                <a:effectLst/>
                <a:latin typeface="Times New Roman"/>
                <a:ea typeface="Times New Roman"/>
              </a:rPr>
              <a:t>3.	While some physical disabilities are associated with cognitive or developmental disorders, many are not. </a:t>
            </a:r>
          </a:p>
          <a:p>
            <a:pPr marL="457200" marR="0" indent="-228600">
              <a:spcBef>
                <a:spcPts val="0"/>
              </a:spcBef>
              <a:spcAft>
                <a:spcPts val="300"/>
              </a:spcAft>
              <a:tabLst>
                <a:tab pos="457200" algn="l"/>
              </a:tabLst>
            </a:pPr>
            <a:r>
              <a:rPr lang="en-US" sz="1200" dirty="0" smtClean="0">
                <a:effectLst/>
                <a:latin typeface="Times New Roman"/>
                <a:ea typeface="Times New Roman"/>
              </a:rPr>
              <a:t>4.	Misperception of children’s cognitive abilities based on physical appearance poses an all too common, yet completely avoidable, communication barrier.</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Example: Many people with cerebral palsy do not have cognitive deficits.</a:t>
            </a:r>
          </a:p>
          <a:p>
            <a:pPr marL="457200" marR="0" indent="-228600">
              <a:spcBef>
                <a:spcPts val="0"/>
              </a:spcBef>
              <a:spcAft>
                <a:spcPts val="300"/>
              </a:spcAft>
              <a:tabLst>
                <a:tab pos="457200" algn="l"/>
              </a:tabLst>
            </a:pPr>
            <a:r>
              <a:rPr lang="en-US" sz="1200" dirty="0" smtClean="0">
                <a:effectLst/>
                <a:latin typeface="Times New Roman"/>
                <a:ea typeface="Times New Roman"/>
              </a:rPr>
              <a:t>5. 	Communication tips to help care for children with physical or physiologic barriers</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Do not make assumptions about cognition or the ability to communicate. Ask the child and family about abilities and communication preferences.</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Avoid talking over the patient, and always include the patient in the conversation and care regardless of physical or cognitive abilities or limitations.</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c.	Be patient with communication, and allow time for the child to answer fully. Although family members and caregivers will sometimes do so, avoid the temptation to finish sentences when the child’s speech is slow.</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d.	When urgency is necessary, let the child know that you are still listening in case he or she needs something.</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e.	Be honest about your difficulty understanding speech or what the patient is trying to tell you. Do not try to fake it; this approach is seldom successful and can lead to significant miscommunication and loss of trust.</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f.	Offer alternatives. Many children are quite adept at communicating with a computer or other technology, and some do well with pen and paper.</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g.	As always, work closely with the family and caregiver.</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35</a:t>
            </a:fld>
            <a:endParaRPr lang="en-US" altLang="en-US" dirty="0"/>
          </a:p>
        </p:txBody>
      </p:sp>
    </p:spTree>
    <p:extLst>
      <p:ext uri="{BB962C8B-B14F-4D97-AF65-F5344CB8AC3E}">
        <p14:creationId xmlns:p14="http://schemas.microsoft.com/office/powerpoint/2010/main" val="29948563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a typeface="Times New Roman" panose="02020603050405020304" pitchFamily="18" charset="0"/>
              </a:rPr>
              <a:t>V</a:t>
            </a:r>
            <a:r>
              <a:rPr lang="en-US" sz="1800" dirty="0" smtClean="0">
                <a:ea typeface="Times New Roman" panose="02020603050405020304" pitchFamily="18" charset="0"/>
              </a:rPr>
              <a:t>. Children </a:t>
            </a:r>
            <a:r>
              <a:rPr lang="en-US" sz="1800" dirty="0">
                <a:ea typeface="Times New Roman" panose="02020603050405020304" pitchFamily="18" charset="0"/>
              </a:rPr>
              <a:t>Using Technology-Assistive Equipment</a:t>
            </a:r>
          </a:p>
          <a:p>
            <a:pPr marL="457200" marR="0" indent="-228600">
              <a:spcBef>
                <a:spcPts val="0"/>
              </a:spcBef>
              <a:spcAft>
                <a:spcPts val="300"/>
              </a:spcAft>
              <a:tabLst>
                <a:tab pos="457200" algn="l"/>
              </a:tabLst>
            </a:pPr>
            <a:r>
              <a:rPr lang="en-US" dirty="0">
                <a:ea typeface="Times New Roman" panose="02020603050405020304" pitchFamily="18" charset="0"/>
              </a:rPr>
              <a:t>1. 	Children who use technology-assistive equipment constitute a subset of children with special health care needs that may require health care providers’ assistance.</a:t>
            </a:r>
            <a:r>
              <a:rPr lang="en-US" b="1" dirty="0">
                <a:ea typeface="Times New Roman" panose="02020603050405020304" pitchFamily="18" charset="0"/>
              </a:rPr>
              <a:t> </a:t>
            </a:r>
            <a:endParaRPr lang="en-US" dirty="0">
              <a:ea typeface="Times New Roman" panose="02020603050405020304" pitchFamily="18" charset="0"/>
            </a:endParaRPr>
          </a:p>
          <a:p>
            <a:pPr marL="457200" marR="0" indent="-228600">
              <a:spcBef>
                <a:spcPts val="0"/>
              </a:spcBef>
              <a:spcAft>
                <a:spcPts val="300"/>
              </a:spcAft>
              <a:tabLst>
                <a:tab pos="457200" algn="l"/>
              </a:tabLst>
            </a:pPr>
            <a:r>
              <a:rPr lang="en-US" dirty="0">
                <a:ea typeface="Times New Roman" panose="02020603050405020304" pitchFamily="18" charset="0"/>
              </a:rPr>
              <a:t>2.	It is important for community paramedics to become familiar with the various types of medical technologies that they may encounter and have to troubleshoot. </a:t>
            </a:r>
          </a:p>
          <a:p>
            <a:pPr marL="457200" marR="0" indent="-228600">
              <a:spcBef>
                <a:spcPts val="0"/>
              </a:spcBef>
              <a:spcAft>
                <a:spcPts val="300"/>
              </a:spcAft>
              <a:tabLst>
                <a:tab pos="457200" algn="l"/>
              </a:tabLst>
            </a:pPr>
            <a:r>
              <a:rPr lang="en-US" dirty="0">
                <a:ea typeface="Times New Roman" panose="02020603050405020304" pitchFamily="18" charset="0"/>
              </a:rPr>
              <a:t>3.	The most common types of technology used by children with special health care needs include:</a:t>
            </a:r>
          </a:p>
          <a:p>
            <a:pPr marL="914400" marR="0" indent="-457200">
              <a:spcBef>
                <a:spcPts val="0"/>
              </a:spcBef>
              <a:spcAft>
                <a:spcPts val="300"/>
              </a:spcAft>
              <a:tabLst>
                <a:tab pos="457200" algn="l"/>
                <a:tab pos="685800" algn="l"/>
              </a:tabLst>
            </a:pPr>
            <a:r>
              <a:rPr lang="en-US" dirty="0">
                <a:ea typeface="Times New Roman" panose="02020603050405020304" pitchFamily="18" charset="0"/>
              </a:rPr>
              <a:t>a.	Some form of respiratory support, such as supplemental oxygen or mechanical ventilation</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a:t>
            </a:r>
            <a:r>
              <a:rPr lang="en-US" sz="1200" dirty="0" smtClean="0">
                <a:effectLst/>
                <a:latin typeface="Times New Roman"/>
                <a:ea typeface="Times New Roman"/>
              </a:rPr>
              <a:t>Technologies </a:t>
            </a:r>
            <a:r>
              <a:rPr lang="en-US" sz="1200" dirty="0" smtClean="0">
                <a:effectLst/>
                <a:latin typeface="Times New Roman"/>
                <a:ea typeface="Times New Roman"/>
              </a:rPr>
              <a:t>to support nutrition, such as gastrostomy tubes</a:t>
            </a:r>
          </a:p>
          <a:p>
            <a:pPr marL="457200" marR="0" indent="-228600">
              <a:spcBef>
                <a:spcPts val="0"/>
              </a:spcBef>
              <a:spcAft>
                <a:spcPts val="300"/>
              </a:spcAft>
              <a:tabLst>
                <a:tab pos="457200" algn="l"/>
              </a:tabLst>
            </a:pPr>
            <a:r>
              <a:rPr lang="en-US" sz="1200" dirty="0" smtClean="0">
                <a:effectLst/>
                <a:latin typeface="Times New Roman"/>
                <a:ea typeface="Times New Roman"/>
              </a:rPr>
              <a:t>4.	While community paramedics are not expected to provide daily, ongoing monitoring of such devices, the community paramedics should be familiar with:</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The operation of the device</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The conditions for which they are indicated</a:t>
            </a:r>
          </a:p>
          <a:p>
            <a:pPr marL="457200" marR="0" indent="-228600">
              <a:spcBef>
                <a:spcPts val="0"/>
              </a:spcBef>
              <a:spcAft>
                <a:spcPts val="300"/>
              </a:spcAft>
              <a:tabLst>
                <a:tab pos="457200" algn="l"/>
              </a:tabLst>
            </a:pPr>
            <a:r>
              <a:rPr lang="en-US" sz="1200" dirty="0" smtClean="0">
                <a:effectLst/>
                <a:latin typeface="Times New Roman"/>
                <a:ea typeface="Times New Roman"/>
              </a:rPr>
              <a:t>5.	Patients who use home respiratory support either in the form of supplemental oxygen or mechanical ventilation may have tracheostomy tubes.</a:t>
            </a:r>
            <a:r>
              <a:rPr lang="en-US" sz="1200" b="1" dirty="0" smtClean="0">
                <a:effectLst/>
                <a:latin typeface="Times New Roman"/>
                <a:ea typeface="Times New Roman"/>
              </a:rPr>
              <a:t> </a:t>
            </a:r>
            <a:endParaRPr lang="en-US" sz="1200" dirty="0" smtClean="0">
              <a:effectLst/>
              <a:latin typeface="Times New Roman"/>
              <a:ea typeface="Times New Roman"/>
            </a:endParaRP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Some complications noted among tracheostomy-dependent children include:</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	</a:t>
            </a:r>
            <a:r>
              <a:rPr lang="en-US" sz="1200" dirty="0" err="1" smtClean="0">
                <a:effectLst/>
                <a:latin typeface="Times New Roman"/>
                <a:ea typeface="Times New Roman"/>
              </a:rPr>
              <a:t>i</a:t>
            </a:r>
            <a:r>
              <a:rPr lang="en-US" sz="1200" dirty="0" smtClean="0">
                <a:effectLst/>
                <a:latin typeface="Times New Roman"/>
                <a:ea typeface="Times New Roman"/>
              </a:rPr>
              <a:t>.	Dislodgement of the tube</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	ii.	Obstruction</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	iii.	Infection</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	iv.</a:t>
            </a:r>
            <a:r>
              <a:rPr lang="en-US" sz="1200" b="1" dirty="0" smtClean="0">
                <a:effectLst/>
                <a:latin typeface="Times New Roman"/>
                <a:ea typeface="Times New Roman"/>
              </a:rPr>
              <a:t>	</a:t>
            </a:r>
            <a:r>
              <a:rPr lang="en-US" sz="1200" dirty="0" smtClean="0">
                <a:effectLst/>
                <a:latin typeface="Times New Roman"/>
                <a:ea typeface="Times New Roman"/>
              </a:rPr>
              <a:t>Hemorrhage</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These patients often have a higher level of home skilled nursing and caregivers who are trained in tracheostomy suctioning or replacement.</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c.	Patients with devices for nutritional support usually have equipment that allows for feeding directly into the gastrointestinal tract.</a:t>
            </a:r>
            <a:r>
              <a:rPr lang="en-US" sz="1200" b="1" dirty="0" smtClean="0">
                <a:effectLst/>
                <a:latin typeface="Times New Roman"/>
                <a:ea typeface="Times New Roman"/>
              </a:rPr>
              <a:t> </a:t>
            </a:r>
            <a:endParaRPr lang="en-US" sz="1200" dirty="0" smtClean="0">
              <a:effectLst/>
              <a:latin typeface="Times New Roman"/>
              <a:ea typeface="Times New Roman"/>
            </a:endParaRP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d.	Similar to patients with tracheostomy tubes, these patients may be at risk for gastrostomy tube dislodgement, obstruction, infection, or hemorrhage.</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36</a:t>
            </a:fld>
            <a:endParaRPr lang="en-US" altLang="en-US" dirty="0"/>
          </a:p>
        </p:txBody>
      </p:sp>
    </p:spTree>
    <p:extLst>
      <p:ext uri="{BB962C8B-B14F-4D97-AF65-F5344CB8AC3E}">
        <p14:creationId xmlns:p14="http://schemas.microsoft.com/office/powerpoint/2010/main" val="19247534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smtClean="0">
                <a:effectLst/>
                <a:latin typeface="Times New Roman"/>
                <a:ea typeface="Times New Roman"/>
              </a:rPr>
              <a:t>6.	There are numerous reasons for dependence on technologies for children with special health care needs. Some of the reasons </a:t>
            </a:r>
            <a:r>
              <a:rPr lang="en-US" sz="1200" dirty="0" smtClean="0">
                <a:effectLst/>
                <a:latin typeface="Times New Roman"/>
                <a:ea typeface="Times New Roman"/>
              </a:rPr>
              <a:t>are: </a:t>
            </a:r>
            <a:endParaRPr lang="en-US" sz="1200" dirty="0" smtClean="0">
              <a:effectLst/>
              <a:latin typeface="Times New Roman"/>
              <a:ea typeface="Times New Roman"/>
            </a:endParaRP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Present from birth (</a:t>
            </a:r>
            <a:r>
              <a:rPr lang="en-US" sz="1200" dirty="0" err="1" smtClean="0">
                <a:effectLst/>
                <a:latin typeface="Times New Roman"/>
                <a:ea typeface="Times New Roman"/>
              </a:rPr>
              <a:t>eg</a:t>
            </a:r>
            <a:r>
              <a:rPr lang="en-US" sz="1200" dirty="0" smtClean="0">
                <a:effectLst/>
                <a:latin typeface="Times New Roman"/>
                <a:ea typeface="Times New Roman"/>
              </a:rPr>
              <a:t>, heart defects)</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Due to conditions acquired during childhood</a:t>
            </a:r>
          </a:p>
          <a:p>
            <a:pPr marL="457200" marR="0" indent="-228600">
              <a:spcBef>
                <a:spcPts val="0"/>
              </a:spcBef>
              <a:spcAft>
                <a:spcPts val="300"/>
              </a:spcAft>
              <a:tabLst>
                <a:tab pos="457200" algn="l"/>
              </a:tabLst>
            </a:pPr>
            <a:r>
              <a:rPr lang="en-US" sz="1200" dirty="0" smtClean="0">
                <a:effectLst/>
                <a:latin typeface="Times New Roman"/>
                <a:ea typeface="Times New Roman"/>
              </a:rPr>
              <a:t>7.	An increasing number of these children who are dependent on technology are being cared for in the home—an approach to care that requires coordination among the family, primary care providers, case managers, and specialists: a health care team.</a:t>
            </a:r>
            <a:endParaRPr lang="en-US" sz="12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37</a:t>
            </a:fld>
            <a:endParaRPr lang="en-US" altLang="en-US" dirty="0"/>
          </a:p>
        </p:txBody>
      </p:sp>
    </p:spTree>
    <p:extLst>
      <p:ext uri="{BB962C8B-B14F-4D97-AF65-F5344CB8AC3E}">
        <p14:creationId xmlns:p14="http://schemas.microsoft.com/office/powerpoint/2010/main" val="1521888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a typeface="Times New Roman" panose="02020603050405020304" pitchFamily="18" charset="0"/>
              </a:rPr>
              <a:t>II. The Community Paramedic’s Role in Caring for Children With Special Needs</a:t>
            </a:r>
          </a:p>
          <a:p>
            <a:pPr marL="228600" marR="0" indent="-228600">
              <a:spcBef>
                <a:spcPts val="600"/>
              </a:spcBef>
              <a:spcAft>
                <a:spcPts val="600"/>
              </a:spcAft>
            </a:pPr>
            <a:r>
              <a:rPr lang="en-US" dirty="0">
                <a:ea typeface="Times New Roman" panose="02020603050405020304" pitchFamily="18" charset="0"/>
              </a:rPr>
              <a:t>A. 	The pediatric care niche</a:t>
            </a:r>
          </a:p>
          <a:p>
            <a:pPr marL="457200" marR="0" indent="-228600">
              <a:spcBef>
                <a:spcPts val="0"/>
              </a:spcBef>
              <a:spcAft>
                <a:spcPts val="300"/>
              </a:spcAft>
              <a:tabLst>
                <a:tab pos="457200" algn="l"/>
              </a:tabLst>
            </a:pPr>
            <a:r>
              <a:rPr lang="en-US" dirty="0">
                <a:ea typeface="Times New Roman" panose="02020603050405020304" pitchFamily="18" charset="0"/>
              </a:rPr>
              <a:t>1. 	In the prehospital emergency setting, emergency medical services </a:t>
            </a:r>
            <a:r>
              <a:rPr lang="en-US" dirty="0" smtClean="0">
                <a:ea typeface="Times New Roman" panose="02020603050405020304" pitchFamily="18" charset="0"/>
              </a:rPr>
              <a:t>providers </a:t>
            </a:r>
            <a:r>
              <a:rPr lang="en-US" dirty="0">
                <a:ea typeface="Times New Roman" panose="02020603050405020304" pitchFamily="18" charset="0"/>
              </a:rPr>
              <a:t>and community paramedics may have limited experience with children who have special health care needs.</a:t>
            </a:r>
          </a:p>
          <a:p>
            <a:pPr marL="457200" marR="0" indent="-228600">
              <a:spcBef>
                <a:spcPts val="0"/>
              </a:spcBef>
              <a:spcAft>
                <a:spcPts val="300"/>
              </a:spcAft>
              <a:tabLst>
                <a:tab pos="457200" algn="l"/>
              </a:tabLst>
            </a:pPr>
            <a:r>
              <a:rPr lang="en-US" dirty="0">
                <a:ea typeface="Times New Roman" panose="02020603050405020304" pitchFamily="18" charset="0"/>
              </a:rPr>
              <a:t>2. 	As community paramedicine continues to evolve, pediatric care is beginning to form a distinct niche within this field.</a:t>
            </a:r>
          </a:p>
          <a:p>
            <a:pPr marL="685800" marR="0" indent="-228600">
              <a:spcBef>
                <a:spcPts val="0"/>
              </a:spcBef>
              <a:spcAft>
                <a:spcPts val="300"/>
              </a:spcAft>
              <a:tabLst>
                <a:tab pos="457200" algn="l"/>
                <a:tab pos="685800" algn="l"/>
              </a:tabLst>
            </a:pPr>
            <a:r>
              <a:rPr lang="en-US" dirty="0">
                <a:ea typeface="Times New Roman" panose="02020603050405020304" pitchFamily="18" charset="0"/>
              </a:rPr>
              <a:t>a.	Demonstration project at Indiana University (funded by an Emergency Medical Services for Children Targeted Issues grant)</a:t>
            </a:r>
          </a:p>
          <a:p>
            <a:pPr marL="685800" marR="0" indent="-228600">
              <a:spcBef>
                <a:spcPts val="0"/>
              </a:spcBef>
              <a:spcAft>
                <a:spcPts val="300"/>
              </a:spcAft>
              <a:tabLst>
                <a:tab pos="457200" algn="l"/>
                <a:tab pos="685800" algn="l"/>
              </a:tabLst>
            </a:pPr>
            <a:r>
              <a:rPr lang="en-US" dirty="0">
                <a:ea typeface="Times New Roman" panose="02020603050405020304" pitchFamily="18" charset="0"/>
              </a:rPr>
              <a:t>b.	Milwaukee, WI: Community paramedics trained to identify and address risks to infants in the home to reduce infant </a:t>
            </a:r>
            <a:r>
              <a:rPr lang="en-US" dirty="0" smtClean="0">
                <a:ea typeface="Times New Roman" panose="02020603050405020304" pitchFamily="18" charset="0"/>
              </a:rPr>
              <a:t>mortality</a:t>
            </a:r>
            <a:endParaRPr lang="en-US" dirty="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a:t>
            </a:fld>
            <a:endParaRPr lang="en-US" altLang="en-US" dirty="0"/>
          </a:p>
        </p:txBody>
      </p:sp>
    </p:spTree>
    <p:extLst>
      <p:ext uri="{BB962C8B-B14F-4D97-AF65-F5344CB8AC3E}">
        <p14:creationId xmlns:p14="http://schemas.microsoft.com/office/powerpoint/2010/main" val="3129764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dirty="0">
                <a:ea typeface="Times New Roman" panose="02020603050405020304" pitchFamily="18" charset="0"/>
              </a:rPr>
              <a:t>3. 	Follow-up and preventive care for asthma is emerging as an example of a specific, evidence-based community paramedicine intervention.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5</a:t>
            </a:fld>
            <a:endParaRPr lang="en-US" altLang="en-US" dirty="0"/>
          </a:p>
        </p:txBody>
      </p:sp>
    </p:spTree>
    <p:extLst>
      <p:ext uri="{BB962C8B-B14F-4D97-AF65-F5344CB8AC3E}">
        <p14:creationId xmlns:p14="http://schemas.microsoft.com/office/powerpoint/2010/main" val="2981514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 pos="685800" algn="l"/>
              </a:tabLst>
            </a:pPr>
            <a:r>
              <a:rPr lang="en-US" dirty="0">
                <a:ea typeface="Times New Roman" panose="02020603050405020304" pitchFamily="18" charset="0"/>
              </a:rPr>
              <a:t>4</a:t>
            </a:r>
            <a:r>
              <a:rPr lang="en-US" dirty="0" smtClean="0">
                <a:ea typeface="Times New Roman" panose="02020603050405020304" pitchFamily="18" charset="0"/>
              </a:rPr>
              <a:t>.</a:t>
            </a:r>
            <a:r>
              <a:rPr lang="en-US" dirty="0">
                <a:ea typeface="Times New Roman" panose="02020603050405020304" pitchFamily="18" charset="0"/>
              </a:rPr>
              <a:t>	A specific role for community paramedicine in caring for issues directly related to chronic physical, developmental, behavioral, or emotional conditions in the pediatric population has yet to be defined.</a:t>
            </a:r>
          </a:p>
          <a:p>
            <a:pPr marL="685800" marR="0" indent="-228600">
              <a:spcBef>
                <a:spcPts val="0"/>
              </a:spcBef>
              <a:spcAft>
                <a:spcPts val="300"/>
              </a:spcAft>
              <a:tabLst>
                <a:tab pos="457200" algn="l"/>
                <a:tab pos="685800" algn="l"/>
              </a:tabLst>
            </a:pPr>
            <a:r>
              <a:rPr lang="en-US" dirty="0" smtClean="0">
                <a:ea typeface="Times New Roman" panose="02020603050405020304" pitchFamily="18" charset="0"/>
              </a:rPr>
              <a:t>a.</a:t>
            </a:r>
            <a:r>
              <a:rPr lang="en-US" dirty="0">
                <a:ea typeface="Times New Roman" panose="02020603050405020304" pitchFamily="18" charset="0"/>
              </a:rPr>
              <a:t>	In general, a primary care physician develops the plan of care for patients with such chronic conditions, and the community paramedic’s role is limited to the monitor-manage-educate triad of responsibilities.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6</a:t>
            </a:fld>
            <a:endParaRPr lang="en-US" altLang="en-US" dirty="0"/>
          </a:p>
        </p:txBody>
      </p:sp>
    </p:spTree>
    <p:extLst>
      <p:ext uri="{BB962C8B-B14F-4D97-AF65-F5344CB8AC3E}">
        <p14:creationId xmlns:p14="http://schemas.microsoft.com/office/powerpoint/2010/main" val="751541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a typeface="Times New Roman" panose="02020603050405020304" pitchFamily="18" charset="0"/>
              </a:rPr>
              <a:t>III. Developmental Milestones</a:t>
            </a:r>
          </a:p>
          <a:p>
            <a:pPr marL="228600" marR="0" indent="-228600">
              <a:spcBef>
                <a:spcPts val="600"/>
              </a:spcBef>
              <a:spcAft>
                <a:spcPts val="600"/>
              </a:spcAft>
            </a:pPr>
            <a:r>
              <a:rPr lang="en-US" dirty="0">
                <a:ea typeface="Times New Roman" panose="02020603050405020304" pitchFamily="18" charset="0"/>
              </a:rPr>
              <a:t>A. 	Child development</a:t>
            </a:r>
          </a:p>
          <a:p>
            <a:pPr marL="457200" marR="0" indent="-228600">
              <a:spcBef>
                <a:spcPts val="0"/>
              </a:spcBef>
              <a:spcAft>
                <a:spcPts val="300"/>
              </a:spcAft>
              <a:tabLst>
                <a:tab pos="457200" algn="l"/>
              </a:tabLst>
            </a:pPr>
            <a:r>
              <a:rPr lang="en-US" dirty="0">
                <a:ea typeface="Times New Roman" panose="02020603050405020304" pitchFamily="18" charset="0"/>
              </a:rPr>
              <a:t>1. 	Childhood development varies according to a combination of factors, including:</a:t>
            </a:r>
          </a:p>
          <a:p>
            <a:pPr marL="914400" marR="0" indent="-457200">
              <a:spcBef>
                <a:spcPts val="0"/>
              </a:spcBef>
              <a:spcAft>
                <a:spcPts val="300"/>
              </a:spcAft>
              <a:tabLst>
                <a:tab pos="457200" algn="l"/>
                <a:tab pos="685800" algn="l"/>
              </a:tabLst>
            </a:pPr>
            <a:r>
              <a:rPr lang="en-US" dirty="0">
                <a:ea typeface="Times New Roman" panose="02020603050405020304" pitchFamily="18" charset="0"/>
              </a:rPr>
              <a:t>a.	Genetics</a:t>
            </a:r>
          </a:p>
          <a:p>
            <a:pPr marL="914400" marR="0" indent="-457200">
              <a:spcBef>
                <a:spcPts val="0"/>
              </a:spcBef>
              <a:spcAft>
                <a:spcPts val="300"/>
              </a:spcAft>
              <a:tabLst>
                <a:tab pos="457200" algn="l"/>
                <a:tab pos="685800" algn="l"/>
              </a:tabLst>
            </a:pPr>
            <a:r>
              <a:rPr lang="en-US" dirty="0">
                <a:ea typeface="Times New Roman" panose="02020603050405020304" pitchFamily="18" charset="0"/>
              </a:rPr>
              <a:t>b.	Environment</a:t>
            </a:r>
          </a:p>
          <a:p>
            <a:pPr marL="457200" marR="0" indent="-228600">
              <a:spcBef>
                <a:spcPts val="0"/>
              </a:spcBef>
              <a:spcAft>
                <a:spcPts val="300"/>
              </a:spcAft>
              <a:tabLst>
                <a:tab pos="457200" algn="l"/>
              </a:tabLst>
            </a:pPr>
            <a:r>
              <a:rPr lang="en-US" dirty="0">
                <a:ea typeface="Times New Roman" panose="02020603050405020304" pitchFamily="18" charset="0"/>
              </a:rPr>
              <a:t>2. 	Developmental milestones may be measured in terms of:</a:t>
            </a:r>
          </a:p>
          <a:p>
            <a:pPr marL="914400" marR="0" indent="-457200">
              <a:spcBef>
                <a:spcPts val="0"/>
              </a:spcBef>
              <a:spcAft>
                <a:spcPts val="300"/>
              </a:spcAft>
              <a:tabLst>
                <a:tab pos="457200" algn="l"/>
                <a:tab pos="685800" algn="l"/>
              </a:tabLst>
            </a:pPr>
            <a:r>
              <a:rPr lang="en-US" dirty="0">
                <a:ea typeface="Times New Roman" panose="02020603050405020304" pitchFamily="18" charset="0"/>
              </a:rPr>
              <a:t>a.	Gross motor skills</a:t>
            </a:r>
          </a:p>
          <a:p>
            <a:pPr marL="914400" marR="0" indent="-457200">
              <a:spcBef>
                <a:spcPts val="0"/>
              </a:spcBef>
              <a:spcAft>
                <a:spcPts val="300"/>
              </a:spcAft>
              <a:tabLst>
                <a:tab pos="457200" algn="l"/>
                <a:tab pos="685800" algn="l"/>
              </a:tabLst>
            </a:pPr>
            <a:r>
              <a:rPr lang="en-US" dirty="0">
                <a:ea typeface="Times New Roman" panose="02020603050405020304" pitchFamily="18" charset="0"/>
              </a:rPr>
              <a:t>b.	Fine motor skills</a:t>
            </a:r>
          </a:p>
          <a:p>
            <a:pPr marL="914400" marR="0" indent="-457200">
              <a:spcBef>
                <a:spcPts val="0"/>
              </a:spcBef>
              <a:spcAft>
                <a:spcPts val="300"/>
              </a:spcAft>
              <a:tabLst>
                <a:tab pos="457200" algn="l"/>
                <a:tab pos="685800" algn="l"/>
              </a:tabLst>
            </a:pPr>
            <a:r>
              <a:rPr lang="en-US" dirty="0">
                <a:ea typeface="Times New Roman" panose="02020603050405020304" pitchFamily="18" charset="0"/>
              </a:rPr>
              <a:t>c.	Communication and language development</a:t>
            </a:r>
          </a:p>
          <a:p>
            <a:pPr marL="914400" marR="0" indent="-457200">
              <a:spcBef>
                <a:spcPts val="0"/>
              </a:spcBef>
              <a:spcAft>
                <a:spcPts val="300"/>
              </a:spcAft>
              <a:tabLst>
                <a:tab pos="457200" algn="l"/>
                <a:tab pos="685800" algn="l"/>
              </a:tabLst>
            </a:pPr>
            <a:r>
              <a:rPr lang="en-US" dirty="0">
                <a:ea typeface="Times New Roman" panose="02020603050405020304" pitchFamily="18" charset="0"/>
              </a:rPr>
              <a:t>d.	Cognitive maturity</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7</a:t>
            </a:fld>
            <a:endParaRPr lang="en-US" altLang="en-US" dirty="0"/>
          </a:p>
        </p:txBody>
      </p:sp>
    </p:spTree>
    <p:extLst>
      <p:ext uri="{BB962C8B-B14F-4D97-AF65-F5344CB8AC3E}">
        <p14:creationId xmlns:p14="http://schemas.microsoft.com/office/powerpoint/2010/main" val="83608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dirty="0">
                <a:ea typeface="Times New Roman" panose="02020603050405020304" pitchFamily="18" charset="0"/>
              </a:rPr>
              <a:t>3. 	The best way to understand the functional level of any child is to ask the parent/caretaker.</a:t>
            </a:r>
          </a:p>
          <a:p>
            <a:pPr marL="685800" marR="0" indent="-228600">
              <a:spcBef>
                <a:spcPts val="0"/>
              </a:spcBef>
              <a:spcAft>
                <a:spcPts val="300"/>
              </a:spcAft>
              <a:tabLst>
                <a:tab pos="457200" algn="l"/>
                <a:tab pos="685800" algn="l"/>
              </a:tabLst>
            </a:pPr>
            <a:r>
              <a:rPr lang="en-US" dirty="0">
                <a:ea typeface="Times New Roman" panose="02020603050405020304" pitchFamily="18" charset="0"/>
              </a:rPr>
              <a:t>a.	Ask at which age or grade level the child functions or how the child expresses basic emotions such as pain or fear.</a:t>
            </a:r>
            <a:r>
              <a:rPr lang="en-US" b="1" dirty="0">
                <a:ea typeface="Times New Roman" panose="02020603050405020304" pitchFamily="18" charset="0"/>
              </a:rPr>
              <a:t> </a:t>
            </a:r>
            <a:endParaRPr lang="en-US" dirty="0">
              <a:ea typeface="Times New Roman" panose="02020603050405020304" pitchFamily="18" charset="0"/>
            </a:endParaRPr>
          </a:p>
          <a:p>
            <a:pPr marL="685800" marR="0" indent="-228600">
              <a:spcBef>
                <a:spcPts val="0"/>
              </a:spcBef>
              <a:spcAft>
                <a:spcPts val="300"/>
              </a:spcAft>
              <a:tabLst>
                <a:tab pos="457200" algn="l"/>
                <a:tab pos="685800" algn="l"/>
              </a:tabLst>
            </a:pPr>
            <a:r>
              <a:rPr lang="en-US" dirty="0">
                <a:ea typeface="Times New Roman" panose="02020603050405020304" pitchFamily="18" charset="0"/>
              </a:rPr>
              <a:t>b.	Ask the best way to approach the child and which techniques can be used to mitigate the child’s potential anxiety of working with an unfamiliar person.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8</a:t>
            </a:fld>
            <a:endParaRPr lang="en-US" altLang="en-US" dirty="0"/>
          </a:p>
        </p:txBody>
      </p:sp>
    </p:spTree>
    <p:extLst>
      <p:ext uri="{BB962C8B-B14F-4D97-AF65-F5344CB8AC3E}">
        <p14:creationId xmlns:p14="http://schemas.microsoft.com/office/powerpoint/2010/main" val="3471927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smtClean="0">
                <a:effectLst/>
                <a:latin typeface="Times New Roman"/>
                <a:ea typeface="Times New Roman"/>
              </a:rPr>
              <a:t>B. 	Developmental delays</a:t>
            </a:r>
          </a:p>
          <a:p>
            <a:pPr marL="457200" marR="0" indent="-228600">
              <a:spcBef>
                <a:spcPts val="0"/>
              </a:spcBef>
              <a:spcAft>
                <a:spcPts val="300"/>
              </a:spcAft>
              <a:tabLst>
                <a:tab pos="457200" algn="l"/>
              </a:tabLst>
            </a:pPr>
            <a:r>
              <a:rPr lang="en-US" sz="1200" dirty="0" smtClean="0">
                <a:effectLst/>
                <a:latin typeface="Times New Roman"/>
                <a:ea typeface="Times New Roman"/>
              </a:rPr>
              <a:t>1. 	Developmental delay refers to the situation in which a child does not reach specific developmental milestones by an expected age. </a:t>
            </a:r>
          </a:p>
          <a:p>
            <a:pPr marL="457200" marR="0" indent="-228600">
              <a:spcBef>
                <a:spcPts val="0"/>
              </a:spcBef>
              <a:spcAft>
                <a:spcPts val="300"/>
              </a:spcAft>
              <a:tabLst>
                <a:tab pos="457200" algn="l"/>
              </a:tabLst>
            </a:pPr>
            <a:r>
              <a:rPr lang="en-US" sz="1200" dirty="0" smtClean="0">
                <a:effectLst/>
                <a:latin typeface="Times New Roman"/>
                <a:ea typeface="Times New Roman"/>
              </a:rPr>
              <a:t>2.	Four main areas are subject to developmental delays:</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a.	Speech or language development</a:t>
            </a:r>
            <a:r>
              <a:rPr lang="en-US" sz="1200" i="1" dirty="0" smtClean="0">
                <a:effectLst/>
                <a:latin typeface="Times New Roman"/>
                <a:ea typeface="Times New Roman"/>
              </a:rPr>
              <a:t> </a:t>
            </a:r>
            <a:r>
              <a:rPr lang="en-US" sz="1200" dirty="0" smtClean="0">
                <a:effectLst/>
                <a:latin typeface="Times New Roman"/>
                <a:ea typeface="Times New Roman"/>
              </a:rPr>
              <a:t>includes the ability to communicate effectively with others, including both receptive and expressive language.</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b.	Motor development</a:t>
            </a:r>
            <a:r>
              <a:rPr lang="en-US" sz="1200" i="1" dirty="0" smtClean="0">
                <a:effectLst/>
                <a:latin typeface="Times New Roman"/>
                <a:ea typeface="Times New Roman"/>
              </a:rPr>
              <a:t> </a:t>
            </a:r>
            <a:r>
              <a:rPr lang="en-US" sz="1200" dirty="0" smtClean="0">
                <a:effectLst/>
                <a:latin typeface="Times New Roman"/>
                <a:ea typeface="Times New Roman"/>
              </a:rPr>
              <a:t>includes the ability to balance, walk, use the hands or fingers, and demonstrate eye–hand coordination.</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c.	Social and emotional development</a:t>
            </a:r>
            <a:r>
              <a:rPr lang="en-US" sz="1200" i="1" dirty="0" smtClean="0">
                <a:effectLst/>
                <a:latin typeface="Times New Roman"/>
                <a:ea typeface="Times New Roman"/>
              </a:rPr>
              <a:t> </a:t>
            </a:r>
            <a:r>
              <a:rPr lang="en-US" sz="1200" dirty="0" smtClean="0">
                <a:effectLst/>
                <a:latin typeface="Times New Roman"/>
                <a:ea typeface="Times New Roman"/>
              </a:rPr>
              <a:t>includes the ability to have meaningful relationships with others, interact with others, and pick up on social cues.</a:t>
            </a:r>
          </a:p>
          <a:p>
            <a:pPr marL="685800" marR="0" indent="-228600">
              <a:spcBef>
                <a:spcPts val="0"/>
              </a:spcBef>
              <a:spcAft>
                <a:spcPts val="300"/>
              </a:spcAft>
              <a:tabLst>
                <a:tab pos="457200" algn="l"/>
                <a:tab pos="685800" algn="l"/>
              </a:tabLst>
            </a:pPr>
            <a:r>
              <a:rPr lang="en-US" sz="1200" dirty="0" smtClean="0">
                <a:effectLst/>
                <a:latin typeface="Times New Roman"/>
                <a:ea typeface="Times New Roman"/>
              </a:rPr>
              <a:t>d.	Cognitive development</a:t>
            </a:r>
            <a:r>
              <a:rPr lang="en-US" sz="1200" i="1" dirty="0" smtClean="0">
                <a:effectLst/>
                <a:latin typeface="Times New Roman"/>
                <a:ea typeface="Times New Roman"/>
              </a:rPr>
              <a:t> </a:t>
            </a:r>
            <a:r>
              <a:rPr lang="en-US" sz="1200" dirty="0" smtClean="0">
                <a:effectLst/>
                <a:latin typeface="Times New Roman"/>
                <a:ea typeface="Times New Roman"/>
              </a:rPr>
              <a:t>includes thinking skills, learning, reasoning, and memory skills.</a:t>
            </a:r>
            <a:endParaRPr lang="en-US" sz="12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9</a:t>
            </a:fld>
            <a:endParaRPr lang="en-US" altLang="en-US" dirty="0"/>
          </a:p>
        </p:txBody>
      </p:sp>
    </p:spTree>
    <p:extLst>
      <p:ext uri="{BB962C8B-B14F-4D97-AF65-F5344CB8AC3E}">
        <p14:creationId xmlns:p14="http://schemas.microsoft.com/office/powerpoint/2010/main" val="3633197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007310"/>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604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568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1">
                    <a:lumMod val="75000"/>
                  </a:schemeClr>
                </a:solidFill>
              </a:defRPr>
            </a:lvl1pPr>
          </a:lstStyle>
          <a:p>
            <a:r>
              <a:rPr lang="en-US" dirty="0"/>
              <a:t>Click to edit Master title style</a:t>
            </a:r>
          </a:p>
        </p:txBody>
      </p:sp>
      <p:sp>
        <p:nvSpPr>
          <p:cNvPr id="3" name="Content Placeholder 2"/>
          <p:cNvSpPr>
            <a:spLocks noGrp="1"/>
          </p:cNvSpPr>
          <p:nvPr>
            <p:ph idx="1"/>
          </p:nvPr>
        </p:nvSpPr>
        <p:spPr>
          <a:noFill/>
        </p:spPr>
        <p:txBody>
          <a:bodyPr/>
          <a:lstStyle>
            <a:lvl1pPr>
              <a:buClr>
                <a:schemeClr val="bg1">
                  <a:lumMod val="75000"/>
                </a:schemeClr>
              </a:buClr>
              <a:defRPr>
                <a:solidFill>
                  <a:schemeClr val="bg1">
                    <a:lumMod val="75000"/>
                  </a:schemeClr>
                </a:solidFill>
              </a:defRPr>
            </a:lvl1pPr>
            <a:lvl2pPr>
              <a:buClr>
                <a:schemeClr val="bg1">
                  <a:lumMod val="75000"/>
                </a:schemeClr>
              </a:buClr>
              <a:defRPr>
                <a:solidFill>
                  <a:schemeClr val="bg1">
                    <a:lumMod val="75000"/>
                  </a:schemeClr>
                </a:solidFill>
              </a:defRPr>
            </a:lvl2pPr>
            <a:lvl3pPr>
              <a:buClr>
                <a:schemeClr val="bg1">
                  <a:lumMod val="75000"/>
                </a:schemeClr>
              </a:buCl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7700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7312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308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09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241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911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59364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0769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685800" y="1447800"/>
            <a:ext cx="7772400" cy="4800600"/>
          </a:xfrm>
          <a:prstGeom prst="rect">
            <a:avLst/>
          </a:prstGeom>
          <a:noFill/>
          <a:ln w="19050">
            <a:noFill/>
            <a:miter lim="800000"/>
            <a:headEnd/>
            <a:tailEnd/>
          </a:ln>
        </p:spPr>
        <p:txBody>
          <a:bodyPr vert="horz" wrap="square" lIns="228600" tIns="182880" rIns="91440" bIns="9144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28003" name="Rectangle 2"/>
          <p:cNvSpPr>
            <a:spLocks noGrp="1" noChangeArrowheads="1"/>
          </p:cNvSpPr>
          <p:nvPr>
            <p:ph type="title"/>
          </p:nvPr>
        </p:nvSpPr>
        <p:spPr bwMode="auto">
          <a:xfrm>
            <a:off x="685800" y="228600"/>
            <a:ext cx="7772400" cy="914400"/>
          </a:xfrm>
          <a:prstGeom prst="rect">
            <a:avLst/>
          </a:prstGeom>
          <a:noFill/>
          <a:ln>
            <a:noFill/>
          </a:ln>
          <a:effectLst>
            <a:outerShdw blurRad="25400" dist="12700" dir="2700000" algn="ctr" rotWithShape="0">
              <a:schemeClr val="tx1">
                <a:alpha val="73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0" fontAlgn="base" hangingPunct="0">
        <a:lnSpc>
          <a:spcPct val="90000"/>
        </a:lnSpc>
        <a:spcBef>
          <a:spcPct val="0"/>
        </a:spcBef>
        <a:spcAft>
          <a:spcPct val="0"/>
        </a:spcAft>
        <a:defRPr sz="4000" b="1">
          <a:solidFill>
            <a:schemeClr val="bg1">
              <a:lumMod val="75000"/>
            </a:schemeClr>
          </a:solidFill>
          <a:latin typeface="+mj-lt"/>
          <a:ea typeface="+mj-ea"/>
          <a:cs typeface="+mj-cs"/>
        </a:defRPr>
      </a:lvl1pPr>
      <a:lvl2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2pPr>
      <a:lvl3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3pPr>
      <a:lvl4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4pPr>
      <a:lvl5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5pPr>
      <a:lvl6pPr marL="4572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6pPr>
      <a:lvl7pPr marL="9144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7pPr>
      <a:lvl8pPr marL="13716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8pPr>
      <a:lvl9pPr marL="18288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9pPr>
    </p:titleStyle>
    <p:bodyStyle>
      <a:lvl1pPr marL="342900" indent="-342900" algn="l" rtl="0" eaLnBrk="0" fontAlgn="base" hangingPunct="0">
        <a:spcBef>
          <a:spcPct val="50000"/>
        </a:spcBef>
        <a:spcAft>
          <a:spcPct val="0"/>
        </a:spcAft>
        <a:buClr>
          <a:schemeClr val="bg1">
            <a:lumMod val="75000"/>
          </a:schemeClr>
        </a:buClr>
        <a:buChar char="•"/>
        <a:defRPr sz="2800">
          <a:solidFill>
            <a:schemeClr val="bg1">
              <a:lumMod val="75000"/>
            </a:schemeClr>
          </a:solidFill>
          <a:latin typeface="+mn-lt"/>
          <a:ea typeface="+mn-ea"/>
          <a:cs typeface="+mn-cs"/>
        </a:defRPr>
      </a:lvl1pPr>
      <a:lvl2pPr marL="800100" indent="-342900" algn="l" rtl="0" eaLnBrk="0" fontAlgn="base" hangingPunct="0">
        <a:spcBef>
          <a:spcPct val="25000"/>
        </a:spcBef>
        <a:spcAft>
          <a:spcPct val="0"/>
        </a:spcAft>
        <a:buClr>
          <a:schemeClr val="bg1">
            <a:lumMod val="75000"/>
          </a:schemeClr>
        </a:buClr>
        <a:buChar char="–"/>
        <a:defRPr sz="2400">
          <a:solidFill>
            <a:schemeClr val="bg1">
              <a:lumMod val="75000"/>
            </a:schemeClr>
          </a:solidFill>
          <a:latin typeface="+mn-lt"/>
          <a:ea typeface="+mn-ea"/>
        </a:defRPr>
      </a:lvl2pPr>
      <a:lvl3pPr marL="1143000" indent="-228600" algn="l" rtl="0" eaLnBrk="0" fontAlgn="base" hangingPunct="0">
        <a:spcBef>
          <a:spcPct val="25000"/>
        </a:spcBef>
        <a:spcAft>
          <a:spcPct val="0"/>
        </a:spcAft>
        <a:buClr>
          <a:schemeClr val="bg1">
            <a:lumMod val="75000"/>
          </a:schemeClr>
        </a:buClr>
        <a:buChar char="•"/>
        <a:defRPr sz="2200">
          <a:solidFill>
            <a:schemeClr val="bg1">
              <a:lumMod val="75000"/>
            </a:schemeClr>
          </a:solidFill>
          <a:latin typeface="+mn-lt"/>
          <a:ea typeface="+mn-ea"/>
        </a:defRPr>
      </a:lvl3pPr>
      <a:lvl4pPr marL="1600200" indent="-228600" algn="l" rtl="0" eaLnBrk="0" fontAlgn="base" hangingPunct="0">
        <a:spcBef>
          <a:spcPct val="25000"/>
        </a:spcBef>
        <a:spcAft>
          <a:spcPct val="0"/>
        </a:spcAft>
        <a:buChar char="–"/>
        <a:defRPr sz="2000">
          <a:solidFill>
            <a:schemeClr val="bg1">
              <a:lumMod val="75000"/>
            </a:schemeClr>
          </a:solidFill>
          <a:latin typeface="+mn-lt"/>
          <a:ea typeface="+mn-ea"/>
        </a:defRPr>
      </a:lvl4pPr>
      <a:lvl5pPr marL="2057400" indent="-228600" algn="l" rtl="0" eaLnBrk="0" fontAlgn="base" hangingPunct="0">
        <a:spcBef>
          <a:spcPct val="25000"/>
        </a:spcBef>
        <a:spcAft>
          <a:spcPct val="0"/>
        </a:spcAft>
        <a:buChar char="»"/>
        <a:defRPr sz="2000">
          <a:solidFill>
            <a:schemeClr val="bg1">
              <a:lumMod val="75000"/>
            </a:schemeClr>
          </a:solidFill>
          <a:latin typeface="+mn-lt"/>
          <a:ea typeface="+mn-ea"/>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Developmental Milestones</a:t>
            </a:r>
            <a:r>
              <a:rPr lang="en-US" sz="2800" dirty="0"/>
              <a:t> </a:t>
            </a:r>
            <a:br>
              <a:rPr lang="en-US" sz="2800" dirty="0"/>
            </a:br>
            <a:r>
              <a:rPr lang="en-US" sz="2400" dirty="0" smtClean="0"/>
              <a:t>(4 </a:t>
            </a:r>
            <a:r>
              <a:rPr lang="en-US" sz="2400" dirty="0"/>
              <a:t>of 11) </a:t>
            </a:r>
            <a:endParaRPr lang="en-US" dirty="0"/>
          </a:p>
        </p:txBody>
      </p:sp>
      <p:sp>
        <p:nvSpPr>
          <p:cNvPr id="3" name="Content Placeholder 2"/>
          <p:cNvSpPr>
            <a:spLocks noGrp="1"/>
          </p:cNvSpPr>
          <p:nvPr>
            <p:ph idx="1"/>
          </p:nvPr>
        </p:nvSpPr>
        <p:spPr/>
        <p:txBody>
          <a:bodyPr/>
          <a:lstStyle/>
          <a:p>
            <a:r>
              <a:rPr lang="en-US" dirty="0"/>
              <a:t>Communication disorders</a:t>
            </a:r>
          </a:p>
          <a:p>
            <a:pPr lvl="1"/>
            <a:r>
              <a:rPr lang="en-US" dirty="0"/>
              <a:t>Encompass a wide array of problems in:</a:t>
            </a:r>
          </a:p>
          <a:p>
            <a:pPr lvl="2"/>
            <a:r>
              <a:rPr lang="en-US" dirty="0"/>
              <a:t>Language</a:t>
            </a:r>
          </a:p>
          <a:p>
            <a:pPr lvl="2"/>
            <a:r>
              <a:rPr lang="en-US" dirty="0"/>
              <a:t>Speech</a:t>
            </a:r>
          </a:p>
          <a:p>
            <a:pPr lvl="2"/>
            <a:r>
              <a:rPr lang="en-US" dirty="0"/>
              <a:t>Hearing</a:t>
            </a:r>
          </a:p>
          <a:p>
            <a:pPr lvl="1"/>
            <a:r>
              <a:rPr lang="en-US" dirty="0"/>
              <a:t>Conditions due to factors such as disfluency, aphasia, and delays in speech and language development</a:t>
            </a:r>
          </a:p>
        </p:txBody>
      </p:sp>
    </p:spTree>
    <p:extLst>
      <p:ext uri="{BB962C8B-B14F-4D97-AF65-F5344CB8AC3E}">
        <p14:creationId xmlns:p14="http://schemas.microsoft.com/office/powerpoint/2010/main" val="2354880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Developmental Milestones</a:t>
            </a:r>
            <a:r>
              <a:rPr lang="en-US" sz="2800" dirty="0"/>
              <a:t> </a:t>
            </a:r>
            <a:br>
              <a:rPr lang="en-US" sz="2800" dirty="0"/>
            </a:br>
            <a:r>
              <a:rPr lang="en-US" sz="2400" dirty="0" smtClean="0"/>
              <a:t>(5 </a:t>
            </a:r>
            <a:r>
              <a:rPr lang="en-US" sz="2400" dirty="0"/>
              <a:t>of 11) </a:t>
            </a:r>
            <a:endParaRPr lang="en-US" dirty="0"/>
          </a:p>
        </p:txBody>
      </p:sp>
      <p:sp>
        <p:nvSpPr>
          <p:cNvPr id="3" name="Content Placeholder 2"/>
          <p:cNvSpPr>
            <a:spLocks noGrp="1"/>
          </p:cNvSpPr>
          <p:nvPr>
            <p:ph idx="1"/>
          </p:nvPr>
        </p:nvSpPr>
        <p:spPr/>
        <p:txBody>
          <a:bodyPr/>
          <a:lstStyle/>
          <a:p>
            <a:r>
              <a:rPr lang="en-US" dirty="0"/>
              <a:t>Motor and movement disorders</a:t>
            </a:r>
          </a:p>
          <a:p>
            <a:pPr lvl="1"/>
            <a:r>
              <a:rPr lang="en-US" dirty="0"/>
              <a:t>Often recognized at the infant and toddler stages of </a:t>
            </a:r>
            <a:r>
              <a:rPr lang="en-US" dirty="0" smtClean="0"/>
              <a:t>development</a:t>
            </a:r>
          </a:p>
          <a:p>
            <a:pPr lvl="1"/>
            <a:r>
              <a:rPr lang="en-US" dirty="0" smtClean="0"/>
              <a:t>Child </a:t>
            </a:r>
            <a:r>
              <a:rPr lang="en-US" dirty="0"/>
              <a:t>is unable to perform age-appropriate skills such as walking, catching a ball, playing sports</a:t>
            </a:r>
          </a:p>
          <a:p>
            <a:pPr lvl="1"/>
            <a:r>
              <a:rPr lang="en-US" dirty="0"/>
              <a:t>Most common </a:t>
            </a:r>
            <a:r>
              <a:rPr lang="en-US" dirty="0" smtClean="0"/>
              <a:t>cause is cerebral </a:t>
            </a:r>
            <a:r>
              <a:rPr lang="en-US" dirty="0"/>
              <a:t>palsy</a:t>
            </a:r>
          </a:p>
        </p:txBody>
      </p:sp>
    </p:spTree>
    <p:extLst>
      <p:ext uri="{BB962C8B-B14F-4D97-AF65-F5344CB8AC3E}">
        <p14:creationId xmlns:p14="http://schemas.microsoft.com/office/powerpoint/2010/main" val="1789211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dirty="0"/>
              <a:t>Developmental Milestones</a:t>
            </a:r>
            <a:r>
              <a:rPr lang="en-US" sz="2800" dirty="0"/>
              <a:t> </a:t>
            </a:r>
            <a:br>
              <a:rPr lang="en-US" sz="2800" dirty="0"/>
            </a:br>
            <a:r>
              <a:rPr lang="en-US" sz="2400" dirty="0" smtClean="0"/>
              <a:t>(6 </a:t>
            </a:r>
            <a:r>
              <a:rPr lang="en-US" sz="2400" dirty="0"/>
              <a:t>of 11) </a:t>
            </a:r>
            <a:endParaRPr lang="en-US" sz="2800" b="0" dirty="0"/>
          </a:p>
        </p:txBody>
      </p:sp>
      <p:sp>
        <p:nvSpPr>
          <p:cNvPr id="1029" name="Content Placeholder 2"/>
          <p:cNvSpPr>
            <a:spLocks noGrp="1"/>
          </p:cNvSpPr>
          <p:nvPr>
            <p:ph type="body" idx="1"/>
          </p:nvPr>
        </p:nvSpPr>
        <p:spPr>
          <a:xfrm>
            <a:off x="4800600" y="1447800"/>
            <a:ext cx="4191000" cy="4800600"/>
          </a:xfrm>
        </p:spPr>
        <p:txBody>
          <a:bodyPr rIns="228600"/>
          <a:lstStyle/>
          <a:p>
            <a:pPr>
              <a:spcBef>
                <a:spcPct val="35000"/>
              </a:spcBef>
            </a:pPr>
            <a:r>
              <a:rPr lang="en-US" altLang="en-US" dirty="0"/>
              <a:t>Cerebral palsy</a:t>
            </a:r>
          </a:p>
          <a:p>
            <a:pPr lvl="1">
              <a:spcBef>
                <a:spcPct val="35000"/>
              </a:spcBef>
            </a:pPr>
            <a:r>
              <a:rPr lang="en-US" altLang="en-US" dirty="0" smtClean="0"/>
              <a:t>Neurologic </a:t>
            </a:r>
            <a:r>
              <a:rPr lang="en-US" altLang="en-US" dirty="0"/>
              <a:t>disorders that impact muscle coordination </a:t>
            </a:r>
            <a:endParaRPr lang="en-US" altLang="en-US" dirty="0" smtClean="0"/>
          </a:p>
          <a:p>
            <a:pPr lvl="1">
              <a:spcBef>
                <a:spcPct val="35000"/>
              </a:spcBef>
            </a:pPr>
            <a:r>
              <a:rPr lang="en-US" altLang="en-US" dirty="0" smtClean="0"/>
              <a:t>May </a:t>
            </a:r>
            <a:r>
              <a:rPr lang="en-US" altLang="en-US" dirty="0"/>
              <a:t>not be diagnosed until infant or toddler </a:t>
            </a:r>
            <a:r>
              <a:rPr lang="en-US" altLang="en-US" dirty="0" smtClean="0"/>
              <a:t>stages</a:t>
            </a:r>
            <a:endParaRPr lang="en-US" altLang="en-US" dirty="0"/>
          </a:p>
        </p:txBody>
      </p:sp>
      <p:pic>
        <p:nvPicPr>
          <p:cNvPr id="2050" name="Picture 2" descr="\\10.1.1.17\productions\ART\ART PROCESS\PPT Projects\AAOS_ITK_PPT_164288\JPEG FILES\Chapter 17\9781284212785_CH17_FIGF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53" y="1828800"/>
            <a:ext cx="4181847" cy="29996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8798" y="4800600"/>
            <a:ext cx="4143202" cy="230832"/>
          </a:xfrm>
          <a:prstGeom prst="rect">
            <a:avLst/>
          </a:prstGeom>
          <a:noFill/>
        </p:spPr>
        <p:txBody>
          <a:bodyPr wrap="square" rtlCol="0">
            <a:spAutoFit/>
          </a:bodyPr>
          <a:lstStyle/>
          <a:p>
            <a:pPr algn="l"/>
            <a:r>
              <a:rPr lang="en-IN" sz="900" dirty="0">
                <a:solidFill>
                  <a:schemeClr val="bg1">
                    <a:lumMod val="75000"/>
                  </a:schemeClr>
                </a:solidFill>
                <a:latin typeface="+mj-lt"/>
              </a:rPr>
              <a:t>© Ben </a:t>
            </a:r>
            <a:r>
              <a:rPr lang="en-IN" sz="900" dirty="0" err="1">
                <a:solidFill>
                  <a:schemeClr val="bg1">
                    <a:lumMod val="75000"/>
                  </a:schemeClr>
                </a:solidFill>
                <a:latin typeface="+mj-lt"/>
              </a:rPr>
              <a:t>Molyneux</a:t>
            </a:r>
            <a:r>
              <a:rPr lang="en-IN" sz="900" dirty="0">
                <a:solidFill>
                  <a:schemeClr val="bg1">
                    <a:lumMod val="75000"/>
                  </a:schemeClr>
                </a:solidFill>
                <a:latin typeface="+mj-lt"/>
              </a:rPr>
              <a:t> People/</a:t>
            </a:r>
            <a:r>
              <a:rPr lang="en-IN" sz="900" dirty="0" err="1">
                <a:solidFill>
                  <a:schemeClr val="bg1">
                    <a:lumMod val="75000"/>
                  </a:schemeClr>
                </a:solidFill>
                <a:latin typeface="+mj-lt"/>
              </a:rPr>
              <a:t>Alamy</a:t>
            </a:r>
            <a:r>
              <a:rPr lang="en-IN" sz="900" dirty="0">
                <a:solidFill>
                  <a:schemeClr val="bg1">
                    <a:lumMod val="75000"/>
                  </a:schemeClr>
                </a:solidFill>
                <a:latin typeface="+mj-lt"/>
              </a:rPr>
              <a:t>.</a:t>
            </a:r>
            <a:endParaRPr lang="en-US" sz="900" dirty="0">
              <a:solidFill>
                <a:schemeClr val="bg1">
                  <a:lumMod val="75000"/>
                </a:schemeClr>
              </a:solidFill>
              <a:latin typeface="+mj-lt"/>
            </a:endParaRPr>
          </a:p>
        </p:txBody>
      </p:sp>
    </p:spTree>
    <p:extLst>
      <p:ext uri="{BB962C8B-B14F-4D97-AF65-F5344CB8AC3E}">
        <p14:creationId xmlns:p14="http://schemas.microsoft.com/office/powerpoint/2010/main" val="2612536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Developmental Milestones</a:t>
            </a:r>
            <a:r>
              <a:rPr lang="en-US" sz="2800" dirty="0"/>
              <a:t> </a:t>
            </a:r>
            <a:br>
              <a:rPr lang="en-US" sz="2800" dirty="0"/>
            </a:br>
            <a:r>
              <a:rPr lang="en-US" sz="2400" dirty="0" smtClean="0"/>
              <a:t>(7 </a:t>
            </a:r>
            <a:r>
              <a:rPr lang="en-US" sz="2400" dirty="0"/>
              <a:t>of 11) </a:t>
            </a:r>
            <a:endParaRPr lang="en-US" dirty="0"/>
          </a:p>
        </p:txBody>
      </p:sp>
      <p:sp>
        <p:nvSpPr>
          <p:cNvPr id="3" name="Content Placeholder 2"/>
          <p:cNvSpPr>
            <a:spLocks noGrp="1"/>
          </p:cNvSpPr>
          <p:nvPr>
            <p:ph idx="1"/>
          </p:nvPr>
        </p:nvSpPr>
        <p:spPr/>
        <p:txBody>
          <a:bodyPr/>
          <a:lstStyle/>
          <a:p>
            <a:r>
              <a:rPr lang="en-US" dirty="0"/>
              <a:t>Autism spectrum disorder (ASD)</a:t>
            </a:r>
          </a:p>
          <a:p>
            <a:pPr lvl="1"/>
            <a:r>
              <a:rPr lang="en-US" dirty="0"/>
              <a:t>Neurobiologic spectrum disorder that encompasses a range of complex neurodevelopment disorders</a:t>
            </a:r>
          </a:p>
          <a:p>
            <a:pPr lvl="1"/>
            <a:r>
              <a:rPr lang="en-US" dirty="0"/>
              <a:t>Unable to interpret all or some forms of sensory input</a:t>
            </a:r>
          </a:p>
          <a:p>
            <a:pPr lvl="1"/>
            <a:r>
              <a:rPr lang="en-US" dirty="0"/>
              <a:t>Reactions overresponsive or underresponsive</a:t>
            </a:r>
          </a:p>
        </p:txBody>
      </p:sp>
    </p:spTree>
    <p:extLst>
      <p:ext uri="{BB962C8B-B14F-4D97-AF65-F5344CB8AC3E}">
        <p14:creationId xmlns:p14="http://schemas.microsoft.com/office/powerpoint/2010/main" val="2689401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Developmental Milestones</a:t>
            </a:r>
            <a:r>
              <a:rPr lang="en-US" sz="2800" dirty="0"/>
              <a:t> </a:t>
            </a:r>
            <a:br>
              <a:rPr lang="en-US" sz="2800" dirty="0"/>
            </a:br>
            <a:r>
              <a:rPr lang="en-US" sz="2400" dirty="0" smtClean="0"/>
              <a:t>(8 </a:t>
            </a:r>
            <a:r>
              <a:rPr lang="en-US" sz="2400" dirty="0"/>
              <a:t>of 11) </a:t>
            </a:r>
            <a:endParaRPr lang="en-US" dirty="0"/>
          </a:p>
        </p:txBody>
      </p:sp>
      <p:sp>
        <p:nvSpPr>
          <p:cNvPr id="3" name="Content Placeholder 2"/>
          <p:cNvSpPr>
            <a:spLocks noGrp="1"/>
          </p:cNvSpPr>
          <p:nvPr>
            <p:ph idx="1"/>
          </p:nvPr>
        </p:nvSpPr>
        <p:spPr/>
        <p:txBody>
          <a:bodyPr/>
          <a:lstStyle/>
          <a:p>
            <a:r>
              <a:rPr lang="en-US" dirty="0"/>
              <a:t>ASD (cont’d)</a:t>
            </a:r>
          </a:p>
          <a:p>
            <a:pPr lvl="1"/>
            <a:r>
              <a:rPr lang="en-US" dirty="0"/>
              <a:t>Difficulties may manifest in person’s behaviors:</a:t>
            </a:r>
          </a:p>
          <a:p>
            <a:pPr lvl="2"/>
            <a:r>
              <a:rPr lang="en-US" dirty="0"/>
              <a:t>Rocking</a:t>
            </a:r>
          </a:p>
          <a:p>
            <a:pPr lvl="2"/>
            <a:r>
              <a:rPr lang="en-US" dirty="0"/>
              <a:t>Hand-flapping</a:t>
            </a:r>
          </a:p>
          <a:p>
            <a:pPr lvl="2"/>
            <a:r>
              <a:rPr lang="en-US" dirty="0"/>
              <a:t>Twirling</a:t>
            </a:r>
          </a:p>
          <a:p>
            <a:pPr lvl="2"/>
            <a:r>
              <a:rPr lang="en-US" dirty="0"/>
              <a:t>Vocal sounds</a:t>
            </a:r>
          </a:p>
          <a:p>
            <a:endParaRPr lang="en-US" dirty="0"/>
          </a:p>
          <a:p>
            <a:endParaRPr lang="en-US" dirty="0"/>
          </a:p>
        </p:txBody>
      </p:sp>
    </p:spTree>
    <p:extLst>
      <p:ext uri="{BB962C8B-B14F-4D97-AF65-F5344CB8AC3E}">
        <p14:creationId xmlns:p14="http://schemas.microsoft.com/office/powerpoint/2010/main" val="1410302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Developmental Milestones</a:t>
            </a:r>
            <a:r>
              <a:rPr lang="en-US" sz="2800" dirty="0"/>
              <a:t> </a:t>
            </a:r>
            <a:br>
              <a:rPr lang="en-US" sz="2800" dirty="0"/>
            </a:br>
            <a:r>
              <a:rPr lang="en-US" sz="2400" dirty="0" smtClean="0"/>
              <a:t>(9 </a:t>
            </a:r>
            <a:r>
              <a:rPr lang="en-US" sz="2400" dirty="0"/>
              <a:t>of 11) </a:t>
            </a:r>
            <a:endParaRPr lang="en-US" dirty="0"/>
          </a:p>
        </p:txBody>
      </p:sp>
      <p:sp>
        <p:nvSpPr>
          <p:cNvPr id="3" name="Content Placeholder 2"/>
          <p:cNvSpPr>
            <a:spLocks noGrp="1"/>
          </p:cNvSpPr>
          <p:nvPr>
            <p:ph idx="1"/>
          </p:nvPr>
        </p:nvSpPr>
        <p:spPr/>
        <p:txBody>
          <a:bodyPr/>
          <a:lstStyle/>
          <a:p>
            <a:r>
              <a:rPr lang="en-US" dirty="0"/>
              <a:t>ASD (cont’d)</a:t>
            </a:r>
          </a:p>
          <a:p>
            <a:pPr lvl="1"/>
            <a:r>
              <a:rPr lang="en-US" dirty="0"/>
              <a:t>Hallmark signs and characteristics, but each person with ASD is unique</a:t>
            </a:r>
          </a:p>
          <a:p>
            <a:pPr lvl="2"/>
            <a:r>
              <a:rPr lang="en-US" dirty="0"/>
              <a:t>Own special behaviors</a:t>
            </a:r>
          </a:p>
          <a:p>
            <a:pPr lvl="2"/>
            <a:r>
              <a:rPr lang="en-US" dirty="0"/>
              <a:t>Specific interventions</a:t>
            </a:r>
          </a:p>
          <a:p>
            <a:pPr lvl="1"/>
            <a:r>
              <a:rPr lang="en-US" dirty="0"/>
              <a:t>Ask caregivers for </a:t>
            </a:r>
            <a:r>
              <a:rPr lang="en-US" dirty="0" smtClean="0"/>
              <a:t>guidance</a:t>
            </a:r>
            <a:endParaRPr lang="en-US" dirty="0"/>
          </a:p>
        </p:txBody>
      </p:sp>
    </p:spTree>
    <p:extLst>
      <p:ext uri="{BB962C8B-B14F-4D97-AF65-F5344CB8AC3E}">
        <p14:creationId xmlns:p14="http://schemas.microsoft.com/office/powerpoint/2010/main" val="1469926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dirty="0"/>
              <a:t>Developmental Milestones</a:t>
            </a:r>
            <a:r>
              <a:rPr lang="en-US" sz="2800" dirty="0"/>
              <a:t> </a:t>
            </a:r>
            <a:br>
              <a:rPr lang="en-US" sz="2800" dirty="0"/>
            </a:br>
            <a:r>
              <a:rPr lang="en-US" sz="2400" dirty="0"/>
              <a:t>(</a:t>
            </a:r>
            <a:r>
              <a:rPr lang="en-US" sz="2400" dirty="0" smtClean="0"/>
              <a:t>10 </a:t>
            </a:r>
            <a:r>
              <a:rPr lang="en-US" sz="2400" dirty="0"/>
              <a:t>of 11) </a:t>
            </a:r>
            <a:endParaRPr lang="en-US" sz="2800" b="0" dirty="0"/>
          </a:p>
        </p:txBody>
      </p:sp>
      <p:sp>
        <p:nvSpPr>
          <p:cNvPr id="1029" name="Content Placeholder 2"/>
          <p:cNvSpPr>
            <a:spLocks noGrp="1"/>
          </p:cNvSpPr>
          <p:nvPr>
            <p:ph type="body" idx="1"/>
          </p:nvPr>
        </p:nvSpPr>
        <p:spPr>
          <a:xfrm>
            <a:off x="457200" y="1524000"/>
            <a:ext cx="3886200" cy="4800600"/>
          </a:xfrm>
        </p:spPr>
        <p:txBody>
          <a:bodyPr rIns="228600"/>
          <a:lstStyle/>
          <a:p>
            <a:pPr>
              <a:spcBef>
                <a:spcPct val="35000"/>
              </a:spcBef>
            </a:pPr>
            <a:r>
              <a:rPr lang="en-US" altLang="en-US" dirty="0"/>
              <a:t>Down syndrome </a:t>
            </a:r>
          </a:p>
          <a:p>
            <a:pPr lvl="1">
              <a:spcBef>
                <a:spcPct val="35000"/>
              </a:spcBef>
            </a:pPr>
            <a:r>
              <a:rPr lang="en-US" altLang="en-US" dirty="0"/>
              <a:t>Genetic disorder</a:t>
            </a:r>
          </a:p>
          <a:p>
            <a:pPr lvl="2">
              <a:spcBef>
                <a:spcPct val="35000"/>
              </a:spcBef>
            </a:pPr>
            <a:r>
              <a:rPr lang="en-US" altLang="en-US" dirty="0"/>
              <a:t>Developmental delay</a:t>
            </a:r>
          </a:p>
          <a:p>
            <a:pPr lvl="2">
              <a:spcBef>
                <a:spcPct val="35000"/>
              </a:spcBef>
            </a:pPr>
            <a:r>
              <a:rPr lang="en-US" altLang="en-US" dirty="0"/>
              <a:t>Cognitive impairment</a:t>
            </a:r>
          </a:p>
          <a:p>
            <a:pPr lvl="2">
              <a:spcBef>
                <a:spcPct val="35000"/>
              </a:spcBef>
            </a:pPr>
            <a:r>
              <a:rPr lang="en-US" altLang="en-US" dirty="0"/>
              <a:t>Unusual physical features</a:t>
            </a:r>
          </a:p>
        </p:txBody>
      </p:sp>
      <p:pic>
        <p:nvPicPr>
          <p:cNvPr id="1026" name="Picture 2" descr="\\10.1.1.17\productions\ART\ART PROCESS\PPT Projects\AAOS_ITK_PPT_164288\JPEG FILES\Chapter 17\9781284212785_CH17_FIGF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76400"/>
            <a:ext cx="4222260" cy="32607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91198" y="4953000"/>
            <a:ext cx="4143202" cy="230832"/>
          </a:xfrm>
          <a:prstGeom prst="rect">
            <a:avLst/>
          </a:prstGeom>
          <a:noFill/>
        </p:spPr>
        <p:txBody>
          <a:bodyPr wrap="square" rtlCol="0">
            <a:spAutoFit/>
          </a:bodyPr>
          <a:lstStyle/>
          <a:p>
            <a:pPr algn="l"/>
            <a:r>
              <a:rPr lang="en-IN" sz="900" dirty="0">
                <a:solidFill>
                  <a:schemeClr val="bg1">
                    <a:lumMod val="75000"/>
                  </a:schemeClr>
                </a:solidFill>
                <a:latin typeface="+mj-lt"/>
              </a:rPr>
              <a:t>© </a:t>
            </a:r>
            <a:r>
              <a:rPr lang="en-IN" sz="900" dirty="0" err="1">
                <a:solidFill>
                  <a:schemeClr val="bg1">
                    <a:lumMod val="75000"/>
                  </a:schemeClr>
                </a:solidFill>
                <a:latin typeface="+mj-lt"/>
              </a:rPr>
              <a:t>PhotoCreate</a:t>
            </a:r>
            <a:r>
              <a:rPr lang="en-IN" sz="900" dirty="0">
                <a:solidFill>
                  <a:schemeClr val="bg1">
                    <a:lumMod val="75000"/>
                  </a:schemeClr>
                </a:solidFill>
                <a:latin typeface="+mj-lt"/>
              </a:rPr>
              <a:t>/</a:t>
            </a:r>
            <a:r>
              <a:rPr lang="en-IN" sz="900" dirty="0" err="1">
                <a:solidFill>
                  <a:schemeClr val="bg1">
                    <a:lumMod val="75000"/>
                  </a:schemeClr>
                </a:solidFill>
                <a:latin typeface="+mj-lt"/>
              </a:rPr>
              <a:t>Shutterstock</a:t>
            </a:r>
            <a:r>
              <a:rPr lang="en-IN" sz="900" dirty="0">
                <a:solidFill>
                  <a:schemeClr val="bg1">
                    <a:lumMod val="75000"/>
                  </a:schemeClr>
                </a:solidFill>
                <a:latin typeface="+mj-lt"/>
              </a:rPr>
              <a:t>.</a:t>
            </a:r>
            <a:endParaRPr lang="en-US" sz="900" dirty="0">
              <a:solidFill>
                <a:schemeClr val="bg1">
                  <a:lumMod val="75000"/>
                </a:schemeClr>
              </a:solidFill>
              <a:latin typeface="+mj-lt"/>
            </a:endParaRPr>
          </a:p>
        </p:txBody>
      </p:sp>
    </p:spTree>
    <p:extLst>
      <p:ext uri="{BB962C8B-B14F-4D97-AF65-F5344CB8AC3E}">
        <p14:creationId xmlns:p14="http://schemas.microsoft.com/office/powerpoint/2010/main" val="814626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Developmental Milestones</a:t>
            </a:r>
            <a:r>
              <a:rPr lang="en-US" sz="2800" dirty="0"/>
              <a:t> </a:t>
            </a:r>
            <a:br>
              <a:rPr lang="en-US" sz="2800" dirty="0"/>
            </a:br>
            <a:r>
              <a:rPr lang="en-US" sz="2400" dirty="0"/>
              <a:t>(</a:t>
            </a:r>
            <a:r>
              <a:rPr lang="en-US" sz="2400" dirty="0" smtClean="0"/>
              <a:t>11 </a:t>
            </a:r>
            <a:r>
              <a:rPr lang="en-US" sz="2400" dirty="0"/>
              <a:t>of 11) </a:t>
            </a:r>
            <a:endParaRPr lang="en-US" dirty="0"/>
          </a:p>
        </p:txBody>
      </p:sp>
      <p:sp>
        <p:nvSpPr>
          <p:cNvPr id="3" name="Content Placeholder 2"/>
          <p:cNvSpPr>
            <a:spLocks noGrp="1"/>
          </p:cNvSpPr>
          <p:nvPr>
            <p:ph idx="1"/>
          </p:nvPr>
        </p:nvSpPr>
        <p:spPr/>
        <p:txBody>
          <a:bodyPr/>
          <a:lstStyle/>
          <a:p>
            <a:r>
              <a:rPr lang="en-US" dirty="0"/>
              <a:t>Down syndrome (cont’d)</a:t>
            </a:r>
          </a:p>
          <a:p>
            <a:pPr lvl="1"/>
            <a:r>
              <a:rPr lang="en-US" dirty="0"/>
              <a:t>Associated chromosomal changes may cause:</a:t>
            </a:r>
          </a:p>
          <a:p>
            <a:pPr lvl="2"/>
            <a:r>
              <a:rPr lang="en-US" dirty="0"/>
              <a:t>Structural heart defects</a:t>
            </a:r>
          </a:p>
          <a:p>
            <a:pPr lvl="2"/>
            <a:r>
              <a:rPr lang="en-US" dirty="0"/>
              <a:t>Seizures</a:t>
            </a:r>
          </a:p>
          <a:p>
            <a:pPr lvl="2"/>
            <a:r>
              <a:rPr lang="en-US" dirty="0"/>
              <a:t>Numerous gastrointestinal problems</a:t>
            </a:r>
          </a:p>
          <a:p>
            <a:pPr lvl="2"/>
            <a:r>
              <a:rPr lang="en-US" dirty="0"/>
              <a:t>Speech alterations</a:t>
            </a:r>
          </a:p>
          <a:p>
            <a:pPr lvl="2"/>
            <a:r>
              <a:rPr lang="en-US" dirty="0"/>
              <a:t>Hearing loss</a:t>
            </a:r>
          </a:p>
          <a:p>
            <a:pPr lvl="2"/>
            <a:r>
              <a:rPr lang="en-US" dirty="0"/>
              <a:t>Other abnormalities</a:t>
            </a:r>
          </a:p>
        </p:txBody>
      </p:sp>
    </p:spTree>
    <p:extLst>
      <p:ext uri="{BB962C8B-B14F-4D97-AF65-F5344CB8AC3E}">
        <p14:creationId xmlns:p14="http://schemas.microsoft.com/office/powerpoint/2010/main" val="438252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914400"/>
          </a:xfrm>
        </p:spPr>
        <p:txBody>
          <a:bodyPr/>
          <a:lstStyle/>
          <a:p>
            <a:r>
              <a:rPr lang="en-US" dirty="0"/>
              <a:t>Communicating W</a:t>
            </a:r>
            <a:r>
              <a:rPr lang="en-US" dirty="0" smtClean="0"/>
              <a:t>ith </a:t>
            </a:r>
            <a:r>
              <a:rPr lang="en-US" dirty="0"/>
              <a:t>Children With Special </a:t>
            </a:r>
            <a:r>
              <a:rPr lang="en-US" dirty="0" smtClean="0"/>
              <a:t>Needs</a:t>
            </a:r>
            <a:r>
              <a:rPr lang="en-US" sz="2400" dirty="0" smtClean="0"/>
              <a:t> </a:t>
            </a:r>
            <a:r>
              <a:rPr lang="en-US" sz="2400" dirty="0"/>
              <a:t>(1 of 18) </a:t>
            </a:r>
          </a:p>
        </p:txBody>
      </p:sp>
      <p:sp>
        <p:nvSpPr>
          <p:cNvPr id="3" name="Content Placeholder 2"/>
          <p:cNvSpPr>
            <a:spLocks noGrp="1"/>
          </p:cNvSpPr>
          <p:nvPr>
            <p:ph idx="1"/>
          </p:nvPr>
        </p:nvSpPr>
        <p:spPr>
          <a:xfrm>
            <a:off x="685800" y="1524000"/>
            <a:ext cx="7772400" cy="4800600"/>
          </a:xfrm>
        </p:spPr>
        <p:txBody>
          <a:bodyPr/>
          <a:lstStyle/>
          <a:p>
            <a:r>
              <a:rPr lang="en-US" dirty="0"/>
              <a:t>Providing effective care</a:t>
            </a:r>
          </a:p>
          <a:p>
            <a:pPr lvl="1"/>
            <a:r>
              <a:rPr lang="en-US" dirty="0"/>
              <a:t>Community paramedic does not need to know all characteristics of a child’s chronic condition</a:t>
            </a:r>
          </a:p>
          <a:p>
            <a:pPr lvl="1"/>
            <a:r>
              <a:rPr lang="en-US" dirty="0"/>
              <a:t>Every health care professional </a:t>
            </a:r>
            <a:r>
              <a:rPr lang="en-US" dirty="0" smtClean="0"/>
              <a:t>should:</a:t>
            </a:r>
            <a:endParaRPr lang="en-US" dirty="0"/>
          </a:p>
          <a:p>
            <a:pPr lvl="2"/>
            <a:r>
              <a:rPr lang="en-US" dirty="0" smtClean="0"/>
              <a:t>Have an </a:t>
            </a:r>
            <a:r>
              <a:rPr lang="en-US" dirty="0"/>
              <a:t>understanding of communication barriers associated with social, behavioral, physiologic conditions</a:t>
            </a:r>
          </a:p>
          <a:p>
            <a:pPr lvl="2"/>
            <a:r>
              <a:rPr lang="en-US" dirty="0" smtClean="0"/>
              <a:t>Be prepared with </a:t>
            </a:r>
            <a:r>
              <a:rPr lang="en-US" dirty="0"/>
              <a:t>effective strategies to overcome them</a:t>
            </a:r>
          </a:p>
        </p:txBody>
      </p:sp>
    </p:spTree>
    <p:extLst>
      <p:ext uri="{BB962C8B-B14F-4D97-AF65-F5344CB8AC3E}">
        <p14:creationId xmlns:p14="http://schemas.microsoft.com/office/powerpoint/2010/main" val="3640048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914400"/>
          </a:xfrm>
        </p:spPr>
        <p:txBody>
          <a:bodyPr/>
          <a:lstStyle/>
          <a:p>
            <a:r>
              <a:rPr lang="en-US" dirty="0"/>
              <a:t>Communicating With Children With Special Needs </a:t>
            </a:r>
            <a:r>
              <a:rPr lang="en-US" sz="2400" dirty="0" smtClean="0"/>
              <a:t>(2 </a:t>
            </a:r>
            <a:r>
              <a:rPr lang="en-US" sz="2400" dirty="0"/>
              <a:t>of 18) </a:t>
            </a:r>
            <a:endParaRPr lang="en-US" dirty="0"/>
          </a:p>
        </p:txBody>
      </p:sp>
      <p:sp>
        <p:nvSpPr>
          <p:cNvPr id="3" name="Content Placeholder 2"/>
          <p:cNvSpPr>
            <a:spLocks noGrp="1"/>
          </p:cNvSpPr>
          <p:nvPr>
            <p:ph idx="1"/>
          </p:nvPr>
        </p:nvSpPr>
        <p:spPr>
          <a:xfrm>
            <a:off x="685800" y="1524000"/>
            <a:ext cx="7772400" cy="4800600"/>
          </a:xfrm>
        </p:spPr>
        <p:txBody>
          <a:bodyPr/>
          <a:lstStyle/>
          <a:p>
            <a:r>
              <a:rPr lang="en-US" dirty="0"/>
              <a:t>Providing effective care (cont’d)</a:t>
            </a:r>
          </a:p>
          <a:p>
            <a:pPr lvl="1"/>
            <a:r>
              <a:rPr lang="en-US" dirty="0"/>
              <a:t>Keys to providing most effective care:</a:t>
            </a:r>
          </a:p>
          <a:p>
            <a:pPr lvl="2"/>
            <a:r>
              <a:rPr lang="en-US" dirty="0"/>
              <a:t>Adapting to the child’s norms</a:t>
            </a:r>
          </a:p>
          <a:p>
            <a:pPr lvl="2"/>
            <a:r>
              <a:rPr lang="en-US" dirty="0"/>
              <a:t>Keeping him or her at the center of attention</a:t>
            </a:r>
          </a:p>
          <a:p>
            <a:pPr lvl="2"/>
            <a:r>
              <a:rPr lang="en-US" dirty="0"/>
              <a:t>Working with the family and caregivers as a team</a:t>
            </a:r>
          </a:p>
          <a:p>
            <a:pPr lvl="1"/>
            <a:r>
              <a:rPr lang="en-US" dirty="0" smtClean="0"/>
              <a:t>Remember patients </a:t>
            </a:r>
            <a:r>
              <a:rPr lang="en-US" dirty="0"/>
              <a:t>are children first; tailor communication strategies</a:t>
            </a:r>
          </a:p>
          <a:p>
            <a:pPr lvl="2"/>
            <a:endParaRPr lang="en-US" dirty="0"/>
          </a:p>
          <a:p>
            <a:endParaRPr lang="en-US" dirty="0"/>
          </a:p>
        </p:txBody>
      </p:sp>
    </p:spTree>
    <p:extLst>
      <p:ext uri="{BB962C8B-B14F-4D97-AF65-F5344CB8AC3E}">
        <p14:creationId xmlns:p14="http://schemas.microsoft.com/office/powerpoint/2010/main" val="3846115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title"/>
          </p:nvPr>
        </p:nvSpPr>
        <p:spPr>
          <a:xfrm>
            <a:off x="685800" y="609600"/>
            <a:ext cx="7772400" cy="5410200"/>
          </a:xfrm>
        </p:spPr>
        <p:txBody>
          <a:bodyPr/>
          <a:lstStyle/>
          <a:p>
            <a:pPr>
              <a:defRPr/>
            </a:pPr>
            <a:r>
              <a:rPr lang="en-US" sz="4400" dirty="0"/>
              <a:t>Chapter </a:t>
            </a:r>
            <a:r>
              <a:rPr lang="en-US" sz="4400" dirty="0" smtClean="0"/>
              <a:t>17</a:t>
            </a:r>
            <a:br>
              <a:rPr lang="en-US" sz="4400" dirty="0" smtClean="0"/>
            </a:br>
            <a:r>
              <a:rPr lang="en-US" sz="4400" dirty="0"/>
              <a:t/>
            </a:r>
            <a:br>
              <a:rPr lang="en-US" sz="4400" dirty="0"/>
            </a:br>
            <a:r>
              <a:rPr lang="en-US" dirty="0"/>
              <a:t>Communication Strategies for Children </a:t>
            </a:r>
            <a:r>
              <a:rPr lang="en-US" dirty="0"/>
              <a:t>w</a:t>
            </a:r>
            <a:r>
              <a:rPr lang="en-US" dirty="0" smtClean="0"/>
              <a:t>ith </a:t>
            </a:r>
            <a:r>
              <a:rPr lang="en-US" dirty="0"/>
              <a:t>Special </a:t>
            </a:r>
            <a:r>
              <a:rPr lang="en-US" dirty="0" smtClean="0"/>
              <a:t>Needs</a:t>
            </a:r>
            <a:endParaRPr lang="en-US" sz="4400" dirty="0"/>
          </a:p>
        </p:txBody>
      </p:sp>
    </p:spTree>
    <p:extLst>
      <p:ext uri="{BB962C8B-B14F-4D97-AF65-F5344CB8AC3E}">
        <p14:creationId xmlns:p14="http://schemas.microsoft.com/office/powerpoint/2010/main" val="25713480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914400"/>
          </a:xfrm>
        </p:spPr>
        <p:txBody>
          <a:bodyPr/>
          <a:lstStyle/>
          <a:p>
            <a:r>
              <a:rPr lang="en-US" dirty="0"/>
              <a:t>Communicating With Children With Special Needs </a:t>
            </a:r>
            <a:r>
              <a:rPr lang="en-US" sz="2400" dirty="0" smtClean="0"/>
              <a:t>(3 </a:t>
            </a:r>
            <a:r>
              <a:rPr lang="en-US" sz="2400" dirty="0"/>
              <a:t>of 18) </a:t>
            </a:r>
            <a:endParaRPr lang="en-US" sz="4400" dirty="0"/>
          </a:p>
        </p:txBody>
      </p:sp>
      <p:sp>
        <p:nvSpPr>
          <p:cNvPr id="3" name="Content Placeholder 2"/>
          <p:cNvSpPr>
            <a:spLocks noGrp="1"/>
          </p:cNvSpPr>
          <p:nvPr>
            <p:ph idx="1"/>
          </p:nvPr>
        </p:nvSpPr>
        <p:spPr>
          <a:xfrm>
            <a:off x="685800" y="1524000"/>
            <a:ext cx="7772400" cy="4800600"/>
          </a:xfrm>
        </p:spPr>
        <p:txBody>
          <a:bodyPr/>
          <a:lstStyle/>
          <a:p>
            <a:r>
              <a:rPr lang="en-US" dirty="0"/>
              <a:t>Overcoming general barriers to communication</a:t>
            </a:r>
          </a:p>
          <a:p>
            <a:pPr lvl="1"/>
            <a:r>
              <a:rPr lang="en-US" dirty="0" smtClean="0"/>
              <a:t>The </a:t>
            </a:r>
            <a:r>
              <a:rPr lang="en-US" dirty="0"/>
              <a:t>child’s age and stage of </a:t>
            </a:r>
            <a:r>
              <a:rPr lang="en-US" dirty="0" smtClean="0"/>
              <a:t>development</a:t>
            </a:r>
          </a:p>
          <a:p>
            <a:pPr lvl="1"/>
            <a:r>
              <a:rPr lang="en-US" dirty="0" smtClean="0"/>
              <a:t>Environmental </a:t>
            </a:r>
            <a:r>
              <a:rPr lang="en-US" dirty="0"/>
              <a:t>and situational stress or </a:t>
            </a:r>
            <a:r>
              <a:rPr lang="en-US" dirty="0" smtClean="0"/>
              <a:t>anxiety</a:t>
            </a:r>
          </a:p>
          <a:p>
            <a:pPr lvl="1"/>
            <a:r>
              <a:rPr lang="en-US" dirty="0" smtClean="0"/>
              <a:t>Developmental </a:t>
            </a:r>
            <a:r>
              <a:rPr lang="en-US" dirty="0"/>
              <a:t>or behavioral </a:t>
            </a:r>
            <a:r>
              <a:rPr lang="en-US" dirty="0" smtClean="0"/>
              <a:t>disorders</a:t>
            </a:r>
          </a:p>
          <a:p>
            <a:pPr lvl="1"/>
            <a:r>
              <a:rPr lang="en-US" dirty="0" smtClean="0"/>
              <a:t>Physical </a:t>
            </a:r>
            <a:r>
              <a:rPr lang="en-US" dirty="0"/>
              <a:t>and physiologic </a:t>
            </a:r>
            <a:r>
              <a:rPr lang="en-US" dirty="0" smtClean="0"/>
              <a:t>barriers</a:t>
            </a:r>
          </a:p>
          <a:p>
            <a:pPr lvl="1"/>
            <a:r>
              <a:rPr lang="en-US" dirty="0" smtClean="0"/>
              <a:t>Cultural considerations</a:t>
            </a:r>
          </a:p>
          <a:p>
            <a:pPr lvl="1"/>
            <a:r>
              <a:rPr lang="en-US" dirty="0" smtClean="0"/>
              <a:t>Language </a:t>
            </a:r>
            <a:r>
              <a:rPr lang="en-US" dirty="0"/>
              <a:t>barriers</a:t>
            </a:r>
          </a:p>
          <a:p>
            <a:pPr lvl="2"/>
            <a:endParaRPr lang="en-US" dirty="0"/>
          </a:p>
          <a:p>
            <a:pPr marL="914400" lvl="2" indent="0">
              <a:buNone/>
            </a:pPr>
            <a:endParaRPr lang="en-US" dirty="0"/>
          </a:p>
        </p:txBody>
      </p:sp>
    </p:spTree>
    <p:extLst>
      <p:ext uri="{BB962C8B-B14F-4D97-AF65-F5344CB8AC3E}">
        <p14:creationId xmlns:p14="http://schemas.microsoft.com/office/powerpoint/2010/main" val="2046738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914400"/>
          </a:xfrm>
        </p:spPr>
        <p:txBody>
          <a:bodyPr/>
          <a:lstStyle/>
          <a:p>
            <a:r>
              <a:rPr lang="en-US" dirty="0"/>
              <a:t>Communicating With Children With Special Needs </a:t>
            </a:r>
            <a:r>
              <a:rPr lang="en-US" sz="2400" dirty="0" smtClean="0"/>
              <a:t>(4 </a:t>
            </a:r>
            <a:r>
              <a:rPr lang="en-US" sz="2400" dirty="0"/>
              <a:t>of 18</a:t>
            </a:r>
            <a:r>
              <a:rPr lang="en-US" sz="2000" dirty="0"/>
              <a:t>) </a:t>
            </a:r>
            <a:endParaRPr lang="en-US" dirty="0"/>
          </a:p>
        </p:txBody>
      </p:sp>
      <p:sp>
        <p:nvSpPr>
          <p:cNvPr id="3" name="Content Placeholder 2"/>
          <p:cNvSpPr>
            <a:spLocks noGrp="1"/>
          </p:cNvSpPr>
          <p:nvPr>
            <p:ph idx="1"/>
          </p:nvPr>
        </p:nvSpPr>
        <p:spPr>
          <a:xfrm>
            <a:off x="685800" y="1524000"/>
            <a:ext cx="7772400" cy="4800600"/>
          </a:xfrm>
        </p:spPr>
        <p:txBody>
          <a:bodyPr/>
          <a:lstStyle/>
          <a:p>
            <a:r>
              <a:rPr lang="en-US" dirty="0"/>
              <a:t>Effective communication</a:t>
            </a:r>
          </a:p>
          <a:p>
            <a:pPr lvl="1"/>
            <a:r>
              <a:rPr lang="en-US" dirty="0"/>
              <a:t>Built on trust</a:t>
            </a:r>
          </a:p>
          <a:p>
            <a:pPr lvl="1"/>
            <a:r>
              <a:rPr lang="en-US" dirty="0"/>
              <a:t>Founded on concepts of patient-/family-centered care</a:t>
            </a:r>
          </a:p>
          <a:p>
            <a:r>
              <a:rPr lang="en-US" dirty="0"/>
              <a:t>Identify each child’s unique communication needs</a:t>
            </a:r>
          </a:p>
        </p:txBody>
      </p:sp>
    </p:spTree>
    <p:extLst>
      <p:ext uri="{BB962C8B-B14F-4D97-AF65-F5344CB8AC3E}">
        <p14:creationId xmlns:p14="http://schemas.microsoft.com/office/powerpoint/2010/main" val="29486014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09600" y="304800"/>
            <a:ext cx="7924800" cy="914400"/>
          </a:xfrm>
        </p:spPr>
        <p:txBody>
          <a:bodyPr/>
          <a:lstStyle/>
          <a:p>
            <a:pPr>
              <a:defRPr/>
            </a:pPr>
            <a:r>
              <a:rPr lang="en-US" dirty="0"/>
              <a:t>Communicating With Children With Special Needs </a:t>
            </a:r>
            <a:r>
              <a:rPr lang="en-US" sz="2400" dirty="0" smtClean="0"/>
              <a:t>(5 </a:t>
            </a:r>
            <a:r>
              <a:rPr lang="en-US" sz="2400" dirty="0"/>
              <a:t>of 18) </a:t>
            </a:r>
            <a:endParaRPr lang="en-US" sz="2800" b="0" dirty="0"/>
          </a:p>
        </p:txBody>
      </p:sp>
      <p:sp>
        <p:nvSpPr>
          <p:cNvPr id="1029" name="Content Placeholder 2"/>
          <p:cNvSpPr>
            <a:spLocks noGrp="1"/>
          </p:cNvSpPr>
          <p:nvPr>
            <p:ph type="body" idx="1"/>
          </p:nvPr>
        </p:nvSpPr>
        <p:spPr>
          <a:xfrm>
            <a:off x="4953000" y="1524000"/>
            <a:ext cx="3886200" cy="4800600"/>
          </a:xfrm>
        </p:spPr>
        <p:txBody>
          <a:bodyPr rIns="228600"/>
          <a:lstStyle/>
          <a:p>
            <a:pPr>
              <a:spcBef>
                <a:spcPct val="35000"/>
              </a:spcBef>
            </a:pPr>
            <a:r>
              <a:rPr lang="en-US" altLang="en-US" dirty="0"/>
              <a:t>During physical examination </a:t>
            </a:r>
          </a:p>
          <a:p>
            <a:pPr lvl="1">
              <a:spcBef>
                <a:spcPct val="35000"/>
              </a:spcBef>
            </a:pPr>
            <a:r>
              <a:rPr lang="en-US" altLang="en-US" dirty="0"/>
              <a:t>Explain what you are doing and why</a:t>
            </a:r>
          </a:p>
          <a:p>
            <a:pPr lvl="1">
              <a:spcBef>
                <a:spcPct val="35000"/>
              </a:spcBef>
            </a:pPr>
            <a:r>
              <a:rPr lang="en-US" altLang="en-US" dirty="0"/>
              <a:t>Demonstrate procedures  </a:t>
            </a:r>
          </a:p>
          <a:p>
            <a:pPr lvl="1">
              <a:spcBef>
                <a:spcPct val="35000"/>
              </a:spcBef>
            </a:pPr>
            <a:r>
              <a:rPr lang="en-US" altLang="en-US" dirty="0"/>
              <a:t>Use a calm tone</a:t>
            </a:r>
          </a:p>
        </p:txBody>
      </p:sp>
      <p:pic>
        <p:nvPicPr>
          <p:cNvPr id="2050" name="Picture 2" descr="\\10.1.1.17\productions\ART\ART PROCESS\PPT Projects\AAOS_ITK_PPT_164288\JPEG FILES\Chapter 17\9781284212785_CH17_FIGF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71566"/>
            <a:ext cx="4296228" cy="29814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4998" y="4953000"/>
            <a:ext cx="4143202" cy="230832"/>
          </a:xfrm>
          <a:prstGeom prst="rect">
            <a:avLst/>
          </a:prstGeom>
          <a:noFill/>
        </p:spPr>
        <p:txBody>
          <a:bodyPr wrap="square" rtlCol="0">
            <a:spAutoFit/>
          </a:bodyPr>
          <a:lstStyle/>
          <a:p>
            <a:pPr algn="l"/>
            <a:r>
              <a:rPr lang="en-IN" sz="900" dirty="0">
                <a:solidFill>
                  <a:schemeClr val="bg1">
                    <a:lumMod val="75000"/>
                  </a:schemeClr>
                </a:solidFill>
                <a:latin typeface="+mj-lt"/>
              </a:rPr>
              <a:t>© Jones &amp; Bartlett Learning. Photographed by Glen E. </a:t>
            </a:r>
            <a:r>
              <a:rPr lang="en-IN" sz="900" dirty="0" err="1">
                <a:solidFill>
                  <a:schemeClr val="bg1">
                    <a:lumMod val="75000"/>
                  </a:schemeClr>
                </a:solidFill>
                <a:latin typeface="+mj-lt"/>
              </a:rPr>
              <a:t>Ellman</a:t>
            </a:r>
            <a:r>
              <a:rPr lang="en-IN" sz="900" dirty="0">
                <a:solidFill>
                  <a:schemeClr val="bg1">
                    <a:lumMod val="75000"/>
                  </a:schemeClr>
                </a:solidFill>
                <a:latin typeface="+mj-lt"/>
              </a:rPr>
              <a:t>.</a:t>
            </a:r>
            <a:endParaRPr lang="en-US" sz="900" dirty="0">
              <a:solidFill>
                <a:schemeClr val="bg1">
                  <a:lumMod val="75000"/>
                </a:schemeClr>
              </a:solidFill>
              <a:latin typeface="+mj-lt"/>
            </a:endParaRPr>
          </a:p>
        </p:txBody>
      </p:sp>
    </p:spTree>
    <p:extLst>
      <p:ext uri="{BB962C8B-B14F-4D97-AF65-F5344CB8AC3E}">
        <p14:creationId xmlns:p14="http://schemas.microsoft.com/office/powerpoint/2010/main" val="2756719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914400"/>
          </a:xfrm>
        </p:spPr>
        <p:txBody>
          <a:bodyPr/>
          <a:lstStyle/>
          <a:p>
            <a:r>
              <a:rPr lang="en-US" dirty="0"/>
              <a:t>Communicating With Children With Special Needs</a:t>
            </a:r>
            <a:r>
              <a:rPr lang="en-US" sz="2400" dirty="0"/>
              <a:t> </a:t>
            </a:r>
            <a:r>
              <a:rPr lang="en-US" sz="2400" dirty="0" smtClean="0"/>
              <a:t>(6 </a:t>
            </a:r>
            <a:r>
              <a:rPr lang="en-US" sz="2400" dirty="0"/>
              <a:t>of 18) </a:t>
            </a:r>
            <a:endParaRPr lang="en-US" sz="4400" dirty="0"/>
          </a:p>
        </p:txBody>
      </p:sp>
      <p:sp>
        <p:nvSpPr>
          <p:cNvPr id="3" name="Content Placeholder 2"/>
          <p:cNvSpPr>
            <a:spLocks noGrp="1"/>
          </p:cNvSpPr>
          <p:nvPr>
            <p:ph idx="1"/>
          </p:nvPr>
        </p:nvSpPr>
        <p:spPr>
          <a:xfrm>
            <a:off x="685800" y="1524000"/>
            <a:ext cx="7772400" cy="4800600"/>
          </a:xfrm>
        </p:spPr>
        <p:txBody>
          <a:bodyPr/>
          <a:lstStyle/>
          <a:p>
            <a:r>
              <a:rPr lang="en-US" dirty="0"/>
              <a:t>People-first language</a:t>
            </a:r>
          </a:p>
          <a:p>
            <a:pPr lvl="1"/>
            <a:r>
              <a:rPr lang="en-US" dirty="0"/>
              <a:t>Encourages providers to think of people with disabilities as people first</a:t>
            </a:r>
          </a:p>
          <a:p>
            <a:pPr lvl="1"/>
            <a:r>
              <a:rPr lang="en-US" dirty="0"/>
              <a:t>How provider talks to or about a child impacts:</a:t>
            </a:r>
          </a:p>
          <a:p>
            <a:pPr lvl="2"/>
            <a:r>
              <a:rPr lang="en-US" dirty="0"/>
              <a:t>Provider’s ability to communicate with the child</a:t>
            </a:r>
          </a:p>
          <a:p>
            <a:pPr lvl="2"/>
            <a:r>
              <a:rPr lang="en-US" dirty="0"/>
              <a:t>How provider thinks about the child</a:t>
            </a:r>
          </a:p>
          <a:p>
            <a:pPr lvl="2"/>
            <a:r>
              <a:rPr lang="en-US" dirty="0"/>
              <a:t>How provider treats the child</a:t>
            </a:r>
          </a:p>
        </p:txBody>
      </p:sp>
    </p:spTree>
    <p:extLst>
      <p:ext uri="{BB962C8B-B14F-4D97-AF65-F5344CB8AC3E}">
        <p14:creationId xmlns:p14="http://schemas.microsoft.com/office/powerpoint/2010/main" val="4220439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09600" y="228600"/>
            <a:ext cx="7924800" cy="914400"/>
          </a:xfrm>
        </p:spPr>
        <p:txBody>
          <a:bodyPr/>
          <a:lstStyle/>
          <a:p>
            <a:pPr>
              <a:defRPr/>
            </a:pPr>
            <a:r>
              <a:rPr lang="en-US" dirty="0"/>
              <a:t>Communicating With Children With Special Needs </a:t>
            </a:r>
            <a:r>
              <a:rPr lang="en-US" sz="2400" dirty="0" smtClean="0"/>
              <a:t>(7 </a:t>
            </a:r>
            <a:r>
              <a:rPr lang="en-US" sz="2400" dirty="0"/>
              <a:t>of 18) </a:t>
            </a:r>
            <a:endParaRPr lang="en-US" sz="2400" b="0" dirty="0"/>
          </a:p>
        </p:txBody>
      </p:sp>
      <p:sp>
        <p:nvSpPr>
          <p:cNvPr id="1029" name="Content Placeholder 2"/>
          <p:cNvSpPr>
            <a:spLocks noGrp="1"/>
          </p:cNvSpPr>
          <p:nvPr>
            <p:ph type="body" idx="1"/>
          </p:nvPr>
        </p:nvSpPr>
        <p:spPr>
          <a:xfrm>
            <a:off x="4953000" y="1602432"/>
            <a:ext cx="3886200" cy="4800600"/>
          </a:xfrm>
        </p:spPr>
        <p:txBody>
          <a:bodyPr rIns="228600"/>
          <a:lstStyle/>
          <a:p>
            <a:r>
              <a:rPr lang="en-US" dirty="0"/>
              <a:t>People-first language (cont’d)</a:t>
            </a:r>
          </a:p>
          <a:p>
            <a:pPr lvl="1">
              <a:spcBef>
                <a:spcPct val="35000"/>
              </a:spcBef>
            </a:pPr>
            <a:r>
              <a:rPr lang="en-US" altLang="en-US" dirty="0"/>
              <a:t>The condition is something the patient has, not what the patient is</a:t>
            </a:r>
          </a:p>
        </p:txBody>
      </p:sp>
      <p:pic>
        <p:nvPicPr>
          <p:cNvPr id="3074" name="Picture 2" descr="\\10.1.1.17\productions\ART\ART PROCESS\PPT Projects\AAOS_ITK_PPT_164288\JPEG FILES\Chapter 17\9781284212785_CH17_TABLE01.jpg"/>
          <p:cNvPicPr>
            <a:picLocks noChangeAspect="1" noChangeArrowheads="1"/>
          </p:cNvPicPr>
          <p:nvPr/>
        </p:nvPicPr>
        <p:blipFill rotWithShape="1">
          <a:blip r:embed="rId3">
            <a:extLst>
              <a:ext uri="{28A0092B-C50C-407E-A947-70E740481C1C}">
                <a14:useLocalDpi xmlns:a14="http://schemas.microsoft.com/office/drawing/2010/main" val="0"/>
              </a:ext>
            </a:extLst>
          </a:blip>
          <a:srcRect b="4943"/>
          <a:stretch/>
        </p:blipFill>
        <p:spPr bwMode="auto">
          <a:xfrm>
            <a:off x="709749" y="1467778"/>
            <a:ext cx="4167051" cy="47806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7398" y="6246168"/>
            <a:ext cx="4143202" cy="230832"/>
          </a:xfrm>
          <a:prstGeom prst="rect">
            <a:avLst/>
          </a:prstGeom>
          <a:noFill/>
        </p:spPr>
        <p:txBody>
          <a:bodyPr wrap="square" rtlCol="0">
            <a:spAutoFit/>
          </a:bodyPr>
          <a:lstStyle/>
          <a:p>
            <a:pPr algn="l"/>
            <a:r>
              <a:rPr lang="en-IN" sz="900" dirty="0">
                <a:solidFill>
                  <a:schemeClr val="bg1">
                    <a:lumMod val="75000"/>
                  </a:schemeClr>
                </a:solidFill>
                <a:latin typeface="+mj-lt"/>
              </a:rPr>
              <a:t>© Jones &amp; Bartlett Learning.</a:t>
            </a:r>
            <a:endParaRPr lang="en-US" sz="900" dirty="0">
              <a:solidFill>
                <a:schemeClr val="bg1">
                  <a:lumMod val="75000"/>
                </a:schemeClr>
              </a:solidFill>
              <a:latin typeface="+mj-lt"/>
            </a:endParaRPr>
          </a:p>
        </p:txBody>
      </p:sp>
    </p:spTree>
    <p:extLst>
      <p:ext uri="{BB962C8B-B14F-4D97-AF65-F5344CB8AC3E}">
        <p14:creationId xmlns:p14="http://schemas.microsoft.com/office/powerpoint/2010/main" val="8825012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914400"/>
          </a:xfrm>
        </p:spPr>
        <p:txBody>
          <a:bodyPr/>
          <a:lstStyle/>
          <a:p>
            <a:r>
              <a:rPr lang="en-US" dirty="0"/>
              <a:t>Communicating With Children With Special Needs </a:t>
            </a:r>
            <a:r>
              <a:rPr lang="en-US" sz="2400" dirty="0" smtClean="0"/>
              <a:t>(8 </a:t>
            </a:r>
            <a:r>
              <a:rPr lang="en-US" sz="2400" dirty="0"/>
              <a:t>of 18) </a:t>
            </a:r>
            <a:endParaRPr lang="en-US" sz="4400" dirty="0"/>
          </a:p>
        </p:txBody>
      </p:sp>
      <p:sp>
        <p:nvSpPr>
          <p:cNvPr id="3" name="Content Placeholder 2"/>
          <p:cNvSpPr>
            <a:spLocks noGrp="1"/>
          </p:cNvSpPr>
          <p:nvPr>
            <p:ph idx="1"/>
          </p:nvPr>
        </p:nvSpPr>
        <p:spPr>
          <a:xfrm>
            <a:off x="685800" y="1524000"/>
            <a:ext cx="7772400" cy="4800600"/>
          </a:xfrm>
        </p:spPr>
        <p:txBody>
          <a:bodyPr/>
          <a:lstStyle/>
          <a:p>
            <a:r>
              <a:rPr lang="en-US" dirty="0"/>
              <a:t>People-first language (cont’d)</a:t>
            </a:r>
          </a:p>
          <a:p>
            <a:pPr lvl="1"/>
            <a:r>
              <a:rPr lang="en-US" dirty="0"/>
              <a:t>Another common communication pitfall: </a:t>
            </a:r>
          </a:p>
          <a:p>
            <a:pPr lvl="2"/>
            <a:r>
              <a:rPr lang="en-US" dirty="0"/>
              <a:t>Talking </a:t>
            </a:r>
            <a:r>
              <a:rPr lang="en-US" i="1" dirty="0"/>
              <a:t>about</a:t>
            </a:r>
            <a:r>
              <a:rPr lang="en-US" dirty="0"/>
              <a:t> the patient and not </a:t>
            </a:r>
            <a:r>
              <a:rPr lang="en-US" i="1" dirty="0"/>
              <a:t>to</a:t>
            </a:r>
            <a:r>
              <a:rPr lang="en-US" dirty="0"/>
              <a:t> the patient</a:t>
            </a:r>
          </a:p>
          <a:p>
            <a:pPr lvl="1"/>
            <a:r>
              <a:rPr lang="en-US" dirty="0"/>
              <a:t>Keep the child at the center of attention, even when you have to get answers from the parent or </a:t>
            </a:r>
            <a:r>
              <a:rPr lang="en-US" dirty="0" smtClean="0"/>
              <a:t>caregiver.</a:t>
            </a:r>
            <a:endParaRPr lang="en-US" dirty="0"/>
          </a:p>
        </p:txBody>
      </p:sp>
    </p:spTree>
    <p:extLst>
      <p:ext uri="{BB962C8B-B14F-4D97-AF65-F5344CB8AC3E}">
        <p14:creationId xmlns:p14="http://schemas.microsoft.com/office/powerpoint/2010/main" val="597679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914400"/>
          </a:xfrm>
        </p:spPr>
        <p:txBody>
          <a:bodyPr/>
          <a:lstStyle/>
          <a:p>
            <a:r>
              <a:rPr lang="en-US" dirty="0"/>
              <a:t>Communicating With Children With Special Needs</a:t>
            </a:r>
            <a:r>
              <a:rPr lang="en-US" sz="2400" dirty="0"/>
              <a:t> </a:t>
            </a:r>
            <a:r>
              <a:rPr lang="en-US" sz="2400" dirty="0" smtClean="0"/>
              <a:t>(9 </a:t>
            </a:r>
            <a:r>
              <a:rPr lang="en-US" sz="2400" dirty="0"/>
              <a:t>of 18) </a:t>
            </a:r>
            <a:endParaRPr lang="en-US" sz="4400" dirty="0"/>
          </a:p>
        </p:txBody>
      </p:sp>
      <p:sp>
        <p:nvSpPr>
          <p:cNvPr id="3" name="Content Placeholder 2"/>
          <p:cNvSpPr>
            <a:spLocks noGrp="1"/>
          </p:cNvSpPr>
          <p:nvPr>
            <p:ph idx="1"/>
          </p:nvPr>
        </p:nvSpPr>
        <p:spPr>
          <a:xfrm>
            <a:off x="685800" y="1524000"/>
            <a:ext cx="7772400" cy="4800600"/>
          </a:xfrm>
        </p:spPr>
        <p:txBody>
          <a:bodyPr/>
          <a:lstStyle/>
          <a:p>
            <a:r>
              <a:rPr lang="en-US" dirty="0"/>
              <a:t>Overcoming communication barriers related to </a:t>
            </a:r>
            <a:r>
              <a:rPr lang="en-US" dirty="0" smtClean="0"/>
              <a:t>communication disorders</a:t>
            </a:r>
            <a:endParaRPr lang="en-US" dirty="0"/>
          </a:p>
          <a:p>
            <a:pPr lvl="1"/>
            <a:r>
              <a:rPr lang="en-US" dirty="0" err="1" smtClean="0"/>
              <a:t>Disfluency</a:t>
            </a:r>
            <a:r>
              <a:rPr lang="en-US" dirty="0" smtClean="0"/>
              <a:t>, aphasia, dysarthria</a:t>
            </a:r>
            <a:endParaRPr lang="en-US" dirty="0"/>
          </a:p>
          <a:p>
            <a:pPr lvl="1"/>
            <a:r>
              <a:rPr lang="en-US" dirty="0"/>
              <a:t>Minimize background noise.</a:t>
            </a:r>
          </a:p>
          <a:p>
            <a:pPr lvl="1"/>
            <a:r>
              <a:rPr lang="en-US" dirty="0" smtClean="0"/>
              <a:t>Slow </a:t>
            </a:r>
            <a:r>
              <a:rPr lang="en-US" dirty="0"/>
              <a:t>your rate of speech. </a:t>
            </a:r>
          </a:p>
          <a:p>
            <a:pPr lvl="1"/>
            <a:r>
              <a:rPr lang="en-US" dirty="0" smtClean="0"/>
              <a:t>Allow </a:t>
            </a:r>
            <a:r>
              <a:rPr lang="en-US" dirty="0"/>
              <a:t>the child sufficient time to </a:t>
            </a:r>
            <a:r>
              <a:rPr lang="en-US" dirty="0" smtClean="0"/>
              <a:t>speak.</a:t>
            </a:r>
            <a:endParaRPr lang="en-US" dirty="0"/>
          </a:p>
          <a:p>
            <a:pPr lvl="1"/>
            <a:r>
              <a:rPr lang="en-US" dirty="0" smtClean="0"/>
              <a:t>Use </a:t>
            </a:r>
            <a:r>
              <a:rPr lang="en-US" dirty="0"/>
              <a:t>simple sentences and </a:t>
            </a:r>
            <a:r>
              <a:rPr lang="en-US" dirty="0" smtClean="0"/>
              <a:t>questions.</a:t>
            </a:r>
            <a:endParaRPr lang="en-US" dirty="0"/>
          </a:p>
        </p:txBody>
      </p:sp>
    </p:spTree>
    <p:extLst>
      <p:ext uri="{BB962C8B-B14F-4D97-AF65-F5344CB8AC3E}">
        <p14:creationId xmlns:p14="http://schemas.microsoft.com/office/powerpoint/2010/main" val="4718428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914400"/>
          </a:xfrm>
        </p:spPr>
        <p:txBody>
          <a:bodyPr/>
          <a:lstStyle/>
          <a:p>
            <a:r>
              <a:rPr lang="en-US" dirty="0"/>
              <a:t>Communicating With Children With Special Needs</a:t>
            </a:r>
            <a:r>
              <a:rPr lang="en-US" sz="2400" dirty="0"/>
              <a:t> (</a:t>
            </a:r>
            <a:r>
              <a:rPr lang="en-US" sz="2400" dirty="0" smtClean="0"/>
              <a:t>10 </a:t>
            </a:r>
            <a:r>
              <a:rPr lang="en-US" sz="2400" dirty="0"/>
              <a:t>of 18) </a:t>
            </a:r>
            <a:endParaRPr lang="en-US" sz="4400" dirty="0"/>
          </a:p>
        </p:txBody>
      </p:sp>
      <p:sp>
        <p:nvSpPr>
          <p:cNvPr id="3" name="Content Placeholder 2"/>
          <p:cNvSpPr>
            <a:spLocks noGrp="1"/>
          </p:cNvSpPr>
          <p:nvPr>
            <p:ph idx="1"/>
          </p:nvPr>
        </p:nvSpPr>
        <p:spPr>
          <a:xfrm>
            <a:off x="685800" y="1524000"/>
            <a:ext cx="7772400" cy="4800600"/>
          </a:xfrm>
        </p:spPr>
        <p:txBody>
          <a:bodyPr/>
          <a:lstStyle/>
          <a:p>
            <a:r>
              <a:rPr lang="en-US" dirty="0"/>
              <a:t>Overcoming communication barriers related to ASD</a:t>
            </a:r>
          </a:p>
          <a:p>
            <a:pPr lvl="1"/>
            <a:r>
              <a:rPr lang="en-US" dirty="0"/>
              <a:t>Children with ASD may be anywhere along continuum from entirely nonverbal to </a:t>
            </a:r>
            <a:r>
              <a:rPr lang="en-US" dirty="0" smtClean="0"/>
              <a:t>fluent.</a:t>
            </a:r>
            <a:endParaRPr lang="en-US" dirty="0"/>
          </a:p>
          <a:p>
            <a:pPr lvl="1"/>
            <a:r>
              <a:rPr lang="en-US" dirty="0"/>
              <a:t>Allow child with ASD extra processing time after:</a:t>
            </a:r>
          </a:p>
          <a:p>
            <a:pPr lvl="2"/>
            <a:r>
              <a:rPr lang="en-US" dirty="0"/>
              <a:t>Asking questions </a:t>
            </a:r>
          </a:p>
          <a:p>
            <a:pPr lvl="2"/>
            <a:r>
              <a:rPr lang="en-US" dirty="0"/>
              <a:t>Giving commands</a:t>
            </a:r>
          </a:p>
        </p:txBody>
      </p:sp>
    </p:spTree>
    <p:extLst>
      <p:ext uri="{BB962C8B-B14F-4D97-AF65-F5344CB8AC3E}">
        <p14:creationId xmlns:p14="http://schemas.microsoft.com/office/powerpoint/2010/main" val="784569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914400"/>
          </a:xfrm>
        </p:spPr>
        <p:txBody>
          <a:bodyPr/>
          <a:lstStyle/>
          <a:p>
            <a:r>
              <a:rPr lang="en-US" dirty="0"/>
              <a:t>Communicating With Children With Special Needs</a:t>
            </a:r>
            <a:r>
              <a:rPr lang="en-US" sz="2400" dirty="0"/>
              <a:t> </a:t>
            </a:r>
            <a:r>
              <a:rPr lang="en-US" sz="2400" dirty="0" smtClean="0"/>
              <a:t>(11 </a:t>
            </a:r>
            <a:r>
              <a:rPr lang="en-US" sz="2400" dirty="0"/>
              <a:t>of 18) </a:t>
            </a:r>
            <a:endParaRPr lang="en-US" sz="4400" dirty="0"/>
          </a:p>
        </p:txBody>
      </p:sp>
      <p:sp>
        <p:nvSpPr>
          <p:cNvPr id="3" name="Content Placeholder 2"/>
          <p:cNvSpPr>
            <a:spLocks noGrp="1"/>
          </p:cNvSpPr>
          <p:nvPr>
            <p:ph idx="1"/>
          </p:nvPr>
        </p:nvSpPr>
        <p:spPr>
          <a:xfrm>
            <a:off x="685800" y="1600200"/>
            <a:ext cx="7772400" cy="4800600"/>
          </a:xfrm>
        </p:spPr>
        <p:txBody>
          <a:bodyPr/>
          <a:lstStyle/>
          <a:p>
            <a:r>
              <a:rPr lang="en-US" dirty="0"/>
              <a:t>Overcoming communication barriers related to Down syndrome</a:t>
            </a:r>
          </a:p>
          <a:p>
            <a:pPr lvl="1"/>
            <a:r>
              <a:rPr lang="en-US" dirty="0"/>
              <a:t>Difficulties </a:t>
            </a:r>
            <a:r>
              <a:rPr lang="en-US" dirty="0" smtClean="0"/>
              <a:t>in understanding </a:t>
            </a:r>
            <a:r>
              <a:rPr lang="en-US" dirty="0"/>
              <a:t>speech of a child with Down syndrome are </a:t>
            </a:r>
            <a:r>
              <a:rPr lang="en-US" dirty="0" smtClean="0"/>
              <a:t>prevalent.</a:t>
            </a:r>
            <a:endParaRPr lang="en-US" dirty="0"/>
          </a:p>
          <a:p>
            <a:pPr lvl="1"/>
            <a:r>
              <a:rPr lang="en-US" dirty="0"/>
              <a:t>Be patient and ask for clarification when </a:t>
            </a:r>
            <a:r>
              <a:rPr lang="en-US" dirty="0" smtClean="0"/>
              <a:t>necessary.</a:t>
            </a:r>
            <a:endParaRPr lang="en-US" dirty="0"/>
          </a:p>
          <a:p>
            <a:endParaRPr lang="en-US" dirty="0"/>
          </a:p>
        </p:txBody>
      </p:sp>
    </p:spTree>
    <p:extLst>
      <p:ext uri="{BB962C8B-B14F-4D97-AF65-F5344CB8AC3E}">
        <p14:creationId xmlns:p14="http://schemas.microsoft.com/office/powerpoint/2010/main" val="41627025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09600" y="228600"/>
            <a:ext cx="7924800" cy="914400"/>
          </a:xfrm>
        </p:spPr>
        <p:txBody>
          <a:bodyPr/>
          <a:lstStyle/>
          <a:p>
            <a:pPr>
              <a:defRPr/>
            </a:pPr>
            <a:r>
              <a:rPr lang="en-US" dirty="0"/>
              <a:t>Communicating With Children With Special Needs</a:t>
            </a:r>
            <a:r>
              <a:rPr lang="en-US" sz="2400" dirty="0"/>
              <a:t> (</a:t>
            </a:r>
            <a:r>
              <a:rPr lang="en-US" sz="2400" dirty="0" smtClean="0"/>
              <a:t>12 </a:t>
            </a:r>
            <a:r>
              <a:rPr lang="en-US" sz="2400" dirty="0"/>
              <a:t>of 18) </a:t>
            </a:r>
            <a:endParaRPr lang="en-US" sz="3200" b="0" dirty="0"/>
          </a:p>
        </p:txBody>
      </p:sp>
      <p:sp>
        <p:nvSpPr>
          <p:cNvPr id="1029" name="Content Placeholder 2"/>
          <p:cNvSpPr>
            <a:spLocks noGrp="1"/>
          </p:cNvSpPr>
          <p:nvPr>
            <p:ph type="body" idx="1"/>
          </p:nvPr>
        </p:nvSpPr>
        <p:spPr>
          <a:xfrm>
            <a:off x="5105400" y="1600200"/>
            <a:ext cx="3886200" cy="4800600"/>
          </a:xfrm>
        </p:spPr>
        <p:txBody>
          <a:bodyPr rIns="228600"/>
          <a:lstStyle/>
          <a:p>
            <a:r>
              <a:rPr lang="en-US" dirty="0"/>
              <a:t>Down syndrome (cont’d)</a:t>
            </a:r>
          </a:p>
          <a:p>
            <a:pPr lvl="1">
              <a:spcBef>
                <a:spcPct val="35000"/>
              </a:spcBef>
            </a:pPr>
            <a:r>
              <a:rPr lang="en-US" altLang="en-US" dirty="0"/>
              <a:t>Every child is unique</a:t>
            </a:r>
          </a:p>
          <a:p>
            <a:pPr lvl="1">
              <a:spcBef>
                <a:spcPct val="35000"/>
              </a:spcBef>
            </a:pPr>
            <a:r>
              <a:rPr lang="en-US" altLang="en-US" dirty="0"/>
              <a:t>Cognition and communication vary widely</a:t>
            </a:r>
          </a:p>
        </p:txBody>
      </p:sp>
      <p:pic>
        <p:nvPicPr>
          <p:cNvPr id="1026" name="Picture 2" descr="\\10.1.1.17\productions\ART\ART PROCESS\PPT Projects\AAOS_ITK_PPT_164288\JPEG FILES\Chapter 17\9781284212785_CH17_FIGF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55788"/>
            <a:ext cx="4419600" cy="29448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4798368"/>
            <a:ext cx="4143202" cy="230832"/>
          </a:xfrm>
          <a:prstGeom prst="rect">
            <a:avLst/>
          </a:prstGeom>
          <a:noFill/>
        </p:spPr>
        <p:txBody>
          <a:bodyPr wrap="square" rtlCol="0">
            <a:spAutoFit/>
          </a:bodyPr>
          <a:lstStyle/>
          <a:p>
            <a:pPr algn="l"/>
            <a:r>
              <a:rPr lang="en-US" sz="900" dirty="0">
                <a:solidFill>
                  <a:schemeClr val="bg1">
                    <a:lumMod val="75000"/>
                  </a:schemeClr>
                </a:solidFill>
                <a:latin typeface="+mj-lt"/>
              </a:rPr>
              <a:t>© Steve </a:t>
            </a:r>
            <a:r>
              <a:rPr lang="en-US" sz="900" dirty="0" err="1">
                <a:solidFill>
                  <a:schemeClr val="bg1">
                    <a:lumMod val="75000"/>
                  </a:schemeClr>
                </a:solidFill>
                <a:latin typeface="+mj-lt"/>
              </a:rPr>
              <a:t>Skjold</a:t>
            </a:r>
            <a:r>
              <a:rPr lang="en-US" sz="900" dirty="0">
                <a:solidFill>
                  <a:schemeClr val="bg1">
                    <a:lumMod val="75000"/>
                  </a:schemeClr>
                </a:solidFill>
                <a:latin typeface="+mj-lt"/>
              </a:rPr>
              <a:t>/</a:t>
            </a:r>
            <a:r>
              <a:rPr lang="en-US" sz="900" dirty="0" err="1">
                <a:solidFill>
                  <a:schemeClr val="bg1">
                    <a:lumMod val="75000"/>
                  </a:schemeClr>
                </a:solidFill>
                <a:latin typeface="+mj-lt"/>
              </a:rPr>
              <a:t>Alamy</a:t>
            </a:r>
            <a:endParaRPr lang="en-US" sz="900" dirty="0">
              <a:solidFill>
                <a:schemeClr val="bg1">
                  <a:lumMod val="75000"/>
                </a:schemeClr>
              </a:solidFill>
              <a:latin typeface="+mj-lt"/>
            </a:endParaRPr>
          </a:p>
        </p:txBody>
      </p:sp>
    </p:spTree>
    <p:extLst>
      <p:ext uri="{BB962C8B-B14F-4D97-AF65-F5344CB8AC3E}">
        <p14:creationId xmlns:p14="http://schemas.microsoft.com/office/powerpoint/2010/main" val="3132454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nSpc>
                <a:spcPct val="85000"/>
              </a:lnSpc>
              <a:defRPr/>
            </a:pPr>
            <a:r>
              <a:rPr lang="en-US" dirty="0"/>
              <a:t>Introduction</a:t>
            </a:r>
          </a:p>
        </p:txBody>
      </p:sp>
      <p:sp>
        <p:nvSpPr>
          <p:cNvPr id="7171" name="Content Placeholder 2"/>
          <p:cNvSpPr>
            <a:spLocks noGrp="1"/>
          </p:cNvSpPr>
          <p:nvPr>
            <p:ph type="body" idx="1"/>
          </p:nvPr>
        </p:nvSpPr>
        <p:spPr/>
        <p:txBody>
          <a:bodyPr rIns="228600"/>
          <a:lstStyle/>
          <a:p>
            <a:pPr>
              <a:spcBef>
                <a:spcPct val="35000"/>
              </a:spcBef>
            </a:pPr>
            <a:r>
              <a:rPr lang="en-US" altLang="en-US" dirty="0"/>
              <a:t>Children with special health care needs</a:t>
            </a:r>
          </a:p>
          <a:p>
            <a:pPr lvl="1">
              <a:spcBef>
                <a:spcPct val="35000"/>
              </a:spcBef>
            </a:pPr>
            <a:r>
              <a:rPr lang="en-US" altLang="en-US" dirty="0"/>
              <a:t>Children with chronic physical, developmental, behavioral, or emotional conditions</a:t>
            </a:r>
          </a:p>
          <a:p>
            <a:pPr lvl="1">
              <a:spcBef>
                <a:spcPct val="35000"/>
              </a:spcBef>
            </a:pPr>
            <a:r>
              <a:rPr lang="en-US" altLang="en-US" dirty="0"/>
              <a:t>Require special services</a:t>
            </a:r>
          </a:p>
          <a:p>
            <a:pPr lvl="2">
              <a:spcBef>
                <a:spcPct val="35000"/>
              </a:spcBef>
            </a:pPr>
            <a:r>
              <a:rPr lang="en-US" altLang="en-US" dirty="0"/>
              <a:t>In-home follow-up</a:t>
            </a:r>
          </a:p>
          <a:p>
            <a:pPr lvl="2">
              <a:spcBef>
                <a:spcPct val="35000"/>
              </a:spcBef>
            </a:pPr>
            <a:r>
              <a:rPr lang="en-US" altLang="en-US" dirty="0"/>
              <a:t>Preventive care </a:t>
            </a:r>
            <a:r>
              <a:rPr lang="en-US" altLang="en-US" dirty="0" smtClean="0"/>
              <a:t>services</a:t>
            </a:r>
            <a:endParaRPr lang="en-US"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914400"/>
          </a:xfrm>
        </p:spPr>
        <p:txBody>
          <a:bodyPr/>
          <a:lstStyle/>
          <a:p>
            <a:r>
              <a:rPr lang="en-US" dirty="0"/>
              <a:t>Communicating With Children With Special Needs</a:t>
            </a:r>
            <a:r>
              <a:rPr lang="en-US" sz="2400" dirty="0"/>
              <a:t> (</a:t>
            </a:r>
            <a:r>
              <a:rPr lang="en-US" sz="2400" dirty="0" smtClean="0"/>
              <a:t>13 </a:t>
            </a:r>
            <a:r>
              <a:rPr lang="en-US" sz="2400" dirty="0"/>
              <a:t>of 18) </a:t>
            </a:r>
            <a:endParaRPr lang="en-US" sz="4400" dirty="0"/>
          </a:p>
        </p:txBody>
      </p:sp>
      <p:sp>
        <p:nvSpPr>
          <p:cNvPr id="3" name="Content Placeholder 2"/>
          <p:cNvSpPr>
            <a:spLocks noGrp="1"/>
          </p:cNvSpPr>
          <p:nvPr>
            <p:ph idx="1"/>
          </p:nvPr>
        </p:nvSpPr>
        <p:spPr>
          <a:xfrm>
            <a:off x="685800" y="1600200"/>
            <a:ext cx="7772400" cy="4800600"/>
          </a:xfrm>
        </p:spPr>
        <p:txBody>
          <a:bodyPr/>
          <a:lstStyle/>
          <a:p>
            <a:r>
              <a:rPr lang="en-US" dirty="0"/>
              <a:t>Overcoming barriers related to hearing impairments</a:t>
            </a:r>
          </a:p>
          <a:p>
            <a:pPr lvl="1"/>
            <a:r>
              <a:rPr lang="en-US" dirty="0"/>
              <a:t>Communication skills and preferences are unique to patient</a:t>
            </a:r>
          </a:p>
          <a:p>
            <a:pPr lvl="1"/>
            <a:r>
              <a:rPr lang="en-US" dirty="0"/>
              <a:t>Should be determined at initial meeting</a:t>
            </a:r>
          </a:p>
        </p:txBody>
      </p:sp>
    </p:spTree>
    <p:extLst>
      <p:ext uri="{BB962C8B-B14F-4D97-AF65-F5344CB8AC3E}">
        <p14:creationId xmlns:p14="http://schemas.microsoft.com/office/powerpoint/2010/main" val="10004931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914400"/>
          </a:xfrm>
        </p:spPr>
        <p:txBody>
          <a:bodyPr/>
          <a:lstStyle/>
          <a:p>
            <a:r>
              <a:rPr lang="en-US" dirty="0"/>
              <a:t>Communicating With Children With Special Needs</a:t>
            </a:r>
            <a:r>
              <a:rPr lang="en-US" sz="2400" dirty="0"/>
              <a:t> (</a:t>
            </a:r>
            <a:r>
              <a:rPr lang="en-US" sz="2400" dirty="0" smtClean="0"/>
              <a:t>14 </a:t>
            </a:r>
            <a:r>
              <a:rPr lang="en-US" sz="2400" dirty="0"/>
              <a:t>of 18) </a:t>
            </a:r>
            <a:endParaRPr lang="en-US" sz="4400" dirty="0"/>
          </a:p>
        </p:txBody>
      </p:sp>
      <p:sp>
        <p:nvSpPr>
          <p:cNvPr id="3" name="Content Placeholder 2"/>
          <p:cNvSpPr>
            <a:spLocks noGrp="1"/>
          </p:cNvSpPr>
          <p:nvPr>
            <p:ph idx="1"/>
          </p:nvPr>
        </p:nvSpPr>
        <p:spPr>
          <a:xfrm>
            <a:off x="685800" y="1600200"/>
            <a:ext cx="7772400" cy="4800600"/>
          </a:xfrm>
        </p:spPr>
        <p:txBody>
          <a:bodyPr/>
          <a:lstStyle/>
          <a:p>
            <a:r>
              <a:rPr lang="en-US" dirty="0"/>
              <a:t>Overcoming barriers related to hearing </a:t>
            </a:r>
            <a:r>
              <a:rPr lang="en-US" dirty="0" smtClean="0"/>
              <a:t>impairments (cont’d)</a:t>
            </a:r>
            <a:endParaRPr lang="en-US" dirty="0"/>
          </a:p>
          <a:p>
            <a:pPr lvl="1"/>
            <a:r>
              <a:rPr lang="en-US" dirty="0"/>
              <a:t>Communication methods may include:</a:t>
            </a:r>
          </a:p>
          <a:p>
            <a:pPr lvl="2"/>
            <a:r>
              <a:rPr lang="en-US" dirty="0"/>
              <a:t>Oral communication</a:t>
            </a:r>
          </a:p>
          <a:p>
            <a:pPr lvl="2"/>
            <a:r>
              <a:rPr lang="en-US" dirty="0"/>
              <a:t>Lipreading</a:t>
            </a:r>
          </a:p>
          <a:p>
            <a:pPr lvl="2"/>
            <a:r>
              <a:rPr lang="en-US" dirty="0"/>
              <a:t>Sign language</a:t>
            </a:r>
          </a:p>
          <a:p>
            <a:pPr lvl="2"/>
            <a:r>
              <a:rPr lang="en-US" dirty="0"/>
              <a:t>Gesturing</a:t>
            </a:r>
          </a:p>
          <a:p>
            <a:endParaRPr lang="en-US" dirty="0"/>
          </a:p>
        </p:txBody>
      </p:sp>
    </p:spTree>
    <p:extLst>
      <p:ext uri="{BB962C8B-B14F-4D97-AF65-F5344CB8AC3E}">
        <p14:creationId xmlns:p14="http://schemas.microsoft.com/office/powerpoint/2010/main" val="36929445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914400"/>
          </a:xfrm>
        </p:spPr>
        <p:txBody>
          <a:bodyPr/>
          <a:lstStyle/>
          <a:p>
            <a:r>
              <a:rPr lang="en-US" dirty="0"/>
              <a:t>Communicating With Children With Special Needs</a:t>
            </a:r>
            <a:r>
              <a:rPr lang="en-US" sz="2400" dirty="0"/>
              <a:t> (</a:t>
            </a:r>
            <a:r>
              <a:rPr lang="en-US" sz="2400" dirty="0" smtClean="0"/>
              <a:t>15 </a:t>
            </a:r>
            <a:r>
              <a:rPr lang="en-US" sz="2400" dirty="0"/>
              <a:t>of 18) </a:t>
            </a:r>
            <a:endParaRPr lang="en-US" sz="4400" dirty="0"/>
          </a:p>
        </p:txBody>
      </p:sp>
      <p:sp>
        <p:nvSpPr>
          <p:cNvPr id="3" name="Content Placeholder 2"/>
          <p:cNvSpPr>
            <a:spLocks noGrp="1"/>
          </p:cNvSpPr>
          <p:nvPr>
            <p:ph idx="1"/>
          </p:nvPr>
        </p:nvSpPr>
        <p:spPr>
          <a:xfrm>
            <a:off x="685800" y="1524000"/>
            <a:ext cx="7772400" cy="4800600"/>
          </a:xfrm>
        </p:spPr>
        <p:txBody>
          <a:bodyPr/>
          <a:lstStyle/>
          <a:p>
            <a:r>
              <a:rPr lang="en-US" dirty="0"/>
              <a:t>Overcoming barriers related to hearing impairments (cont’d)</a:t>
            </a:r>
          </a:p>
          <a:p>
            <a:pPr lvl="1"/>
            <a:r>
              <a:rPr lang="en-US" dirty="0"/>
              <a:t>Communication methods </a:t>
            </a:r>
            <a:r>
              <a:rPr lang="en-US" dirty="0" smtClean="0"/>
              <a:t>(cont’d):</a:t>
            </a:r>
            <a:endParaRPr lang="en-US" dirty="0"/>
          </a:p>
          <a:p>
            <a:pPr lvl="2"/>
            <a:r>
              <a:rPr lang="en-US" dirty="0"/>
              <a:t>Drawing</a:t>
            </a:r>
          </a:p>
          <a:p>
            <a:pPr lvl="2"/>
            <a:r>
              <a:rPr lang="en-US" dirty="0"/>
              <a:t>Writing</a:t>
            </a:r>
          </a:p>
          <a:p>
            <a:pPr lvl="2"/>
            <a:r>
              <a:rPr lang="en-US" dirty="0"/>
              <a:t>Use of text or computer word processors</a:t>
            </a:r>
          </a:p>
          <a:p>
            <a:pPr lvl="2"/>
            <a:r>
              <a:rPr lang="en-US" dirty="0"/>
              <a:t>Graphic imaging</a:t>
            </a:r>
          </a:p>
          <a:p>
            <a:endParaRPr lang="en-US" dirty="0"/>
          </a:p>
        </p:txBody>
      </p:sp>
    </p:spTree>
    <p:extLst>
      <p:ext uri="{BB962C8B-B14F-4D97-AF65-F5344CB8AC3E}">
        <p14:creationId xmlns:p14="http://schemas.microsoft.com/office/powerpoint/2010/main" val="14162949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09600" y="228600"/>
            <a:ext cx="7924800" cy="914400"/>
          </a:xfrm>
        </p:spPr>
        <p:txBody>
          <a:bodyPr/>
          <a:lstStyle/>
          <a:p>
            <a:pPr>
              <a:defRPr/>
            </a:pPr>
            <a:r>
              <a:rPr lang="en-US" dirty="0"/>
              <a:t>Communicating With Children With Special Needs</a:t>
            </a:r>
            <a:r>
              <a:rPr lang="en-US" sz="2400" dirty="0"/>
              <a:t> (</a:t>
            </a:r>
            <a:r>
              <a:rPr lang="en-US" sz="2400" dirty="0" smtClean="0"/>
              <a:t>16 </a:t>
            </a:r>
            <a:r>
              <a:rPr lang="en-US" sz="2400" dirty="0"/>
              <a:t>of 18) </a:t>
            </a:r>
            <a:endParaRPr lang="en-US" sz="3200" b="0" dirty="0"/>
          </a:p>
        </p:txBody>
      </p:sp>
      <p:sp>
        <p:nvSpPr>
          <p:cNvPr id="1029" name="Content Placeholder 2"/>
          <p:cNvSpPr>
            <a:spLocks noGrp="1"/>
          </p:cNvSpPr>
          <p:nvPr>
            <p:ph type="body" idx="1"/>
          </p:nvPr>
        </p:nvSpPr>
        <p:spPr>
          <a:xfrm>
            <a:off x="5105400" y="1371600"/>
            <a:ext cx="3886200" cy="4800600"/>
          </a:xfrm>
        </p:spPr>
        <p:txBody>
          <a:bodyPr rIns="228600"/>
          <a:lstStyle/>
          <a:p>
            <a:pPr>
              <a:spcBef>
                <a:spcPct val="35000"/>
              </a:spcBef>
            </a:pPr>
            <a:r>
              <a:rPr lang="en-US" altLang="en-US" dirty="0"/>
              <a:t>Hearing impairments (cont’d)</a:t>
            </a:r>
          </a:p>
          <a:p>
            <a:pPr lvl="1">
              <a:spcBef>
                <a:spcPct val="35000"/>
              </a:spcBef>
            </a:pPr>
            <a:r>
              <a:rPr lang="en-US" altLang="en-US" dirty="0"/>
              <a:t>American Sign Language (ASL)</a:t>
            </a:r>
          </a:p>
          <a:p>
            <a:pPr lvl="1">
              <a:spcBef>
                <a:spcPct val="35000"/>
              </a:spcBef>
            </a:pPr>
            <a:r>
              <a:rPr lang="en-US" altLang="en-US" dirty="0"/>
              <a:t>Defined set of hand gestures, facial expressions</a:t>
            </a:r>
          </a:p>
          <a:p>
            <a:pPr lvl="1">
              <a:spcBef>
                <a:spcPct val="35000"/>
              </a:spcBef>
            </a:pPr>
            <a:endParaRPr lang="en-US" altLang="en-US" dirty="0"/>
          </a:p>
        </p:txBody>
      </p:sp>
      <p:sp>
        <p:nvSpPr>
          <p:cNvPr id="5" name="TextBox 4"/>
          <p:cNvSpPr txBox="1"/>
          <p:nvPr/>
        </p:nvSpPr>
        <p:spPr>
          <a:xfrm>
            <a:off x="457200" y="4874568"/>
            <a:ext cx="4143202" cy="230832"/>
          </a:xfrm>
          <a:prstGeom prst="rect">
            <a:avLst/>
          </a:prstGeom>
          <a:noFill/>
        </p:spPr>
        <p:txBody>
          <a:bodyPr wrap="square" rtlCol="0">
            <a:spAutoFit/>
          </a:bodyPr>
          <a:lstStyle/>
          <a:p>
            <a:pPr algn="l"/>
            <a:r>
              <a:rPr lang="en-US" sz="900" dirty="0">
                <a:solidFill>
                  <a:schemeClr val="bg1">
                    <a:lumMod val="75000"/>
                  </a:schemeClr>
                </a:solidFill>
                <a:latin typeface="+mj-lt"/>
              </a:rPr>
              <a:t>© </a:t>
            </a:r>
            <a:r>
              <a:rPr lang="en-US" sz="900" dirty="0" err="1">
                <a:solidFill>
                  <a:schemeClr val="bg1">
                    <a:lumMod val="75000"/>
                  </a:schemeClr>
                </a:solidFill>
                <a:latin typeface="+mj-lt"/>
              </a:rPr>
              <a:t>Marmaduke</a:t>
            </a:r>
            <a:r>
              <a:rPr lang="en-US" sz="900" dirty="0">
                <a:solidFill>
                  <a:schemeClr val="bg1">
                    <a:lumMod val="75000"/>
                  </a:schemeClr>
                </a:solidFill>
                <a:latin typeface="+mj-lt"/>
              </a:rPr>
              <a:t> St. John/</a:t>
            </a:r>
            <a:r>
              <a:rPr lang="en-US" sz="900" dirty="0" err="1">
                <a:solidFill>
                  <a:schemeClr val="bg1">
                    <a:lumMod val="75000"/>
                  </a:schemeClr>
                </a:solidFill>
                <a:latin typeface="+mj-lt"/>
              </a:rPr>
              <a:t>Alamy</a:t>
            </a:r>
            <a:r>
              <a:rPr lang="en-US" sz="900" dirty="0">
                <a:solidFill>
                  <a:schemeClr val="bg1">
                    <a:lumMod val="75000"/>
                  </a:schemeClr>
                </a:solidFill>
                <a:latin typeface="+mj-lt"/>
              </a:rPr>
              <a:t>.</a:t>
            </a:r>
          </a:p>
        </p:txBody>
      </p:sp>
      <p:pic>
        <p:nvPicPr>
          <p:cNvPr id="2050" name="Picture 2" descr="\\10.1.1.17\productions\ART\ART PROCESS\PPT Projects\AAOS_ITK_PPT_164288\JPEG FILES\Chapter 17\9781284212785_CH17_FIGF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4419600" cy="2944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6976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914400"/>
          </a:xfrm>
        </p:spPr>
        <p:txBody>
          <a:bodyPr/>
          <a:lstStyle/>
          <a:p>
            <a:r>
              <a:rPr lang="en-US" dirty="0"/>
              <a:t>Communicating With Children With Special Needs</a:t>
            </a:r>
            <a:r>
              <a:rPr lang="en-US" sz="2400" dirty="0"/>
              <a:t> (</a:t>
            </a:r>
            <a:r>
              <a:rPr lang="en-US" sz="2400" dirty="0" smtClean="0"/>
              <a:t>17 </a:t>
            </a:r>
            <a:r>
              <a:rPr lang="en-US" sz="2400" dirty="0"/>
              <a:t>of 18) </a:t>
            </a:r>
            <a:endParaRPr lang="en-US" sz="4400" dirty="0"/>
          </a:p>
        </p:txBody>
      </p:sp>
      <p:sp>
        <p:nvSpPr>
          <p:cNvPr id="3" name="Content Placeholder 2"/>
          <p:cNvSpPr>
            <a:spLocks noGrp="1"/>
          </p:cNvSpPr>
          <p:nvPr>
            <p:ph idx="1"/>
          </p:nvPr>
        </p:nvSpPr>
        <p:spPr>
          <a:xfrm>
            <a:off x="685800" y="1524000"/>
            <a:ext cx="7772400" cy="4800600"/>
          </a:xfrm>
        </p:spPr>
        <p:txBody>
          <a:bodyPr/>
          <a:lstStyle/>
          <a:p>
            <a:r>
              <a:rPr lang="en-US" dirty="0"/>
              <a:t>Overcoming physical and physiologic barriers to communication</a:t>
            </a:r>
          </a:p>
          <a:p>
            <a:pPr lvl="1"/>
            <a:r>
              <a:rPr lang="en-US" dirty="0"/>
              <a:t>Disabilities that interfere with communication:</a:t>
            </a:r>
          </a:p>
          <a:p>
            <a:pPr lvl="2"/>
            <a:r>
              <a:rPr lang="en-US" dirty="0"/>
              <a:t>Muscular dystrophy</a:t>
            </a:r>
          </a:p>
          <a:p>
            <a:pPr lvl="2"/>
            <a:r>
              <a:rPr lang="en-US" dirty="0"/>
              <a:t>Cerebral palsy</a:t>
            </a:r>
          </a:p>
          <a:p>
            <a:pPr lvl="2"/>
            <a:r>
              <a:rPr lang="en-US" dirty="0"/>
              <a:t>Paralysis</a:t>
            </a:r>
          </a:p>
          <a:p>
            <a:pPr lvl="2"/>
            <a:r>
              <a:rPr lang="en-US" dirty="0"/>
              <a:t>Structural deformity secondary to illness or injury</a:t>
            </a:r>
          </a:p>
        </p:txBody>
      </p:sp>
    </p:spTree>
    <p:extLst>
      <p:ext uri="{BB962C8B-B14F-4D97-AF65-F5344CB8AC3E}">
        <p14:creationId xmlns:p14="http://schemas.microsoft.com/office/powerpoint/2010/main" val="19065987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914400"/>
          </a:xfrm>
        </p:spPr>
        <p:txBody>
          <a:bodyPr/>
          <a:lstStyle/>
          <a:p>
            <a:r>
              <a:rPr lang="en-US" dirty="0"/>
              <a:t>Communicating With Children With Special Needs</a:t>
            </a:r>
            <a:r>
              <a:rPr lang="en-US" sz="2400" dirty="0"/>
              <a:t> (</a:t>
            </a:r>
            <a:r>
              <a:rPr lang="en-US" sz="2400" dirty="0" smtClean="0"/>
              <a:t>18 </a:t>
            </a:r>
            <a:r>
              <a:rPr lang="en-US" sz="2400" dirty="0"/>
              <a:t>of 18) </a:t>
            </a:r>
            <a:endParaRPr lang="en-US" sz="4400" dirty="0"/>
          </a:p>
        </p:txBody>
      </p:sp>
      <p:sp>
        <p:nvSpPr>
          <p:cNvPr id="3" name="Content Placeholder 2"/>
          <p:cNvSpPr>
            <a:spLocks noGrp="1"/>
          </p:cNvSpPr>
          <p:nvPr>
            <p:ph idx="1"/>
          </p:nvPr>
        </p:nvSpPr>
        <p:spPr>
          <a:xfrm>
            <a:off x="685800" y="1524000"/>
            <a:ext cx="7772400" cy="4800600"/>
          </a:xfrm>
        </p:spPr>
        <p:txBody>
          <a:bodyPr/>
          <a:lstStyle/>
          <a:p>
            <a:r>
              <a:rPr lang="en-US" dirty="0"/>
              <a:t>Overcoming physical and physiologic barriers to communication (cont’d)</a:t>
            </a:r>
          </a:p>
          <a:p>
            <a:pPr lvl="1"/>
            <a:r>
              <a:rPr lang="en-US" dirty="0"/>
              <a:t>Not all physical disabilities are associated with cognitive or developmental </a:t>
            </a:r>
            <a:r>
              <a:rPr lang="en-US" dirty="0" smtClean="0"/>
              <a:t>disorders.</a:t>
            </a:r>
            <a:endParaRPr lang="en-US" dirty="0"/>
          </a:p>
          <a:p>
            <a:pPr lvl="1"/>
            <a:r>
              <a:rPr lang="en-US" dirty="0"/>
              <a:t>Common, avoidable barrier:</a:t>
            </a:r>
          </a:p>
          <a:p>
            <a:pPr lvl="2"/>
            <a:r>
              <a:rPr lang="en-US" dirty="0"/>
              <a:t>Misconception of child’s cognitive abilities based on physical appearance </a:t>
            </a:r>
          </a:p>
          <a:p>
            <a:pPr lvl="1"/>
            <a:endParaRPr lang="en-US" dirty="0"/>
          </a:p>
          <a:p>
            <a:endParaRPr lang="en-US" dirty="0"/>
          </a:p>
        </p:txBody>
      </p:sp>
    </p:spTree>
    <p:extLst>
      <p:ext uri="{BB962C8B-B14F-4D97-AF65-F5344CB8AC3E}">
        <p14:creationId xmlns:p14="http://schemas.microsoft.com/office/powerpoint/2010/main" val="10734051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Children Using Technology-Assistive Equipment</a:t>
            </a:r>
            <a:r>
              <a:rPr lang="en-US" sz="2400" dirty="0"/>
              <a:t> (1 of </a:t>
            </a:r>
            <a:r>
              <a:rPr lang="en-US" sz="2400" dirty="0" smtClean="0"/>
              <a:t>2) </a:t>
            </a:r>
            <a:endParaRPr lang="en-US" sz="2400" dirty="0"/>
          </a:p>
        </p:txBody>
      </p:sp>
      <p:sp>
        <p:nvSpPr>
          <p:cNvPr id="3" name="Content Placeholder 2"/>
          <p:cNvSpPr>
            <a:spLocks noGrp="1"/>
          </p:cNvSpPr>
          <p:nvPr>
            <p:ph idx="1"/>
          </p:nvPr>
        </p:nvSpPr>
        <p:spPr>
          <a:xfrm>
            <a:off x="685800" y="1524000"/>
            <a:ext cx="7772400" cy="4800600"/>
          </a:xfrm>
        </p:spPr>
        <p:txBody>
          <a:bodyPr/>
          <a:lstStyle/>
          <a:p>
            <a:r>
              <a:rPr lang="en-US" dirty="0"/>
              <a:t>Community paramedics should:</a:t>
            </a:r>
          </a:p>
          <a:p>
            <a:pPr lvl="1"/>
            <a:r>
              <a:rPr lang="en-US" dirty="0"/>
              <a:t>Become familiar with various types of medical technologies</a:t>
            </a:r>
          </a:p>
          <a:p>
            <a:r>
              <a:rPr lang="en-US" dirty="0"/>
              <a:t>Most common types of technology</a:t>
            </a:r>
          </a:p>
          <a:p>
            <a:pPr lvl="1"/>
            <a:r>
              <a:rPr lang="en-US" dirty="0"/>
              <a:t>Some form of respiratory support (eg, supplemental oxygen or mechanical ventilation</a:t>
            </a:r>
            <a:r>
              <a:rPr lang="en-US" dirty="0" smtClean="0"/>
              <a:t>)</a:t>
            </a:r>
          </a:p>
          <a:p>
            <a:pPr lvl="1"/>
            <a:r>
              <a:rPr lang="en-US" dirty="0"/>
              <a:t>Technology to support nutrition, such as gastronomy </a:t>
            </a:r>
            <a:r>
              <a:rPr lang="en-US" dirty="0" smtClean="0"/>
              <a:t>tubes</a:t>
            </a:r>
            <a:endParaRPr lang="en-US" dirty="0"/>
          </a:p>
        </p:txBody>
      </p:sp>
    </p:spTree>
    <p:extLst>
      <p:ext uri="{BB962C8B-B14F-4D97-AF65-F5344CB8AC3E}">
        <p14:creationId xmlns:p14="http://schemas.microsoft.com/office/powerpoint/2010/main" val="3017861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Children Using Technology-Assistive Equipment</a:t>
            </a:r>
            <a:r>
              <a:rPr lang="en-US" sz="2400" dirty="0"/>
              <a:t> </a:t>
            </a:r>
            <a:r>
              <a:rPr lang="en-US" sz="2400" dirty="0" smtClean="0"/>
              <a:t>(2 </a:t>
            </a:r>
            <a:r>
              <a:rPr lang="en-US" sz="2400" dirty="0"/>
              <a:t>of 2) </a:t>
            </a:r>
            <a:endParaRPr lang="en-US" dirty="0">
              <a:solidFill>
                <a:srgbClr val="FF0000"/>
              </a:solidFill>
            </a:endParaRPr>
          </a:p>
        </p:txBody>
      </p:sp>
      <p:sp>
        <p:nvSpPr>
          <p:cNvPr id="3" name="Content Placeholder 2"/>
          <p:cNvSpPr>
            <a:spLocks noGrp="1"/>
          </p:cNvSpPr>
          <p:nvPr>
            <p:ph idx="1"/>
          </p:nvPr>
        </p:nvSpPr>
        <p:spPr>
          <a:xfrm>
            <a:off x="685800" y="1524000"/>
            <a:ext cx="7772400" cy="4800600"/>
          </a:xfrm>
        </p:spPr>
        <p:txBody>
          <a:bodyPr/>
          <a:lstStyle/>
          <a:p>
            <a:r>
              <a:rPr lang="en-US" dirty="0"/>
              <a:t>An increasing number of children dependent on technology are being cared for in </a:t>
            </a:r>
            <a:r>
              <a:rPr lang="en-US"/>
              <a:t>the </a:t>
            </a:r>
            <a:r>
              <a:rPr lang="en-US" smtClean="0"/>
              <a:t>home.</a:t>
            </a:r>
            <a:endParaRPr lang="en-US" dirty="0"/>
          </a:p>
          <a:p>
            <a:pPr lvl="1"/>
            <a:r>
              <a:rPr lang="en-US" dirty="0"/>
              <a:t>An approach that requires coordination among the family, primary care providers, case managers, and specialists—a health care team</a:t>
            </a:r>
          </a:p>
        </p:txBody>
      </p:sp>
    </p:spTree>
    <p:extLst>
      <p:ext uri="{BB962C8B-B14F-4D97-AF65-F5344CB8AC3E}">
        <p14:creationId xmlns:p14="http://schemas.microsoft.com/office/powerpoint/2010/main" val="412563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Community Paramedic’s Role</a:t>
            </a:r>
            <a:r>
              <a:rPr lang="en-US" sz="2400" dirty="0"/>
              <a:t> </a:t>
            </a:r>
            <a:r>
              <a:rPr lang="en-US" sz="2400" dirty="0" smtClean="0"/>
              <a:t>(</a:t>
            </a:r>
            <a:r>
              <a:rPr lang="en-US" sz="2400" dirty="0"/>
              <a:t>1 of 3)</a:t>
            </a:r>
          </a:p>
        </p:txBody>
      </p:sp>
      <p:sp>
        <p:nvSpPr>
          <p:cNvPr id="3" name="Content Placeholder 2"/>
          <p:cNvSpPr>
            <a:spLocks noGrp="1"/>
          </p:cNvSpPr>
          <p:nvPr>
            <p:ph idx="1"/>
          </p:nvPr>
        </p:nvSpPr>
        <p:spPr>
          <a:xfrm>
            <a:off x="685800" y="1524000"/>
            <a:ext cx="7772400" cy="4800600"/>
          </a:xfrm>
        </p:spPr>
        <p:txBody>
          <a:bodyPr/>
          <a:lstStyle/>
          <a:p>
            <a:r>
              <a:rPr lang="en-US" dirty="0" smtClean="0"/>
              <a:t>Pediatric </a:t>
            </a:r>
            <a:r>
              <a:rPr lang="en-US" dirty="0"/>
              <a:t>care </a:t>
            </a:r>
            <a:r>
              <a:rPr lang="en-US" dirty="0" smtClean="0"/>
              <a:t>forms a distinct niche as community </a:t>
            </a:r>
            <a:r>
              <a:rPr lang="en-US" dirty="0" err="1"/>
              <a:t>paramedicine</a:t>
            </a:r>
            <a:r>
              <a:rPr lang="en-US" dirty="0"/>
              <a:t> </a:t>
            </a:r>
            <a:r>
              <a:rPr lang="en-US" dirty="0" smtClean="0"/>
              <a:t>evolves</a:t>
            </a:r>
          </a:p>
          <a:p>
            <a:pPr lvl="1"/>
            <a:r>
              <a:rPr lang="en-US" dirty="0" smtClean="0"/>
              <a:t>Demonstration </a:t>
            </a:r>
            <a:r>
              <a:rPr lang="en-US" dirty="0"/>
              <a:t>project at Indiana </a:t>
            </a:r>
            <a:r>
              <a:rPr lang="en-US" dirty="0" smtClean="0"/>
              <a:t>University</a:t>
            </a:r>
          </a:p>
          <a:p>
            <a:pPr lvl="1"/>
            <a:r>
              <a:rPr lang="en-US" dirty="0" smtClean="0"/>
              <a:t>Milwaukee</a:t>
            </a:r>
            <a:r>
              <a:rPr lang="en-US" dirty="0"/>
              <a:t>, WI: Community paramedics identify risks to infants in the home to reduce infant mortality</a:t>
            </a:r>
          </a:p>
        </p:txBody>
      </p:sp>
    </p:spTree>
    <p:extLst>
      <p:ext uri="{BB962C8B-B14F-4D97-AF65-F5344CB8AC3E}">
        <p14:creationId xmlns:p14="http://schemas.microsoft.com/office/powerpoint/2010/main" val="2269069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dirty="0"/>
              <a:t>The Community Paramedic’s Role</a:t>
            </a:r>
            <a:r>
              <a:rPr lang="en-US" sz="2400" dirty="0"/>
              <a:t> </a:t>
            </a:r>
            <a:r>
              <a:rPr lang="en-US" sz="2400" dirty="0" smtClean="0"/>
              <a:t>(2 </a:t>
            </a:r>
            <a:r>
              <a:rPr lang="en-US" sz="2400" dirty="0"/>
              <a:t>of 3)</a:t>
            </a:r>
            <a:endParaRPr lang="en-US" sz="2800" b="0" dirty="0"/>
          </a:p>
        </p:txBody>
      </p:sp>
      <p:sp>
        <p:nvSpPr>
          <p:cNvPr id="1029" name="Content Placeholder 2"/>
          <p:cNvSpPr>
            <a:spLocks noGrp="1"/>
          </p:cNvSpPr>
          <p:nvPr>
            <p:ph type="body" idx="1"/>
          </p:nvPr>
        </p:nvSpPr>
        <p:spPr>
          <a:xfrm>
            <a:off x="4953000" y="1447800"/>
            <a:ext cx="3886200" cy="4800600"/>
          </a:xfrm>
        </p:spPr>
        <p:txBody>
          <a:bodyPr rIns="228600"/>
          <a:lstStyle/>
          <a:p>
            <a:pPr>
              <a:spcBef>
                <a:spcPct val="35000"/>
              </a:spcBef>
            </a:pPr>
            <a:r>
              <a:rPr lang="en-US" altLang="en-US" dirty="0"/>
              <a:t>Pediatric care niche (cont’d) </a:t>
            </a:r>
          </a:p>
          <a:p>
            <a:pPr lvl="1">
              <a:spcBef>
                <a:spcPct val="35000"/>
              </a:spcBef>
            </a:pPr>
            <a:r>
              <a:rPr lang="en-US" altLang="en-US" dirty="0"/>
              <a:t>Follow-up and preventive care for asthma</a:t>
            </a:r>
          </a:p>
          <a:p>
            <a:pPr lvl="1">
              <a:spcBef>
                <a:spcPct val="35000"/>
              </a:spcBef>
            </a:pPr>
            <a:r>
              <a:rPr lang="en-US" altLang="en-US" dirty="0"/>
              <a:t>Specific community paramedicine intervention</a:t>
            </a:r>
          </a:p>
        </p:txBody>
      </p:sp>
      <p:pic>
        <p:nvPicPr>
          <p:cNvPr id="1026" name="Picture 2" descr="\\10.1.1.17\productions\ART\ART PROCESS\PPT Projects\AAOS_ITK_PPT_164288\JPEG FILES\Chapter 17\9781284212785_CH17_FIGF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4419600" cy="37861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2598" y="5560368"/>
            <a:ext cx="4143202" cy="230832"/>
          </a:xfrm>
          <a:prstGeom prst="rect">
            <a:avLst/>
          </a:prstGeom>
          <a:noFill/>
        </p:spPr>
        <p:txBody>
          <a:bodyPr wrap="square" rtlCol="0">
            <a:spAutoFit/>
          </a:bodyPr>
          <a:lstStyle/>
          <a:p>
            <a:pPr algn="l"/>
            <a:r>
              <a:rPr lang="en-IN" sz="900" dirty="0">
                <a:solidFill>
                  <a:schemeClr val="bg1">
                    <a:lumMod val="75000"/>
                  </a:schemeClr>
                </a:solidFill>
                <a:latin typeface="+mj-lt"/>
              </a:rPr>
              <a:t>© Hero Images Inc./</a:t>
            </a:r>
            <a:r>
              <a:rPr lang="en-IN" sz="900" dirty="0" err="1">
                <a:solidFill>
                  <a:schemeClr val="bg1">
                    <a:lumMod val="75000"/>
                  </a:schemeClr>
                </a:solidFill>
                <a:latin typeface="+mj-lt"/>
              </a:rPr>
              <a:t>Alamy</a:t>
            </a:r>
            <a:r>
              <a:rPr lang="en-IN" sz="900" dirty="0">
                <a:solidFill>
                  <a:schemeClr val="bg1">
                    <a:lumMod val="75000"/>
                  </a:schemeClr>
                </a:solidFill>
                <a:latin typeface="+mj-lt"/>
              </a:rPr>
              <a:t>.</a:t>
            </a:r>
            <a:endParaRPr lang="en-US" sz="900" dirty="0">
              <a:solidFill>
                <a:schemeClr val="bg1">
                  <a:lumMod val="75000"/>
                </a:schemeClr>
              </a:solidFill>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Community Paramedic’s Role</a:t>
            </a:r>
            <a:r>
              <a:rPr lang="en-US" sz="2400" dirty="0"/>
              <a:t> </a:t>
            </a:r>
            <a:r>
              <a:rPr lang="en-US" sz="2400" dirty="0" smtClean="0"/>
              <a:t>(3 </a:t>
            </a:r>
            <a:r>
              <a:rPr lang="en-US" sz="2400" dirty="0"/>
              <a:t>of 3)</a:t>
            </a:r>
            <a:endParaRPr lang="en-US" dirty="0"/>
          </a:p>
        </p:txBody>
      </p:sp>
      <p:sp>
        <p:nvSpPr>
          <p:cNvPr id="3" name="Content Placeholder 2"/>
          <p:cNvSpPr>
            <a:spLocks noGrp="1"/>
          </p:cNvSpPr>
          <p:nvPr>
            <p:ph idx="1"/>
          </p:nvPr>
        </p:nvSpPr>
        <p:spPr>
          <a:xfrm>
            <a:off x="685800" y="1524000"/>
            <a:ext cx="7772400" cy="4800600"/>
          </a:xfrm>
        </p:spPr>
        <p:txBody>
          <a:bodyPr/>
          <a:lstStyle/>
          <a:p>
            <a:r>
              <a:rPr lang="en-US" dirty="0" smtClean="0"/>
              <a:t>Specific </a:t>
            </a:r>
            <a:r>
              <a:rPr lang="en-US" dirty="0"/>
              <a:t>role for community </a:t>
            </a:r>
            <a:r>
              <a:rPr lang="en-US" dirty="0" err="1"/>
              <a:t>paramedicine</a:t>
            </a:r>
            <a:r>
              <a:rPr lang="en-US" dirty="0"/>
              <a:t> </a:t>
            </a:r>
            <a:r>
              <a:rPr lang="en-US" dirty="0" smtClean="0"/>
              <a:t>in caring chronic </a:t>
            </a:r>
            <a:r>
              <a:rPr lang="en-US" dirty="0"/>
              <a:t>conditions in pediatric population has </a:t>
            </a:r>
            <a:r>
              <a:rPr lang="en-US" dirty="0"/>
              <a:t>yet to be </a:t>
            </a:r>
            <a:r>
              <a:rPr lang="en-US" dirty="0" smtClean="0"/>
              <a:t>defined</a:t>
            </a:r>
          </a:p>
          <a:p>
            <a:pPr lvl="1"/>
            <a:r>
              <a:rPr lang="en-US" dirty="0" smtClean="0"/>
              <a:t>Primary </a:t>
            </a:r>
            <a:r>
              <a:rPr lang="en-US" dirty="0"/>
              <a:t>care physician: develops the plan of care for patients with chronic </a:t>
            </a:r>
            <a:r>
              <a:rPr lang="en-US" dirty="0" smtClean="0"/>
              <a:t>conditions</a:t>
            </a:r>
          </a:p>
          <a:p>
            <a:pPr lvl="1"/>
            <a:r>
              <a:rPr lang="en-US" dirty="0" smtClean="0"/>
              <a:t>Community </a:t>
            </a:r>
            <a:r>
              <a:rPr lang="en-US" dirty="0"/>
              <a:t>paramedic’s role: </a:t>
            </a:r>
            <a:r>
              <a:rPr lang="en-US" dirty="0" smtClean="0"/>
              <a:t>monitor–manage–educate </a:t>
            </a:r>
            <a:r>
              <a:rPr lang="en-US" dirty="0"/>
              <a:t>triad of </a:t>
            </a:r>
            <a:r>
              <a:rPr lang="en-US" dirty="0" smtClean="0"/>
              <a:t>responsibilities</a:t>
            </a:r>
            <a:endParaRPr lang="en-US" dirty="0"/>
          </a:p>
        </p:txBody>
      </p:sp>
    </p:spTree>
    <p:extLst>
      <p:ext uri="{BB962C8B-B14F-4D97-AF65-F5344CB8AC3E}">
        <p14:creationId xmlns:p14="http://schemas.microsoft.com/office/powerpoint/2010/main" val="1364215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Developmental Milestones</a:t>
            </a:r>
            <a:r>
              <a:rPr lang="en-US" sz="2800" dirty="0"/>
              <a:t> </a:t>
            </a:r>
            <a:r>
              <a:rPr lang="en-US" sz="2800" dirty="0" smtClean="0"/>
              <a:t/>
            </a:r>
            <a:br>
              <a:rPr lang="en-US" sz="2800" dirty="0" smtClean="0"/>
            </a:br>
            <a:r>
              <a:rPr lang="en-US" sz="2400" dirty="0" smtClean="0"/>
              <a:t>(</a:t>
            </a:r>
            <a:r>
              <a:rPr lang="en-US" sz="2400" dirty="0"/>
              <a:t>1 of 11) </a:t>
            </a:r>
          </a:p>
        </p:txBody>
      </p:sp>
      <p:sp>
        <p:nvSpPr>
          <p:cNvPr id="3" name="Content Placeholder 2"/>
          <p:cNvSpPr>
            <a:spLocks noGrp="1"/>
          </p:cNvSpPr>
          <p:nvPr>
            <p:ph idx="1"/>
          </p:nvPr>
        </p:nvSpPr>
        <p:spPr/>
        <p:txBody>
          <a:bodyPr/>
          <a:lstStyle/>
          <a:p>
            <a:r>
              <a:rPr lang="en-US" dirty="0"/>
              <a:t>Child development</a:t>
            </a:r>
          </a:p>
          <a:p>
            <a:pPr lvl="1"/>
            <a:r>
              <a:rPr lang="en-US" dirty="0"/>
              <a:t>Developmental milestones may be measured in terms of:</a:t>
            </a:r>
          </a:p>
          <a:p>
            <a:pPr lvl="2"/>
            <a:r>
              <a:rPr lang="en-US" dirty="0"/>
              <a:t>Gross motor skills</a:t>
            </a:r>
          </a:p>
          <a:p>
            <a:pPr lvl="2"/>
            <a:r>
              <a:rPr lang="en-US" dirty="0"/>
              <a:t>Fine motor skills</a:t>
            </a:r>
          </a:p>
          <a:p>
            <a:pPr lvl="2"/>
            <a:r>
              <a:rPr lang="en-US" dirty="0"/>
              <a:t>Communication and language development</a:t>
            </a:r>
          </a:p>
          <a:p>
            <a:pPr lvl="2"/>
            <a:r>
              <a:rPr lang="en-US" dirty="0"/>
              <a:t>Cognitive maturity</a:t>
            </a:r>
          </a:p>
        </p:txBody>
      </p:sp>
    </p:spTree>
    <p:extLst>
      <p:ext uri="{BB962C8B-B14F-4D97-AF65-F5344CB8AC3E}">
        <p14:creationId xmlns:p14="http://schemas.microsoft.com/office/powerpoint/2010/main" val="1720133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Developmental Milestones</a:t>
            </a:r>
            <a:r>
              <a:rPr lang="en-US" sz="2800" dirty="0"/>
              <a:t> </a:t>
            </a:r>
            <a:br>
              <a:rPr lang="en-US" sz="2800" dirty="0"/>
            </a:br>
            <a:r>
              <a:rPr lang="en-US" sz="2400" dirty="0" smtClean="0"/>
              <a:t>(2 </a:t>
            </a:r>
            <a:r>
              <a:rPr lang="en-US" sz="2400" dirty="0"/>
              <a:t>of 11) </a:t>
            </a:r>
            <a:endParaRPr lang="en-US" dirty="0"/>
          </a:p>
        </p:txBody>
      </p:sp>
      <p:sp>
        <p:nvSpPr>
          <p:cNvPr id="3" name="Content Placeholder 2"/>
          <p:cNvSpPr>
            <a:spLocks noGrp="1"/>
          </p:cNvSpPr>
          <p:nvPr>
            <p:ph idx="1"/>
          </p:nvPr>
        </p:nvSpPr>
        <p:spPr/>
        <p:txBody>
          <a:bodyPr/>
          <a:lstStyle/>
          <a:p>
            <a:r>
              <a:rPr lang="en-US" dirty="0"/>
              <a:t>Child development (cont’d)</a:t>
            </a:r>
          </a:p>
          <a:p>
            <a:pPr lvl="1"/>
            <a:r>
              <a:rPr lang="en-US" dirty="0"/>
              <a:t>Best way to understand the functional level of any child is to ask the parent/caretaker</a:t>
            </a:r>
          </a:p>
          <a:p>
            <a:pPr lvl="2"/>
            <a:r>
              <a:rPr lang="en-US" dirty="0"/>
              <a:t>Ask at which age or grade level the child functions or how the child expresses basic emotions</a:t>
            </a:r>
          </a:p>
          <a:p>
            <a:pPr lvl="2"/>
            <a:r>
              <a:rPr lang="en-US" dirty="0"/>
              <a:t>Ask the best way to approach the </a:t>
            </a:r>
            <a:r>
              <a:rPr lang="en-US" dirty="0" smtClean="0"/>
              <a:t>child, </a:t>
            </a:r>
            <a:r>
              <a:rPr lang="en-US" dirty="0"/>
              <a:t>and which techniques to use to mitigate the child’s anxiety</a:t>
            </a:r>
          </a:p>
        </p:txBody>
      </p:sp>
    </p:spTree>
    <p:extLst>
      <p:ext uri="{BB962C8B-B14F-4D97-AF65-F5344CB8AC3E}">
        <p14:creationId xmlns:p14="http://schemas.microsoft.com/office/powerpoint/2010/main" val="1698104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Developmental Milestones</a:t>
            </a:r>
            <a:r>
              <a:rPr lang="en-US" sz="2800" dirty="0"/>
              <a:t> </a:t>
            </a:r>
            <a:br>
              <a:rPr lang="en-US" sz="2800" dirty="0"/>
            </a:br>
            <a:r>
              <a:rPr lang="en-US" sz="2400" dirty="0" smtClean="0"/>
              <a:t>(3 </a:t>
            </a:r>
            <a:r>
              <a:rPr lang="en-US" sz="2400" dirty="0"/>
              <a:t>of 11) </a:t>
            </a:r>
            <a:endParaRPr lang="en-US" dirty="0"/>
          </a:p>
        </p:txBody>
      </p:sp>
      <p:sp>
        <p:nvSpPr>
          <p:cNvPr id="3" name="Content Placeholder 2"/>
          <p:cNvSpPr>
            <a:spLocks noGrp="1"/>
          </p:cNvSpPr>
          <p:nvPr>
            <p:ph idx="1"/>
          </p:nvPr>
        </p:nvSpPr>
        <p:spPr/>
        <p:txBody>
          <a:bodyPr/>
          <a:lstStyle/>
          <a:p>
            <a:r>
              <a:rPr lang="en-US" dirty="0"/>
              <a:t>Developmental delays</a:t>
            </a:r>
          </a:p>
          <a:p>
            <a:pPr lvl="1"/>
            <a:r>
              <a:rPr lang="en-US" dirty="0"/>
              <a:t>Four main areas are subject to developmental delays:</a:t>
            </a:r>
          </a:p>
          <a:p>
            <a:pPr lvl="2"/>
            <a:r>
              <a:rPr lang="en-US" dirty="0"/>
              <a:t>Speech or language development</a:t>
            </a:r>
          </a:p>
          <a:p>
            <a:pPr lvl="2"/>
            <a:r>
              <a:rPr lang="en-US" dirty="0"/>
              <a:t>Motor development</a:t>
            </a:r>
          </a:p>
          <a:p>
            <a:pPr lvl="2"/>
            <a:r>
              <a:rPr lang="en-US" dirty="0"/>
              <a:t>Social and emotional development</a:t>
            </a:r>
          </a:p>
          <a:p>
            <a:pPr lvl="2"/>
            <a:r>
              <a:rPr lang="en-US" dirty="0"/>
              <a:t>Cognitive development</a:t>
            </a:r>
          </a:p>
        </p:txBody>
      </p:sp>
    </p:spTree>
    <p:extLst>
      <p:ext uri="{BB962C8B-B14F-4D97-AF65-F5344CB8AC3E}">
        <p14:creationId xmlns:p14="http://schemas.microsoft.com/office/powerpoint/2010/main" val="33207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_template">
  <a:themeElements>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_templa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spDef>
    <a:ln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lnDef>
  </a:objectDefaults>
  <a:extraClrSchemeLst>
    <a:extraClrScheme>
      <a:clrScheme name="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EMT_TEMPLT</Template>
  <TotalTime>3879</TotalTime>
  <Words>1537</Words>
  <Application>Microsoft Office PowerPoint</Application>
  <PresentationFormat>On-screen Show (4:3)</PresentationFormat>
  <Paragraphs>659</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design_template</vt:lpstr>
      <vt:lpstr>PowerPoint Presentation</vt:lpstr>
      <vt:lpstr>Chapter 17  Communication Strategies for Children with Special Needs</vt:lpstr>
      <vt:lpstr>Introduction</vt:lpstr>
      <vt:lpstr>The Community Paramedic’s Role (1 of 3)</vt:lpstr>
      <vt:lpstr>The Community Paramedic’s Role (2 of 3)</vt:lpstr>
      <vt:lpstr>The Community Paramedic’s Role (3 of 3)</vt:lpstr>
      <vt:lpstr>Developmental Milestones  (1 of 11) </vt:lpstr>
      <vt:lpstr>Developmental Milestones  (2 of 11) </vt:lpstr>
      <vt:lpstr>Developmental Milestones  (3 of 11) </vt:lpstr>
      <vt:lpstr>Developmental Milestones  (4 of 11) </vt:lpstr>
      <vt:lpstr>Developmental Milestones  (5 of 11) </vt:lpstr>
      <vt:lpstr>Developmental Milestones  (6 of 11) </vt:lpstr>
      <vt:lpstr>Developmental Milestones  (7 of 11) </vt:lpstr>
      <vt:lpstr>Developmental Milestones  (8 of 11) </vt:lpstr>
      <vt:lpstr>Developmental Milestones  (9 of 11) </vt:lpstr>
      <vt:lpstr>Developmental Milestones  (10 of 11) </vt:lpstr>
      <vt:lpstr>Developmental Milestones  (11 of 11) </vt:lpstr>
      <vt:lpstr>Communicating With Children With Special Needs (1 of 18) </vt:lpstr>
      <vt:lpstr>Communicating With Children With Special Needs (2 of 18) </vt:lpstr>
      <vt:lpstr>Communicating With Children With Special Needs (3 of 18) </vt:lpstr>
      <vt:lpstr>Communicating With Children With Special Needs (4 of 18) </vt:lpstr>
      <vt:lpstr>Communicating With Children With Special Needs (5 of 18) </vt:lpstr>
      <vt:lpstr>Communicating With Children With Special Needs (6 of 18) </vt:lpstr>
      <vt:lpstr>Communicating With Children With Special Needs (7 of 18) </vt:lpstr>
      <vt:lpstr>Communicating With Children With Special Needs (8 of 18) </vt:lpstr>
      <vt:lpstr>Communicating With Children With Special Needs (9 of 18) </vt:lpstr>
      <vt:lpstr>Communicating With Children With Special Needs (10 of 18) </vt:lpstr>
      <vt:lpstr>Communicating With Children With Special Needs (11 of 18) </vt:lpstr>
      <vt:lpstr>Communicating With Children With Special Needs (12 of 18) </vt:lpstr>
      <vt:lpstr>Communicating With Children With Special Needs (13 of 18) </vt:lpstr>
      <vt:lpstr>Communicating With Children With Special Needs (14 of 18) </vt:lpstr>
      <vt:lpstr>Communicating With Children With Special Needs (15 of 18) </vt:lpstr>
      <vt:lpstr>Communicating With Children With Special Needs (16 of 18) </vt:lpstr>
      <vt:lpstr>Communicating With Children With Special Needs (17 of 18) </vt:lpstr>
      <vt:lpstr>Communicating With Children With Special Needs (18 of 18) </vt:lpstr>
      <vt:lpstr>Children Using Technology-Assistive Equipment (1 of 2) </vt:lpstr>
      <vt:lpstr>Children Using Technology-Assistive Equipment (2 of 2) </vt:lpstr>
    </vt:vector>
  </TitlesOfParts>
  <Company>jones and bartlett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CarolB</dc:creator>
  <cp:lastModifiedBy>Jessica Sturtevant</cp:lastModifiedBy>
  <cp:revision>399</cp:revision>
  <dcterms:created xsi:type="dcterms:W3CDTF">2002-02-12T20:19:46Z</dcterms:created>
  <dcterms:modified xsi:type="dcterms:W3CDTF">2017-02-23T15:59:13Z</dcterms:modified>
</cp:coreProperties>
</file>