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3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6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2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4429-18C0-49C4-82E2-E9A3BC9DB76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0E92C66-BD0A-42EB-9685-3711D37FBF2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060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betterphoto.com/gallery/dynoGallDetail.asp?photoID=141970&amp;catID=294&amp;contestCatID=&amp;rowNumber=4&amp;camID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guide.com/_pages/0060-0502-1719-5023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FIRE!!!</a:t>
            </a:r>
          </a:p>
        </p:txBody>
      </p:sp>
      <p:pic>
        <p:nvPicPr>
          <p:cNvPr id="70659" name="Picture 5" descr="One%20of%20the%20campfire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3188" y="805583"/>
            <a:ext cx="3495571" cy="4660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55103290-D871-41E5-B75E-0C072C49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BAB5DA9-79DC-46BD-A512-56A8EFF4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02A9421-39C5-4CA9-8A9B-05553273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0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94475" y="1474968"/>
            <a:ext cx="2117940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2400"/>
              <a:t>Magnesium fire starting kits</a:t>
            </a:r>
          </a:p>
        </p:txBody>
      </p:sp>
      <p:pic>
        <p:nvPicPr>
          <p:cNvPr id="79877" name="Picture 12" descr="FIRE-STEEL-ARM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92109" y="1209176"/>
            <a:ext cx="2769862" cy="3693149"/>
          </a:xfrm>
          <a:prstGeom prst="rect">
            <a:avLst/>
          </a:prstGeom>
          <a:noFill/>
        </p:spPr>
      </p:pic>
      <p:pic>
        <p:nvPicPr>
          <p:cNvPr id="79875" name="Picture 8" descr="BlastMatch_bi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21499" y="481108"/>
            <a:ext cx="2491907" cy="2491907"/>
          </a:xfrm>
          <a:prstGeom prst="rect">
            <a:avLst/>
          </a:prstGeom>
          <a:noFill/>
        </p:spPr>
      </p:pic>
      <p:pic>
        <p:nvPicPr>
          <p:cNvPr id="79876" name="Picture 10" descr="magnesium_too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84538" y="3347423"/>
            <a:ext cx="2765376" cy="2074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55103290-D871-41E5-B75E-0C072C49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BAB5DA9-79DC-46BD-A512-56A8EFF4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02A9421-39C5-4CA9-8A9B-05553273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94475" y="1474968"/>
            <a:ext cx="2117940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3100"/>
              <a:t>candles</a:t>
            </a:r>
          </a:p>
        </p:txBody>
      </p:sp>
      <p:pic>
        <p:nvPicPr>
          <p:cNvPr id="80899" name="Picture 6" descr="05_04_51---Candle_we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92109" y="980948"/>
            <a:ext cx="2769862" cy="4149605"/>
          </a:xfrm>
          <a:prstGeom prst="rect">
            <a:avLst/>
          </a:prstGeom>
          <a:noFill/>
        </p:spPr>
      </p:pic>
      <p:pic>
        <p:nvPicPr>
          <p:cNvPr id="80900" name="Picture 8" descr="smok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84765" y="653832"/>
            <a:ext cx="2765376" cy="2146458"/>
          </a:xfrm>
          <a:prstGeom prst="rect">
            <a:avLst/>
          </a:prstGeom>
          <a:noFill/>
        </p:spPr>
      </p:pic>
      <p:pic>
        <p:nvPicPr>
          <p:cNvPr id="80901" name="Picture 10" descr="burning_candle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84538" y="3461495"/>
            <a:ext cx="2765376" cy="184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Steel wool and a 9 volt battery</a:t>
            </a:r>
          </a:p>
        </p:txBody>
      </p:sp>
      <p:pic>
        <p:nvPicPr>
          <p:cNvPr id="81923" name="Picture 6" descr="Wire wool vs 9v Battery by Matt Cadwell Photography - Norfolk Landscap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3713"/>
            <a:ext cx="4076700" cy="270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8" descr="fire wire being used as a jump 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1665111"/>
            <a:ext cx="3333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10" descr="user_default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1914" y="3905250"/>
            <a:ext cx="2390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2" descr="steel%20w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" y="4800600"/>
            <a:ext cx="241935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14" descr="9voltBatt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7244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55103290-D871-41E5-B75E-0C072C49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BAB5DA9-79DC-46BD-A512-56A8EFF4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02A9421-39C5-4CA9-8A9B-05553273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94475" y="1474968"/>
            <a:ext cx="2117940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3100"/>
              <a:t>Vaseline and Cotton</a:t>
            </a:r>
          </a:p>
        </p:txBody>
      </p:sp>
      <p:pic>
        <p:nvPicPr>
          <p:cNvPr id="82947" name="Picture 6" descr="pocket-flam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92109" y="1738931"/>
            <a:ext cx="2769862" cy="2633639"/>
          </a:xfrm>
          <a:prstGeom prst="rect">
            <a:avLst/>
          </a:prstGeom>
          <a:noFill/>
        </p:spPr>
      </p:pic>
      <p:pic>
        <p:nvPicPr>
          <p:cNvPr id="82948" name="Picture 8" descr="ballscotton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84765" y="590606"/>
            <a:ext cx="2765376" cy="2272911"/>
          </a:xfrm>
          <a:prstGeom prst="rect">
            <a:avLst/>
          </a:prstGeom>
          <a:noFill/>
        </p:spPr>
      </p:pic>
      <p:pic>
        <p:nvPicPr>
          <p:cNvPr id="82949" name="Picture 10" descr="magfirecotton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84538" y="3347423"/>
            <a:ext cx="2765376" cy="2074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5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70" name="Picture 5" descr="wpe43.jpg (13260 bytes)"/>
          <p:cNvPicPr>
            <a:picLocks noChangeAspect="1" noChangeArrowheads="1"/>
          </p:cNvPicPr>
          <p:nvPr/>
        </p:nvPicPr>
        <p:blipFill rotWithShape="1">
          <a:blip r:embed="rId2" cstate="print"/>
          <a:srcRect t="2770"/>
          <a:stretch/>
        </p:blipFill>
        <p:spPr bwMode="auto">
          <a:xfrm>
            <a:off x="482600" y="643467"/>
            <a:ext cx="8178799" cy="5571066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55103290-D871-41E5-B75E-0C072C49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BAB5DA9-79DC-46BD-A512-56A8EFF4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02A9421-39C5-4CA9-8A9B-05553273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2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94475" y="1474968"/>
            <a:ext cx="2117940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3100"/>
              <a:t>Pine Pitch</a:t>
            </a:r>
          </a:p>
        </p:txBody>
      </p:sp>
      <p:pic>
        <p:nvPicPr>
          <p:cNvPr id="84995" name="Picture 6" descr="pine-pitch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92109" y="1801399"/>
            <a:ext cx="2769862" cy="2508703"/>
          </a:xfrm>
          <a:prstGeom prst="rect">
            <a:avLst/>
          </a:prstGeom>
          <a:noFill/>
        </p:spPr>
      </p:pic>
      <p:pic>
        <p:nvPicPr>
          <p:cNvPr id="84997" name="Picture 10" descr="096-130-0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84765" y="503383"/>
            <a:ext cx="2765376" cy="2447357"/>
          </a:xfrm>
          <a:prstGeom prst="rect">
            <a:avLst/>
          </a:prstGeom>
          <a:noFill/>
        </p:spPr>
      </p:pic>
      <p:pic>
        <p:nvPicPr>
          <p:cNvPr id="84996" name="Picture 8" descr="2890580160_2994263f2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84538" y="3461495"/>
            <a:ext cx="2765376" cy="184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Magnifying glass </a:t>
            </a:r>
          </a:p>
        </p:txBody>
      </p:sp>
      <p:pic>
        <p:nvPicPr>
          <p:cNvPr id="86019" name="Picture 6" descr="Fresnel_Lens_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47545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Hand fire drill</a:t>
            </a:r>
          </a:p>
        </p:txBody>
      </p:sp>
      <p:pic>
        <p:nvPicPr>
          <p:cNvPr id="87043" name="Picture 5" descr="How To Build a Matchless Fir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0808" y="928052"/>
            <a:ext cx="3720331" cy="4415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40F6B676-B146-4D5E-90E5-D65A72CA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23A025-DB3C-4E81-A76F-A0006C485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067" name="Picture 8" descr="How To Build a Matchless Fire"/>
          <p:cNvPicPr>
            <a:picLocks noChangeAspect="1" noChangeArrowheads="1"/>
          </p:cNvPicPr>
          <p:nvPr/>
        </p:nvPicPr>
        <p:blipFill rotWithShape="1">
          <a:blip r:embed="rId2" cstate="print"/>
          <a:srcRect t="4670" b="5110"/>
          <a:stretch/>
        </p:blipFill>
        <p:spPr bwMode="auto">
          <a:xfrm>
            <a:off x="480957" y="643466"/>
            <a:ext cx="2569854" cy="1746504"/>
          </a:xfrm>
          <a:prstGeom prst="rect">
            <a:avLst/>
          </a:prstGeom>
          <a:noFill/>
        </p:spPr>
      </p:pic>
      <p:pic>
        <p:nvPicPr>
          <p:cNvPr id="88066" name="Picture 6" descr="PMOCbeginnerset"/>
          <p:cNvPicPr>
            <a:picLocks noChangeAspect="1" noChangeArrowheads="1"/>
          </p:cNvPicPr>
          <p:nvPr/>
        </p:nvPicPr>
        <p:blipFill rotWithShape="1">
          <a:blip r:embed="rId3" cstate="print"/>
          <a:srcRect l="9411" r="12240" b="5"/>
          <a:stretch/>
        </p:blipFill>
        <p:spPr bwMode="auto">
          <a:xfrm>
            <a:off x="480957" y="2557250"/>
            <a:ext cx="2569853" cy="1746504"/>
          </a:xfrm>
          <a:prstGeom prst="rect">
            <a:avLst/>
          </a:prstGeom>
          <a:noFill/>
        </p:spPr>
      </p:pic>
      <p:pic>
        <p:nvPicPr>
          <p:cNvPr id="88068" name="Picture 10" descr="How To Build a Matchless Fire"/>
          <p:cNvPicPr>
            <a:picLocks noChangeAspect="1" noChangeArrowheads="1"/>
          </p:cNvPicPr>
          <p:nvPr/>
        </p:nvPicPr>
        <p:blipFill rotWithShape="1">
          <a:blip r:embed="rId4" cstate="print"/>
          <a:srcRect l="9999" r="451"/>
          <a:stretch/>
        </p:blipFill>
        <p:spPr bwMode="auto">
          <a:xfrm>
            <a:off x="482600" y="4468029"/>
            <a:ext cx="2568451" cy="1746504"/>
          </a:xfrm>
          <a:prstGeom prst="rect">
            <a:avLst/>
          </a:prstGeom>
          <a:noFill/>
        </p:spPr>
      </p:pic>
      <p:pic>
        <p:nvPicPr>
          <p:cNvPr id="88069" name="Picture 12" descr="How To Build a Matchless Fire"/>
          <p:cNvPicPr>
            <a:picLocks noChangeAspect="1" noChangeArrowheads="1"/>
          </p:cNvPicPr>
          <p:nvPr/>
        </p:nvPicPr>
        <p:blipFill rotWithShape="1">
          <a:blip r:embed="rId5" cstate="print"/>
          <a:srcRect t="29693" r="1" b="18055"/>
          <a:stretch/>
        </p:blipFill>
        <p:spPr bwMode="auto">
          <a:xfrm>
            <a:off x="3170511" y="643467"/>
            <a:ext cx="5490888" cy="557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Bicycle innertube</a:t>
            </a:r>
          </a:p>
        </p:txBody>
      </p:sp>
      <p:pic>
        <p:nvPicPr>
          <p:cNvPr id="89091" name="Picture 6" descr="innertube storag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0808" y="1740840"/>
            <a:ext cx="3720331" cy="279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Fire Starting</a:t>
            </a:r>
            <a:r>
              <a:rPr lang="en-US"/>
              <a:t> </a:t>
            </a:r>
          </a:p>
        </p:txBody>
      </p:sp>
      <p:pic>
        <p:nvPicPr>
          <p:cNvPr id="71683" name="Picture 5" descr="ABB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762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Lighter fluid and dryer lint</a:t>
            </a:r>
          </a:p>
        </p:txBody>
      </p:sp>
      <p:pic>
        <p:nvPicPr>
          <p:cNvPr id="90115" name="Picture 6" descr="Lint_Wax_Firestar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Fire from water</a:t>
            </a:r>
          </a:p>
        </p:txBody>
      </p:sp>
      <p:pic>
        <p:nvPicPr>
          <p:cNvPr id="91138" name="Picture 5" descr="RBDSC0336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3188" y="805583"/>
            <a:ext cx="3495571" cy="4660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fire star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/>
              <a:t>Three stages of fuel:</a:t>
            </a:r>
          </a:p>
        </p:txBody>
      </p:sp>
      <p:sp>
        <p:nvSpPr>
          <p:cNvPr id="110600" name="Rectangle 8"/>
          <p:cNvSpPr>
            <a:spLocks noGrp="1" noRot="1" noChangeArrowheads="1"/>
          </p:cNvSpPr>
          <p:nvPr>
            <p:ph idx="1"/>
          </p:nvPr>
        </p:nvSpPr>
        <p:spPr>
          <a:xfrm>
            <a:off x="1088684" y="2015734"/>
            <a:ext cx="4265495" cy="3450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u="sng"/>
              <a:t>Tinder:</a:t>
            </a:r>
            <a:r>
              <a:rPr lang="en-US"/>
              <a:t> 	Any material that will light from a spark. Man made or natural, it works best when dry, and fluffy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E4B5598-65AC-4D24-A845-EE5BFA3B3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5384" y="2012810"/>
            <a:ext cx="2331709" cy="3453535"/>
            <a:chOff x="1459129" y="2012810"/>
            <a:chExt cx="4954208" cy="345353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AFB8737-F4D8-492B-A584-C81FF3154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59129" y="2012810"/>
              <a:ext cx="4954208" cy="3453535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ED530D4-F233-41E8-A644-2D1E25FB2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59129" y="2026118"/>
              <a:ext cx="4954205" cy="3433909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708" name="Picture 7" descr="Log Fire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62269" y="2179317"/>
            <a:ext cx="1866839" cy="1474803"/>
          </a:xfrm>
          <a:prstGeom prst="rect">
            <a:avLst/>
          </a:prstGeom>
          <a:noFill/>
        </p:spPr>
      </p:pic>
      <p:pic>
        <p:nvPicPr>
          <p:cNvPr id="72709" name="Picture 10" descr="http://opensoul.org/assets/2006/12/8/tinder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77861" y="3818713"/>
            <a:ext cx="1635655" cy="1479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2" name="Picture 9" descr="http://www.girlscoutsofpaloalto.org/images/firetinder.JPG"/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</a:blip>
          <a:srcRect r="3335" b="-1"/>
          <a:stretch/>
        </p:blipFill>
        <p:spPr bwMode="auto">
          <a:xfrm>
            <a:off x="228" y="10"/>
            <a:ext cx="9143772" cy="6857990"/>
          </a:xfrm>
          <a:prstGeom prst="rect">
            <a:avLst/>
          </a:prstGeom>
          <a:noFill/>
        </p:spPr>
      </p:pic>
      <p:sp>
        <p:nvSpPr>
          <p:cNvPr id="7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1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264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</a:rPr>
              <a:t>Kindling:</a:t>
            </a:r>
            <a:r>
              <a:rPr lang="en-US">
                <a:solidFill>
                  <a:schemeClr val="tx1"/>
                </a:solidFill>
              </a:rPr>
              <a:t>	Thin wood or wood shavings that will light from a small flame.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47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u="sng"/>
              <a:t>Kindling:</a:t>
            </a:r>
            <a:r>
              <a:rPr lang="en-US"/>
              <a:t>	Thin wood or wood shavings that will light from a small flame.</a:t>
            </a:r>
          </a:p>
          <a:p>
            <a:pPr eaLnBrk="1" hangingPunct="1">
              <a:defRPr/>
            </a:pPr>
            <a:r>
              <a:rPr lang="en-US"/>
              <a:t>–inner bark				</a:t>
            </a:r>
          </a:p>
          <a:p>
            <a:pPr eaLnBrk="1" hangingPunct="1">
              <a:defRPr/>
            </a:pPr>
            <a:r>
              <a:rPr lang="en-US"/>
              <a:t>–book</a:t>
            </a:r>
          </a:p>
          <a:p>
            <a:pPr eaLnBrk="1" hangingPunct="1">
              <a:defRPr/>
            </a:pPr>
            <a:r>
              <a:rPr lang="en-US"/>
              <a:t>–pine needles				</a:t>
            </a:r>
          </a:p>
          <a:p>
            <a:pPr eaLnBrk="1" hangingPunct="1">
              <a:defRPr/>
            </a:pPr>
            <a:r>
              <a:rPr lang="en-US"/>
              <a:t>–paper	</a:t>
            </a:r>
          </a:p>
          <a:p>
            <a:pPr eaLnBrk="1" hangingPunct="1">
              <a:defRPr/>
            </a:pPr>
            <a:r>
              <a:rPr lang="en-US"/>
              <a:t>–dry grass / leaves</a:t>
            </a:r>
          </a:p>
          <a:p>
            <a:pPr eaLnBrk="1" hangingPunct="1">
              <a:defRPr/>
            </a:pPr>
            <a:r>
              <a:rPr lang="en-US"/>
              <a:t>–</a:t>
            </a:r>
            <a:r>
              <a:rPr lang="en-US" b="1"/>
              <a:t>Do Not</a:t>
            </a:r>
            <a:r>
              <a:rPr lang="en-US"/>
              <a:t> use money </a:t>
            </a:r>
          </a:p>
          <a:p>
            <a:pPr eaLnBrk="1" hangingPunct="1">
              <a:defRPr/>
            </a:pPr>
            <a:r>
              <a:rPr lang="en-US"/>
              <a:t> –birds nest</a:t>
            </a:r>
          </a:p>
        </p:txBody>
      </p:sp>
      <p:sp>
        <p:nvSpPr>
          <p:cNvPr id="8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755" name="Picture 6" descr="12_82_1---Firewood_web"/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</a:blip>
          <a:srcRect l="3900" r="6771" b="2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 u="sng" dirty="0">
                <a:solidFill>
                  <a:schemeClr val="tx1"/>
                </a:solidFill>
              </a:rPr>
              <a:t>Fuel:</a:t>
            </a:r>
            <a:r>
              <a:rPr lang="en-US" sz="4200" dirty="0">
                <a:solidFill>
                  <a:schemeClr val="tx1"/>
                </a:solidFill>
              </a:rPr>
              <a:t>		Wood, thumb size or larger used to maintain a fire.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779" name="Picture 6" descr="35315814-main_Full"/>
          <p:cNvPicPr>
            <a:picLocks noChangeAspect="1" noChangeArrowheads="1"/>
          </p:cNvPicPr>
          <p:nvPr/>
        </p:nvPicPr>
        <p:blipFill rotWithShape="1">
          <a:blip r:embed="rId3" cstate="print"/>
          <a:srcRect l="13595" t="6750" r="3725" b="-1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9133" y="3236470"/>
            <a:ext cx="5124375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 defTabSz="914400">
              <a:defRPr/>
            </a:pPr>
            <a:r>
              <a:rPr lang="en-US" sz="1800"/>
              <a:t>Collect enough tinder, kindling, and fuel to build three fires. This allows you to go back to a smaller stage of your fire begins to dwindle.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90F31C6-2E66-43D1-BE93-3B928203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5DB1DC3-6110-432F-AC60-5131B96E0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50E5C8A-0E82-4F34-9086-5081984C2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804" name="Picture 11" descr="how to make a fire"/>
          <p:cNvPicPr>
            <a:picLocks noChangeAspect="1" noChangeArrowheads="1"/>
          </p:cNvPicPr>
          <p:nvPr/>
        </p:nvPicPr>
        <p:blipFill rotWithShape="1">
          <a:blip r:embed="rId3" cstate="print"/>
          <a:srcRect l="5142" r="11206"/>
          <a:stretch/>
        </p:blipFill>
        <p:spPr bwMode="auto">
          <a:xfrm>
            <a:off x="1" y="10"/>
            <a:ext cx="4570807" cy="6857990"/>
          </a:xfrm>
          <a:prstGeom prst="rect">
            <a:avLst/>
          </a:prstGeom>
          <a:noFill/>
        </p:spPr>
      </p:pic>
      <p:pic>
        <p:nvPicPr>
          <p:cNvPr id="76803" name="Picture 7" descr="Campfire Pictures, Chugach National Forest"/>
          <p:cNvPicPr>
            <a:picLocks noChangeAspect="1" noChangeArrowheads="1"/>
          </p:cNvPicPr>
          <p:nvPr/>
        </p:nvPicPr>
        <p:blipFill rotWithShape="1">
          <a:blip r:embed="rId4" cstate="print"/>
          <a:srcRect l="151"/>
          <a:stretch/>
        </p:blipFill>
        <p:spPr bwMode="auto">
          <a:xfrm>
            <a:off x="4572038" y="10"/>
            <a:ext cx="4570807" cy="6857990"/>
          </a:xfrm>
          <a:prstGeom prst="rect">
            <a:avLst/>
          </a:prstGeom>
          <a:noFill/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639F1067-0E42-4B00-811F-50E45CAC0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819" y="4411985"/>
            <a:ext cx="7212363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1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086027" y="4561764"/>
            <a:ext cx="6962349" cy="877922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2100"/>
              <a:t>In addition to fuel, collect a platform and</a:t>
            </a:r>
            <a:br>
              <a:rPr lang="en-US" sz="2100"/>
            </a:br>
            <a:r>
              <a:rPr lang="en-US" sz="2100"/>
              <a:t>a brace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Rectangle 77">
            <a:extLst>
              <a:ext uri="{FF2B5EF4-FFF2-40B4-BE49-F238E27FC236}">
                <a16:creationId xmlns:a16="http://schemas.microsoft.com/office/drawing/2014/main" id="{9E7ED73B-7924-4E6C-B6A2-08BFCEDCB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864" name="Picture 79">
            <a:extLst>
              <a:ext uri="{FF2B5EF4-FFF2-40B4-BE49-F238E27FC236}">
                <a16:creationId xmlns:a16="http://schemas.microsoft.com/office/drawing/2014/main" id="{9AAA5475-98AD-4493-8800-258CFA1D5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21865" name="Straight Connector 81">
            <a:extLst>
              <a:ext uri="{FF2B5EF4-FFF2-40B4-BE49-F238E27FC236}">
                <a16:creationId xmlns:a16="http://schemas.microsoft.com/office/drawing/2014/main" id="{021818C6-2C92-4856-83E5-510FE671E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94475" y="1474968"/>
            <a:ext cx="2117940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3100"/>
              <a:t>Fire Starting Methods</a:t>
            </a:r>
          </a:p>
        </p:txBody>
      </p:sp>
      <p:sp>
        <p:nvSpPr>
          <p:cNvPr id="121861" name="Rectangle 5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494476" y="3448294"/>
            <a:ext cx="2117939" cy="169355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 defTabSz="914400">
              <a:buNone/>
              <a:defRPr/>
            </a:pPr>
            <a:r>
              <a:rPr lang="en-US" sz="1400" cap="all"/>
              <a:t>Matches in water proof case</a:t>
            </a:r>
          </a:p>
        </p:txBody>
      </p:sp>
      <p:grpSp>
        <p:nvGrpSpPr>
          <p:cNvPr id="121866" name="Group 83">
            <a:extLst>
              <a:ext uri="{FF2B5EF4-FFF2-40B4-BE49-F238E27FC236}">
                <a16:creationId xmlns:a16="http://schemas.microsoft.com/office/drawing/2014/main" id="{EA4111FE-666B-4E94-97D9-5042AD224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121867" name="Rectangle 84">
              <a:extLst>
                <a:ext uri="{FF2B5EF4-FFF2-40B4-BE49-F238E27FC236}">
                  <a16:creationId xmlns:a16="http://schemas.microsoft.com/office/drawing/2014/main" id="{1815CDF6-E4D4-44D2-ABD9-76D7E4711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68" name="Rectangle 85">
              <a:extLst>
                <a:ext uri="{FF2B5EF4-FFF2-40B4-BE49-F238E27FC236}">
                  <a16:creationId xmlns:a16="http://schemas.microsoft.com/office/drawing/2014/main" id="{90422420-2ECA-4120-AD0E-7119845AC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7829" name="Picture 9" descr="HS036"/>
          <p:cNvPicPr>
            <a:picLocks noChangeAspect="1" noChangeArrowheads="1"/>
          </p:cNvPicPr>
          <p:nvPr/>
        </p:nvPicPr>
        <p:blipFill rotWithShape="1">
          <a:blip r:embed="rId4" cstate="print"/>
          <a:srcRect l="26287" r="21640" b="-4"/>
          <a:stretch/>
        </p:blipFill>
        <p:spPr bwMode="auto">
          <a:xfrm>
            <a:off x="3473395" y="1116345"/>
            <a:ext cx="1494775" cy="3866172"/>
          </a:xfrm>
          <a:prstGeom prst="rect">
            <a:avLst/>
          </a:prstGeom>
          <a:noFill/>
        </p:spPr>
      </p:pic>
      <p:pic>
        <p:nvPicPr>
          <p:cNvPr id="77831" name="Picture 13" descr="5_in_1"/>
          <p:cNvPicPr>
            <a:picLocks noChangeAspect="1" noChangeArrowheads="1"/>
          </p:cNvPicPr>
          <p:nvPr/>
        </p:nvPicPr>
        <p:blipFill rotWithShape="1">
          <a:blip r:embed="rId5" cstate="print"/>
          <a:srcRect l="12403" r="16194" b="-4"/>
          <a:stretch/>
        </p:blipFill>
        <p:spPr bwMode="auto">
          <a:xfrm>
            <a:off x="5091191" y="1115770"/>
            <a:ext cx="3095749" cy="2222094"/>
          </a:xfrm>
          <a:prstGeom prst="rect">
            <a:avLst/>
          </a:prstGeom>
          <a:noFill/>
        </p:spPr>
      </p:pic>
      <p:pic>
        <p:nvPicPr>
          <p:cNvPr id="77830" name="Picture 11" descr="matchcasegrey1"/>
          <p:cNvPicPr>
            <a:picLocks noChangeAspect="1" noChangeArrowheads="1"/>
          </p:cNvPicPr>
          <p:nvPr/>
        </p:nvPicPr>
        <p:blipFill rotWithShape="1">
          <a:blip r:embed="rId6" cstate="print"/>
          <a:srcRect l="6560" r="25027" b="-9"/>
          <a:stretch/>
        </p:blipFill>
        <p:spPr bwMode="auto">
          <a:xfrm>
            <a:off x="5091190" y="3503032"/>
            <a:ext cx="1486478" cy="1477632"/>
          </a:xfrm>
          <a:prstGeom prst="rect">
            <a:avLst/>
          </a:prstGeom>
          <a:noFill/>
        </p:spPr>
      </p:pic>
      <p:pic>
        <p:nvPicPr>
          <p:cNvPr id="77828" name="Picture 7" descr="essentials-matches"/>
          <p:cNvPicPr>
            <a:picLocks noChangeAspect="1" noChangeArrowheads="1"/>
          </p:cNvPicPr>
          <p:nvPr/>
        </p:nvPicPr>
        <p:blipFill rotWithShape="1">
          <a:blip r:embed="rId7" cstate="print"/>
          <a:srcRect r="2" b="597"/>
          <a:stretch/>
        </p:blipFill>
        <p:spPr bwMode="auto">
          <a:xfrm>
            <a:off x="6700464" y="3503032"/>
            <a:ext cx="1486476" cy="1477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55103290-D871-41E5-B75E-0C072C49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BAB5DA9-79DC-46BD-A512-56A8EFF4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02A9421-39C5-4CA9-8A9B-05553273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9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94475" y="1474968"/>
            <a:ext cx="2117940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3100"/>
              <a:t>Lighters</a:t>
            </a:r>
          </a:p>
        </p:txBody>
      </p:sp>
      <p:pic>
        <p:nvPicPr>
          <p:cNvPr id="78851" name="Picture 6" descr="bic-lighter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92109" y="636657"/>
            <a:ext cx="2769862" cy="4838186"/>
          </a:xfrm>
          <a:prstGeom prst="rect">
            <a:avLst/>
          </a:prstGeom>
          <a:noFill/>
        </p:spPr>
      </p:pic>
      <p:pic>
        <p:nvPicPr>
          <p:cNvPr id="78853" name="Picture 10" descr="zippo-blu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9711" y="481108"/>
            <a:ext cx="1775483" cy="2491907"/>
          </a:xfrm>
          <a:prstGeom prst="rect">
            <a:avLst/>
          </a:prstGeom>
          <a:noFill/>
        </p:spPr>
      </p:pic>
      <p:pic>
        <p:nvPicPr>
          <p:cNvPr id="78852" name="Picture 8" descr="IMG_273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20625" y="3138486"/>
            <a:ext cx="2093201" cy="2491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On-screen Show (4:3)</PresentationFormat>
  <Paragraphs>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Rockwell</vt:lpstr>
      <vt:lpstr>Gallery</vt:lpstr>
      <vt:lpstr>FIRE!!!</vt:lpstr>
      <vt:lpstr>Fire Starting </vt:lpstr>
      <vt:lpstr>Three stages of fuel:</vt:lpstr>
      <vt:lpstr>Kindling: Thin wood or wood shavings that will light from a small flame. </vt:lpstr>
      <vt:lpstr>Fuel:  Wood, thumb size or larger used to maintain a fire.</vt:lpstr>
      <vt:lpstr>Collect enough tinder, kindling, and fuel to build three fires. This allows you to go back to a smaller stage of your fire begins to dwindle.</vt:lpstr>
      <vt:lpstr>In addition to fuel, collect a platform and a brace</vt:lpstr>
      <vt:lpstr>Fire Starting Methods</vt:lpstr>
      <vt:lpstr>Lighters</vt:lpstr>
      <vt:lpstr>Magnesium fire starting kits</vt:lpstr>
      <vt:lpstr>candles</vt:lpstr>
      <vt:lpstr>Steel wool and a 9 volt battery</vt:lpstr>
      <vt:lpstr>Vaseline and Cotton</vt:lpstr>
      <vt:lpstr>PowerPoint Presentation</vt:lpstr>
      <vt:lpstr>Pine Pitch</vt:lpstr>
      <vt:lpstr>Magnifying glass </vt:lpstr>
      <vt:lpstr>Hand fire drill</vt:lpstr>
      <vt:lpstr>PowerPoint Presentation</vt:lpstr>
      <vt:lpstr>Bicycle innertube</vt:lpstr>
      <vt:lpstr>Lighter fluid and dryer lint</vt:lpstr>
      <vt:lpstr>Fire from water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FIRE!!!</dc:title>
  <dc:creator>Carlos Tavarez</dc:creator>
  <cp:lastModifiedBy>Carlos Tavarez</cp:lastModifiedBy>
  <cp:revision>1</cp:revision>
  <dcterms:created xsi:type="dcterms:W3CDTF">2020-10-21T18:51:56Z</dcterms:created>
  <dcterms:modified xsi:type="dcterms:W3CDTF">2020-10-21T18:52:11Z</dcterms:modified>
</cp:coreProperties>
</file>