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84" r:id="rId2"/>
    <p:sldId id="289" r:id="rId3"/>
    <p:sldId id="275" r:id="rId4"/>
    <p:sldId id="276" r:id="rId5"/>
    <p:sldId id="286" r:id="rId6"/>
    <p:sldId id="287" r:id="rId7"/>
    <p:sldId id="278" r:id="rId8"/>
    <p:sldId id="288" r:id="rId9"/>
    <p:sldId id="282" r:id="rId10"/>
    <p:sldId id="281"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Harbour, Anthony S." initials="ASH" lastIdx="2" clrIdx="1"/>
  <p:cmAuthor id="2" name="Nancy Hoffmann" initials="NH" lastIdx="6" clrIdx="2"/>
  <p:cmAuthor id="3" name="John Phelps" initials="JP" lastIdx="4" clrIdx="3">
    <p:extLst>
      <p:ext uri="{19B8F6BF-5375-455C-9EA6-DF929625EA0E}">
        <p15:presenceInfo xmlns:p15="http://schemas.microsoft.com/office/powerpoint/2012/main" userId="3f065e3f03818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0B7"/>
    <a:srgbClr val="EB8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75318" autoAdjust="0"/>
  </p:normalViewPr>
  <p:slideViewPr>
    <p:cSldViewPr snapToGrid="0">
      <p:cViewPr varScale="1">
        <p:scale>
          <a:sx n="68" d="100"/>
          <a:sy n="68" d="100"/>
        </p:scale>
        <p:origin x="1722"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48075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Lesson 1:</a:t>
            </a:r>
            <a:r>
              <a:rPr lang="en-US" baseline="0" dirty="0"/>
              <a:t> </a:t>
            </a:r>
            <a:r>
              <a:rPr lang="en-US" dirty="0"/>
              <a:t>Activate the 911 System</a:t>
            </a:r>
          </a:p>
          <a:p>
            <a:endParaRPr lang="en-US" dirty="0"/>
          </a:p>
          <a:p>
            <a:r>
              <a:rPr lang="en-US" dirty="0"/>
              <a:t>Materials:</a:t>
            </a:r>
          </a:p>
          <a:p>
            <a:endParaRPr lang="en-US" dirty="0"/>
          </a:p>
          <a:p>
            <a:pPr>
              <a:buFont typeface="Arial" panose="020B0604020202020204" pitchFamily="34" charset="0"/>
              <a:buChar char="•"/>
            </a:pPr>
            <a:r>
              <a:rPr lang="en-US" dirty="0"/>
              <a:t>Local 911 public education materials.</a:t>
            </a:r>
          </a:p>
          <a:p>
            <a:pPr>
              <a:buFont typeface="Arial" panose="020B0604020202020204" pitchFamily="34" charset="0"/>
              <a:buChar char="•"/>
            </a:pPr>
            <a:r>
              <a:rPr lang="en-US" dirty="0"/>
              <a:t>Local emergency and disaster preparation public education materials.</a:t>
            </a:r>
          </a:p>
          <a:p>
            <a:pPr>
              <a:buFont typeface="Arial" panose="020B0604020202020204" pitchFamily="34" charset="0"/>
              <a:buChar char="•"/>
            </a:pPr>
            <a:r>
              <a:rPr lang="en-US" dirty="0"/>
              <a:t>Resources and schedules for other local training (CPR, first aid, etc.).</a:t>
            </a:r>
          </a:p>
          <a:p>
            <a:pPr>
              <a:buFont typeface="Arial" panose="020B0604020202020204" pitchFamily="34" charset="0"/>
              <a:buChar char="•"/>
            </a:pPr>
            <a:r>
              <a:rPr lang="en-US" dirty="0"/>
              <a:t>Reference copy of the Good Samaritan law for your state/locality.</a:t>
            </a:r>
          </a:p>
          <a:p>
            <a:pPr>
              <a:buFont typeface="Arial" panose="020B0604020202020204" pitchFamily="34" charset="0"/>
              <a:buChar char="•"/>
            </a:pPr>
            <a:endParaRPr lang="en-US" dirty="0"/>
          </a:p>
          <a:p>
            <a:endParaRPr lang="en-US" dirty="0"/>
          </a:p>
          <a:p>
            <a:r>
              <a:rPr lang="en-US" dirty="0"/>
              <a:t>Instructor Notes:</a:t>
            </a:r>
          </a:p>
          <a:p>
            <a:endParaRPr lang="en-US" dirty="0"/>
          </a:p>
          <a:p>
            <a:pPr>
              <a:buFont typeface="Arial" panose="020B0604020202020204" pitchFamily="34" charset="0"/>
              <a:buChar char="•"/>
            </a:pPr>
            <a:r>
              <a:rPr lang="en-US" dirty="0"/>
              <a:t>Welcome to the First On The Scene course presented by NAEMT.</a:t>
            </a:r>
          </a:p>
          <a:p>
            <a:pPr>
              <a:buFont typeface="Arial" panose="020B0604020202020204" pitchFamily="34" charset="0"/>
              <a:buChar char="•"/>
            </a:pPr>
            <a:r>
              <a:rPr lang="en-US" dirty="0"/>
              <a:t>This course provides an introduction to emergencies and what to do until help arrives.</a:t>
            </a:r>
            <a:r>
              <a:rPr lang="en-US" baseline="0" dirty="0"/>
              <a:t> </a:t>
            </a:r>
            <a:endParaRPr lang="en-US" dirty="0"/>
          </a:p>
          <a:p>
            <a:pPr>
              <a:buFont typeface="Arial" panose="020B0604020202020204" pitchFamily="34" charset="0"/>
              <a:buChar char="•"/>
            </a:pPr>
            <a:endParaRPr lang="en-US" dirty="0"/>
          </a:p>
          <a:p>
            <a:endParaRPr lang="en-US" dirty="0"/>
          </a:p>
          <a:p>
            <a:r>
              <a:rPr lang="en-US" dirty="0"/>
              <a:t>Introductions: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Share your experience, qualifications, and role with your agency</a:t>
            </a:r>
          </a:p>
          <a:p>
            <a:pPr>
              <a:buFont typeface="Arial" panose="020B0604020202020204" pitchFamily="34" charset="0"/>
              <a:buChar char="•"/>
            </a:pPr>
            <a:r>
              <a:rPr lang="en-US" dirty="0"/>
              <a:t>Ask</a:t>
            </a:r>
            <a:r>
              <a:rPr lang="en-US" baseline="0" dirty="0"/>
              <a:t> </a:t>
            </a:r>
            <a:r>
              <a:rPr lang="en-US" dirty="0"/>
              <a:t>the participants to introduce themselves and their interest in taking the course</a:t>
            </a:r>
          </a:p>
          <a:p>
            <a:endParaRPr lang="en-US" dirty="0"/>
          </a:p>
          <a:p>
            <a:r>
              <a:rPr lang="en-US" dirty="0"/>
              <a:t>Discuss housekeeping items:</a:t>
            </a:r>
          </a:p>
          <a:p>
            <a:endParaRPr lang="en-US" dirty="0"/>
          </a:p>
          <a:p>
            <a:pPr>
              <a:buFont typeface="Arial" panose="020B0604020202020204" pitchFamily="34" charset="0"/>
              <a:buChar char="•"/>
            </a:pPr>
            <a:r>
              <a:rPr lang="en-US" dirty="0"/>
              <a:t>Take a moment to give the locations of bathrooms, break areas, and emergency exits</a:t>
            </a:r>
          </a:p>
          <a:p>
            <a:pPr>
              <a:buFont typeface="Arial" panose="020B0604020202020204" pitchFamily="34" charset="0"/>
              <a:buChar char="•"/>
            </a:pPr>
            <a:r>
              <a:rPr lang="en-US" dirty="0"/>
              <a:t>Describe the policy on phones/pagers and to answer/place calls outside of the classroom</a:t>
            </a:r>
          </a:p>
          <a:p>
            <a:pPr>
              <a:buFont typeface="Arial" panose="020B0604020202020204" pitchFamily="34" charset="0"/>
              <a:buChar char="•"/>
            </a:pPr>
            <a:r>
              <a:rPr lang="en-US" dirty="0"/>
              <a:t>Describe the policy on snacks and drinks in the classroom and where they may be purchased and consumed</a:t>
            </a:r>
          </a:p>
          <a:p>
            <a:pPr>
              <a:buFont typeface="Arial" panose="020B0604020202020204" pitchFamily="34" charset="0"/>
              <a:buChar char="•"/>
            </a:pPr>
            <a:r>
              <a:rPr lang="en-US" dirty="0"/>
              <a:t>Let participants know that they will have an opportunity to evaluate the course and provide feedback at the end of the course</a:t>
            </a:r>
          </a:p>
          <a:p>
            <a:pPr>
              <a:buFont typeface="Arial" panose="020B0604020202020204" pitchFamily="34" charset="0"/>
              <a:buChar char="•"/>
            </a:pPr>
            <a:endParaRPr lang="en-US" dirty="0"/>
          </a:p>
          <a:p>
            <a:pPr marL="22860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120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Lesson 1:  Wrap-Up</a:t>
            </a:r>
          </a:p>
          <a:p>
            <a:endParaRPr lang="en-US" dirty="0"/>
          </a:p>
          <a:p>
            <a:pPr>
              <a:buFont typeface="Arial" panose="020B0604020202020204" pitchFamily="34" charset="0"/>
              <a:buChar char="•"/>
            </a:pPr>
            <a:r>
              <a:rPr lang="en-US" dirty="0"/>
              <a:t>Ask participants if they have any questions about this lesson.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787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 Activate the 911 System</a:t>
            </a:r>
          </a:p>
          <a:p>
            <a:endParaRPr lang="en-US" dirty="0"/>
          </a:p>
          <a:p>
            <a:r>
              <a:rPr lang="en-US" dirty="0"/>
              <a:t>Instructor Notes:</a:t>
            </a:r>
          </a:p>
          <a:p>
            <a:endParaRPr lang="en-US" dirty="0"/>
          </a:p>
          <a:p>
            <a:pPr>
              <a:buFont typeface="Arial" panose="020B0604020202020204" pitchFamily="34" charset="0"/>
              <a:buChar char="•"/>
            </a:pPr>
            <a:r>
              <a:rPr lang="en-US" dirty="0"/>
              <a:t>In this lesson we will discuss:</a:t>
            </a:r>
          </a:p>
          <a:p>
            <a:pPr lvl="1">
              <a:buFont typeface="Arial" panose="020B0604020202020204" pitchFamily="34" charset="0"/>
              <a:buChar char="•"/>
            </a:pPr>
            <a:r>
              <a:rPr lang="en-US" dirty="0"/>
              <a:t>The 911 system and how to call 911 for help</a:t>
            </a:r>
          </a:p>
          <a:p>
            <a:pPr lvl="1">
              <a:buFont typeface="Arial" panose="020B0604020202020204" pitchFamily="34" charset="0"/>
              <a:buChar char="•"/>
            </a:pPr>
            <a:r>
              <a:rPr lang="en-US" dirty="0"/>
              <a:t>The local non-emergency dispatch center phone number and when to use it</a:t>
            </a:r>
          </a:p>
          <a:p>
            <a:endParaRPr lang="en-US" dirty="0"/>
          </a:p>
          <a:p>
            <a:endParaRPr lang="en-US" dirty="0"/>
          </a:p>
          <a:p>
            <a:r>
              <a:rPr lang="en-US" dirty="0"/>
              <a:t>Participant Engagement:</a:t>
            </a:r>
          </a:p>
          <a:p>
            <a:endParaRPr lang="en-US" dirty="0"/>
          </a:p>
          <a:p>
            <a:pPr>
              <a:buFont typeface="Arial" panose="020B0604020202020204" pitchFamily="34" charset="0"/>
              <a:buChar char="•"/>
            </a:pPr>
            <a:r>
              <a:rPr lang="en-US" dirty="0"/>
              <a:t>Advise participants to refer to the following resources for this lesson:</a:t>
            </a:r>
          </a:p>
          <a:p>
            <a:pPr lvl="1">
              <a:buFont typeface="Arial" panose="020B0604020202020204" pitchFamily="34" charset="0"/>
              <a:buChar char="•"/>
            </a:pPr>
            <a:r>
              <a:rPr lang="en-US" dirty="0"/>
              <a:t>Handouts provided by the sponsoring organization</a:t>
            </a:r>
          </a:p>
          <a:p>
            <a:pPr lvl="1">
              <a:buFont typeface="Arial" panose="020B0604020202020204" pitchFamily="34" charset="0"/>
              <a:buChar char="•"/>
            </a:pPr>
            <a:endParaRPr lang="en-US" dirty="0"/>
          </a:p>
          <a:p>
            <a:pPr marL="228600" lvl="0" indent="0">
              <a:buFont typeface="Arial" panose="020B0604020202020204" pitchFamily="34" charset="0"/>
              <a:buNone/>
            </a:pPr>
            <a:r>
              <a:rPr lang="en-US" dirty="0"/>
              <a:t>Online Resources:</a:t>
            </a:r>
          </a:p>
          <a:p>
            <a:pPr marL="228600" lvl="0" indent="0">
              <a:buFont typeface="Arial" panose="020B0604020202020204" pitchFamily="34" charset="0"/>
              <a:buNone/>
            </a:pPr>
            <a:endParaRPr lang="en-US" dirty="0"/>
          </a:p>
          <a:p>
            <a:pPr marL="400050" lvl="0" indent="-171450">
              <a:buFont typeface="Arial" panose="020B0604020202020204" pitchFamily="34" charset="0"/>
              <a:buChar char="•"/>
            </a:pPr>
            <a:r>
              <a:rPr lang="en-US" dirty="0"/>
              <a:t>Website: 911.gov – National Highway Traffic Safety Administration (NHTSA) National 911 Program</a:t>
            </a:r>
          </a:p>
          <a:p>
            <a:pPr marL="400050" lvl="0" indent="-171450">
              <a:buFont typeface="Arial" panose="020B0604020202020204" pitchFamily="34" charset="0"/>
              <a:buChar char="•"/>
            </a:pPr>
            <a:r>
              <a:rPr lang="en-US" dirty="0"/>
              <a:t>Website: know911.org – The National Association of State 911 Administrators</a:t>
            </a:r>
          </a:p>
          <a:p>
            <a:pPr marL="400050" lvl="0" indent="-171450">
              <a:buFont typeface="Arial" panose="020B0604020202020204" pitchFamily="34" charset="0"/>
              <a:buChar char="•"/>
            </a:pPr>
            <a:r>
              <a:rPr lang="en-US" dirty="0"/>
              <a:t>Website: </a:t>
            </a:r>
            <a:r>
              <a:rPr lang="en-US" dirty="0" err="1"/>
              <a:t>nena.org</a:t>
            </a:r>
            <a:r>
              <a:rPr lang="en-US" dirty="0"/>
              <a:t> – National Emergency Number Association (NENA)</a:t>
            </a:r>
          </a:p>
          <a:p>
            <a:pPr marL="400050" lvl="0" indent="-171450">
              <a:buFont typeface="Arial" panose="020B0604020202020204" pitchFamily="34" charset="0"/>
              <a:buChar char="•"/>
            </a:pPr>
            <a:r>
              <a:rPr lang="en-US" dirty="0"/>
              <a:t>Website:</a:t>
            </a:r>
            <a:r>
              <a:rPr lang="en-US" baseline="0" dirty="0"/>
              <a:t> </a:t>
            </a:r>
            <a:r>
              <a:rPr lang="en-US" dirty="0" err="1"/>
              <a:t>ready.gov</a:t>
            </a:r>
            <a:r>
              <a:rPr lang="en-US" dirty="0"/>
              <a:t> – US Department of Homeland Security</a:t>
            </a:r>
          </a:p>
          <a:p>
            <a:pPr marL="228600" lvl="0" indent="0">
              <a:buFont typeface="Arial" panose="020B0604020202020204" pitchFamily="34" charset="0"/>
              <a:buNone/>
            </a:pPr>
            <a:endParaRPr lang="en-US" dirty="0"/>
          </a:p>
          <a:p>
            <a:pPr marL="4000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9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Lesson 1 Objectives:</a:t>
            </a:r>
          </a:p>
          <a:p>
            <a:endParaRPr lang="en-US" dirty="0"/>
          </a:p>
          <a:p>
            <a:r>
              <a:rPr lang="en-US" dirty="0"/>
              <a:t>At the completion of this lesson, participants should be able to:</a:t>
            </a:r>
          </a:p>
          <a:p>
            <a:endParaRPr lang="en-US" dirty="0"/>
          </a:p>
          <a:p>
            <a:pPr>
              <a:buFont typeface="Arial" panose="020B0604020202020204" pitchFamily="34" charset="0"/>
              <a:buChar char="•"/>
            </a:pPr>
            <a:r>
              <a:rPr lang="en-US" sz="1200" dirty="0"/>
              <a:t>Recognize the importance of calling 911 and requesting help</a:t>
            </a:r>
          </a:p>
          <a:p>
            <a:pPr>
              <a:buFont typeface="Arial" panose="020B0604020202020204" pitchFamily="34" charset="0"/>
              <a:buChar char="•"/>
            </a:pPr>
            <a:r>
              <a:rPr lang="en-US" sz="1200" dirty="0"/>
              <a:t>Recall the importance of providing an accurate location of an incident</a:t>
            </a:r>
          </a:p>
          <a:p>
            <a:pPr>
              <a:buFont typeface="Arial" panose="020B0604020202020204" pitchFamily="34" charset="0"/>
              <a:buChar char="•"/>
            </a:pPr>
            <a:r>
              <a:rPr lang="en-US" sz="1200" dirty="0"/>
              <a:t>Prepare answers to the 911 operator’s questions</a:t>
            </a:r>
          </a:p>
          <a:p>
            <a:pPr>
              <a:buFont typeface="Arial" panose="020B0604020202020204" pitchFamily="34" charset="0"/>
              <a:buChar char="•"/>
            </a:pPr>
            <a:r>
              <a:rPr lang="en-US" sz="1200" dirty="0"/>
              <a:t>Employ the pre-arrival instructions provided by the dispatcher</a:t>
            </a:r>
          </a:p>
          <a:p>
            <a:pPr marL="22860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17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What is an emergency?</a:t>
            </a:r>
          </a:p>
          <a:p>
            <a:endParaRPr lang="en-US" dirty="0"/>
          </a:p>
          <a:p>
            <a:pPr marL="228600" indent="0">
              <a:buFont typeface="Arial" panose="020B0604020202020204" pitchFamily="34" charset="0"/>
              <a:buNone/>
            </a:pPr>
            <a:r>
              <a:rPr lang="en-US" dirty="0"/>
              <a:t>Any situation posing an immediate threat to a person, property or environment:</a:t>
            </a:r>
          </a:p>
          <a:p>
            <a:endParaRPr lang="en-US" dirty="0"/>
          </a:p>
          <a:p>
            <a:pPr lvl="0">
              <a:buFont typeface="Arial" panose="020B0604020202020204" pitchFamily="34" charset="0"/>
              <a:buChar char="•"/>
            </a:pPr>
            <a:r>
              <a:rPr lang="en-US" dirty="0"/>
              <a:t>A medical emergency (examples: severe bleeding, heart attack, stroke, etc.)</a:t>
            </a:r>
          </a:p>
          <a:p>
            <a:pPr lvl="0">
              <a:buFont typeface="Arial" panose="020B0604020202020204" pitchFamily="34" charset="0"/>
              <a:buChar char="•"/>
            </a:pPr>
            <a:r>
              <a:rPr lang="en-US" dirty="0"/>
              <a:t>An unconscious or semiconscious person who is difficult to arouse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There are many reasons why a person would present as semiconscious or unconscious. These will be discussed in future lessons. </a:t>
            </a:r>
          </a:p>
          <a:p>
            <a:pPr lvl="0">
              <a:buFont typeface="Arial" panose="020B0604020202020204" pitchFamily="34" charset="0"/>
              <a:buChar char="•"/>
            </a:pPr>
            <a:r>
              <a:rPr lang="en-US" dirty="0"/>
              <a:t>Explosion</a:t>
            </a:r>
          </a:p>
          <a:p>
            <a:pPr lvl="0">
              <a:buFont typeface="Arial" panose="020B0604020202020204" pitchFamily="34" charset="0"/>
              <a:buChar char="•"/>
            </a:pPr>
            <a:r>
              <a:rPr lang="en-US" dirty="0"/>
              <a:t>Fire (examples: building on fire, vehicle on fire)</a:t>
            </a:r>
          </a:p>
          <a:p>
            <a:pPr lvl="0">
              <a:buFont typeface="Arial" panose="020B0604020202020204" pitchFamily="34" charset="0"/>
              <a:buChar char="•"/>
            </a:pPr>
            <a:r>
              <a:rPr lang="en-US" dirty="0"/>
              <a:t>Fuel leak (example: gasoline spill on a public roadway)</a:t>
            </a:r>
          </a:p>
          <a:p>
            <a:pPr lvl="0">
              <a:buFont typeface="Arial" panose="020B0604020202020204" pitchFamily="34" charset="0"/>
              <a:buChar char="•"/>
            </a:pPr>
            <a:r>
              <a:rPr lang="en-US" dirty="0"/>
              <a:t>Motor vehicle collision</a:t>
            </a:r>
          </a:p>
          <a:p>
            <a:pPr lvl="0">
              <a:buFont typeface="Arial" panose="020B0604020202020204" pitchFamily="34" charset="0"/>
              <a:buChar char="•"/>
            </a:pPr>
            <a:r>
              <a:rPr lang="en-US" dirty="0"/>
              <a:t>Person choking or not breathing</a:t>
            </a:r>
          </a:p>
          <a:p>
            <a:pPr lvl="0">
              <a:buFont typeface="Arial" panose="020B0604020202020204" pitchFamily="34" charset="0"/>
              <a:buChar char="•"/>
            </a:pPr>
            <a:r>
              <a:rPr lang="en-US" dirty="0"/>
              <a:t>Violence or terrorist situation</a:t>
            </a:r>
          </a:p>
          <a:p>
            <a:pPr lvl="0">
              <a:buFont typeface="Arial" panose="020B0604020202020204" pitchFamily="34" charset="0"/>
              <a:buChar char="•"/>
            </a:pPr>
            <a:endParaRPr lang="en-US" dirty="0"/>
          </a:p>
          <a:p>
            <a:pPr marL="228600" lvl="0" indent="0">
              <a:buFont typeface="Arial" panose="020B0604020202020204" pitchFamily="34" charset="0"/>
              <a:buNone/>
            </a:pPr>
            <a:r>
              <a:rPr lang="en-US" dirty="0"/>
              <a:t>Teaching Points:</a:t>
            </a:r>
          </a:p>
          <a:p>
            <a:pPr marL="400050" lvl="0" indent="-171450">
              <a:buFont typeface="Arial" panose="020B0604020202020204" pitchFamily="34" charset="0"/>
              <a:buChar char="•"/>
            </a:pPr>
            <a:r>
              <a:rPr lang="en-US" dirty="0"/>
              <a:t>Define types of situations that constitute an emergency.</a:t>
            </a:r>
          </a:p>
          <a:p>
            <a:pPr marL="400050" lvl="0" indent="-171450">
              <a:buFont typeface="Arial" panose="020B0604020202020204" pitchFamily="34" charset="0"/>
              <a:buChar char="•"/>
            </a:pPr>
            <a:r>
              <a:rPr lang="en-US" dirty="0"/>
              <a:t>Define types of situations that are not emergencies.</a:t>
            </a:r>
          </a:p>
          <a:p>
            <a:pPr lvl="0">
              <a:buFont typeface="Arial" panose="020B0604020202020204" pitchFamily="34" charset="0"/>
              <a:buChar char="•"/>
            </a:pPr>
            <a:endParaRPr lang="en-US" dirty="0"/>
          </a:p>
          <a:p>
            <a:pPr marL="228600" lvl="0" indent="0">
              <a:buFont typeface="Arial" panose="020B0604020202020204" pitchFamily="34" charset="0"/>
              <a:buNone/>
            </a:pPr>
            <a:r>
              <a:rPr lang="en-US" dirty="0"/>
              <a:t>Participant Engagement:</a:t>
            </a:r>
          </a:p>
          <a:p>
            <a:pPr marL="228600" lvl="0" indent="0">
              <a:buFont typeface="Arial" panose="020B0604020202020204" pitchFamily="34" charset="0"/>
              <a:buNone/>
            </a:pPr>
            <a:endParaRPr lang="en-US" dirty="0"/>
          </a:p>
          <a:p>
            <a:pPr marL="400050" lvl="0" indent="-171450">
              <a:buFont typeface="Arial" panose="020B0604020202020204" pitchFamily="34" charset="0"/>
              <a:buChar char="•"/>
            </a:pPr>
            <a:r>
              <a:rPr lang="en-US" dirty="0"/>
              <a:t>Ask participants to think of additional situations and discuss how those are considered emergencies. </a:t>
            </a:r>
          </a:p>
          <a:p>
            <a:pPr marL="400050" lvl="0" indent="-171450">
              <a:buFont typeface="Arial" panose="020B0604020202020204" pitchFamily="34" charset="0"/>
              <a:buChar char="•"/>
            </a:pPr>
            <a:r>
              <a:rPr lang="en-US" dirty="0"/>
              <a:t>Discuss what situations are not an emergency.</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Ask participants if any of them have called 911 in the past and to briefly describe the situation.</a:t>
            </a:r>
          </a:p>
          <a:p>
            <a:pPr lvl="1"/>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46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What to Do in an Emergency</a:t>
            </a:r>
          </a:p>
          <a:p>
            <a:endParaRPr lang="en-US" dirty="0"/>
          </a:p>
          <a:p>
            <a:pPr>
              <a:buFont typeface="Arial" panose="020B0604020202020204" pitchFamily="34" charset="0"/>
              <a:buChar char="•"/>
            </a:pPr>
            <a:r>
              <a:rPr lang="en-US" b="1" dirty="0"/>
              <a:t>Ensure your own safety</a:t>
            </a:r>
          </a:p>
          <a:p>
            <a:pPr>
              <a:buFont typeface="Arial" panose="020B0604020202020204" pitchFamily="34" charset="0"/>
              <a:buChar char="•"/>
            </a:pPr>
            <a:r>
              <a:rPr lang="en-US" dirty="0"/>
              <a:t>Take a deep breath</a:t>
            </a:r>
          </a:p>
          <a:p>
            <a:pPr>
              <a:buFont typeface="Arial" panose="020B0604020202020204" pitchFamily="34" charset="0"/>
              <a:buChar char="•"/>
            </a:pPr>
            <a:r>
              <a:rPr lang="en-US" dirty="0"/>
              <a:t>Know your location</a:t>
            </a:r>
          </a:p>
          <a:p>
            <a:pPr>
              <a:buFont typeface="Arial" panose="020B0604020202020204" pitchFamily="34" charset="0"/>
              <a:buChar char="•"/>
            </a:pPr>
            <a:r>
              <a:rPr lang="en-US" dirty="0"/>
              <a:t>Call 911 and request assistance</a:t>
            </a:r>
          </a:p>
          <a:p>
            <a:pPr>
              <a:buFont typeface="Arial" panose="020B0604020202020204" pitchFamily="34" charset="0"/>
              <a:buChar char="•"/>
            </a:pPr>
            <a:r>
              <a:rPr lang="en-US" dirty="0"/>
              <a:t>Follow any instructions provided by the 911 operator</a:t>
            </a:r>
          </a:p>
          <a:p>
            <a:pPr>
              <a:buFont typeface="Arial" panose="020B0604020202020204" pitchFamily="34" charset="0"/>
              <a:buChar char="•"/>
            </a:pPr>
            <a:r>
              <a:rPr lang="en-US" dirty="0"/>
              <a:t>Do not hang up until told to do so</a:t>
            </a:r>
          </a:p>
          <a:p>
            <a:pPr>
              <a:buFont typeface="Arial" panose="020B0604020202020204" pitchFamily="34" charset="0"/>
              <a:buChar char="•"/>
            </a:pPr>
            <a:r>
              <a:rPr lang="en-US" dirty="0"/>
              <a:t>Render assistance until help arrives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Assess for massive hemorrhage, breathing, and pulse.</a:t>
            </a:r>
          </a:p>
          <a:p>
            <a:r>
              <a:rPr lang="en-US" dirty="0"/>
              <a:t>Teaching Points:</a:t>
            </a:r>
          </a:p>
          <a:p>
            <a:endParaRPr lang="en-US" dirty="0"/>
          </a:p>
          <a:p>
            <a:pPr>
              <a:buFont typeface="Arial" panose="020B0604020202020204" pitchFamily="34" charset="0"/>
              <a:buChar char="•"/>
            </a:pPr>
            <a:r>
              <a:rPr lang="en-US" dirty="0"/>
              <a:t>Stress the importance of ensuring personal safety first. </a:t>
            </a:r>
          </a:p>
          <a:p>
            <a:pPr>
              <a:buFont typeface="Arial" panose="020B0604020202020204" pitchFamily="34" charset="0"/>
              <a:buChar char="•"/>
            </a:pPr>
            <a:r>
              <a:rPr lang="en-US" dirty="0"/>
              <a:t>Taking a deep breath provides a moment to gather your thoughts and to remember your training.</a:t>
            </a:r>
          </a:p>
          <a:p>
            <a:pPr>
              <a:buFont typeface="Arial" panose="020B0604020202020204" pitchFamily="34" charset="0"/>
              <a:buChar char="•"/>
            </a:pPr>
            <a:r>
              <a:rPr lang="en-US" dirty="0"/>
              <a:t>Know your location so it can be provided to the 911 operator. </a:t>
            </a:r>
          </a:p>
          <a:p>
            <a:pPr>
              <a:buFont typeface="Arial" panose="020B0604020202020204" pitchFamily="34" charset="0"/>
              <a:buChar char="•"/>
            </a:pPr>
            <a:r>
              <a:rPr lang="en-US" dirty="0"/>
              <a:t>Call 911 and request assistance (this can be delegated to another person or other people present).</a:t>
            </a:r>
          </a:p>
          <a:p>
            <a:pPr>
              <a:buFont typeface="Arial" panose="020B0604020202020204" pitchFamily="34" charset="0"/>
              <a:buChar char="•"/>
            </a:pPr>
            <a:r>
              <a:rPr lang="en-US" dirty="0"/>
              <a:t>Following the 911 operator instructions allows you to perform any necessary first-aid care.</a:t>
            </a:r>
          </a:p>
          <a:p>
            <a:pPr>
              <a:buFont typeface="Arial" panose="020B0604020202020204" pitchFamily="34" charset="0"/>
              <a:buChar char="•"/>
            </a:pPr>
            <a:r>
              <a:rPr lang="en-US" dirty="0"/>
              <a:t>Render assistance until help arrives by continuing any first-aid care needed.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All 50 states in the United States have enacted Good Samaritan laws to protect persons who render basic first aid from liability.</a:t>
            </a:r>
          </a:p>
          <a:p>
            <a:endParaRPr lang="en-US" dirty="0"/>
          </a:p>
          <a:p>
            <a:r>
              <a:rPr lang="en-US" dirty="0"/>
              <a:t>Participant Engagement:</a:t>
            </a:r>
          </a:p>
          <a:p>
            <a:endParaRPr lang="en-US" dirty="0"/>
          </a:p>
          <a:p>
            <a:pPr>
              <a:buFont typeface="Arial" panose="020B0604020202020204" pitchFamily="34" charset="0"/>
              <a:buChar char="•"/>
            </a:pPr>
            <a:r>
              <a:rPr lang="en-US" dirty="0"/>
              <a:t>Ask participants if any of them have rendered aid in an emergency situation.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559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Know Your Location</a:t>
            </a:r>
          </a:p>
          <a:p>
            <a:endParaRPr lang="en-US" dirty="0"/>
          </a:p>
          <a:p>
            <a:pPr>
              <a:buFont typeface="Arial" panose="020B0604020202020204" pitchFamily="34" charset="0"/>
              <a:buChar char="•"/>
            </a:pPr>
            <a:r>
              <a:rPr lang="en-US" dirty="0"/>
              <a:t>Home</a:t>
            </a:r>
          </a:p>
          <a:p>
            <a:pPr>
              <a:buFont typeface="Arial" panose="020B0604020202020204" pitchFamily="34" charset="0"/>
              <a:buChar char="•"/>
            </a:pPr>
            <a:r>
              <a:rPr lang="en-US" dirty="0"/>
              <a:t>Work</a:t>
            </a:r>
          </a:p>
          <a:p>
            <a:pPr>
              <a:buFont typeface="Arial" panose="020B0604020202020204" pitchFamily="34" charset="0"/>
              <a:buChar char="•"/>
            </a:pPr>
            <a:r>
              <a:rPr lang="en-US" dirty="0"/>
              <a:t>Roads and Highways</a:t>
            </a:r>
          </a:p>
          <a:p>
            <a:pPr>
              <a:buFont typeface="Arial" panose="020B0604020202020204" pitchFamily="34" charset="0"/>
              <a:buChar char="•"/>
            </a:pPr>
            <a:r>
              <a:rPr lang="en-US" dirty="0"/>
              <a:t>Interstate</a:t>
            </a:r>
          </a:p>
          <a:p>
            <a:pPr>
              <a:buFont typeface="Arial" panose="020B0604020202020204" pitchFamily="34" charset="0"/>
              <a:buChar char="•"/>
            </a:pPr>
            <a:endParaRPr lang="en-US" dirty="0"/>
          </a:p>
          <a:p>
            <a:pPr marL="228600" indent="0">
              <a:buFont typeface="Arial" panose="020B0604020202020204" pitchFamily="34" charset="0"/>
              <a:buNone/>
            </a:pPr>
            <a:r>
              <a:rPr lang="en-US" dirty="0"/>
              <a:t>Teaching Points:</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When an emergency occurs, stress can affect memory; thus, preparing before an emergency occurs can be helpful.</a:t>
            </a:r>
          </a:p>
          <a:p>
            <a:pPr marL="400050" indent="-171450">
              <a:buFont typeface="Arial" panose="020B0604020202020204" pitchFamily="34" charset="0"/>
              <a:buChar char="•"/>
            </a:pPr>
            <a:r>
              <a:rPr lang="en-US" dirty="0"/>
              <a:t>Home: Place a note with the home address near home phones (especially if you have recently moved or have children or older adults in the residence).</a:t>
            </a:r>
          </a:p>
          <a:p>
            <a:pPr marL="400050" indent="-171450">
              <a:buFont typeface="Arial" panose="020B0604020202020204" pitchFamily="34" charset="0"/>
              <a:buChar char="•"/>
            </a:pPr>
            <a:r>
              <a:rPr lang="en-US" dirty="0"/>
              <a:t>Work: Know the process for placing outside calls and place a note with the work address and location of your office or work area.</a:t>
            </a:r>
          </a:p>
          <a:p>
            <a:pPr marL="400050" indent="-171450">
              <a:buFont typeface="Arial" panose="020B0604020202020204" pitchFamily="34" charset="0"/>
              <a:buChar char="•"/>
            </a:pPr>
            <a:r>
              <a:rPr lang="en-US" dirty="0"/>
              <a:t>Roads and Highways: Look for street signs and landmarks to provide to the 911 operator when calling for assistance.</a:t>
            </a:r>
          </a:p>
          <a:p>
            <a:pPr marL="400050" indent="-171450">
              <a:buFont typeface="Arial" panose="020B0604020202020204" pitchFamily="34" charset="0"/>
              <a:buChar char="•"/>
            </a:pPr>
            <a:r>
              <a:rPr lang="en-US" dirty="0"/>
              <a:t>Interstate: Look for the closest mile marker and entrance/exit ramp numbers and names.</a:t>
            </a:r>
          </a:p>
          <a:p>
            <a:pPr marL="400050" indent="-171450">
              <a:buFont typeface="Arial" panose="020B0604020202020204" pitchFamily="34" charset="0"/>
              <a:buChar char="•"/>
            </a:pPr>
            <a:endParaRPr lang="en-US" dirty="0"/>
          </a:p>
          <a:p>
            <a:pPr marL="228600" indent="0">
              <a:buFont typeface="Arial" panose="020B0604020202020204" pitchFamily="34" charset="0"/>
              <a:buNone/>
            </a:pPr>
            <a:r>
              <a:rPr lang="en-US" dirty="0"/>
              <a:t>Participant Engagement:</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Discuss the highway emergency assistance cell phone numbers and their use (highway/vehicle problems, accidents, etc.) – typically this number goes to the state police or transportation dispatch center.</a:t>
            </a:r>
          </a:p>
          <a:p>
            <a:pPr marL="400050" indent="-171450">
              <a:buFont typeface="Arial" panose="020B0604020202020204" pitchFamily="34" charset="0"/>
              <a:buChar char="•"/>
            </a:pPr>
            <a:r>
              <a:rPr lang="en-US" dirty="0"/>
              <a:t>Discuss how to safely pull off onto the shoulder of the highway or Interstate and to use caution when exiting the vehicle.</a:t>
            </a:r>
          </a:p>
          <a:p>
            <a:pPr marL="400050" indent="-171450">
              <a:buFont typeface="Arial" panose="020B0604020202020204" pitchFamily="34" charset="0"/>
              <a:buChar char="•"/>
            </a:pPr>
            <a:r>
              <a:rPr lang="en-US" dirty="0"/>
              <a:t>Discuss when at a business or work knowing the location of emergency equipment (AED, bleeding control station, fire extinguisher, first-aid equipment).</a:t>
            </a:r>
          </a:p>
          <a:p>
            <a:pPr marL="400050"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48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Rendering Assistance</a:t>
            </a:r>
          </a:p>
          <a:p>
            <a:endParaRPr lang="en-US" dirty="0"/>
          </a:p>
          <a:p>
            <a:r>
              <a:rPr lang="en-US" dirty="0"/>
              <a:t>Lessons in the course:</a:t>
            </a:r>
            <a:br>
              <a:rPr lang="en-US" dirty="0"/>
            </a:br>
            <a:endParaRPr lang="en-US" dirty="0"/>
          </a:p>
          <a:p>
            <a:pPr lvl="1"/>
            <a:r>
              <a:rPr lang="en-US" sz="1200" dirty="0"/>
              <a:t>Hands-only CPR</a:t>
            </a:r>
          </a:p>
          <a:p>
            <a:pPr lvl="1"/>
            <a:r>
              <a:rPr lang="en-US" sz="1200" dirty="0"/>
              <a:t>Nasal naloxone</a:t>
            </a:r>
          </a:p>
          <a:p>
            <a:pPr lvl="1"/>
            <a:r>
              <a:rPr lang="en-US" sz="1200" dirty="0"/>
              <a:t>Epinephrine auto-injector</a:t>
            </a:r>
          </a:p>
          <a:p>
            <a:pPr lvl="1"/>
            <a:r>
              <a:rPr lang="en-US" sz="1200" dirty="0"/>
              <a:t>Bleeding control</a:t>
            </a:r>
          </a:p>
          <a:p>
            <a:pPr lvl="1"/>
            <a:r>
              <a:rPr lang="en-US" sz="1200" dirty="0"/>
              <a:t>Occlusive dressings</a:t>
            </a:r>
          </a:p>
          <a:p>
            <a:pPr lvl="1"/>
            <a:r>
              <a:rPr lang="en-US" sz="1200" dirty="0"/>
              <a:t>Moving patients to safety</a:t>
            </a:r>
          </a:p>
          <a:p>
            <a:pPr lvl="1"/>
            <a:r>
              <a:rPr lang="en-US" sz="1200" dirty="0"/>
              <a:t>Positioning injured/sick patients</a:t>
            </a:r>
          </a:p>
          <a:p>
            <a:pPr lvl="0">
              <a:buFont typeface="Arial" panose="020B0604020202020204" pitchFamily="34" charset="0"/>
              <a:buChar char="•"/>
            </a:pPr>
            <a:endParaRPr lang="en-US" dirty="0"/>
          </a:p>
          <a:p>
            <a:pPr marL="228600" lvl="0" indent="0">
              <a:buFont typeface="Arial" panose="020B0604020202020204" pitchFamily="34" charset="0"/>
              <a:buNone/>
            </a:pPr>
            <a:r>
              <a:rPr lang="en-US" dirty="0"/>
              <a:t>Teaching Points:</a:t>
            </a:r>
          </a:p>
          <a:p>
            <a:pPr marL="228600" lvl="0" indent="0">
              <a:buFont typeface="Arial" panose="020B0604020202020204" pitchFamily="34" charset="0"/>
              <a:buNone/>
            </a:pPr>
            <a:endParaRPr lang="en-US" dirty="0"/>
          </a:p>
          <a:p>
            <a:pPr marL="400050" lvl="0" indent="-171450">
              <a:buFont typeface="Arial" panose="020B0604020202020204" pitchFamily="34" charset="0"/>
              <a:buChar char="•"/>
            </a:pPr>
            <a:r>
              <a:rPr lang="en-US" dirty="0"/>
              <a:t>This course provides instruction on selected topics of rendering aid.</a:t>
            </a:r>
          </a:p>
          <a:p>
            <a:pPr marL="400050" lvl="0" indent="-171450">
              <a:buFont typeface="Arial" panose="020B0604020202020204" pitchFamily="34" charset="0"/>
              <a:buChar char="•"/>
            </a:pPr>
            <a:r>
              <a:rPr lang="en-US" dirty="0"/>
              <a:t>Opportunities for additional instruction are available in other courses in CPR and First Aid.</a:t>
            </a:r>
          </a:p>
          <a:p>
            <a:pPr marL="400050" lvl="0" indent="-171450">
              <a:buFont typeface="Arial" panose="020B0604020202020204" pitchFamily="34" charset="0"/>
              <a:buChar char="•"/>
            </a:pPr>
            <a:r>
              <a:rPr lang="en-US" dirty="0"/>
              <a:t>Be prepared by placing emergency equipment (bleeding control kit, fire extinguisher, first aid kit, etc.) in your home and vehicles.</a:t>
            </a:r>
          </a:p>
          <a:p>
            <a:pPr marL="228600" lvl="0" indent="0">
              <a:buFont typeface="Arial" panose="020B0604020202020204" pitchFamily="34" charset="0"/>
              <a:buNone/>
            </a:pPr>
            <a:endParaRPr lang="en-US" dirty="0"/>
          </a:p>
          <a:p>
            <a:pPr marL="228600" lvl="0" indent="0">
              <a:buFont typeface="Arial" panose="020B0604020202020204" pitchFamily="34" charset="0"/>
              <a:buNone/>
            </a:pPr>
            <a:r>
              <a:rPr lang="en-US" dirty="0"/>
              <a:t>Participant Engagement:</a:t>
            </a:r>
          </a:p>
          <a:p>
            <a:pPr marL="228600" lvl="0" indent="0">
              <a:buFont typeface="Arial" panose="020B0604020202020204" pitchFamily="34" charset="0"/>
              <a:buNone/>
            </a:pPr>
            <a:endParaRPr lang="en-US" dirty="0"/>
          </a:p>
          <a:p>
            <a:pPr marL="400050" lvl="0" indent="-171450">
              <a:buFont typeface="Arial" panose="020B0604020202020204" pitchFamily="34" charset="0"/>
              <a:buChar char="•"/>
            </a:pPr>
            <a:r>
              <a:rPr lang="en-US" dirty="0"/>
              <a:t>Discuss any concerns or reservations with the participants and address them</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14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Calling for Assistance</a:t>
            </a:r>
          </a:p>
          <a:p>
            <a:endParaRPr lang="en-US" dirty="0"/>
          </a:p>
          <a:p>
            <a:pPr>
              <a:buFont typeface="Arial" panose="020B0604020202020204" pitchFamily="34" charset="0"/>
              <a:buChar char="•"/>
            </a:pPr>
            <a:r>
              <a:rPr lang="en-US" dirty="0"/>
              <a:t>Dial 911 for Emergency Assistance</a:t>
            </a:r>
          </a:p>
          <a:p>
            <a:pPr>
              <a:buFont typeface="Arial" panose="020B0604020202020204" pitchFamily="34" charset="0"/>
              <a:buChar char="•"/>
            </a:pPr>
            <a:r>
              <a:rPr lang="en-US" dirty="0"/>
              <a:t>Dispatch Center Non-Emergency Number</a:t>
            </a:r>
          </a:p>
          <a:p>
            <a:pPr marL="571500" indent="-342900">
              <a:buFont typeface="Arial" panose="020B0604020202020204" pitchFamily="34" charset="0"/>
              <a:buChar char="•"/>
            </a:pPr>
            <a:r>
              <a:rPr lang="en-US" sz="2400" dirty="0"/>
              <a:t>Emergency versus Non-Emergency</a:t>
            </a:r>
          </a:p>
          <a:p>
            <a:pPr marL="1028700" lvl="1" indent="-342900">
              <a:buFont typeface="Arial" panose="020B0604020202020204" pitchFamily="34" charset="0"/>
              <a:buChar char="•"/>
            </a:pPr>
            <a:r>
              <a:rPr lang="en-US" sz="2100" dirty="0"/>
              <a:t>When in doubt call 911</a:t>
            </a:r>
            <a:endParaRPr lang="en-US" dirty="0"/>
          </a:p>
          <a:p>
            <a:endParaRPr lang="en-US" dirty="0"/>
          </a:p>
          <a:p>
            <a:r>
              <a:rPr lang="en-US" dirty="0"/>
              <a:t>Teaching Points:</a:t>
            </a:r>
          </a:p>
          <a:p>
            <a:endParaRPr lang="en-US" dirty="0"/>
          </a:p>
          <a:p>
            <a:pPr>
              <a:buFont typeface="Arial" panose="020B0604020202020204" pitchFamily="34" charset="0"/>
              <a:buChar char="•"/>
            </a:pPr>
            <a:r>
              <a:rPr lang="en-US" dirty="0"/>
              <a:t>Calling for assistance may be delegated to another person if other people are with you (and rendering aid may be delegated as well).</a:t>
            </a:r>
          </a:p>
          <a:p>
            <a:pPr>
              <a:buFont typeface="Arial" panose="020B0604020202020204" pitchFamily="34" charset="0"/>
              <a:buChar char="•"/>
            </a:pPr>
            <a:r>
              <a:rPr lang="en-US" dirty="0"/>
              <a:t>Place the local dispatch center non-emergency number near your phones.</a:t>
            </a:r>
          </a:p>
          <a:p>
            <a:pPr>
              <a:buFont typeface="Arial" panose="020B0604020202020204" pitchFamily="34" charset="0"/>
              <a:buChar char="•"/>
            </a:pPr>
            <a:r>
              <a:rPr lang="en-US" dirty="0"/>
              <a:t>Teaching others at your home or work about calling 911 is a proactive step in preparing for an emergency.</a:t>
            </a:r>
          </a:p>
          <a:p>
            <a:pPr marL="228600" indent="0">
              <a:buFont typeface="Arial" panose="020B0604020202020204" pitchFamily="34" charset="0"/>
              <a:buNone/>
            </a:pPr>
            <a:endParaRPr lang="en-US" dirty="0"/>
          </a:p>
          <a:p>
            <a:pPr>
              <a:buFont typeface="Arial" panose="020B0604020202020204" pitchFamily="34" charset="0"/>
              <a:buChar char="•"/>
            </a:pPr>
            <a:endParaRPr lang="en-US" dirty="0"/>
          </a:p>
          <a:p>
            <a:pPr marL="228600" indent="0">
              <a:buFont typeface="Arial" panose="020B0604020202020204" pitchFamily="34" charset="0"/>
              <a:buNone/>
            </a:pPr>
            <a:r>
              <a:rPr lang="en-US" dirty="0"/>
              <a:t>Participant Engagement:</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Discuss how Internet-connected phone systems (voice-over-IP or VoIP) differ from legacy phone systems (the location of the phone line should be configured in the system).</a:t>
            </a:r>
          </a:p>
          <a:p>
            <a:pPr marL="400050" indent="-171450">
              <a:buFont typeface="Arial" panose="020B0604020202020204" pitchFamily="34" charset="0"/>
              <a:buChar char="•"/>
            </a:pPr>
            <a:r>
              <a:rPr lang="en-US" dirty="0"/>
              <a:t>Discuss when calling 911 on a cell phone that the call may be routed to another dispatch center than the location (the call may be transferred to the appropriate dispatch center).</a:t>
            </a:r>
          </a:p>
          <a:p>
            <a:pPr marL="400050" indent="-171450">
              <a:buFont typeface="Arial" panose="020B0604020202020204" pitchFamily="34" charset="0"/>
              <a:buChar char="•"/>
            </a:pPr>
            <a:r>
              <a:rPr lang="en-US" dirty="0"/>
              <a:t>Discuss the local dispatch center non-emergency number and its use for non-emergency calls (when in doubt, call 911).</a:t>
            </a:r>
          </a:p>
          <a:p>
            <a:pPr marL="22860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5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Lesson 1:  Summary</a:t>
            </a:r>
          </a:p>
          <a:p>
            <a:endParaRPr lang="en-US" dirty="0"/>
          </a:p>
          <a:p>
            <a:pPr marL="571500" indent="-342900">
              <a:buFont typeface="Arial" panose="020B0604020202020204" pitchFamily="34" charset="0"/>
              <a:buChar char="•"/>
            </a:pPr>
            <a:r>
              <a:rPr lang="en-US" sz="2400" dirty="0"/>
              <a:t>Calling for assistance is a critical step in an emergency</a:t>
            </a:r>
          </a:p>
          <a:p>
            <a:pPr marL="571500" indent="-342900">
              <a:buFont typeface="Arial" panose="020B0604020202020204" pitchFamily="34" charset="0"/>
              <a:buChar char="•"/>
            </a:pPr>
            <a:r>
              <a:rPr lang="en-US" sz="2400" dirty="0"/>
              <a:t>Rendering aid can save a life!</a:t>
            </a:r>
          </a:p>
          <a:p>
            <a:pPr marL="571500" indent="-342900">
              <a:buFont typeface="Arial" panose="020B0604020202020204" pitchFamily="34" charset="0"/>
              <a:buChar char="•"/>
            </a:pPr>
            <a:r>
              <a:rPr lang="en-US" sz="2400" dirty="0"/>
              <a:t>Lessons in this course:</a:t>
            </a:r>
          </a:p>
          <a:p>
            <a:pPr marL="1028700" lvl="1" indent="-342900">
              <a:buFont typeface="Arial" panose="020B0604020202020204" pitchFamily="34" charset="0"/>
              <a:buChar char="•"/>
            </a:pPr>
            <a:r>
              <a:rPr lang="en-US" sz="2200" dirty="0"/>
              <a:t>Bleeding control</a:t>
            </a:r>
          </a:p>
          <a:p>
            <a:pPr marL="1028700" lvl="1" indent="-342900">
              <a:buFont typeface="Arial" panose="020B0604020202020204" pitchFamily="34" charset="0"/>
              <a:buChar char="•"/>
            </a:pPr>
            <a:r>
              <a:rPr lang="en-US" sz="2200" dirty="0"/>
              <a:t>Hands-only CPR</a:t>
            </a:r>
          </a:p>
          <a:p>
            <a:pPr marL="1028700" lvl="1" indent="-342900">
              <a:buFont typeface="Arial" panose="020B0604020202020204" pitchFamily="34" charset="0"/>
              <a:buChar char="•"/>
            </a:pPr>
            <a:r>
              <a:rPr lang="en-US" sz="2200" dirty="0"/>
              <a:t>Nasal Naloxone</a:t>
            </a:r>
          </a:p>
          <a:p>
            <a:pPr marL="1028700" lvl="1" indent="-342900">
              <a:buFont typeface="Arial" panose="020B0604020202020204" pitchFamily="34" charset="0"/>
              <a:buChar char="•"/>
            </a:pPr>
            <a:r>
              <a:rPr lang="en-US" sz="2200" dirty="0"/>
              <a:t>Epinephrine auto-injector</a:t>
            </a:r>
          </a:p>
          <a:p>
            <a:pPr marL="1028700" lvl="1" indent="-342900">
              <a:buFont typeface="Arial" panose="020B0604020202020204" pitchFamily="34" charset="0"/>
              <a:buChar char="•"/>
            </a:pPr>
            <a:r>
              <a:rPr lang="en-US" sz="2200" dirty="0"/>
              <a:t>Occlusive dressings</a:t>
            </a:r>
          </a:p>
          <a:p>
            <a:pPr marL="1028700" lvl="1" indent="-342900">
              <a:buFont typeface="Arial" panose="020B0604020202020204" pitchFamily="34" charset="0"/>
              <a:buChar char="•"/>
            </a:pPr>
            <a:r>
              <a:rPr lang="en-US" sz="2200" dirty="0"/>
              <a:t>Moving patients to safety</a:t>
            </a:r>
          </a:p>
          <a:p>
            <a:pPr marL="1028700" lvl="1" indent="-342900">
              <a:buFont typeface="Arial" panose="020B0604020202020204" pitchFamily="34" charset="0"/>
              <a:buChar char="•"/>
            </a:pPr>
            <a:r>
              <a:rPr lang="en-US" sz="2200" dirty="0"/>
              <a:t>Positioning injured/sick patients</a:t>
            </a:r>
          </a:p>
          <a:p>
            <a:pPr marL="228600" lvl="0" indent="0">
              <a:buFont typeface="Arial" panose="020B0604020202020204" pitchFamily="34" charset="0"/>
              <a:buNone/>
            </a:pPr>
            <a:endParaRPr lang="en-US" sz="2200" dirty="0"/>
          </a:p>
          <a:p>
            <a:pPr marL="228600" lvl="0" indent="0">
              <a:buFont typeface="Arial" panose="020B0604020202020204" pitchFamily="34" charset="0"/>
              <a:buNone/>
            </a:pPr>
            <a:br>
              <a:rPr lang="en-US" sz="2200" dirty="0"/>
            </a:br>
            <a:endParaRPr lang="en-US" sz="220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874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5"/>
        <p:cNvGrpSpPr/>
        <p:nvPr/>
      </p:nvGrpSpPr>
      <p:grpSpPr>
        <a:xfrm>
          <a:off x="0" y="0"/>
          <a:ext cx="0" cy="0"/>
          <a:chOff x="0" y="0"/>
          <a:chExt cx="0" cy="0"/>
        </a:xfrm>
      </p:grpSpPr>
      <p:sp>
        <p:nvSpPr>
          <p:cNvPr id="17" name="Shape 17"/>
          <p:cNvSpPr txBox="1">
            <a:spLocks noGrp="1"/>
          </p:cNvSpPr>
          <p:nvPr>
            <p:ph type="subTitle" idx="1" hasCustomPrompt="1"/>
          </p:nvPr>
        </p:nvSpPr>
        <p:spPr>
          <a:xfrm>
            <a:off x="360770" y="4680823"/>
            <a:ext cx="2983230" cy="1722797"/>
          </a:xfrm>
          <a:prstGeom prst="rect">
            <a:avLst/>
          </a:prstGeom>
          <a:noFill/>
          <a:ln>
            <a:noFill/>
          </a:ln>
        </p:spPr>
        <p:txBody>
          <a:bodyPr spcFirstLastPara="1" wrap="square" lIns="0" tIns="91425" rIns="91425" bIns="91425" anchor="t" anchorCtr="0"/>
          <a:lstStyle>
            <a:lvl1pPr marL="0" marR="0" lvl="0" indent="0" algn="l" rtl="0">
              <a:lnSpc>
                <a:spcPct val="90000"/>
              </a:lnSpc>
              <a:spcBef>
                <a:spcPts val="750"/>
              </a:spcBef>
              <a:spcAft>
                <a:spcPts val="0"/>
              </a:spcAft>
              <a:buClr>
                <a:schemeClr val="dk1"/>
              </a:buClr>
              <a:buSzPts val="2400"/>
              <a:buFontTx/>
              <a:buNone/>
              <a:defRPr sz="2200" b="0" i="0" u="none" strike="noStrike" cap="none">
                <a:solidFill>
                  <a:schemeClr val="dk1"/>
                </a:solidFill>
                <a:latin typeface="+mn-lt"/>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dirty="0"/>
              <a:t>CLICK TO ADD TEXT CLICK TO ADD TEXT</a:t>
            </a:r>
          </a:p>
        </p:txBody>
      </p:sp>
      <p:sp>
        <p:nvSpPr>
          <p:cNvPr id="2" name="Title 1">
            <a:extLst>
              <a:ext uri="{FF2B5EF4-FFF2-40B4-BE49-F238E27FC236}">
                <a16:creationId xmlns:a16="http://schemas.microsoft.com/office/drawing/2014/main" id="{76806353-AB72-CF4B-9A26-EDA65C3783FA}"/>
              </a:ext>
            </a:extLst>
          </p:cNvPr>
          <p:cNvSpPr>
            <a:spLocks noGrp="1"/>
          </p:cNvSpPr>
          <p:nvPr>
            <p:ph type="title" hasCustomPrompt="1"/>
          </p:nvPr>
        </p:nvSpPr>
        <p:spPr>
          <a:xfrm>
            <a:off x="360771" y="1167580"/>
            <a:ext cx="2983229" cy="3263725"/>
          </a:xfrm>
        </p:spPr>
        <p:txBody>
          <a:bodyPr lIns="0" anchor="b" anchorCtr="0"/>
          <a:lstStyle>
            <a:lvl1pPr>
              <a:defRPr sz="4400">
                <a:latin typeface="+mj-lt"/>
              </a:defRPr>
            </a:lvl1pPr>
          </a:lstStyle>
          <a:p>
            <a:r>
              <a:rPr lang="en-US" dirty="0"/>
              <a:t>CLICK TO EDIT MASTER TITLE STYLE</a:t>
            </a:r>
          </a:p>
        </p:txBody>
      </p:sp>
      <p:pic>
        <p:nvPicPr>
          <p:cNvPr id="8" name="Picture 7">
            <a:extLst>
              <a:ext uri="{FF2B5EF4-FFF2-40B4-BE49-F238E27FC236}">
                <a16:creationId xmlns:a16="http://schemas.microsoft.com/office/drawing/2014/main" id="{A7107232-0A60-8442-9421-D4F564F25AC4}"/>
              </a:ext>
            </a:extLst>
          </p:cNvPr>
          <p:cNvPicPr>
            <a:picLocks noChangeAspect="1"/>
          </p:cNvPicPr>
          <p:nvPr userDrawn="1"/>
        </p:nvPicPr>
        <p:blipFill>
          <a:blip r:embed="rId2"/>
          <a:srcRect/>
          <a:stretch/>
        </p:blipFill>
        <p:spPr>
          <a:xfrm>
            <a:off x="3460115" y="800100"/>
            <a:ext cx="5257800" cy="5257800"/>
          </a:xfrm>
          <a:prstGeom prst="rect">
            <a:avLst/>
          </a:prstGeom>
        </p:spPr>
      </p:pic>
      <p:sp>
        <p:nvSpPr>
          <p:cNvPr id="5" name="Rectangle 4">
            <a:extLst>
              <a:ext uri="{FF2B5EF4-FFF2-40B4-BE49-F238E27FC236}">
                <a16:creationId xmlns:a16="http://schemas.microsoft.com/office/drawing/2014/main" id="{2F19D1D3-0CB9-EE4C-A697-911F5DDE2308}"/>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93DA4E6-F5A5-A34E-8F28-9CA48B74621B}"/>
              </a:ext>
            </a:extLst>
          </p:cNvPr>
          <p:cNvCxnSpPr/>
          <p:nvPr userDrawn="1"/>
        </p:nvCxnSpPr>
        <p:spPr>
          <a:xfrm>
            <a:off x="360770" y="4555222"/>
            <a:ext cx="298323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C1D52329-46B0-F94B-9D43-A725A04554E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08997" y="2970610"/>
            <a:ext cx="4441031"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Rectangle 7">
            <a:extLst>
              <a:ext uri="{FF2B5EF4-FFF2-40B4-BE49-F238E27FC236}">
                <a16:creationId xmlns:a16="http://schemas.microsoft.com/office/drawing/2014/main" id="{8CB16703-2BAD-CB48-9DBE-0DFC756BF958}"/>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91AC0C7D-24ED-234D-B275-FBB2B19A1B0C}"/>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9" name="Picture 8">
            <a:extLst>
              <a:ext uri="{FF2B5EF4-FFF2-40B4-BE49-F238E27FC236}">
                <a16:creationId xmlns:a16="http://schemas.microsoft.com/office/drawing/2014/main" id="{29C57D25-4202-CB41-89DB-51AF8C4B22DD}"/>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23" name="Shape 23"/>
          <p:cNvSpPr txBox="1">
            <a:spLocks noGrp="1"/>
          </p:cNvSpPr>
          <p:nvPr>
            <p:ph type="body" idx="1" hasCustomPrompt="1"/>
          </p:nvPr>
        </p:nvSpPr>
        <p:spPr>
          <a:xfrm>
            <a:off x="360770" y="1825625"/>
            <a:ext cx="8430768"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mn-lt"/>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mn-lt"/>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r>
              <a:rPr lang="en-US" dirty="0"/>
              <a:t>Test</a:t>
            </a:r>
          </a:p>
          <a:p>
            <a:pPr lvl="1"/>
            <a:r>
              <a:rPr lang="en-US" dirty="0"/>
              <a:t>Test</a:t>
            </a:r>
          </a:p>
          <a:p>
            <a:pPr lvl="2"/>
            <a:r>
              <a:rPr lang="en-US" dirty="0"/>
              <a:t>test</a:t>
            </a:r>
            <a:endParaRPr dirty="0"/>
          </a:p>
        </p:txBody>
      </p:sp>
      <p:pic>
        <p:nvPicPr>
          <p:cNvPr id="7" name="Picture 6">
            <a:extLst>
              <a:ext uri="{FF2B5EF4-FFF2-40B4-BE49-F238E27FC236}">
                <a16:creationId xmlns:a16="http://schemas.microsoft.com/office/drawing/2014/main" id="{CEDF982B-08BA-F04F-9440-60A7B467E54F}"/>
              </a:ext>
            </a:extLst>
          </p:cNvPr>
          <p:cNvPicPr>
            <a:picLocks noChangeAspect="1"/>
          </p:cNvPicPr>
          <p:nvPr userDrawn="1"/>
        </p:nvPicPr>
        <p:blipFill>
          <a:blip r:embed="rId2"/>
          <a:srcRect/>
          <a:stretch/>
        </p:blipFill>
        <p:spPr>
          <a:xfrm>
            <a:off x="7486650" y="364331"/>
            <a:ext cx="1371600" cy="1371600"/>
          </a:xfrm>
          <a:prstGeom prst="rect">
            <a:avLst/>
          </a:prstGeom>
        </p:spPr>
      </p:pic>
      <p:sp>
        <p:nvSpPr>
          <p:cNvPr id="8" name="Rectangle 7">
            <a:extLst>
              <a:ext uri="{FF2B5EF4-FFF2-40B4-BE49-F238E27FC236}">
                <a16:creationId xmlns:a16="http://schemas.microsoft.com/office/drawing/2014/main" id="{FE2E6C45-5F64-6343-9555-9D165CA66DDC}"/>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79A6E854-7E2B-6042-A245-49D8ACF1A089}"/>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
        <p:cNvGrpSpPr/>
        <p:nvPr/>
      </p:nvGrpSpPr>
      <p:grpSpPr>
        <a:xfrm>
          <a:off x="0" y="0"/>
          <a:ext cx="0" cy="0"/>
          <a:chOff x="0" y="0"/>
          <a:chExt cx="0" cy="0"/>
        </a:xfrm>
      </p:grpSpPr>
      <p:sp>
        <p:nvSpPr>
          <p:cNvPr id="35" name="Shape 35"/>
          <p:cNvSpPr txBox="1">
            <a:spLocks noGrp="1"/>
          </p:cNvSpPr>
          <p:nvPr>
            <p:ph type="body" idx="1"/>
          </p:nvPr>
        </p:nvSpPr>
        <p:spPr>
          <a:xfrm>
            <a:off x="360768" y="1825625"/>
            <a:ext cx="41148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body" idx="2"/>
          </p:nvPr>
        </p:nvSpPr>
        <p:spPr>
          <a:xfrm>
            <a:off x="4676738" y="1825625"/>
            <a:ext cx="41148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 name="Rectangle 8">
            <a:extLst>
              <a:ext uri="{FF2B5EF4-FFF2-40B4-BE49-F238E27FC236}">
                <a16:creationId xmlns:a16="http://schemas.microsoft.com/office/drawing/2014/main" id="{BBFD63E9-7E1F-9A45-B63C-98E7F6BAE475}"/>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22">
            <a:extLst>
              <a:ext uri="{FF2B5EF4-FFF2-40B4-BE49-F238E27FC236}">
                <a16:creationId xmlns:a16="http://schemas.microsoft.com/office/drawing/2014/main" id="{C2A84129-EDC6-454B-99AD-010696C71817}"/>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2" name="Footer Placeholder 3">
            <a:extLst>
              <a:ext uri="{FF2B5EF4-FFF2-40B4-BE49-F238E27FC236}">
                <a16:creationId xmlns:a16="http://schemas.microsoft.com/office/drawing/2014/main" id="{38584C1F-1EC6-1E48-AB0C-EA9A2FC1437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10" name="Picture 9">
            <a:extLst>
              <a:ext uri="{FF2B5EF4-FFF2-40B4-BE49-F238E27FC236}">
                <a16:creationId xmlns:a16="http://schemas.microsoft.com/office/drawing/2014/main" id="{AA02F9F8-03B5-6E42-94AD-C5E8636EBB37}"/>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0"/>
        <p:cNvGrpSpPr/>
        <p:nvPr/>
      </p:nvGrpSpPr>
      <p:grpSpPr>
        <a:xfrm>
          <a:off x="0" y="0"/>
          <a:ext cx="0" cy="0"/>
          <a:chOff x="0" y="0"/>
          <a:chExt cx="0" cy="0"/>
        </a:xfrm>
      </p:grpSpPr>
      <p:sp>
        <p:nvSpPr>
          <p:cNvPr id="42" name="Shape 42"/>
          <p:cNvSpPr txBox="1">
            <a:spLocks noGrp="1"/>
          </p:cNvSpPr>
          <p:nvPr>
            <p:ph type="body" idx="1"/>
          </p:nvPr>
        </p:nvSpPr>
        <p:spPr>
          <a:xfrm>
            <a:off x="360769" y="1681163"/>
            <a:ext cx="3868340"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body" idx="2"/>
          </p:nvPr>
        </p:nvSpPr>
        <p:spPr>
          <a:xfrm>
            <a:off x="360769" y="2505075"/>
            <a:ext cx="3868340"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dirty="0"/>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Rectangle 10">
            <a:extLst>
              <a:ext uri="{FF2B5EF4-FFF2-40B4-BE49-F238E27FC236}">
                <a16:creationId xmlns:a16="http://schemas.microsoft.com/office/drawing/2014/main" id="{628B1C62-4B72-F740-9295-8918B2364C9D}"/>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2">
            <a:extLst>
              <a:ext uri="{FF2B5EF4-FFF2-40B4-BE49-F238E27FC236}">
                <a16:creationId xmlns:a16="http://schemas.microsoft.com/office/drawing/2014/main" id="{074C6718-2741-0944-80E8-A5D53CE2B810}"/>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4" name="Footer Placeholder 3">
            <a:extLst>
              <a:ext uri="{FF2B5EF4-FFF2-40B4-BE49-F238E27FC236}">
                <a16:creationId xmlns:a16="http://schemas.microsoft.com/office/drawing/2014/main" id="{FA5A944F-9E4D-F944-9C6B-41B330B8007B}"/>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12" name="Picture 11">
            <a:extLst>
              <a:ext uri="{FF2B5EF4-FFF2-40B4-BE49-F238E27FC236}">
                <a16:creationId xmlns:a16="http://schemas.microsoft.com/office/drawing/2014/main" id="{BF9EA4AD-4D25-B54F-9D92-BAE8D4B59127}"/>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9"/>
        <p:cNvGrpSpPr/>
        <p:nvPr/>
      </p:nvGrpSpPr>
      <p:grpSpPr>
        <a:xfrm>
          <a:off x="0" y="0"/>
          <a:ext cx="0" cy="0"/>
          <a:chOff x="0" y="0"/>
          <a:chExt cx="0" cy="0"/>
        </a:xfrm>
      </p:grpSpPr>
      <p:sp>
        <p:nvSpPr>
          <p:cNvPr id="8" name="Shape 22">
            <a:extLst>
              <a:ext uri="{FF2B5EF4-FFF2-40B4-BE49-F238E27FC236}">
                <a16:creationId xmlns:a16="http://schemas.microsoft.com/office/drawing/2014/main" id="{57B0078A-6FD6-474A-8740-67D4B1B6E54C}"/>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5" name="Rectangle 4">
            <a:extLst>
              <a:ext uri="{FF2B5EF4-FFF2-40B4-BE49-F238E27FC236}">
                <a16:creationId xmlns:a16="http://schemas.microsoft.com/office/drawing/2014/main" id="{ECD7C36F-49F3-EE4E-9002-F77715E5F19E}"/>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B3803071-7409-D744-828B-FE05E4B259E2}"/>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7" name="Picture 6">
            <a:extLst>
              <a:ext uri="{FF2B5EF4-FFF2-40B4-BE49-F238E27FC236}">
                <a16:creationId xmlns:a16="http://schemas.microsoft.com/office/drawing/2014/main" id="{5B74CDA3-A7B9-5A4F-8760-65214C2FF7A6}"/>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4"/>
        <p:cNvGrpSpPr/>
        <p:nvPr/>
      </p:nvGrpSpPr>
      <p:grpSpPr>
        <a:xfrm>
          <a:off x="0" y="0"/>
          <a:ext cx="0" cy="0"/>
          <a:chOff x="0" y="0"/>
          <a:chExt cx="0" cy="0"/>
        </a:xfrm>
      </p:grpSpPr>
      <p:sp>
        <p:nvSpPr>
          <p:cNvPr id="6" name="Rectangle 5">
            <a:extLst>
              <a:ext uri="{FF2B5EF4-FFF2-40B4-BE49-F238E27FC236}">
                <a16:creationId xmlns:a16="http://schemas.microsoft.com/office/drawing/2014/main" id="{B722ED1E-089A-1F42-BBA0-F5CD2EACA05E}"/>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0AD64884-F627-8542-B1DF-AB89ED5050B7}"/>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7" name="Picture 6">
            <a:extLst>
              <a:ext uri="{FF2B5EF4-FFF2-40B4-BE49-F238E27FC236}">
                <a16:creationId xmlns:a16="http://schemas.microsoft.com/office/drawing/2014/main" id="{E69D500B-8607-1645-A819-770EE094D300}"/>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56616" y="457200"/>
            <a:ext cx="2949178" cy="1600200"/>
          </a:xfrm>
          <a:prstGeom prst="rect">
            <a:avLst/>
          </a:prstGeom>
          <a:noFill/>
          <a:ln>
            <a:noFill/>
          </a:ln>
        </p:spPr>
        <p:txBody>
          <a:bodyPr spcFirstLastPara="1" wrap="square" lIns="0"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60" name="Shape 60"/>
          <p:cNvSpPr txBox="1">
            <a:spLocks noGrp="1"/>
          </p:cNvSpPr>
          <p:nvPr>
            <p:ph type="body" idx="1"/>
          </p:nvPr>
        </p:nvSpPr>
        <p:spPr>
          <a:xfrm>
            <a:off x="3523633" y="1449882"/>
            <a:ext cx="4629150" cy="4873625"/>
          </a:xfrm>
          <a:prstGeom prst="rect">
            <a:avLst/>
          </a:prstGeom>
          <a:noFill/>
          <a:ln>
            <a:noFill/>
          </a:ln>
        </p:spPr>
        <p:txBody>
          <a:bodyPr spcFirstLastPara="1" wrap="square" lIns="0"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mn-lt"/>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56616" y="2057399"/>
            <a:ext cx="2949178" cy="4266107"/>
          </a:xfrm>
          <a:prstGeom prst="rect">
            <a:avLst/>
          </a:prstGeom>
          <a:noFill/>
          <a:ln>
            <a:noFill/>
          </a:ln>
        </p:spPr>
        <p:txBody>
          <a:bodyPr spcFirstLastPara="1" wrap="square" lIns="0"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dirty="0"/>
          </a:p>
        </p:txBody>
      </p:sp>
      <p:sp>
        <p:nvSpPr>
          <p:cNvPr id="9" name="Rectangle 8">
            <a:extLst>
              <a:ext uri="{FF2B5EF4-FFF2-40B4-BE49-F238E27FC236}">
                <a16:creationId xmlns:a16="http://schemas.microsoft.com/office/drawing/2014/main" id="{CF783B63-34C2-4140-9E74-7E09F7160539}"/>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85EC413A-0DC0-CD46-9F96-E1ED913CC5F1}"/>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10" name="Picture 9">
            <a:extLst>
              <a:ext uri="{FF2B5EF4-FFF2-40B4-BE49-F238E27FC236}">
                <a16:creationId xmlns:a16="http://schemas.microsoft.com/office/drawing/2014/main" id="{3C86FB0D-2856-5D42-AC90-9A44F2A92393}"/>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userDrawn="1">
  <p:cSld name="PICTURE_WITH_CAPTION_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
        <p:cNvGrpSpPr/>
        <p:nvPr/>
      </p:nvGrpSpPr>
      <p:grpSpPr>
        <a:xfrm>
          <a:off x="0" y="0"/>
          <a:ext cx="0" cy="0"/>
          <a:chOff x="0" y="0"/>
          <a:chExt cx="0" cy="0"/>
        </a:xfrm>
      </p:grpSpPr>
      <p:sp>
        <p:nvSpPr>
          <p:cNvPr id="67" name="Shape 67"/>
          <p:cNvSpPr>
            <a:spLocks noGrp="1"/>
          </p:cNvSpPr>
          <p:nvPr>
            <p:ph type="pic" idx="2"/>
          </p:nvPr>
        </p:nvSpPr>
        <p:spPr>
          <a:xfrm>
            <a:off x="0" y="0"/>
            <a:ext cx="3840480" cy="68580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1" name="Shape 22">
            <a:extLst>
              <a:ext uri="{FF2B5EF4-FFF2-40B4-BE49-F238E27FC236}">
                <a16:creationId xmlns:a16="http://schemas.microsoft.com/office/drawing/2014/main" id="{0F069E41-F453-664E-AD4B-66E94D063B8E}"/>
              </a:ext>
            </a:extLst>
          </p:cNvPr>
          <p:cNvSpPr txBox="1">
            <a:spLocks noGrp="1"/>
          </p:cNvSpPr>
          <p:nvPr>
            <p:ph type="title"/>
          </p:nvPr>
        </p:nvSpPr>
        <p:spPr>
          <a:xfrm>
            <a:off x="4236485" y="801919"/>
            <a:ext cx="3250166"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2" name="Shape 23">
            <a:extLst>
              <a:ext uri="{FF2B5EF4-FFF2-40B4-BE49-F238E27FC236}">
                <a16:creationId xmlns:a16="http://schemas.microsoft.com/office/drawing/2014/main" id="{C30AC51C-C6CE-5146-97B6-E00DCB9D2A6F}"/>
              </a:ext>
            </a:extLst>
          </p:cNvPr>
          <p:cNvSpPr txBox="1">
            <a:spLocks noGrp="1"/>
          </p:cNvSpPr>
          <p:nvPr>
            <p:ph type="body" idx="1"/>
          </p:nvPr>
        </p:nvSpPr>
        <p:spPr>
          <a:xfrm>
            <a:off x="4236485" y="1825625"/>
            <a:ext cx="4555053"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7" name="Rectangle 6">
            <a:extLst>
              <a:ext uri="{FF2B5EF4-FFF2-40B4-BE49-F238E27FC236}">
                <a16:creationId xmlns:a16="http://schemas.microsoft.com/office/drawing/2014/main" id="{AB287225-912D-B743-8DC3-A6A0D7C64F0E}"/>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A627D0E3-FDA6-D74D-9B7D-1C47EEF9CFD1}"/>
              </a:ext>
            </a:extLst>
          </p:cNvPr>
          <p:cNvSpPr>
            <a:spLocks noGrp="1"/>
          </p:cNvSpPr>
          <p:nvPr>
            <p:ph type="ftr" sz="quarter" idx="11"/>
          </p:nvPr>
        </p:nvSpPr>
        <p:spPr>
          <a:xfrm>
            <a:off x="4236484" y="6403626"/>
            <a:ext cx="4555054"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8" name="Picture 7">
            <a:extLst>
              <a:ext uri="{FF2B5EF4-FFF2-40B4-BE49-F238E27FC236}">
                <a16:creationId xmlns:a16="http://schemas.microsoft.com/office/drawing/2014/main" id="{4D8FEBD8-A89C-7249-BDAE-5AAD59F10806}"/>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rot="5400000">
            <a:off x="2363673" y="-177279"/>
            <a:ext cx="4351338" cy="835714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8" name="Rectangle 7">
            <a:extLst>
              <a:ext uri="{FF2B5EF4-FFF2-40B4-BE49-F238E27FC236}">
                <a16:creationId xmlns:a16="http://schemas.microsoft.com/office/drawing/2014/main" id="{45327613-5468-6741-B24B-CC9E2729FB8B}"/>
              </a:ext>
            </a:extLst>
          </p:cNvPr>
          <p:cNvSpPr/>
          <p:nvPr userDrawn="1"/>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22">
            <a:extLst>
              <a:ext uri="{FF2B5EF4-FFF2-40B4-BE49-F238E27FC236}">
                <a16:creationId xmlns:a16="http://schemas.microsoft.com/office/drawing/2014/main" id="{381A3309-51A4-7241-8918-A4C4AD20BBF8}"/>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1" name="Footer Placeholder 3">
            <a:extLst>
              <a:ext uri="{FF2B5EF4-FFF2-40B4-BE49-F238E27FC236}">
                <a16:creationId xmlns:a16="http://schemas.microsoft.com/office/drawing/2014/main" id="{B54105E0-CE21-A343-8AED-12504CF108E9}"/>
              </a:ext>
            </a:extLst>
          </p:cNvPr>
          <p:cNvSpPr>
            <a:spLocks noGrp="1"/>
          </p:cNvSpPr>
          <p:nvPr>
            <p:ph type="ftr" sz="quarter" idx="11"/>
          </p:nvPr>
        </p:nvSpPr>
        <p:spPr>
          <a:xfrm>
            <a:off x="360770" y="6403626"/>
            <a:ext cx="8430768" cy="365125"/>
          </a:xfrm>
          <a:prstGeom prst="rect">
            <a:avLst/>
          </a:prstGeom>
        </p:spPr>
        <p:txBody>
          <a:bodyPr/>
          <a:lstStyle>
            <a:lvl1pPr algn="ctr">
              <a:defRPr sz="75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pic>
        <p:nvPicPr>
          <p:cNvPr id="9" name="Picture 8">
            <a:extLst>
              <a:ext uri="{FF2B5EF4-FFF2-40B4-BE49-F238E27FC236}">
                <a16:creationId xmlns:a16="http://schemas.microsoft.com/office/drawing/2014/main" id="{38AC3653-5F3B-0A41-9C05-425986EB1DC4}"/>
              </a:ext>
            </a:extLst>
          </p:cNvPr>
          <p:cNvPicPr>
            <a:picLocks noChangeAspect="1"/>
          </p:cNvPicPr>
          <p:nvPr userDrawn="1"/>
        </p:nvPicPr>
        <p:blipFill>
          <a:blip r:embed="rId2"/>
          <a:srcRect/>
          <a:stretch/>
        </p:blipFill>
        <p:spPr>
          <a:xfrm>
            <a:off x="7486650" y="364331"/>
            <a:ext cx="1371600" cy="1371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F38A09-D8F3-6041-AE2E-EBA33775CC89}"/>
              </a:ext>
            </a:extLst>
          </p:cNvPr>
          <p:cNvSpPr>
            <a:spLocks noGrp="1"/>
          </p:cNvSpPr>
          <p:nvPr>
            <p:ph type="subTitle" idx="1"/>
          </p:nvPr>
        </p:nvSpPr>
        <p:spPr/>
        <p:txBody>
          <a:bodyPr/>
          <a:lstStyle/>
          <a:p>
            <a:r>
              <a:rPr lang="en-US" dirty="0"/>
              <a:t>WHAT TO DO UNTIL EMS ARRIVES</a:t>
            </a:r>
          </a:p>
        </p:txBody>
      </p:sp>
      <p:sp>
        <p:nvSpPr>
          <p:cNvPr id="3" name="Title 2">
            <a:extLst>
              <a:ext uri="{FF2B5EF4-FFF2-40B4-BE49-F238E27FC236}">
                <a16:creationId xmlns:a16="http://schemas.microsoft.com/office/drawing/2014/main" id="{CEA19926-2DF8-3C47-BF9E-6ACFE4E159B3}"/>
              </a:ext>
            </a:extLst>
          </p:cNvPr>
          <p:cNvSpPr>
            <a:spLocks noGrp="1"/>
          </p:cNvSpPr>
          <p:nvPr>
            <p:ph type="title"/>
          </p:nvPr>
        </p:nvSpPr>
        <p:spPr/>
        <p:txBody>
          <a:bodyPr/>
          <a:lstStyle/>
          <a:p>
            <a:r>
              <a:rPr lang="en-US" dirty="0"/>
              <a:t>FIRST ON THE SCENE</a:t>
            </a:r>
          </a:p>
        </p:txBody>
      </p:sp>
      <p:sp>
        <p:nvSpPr>
          <p:cNvPr id="5" name="Footer Placeholder 4">
            <a:extLst>
              <a:ext uri="{FF2B5EF4-FFF2-40B4-BE49-F238E27FC236}">
                <a16:creationId xmlns:a16="http://schemas.microsoft.com/office/drawing/2014/main" id="{7B9F1858-3A09-5044-A5F5-6580A306270F}"/>
              </a:ext>
            </a:extLst>
          </p:cNvPr>
          <p:cNvSpPr>
            <a:spLocks noGrp="1"/>
          </p:cNvSpPr>
          <p:nvPr>
            <p:ph type="ftr" sz="quarter" idx="11"/>
          </p:nvPr>
        </p:nvSpPr>
        <p:spPr/>
        <p:txBody>
          <a:bodyPr/>
          <a:lstStyle/>
          <a:p>
            <a:r>
              <a:rPr lang="en-US" dirty="0"/>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44390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7B20-58E7-4EE3-8AB4-EED3196DDEE8}"/>
              </a:ext>
            </a:extLst>
          </p:cNvPr>
          <p:cNvSpPr>
            <a:spLocks noGrp="1"/>
          </p:cNvSpPr>
          <p:nvPr>
            <p:ph type="title"/>
          </p:nvPr>
        </p:nvSpPr>
        <p:spPr/>
        <p:txBody>
          <a:bodyPr/>
          <a:lstStyle/>
          <a:p>
            <a:r>
              <a:rPr lang="en-US" dirty="0">
                <a:solidFill>
                  <a:schemeClr val="bg1"/>
                </a:solidFill>
              </a:rPr>
              <a:t>Lesson 1:  Wrap-Up</a:t>
            </a:r>
          </a:p>
        </p:txBody>
      </p:sp>
      <p:sp>
        <p:nvSpPr>
          <p:cNvPr id="3" name="Text Placeholder 2">
            <a:extLst>
              <a:ext uri="{FF2B5EF4-FFF2-40B4-BE49-F238E27FC236}">
                <a16:creationId xmlns:a16="http://schemas.microsoft.com/office/drawing/2014/main" id="{4B13FEF2-D63E-4FD5-B6DF-9BAB480B2430}"/>
              </a:ext>
            </a:extLst>
          </p:cNvPr>
          <p:cNvSpPr>
            <a:spLocks noGrp="1"/>
          </p:cNvSpPr>
          <p:nvPr>
            <p:ph type="body" idx="1"/>
          </p:nvPr>
        </p:nvSpPr>
        <p:spPr/>
        <p:txBody>
          <a:bodyPr/>
          <a:lstStyle/>
          <a:p>
            <a:pPr marL="50800" indent="0">
              <a:buNone/>
            </a:pPr>
            <a:endParaRPr lang="en-US" dirty="0"/>
          </a:p>
          <a:p>
            <a:pPr marL="50800" indent="0">
              <a:buNone/>
            </a:pPr>
            <a:endParaRPr lang="en-US" dirty="0"/>
          </a:p>
        </p:txBody>
      </p:sp>
      <p:sp>
        <p:nvSpPr>
          <p:cNvPr id="5" name="Footer Placeholder 4">
            <a:extLst>
              <a:ext uri="{FF2B5EF4-FFF2-40B4-BE49-F238E27FC236}">
                <a16:creationId xmlns:a16="http://schemas.microsoft.com/office/drawing/2014/main" id="{FE21079C-5A32-184F-B602-D75A30E76670}"/>
              </a:ext>
            </a:extLst>
          </p:cNvPr>
          <p:cNvSpPr>
            <a:spLocks noGrp="1"/>
          </p:cNvSpPr>
          <p:nvPr>
            <p:ph type="ftr" sz="quarter" idx="11"/>
          </p:nvPr>
        </p:nvSpPr>
        <p:spPr/>
        <p:txBody>
          <a:bodyPr/>
          <a:lstStyle/>
          <a:p>
            <a:r>
              <a:rPr lang="en-US" dirty="0">
                <a:solidFill>
                  <a:schemeClr val="bg1"/>
                </a:solidFill>
              </a:rPr>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solidFill>
                <a:schemeClr val="bg1"/>
              </a:solidFill>
            </a:endParaRPr>
          </a:p>
        </p:txBody>
      </p:sp>
    </p:spTree>
    <p:extLst>
      <p:ext uri="{BB962C8B-B14F-4D97-AF65-F5344CB8AC3E}">
        <p14:creationId xmlns:p14="http://schemas.microsoft.com/office/powerpoint/2010/main" val="328812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CAF5-5567-984E-BBD7-8A2FD1BB0326}"/>
              </a:ext>
            </a:extLst>
          </p:cNvPr>
          <p:cNvSpPr>
            <a:spLocks noGrp="1"/>
          </p:cNvSpPr>
          <p:nvPr>
            <p:ph type="title"/>
          </p:nvPr>
        </p:nvSpPr>
        <p:spPr/>
        <p:txBody>
          <a:bodyPr/>
          <a:lstStyle/>
          <a:p>
            <a:r>
              <a:rPr lang="en-US" dirty="0">
                <a:solidFill>
                  <a:schemeClr val="tx1"/>
                </a:solidFill>
              </a:rPr>
              <a:t>Lesson 1: Activate the </a:t>
            </a:r>
            <a:br>
              <a:rPr lang="en-US" dirty="0">
                <a:solidFill>
                  <a:schemeClr val="tx1"/>
                </a:solidFill>
              </a:rPr>
            </a:br>
            <a:r>
              <a:rPr lang="en-US" dirty="0">
                <a:solidFill>
                  <a:schemeClr val="tx1"/>
                </a:solidFill>
              </a:rPr>
              <a:t>911 System</a:t>
            </a:r>
          </a:p>
        </p:txBody>
      </p:sp>
      <p:sp>
        <p:nvSpPr>
          <p:cNvPr id="4" name="Footer Placeholder 3">
            <a:extLst>
              <a:ext uri="{FF2B5EF4-FFF2-40B4-BE49-F238E27FC236}">
                <a16:creationId xmlns:a16="http://schemas.microsoft.com/office/drawing/2014/main" id="{777B2AB6-EAFD-E149-BB14-4D1FABDF69FB}"/>
              </a:ext>
            </a:extLst>
          </p:cNvPr>
          <p:cNvSpPr>
            <a:spLocks noGrp="1"/>
          </p:cNvSpPr>
          <p:nvPr>
            <p:ph type="ftr" sz="quarter" idx="11"/>
          </p:nvPr>
        </p:nvSpPr>
        <p:spPr/>
        <p:txBody>
          <a:bodyPr/>
          <a:lstStyle/>
          <a:p>
            <a:r>
              <a:rPr lang="en-US" dirty="0"/>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416791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2ADE-D606-402D-96C1-D85FF0C2F426}"/>
              </a:ext>
            </a:extLst>
          </p:cNvPr>
          <p:cNvSpPr>
            <a:spLocks noGrp="1"/>
          </p:cNvSpPr>
          <p:nvPr>
            <p:ph type="title"/>
          </p:nvPr>
        </p:nvSpPr>
        <p:spPr/>
        <p:txBody>
          <a:bodyPr/>
          <a:lstStyle/>
          <a:p>
            <a:r>
              <a:rPr lang="en-US" dirty="0"/>
              <a:t>Lesson 1: Objectives</a:t>
            </a:r>
          </a:p>
        </p:txBody>
      </p:sp>
      <p:sp>
        <p:nvSpPr>
          <p:cNvPr id="3" name="Text Placeholder 2">
            <a:extLst>
              <a:ext uri="{FF2B5EF4-FFF2-40B4-BE49-F238E27FC236}">
                <a16:creationId xmlns:a16="http://schemas.microsoft.com/office/drawing/2014/main" id="{3D0E7495-BA4E-44EC-B3C6-00E17469B4AB}"/>
              </a:ext>
            </a:extLst>
          </p:cNvPr>
          <p:cNvSpPr>
            <a:spLocks noGrp="1"/>
          </p:cNvSpPr>
          <p:nvPr>
            <p:ph type="body" idx="1"/>
          </p:nvPr>
        </p:nvSpPr>
        <p:spPr/>
        <p:txBody>
          <a:bodyPr/>
          <a:lstStyle/>
          <a:p>
            <a:pPr marL="50800" indent="0">
              <a:buNone/>
            </a:pPr>
            <a:r>
              <a:rPr lang="en-US" sz="2400" dirty="0"/>
              <a:t>At the completion of this lesson, participants will:</a:t>
            </a:r>
            <a:br>
              <a:rPr lang="en-US" sz="2400" dirty="0"/>
            </a:br>
            <a:endParaRPr lang="en-US" sz="2400" dirty="0"/>
          </a:p>
          <a:p>
            <a:r>
              <a:rPr lang="en-US" sz="2400" dirty="0"/>
              <a:t>Recognize the importance of calling 911 and requesting help</a:t>
            </a:r>
          </a:p>
          <a:p>
            <a:r>
              <a:rPr lang="en-US" sz="2400" dirty="0"/>
              <a:t>Recall the importance of providing an accurate location of an incident</a:t>
            </a:r>
          </a:p>
          <a:p>
            <a:r>
              <a:rPr lang="en-US" sz="2400" dirty="0"/>
              <a:t>Prepare answers to the 911 operator’s questions</a:t>
            </a:r>
          </a:p>
          <a:p>
            <a:r>
              <a:rPr lang="en-US" sz="2400" dirty="0"/>
              <a:t>Employ the pre-arrival instructions provided by the dispatcher</a:t>
            </a:r>
          </a:p>
        </p:txBody>
      </p:sp>
      <p:sp>
        <p:nvSpPr>
          <p:cNvPr id="5" name="Footer Placeholder 4">
            <a:extLst>
              <a:ext uri="{FF2B5EF4-FFF2-40B4-BE49-F238E27FC236}">
                <a16:creationId xmlns:a16="http://schemas.microsoft.com/office/drawing/2014/main" id="{0015078D-DCC6-264C-B05D-8BFCF5C59EAD}"/>
              </a:ext>
            </a:extLst>
          </p:cNvPr>
          <p:cNvSpPr>
            <a:spLocks noGrp="1"/>
          </p:cNvSpPr>
          <p:nvPr>
            <p:ph type="ftr" sz="quarter" idx="11"/>
          </p:nvPr>
        </p:nvSpPr>
        <p:spPr/>
        <p:txBody>
          <a:bodyPr/>
          <a:lstStyle/>
          <a:p>
            <a:r>
              <a:rPr lang="en-US" dirty="0"/>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381609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66FD-D545-448B-89D9-FCCACC66E982}"/>
              </a:ext>
            </a:extLst>
          </p:cNvPr>
          <p:cNvSpPr>
            <a:spLocks noGrp="1"/>
          </p:cNvSpPr>
          <p:nvPr>
            <p:ph type="title"/>
          </p:nvPr>
        </p:nvSpPr>
        <p:spPr/>
        <p:txBody>
          <a:bodyPr/>
          <a:lstStyle/>
          <a:p>
            <a:r>
              <a:rPr lang="en-US" dirty="0"/>
              <a:t>What is an Emergency?</a:t>
            </a:r>
          </a:p>
        </p:txBody>
      </p:sp>
      <p:sp>
        <p:nvSpPr>
          <p:cNvPr id="3" name="Text Placeholder 2">
            <a:extLst>
              <a:ext uri="{FF2B5EF4-FFF2-40B4-BE49-F238E27FC236}">
                <a16:creationId xmlns:a16="http://schemas.microsoft.com/office/drawing/2014/main" id="{E72AE763-632C-4782-8474-FCA321021518}"/>
              </a:ext>
            </a:extLst>
          </p:cNvPr>
          <p:cNvSpPr>
            <a:spLocks noGrp="1"/>
          </p:cNvSpPr>
          <p:nvPr>
            <p:ph type="body" idx="1"/>
          </p:nvPr>
        </p:nvSpPr>
        <p:spPr/>
        <p:txBody>
          <a:bodyPr/>
          <a:lstStyle/>
          <a:p>
            <a:pPr marL="50800" indent="0">
              <a:buNone/>
            </a:pPr>
            <a:r>
              <a:rPr lang="en-US" sz="2400" dirty="0"/>
              <a:t>Any situation posing an immediate threat to a person, property or environment:</a:t>
            </a:r>
            <a:br>
              <a:rPr lang="en-US" sz="2400" dirty="0"/>
            </a:br>
            <a:endParaRPr lang="en-US" sz="2400" dirty="0"/>
          </a:p>
          <a:p>
            <a:pPr lvl="1"/>
            <a:r>
              <a:rPr lang="en-US" sz="2400" dirty="0">
                <a:latin typeface="+mn-lt"/>
              </a:rPr>
              <a:t>A medical emergency</a:t>
            </a:r>
          </a:p>
          <a:p>
            <a:pPr lvl="1"/>
            <a:r>
              <a:rPr lang="en-US" sz="2400" dirty="0">
                <a:latin typeface="+mn-lt"/>
              </a:rPr>
              <a:t>An unconscious or semiconscious person</a:t>
            </a:r>
          </a:p>
          <a:p>
            <a:pPr lvl="1"/>
            <a:r>
              <a:rPr lang="en-US" sz="2400" dirty="0">
                <a:latin typeface="+mn-lt"/>
              </a:rPr>
              <a:t>Explosion</a:t>
            </a:r>
          </a:p>
          <a:p>
            <a:pPr lvl="1"/>
            <a:r>
              <a:rPr lang="en-US" sz="2400" dirty="0">
                <a:latin typeface="+mn-lt"/>
              </a:rPr>
              <a:t>Fire</a:t>
            </a:r>
          </a:p>
          <a:p>
            <a:pPr lvl="1"/>
            <a:r>
              <a:rPr lang="en-US" sz="2400" dirty="0">
                <a:latin typeface="+mn-lt"/>
              </a:rPr>
              <a:t>Fuel leak</a:t>
            </a:r>
          </a:p>
          <a:p>
            <a:pPr lvl="1"/>
            <a:r>
              <a:rPr lang="en-US" sz="2400" dirty="0">
                <a:latin typeface="+mn-lt"/>
              </a:rPr>
              <a:t>Motor vehicle collision</a:t>
            </a:r>
          </a:p>
          <a:p>
            <a:pPr lvl="1"/>
            <a:r>
              <a:rPr lang="en-US" sz="2400" dirty="0">
                <a:latin typeface="+mn-lt"/>
              </a:rPr>
              <a:t>Person choking or not breathing</a:t>
            </a:r>
          </a:p>
          <a:p>
            <a:pPr lvl="1"/>
            <a:r>
              <a:rPr lang="en-US" sz="2400" dirty="0">
                <a:latin typeface="+mn-lt"/>
              </a:rPr>
              <a:t>Violence or terrorist situation</a:t>
            </a:r>
          </a:p>
          <a:p>
            <a:endParaRPr lang="en-US" dirty="0"/>
          </a:p>
          <a:p>
            <a:pPr lvl="1"/>
            <a:endParaRPr lang="en-US" dirty="0">
              <a:latin typeface="+mn-lt"/>
            </a:endParaRPr>
          </a:p>
          <a:p>
            <a:endParaRPr lang="en-US" dirty="0"/>
          </a:p>
          <a:p>
            <a:pPr lvl="1"/>
            <a:endParaRPr lang="en-US" dirty="0">
              <a:latin typeface="+mn-lt"/>
            </a:endParaRPr>
          </a:p>
          <a:p>
            <a:pPr lvl="1"/>
            <a:endParaRPr lang="en-US" dirty="0">
              <a:latin typeface="+mn-lt"/>
            </a:endParaRPr>
          </a:p>
        </p:txBody>
      </p:sp>
      <p:sp>
        <p:nvSpPr>
          <p:cNvPr id="5" name="Footer Placeholder 4">
            <a:extLst>
              <a:ext uri="{FF2B5EF4-FFF2-40B4-BE49-F238E27FC236}">
                <a16:creationId xmlns:a16="http://schemas.microsoft.com/office/drawing/2014/main" id="{27DE8553-ED2D-0444-97BD-37037DC915F2}"/>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89080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16B1-6056-9E4A-9668-219A52A23795}"/>
              </a:ext>
            </a:extLst>
          </p:cNvPr>
          <p:cNvSpPr>
            <a:spLocks noGrp="1"/>
          </p:cNvSpPr>
          <p:nvPr>
            <p:ph type="title"/>
          </p:nvPr>
        </p:nvSpPr>
        <p:spPr>
          <a:xfrm>
            <a:off x="360769" y="801919"/>
            <a:ext cx="7156562" cy="888770"/>
          </a:xfrm>
        </p:spPr>
        <p:txBody>
          <a:bodyPr/>
          <a:lstStyle/>
          <a:p>
            <a:r>
              <a:rPr lang="en-US" dirty="0"/>
              <a:t>What to Do in an Emergency</a:t>
            </a:r>
          </a:p>
        </p:txBody>
      </p:sp>
      <p:sp>
        <p:nvSpPr>
          <p:cNvPr id="3" name="Text Placeholder 2">
            <a:extLst>
              <a:ext uri="{FF2B5EF4-FFF2-40B4-BE49-F238E27FC236}">
                <a16:creationId xmlns:a16="http://schemas.microsoft.com/office/drawing/2014/main" id="{41222A6A-5952-2247-A72C-B8126C76C8AE}"/>
              </a:ext>
            </a:extLst>
          </p:cNvPr>
          <p:cNvSpPr>
            <a:spLocks noGrp="1"/>
          </p:cNvSpPr>
          <p:nvPr>
            <p:ph type="body" idx="1"/>
          </p:nvPr>
        </p:nvSpPr>
        <p:spPr/>
        <p:txBody>
          <a:bodyPr/>
          <a:lstStyle/>
          <a:p>
            <a:pPr>
              <a:buFont typeface="Arial" panose="020B0604020202020204" pitchFamily="34" charset="0"/>
              <a:buChar char="•"/>
            </a:pPr>
            <a:r>
              <a:rPr lang="en-US" b="1" dirty="0"/>
              <a:t>Ensure your own safety</a:t>
            </a:r>
          </a:p>
          <a:p>
            <a:r>
              <a:rPr lang="en-US" dirty="0"/>
              <a:t>Take a deep breath</a:t>
            </a:r>
          </a:p>
          <a:p>
            <a:r>
              <a:rPr lang="en-US" dirty="0"/>
              <a:t>Know your location</a:t>
            </a:r>
          </a:p>
          <a:p>
            <a:r>
              <a:rPr lang="en-US" dirty="0"/>
              <a:t>Call 911 and request assistance</a:t>
            </a:r>
          </a:p>
          <a:p>
            <a:r>
              <a:rPr lang="en-US" dirty="0"/>
              <a:t>Follow any instructions provided by the 911 operator</a:t>
            </a:r>
          </a:p>
          <a:p>
            <a:r>
              <a:rPr lang="en-US" dirty="0"/>
              <a:t>Do not hang up until told to do so</a:t>
            </a:r>
          </a:p>
          <a:p>
            <a:r>
              <a:rPr lang="en-US" dirty="0"/>
              <a:t>Render assistance until help arrives</a:t>
            </a:r>
          </a:p>
        </p:txBody>
      </p:sp>
      <p:sp>
        <p:nvSpPr>
          <p:cNvPr id="5" name="Footer Placeholder 4">
            <a:extLst>
              <a:ext uri="{FF2B5EF4-FFF2-40B4-BE49-F238E27FC236}">
                <a16:creationId xmlns:a16="http://schemas.microsoft.com/office/drawing/2014/main" id="{597D1121-E743-6F41-A942-A48FF5E48849}"/>
              </a:ext>
            </a:extLst>
          </p:cNvPr>
          <p:cNvSpPr>
            <a:spLocks noGrp="1"/>
          </p:cNvSpPr>
          <p:nvPr>
            <p:ph type="ftr" sz="quarter" idx="11"/>
          </p:nvPr>
        </p:nvSpPr>
        <p:spPr/>
        <p:txBody>
          <a:bodyPr/>
          <a:lstStyle/>
          <a:p>
            <a:r>
              <a:rPr lang="en-US" dirty="0"/>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94670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sign&#10;&#10;Description automatically generated">
            <a:extLst>
              <a:ext uri="{FF2B5EF4-FFF2-40B4-BE49-F238E27FC236}">
                <a16:creationId xmlns:a16="http://schemas.microsoft.com/office/drawing/2014/main" id="{D23D757E-BFB6-2E44-A8E5-0CF78539D2DA}"/>
              </a:ext>
            </a:extLst>
          </p:cNvPr>
          <p:cNvPicPr>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0" y="0"/>
            <a:ext cx="3840480" cy="6858000"/>
          </a:xfrm>
        </p:spPr>
      </p:pic>
      <p:sp>
        <p:nvSpPr>
          <p:cNvPr id="3" name="Title 2">
            <a:extLst>
              <a:ext uri="{FF2B5EF4-FFF2-40B4-BE49-F238E27FC236}">
                <a16:creationId xmlns:a16="http://schemas.microsoft.com/office/drawing/2014/main" id="{7937E2A0-2145-A948-93DB-63B67C9D6B63}"/>
              </a:ext>
            </a:extLst>
          </p:cNvPr>
          <p:cNvSpPr>
            <a:spLocks noGrp="1"/>
          </p:cNvSpPr>
          <p:nvPr>
            <p:ph type="title"/>
          </p:nvPr>
        </p:nvSpPr>
        <p:spPr/>
        <p:txBody>
          <a:bodyPr/>
          <a:lstStyle/>
          <a:p>
            <a:r>
              <a:rPr lang="en-US" dirty="0"/>
              <a:t>Know Your Location</a:t>
            </a:r>
          </a:p>
        </p:txBody>
      </p:sp>
      <p:sp>
        <p:nvSpPr>
          <p:cNvPr id="4" name="Text Placeholder 3">
            <a:extLst>
              <a:ext uri="{FF2B5EF4-FFF2-40B4-BE49-F238E27FC236}">
                <a16:creationId xmlns:a16="http://schemas.microsoft.com/office/drawing/2014/main" id="{449C1DE2-1050-6742-99AF-224EC369AD86}"/>
              </a:ext>
            </a:extLst>
          </p:cNvPr>
          <p:cNvSpPr>
            <a:spLocks noGrp="1"/>
          </p:cNvSpPr>
          <p:nvPr>
            <p:ph type="body" idx="1"/>
          </p:nvPr>
        </p:nvSpPr>
        <p:spPr/>
        <p:txBody>
          <a:bodyPr/>
          <a:lstStyle/>
          <a:p>
            <a:r>
              <a:rPr lang="en-US" dirty="0"/>
              <a:t>Home</a:t>
            </a:r>
          </a:p>
          <a:p>
            <a:r>
              <a:rPr lang="en-US" dirty="0"/>
              <a:t>Work</a:t>
            </a:r>
          </a:p>
          <a:p>
            <a:r>
              <a:rPr lang="en-US" dirty="0"/>
              <a:t>Roads and highways</a:t>
            </a:r>
          </a:p>
          <a:p>
            <a:r>
              <a:rPr lang="en-US" dirty="0"/>
              <a:t>Interstate</a:t>
            </a:r>
          </a:p>
        </p:txBody>
      </p:sp>
      <p:sp>
        <p:nvSpPr>
          <p:cNvPr id="5" name="Footer Placeholder 4">
            <a:extLst>
              <a:ext uri="{FF2B5EF4-FFF2-40B4-BE49-F238E27FC236}">
                <a16:creationId xmlns:a16="http://schemas.microsoft.com/office/drawing/2014/main" id="{5A5BD238-D580-7A41-B9EC-B86FF1EF475C}"/>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424790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1E1E-3A5C-44BB-9C79-7EEB28784ED4}"/>
              </a:ext>
            </a:extLst>
          </p:cNvPr>
          <p:cNvSpPr>
            <a:spLocks noGrp="1"/>
          </p:cNvSpPr>
          <p:nvPr>
            <p:ph type="title"/>
          </p:nvPr>
        </p:nvSpPr>
        <p:spPr/>
        <p:txBody>
          <a:bodyPr/>
          <a:lstStyle/>
          <a:p>
            <a:r>
              <a:rPr lang="en-US" dirty="0"/>
              <a:t>Rendering Assistance</a:t>
            </a:r>
          </a:p>
        </p:txBody>
      </p:sp>
      <p:sp>
        <p:nvSpPr>
          <p:cNvPr id="3" name="Text Placeholder 2">
            <a:extLst>
              <a:ext uri="{FF2B5EF4-FFF2-40B4-BE49-F238E27FC236}">
                <a16:creationId xmlns:a16="http://schemas.microsoft.com/office/drawing/2014/main" id="{93B565B9-55D7-4EFA-9FCA-A176C33BF217}"/>
              </a:ext>
            </a:extLst>
          </p:cNvPr>
          <p:cNvSpPr>
            <a:spLocks noGrp="1"/>
          </p:cNvSpPr>
          <p:nvPr>
            <p:ph type="body" idx="1"/>
          </p:nvPr>
        </p:nvSpPr>
        <p:spPr/>
        <p:txBody>
          <a:bodyPr/>
          <a:lstStyle/>
          <a:p>
            <a:pPr marL="50800" indent="0">
              <a:buNone/>
            </a:pPr>
            <a:r>
              <a:rPr lang="en-US" sz="2400" dirty="0"/>
              <a:t>Lessons in the course:</a:t>
            </a:r>
            <a:br>
              <a:rPr lang="en-US" sz="2400" dirty="0"/>
            </a:br>
            <a:endParaRPr lang="en-US" sz="2400" dirty="0"/>
          </a:p>
          <a:p>
            <a:pPr lvl="1"/>
            <a:r>
              <a:rPr lang="en-US" sz="2400" dirty="0">
                <a:latin typeface="+mn-lt"/>
              </a:rPr>
              <a:t>Hands-only CPR</a:t>
            </a:r>
          </a:p>
          <a:p>
            <a:pPr lvl="1"/>
            <a:r>
              <a:rPr lang="en-US" sz="2400" dirty="0">
                <a:latin typeface="+mn-lt"/>
              </a:rPr>
              <a:t>Nasal naloxone</a:t>
            </a:r>
          </a:p>
          <a:p>
            <a:pPr lvl="1"/>
            <a:r>
              <a:rPr lang="en-US" sz="2400" dirty="0">
                <a:latin typeface="+mn-lt"/>
              </a:rPr>
              <a:t>Epinephrine auto-injector</a:t>
            </a:r>
          </a:p>
          <a:p>
            <a:pPr lvl="1"/>
            <a:r>
              <a:rPr lang="en-US" sz="2400" dirty="0">
                <a:latin typeface="+mn-lt"/>
              </a:rPr>
              <a:t>Bleeding control</a:t>
            </a:r>
          </a:p>
          <a:p>
            <a:pPr lvl="1"/>
            <a:r>
              <a:rPr lang="en-US" sz="2400" dirty="0">
                <a:latin typeface="+mn-lt"/>
              </a:rPr>
              <a:t>Occlusive dressings</a:t>
            </a:r>
          </a:p>
          <a:p>
            <a:pPr lvl="1"/>
            <a:r>
              <a:rPr lang="en-US" sz="2400" dirty="0">
                <a:latin typeface="+mn-lt"/>
              </a:rPr>
              <a:t>Moving patients to safety</a:t>
            </a:r>
          </a:p>
          <a:p>
            <a:pPr lvl="1"/>
            <a:r>
              <a:rPr lang="en-US" sz="2400" dirty="0">
                <a:latin typeface="+mn-lt"/>
              </a:rPr>
              <a:t>Positioning injured/sick patients</a:t>
            </a:r>
          </a:p>
        </p:txBody>
      </p:sp>
      <p:sp>
        <p:nvSpPr>
          <p:cNvPr id="5" name="Footer Placeholder 4">
            <a:extLst>
              <a:ext uri="{FF2B5EF4-FFF2-40B4-BE49-F238E27FC236}">
                <a16:creationId xmlns:a16="http://schemas.microsoft.com/office/drawing/2014/main" id="{BE1015F0-A3DF-7646-A5E3-B24E6769DBA5}"/>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75213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and holding a cellphone&#10;&#10;Description automatically generated">
            <a:extLst>
              <a:ext uri="{FF2B5EF4-FFF2-40B4-BE49-F238E27FC236}">
                <a16:creationId xmlns:a16="http://schemas.microsoft.com/office/drawing/2014/main" id="{739EB338-6281-5C44-AE13-F15044DEA220}"/>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0" y="0"/>
            <a:ext cx="3840480" cy="6858000"/>
          </a:xfrm>
        </p:spPr>
      </p:pic>
      <p:sp>
        <p:nvSpPr>
          <p:cNvPr id="3" name="Title 2">
            <a:extLst>
              <a:ext uri="{FF2B5EF4-FFF2-40B4-BE49-F238E27FC236}">
                <a16:creationId xmlns:a16="http://schemas.microsoft.com/office/drawing/2014/main" id="{8B27A015-1E31-9741-B5FF-43AD6B9DB335}"/>
              </a:ext>
            </a:extLst>
          </p:cNvPr>
          <p:cNvSpPr>
            <a:spLocks noGrp="1"/>
          </p:cNvSpPr>
          <p:nvPr>
            <p:ph type="title"/>
          </p:nvPr>
        </p:nvSpPr>
        <p:spPr/>
        <p:txBody>
          <a:bodyPr/>
          <a:lstStyle/>
          <a:p>
            <a:r>
              <a:rPr lang="en-US" dirty="0"/>
              <a:t>Calling for Assistance</a:t>
            </a:r>
          </a:p>
        </p:txBody>
      </p:sp>
      <p:sp>
        <p:nvSpPr>
          <p:cNvPr id="4" name="Text Placeholder 3">
            <a:extLst>
              <a:ext uri="{FF2B5EF4-FFF2-40B4-BE49-F238E27FC236}">
                <a16:creationId xmlns:a16="http://schemas.microsoft.com/office/drawing/2014/main" id="{CC590C68-EA75-EA44-B0E3-2C66F6A1E9CC}"/>
              </a:ext>
            </a:extLst>
          </p:cNvPr>
          <p:cNvSpPr>
            <a:spLocks noGrp="1"/>
          </p:cNvSpPr>
          <p:nvPr>
            <p:ph type="body" idx="1"/>
          </p:nvPr>
        </p:nvSpPr>
        <p:spPr/>
        <p:txBody>
          <a:bodyPr/>
          <a:lstStyle/>
          <a:p>
            <a:r>
              <a:rPr lang="en-US" dirty="0"/>
              <a:t>Dial 911 for emergency assistance</a:t>
            </a:r>
          </a:p>
          <a:p>
            <a:r>
              <a:rPr lang="en-US" dirty="0"/>
              <a:t>Dispatch center non-emergency number</a:t>
            </a:r>
          </a:p>
          <a:p>
            <a:endParaRPr lang="en-US" dirty="0"/>
          </a:p>
          <a:p>
            <a:r>
              <a:rPr lang="en-US" dirty="0"/>
              <a:t>Emergency versus non-emergency</a:t>
            </a:r>
          </a:p>
          <a:p>
            <a:pPr lvl="1"/>
            <a:r>
              <a:rPr lang="en-US" b="1" dirty="0">
                <a:latin typeface="+mn-lt"/>
              </a:rPr>
              <a:t>When in doubt call 911</a:t>
            </a:r>
          </a:p>
        </p:txBody>
      </p:sp>
      <p:sp>
        <p:nvSpPr>
          <p:cNvPr id="5" name="Footer Placeholder 4">
            <a:extLst>
              <a:ext uri="{FF2B5EF4-FFF2-40B4-BE49-F238E27FC236}">
                <a16:creationId xmlns:a16="http://schemas.microsoft.com/office/drawing/2014/main" id="{A904457C-0C59-E843-A47C-806C912A4334}"/>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86029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2172-9F3C-43DD-8196-C074932AF142}"/>
              </a:ext>
            </a:extLst>
          </p:cNvPr>
          <p:cNvSpPr>
            <a:spLocks noGrp="1"/>
          </p:cNvSpPr>
          <p:nvPr>
            <p:ph type="title"/>
          </p:nvPr>
        </p:nvSpPr>
        <p:spPr/>
        <p:txBody>
          <a:bodyPr/>
          <a:lstStyle/>
          <a:p>
            <a:r>
              <a:rPr lang="en-US" dirty="0"/>
              <a:t>Lesson 1: Summary</a:t>
            </a:r>
          </a:p>
        </p:txBody>
      </p:sp>
      <p:sp>
        <p:nvSpPr>
          <p:cNvPr id="3" name="Text Placeholder 2">
            <a:extLst>
              <a:ext uri="{FF2B5EF4-FFF2-40B4-BE49-F238E27FC236}">
                <a16:creationId xmlns:a16="http://schemas.microsoft.com/office/drawing/2014/main" id="{56FAE3BD-F82C-448A-A0FF-239A453D7CF3}"/>
              </a:ext>
            </a:extLst>
          </p:cNvPr>
          <p:cNvSpPr>
            <a:spLocks noGrp="1"/>
          </p:cNvSpPr>
          <p:nvPr>
            <p:ph type="body" idx="1"/>
          </p:nvPr>
        </p:nvSpPr>
        <p:spPr/>
        <p:txBody>
          <a:bodyPr/>
          <a:lstStyle/>
          <a:p>
            <a:r>
              <a:rPr lang="en-US" sz="2400" dirty="0"/>
              <a:t>Calling for assistance is a critical step in an emergency</a:t>
            </a:r>
          </a:p>
          <a:p>
            <a:r>
              <a:rPr lang="en-US" sz="2400" dirty="0"/>
              <a:t>Rendering aid can save a life!</a:t>
            </a:r>
          </a:p>
          <a:p>
            <a:r>
              <a:rPr lang="en-US" sz="2400" dirty="0"/>
              <a:t>Lessons in this course:</a:t>
            </a:r>
          </a:p>
          <a:p>
            <a:pPr lvl="1"/>
            <a:r>
              <a:rPr lang="en-US" sz="2200" dirty="0">
                <a:latin typeface="+mn-lt"/>
              </a:rPr>
              <a:t>Bleeding control</a:t>
            </a:r>
          </a:p>
          <a:p>
            <a:pPr lvl="1"/>
            <a:r>
              <a:rPr lang="en-US" sz="2200" dirty="0">
                <a:latin typeface="+mn-lt"/>
              </a:rPr>
              <a:t>Hands-only CPR</a:t>
            </a:r>
          </a:p>
          <a:p>
            <a:pPr lvl="1"/>
            <a:r>
              <a:rPr lang="en-US" sz="2200" dirty="0">
                <a:latin typeface="+mn-lt"/>
              </a:rPr>
              <a:t>Nasal naloxone</a:t>
            </a:r>
          </a:p>
          <a:p>
            <a:pPr lvl="1"/>
            <a:r>
              <a:rPr lang="en-US" sz="2200" dirty="0">
                <a:latin typeface="+mn-lt"/>
              </a:rPr>
              <a:t>Epinephrine auto-injector</a:t>
            </a:r>
          </a:p>
          <a:p>
            <a:pPr lvl="1"/>
            <a:r>
              <a:rPr lang="en-US" sz="2200" dirty="0">
                <a:latin typeface="+mn-lt"/>
              </a:rPr>
              <a:t>Occlusive dressings</a:t>
            </a:r>
          </a:p>
          <a:p>
            <a:pPr lvl="1"/>
            <a:r>
              <a:rPr lang="en-US" sz="2200" dirty="0">
                <a:latin typeface="+mn-lt"/>
              </a:rPr>
              <a:t>Moving patients to safety</a:t>
            </a:r>
          </a:p>
          <a:p>
            <a:pPr lvl="1"/>
            <a:r>
              <a:rPr lang="en-US" sz="2200" dirty="0">
                <a:latin typeface="+mn-lt"/>
              </a:rPr>
              <a:t>Positioning injured/sick patients</a:t>
            </a:r>
          </a:p>
        </p:txBody>
      </p:sp>
      <p:sp>
        <p:nvSpPr>
          <p:cNvPr id="5" name="Footer Placeholder 4">
            <a:extLst>
              <a:ext uri="{FF2B5EF4-FFF2-40B4-BE49-F238E27FC236}">
                <a16:creationId xmlns:a16="http://schemas.microsoft.com/office/drawing/2014/main" id="{1340EFB9-BDF4-3449-A312-B6DE63BC3882}"/>
              </a:ext>
            </a:extLst>
          </p:cNvPr>
          <p:cNvSpPr>
            <a:spLocks noGrp="1"/>
          </p:cNvSpPr>
          <p:nvPr>
            <p:ph type="ftr" sz="quarter" idx="11"/>
          </p:nvPr>
        </p:nvSpPr>
        <p:spPr/>
        <p:txBody>
          <a:body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endParaRPr lang="en-US" sz="750" dirty="0"/>
          </a:p>
        </p:txBody>
      </p:sp>
    </p:spTree>
    <p:extLst>
      <p:ext uri="{BB962C8B-B14F-4D97-AF65-F5344CB8AC3E}">
        <p14:creationId xmlns:p14="http://schemas.microsoft.com/office/powerpoint/2010/main" val="14580842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1997</Words>
  <Application>Microsoft Office PowerPoint</Application>
  <PresentationFormat>On-screen Show (4:3)</PresentationFormat>
  <Paragraphs>284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Office Theme</vt:lpstr>
      <vt:lpstr>FIRST ON THE SCENE</vt:lpstr>
      <vt:lpstr>Lesson 1: Activate the  911 System</vt:lpstr>
      <vt:lpstr>Lesson 1: Objectives</vt:lpstr>
      <vt:lpstr>What is an Emergency?</vt:lpstr>
      <vt:lpstr>What to Do in an Emergency</vt:lpstr>
      <vt:lpstr>Know Your Location</vt:lpstr>
      <vt:lpstr>Rendering Assistance</vt:lpstr>
      <vt:lpstr>Calling for Assistance</vt:lpstr>
      <vt:lpstr>Lesson 1: Summary</vt:lpstr>
      <vt:lpstr>Lesson 1:  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ON THE SCENE</dc:title>
  <dc:creator>Jim Fiorato</dc:creator>
  <cp:lastModifiedBy>Jody Phillips</cp:lastModifiedBy>
  <cp:revision>25</cp:revision>
  <dcterms:created xsi:type="dcterms:W3CDTF">2020-10-20T13:30:27Z</dcterms:created>
  <dcterms:modified xsi:type="dcterms:W3CDTF">2021-03-02T16:07:48Z</dcterms:modified>
</cp:coreProperties>
</file>