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9"/>
  </p:notesMasterIdLst>
  <p:sldIdLst>
    <p:sldId id="505" r:id="rId2"/>
    <p:sldId id="257" r:id="rId3"/>
    <p:sldId id="500" r:id="rId4"/>
    <p:sldId id="259" r:id="rId5"/>
    <p:sldId id="491" r:id="rId6"/>
    <p:sldId id="495" r:id="rId7"/>
    <p:sldId id="428" r:id="rId8"/>
    <p:sldId id="429" r:id="rId9"/>
    <p:sldId id="493" r:id="rId10"/>
    <p:sldId id="492" r:id="rId11"/>
    <p:sldId id="499" r:id="rId12"/>
    <p:sldId id="436" r:id="rId13"/>
    <p:sldId id="435" r:id="rId14"/>
    <p:sldId id="490" r:id="rId15"/>
    <p:sldId id="489" r:id="rId16"/>
    <p:sldId id="431" r:id="rId17"/>
    <p:sldId id="432" r:id="rId18"/>
    <p:sldId id="433" r:id="rId19"/>
    <p:sldId id="434" r:id="rId20"/>
    <p:sldId id="501" r:id="rId21"/>
    <p:sldId id="502" r:id="rId22"/>
    <p:sldId id="503" r:id="rId23"/>
    <p:sldId id="504" r:id="rId24"/>
    <p:sldId id="497" r:id="rId25"/>
    <p:sldId id="438" r:id="rId26"/>
    <p:sldId id="498" r:id="rId27"/>
    <p:sldId id="439" r:id="rId28"/>
  </p:sldIdLst>
  <p:sldSz cx="9144000" cy="6858000" type="screen4x3"/>
  <p:notesSz cx="6858000" cy="2276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RC" initials="JRC" lastIdx="10" clrIdx="6">
    <p:extLst>
      <p:ext uri="{19B8F6BF-5375-455C-9EA6-DF929625EA0E}">
        <p15:presenceInfo xmlns:p15="http://schemas.microsoft.com/office/powerpoint/2012/main" userId="JRC" providerId="None"/>
      </p:ext>
    </p:extLst>
  </p:cmAuthor>
  <p:cmAuthor id="1" name="John Phelps" initials="JP" lastIdx="12" clrIdx="0">
    <p:extLst>
      <p:ext uri="{19B8F6BF-5375-455C-9EA6-DF929625EA0E}">
        <p15:presenceInfo xmlns:p15="http://schemas.microsoft.com/office/powerpoint/2012/main" userId="3f065e3f0381894b" providerId="Windows Live"/>
      </p:ext>
    </p:extLst>
  </p:cmAuthor>
  <p:cmAuthor id="8" name="Alexander Belloli" initials="AB" lastIdx="6" clrIdx="7">
    <p:extLst>
      <p:ext uri="{19B8F6BF-5375-455C-9EA6-DF929625EA0E}">
        <p15:presenceInfo xmlns:p15="http://schemas.microsoft.com/office/powerpoint/2012/main" userId="S::Alexander.Belloli@ascendlearning.com::550c3696-90c7-4254-87e8-f372fd42b676" providerId="AD"/>
      </p:ext>
    </p:extLst>
  </p:cmAuthor>
  <p:cmAuthor id="2" name="Shannon Watson" initials="SW" lastIdx="20" clrIdx="1">
    <p:extLst>
      <p:ext uri="{19B8F6BF-5375-455C-9EA6-DF929625EA0E}">
        <p15:presenceInfo xmlns:p15="http://schemas.microsoft.com/office/powerpoint/2012/main" userId="S-1-5-21-327440814-1183669050-1478062314-135147" providerId="AD"/>
      </p:ext>
    </p:extLst>
  </p:cmAuthor>
  <p:cmAuthor id="9" name="TE" initials="Q" lastIdx="0" clrIdx="8"/>
  <p:cmAuthor id="3" name="John Phelps" initials="JP [2]" lastIdx="24" clrIdx="2">
    <p:extLst>
      <p:ext uri="{19B8F6BF-5375-455C-9EA6-DF929625EA0E}">
        <p15:presenceInfo xmlns:p15="http://schemas.microsoft.com/office/powerpoint/2012/main" userId="iwwwPBMsXBdCjqdOL7gXcb7DUYrNNnJXVo0ZK6Fpp2g=" providerId="None"/>
      </p:ext>
    </p:extLst>
  </p:cmAuthor>
  <p:cmAuthor id="10" name="S4C" initials="Q" lastIdx="1" clrIdx="9"/>
  <p:cmAuthor id="4" name="Nancy Hoffmann" initials="NH" lastIdx="31" clrIdx="3">
    <p:extLst>
      <p:ext uri="{19B8F6BF-5375-455C-9EA6-DF929625EA0E}">
        <p15:presenceInfo xmlns:p15="http://schemas.microsoft.com/office/powerpoint/2012/main" userId="d63ea009cb74ca7a" providerId="Windows Live"/>
      </p:ext>
    </p:extLst>
  </p:cmAuthor>
  <p:cmAuthor id="11" name="Catherine Grainger" initials="CG" lastIdx="12" clrIdx="10">
    <p:extLst>
      <p:ext uri="{19B8F6BF-5375-455C-9EA6-DF929625EA0E}">
        <p15:presenceInfo xmlns:p15="http://schemas.microsoft.com/office/powerpoint/2012/main" userId="Catherine Grainger" providerId="None"/>
      </p:ext>
    </p:extLst>
  </p:cmAuthor>
  <p:cmAuthor id="5" name="Dietrich, Ann" initials="DA" lastIdx="1" clrIdx="4">
    <p:extLst>
      <p:ext uri="{19B8F6BF-5375-455C-9EA6-DF929625EA0E}">
        <p15:presenceInfo xmlns:p15="http://schemas.microsoft.com/office/powerpoint/2012/main" userId="S::dietrica@ohio.edu::5a6fdede-001d-4e26-bfbc-19265bbad2de" providerId="AD"/>
      </p:ext>
    </p:extLst>
  </p:cmAuthor>
  <p:cmAuthor id="6" name="Heather Ehlers" initials="HE" lastIdx="52" clrIdx="5">
    <p:extLst>
      <p:ext uri="{19B8F6BF-5375-455C-9EA6-DF929625EA0E}">
        <p15:presenceInfo xmlns:p15="http://schemas.microsoft.com/office/powerpoint/2012/main" userId="812a143a31faa2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7373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64604" autoAdjust="0"/>
  </p:normalViewPr>
  <p:slideViewPr>
    <p:cSldViewPr snapToGrid="0">
      <p:cViewPr varScale="1">
        <p:scale>
          <a:sx n="124" d="100"/>
          <a:sy n="124" d="100"/>
        </p:scale>
        <p:origin x="1760" y="168"/>
      </p:cViewPr>
      <p:guideLst>
        <p:guide orient="horz" pos="2160"/>
        <p:guide pos="2880"/>
      </p:guideLst>
    </p:cSldViewPr>
  </p:slideViewPr>
  <p:notesTextViewPr>
    <p:cViewPr>
      <p:scale>
        <a:sx n="1" d="1"/>
        <a:sy n="1" d="1"/>
      </p:scale>
      <p:origin x="0" y="0"/>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64C8A-B6CD-4524-953F-1C84EF2BEB8B}" type="datetimeFigureOut">
              <a:rPr lang="en-US" smtClean="0"/>
              <a:t>10/5/21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C7564-24E2-4B82-A943-D8ADDB6D025F}" type="slidenum">
              <a:rPr lang="en-US" smtClean="0"/>
              <a:t>‹#›</a:t>
            </a:fld>
            <a:endParaRPr lang="en-US" dirty="0"/>
          </a:p>
        </p:txBody>
      </p:sp>
    </p:spTree>
    <p:extLst>
      <p:ext uri="{BB962C8B-B14F-4D97-AF65-F5344CB8AC3E}">
        <p14:creationId xmlns:p14="http://schemas.microsoft.com/office/powerpoint/2010/main" val="132498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mscimprovement.center/domains/hospital-based-care/pediatric-readiness-projec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Instructor Notes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Lesson 1: Pediatric Development and Assessment. This first lesson focuses on pediatric development and assessment.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Assessing and treating pediatric patients can be challenging due to the low frequency of pediatric calls the average EMS provider encounters in their career.</a:t>
            </a:r>
          </a:p>
          <a:p>
            <a:pPr marL="628650" lvl="1" indent="-171450">
              <a:buFont typeface="Arial" panose="020B0604020202020204" pitchFamily="34" charset="0"/>
              <a:buChar char="•"/>
            </a:pPr>
            <a:r>
              <a:rPr lang="en-US" dirty="0"/>
              <a:t>Education programs such as Emergency Pediatric Care will aid in providing you with the confidence to care for your pediatric patients. </a:t>
            </a:r>
          </a:p>
          <a:p>
            <a:pPr marL="628650" lvl="1"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National trends</a:t>
            </a:r>
            <a:r>
              <a:rPr lang="en-US" b="1" baseline="0" dirty="0"/>
              <a:t> </a:t>
            </a:r>
            <a:r>
              <a:rPr lang="en-US" b="0" baseline="0" dirty="0"/>
              <a:t>indicate </a:t>
            </a:r>
            <a:r>
              <a:rPr lang="en-US" baseline="0" dirty="0"/>
              <a:t>that roughly 10% of the nation’s EMS calls (in the U.S.) involve pediatric patient ages 0 to 9 years. Of those patients, 11% will have a respiratory complaint.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latin typeface="Calibri" panose="020F0502020204030204" pitchFamily="34" charset="0"/>
                <a:ea typeface="SimSun" panose="02010600030101010101" pitchFamily="2" charset="-122"/>
              </a:rPr>
              <a:t>Studies have shown that about 6–10% of all EMS calls in the U.S. are for children. Of those calls, roughly 10% are for children requiring ALS care in the field. That means that approximately 1% of </a:t>
            </a:r>
            <a:r>
              <a:rPr lang="en-US" altLang="en-US" sz="1200" i="1" dirty="0">
                <a:latin typeface="Calibri" panose="020F0502020204030204" pitchFamily="34" charset="0"/>
                <a:ea typeface="SimSun" panose="02010600030101010101" pitchFamily="2" charset="-122"/>
              </a:rPr>
              <a:t>all</a:t>
            </a:r>
            <a:r>
              <a:rPr lang="en-US" altLang="en-US" sz="1200" dirty="0">
                <a:latin typeface="Calibri" panose="020F0502020204030204" pitchFamily="34" charset="0"/>
                <a:ea typeface="SimSun" panose="02010600030101010101" pitchFamily="2" charset="-122"/>
              </a:rPr>
              <a:t> EMS calls are for children with potentially critical illnesses or injuries. Given these statistics, it’s not surprising that EMS providers don’t feel comfortable addressing the needs of many of their pediatric patients; after all, if practice makes perfect, what’s the result of a lack of practice? (Source: NAEMT </a:t>
            </a:r>
            <a:r>
              <a:rPr lang="en-US" dirty="0"/>
              <a:t>EPC Transition Course)</a:t>
            </a:r>
            <a:endParaRPr lang="en-US" altLang="en-US" sz="1200" dirty="0">
              <a:latin typeface="Calibri" panose="020F0502020204030204" pitchFamily="34" charset="0"/>
              <a:ea typeface="SimSun" panose="02010600030101010101" pitchFamily="2" charset="-122"/>
            </a:endParaRPr>
          </a:p>
          <a:p>
            <a:pPr marL="0" lv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1CFC7564-24E2-4B82-A943-D8ADDB6D025F}" type="slidenum">
              <a:rPr lang="en-US" smtClean="0"/>
              <a:t>1</a:t>
            </a:fld>
            <a:endParaRPr lang="en-US" dirty="0"/>
          </a:p>
        </p:txBody>
      </p:sp>
    </p:spTree>
    <p:extLst>
      <p:ext uri="{BB962C8B-B14F-4D97-AF65-F5344CB8AC3E}">
        <p14:creationId xmlns:p14="http://schemas.microsoft.com/office/powerpoint/2010/main" val="346635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Arial" panose="020B0604020202020204" pitchFamily="34" charset="0"/>
              <a:buChar char="•"/>
            </a:pPr>
            <a:r>
              <a:rPr lang="en-US" b="1" baseline="0" dirty="0"/>
              <a:t>CIRCULATION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ja-JP" altLang="en-US" dirty="0"/>
              <a:t>“</a:t>
            </a:r>
            <a:r>
              <a:rPr lang="en-US" dirty="0"/>
              <a:t>C</a:t>
            </a:r>
            <a:r>
              <a:rPr lang="ja-JP" altLang="en-US" dirty="0"/>
              <a:t>”</a:t>
            </a:r>
            <a:r>
              <a:rPr lang="en-US" dirty="0"/>
              <a:t> of the PAT tells us if one of the </a:t>
            </a:r>
            <a:r>
              <a:rPr lang="en-US" b="0" dirty="0"/>
              <a:t>main physiologic malfunctions, the circulatory system, is functioning properly.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can you predict circulatory compromise in a child (the third side of the triangle)?</a:t>
            </a:r>
          </a:p>
          <a:p>
            <a:pPr marL="628650" lvl="1" indent="-171450">
              <a:buFont typeface="Arial" panose="020B0604020202020204" pitchFamily="34" charset="0"/>
              <a:buChar char="•"/>
            </a:pPr>
            <a:r>
              <a:rPr lang="en-US" dirty="0"/>
              <a:t>You can assess skin color and appearance </a:t>
            </a:r>
            <a:r>
              <a:rPr lang="en-US" baseline="0" dirty="0"/>
              <a:t>or take a “quick look” at the child. This tells you a lot about their status and whether they should be considered quick or not quick.</a:t>
            </a:r>
            <a:endParaRPr lang="en-US" dirty="0"/>
          </a:p>
          <a:p>
            <a:pPr marL="628650" lvl="1" indent="-171450">
              <a:buFont typeface="Arial" panose="020B0604020202020204" pitchFamily="34" charset="0"/>
              <a:buChar char="•"/>
            </a:pPr>
            <a:r>
              <a:rPr lang="en-US" dirty="0"/>
              <a:t>“Quick” versus “not quick.”</a:t>
            </a:r>
          </a:p>
          <a:p>
            <a:pPr marL="1085850" lvl="2" indent="-171450">
              <a:buFont typeface="Arial" panose="020B0604020202020204" pitchFamily="34" charset="0"/>
              <a:buChar char="•"/>
            </a:pPr>
            <a:r>
              <a:rPr lang="en-US" dirty="0"/>
              <a:t>Quick is used for patients </a:t>
            </a:r>
            <a:r>
              <a:rPr lang="en-US" b="0" dirty="0"/>
              <a:t>who are </a:t>
            </a:r>
            <a:r>
              <a:rPr lang="en-US" dirty="0"/>
              <a:t>sick and</a:t>
            </a:r>
            <a:r>
              <a:rPr lang="en-US" b="0" dirty="0"/>
              <a:t> for </a:t>
            </a:r>
            <a:r>
              <a:rPr lang="en-US" dirty="0"/>
              <a:t>decompensated patients.</a:t>
            </a:r>
          </a:p>
          <a:p>
            <a:pPr marL="1085850" lvl="2" indent="-171450">
              <a:buFont typeface="Arial" panose="020B0604020202020204" pitchFamily="34" charset="0"/>
              <a:buChar char="•"/>
            </a:pPr>
            <a:r>
              <a:rPr lang="en-US" dirty="0"/>
              <a:t>Not quick is used for patients who are not sick and </a:t>
            </a:r>
            <a:r>
              <a:rPr lang="en-US" b="0" dirty="0"/>
              <a:t>who </a:t>
            </a:r>
            <a:r>
              <a:rPr lang="en-US" dirty="0"/>
              <a:t>do not have immediate life threats.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Quick assessment, treatment, and transport will ensure positive pediatric patient outcomes.</a:t>
            </a:r>
          </a:p>
          <a:p>
            <a:pPr marL="628650" lvl="1" indent="-171450">
              <a:buFont typeface="Arial" panose="020B0604020202020204" pitchFamily="34" charset="0"/>
              <a:buChar char="•"/>
            </a:pPr>
            <a:r>
              <a:rPr lang="en-US" dirty="0"/>
              <a:t>Many prehospital providers have difficulty assessing younger pediatric patients because they often cannot talk to you. </a:t>
            </a:r>
          </a:p>
          <a:p>
            <a:pPr marL="1085850" lvl="2" indent="-171450">
              <a:buFont typeface="Arial" panose="020B0604020202020204" pitchFamily="34" charset="0"/>
              <a:buChar char="•"/>
            </a:pPr>
            <a:r>
              <a:rPr lang="en-US" dirty="0"/>
              <a:t>The PAT will help you recognize that children can tell you a story without saying a word.</a:t>
            </a:r>
          </a:p>
          <a:p>
            <a:pPr marL="1543050" lvl="3" indent="-171450">
              <a:buFont typeface="Arial" panose="020B0604020202020204" pitchFamily="34" charset="0"/>
              <a:buChar char="•"/>
            </a:pPr>
            <a:r>
              <a:rPr lang="en-US" dirty="0"/>
              <a:t>Listen with your eyes to what their bodies are saying. </a:t>
            </a:r>
          </a:p>
          <a:p>
            <a:pPr marL="1085850" lvl="2" indent="-171450">
              <a:buFont typeface="Arial" panose="020B0604020202020204" pitchFamily="34" charset="0"/>
              <a:buChar char="•"/>
            </a:pPr>
            <a:r>
              <a:rPr lang="en-US" dirty="0"/>
              <a:t>Discuss with participants how they can often predict </a:t>
            </a:r>
            <a:r>
              <a:rPr lang="ja-JP" altLang="en-US" dirty="0"/>
              <a:t>“</a:t>
            </a:r>
            <a:r>
              <a:rPr lang="en-US" dirty="0"/>
              <a:t>compensated</a:t>
            </a:r>
            <a:r>
              <a:rPr lang="ja-JP" altLang="en-US" dirty="0"/>
              <a:t>”</a:t>
            </a:r>
            <a:r>
              <a:rPr lang="en-US" dirty="0"/>
              <a:t> or </a:t>
            </a:r>
            <a:r>
              <a:rPr lang="ja-JP" altLang="en-US" dirty="0"/>
              <a:t>“</a:t>
            </a:r>
            <a:r>
              <a:rPr lang="en-US" dirty="0"/>
              <a:t>not compensated</a:t>
            </a:r>
            <a:r>
              <a:rPr lang="ja-JP" altLang="en-US" dirty="0"/>
              <a:t>”</a:t>
            </a:r>
            <a:r>
              <a:rPr lang="en-US" dirty="0"/>
              <a:t> simply by looking at a still photo. </a:t>
            </a:r>
          </a:p>
          <a:p>
            <a:endParaRPr lang="en-US" dirty="0"/>
          </a:p>
          <a:p>
            <a:r>
              <a:rPr lang="en-US" b="1" dirty="0"/>
              <a:t>Case study:</a:t>
            </a:r>
            <a:r>
              <a:rPr lang="en-US" dirty="0"/>
              <a:t> This patient’s skin is normal, which tells you they are compensating for</a:t>
            </a:r>
            <a:r>
              <a:rPr lang="en-US" baseline="0" dirty="0"/>
              <a:t> their arm injury. Now that you know the appearance, work of breathing, and skin are all normal, is this child quick or not quick?  </a:t>
            </a:r>
            <a:endParaRPr lang="en-US" dirty="0"/>
          </a:p>
        </p:txBody>
      </p:sp>
      <p:sp>
        <p:nvSpPr>
          <p:cNvPr id="4" name="Slide Number Placeholder 3"/>
          <p:cNvSpPr>
            <a:spLocks noGrp="1"/>
          </p:cNvSpPr>
          <p:nvPr>
            <p:ph type="sldNum" sz="quarter" idx="10"/>
          </p:nvPr>
        </p:nvSpPr>
        <p:spPr/>
        <p:txBody>
          <a:bodyPr/>
          <a:lstStyle/>
          <a:p>
            <a:fld id="{3F946E30-775C-5446-86B5-6E7F57120A06}" type="slidenum">
              <a:rPr lang="en-US" smtClean="0"/>
              <a:t>10</a:t>
            </a:fld>
            <a:endParaRPr lang="en-US" dirty="0"/>
          </a:p>
        </p:txBody>
      </p:sp>
    </p:spTree>
    <p:extLst>
      <p:ext uri="{BB962C8B-B14F-4D97-AF65-F5344CB8AC3E}">
        <p14:creationId xmlns:p14="http://schemas.microsoft.com/office/powerpoint/2010/main" val="242554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r>
              <a:rPr lang="en-US" dirty="0"/>
              <a:t>Discuss the Pediatric Glasgow Coma Scale (PGCS) and how it applies to pediatric patients.</a:t>
            </a:r>
          </a:p>
          <a:p>
            <a:endParaRPr lang="en-US" dirty="0"/>
          </a:p>
          <a:p>
            <a:pPr marL="171450" indent="-171450">
              <a:buFont typeface="Arial" panose="020B0604020202020204" pitchFamily="34" charset="0"/>
              <a:buChar char="•"/>
            </a:pPr>
            <a:r>
              <a:rPr lang="en-US" dirty="0"/>
              <a:t>If the child is responding normally in all</a:t>
            </a:r>
            <a:r>
              <a:rPr lang="en-US" baseline="0" dirty="0"/>
              <a:t> areas of the PGCS, they would be assigned a 15.  </a:t>
            </a:r>
          </a:p>
          <a:p>
            <a:pPr marL="171450" indent="-171450">
              <a:buFont typeface="Arial" panose="020B0604020202020204" pitchFamily="34" charset="0"/>
              <a:buChar char="•"/>
            </a:pPr>
            <a:r>
              <a:rPr lang="en-US" baseline="0" dirty="0"/>
              <a:t>If the child had normal responses to everything except no motor response, they would be assigned a 10.  </a:t>
            </a:r>
          </a:p>
          <a:p>
            <a:pPr marL="171450" indent="-171450">
              <a:buFont typeface="Arial" panose="020B0604020202020204" pitchFamily="34" charset="0"/>
              <a:buChar char="•"/>
            </a:pPr>
            <a:r>
              <a:rPr lang="en-US" dirty="0"/>
              <a:t>If the patient had no motor response, how would this change their PGCS score?</a:t>
            </a:r>
          </a:p>
          <a:p>
            <a:pPr marL="171450" indent="-171450">
              <a:buFont typeface="Arial" panose="020B0604020202020204" pitchFamily="34" charset="0"/>
              <a:buChar char="•"/>
            </a:pPr>
            <a:r>
              <a:rPr lang="en-US" dirty="0"/>
              <a:t>If everything was normal but their verbal response was disoriented, how would this affect the PGCS score?</a:t>
            </a:r>
          </a:p>
          <a:p>
            <a:pPr marL="171450" indent="-171450">
              <a:buFont typeface="Arial" panose="020B0604020202020204" pitchFamily="34" charset="0"/>
              <a:buChar char="•"/>
            </a:pPr>
            <a:r>
              <a:rPr lang="en-US" dirty="0"/>
              <a:t>What is the lowest PGCS score a patient can be assigned (3)? Highest (15)?</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CFC7564-24E2-4B82-A943-D8ADDB6D025F}" type="slidenum">
              <a:rPr lang="en-US" smtClean="0"/>
              <a:t>11</a:t>
            </a:fld>
            <a:endParaRPr lang="en-US" dirty="0"/>
          </a:p>
        </p:txBody>
      </p:sp>
    </p:spTree>
    <p:extLst>
      <p:ext uri="{BB962C8B-B14F-4D97-AF65-F5344CB8AC3E}">
        <p14:creationId xmlns:p14="http://schemas.microsoft.com/office/powerpoint/2010/main" val="358719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The Pediatric Management Diagram</a:t>
            </a:r>
            <a:r>
              <a:rPr lang="en-US" baseline="0" dirty="0"/>
              <a:t> (PMD)</a:t>
            </a:r>
            <a:endParaRPr lang="en-US" dirty="0"/>
          </a:p>
          <a:p>
            <a:pPr marL="628650" lvl="1" indent="-171450">
              <a:buFont typeface="Arial" panose="020B0604020202020204" pitchFamily="34" charset="0"/>
              <a:buChar char="•"/>
            </a:pPr>
            <a:r>
              <a:rPr lang="en-US" dirty="0"/>
              <a:t>The PMD is designed</a:t>
            </a:r>
            <a:r>
              <a:rPr lang="en-US" baseline="0" dirty="0"/>
              <a:t> to give a generalized overview of the care and management of the pediatric patient and begins with the information obtained from the PAT.</a:t>
            </a:r>
          </a:p>
          <a:p>
            <a:pPr marL="628650" lvl="1" indent="-171450">
              <a:buFont typeface="Arial" panose="020B0604020202020204" pitchFamily="34" charset="0"/>
              <a:buChar char="•"/>
            </a:pPr>
            <a:r>
              <a:rPr lang="en-US" baseline="0" dirty="0"/>
              <a:t>If the general impression that the provider develops using the PAT points to a child who appears unstable or decompensated, such as a child with an altered appearance in the presence of an increased work of breathing, then the provider should progress down the “Quick” side of the diagram. </a:t>
            </a:r>
          </a:p>
          <a:p>
            <a:pPr marL="1085850" lvl="2" indent="-171450">
              <a:buFont typeface="Arial" panose="020B0604020202020204" pitchFamily="34" charset="0"/>
              <a:buChar char="•"/>
            </a:pPr>
            <a:r>
              <a:rPr lang="en-US" baseline="0" dirty="0"/>
              <a:t>“Quick” </a:t>
            </a:r>
          </a:p>
          <a:p>
            <a:pPr marL="1543050" lvl="3" indent="-171450">
              <a:buFont typeface="Arial" panose="020B0604020202020204" pitchFamily="34" charset="0"/>
              <a:buChar char="•"/>
            </a:pPr>
            <a:r>
              <a:rPr lang="en-US" baseline="0" dirty="0"/>
              <a:t>Generalized term used for providers to determine the need to take immediate action, whether it involves goal-oriented care or calling for immediate transport, to manage the critically ill or injured child. </a:t>
            </a:r>
          </a:p>
          <a:p>
            <a:pPr marL="2000250" lvl="4" indent="-171450">
              <a:buFont typeface="Arial" panose="020B0604020202020204" pitchFamily="34" charset="0"/>
              <a:buChar char="•"/>
            </a:pPr>
            <a:r>
              <a:rPr lang="en-US" b="0" baseline="0" dirty="0"/>
              <a:t>Begins with the primary survey, with the assessment of the level of consciousness (AVPU), and the XABCs. </a:t>
            </a:r>
          </a:p>
          <a:p>
            <a:pPr marL="2000250" lvl="4" indent="-171450">
              <a:buFont typeface="Arial" panose="020B0604020202020204" pitchFamily="34" charset="0"/>
              <a:buChar char="•"/>
            </a:pPr>
            <a:r>
              <a:rPr lang="en-US" b="0" baseline="0" dirty="0"/>
              <a:t>If, at any time, any life threats are uncovered during the primary survey, providers must attempt to t</a:t>
            </a:r>
            <a:r>
              <a:rPr lang="en-US" baseline="0" dirty="0"/>
              <a:t>ake immediate corrective actions based upon their level of care. </a:t>
            </a:r>
          </a:p>
          <a:p>
            <a:pPr marL="2000250" lvl="4" indent="-171450">
              <a:buFont typeface="Arial" panose="020B0604020202020204" pitchFamily="34" charset="0"/>
              <a:buChar char="•"/>
            </a:pPr>
            <a:r>
              <a:rPr lang="en-US" baseline="0" dirty="0"/>
              <a:t>These “critical interventions” are those interventions that are life-saving, determined by inadequacies found under the primary survey and include, but are not limited to, airway and ventilatory management as well as controlling external hemorrhage. </a:t>
            </a:r>
          </a:p>
          <a:p>
            <a:pPr marL="2000250" lvl="4" indent="-171450">
              <a:buFont typeface="Arial" panose="020B0604020202020204" pitchFamily="34" charset="0"/>
              <a:buChar char="•"/>
            </a:pPr>
            <a:r>
              <a:rPr lang="en-US" baseline="0" dirty="0"/>
              <a:t>Transport should begin as soon as feasibly possible with the rapid head-to-toe assessment accomplished en route.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Arial"/>
                <a:ea typeface="ＭＳ Ｐゴシック" pitchFamily="48" charset="-128"/>
                <a:cs typeface="Arial"/>
              </a:rPr>
              <a:t>“Not Quick”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Arial"/>
                <a:ea typeface="ＭＳ Ｐゴシック" pitchFamily="48" charset="-128"/>
                <a:cs typeface="Arial"/>
              </a:rPr>
              <a:t>Refers to patients who may</a:t>
            </a:r>
            <a:r>
              <a:rPr lang="en-US" sz="1200" kern="1200" baseline="0" dirty="0">
                <a:solidFill>
                  <a:schemeClr val="tx1"/>
                </a:solidFill>
                <a:latin typeface="Arial"/>
                <a:ea typeface="ＭＳ Ｐゴシック" pitchFamily="48" charset="-128"/>
                <a:cs typeface="Arial"/>
              </a:rPr>
              <a:t> or may not show abnormalities in the PAT but </a:t>
            </a:r>
            <a:r>
              <a:rPr lang="en-US" sz="1200" b="0" kern="1200" baseline="0" dirty="0">
                <a:solidFill>
                  <a:schemeClr val="tx1"/>
                </a:solidFill>
                <a:latin typeface="Arial"/>
                <a:ea typeface="ＭＳ Ｐゴシック" pitchFamily="48" charset="-128"/>
                <a:cs typeface="Arial"/>
              </a:rPr>
              <a:t>who</a:t>
            </a:r>
            <a:r>
              <a:rPr lang="en-US" sz="1200" b="1" kern="1200" baseline="0" dirty="0">
                <a:solidFill>
                  <a:schemeClr val="tx1"/>
                </a:solidFill>
                <a:latin typeface="Arial"/>
                <a:ea typeface="ＭＳ Ｐゴシック" pitchFamily="48" charset="-128"/>
                <a:cs typeface="Arial"/>
              </a:rPr>
              <a:t> </a:t>
            </a:r>
            <a:r>
              <a:rPr lang="en-US" sz="1200" kern="1200" baseline="0" dirty="0">
                <a:solidFill>
                  <a:schemeClr val="tx1"/>
                </a:solidFill>
                <a:latin typeface="Arial"/>
                <a:ea typeface="ＭＳ Ｐゴシック" pitchFamily="48" charset="-128"/>
                <a:cs typeface="Arial"/>
              </a:rPr>
              <a:t>are stable and compensating.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latin typeface="Arial"/>
                <a:ea typeface="ＭＳ Ｐゴシック" pitchFamily="48" charset="-128"/>
                <a:cs typeface="Arial"/>
              </a:rPr>
              <a:t>With these patients, the provider should build a rapport with the child as they begin their primary survey.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latin typeface="Arial"/>
                <a:ea typeface="ＭＳ Ｐゴシック" pitchFamily="48" charset="-128"/>
                <a:cs typeface="Arial"/>
              </a:rPr>
              <a:t>Once this is done, the provider should consider if the child is suffering an injury from a significant mechanism of injury (MOI) or if the nature of illness has the potential for rapid deterioration, such that the provider should move over to the “Quick” side despite the </a:t>
            </a:r>
            <a:r>
              <a:rPr lang="en-US" sz="1200" b="0" kern="1200" baseline="0" dirty="0">
                <a:solidFill>
                  <a:schemeClr val="tx1"/>
                </a:solidFill>
                <a:latin typeface="Arial"/>
                <a:ea typeface="ＭＳ Ｐゴシック" pitchFamily="48" charset="-128"/>
                <a:cs typeface="Arial"/>
              </a:rPr>
              <a:t>child’s</a:t>
            </a:r>
            <a:r>
              <a:rPr lang="en-US" sz="1200" b="1" kern="1200" baseline="0" dirty="0">
                <a:solidFill>
                  <a:schemeClr val="tx1"/>
                </a:solidFill>
                <a:latin typeface="Arial"/>
                <a:ea typeface="ＭＳ Ｐゴシック" pitchFamily="48" charset="-128"/>
                <a:cs typeface="Arial"/>
              </a:rPr>
              <a:t> </a:t>
            </a:r>
            <a:r>
              <a:rPr lang="en-US" sz="1200" kern="1200" baseline="0" dirty="0">
                <a:solidFill>
                  <a:schemeClr val="tx1"/>
                </a:solidFill>
                <a:latin typeface="Arial"/>
                <a:ea typeface="ＭＳ Ｐゴシック" pitchFamily="48" charset="-128"/>
                <a:cs typeface="Arial"/>
              </a:rPr>
              <a:t>presentation</a:t>
            </a:r>
            <a:r>
              <a:rPr lang="en-US" sz="1200" b="0" kern="1200" baseline="0" dirty="0">
                <a:solidFill>
                  <a:schemeClr val="tx1"/>
                </a:solidFill>
                <a:latin typeface="Arial"/>
                <a:ea typeface="ＭＳ Ｐゴシック" pitchFamily="48" charset="-128"/>
                <a:cs typeface="Arial"/>
              </a:rPr>
              <a:t>.</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latin typeface="Arial"/>
                <a:ea typeface="ＭＳ Ｐゴシック" pitchFamily="48" charset="-128"/>
                <a:cs typeface="Arial"/>
              </a:rPr>
              <a:t>If the patient has neither of these, then the focus of the assessment and management is aimed at gathering a comprehensive history.</a:t>
            </a:r>
            <a:endParaRPr lang="en-US" baseline="0" dirty="0"/>
          </a:p>
          <a:p>
            <a:pPr marL="171450" lvl="0" indent="-171450">
              <a:buFont typeface="Arial" panose="020B0604020202020204" pitchFamily="34" charset="0"/>
              <a:buChar char="•"/>
            </a:pPr>
            <a:r>
              <a:rPr lang="en-US" baseline="0" dirty="0"/>
              <a:t>Essential interventions are based on any conditions or injuries found during the rapid head-to-toe assessment. </a:t>
            </a:r>
          </a:p>
          <a:p>
            <a:pPr marL="628650" lvl="1" indent="-171450">
              <a:buFont typeface="Arial" panose="020B0604020202020204" pitchFamily="34" charset="0"/>
              <a:buChar char="•"/>
            </a:pPr>
            <a:r>
              <a:rPr lang="en-US" sz="1200" kern="1200" dirty="0">
                <a:solidFill>
                  <a:schemeClr val="tx1"/>
                </a:solidFill>
                <a:latin typeface="Arial"/>
                <a:ea typeface="ＭＳ Ｐゴシック" pitchFamily="48" charset="-128"/>
                <a:cs typeface="Arial"/>
              </a:rPr>
              <a:t>Providers</a:t>
            </a:r>
            <a:r>
              <a:rPr lang="en-US" sz="1200" kern="1200" baseline="0" dirty="0">
                <a:solidFill>
                  <a:schemeClr val="tx1"/>
                </a:solidFill>
                <a:latin typeface="Arial"/>
                <a:ea typeface="ＭＳ Ｐゴシック" pitchFamily="48" charset="-128"/>
                <a:cs typeface="Arial"/>
              </a:rPr>
              <a:t> need to </a:t>
            </a:r>
            <a:r>
              <a:rPr lang="en-US" sz="1200" kern="1200" dirty="0">
                <a:solidFill>
                  <a:schemeClr val="tx1"/>
                </a:solidFill>
                <a:latin typeface="Arial"/>
                <a:ea typeface="ＭＳ Ｐゴシック" pitchFamily="48" charset="-128"/>
                <a:cs typeface="Arial"/>
              </a:rPr>
              <a:t>look at the overall condition of the patient. </a:t>
            </a:r>
          </a:p>
          <a:p>
            <a:pPr marL="628650" lvl="1" indent="-171450">
              <a:buFont typeface="Arial" panose="020B0604020202020204" pitchFamily="34" charset="0"/>
              <a:buChar char="•"/>
            </a:pPr>
            <a:r>
              <a:rPr lang="en-US" sz="1200" kern="1200" dirty="0">
                <a:solidFill>
                  <a:schemeClr val="tx1"/>
                </a:solidFill>
                <a:latin typeface="Arial"/>
                <a:ea typeface="ＭＳ Ｐゴシック" pitchFamily="48" charset="-128"/>
                <a:cs typeface="Arial"/>
              </a:rPr>
              <a:t>They should perform a risk–benefit analysis as to how the proposed treatment would make a difference in the patient’s outcome versus how long it would take to accomplish that treatment when compared to the other injuries</a:t>
            </a:r>
            <a:r>
              <a:rPr lang="en-US" sz="1200" kern="1200" baseline="0" dirty="0">
                <a:solidFill>
                  <a:schemeClr val="tx1"/>
                </a:solidFill>
                <a:latin typeface="Arial"/>
                <a:ea typeface="ＭＳ Ｐゴシック" pitchFamily="48" charset="-128"/>
                <a:cs typeface="Arial"/>
              </a:rPr>
              <a:t> or illnesses</a:t>
            </a:r>
            <a:r>
              <a:rPr lang="en-US" sz="1200" kern="1200" dirty="0">
                <a:solidFill>
                  <a:schemeClr val="tx1"/>
                </a:solidFill>
                <a:latin typeface="Arial"/>
                <a:ea typeface="ＭＳ Ｐゴシック" pitchFamily="48" charset="-128"/>
                <a:cs typeface="Arial"/>
              </a:rPr>
              <a:t> the patient is suffering from. </a:t>
            </a:r>
          </a:p>
          <a:p>
            <a:pPr marL="171450" lvl="0" indent="-171450">
              <a:buFont typeface="Arial" panose="020B0604020202020204" pitchFamily="34" charset="0"/>
              <a:buChar char="•"/>
            </a:pPr>
            <a:r>
              <a:rPr lang="en-US" baseline="0" dirty="0"/>
              <a:t>Throughout the interaction, no matter how critical the child, the providers must continue to engage the caregivers in ongoing communication.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F946E30-775C-5446-86B5-6E7F57120A06}" type="slidenum">
              <a:rPr lang="en-US" smtClean="0"/>
              <a:t>12</a:t>
            </a:fld>
            <a:endParaRPr lang="en-US" dirty="0"/>
          </a:p>
        </p:txBody>
      </p:sp>
    </p:spTree>
    <p:extLst>
      <p:ext uri="{BB962C8B-B14F-4D97-AF65-F5344CB8AC3E}">
        <p14:creationId xmlns:p14="http://schemas.microsoft.com/office/powerpoint/2010/main" val="2580745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97BC2CD1-BD02-B343-95DF-C7FFE991F719}" type="slidenum">
              <a:rPr lang="en-US" b="0"/>
              <a:pPr eaLnBrk="1" hangingPunct="1"/>
              <a:t>13</a:t>
            </a:fld>
            <a:endParaRPr lang="en-US" b="0" dirty="0"/>
          </a:p>
        </p:txBody>
      </p:sp>
      <p:sp>
        <p:nvSpPr>
          <p:cNvPr id="1413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fld id="{01CD9B5E-09B3-5C4F-A55E-4AD91E442EBA}" type="slidenum">
              <a:rPr lang="en-US" sz="1200" b="0"/>
              <a:pPr algn="r" eaLnBrk="1" hangingPunct="1"/>
              <a:t>13</a:t>
            </a:fld>
            <a:endParaRPr lang="en-US" sz="1200" b="0" dirty="0"/>
          </a:p>
        </p:txBody>
      </p:sp>
      <p:sp>
        <p:nvSpPr>
          <p:cNvPr id="141316" name="Slide Image Placeholder 1"/>
          <p:cNvSpPr>
            <a:spLocks noGrp="1" noRot="1" noChangeAspect="1" noTextEdit="1"/>
          </p:cNvSpPr>
          <p:nvPr>
            <p:ph type="sldImg"/>
          </p:nvPr>
        </p:nvSpPr>
        <p:spPr>
          <a:xfrm>
            <a:off x="1371600" y="1143000"/>
            <a:ext cx="4114800" cy="3086100"/>
          </a:xfrm>
          <a:ln/>
        </p:spPr>
      </p:sp>
      <p:sp>
        <p:nvSpPr>
          <p:cNvPr id="141317"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ja-JP" dirty="0"/>
              <a:t>Instructor Notes</a:t>
            </a:r>
          </a:p>
          <a:p>
            <a:pPr marL="0" indent="0">
              <a:buFont typeface="Arial" panose="020B0604020202020204" pitchFamily="34" charset="0"/>
              <a:buNone/>
            </a:pPr>
            <a:endParaRPr lang="en-US" altLang="ja-JP" dirty="0"/>
          </a:p>
          <a:p>
            <a:pPr marL="171450" indent="-171450">
              <a:buFont typeface="Arial" panose="020B0604020202020204" pitchFamily="34" charset="0"/>
              <a:buChar char="•"/>
            </a:pPr>
            <a:r>
              <a:rPr lang="en-US" altLang="ja-JP" dirty="0"/>
              <a:t>“Quick”</a:t>
            </a:r>
            <a:r>
              <a:rPr lang="en-US" altLang="ja-JP" baseline="0" dirty="0"/>
              <a:t> means that the patient must be quickly managed and transported due to initial findings.</a:t>
            </a:r>
          </a:p>
          <a:p>
            <a:pPr marL="171450" indent="-171450">
              <a:buFont typeface="Arial" panose="020B0604020202020204" pitchFamily="34" charset="0"/>
              <a:buChar char="•"/>
            </a:pPr>
            <a:r>
              <a:rPr lang="en-US" baseline="0" dirty="0"/>
              <a:t>“Not Quick” means that you can take additional time to find out specific history and additional information.  </a:t>
            </a:r>
          </a:p>
          <a:p>
            <a:pPr marL="171450" indent="-171450">
              <a:buFont typeface="Arial" panose="020B0604020202020204" pitchFamily="34" charset="0"/>
              <a:buChar char="•"/>
            </a:pPr>
            <a:r>
              <a:rPr lang="en-US" dirty="0"/>
              <a:t>Proceed to the following slides, allowing participants to determine Quick or Not Quick.</a:t>
            </a:r>
          </a:p>
        </p:txBody>
      </p:sp>
      <p:sp>
        <p:nvSpPr>
          <p:cNvPr id="14131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fld id="{668FA3AF-E9FC-0242-BDAB-A2DBCFBC05A2}" type="slidenum">
              <a:rPr lang="en-US" sz="1200" b="0">
                <a:latin typeface="Book Antiqua" charset="0"/>
              </a:rPr>
              <a:pPr algn="r"/>
              <a:t>13</a:t>
            </a:fld>
            <a:endParaRPr lang="en-US" sz="1200" b="0" dirty="0">
              <a:latin typeface="Book Antiqua" charset="0"/>
            </a:endParaRPr>
          </a:p>
        </p:txBody>
      </p:sp>
    </p:spTree>
    <p:extLst>
      <p:ext uri="{BB962C8B-B14F-4D97-AF65-F5344CB8AC3E}">
        <p14:creationId xmlns:p14="http://schemas.microsoft.com/office/powerpoint/2010/main" val="2316384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Notes </a:t>
            </a:r>
          </a:p>
          <a:p>
            <a:endParaRPr lang="en-US" dirty="0"/>
          </a:p>
          <a:p>
            <a:pPr marL="171450" indent="-171450">
              <a:buFont typeface="Arial" panose="020B0604020202020204" pitchFamily="34" charset="0"/>
              <a:buChar char="•"/>
            </a:pPr>
            <a:r>
              <a:rPr lang="en-US" dirty="0"/>
              <a:t>Use the Pediatric Assessment Triangle (PAT) to assess the pediatric patient in the image as Quick or</a:t>
            </a:r>
            <a:r>
              <a:rPr lang="en-US" baseline="0" dirty="0"/>
              <a:t> Not Quick.</a:t>
            </a:r>
          </a:p>
          <a:p>
            <a:pPr marL="628650" lvl="1" indent="-171450">
              <a:buFont typeface="Arial" panose="020B0604020202020204" pitchFamily="34" charset="0"/>
              <a:buChar char="•"/>
            </a:pPr>
            <a:r>
              <a:rPr lang="en-US" dirty="0"/>
              <a:t>Would you quickly manage this little girl and rapidly transport? </a:t>
            </a:r>
          </a:p>
          <a:p>
            <a:pPr marL="1085850" lvl="2" indent="-171450">
              <a:buFont typeface="Wingdings" panose="05000000000000000000" pitchFamily="2" charset="2"/>
              <a:buChar char="§"/>
            </a:pPr>
            <a:r>
              <a:rPr lang="en-US" dirty="0"/>
              <a:t>She is </a:t>
            </a:r>
            <a:r>
              <a:rPr lang="en-US" i="1" dirty="0"/>
              <a:t>not</a:t>
            </a:r>
            <a:r>
              <a:rPr lang="en-US" dirty="0"/>
              <a:t> decompensated! She is calm, playing with the EMS provider’s tools, engaged, and appears to be in no distress.</a:t>
            </a:r>
            <a:endParaRPr lang="en-US" b="1" baseline="0" dirty="0"/>
          </a:p>
          <a:p>
            <a:pPr marL="1085850" lvl="2" indent="-171450">
              <a:buFont typeface="Wingdings" panose="05000000000000000000" pitchFamily="2" charset="2"/>
              <a:buChar char="§"/>
            </a:pPr>
            <a:r>
              <a:rPr lang="en-US" baseline="0" dirty="0"/>
              <a:t>Not quick. Take your time to better understand the symptoms, vitals, history, surveys, and treatment.  </a:t>
            </a:r>
          </a:p>
          <a:p>
            <a:pPr marL="0" lvl="0" indent="0">
              <a:buFont typeface="Wingdings" panose="05000000000000000000" pitchFamily="2" charset="2"/>
              <a:buNone/>
            </a:pPr>
            <a:endParaRPr lang="en-US" dirty="0"/>
          </a:p>
          <a:p>
            <a:pPr marL="0" lv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3F946E30-775C-5446-86B5-6E7F57120A06}" type="slidenum">
              <a:rPr lang="en-US" smtClean="0"/>
              <a:t>14</a:t>
            </a:fld>
            <a:endParaRPr lang="en-US" dirty="0"/>
          </a:p>
        </p:txBody>
      </p:sp>
    </p:spTree>
    <p:extLst>
      <p:ext uri="{BB962C8B-B14F-4D97-AF65-F5344CB8AC3E}">
        <p14:creationId xmlns:p14="http://schemas.microsoft.com/office/powerpoint/2010/main" val="259498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Notes </a:t>
            </a:r>
          </a:p>
          <a:p>
            <a:endParaRPr lang="en-US" dirty="0"/>
          </a:p>
          <a:p>
            <a:pPr marL="171450" indent="-171450">
              <a:buFont typeface="Arial" panose="020B0604020202020204" pitchFamily="34" charset="0"/>
              <a:buChar char="•"/>
            </a:pPr>
            <a:r>
              <a:rPr lang="en-US" dirty="0"/>
              <a:t>Use the Pediatric Assessment Triangle (PAT) to assess the pediatric patient in the image as Quick or</a:t>
            </a:r>
            <a:r>
              <a:rPr lang="en-US" baseline="0" dirty="0"/>
              <a:t> Not Quick.</a:t>
            </a:r>
          </a:p>
          <a:p>
            <a:pPr marL="628650" lvl="1" indent="-171450">
              <a:buFont typeface="Arial" panose="020B0604020202020204" pitchFamily="34" charset="0"/>
              <a:buChar char="•"/>
            </a:pPr>
            <a:r>
              <a:rPr lang="en-US" baseline="0" dirty="0"/>
              <a:t>Increased work of breathing + a borderline poor general appearance = Quick!</a:t>
            </a:r>
          </a:p>
          <a:p>
            <a:pPr marL="628650" lvl="1" indent="-171450">
              <a:buFont typeface="Arial" panose="020B0604020202020204" pitchFamily="34" charset="0"/>
              <a:buChar char="•"/>
            </a:pPr>
            <a:r>
              <a:rPr lang="en-US" baseline="0" dirty="0"/>
              <a:t>Even though the child is awake, the fact that she seems lethargic indicates that she may be starting to decompensate and likely tiring from the increased work of breathing. Quick, efficient assessment to identify and treat life threats is essential. </a:t>
            </a:r>
          </a:p>
          <a:p>
            <a:pPr marL="0" lvl="0" indent="0">
              <a:buFont typeface="Wingdings" panose="05000000000000000000" pitchFamily="2" charset="2"/>
              <a:buNone/>
            </a:pPr>
            <a:endParaRPr lang="en-US" dirty="0"/>
          </a:p>
          <a:p>
            <a:pPr marL="0" lvl="0" indent="0">
              <a:buFont typeface="Wingdings" panose="05000000000000000000" pitchFamily="2" charset="2"/>
              <a:buNone/>
            </a:pPr>
            <a:r>
              <a:rPr lang="en-US" b="0" dirty="0"/>
              <a:t>On the slide, the image shows a child in tripod position in respiratory</a:t>
            </a:r>
            <a:r>
              <a:rPr lang="en-US" b="0" baseline="0" dirty="0"/>
              <a:t> distress.</a:t>
            </a:r>
          </a:p>
          <a:p>
            <a:pPr marL="0" lvl="0" indent="0">
              <a:buFont typeface="Wingdings" panose="05000000000000000000" pitchFamily="2" charset="2"/>
              <a:buNone/>
            </a:pPr>
            <a:endParaRPr lang="en-US" b="0" dirty="0"/>
          </a:p>
          <a:p>
            <a:pPr marL="171450" lvl="0" indent="-171450">
              <a:buFont typeface="Arial" panose="020B0604020202020204" pitchFamily="34" charset="0"/>
              <a:buChar char="•"/>
            </a:pPr>
            <a:r>
              <a:rPr lang="en-US" b="0" dirty="0"/>
              <a:t>This child is in the tripod position, and you hear audible wheezes as you approach. </a:t>
            </a:r>
          </a:p>
          <a:p>
            <a:pPr marL="171450" lvl="0" indent="-171450">
              <a:buFont typeface="Arial" panose="020B0604020202020204" pitchFamily="34" charset="0"/>
              <a:buChar char="•"/>
            </a:pPr>
            <a:r>
              <a:rPr lang="en-US" b="0" dirty="0"/>
              <a:t>Using the PAT, would this patient be considered as Quick or Not Quick? </a:t>
            </a:r>
          </a:p>
          <a:p>
            <a:pPr marL="628650" lvl="1" indent="-171450">
              <a:buFont typeface="Arial" panose="020B0604020202020204" pitchFamily="34" charset="0"/>
              <a:buChar char="•"/>
            </a:pPr>
            <a:r>
              <a:rPr lang="en-US" b="0" dirty="0"/>
              <a:t>Answer: Quick. </a:t>
            </a:r>
          </a:p>
          <a:p>
            <a:pPr marL="628650" lvl="1" indent="-171450">
              <a:buFont typeface="Arial" panose="020B0604020202020204" pitchFamily="34" charset="0"/>
              <a:buChar char="•"/>
            </a:pPr>
            <a:r>
              <a:rPr lang="en-US" b="0" dirty="0"/>
              <a:t>What findings did you base your decision on? The child is in the tripod position and with audible wheezes demonstrates an increase with their work of breathing and attempting to maximize their air movement. The child may decompensate quickly.</a:t>
            </a:r>
          </a:p>
          <a:p>
            <a:endParaRPr lang="en-US" baseline="0" dirty="0"/>
          </a:p>
        </p:txBody>
      </p:sp>
      <p:sp>
        <p:nvSpPr>
          <p:cNvPr id="4" name="Slide Number Placeholder 3"/>
          <p:cNvSpPr>
            <a:spLocks noGrp="1"/>
          </p:cNvSpPr>
          <p:nvPr>
            <p:ph type="sldNum" sz="quarter" idx="10"/>
          </p:nvPr>
        </p:nvSpPr>
        <p:spPr/>
        <p:txBody>
          <a:bodyPr/>
          <a:lstStyle/>
          <a:p>
            <a:fld id="{3F946E30-775C-5446-86B5-6E7F57120A06}" type="slidenum">
              <a:rPr lang="en-US" smtClean="0"/>
              <a:t>15</a:t>
            </a:fld>
            <a:endParaRPr lang="en-US" dirty="0"/>
          </a:p>
        </p:txBody>
      </p:sp>
    </p:spTree>
    <p:extLst>
      <p:ext uri="{BB962C8B-B14F-4D97-AF65-F5344CB8AC3E}">
        <p14:creationId xmlns:p14="http://schemas.microsoft.com/office/powerpoint/2010/main" val="2393823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F24F0D62-6654-E84A-98FD-5A3DAFDE2FB1}" type="slidenum">
              <a:rPr lang="en-US" b="0"/>
              <a:pPr eaLnBrk="1" hangingPunct="1"/>
              <a:t>16</a:t>
            </a:fld>
            <a:endParaRPr lang="en-US" b="0" dirty="0"/>
          </a:p>
        </p:txBody>
      </p:sp>
      <p:sp>
        <p:nvSpPr>
          <p:cNvPr id="1566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fld id="{04889422-0511-584C-8B5D-631382072113}" type="slidenum">
              <a:rPr lang="en-US" sz="1200" b="0"/>
              <a:pPr algn="r" eaLnBrk="1" hangingPunct="1"/>
              <a:t>16</a:t>
            </a:fld>
            <a:endParaRPr lang="en-US" sz="1200" b="0" dirty="0"/>
          </a:p>
        </p:txBody>
      </p:sp>
      <p:sp>
        <p:nvSpPr>
          <p:cNvPr id="156676" name="Slide Image Placeholder 1"/>
          <p:cNvSpPr>
            <a:spLocks noGrp="1" noRot="1" noChangeAspect="1" noTextEdit="1"/>
          </p:cNvSpPr>
          <p:nvPr>
            <p:ph type="sldImg"/>
          </p:nvPr>
        </p:nvSpPr>
        <p:spPr>
          <a:xfrm>
            <a:off x="1371600" y="1143000"/>
            <a:ext cx="4114800" cy="3086100"/>
          </a:xfrm>
          <a:ln/>
        </p:spPr>
      </p:sp>
      <p:sp>
        <p:nvSpPr>
          <p:cNvPr id="156677"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Notes </a:t>
            </a:r>
          </a:p>
          <a:p>
            <a:endParaRPr lang="en-US" dirty="0"/>
          </a:p>
          <a:p>
            <a:pPr marL="171450" indent="-171450">
              <a:buFont typeface="Arial" panose="020B0604020202020204" pitchFamily="34" charset="0"/>
              <a:buChar char="•"/>
            </a:pPr>
            <a:r>
              <a:rPr lang="en-US" dirty="0"/>
              <a:t>Use the Pediatric Assessment Triangle (PAT) to assess the pediatric patient in the image as Quick or</a:t>
            </a:r>
            <a:r>
              <a:rPr lang="en-US" baseline="0" dirty="0"/>
              <a:t> Not Quick.</a:t>
            </a:r>
          </a:p>
          <a:p>
            <a:pPr marL="628650" lvl="1" indent="-171450">
              <a:buFont typeface="Arial" panose="020B0604020202020204" pitchFamily="34" charset="0"/>
              <a:buChar char="•"/>
            </a:pPr>
            <a:r>
              <a:rPr lang="en-US" dirty="0"/>
              <a:t>Answer: Not Quick.</a:t>
            </a:r>
          </a:p>
          <a:p>
            <a:pPr marL="171450" indent="-171450">
              <a:buFont typeface="Arial" panose="020B0604020202020204" pitchFamily="34" charset="0"/>
              <a:buChar char="•"/>
            </a:pPr>
            <a:r>
              <a:rPr lang="en-US" dirty="0"/>
              <a:t>Is this little one compensating? </a:t>
            </a:r>
          </a:p>
          <a:p>
            <a:pPr marL="628650" lvl="1" indent="-171450">
              <a:buFont typeface="Wingdings" panose="05000000000000000000" pitchFamily="2" charset="2"/>
              <a:buChar char="§"/>
            </a:pPr>
            <a:r>
              <a:rPr lang="en-US" dirty="0"/>
              <a:t>Despite the dramatic rash, this child</a:t>
            </a:r>
            <a:r>
              <a:rPr lang="ja-JP" altLang="en-US" dirty="0"/>
              <a:t>’</a:t>
            </a:r>
            <a:r>
              <a:rPr lang="en-US" dirty="0"/>
              <a:t>s general appearance tells us </a:t>
            </a:r>
            <a:r>
              <a:rPr lang="en-US" baseline="0" dirty="0"/>
              <a:t>s</a:t>
            </a:r>
            <a:r>
              <a:rPr lang="en-US" dirty="0"/>
              <a:t>he does</a:t>
            </a:r>
            <a:r>
              <a:rPr lang="en-US" baseline="0" dirty="0"/>
              <a:t> not need immediate intervention</a:t>
            </a:r>
            <a:r>
              <a:rPr lang="en-US" dirty="0"/>
              <a:t>. </a:t>
            </a:r>
          </a:p>
          <a:p>
            <a:pPr marL="628650" lvl="1" indent="-171450">
              <a:buFont typeface="Wingdings" panose="05000000000000000000" pitchFamily="2" charset="2"/>
              <a:buChar char="§"/>
            </a:pPr>
            <a:r>
              <a:rPr lang="en-US" dirty="0"/>
              <a:t>She is looking directly at the provider, is awake and alert, and shows not difficulty with breathing or circulation. </a:t>
            </a:r>
          </a:p>
          <a:p>
            <a:pPr marL="628650" lvl="1" indent="-171450">
              <a:buFont typeface="Wingdings" panose="05000000000000000000" pitchFamily="2" charset="2"/>
              <a:buChar char="§"/>
            </a:pPr>
            <a:r>
              <a:rPr lang="en-US" dirty="0"/>
              <a:t>This child has a rash called erythema multiforme</a:t>
            </a:r>
            <a:r>
              <a:rPr lang="en-US" dirty="0">
                <a:cs typeface="Arial" charset="0"/>
              </a:rPr>
              <a:t>, which has several causes and is rarely anything more than uncomfortable.</a:t>
            </a:r>
          </a:p>
        </p:txBody>
      </p:sp>
      <p:sp>
        <p:nvSpPr>
          <p:cNvPr id="15667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fld id="{004A7B2D-267F-1B4F-BF53-30239B06019A}" type="slidenum">
              <a:rPr lang="en-US" sz="1200" b="0">
                <a:latin typeface="Book Antiqua" charset="0"/>
              </a:rPr>
              <a:pPr algn="r"/>
              <a:t>16</a:t>
            </a:fld>
            <a:endParaRPr lang="en-US" sz="1200" b="0" dirty="0">
              <a:latin typeface="Book Antiqua" charset="0"/>
            </a:endParaRPr>
          </a:p>
        </p:txBody>
      </p:sp>
    </p:spTree>
    <p:extLst>
      <p:ext uri="{BB962C8B-B14F-4D97-AF65-F5344CB8AC3E}">
        <p14:creationId xmlns:p14="http://schemas.microsoft.com/office/powerpoint/2010/main" val="259701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810C1B9C-0834-EC42-9C52-7C1C726ECC21}" type="slidenum">
              <a:rPr lang="en-US" b="0"/>
              <a:pPr eaLnBrk="1" hangingPunct="1"/>
              <a:t>17</a:t>
            </a:fld>
            <a:endParaRPr lang="en-US" b="0" dirty="0"/>
          </a:p>
        </p:txBody>
      </p:sp>
      <p:sp>
        <p:nvSpPr>
          <p:cNvPr id="1576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fld id="{CCF6BB65-F9DF-4A42-8FB5-602EC8EE93EB}" type="slidenum">
              <a:rPr lang="en-US" sz="1200" b="0"/>
              <a:pPr algn="r" eaLnBrk="1" hangingPunct="1"/>
              <a:t>17</a:t>
            </a:fld>
            <a:endParaRPr lang="en-US" sz="1200" b="0" dirty="0"/>
          </a:p>
        </p:txBody>
      </p:sp>
      <p:sp>
        <p:nvSpPr>
          <p:cNvPr id="157700" name="Slide Image Placeholder 1"/>
          <p:cNvSpPr>
            <a:spLocks noGrp="1" noRot="1" noChangeAspect="1" noTextEdit="1"/>
          </p:cNvSpPr>
          <p:nvPr>
            <p:ph type="sldImg"/>
          </p:nvPr>
        </p:nvSpPr>
        <p:spPr>
          <a:xfrm>
            <a:off x="1371600" y="1143000"/>
            <a:ext cx="4114800" cy="3086100"/>
          </a:xfrm>
          <a:ln/>
        </p:spPr>
      </p:sp>
      <p:sp>
        <p:nvSpPr>
          <p:cNvPr id="157701"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Notes </a:t>
            </a:r>
          </a:p>
          <a:p>
            <a:endParaRPr lang="en-US" dirty="0"/>
          </a:p>
          <a:p>
            <a:pPr marL="171450" indent="-171450">
              <a:buFont typeface="Arial" panose="020B0604020202020204" pitchFamily="34" charset="0"/>
              <a:buChar char="•"/>
            </a:pPr>
            <a:r>
              <a:rPr lang="en-US" dirty="0"/>
              <a:t>Use the Pediatric Assessment Triangle (PAT) to assess the pediatric patient in the image as Quick or</a:t>
            </a:r>
            <a:r>
              <a:rPr lang="en-US" baseline="0" dirty="0"/>
              <a:t> Not Quick.</a:t>
            </a:r>
          </a:p>
          <a:p>
            <a:pPr marL="628650" lvl="1" indent="-171450">
              <a:buFont typeface="Arial" panose="020B0604020202020204" pitchFamily="34" charset="0"/>
              <a:buChar char="•"/>
            </a:pPr>
            <a:r>
              <a:rPr lang="en-US" baseline="0" dirty="0"/>
              <a:t>Answer: Not Quick.</a:t>
            </a:r>
          </a:p>
          <a:p>
            <a:pPr marL="171450" indent="-171450">
              <a:buFont typeface="Arial" panose="020B0604020202020204" pitchFamily="34" charset="0"/>
              <a:buChar char="•"/>
            </a:pPr>
            <a:r>
              <a:rPr lang="en-US" dirty="0"/>
              <a:t>Is this child dehydrated? </a:t>
            </a:r>
          </a:p>
          <a:p>
            <a:pPr marL="628650" lvl="1" indent="-171450">
              <a:buFont typeface="Arial" panose="020B0604020202020204" pitchFamily="34" charset="0"/>
              <a:buChar char="•"/>
            </a:pPr>
            <a:r>
              <a:rPr lang="en-US" dirty="0"/>
              <a:t>Absolutely! She has dry mucus membranes and sunken eyes.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Information you would not obtain in the PAT: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heart rate in the 160s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child</a:t>
            </a:r>
            <a:r>
              <a:rPr lang="ja-JP" altLang="en-US" baseline="0" dirty="0"/>
              <a:t> </a:t>
            </a:r>
            <a:r>
              <a:rPr lang="en-US" altLang="ja-JP" baseline="0" dirty="0"/>
              <a:t>has</a:t>
            </a:r>
            <a:r>
              <a:rPr lang="en-US" dirty="0"/>
              <a:t> had vomiting and diarrhea for 3 days. </a:t>
            </a:r>
          </a:p>
          <a:p>
            <a:pPr marL="171450" indent="-171450">
              <a:buFont typeface="Arial" panose="020B0604020202020204" pitchFamily="34" charset="0"/>
              <a:buChar char="•"/>
            </a:pPr>
            <a:r>
              <a:rPr lang="en-US" dirty="0"/>
              <a:t>Although this child clearly needs urgent medical attention and hydration, she is physiologically compensated. </a:t>
            </a:r>
          </a:p>
          <a:p>
            <a:pPr marL="628650" lvl="1" indent="-171450">
              <a:buFont typeface="Arial" panose="020B0604020202020204" pitchFamily="34" charset="0"/>
              <a:buChar char="•"/>
            </a:pPr>
            <a:r>
              <a:rPr lang="en-US" dirty="0"/>
              <a:t>She is sitting up, holding her own glass, and drinking water. </a:t>
            </a:r>
          </a:p>
          <a:p>
            <a:pPr marL="171450" indent="-171450">
              <a:buFont typeface="Arial" panose="020B0604020202020204" pitchFamily="34" charset="0"/>
              <a:buChar char="•"/>
            </a:pPr>
            <a:r>
              <a:rPr lang="en-US" dirty="0"/>
              <a:t>This child is compensating. </a:t>
            </a:r>
          </a:p>
          <a:p>
            <a:pPr marL="628650" lvl="1" indent="-171450">
              <a:buFont typeface="Arial" panose="020B0604020202020204" pitchFamily="34" charset="0"/>
              <a:buChar char="•"/>
            </a:pPr>
            <a:r>
              <a:rPr lang="en-US" dirty="0"/>
              <a:t>You have time to follow your protocols for vascular access and possibly intravenous (IV) hydration. </a:t>
            </a:r>
          </a:p>
          <a:p>
            <a:pPr marL="628650" lvl="1" indent="-171450">
              <a:buFont typeface="Arial" panose="020B0604020202020204" pitchFamily="34" charset="0"/>
              <a:buChar char="•"/>
            </a:pPr>
            <a:r>
              <a:rPr lang="en-US" dirty="0"/>
              <a:t>You also have time to build that trusting relationship with the child and her parents. </a:t>
            </a:r>
          </a:p>
          <a:p>
            <a:pPr marL="628650" lvl="1" indent="-171450">
              <a:buFont typeface="Arial" panose="020B0604020202020204" pitchFamily="34" charset="0"/>
              <a:buChar char="•"/>
            </a:pPr>
            <a:r>
              <a:rPr lang="en-US" dirty="0"/>
              <a:t>This should not be a </a:t>
            </a:r>
            <a:r>
              <a:rPr lang="ja-JP" altLang="en-US" dirty="0"/>
              <a:t>“</a:t>
            </a:r>
            <a:r>
              <a:rPr lang="en-US" dirty="0"/>
              <a:t>scoop and run</a:t>
            </a:r>
            <a:r>
              <a:rPr lang="ja-JP" altLang="en-US" dirty="0"/>
              <a:t>”</a:t>
            </a:r>
            <a:r>
              <a:rPr lang="en-US" dirty="0"/>
              <a:t> call, even if you are a basic life support (BLS) provider and cannot initiate an IV line. </a:t>
            </a:r>
          </a:p>
          <a:p>
            <a:pPr>
              <a:buFontTx/>
              <a:buChar char="•"/>
            </a:pPr>
            <a:endParaRPr lang="en-US" dirty="0"/>
          </a:p>
        </p:txBody>
      </p:sp>
      <p:sp>
        <p:nvSpPr>
          <p:cNvPr id="15770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fld id="{AFA6210A-4939-6C43-9F6D-CB55FD069E31}" type="slidenum">
              <a:rPr lang="en-US" sz="1200" b="0">
                <a:latin typeface="Book Antiqua" charset="0"/>
              </a:rPr>
              <a:pPr algn="r"/>
              <a:t>17</a:t>
            </a:fld>
            <a:endParaRPr lang="en-US" sz="1200" b="0" dirty="0">
              <a:latin typeface="Book Antiqua" charset="0"/>
            </a:endParaRPr>
          </a:p>
        </p:txBody>
      </p:sp>
    </p:spTree>
    <p:extLst>
      <p:ext uri="{BB962C8B-B14F-4D97-AF65-F5344CB8AC3E}">
        <p14:creationId xmlns:p14="http://schemas.microsoft.com/office/powerpoint/2010/main" val="127370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E8D46DA2-185D-D948-96B1-7D114ACC2B81}" type="slidenum">
              <a:rPr lang="en-US" b="0"/>
              <a:pPr eaLnBrk="1" hangingPunct="1"/>
              <a:t>18</a:t>
            </a:fld>
            <a:endParaRPr lang="en-US" b="0" dirty="0"/>
          </a:p>
        </p:txBody>
      </p:sp>
      <p:sp>
        <p:nvSpPr>
          <p:cNvPr id="1597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fld id="{0564F0E6-A293-CE40-9A11-48C1AB4F9F9D}" type="slidenum">
              <a:rPr lang="en-US" sz="1200" b="0"/>
              <a:pPr algn="r" eaLnBrk="1" hangingPunct="1"/>
              <a:t>18</a:t>
            </a:fld>
            <a:endParaRPr lang="en-US" sz="1200" b="0" dirty="0"/>
          </a:p>
        </p:txBody>
      </p:sp>
      <p:sp>
        <p:nvSpPr>
          <p:cNvPr id="159748" name="Slide Image Placeholder 1"/>
          <p:cNvSpPr>
            <a:spLocks noGrp="1" noRot="1" noChangeAspect="1" noTextEdit="1"/>
          </p:cNvSpPr>
          <p:nvPr>
            <p:ph type="sldImg"/>
          </p:nvPr>
        </p:nvSpPr>
        <p:spPr>
          <a:xfrm>
            <a:off x="1371600" y="1143000"/>
            <a:ext cx="4114800" cy="3086100"/>
          </a:xfrm>
          <a:ln/>
        </p:spPr>
      </p:sp>
      <p:sp>
        <p:nvSpPr>
          <p:cNvPr id="159749"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Notes </a:t>
            </a:r>
          </a:p>
          <a:p>
            <a:endParaRPr lang="en-US" dirty="0"/>
          </a:p>
          <a:p>
            <a:pPr marL="171450" indent="-171450">
              <a:buFont typeface="Arial" panose="020B0604020202020204" pitchFamily="34" charset="0"/>
              <a:buChar char="•"/>
            </a:pPr>
            <a:r>
              <a:rPr lang="en-US" dirty="0"/>
              <a:t>Use the Pediatric Assessment Triangle (PAT) to assess the pediatric patient in the image as Quick or</a:t>
            </a:r>
            <a:r>
              <a:rPr lang="en-US" baseline="0" dirty="0"/>
              <a:t> Not Quick.</a:t>
            </a:r>
          </a:p>
          <a:p>
            <a:pPr marL="628650" lvl="1" indent="-171450">
              <a:buFont typeface="Arial" panose="020B0604020202020204" pitchFamily="34" charset="0"/>
              <a:buChar char="•"/>
            </a:pPr>
            <a:r>
              <a:rPr lang="en-US" baseline="0" dirty="0"/>
              <a:t>Answer: Quick.</a:t>
            </a:r>
            <a:endParaRPr lang="en-US" dirty="0"/>
          </a:p>
          <a:p>
            <a:pPr marL="171450" indent="-171450">
              <a:buFont typeface="Arial" panose="020B0604020202020204" pitchFamily="34" charset="0"/>
              <a:buChar char="•"/>
            </a:pPr>
            <a:r>
              <a:rPr lang="en-US" dirty="0"/>
              <a:t>This is another child with 3 days of vomiting and diarrhea. </a:t>
            </a:r>
          </a:p>
          <a:p>
            <a:pPr marL="628650" lvl="1" indent="-171450">
              <a:buFont typeface="Arial" panose="020B0604020202020204" pitchFamily="34" charset="0"/>
              <a:buChar char="•"/>
            </a:pPr>
            <a:r>
              <a:rPr lang="en-US" dirty="0"/>
              <a:t>Compare this patient to the previous girl with dehydration. </a:t>
            </a:r>
          </a:p>
          <a:p>
            <a:pPr marL="171450" indent="-171450">
              <a:buFont typeface="Arial" panose="020B0604020202020204" pitchFamily="34" charset="0"/>
              <a:buChar char="•"/>
            </a:pPr>
            <a:r>
              <a:rPr lang="en-US" dirty="0"/>
              <a:t>Is there a difference in their general appearance?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She is not sitting up or holding her own glass of water.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She has dry mucus membranes, and sunken eyes. </a:t>
            </a:r>
          </a:p>
          <a:p>
            <a:pPr marL="171450" indent="-171450">
              <a:buFont typeface="Arial" panose="020B0604020202020204" pitchFamily="34" charset="0"/>
              <a:buChar char="•"/>
            </a:pPr>
            <a:r>
              <a:rPr lang="en-US" dirty="0"/>
              <a:t>Would you expect a well child of this </a:t>
            </a:r>
            <a:r>
              <a:rPr lang="en-US" b="0" dirty="0"/>
              <a:t>age</a:t>
            </a:r>
            <a:r>
              <a:rPr lang="en-US" b="0" baseline="0" dirty="0"/>
              <a:t>—</a:t>
            </a:r>
            <a:r>
              <a:rPr lang="en-US" b="0" dirty="0"/>
              <a:t>about 6 years</a:t>
            </a:r>
            <a:r>
              <a:rPr lang="en-US" b="0" baseline="0" dirty="0"/>
              <a:t>—</a:t>
            </a:r>
            <a:r>
              <a:rPr lang="en-US" b="0" dirty="0"/>
              <a:t>to </a:t>
            </a:r>
            <a:r>
              <a:rPr lang="en-US" dirty="0"/>
              <a:t>lie still on a stretcher? </a:t>
            </a:r>
          </a:p>
          <a:p>
            <a:pPr marL="628650" lvl="1" indent="-171450">
              <a:buFont typeface="Arial" panose="020B0604020202020204" pitchFamily="34" charset="0"/>
              <a:buChar char="•"/>
            </a:pPr>
            <a:r>
              <a:rPr lang="en-US" dirty="0"/>
              <a:t>No, you should expect her to be acting developmentally appropriate for her age.</a:t>
            </a:r>
          </a:p>
          <a:p>
            <a:pPr marL="628650" lvl="1" indent="-171450">
              <a:buFont typeface="Arial" panose="020B0604020202020204" pitchFamily="34" charset="0"/>
              <a:buChar char="•"/>
            </a:pPr>
            <a:r>
              <a:rPr lang="en-US" dirty="0"/>
              <a:t>This patient is not interacting normally with her environment, which means she looks worse than our previous patient. </a:t>
            </a:r>
          </a:p>
          <a:p>
            <a:pPr marL="171450" indent="-171450">
              <a:buFont typeface="Arial" panose="020B0604020202020204" pitchFamily="34" charset="0"/>
              <a:buChar char="•"/>
            </a:pPr>
            <a:r>
              <a:rPr lang="en-US" dirty="0"/>
              <a:t>Her decreased interaction could be due to dehydration and poor perfusion, hypoglycemia, sepsis, or any combination of the three. </a:t>
            </a:r>
          </a:p>
          <a:p>
            <a:pPr>
              <a:buFontTx/>
              <a:buChar char="•"/>
            </a:pPr>
            <a:endParaRPr lang="en-US" dirty="0"/>
          </a:p>
        </p:txBody>
      </p:sp>
      <p:sp>
        <p:nvSpPr>
          <p:cNvPr id="15975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fld id="{094B8D6E-3555-124F-BB5A-4173001A7EB4}" type="slidenum">
              <a:rPr lang="en-US" sz="1200" b="0">
                <a:latin typeface="Book Antiqua" charset="0"/>
              </a:rPr>
              <a:pPr algn="r"/>
              <a:t>18</a:t>
            </a:fld>
            <a:endParaRPr lang="en-US" sz="1200" b="0" dirty="0">
              <a:latin typeface="Book Antiqua" charset="0"/>
            </a:endParaRPr>
          </a:p>
        </p:txBody>
      </p:sp>
    </p:spTree>
    <p:extLst>
      <p:ext uri="{BB962C8B-B14F-4D97-AF65-F5344CB8AC3E}">
        <p14:creationId xmlns:p14="http://schemas.microsoft.com/office/powerpoint/2010/main" val="307180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31534D8B-18CF-B245-905A-D32C0C8B436B}" type="slidenum">
              <a:rPr lang="en-US" b="0"/>
              <a:pPr eaLnBrk="1" hangingPunct="1"/>
              <a:t>19</a:t>
            </a:fld>
            <a:endParaRPr lang="en-US" b="0" dirty="0"/>
          </a:p>
        </p:txBody>
      </p:sp>
      <p:sp>
        <p:nvSpPr>
          <p:cNvPr id="1617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fld id="{1055A2A1-BB66-6A40-9784-2F02DBCED14E}" type="slidenum">
              <a:rPr lang="en-US" sz="1200" b="0"/>
              <a:pPr algn="r" eaLnBrk="1" hangingPunct="1"/>
              <a:t>19</a:t>
            </a:fld>
            <a:endParaRPr lang="en-US" sz="1200" b="0" dirty="0"/>
          </a:p>
        </p:txBody>
      </p:sp>
      <p:sp>
        <p:nvSpPr>
          <p:cNvPr id="161796" name="Slide Image Placeholder 1"/>
          <p:cNvSpPr>
            <a:spLocks noGrp="1" noRot="1" noChangeAspect="1" noTextEdit="1"/>
          </p:cNvSpPr>
          <p:nvPr>
            <p:ph type="sldImg"/>
          </p:nvPr>
        </p:nvSpPr>
        <p:spPr>
          <a:xfrm>
            <a:off x="1371600" y="1143000"/>
            <a:ext cx="4114800" cy="3086100"/>
          </a:xfrm>
          <a:ln/>
        </p:spPr>
      </p:sp>
      <p:sp>
        <p:nvSpPr>
          <p:cNvPr id="161797"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a:t>Instructor Notes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Discuss the PAT findings in the comparison of the two dehydrated patients. </a:t>
            </a:r>
          </a:p>
          <a:p>
            <a:pPr marL="628650" lvl="1" indent="-171450">
              <a:buFont typeface="Arial" panose="020B0604020202020204" pitchFamily="34" charset="0"/>
              <a:buChar char="•"/>
            </a:pPr>
            <a:r>
              <a:rPr lang="en-US" dirty="0"/>
              <a:t>If you were faced with these two patients simultaneously, would you need more information to decide who to treat first?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patient on the right shows the same sunken eyes as the patient on the left and is clinically dehydrated but is beginning</a:t>
            </a:r>
            <a:r>
              <a:rPr lang="en-US" baseline="0" dirty="0"/>
              <a:t> to decompensate.</a:t>
            </a:r>
            <a:r>
              <a:rPr lang="en-US" dirty="0"/>
              <a:t> </a:t>
            </a:r>
          </a:p>
          <a:p>
            <a:pPr marL="171450" indent="-171450">
              <a:buFont typeface="Arial" panose="020B0604020202020204" pitchFamily="34" charset="0"/>
              <a:buChar char="•"/>
            </a:pPr>
            <a:r>
              <a:rPr lang="en-US" dirty="0"/>
              <a:t>Your eyes can quickly provide what you need to make that decision before you can even touch your patient.</a:t>
            </a:r>
          </a:p>
        </p:txBody>
      </p:sp>
      <p:sp>
        <p:nvSpPr>
          <p:cNvPr id="16179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fld id="{837868BE-11DC-BB43-A50E-DE4989281D0C}" type="slidenum">
              <a:rPr lang="en-US" sz="1200" b="0">
                <a:latin typeface="Book Antiqua" charset="0"/>
              </a:rPr>
              <a:pPr algn="r"/>
              <a:t>19</a:t>
            </a:fld>
            <a:endParaRPr lang="en-US" sz="1200" b="0" dirty="0">
              <a:latin typeface="Book Antiqua" charset="0"/>
            </a:endParaRPr>
          </a:p>
        </p:txBody>
      </p:sp>
    </p:spTree>
    <p:extLst>
      <p:ext uri="{BB962C8B-B14F-4D97-AF65-F5344CB8AC3E}">
        <p14:creationId xmlns:p14="http://schemas.microsoft.com/office/powerpoint/2010/main" val="331297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 </a:t>
            </a:r>
          </a:p>
          <a:p>
            <a:endParaRPr lang="en-US" b="0" strike="sngStrike"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0" dirty="0"/>
              <a:t>Discuss the</a:t>
            </a:r>
            <a:r>
              <a:rPr lang="en-US" b="0" baseline="0" dirty="0"/>
              <a:t> learning objectives and the importance of thoroughly understanding each one. </a:t>
            </a:r>
            <a:endParaRPr lang="en-US" b="0" dirty="0">
              <a:latin typeface="Arial" charset="0"/>
            </a:endParaRPr>
          </a:p>
          <a:p>
            <a:pPr marL="628650" lvl="1" indent="-171450">
              <a:buFont typeface="Arial" panose="020B0604020202020204" pitchFamily="34" charset="0"/>
              <a:buChar char="•"/>
            </a:pPr>
            <a:r>
              <a:rPr lang="en-US" b="0" dirty="0"/>
              <a:t>Explain the developmental and physiological differences in pediatric patients based on their age.</a:t>
            </a:r>
          </a:p>
          <a:p>
            <a:pPr marL="628650" lvl="1" indent="-171450">
              <a:buFont typeface="Arial" panose="020B0604020202020204" pitchFamily="34" charset="0"/>
              <a:buChar char="•"/>
            </a:pPr>
            <a:r>
              <a:rPr lang="en-US" b="0" dirty="0"/>
              <a:t>Understand the Pediatric Assessment Triangle.</a:t>
            </a:r>
          </a:p>
          <a:p>
            <a:pPr marL="628650" lvl="1" indent="-171450">
              <a:buFont typeface="Arial" panose="020B0604020202020204" pitchFamily="34" charset="0"/>
              <a:buChar char="•"/>
            </a:pPr>
            <a:r>
              <a:rPr lang="en-US" b="0" dirty="0"/>
              <a:t>Explain the interplay of appearance, breathing, and circulation in the child.</a:t>
            </a:r>
          </a:p>
          <a:p>
            <a:pPr marL="628650" lvl="1" indent="-171450">
              <a:buFont typeface="Arial" panose="020B0604020202020204" pitchFamily="34" charset="0"/>
              <a:buChar char="•"/>
            </a:pPr>
            <a:r>
              <a:rPr lang="en-US" b="0" dirty="0"/>
              <a:t>Demonstrate the pediatric assessment. </a:t>
            </a:r>
          </a:p>
          <a:p>
            <a:pPr marL="628650" lvl="1" indent="-171450">
              <a:buFont typeface="Arial" panose="020B0604020202020204" pitchFamily="34" charset="0"/>
              <a:buChar char="•"/>
            </a:pPr>
            <a:r>
              <a:rPr lang="en-US" b="0" dirty="0"/>
              <a:t>Understand the use of family-centered care.</a:t>
            </a:r>
            <a:endParaRPr lang="en-US" b="0" dirty="0">
              <a:latin typeface="Arial" charset="0"/>
              <a:cs typeface="Arial" charset="0"/>
            </a:endParaRPr>
          </a:p>
          <a:p>
            <a:pPr marL="171450" indent="-171450">
              <a:buFont typeface="Arial" panose="020B0604020202020204" pitchFamily="34" charset="0"/>
              <a:buChar char="•"/>
            </a:pPr>
            <a:endParaRPr lang="en-US" dirty="0"/>
          </a:p>
          <a:p>
            <a:endParaRPr lang="en-US" b="1" strike="sngStrike" dirty="0"/>
          </a:p>
        </p:txBody>
      </p:sp>
      <p:sp>
        <p:nvSpPr>
          <p:cNvPr id="4" name="Slide Number Placeholder 3"/>
          <p:cNvSpPr>
            <a:spLocks noGrp="1"/>
          </p:cNvSpPr>
          <p:nvPr>
            <p:ph type="sldNum" sz="quarter" idx="10"/>
          </p:nvPr>
        </p:nvSpPr>
        <p:spPr/>
        <p:txBody>
          <a:bodyPr/>
          <a:lstStyle/>
          <a:p>
            <a:fld id="{C4018007-E245-45AA-B467-A0E888AF5DF8}" type="slidenum">
              <a:rPr lang="en-US" smtClean="0"/>
              <a:t>2</a:t>
            </a:fld>
            <a:endParaRPr lang="en-US" dirty="0"/>
          </a:p>
        </p:txBody>
      </p:sp>
    </p:spTree>
    <p:extLst>
      <p:ext uri="{BB962C8B-B14F-4D97-AF65-F5344CB8AC3E}">
        <p14:creationId xmlns:p14="http://schemas.microsoft.com/office/powerpoint/2010/main" val="506187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Instructor Notes</a:t>
            </a:r>
          </a:p>
          <a:p>
            <a:endParaRPr lang="en-US" baseline="0" dirty="0"/>
          </a:p>
          <a:p>
            <a:pPr marL="171450" indent="-171450">
              <a:buFont typeface="Arial" panose="020B0604020202020204" pitchFamily="34" charset="0"/>
              <a:buChar char="•"/>
            </a:pPr>
            <a:r>
              <a:rPr lang="en-US" baseline="0" dirty="0"/>
              <a:t>Discuss the primary survey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Note that the PAT is completed prior to the primary survey (XABCDE approach). </a:t>
            </a:r>
          </a:p>
          <a:p>
            <a:pPr marL="1085850" lvl="2" indent="-171450">
              <a:buFont typeface="Arial" panose="020B0604020202020204" pitchFamily="34" charset="0"/>
              <a:buChar char="•"/>
            </a:pPr>
            <a:r>
              <a:rPr lang="en-US" baseline="0" dirty="0"/>
              <a:t>Ask participants to explain any abnormal findings of their patient(s), physically and/or developmentally. </a:t>
            </a:r>
          </a:p>
          <a:p>
            <a:pPr marL="228600" marR="0" lvl="2" indent="-34290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r>
              <a:rPr lang="en-US" sz="2400" dirty="0"/>
              <a:t>Discuss any life threats identified in this case.</a:t>
            </a:r>
          </a:p>
          <a:p>
            <a:pPr marL="685800" marR="0" lvl="3" indent="-34290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r>
              <a:rPr lang="en-US" sz="2400" dirty="0"/>
              <a:t>There are no life threats at this time.</a:t>
            </a:r>
            <a:endParaRPr lang="en-US" sz="2400" baseline="0" dirty="0"/>
          </a:p>
          <a:p>
            <a:pPr marL="342900" lvl="2" indent="-342900">
              <a:spcBef>
                <a:spcPts val="750"/>
              </a:spcBef>
              <a:buFont typeface="Arial" panose="020B0604020202020204" pitchFamily="34" charset="0"/>
              <a:buChar char="•"/>
            </a:pPr>
            <a:r>
              <a:rPr lang="en-US" sz="2400" dirty="0"/>
              <a:t>Primary survey</a:t>
            </a:r>
          </a:p>
          <a:p>
            <a:pPr marL="635000" lvl="3" indent="-292100">
              <a:spcBef>
                <a:spcPts val="750"/>
              </a:spcBef>
              <a:buSzPct val="80000"/>
              <a:buFont typeface="Wingdings" charset="2"/>
              <a:buChar char="§"/>
            </a:pPr>
            <a:r>
              <a:rPr lang="en-US" sz="2400" b="1" dirty="0"/>
              <a:t>X</a:t>
            </a:r>
            <a:r>
              <a:rPr lang="en-US" sz="2400" dirty="0"/>
              <a:t> – No bleeding found.</a:t>
            </a:r>
          </a:p>
          <a:p>
            <a:pPr marL="635000" lvl="3" indent="-292100">
              <a:spcBef>
                <a:spcPts val="750"/>
              </a:spcBef>
              <a:buSzPct val="80000"/>
              <a:buFont typeface="Wingdings" charset="2"/>
              <a:buChar char="§"/>
            </a:pPr>
            <a:r>
              <a:rPr lang="en-US" sz="2400" b="1" dirty="0"/>
              <a:t>A</a:t>
            </a:r>
            <a:r>
              <a:rPr lang="en-US" sz="2400" dirty="0"/>
              <a:t> – Open.</a:t>
            </a:r>
          </a:p>
          <a:p>
            <a:pPr marL="635000" lvl="3" indent="-292100">
              <a:spcBef>
                <a:spcPts val="750"/>
              </a:spcBef>
              <a:buSzPct val="80000"/>
              <a:buFont typeface="Wingdings" charset="2"/>
              <a:buChar char="§"/>
            </a:pPr>
            <a:r>
              <a:rPr lang="en-US" sz="2400" b="1" dirty="0"/>
              <a:t>B</a:t>
            </a:r>
            <a:r>
              <a:rPr lang="en-US" sz="2400" dirty="0"/>
              <a:t> – Respirations are normal. Lung sounds clear bilaterally.</a:t>
            </a:r>
          </a:p>
          <a:p>
            <a:pPr marL="635000" lvl="3" indent="-292100">
              <a:spcBef>
                <a:spcPts val="750"/>
              </a:spcBef>
              <a:buSzPct val="80000"/>
              <a:buFont typeface="Wingdings" charset="2"/>
              <a:buChar char="§"/>
            </a:pPr>
            <a:r>
              <a:rPr lang="en-US" sz="2400" b="1" dirty="0"/>
              <a:t>C</a:t>
            </a:r>
            <a:r>
              <a:rPr lang="en-US" sz="2400" dirty="0"/>
              <a:t> – Brachial</a:t>
            </a:r>
            <a:r>
              <a:rPr lang="en-US" sz="2400" dirty="0">
                <a:ea typeface="Times New Roman" panose="02020603050405020304" pitchFamily="18" charset="0"/>
              </a:rPr>
              <a:t> pulses are strong. Capillary refill is normal. Skin is warm.</a:t>
            </a:r>
            <a:endParaRPr lang="en-US" sz="2400" dirty="0"/>
          </a:p>
          <a:p>
            <a:pPr marL="635000" lvl="3" indent="-292100">
              <a:spcBef>
                <a:spcPts val="750"/>
              </a:spcBef>
              <a:buSzPct val="80000"/>
              <a:buFont typeface="Wingdings" charset="2"/>
              <a:buChar char="§"/>
            </a:pPr>
            <a:r>
              <a:rPr lang="en-US" sz="2400" b="1" dirty="0"/>
              <a:t>D</a:t>
            </a:r>
            <a:r>
              <a:rPr lang="en-US" sz="2400" dirty="0"/>
              <a:t> – GCS 15.</a:t>
            </a:r>
          </a:p>
          <a:p>
            <a:pPr marL="635000" lvl="3" indent="-292100">
              <a:spcBef>
                <a:spcPts val="750"/>
              </a:spcBef>
              <a:buSzPct val="80000"/>
              <a:buFont typeface="Wingdings" charset="2"/>
              <a:buChar char="§"/>
            </a:pPr>
            <a:r>
              <a:rPr lang="en-US" sz="2400" b="1" dirty="0"/>
              <a:t>E</a:t>
            </a:r>
            <a:r>
              <a:rPr lang="en-US" sz="2400" dirty="0"/>
              <a:t> –Sitting on the ground and holding left 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What would your initial treatment be?</a:t>
            </a:r>
            <a:endParaRPr lang="en-US" sz="1200"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Discuss treatment options per local guidelines and policy.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Treatment should be focused on evaluation of arm injury: splinting if needed, pain control (ice pack, distraction</a:t>
            </a:r>
            <a:r>
              <a:rPr lang="en-US" b="0" baseline="0" dirty="0"/>
              <a:t> from injury, medications if needed)</a:t>
            </a:r>
            <a:r>
              <a:rPr lang="en-US" b="0" dirty="0"/>
              <a:t>.</a:t>
            </a:r>
          </a:p>
          <a:p>
            <a:endParaRPr lang="en-US" baseline="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20</a:t>
            </a:fld>
            <a:endParaRPr lang="en-US" dirty="0"/>
          </a:p>
        </p:txBody>
      </p:sp>
    </p:spTree>
    <p:extLst>
      <p:ext uri="{BB962C8B-B14F-4D97-AF65-F5344CB8AC3E}">
        <p14:creationId xmlns:p14="http://schemas.microsoft.com/office/powerpoint/2010/main" val="2021447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Review history </a:t>
            </a:r>
            <a:r>
              <a:rPr lang="en-US" baseline="0" dirty="0"/>
              <a:t>taking using the OPQRST mnemonic.</a:t>
            </a:r>
          </a:p>
          <a:p>
            <a:pPr lvl="1"/>
            <a:r>
              <a:rPr lang="en-US" b="1" dirty="0"/>
              <a:t>O</a:t>
            </a:r>
            <a:r>
              <a:rPr lang="en-US" dirty="0"/>
              <a:t> – Sudden</a:t>
            </a:r>
          </a:p>
          <a:p>
            <a:pPr lvl="1"/>
            <a:r>
              <a:rPr lang="en-US" b="1" dirty="0"/>
              <a:t>P</a:t>
            </a:r>
            <a:r>
              <a:rPr lang="en-US" dirty="0"/>
              <a:t> – Movement of arm</a:t>
            </a:r>
          </a:p>
          <a:p>
            <a:pPr lvl="1"/>
            <a:r>
              <a:rPr lang="en-US" b="1" dirty="0"/>
              <a:t>Q</a:t>
            </a:r>
            <a:r>
              <a:rPr lang="en-US" dirty="0"/>
              <a:t> – Throbbing</a:t>
            </a:r>
          </a:p>
          <a:p>
            <a:pPr lvl="1"/>
            <a:r>
              <a:rPr lang="en-US" b="1" dirty="0"/>
              <a:t>R</a:t>
            </a:r>
            <a:r>
              <a:rPr lang="en-US" dirty="0"/>
              <a:t> – None</a:t>
            </a:r>
          </a:p>
          <a:p>
            <a:pPr lvl="1"/>
            <a:r>
              <a:rPr lang="en-US" b="1" dirty="0"/>
              <a:t>S</a:t>
            </a:r>
            <a:r>
              <a:rPr lang="en-US" dirty="0"/>
              <a:t> – 7,</a:t>
            </a:r>
            <a:r>
              <a:rPr lang="en-US" baseline="0" dirty="0"/>
              <a:t> sad face with tears </a:t>
            </a:r>
            <a:endParaRPr lang="en-US" dirty="0"/>
          </a:p>
          <a:p>
            <a:pPr lvl="1"/>
            <a:r>
              <a:rPr lang="en-US" b="1" dirty="0"/>
              <a:t>T</a:t>
            </a:r>
            <a:r>
              <a:rPr lang="en-US" dirty="0"/>
              <a:t> – 15 minutes</a:t>
            </a:r>
          </a:p>
          <a:p>
            <a:pPr marL="171450" lvl="0" indent="-171450">
              <a:buFont typeface="Arial" panose="020B0604020202020204" pitchFamily="34" charset="0"/>
              <a:buChar char="•"/>
            </a:pPr>
            <a:r>
              <a:rPr lang="en-US" dirty="0"/>
              <a:t>Participant engagement</a:t>
            </a:r>
          </a:p>
          <a:p>
            <a:pPr marL="628650" lvl="1" indent="-171450">
              <a:buFont typeface="Arial" panose="020B0604020202020204" pitchFamily="34" charset="0"/>
              <a:buChar char="•"/>
            </a:pPr>
            <a:r>
              <a:rPr lang="en-US" dirty="0"/>
              <a:t>Discuss the importance of continuous reevaluation.</a:t>
            </a:r>
            <a:endParaRPr lang="en-US" b="0" dirty="0"/>
          </a:p>
          <a:p>
            <a:pPr marL="628650" lvl="1" indent="-171450">
              <a:buFont typeface="Arial" panose="020B0604020202020204" pitchFamily="34" charset="0"/>
              <a:buChar char="•"/>
            </a:pPr>
            <a:r>
              <a:rPr lang="en-US" b="0" dirty="0"/>
              <a:t>Discuss questions that should be asked given the physiological presentation of the patient.</a:t>
            </a:r>
          </a:p>
          <a:p>
            <a:pPr marL="171450" lvl="0" indent="-171450">
              <a:buFont typeface="Arial" panose="020B0604020202020204" pitchFamily="34" charset="0"/>
              <a:buChar char="•"/>
            </a:pPr>
            <a:r>
              <a:rPr lang="en-US" b="0" dirty="0"/>
              <a:t>Visual pain scales</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Used to overcome communication/developmental barriers when patients self-report pain.</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Quantifies pain based on a visual representation selected by the patient.</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Allows assessment of the effectiveness of interventions.</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Examples: FACCES, OUCHER, Visual Analogue Scale.</a:t>
            </a:r>
            <a:endParaRPr lang="en-US" b="0"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2146E-B839-164B-9975-6846FA04A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5380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Review history taking using SAMPLER.</a:t>
            </a:r>
          </a:p>
          <a:p>
            <a:pPr marL="171450" indent="-171450">
              <a:buFont typeface="Arial" panose="020B0604020202020204" pitchFamily="34" charset="0"/>
              <a:buChar char="•"/>
            </a:pPr>
            <a:r>
              <a:rPr lang="en-US" dirty="0"/>
              <a:t>What additional questions would</a:t>
            </a:r>
            <a:r>
              <a:rPr lang="en-US" baseline="0" dirty="0"/>
              <a:t> you want to ask the child?</a:t>
            </a:r>
          </a:p>
          <a:p>
            <a:pPr marL="628650" lvl="1" indent="-171450">
              <a:buFont typeface="Arial" panose="020B0604020202020204" pitchFamily="34" charset="0"/>
              <a:buChar char="•"/>
            </a:pPr>
            <a:r>
              <a:rPr lang="en-US" baseline="0" dirty="0"/>
              <a:t>Does she remember the entire event?</a:t>
            </a:r>
          </a:p>
          <a:p>
            <a:pPr marL="628650" lvl="1" indent="-171450">
              <a:buFont typeface="Arial" panose="020B0604020202020204" pitchFamily="34" charset="0"/>
              <a:buChar char="•"/>
            </a:pPr>
            <a:r>
              <a:rPr lang="en-US" baseline="0" dirty="0"/>
              <a:t>Is she having any other pain?</a:t>
            </a:r>
          </a:p>
          <a:p>
            <a:pPr marL="1085850" lvl="2" indent="-171450">
              <a:buFont typeface="Arial" panose="020B0604020202020204" pitchFamily="34" charset="0"/>
              <a:buChar char="•"/>
            </a:pPr>
            <a:r>
              <a:rPr lang="en-US" baseline="0" dirty="0"/>
              <a:t>Be sure to assess the neck and spine for pain</a:t>
            </a:r>
            <a:r>
              <a:rPr lang="en-US" b="0" baseline="0" dirty="0"/>
              <a:t>, because </a:t>
            </a:r>
            <a:r>
              <a:rPr lang="en-US" baseline="0" dirty="0"/>
              <a:t>this injury could be distracting for the patient.</a:t>
            </a:r>
          </a:p>
          <a:p>
            <a:pPr marL="171450" lvl="0" indent="-171450">
              <a:buFont typeface="Arial" panose="020B0604020202020204" pitchFamily="34" charset="0"/>
              <a:buChar char="•"/>
            </a:pPr>
            <a:r>
              <a:rPr lang="en-US" baseline="0" dirty="0"/>
              <a:t>At what point should you include the family or school in the assessment questions?</a:t>
            </a:r>
          </a:p>
          <a:p>
            <a:pPr marL="628650" lvl="1" indent="-171450">
              <a:buFont typeface="Arial" panose="020B0604020202020204" pitchFamily="34" charset="0"/>
              <a:buChar char="•"/>
            </a:pPr>
            <a:r>
              <a:rPr lang="en-US" baseline="0" dirty="0"/>
              <a:t>It’s always good to see if there were any witnesses who can corroborate the story, especially considering the child's age.</a:t>
            </a:r>
          </a:p>
          <a:p>
            <a:pPr marL="628650" lvl="1" indent="-171450">
              <a:buFont typeface="Arial" panose="020B0604020202020204" pitchFamily="34" charset="0"/>
              <a:buChar char="•"/>
            </a:pPr>
            <a:r>
              <a:rPr lang="en-US" baseline="0" dirty="0"/>
              <a:t>Were there any teachers who witnessed the fall? Did she have any loss of consciousness? </a:t>
            </a:r>
          </a:p>
          <a:p>
            <a:pPr marL="628650" lvl="1" indent="-171450">
              <a:buFont typeface="Arial" panose="020B0604020202020204" pitchFamily="34" charset="0"/>
              <a:buChar char="•"/>
            </a:pPr>
            <a:r>
              <a:rPr lang="en-US" baseline="0" dirty="0"/>
              <a:t>Has the parent/guardian been contacted?</a:t>
            </a:r>
          </a:p>
          <a:p>
            <a:pPr marL="1085850" lvl="2" indent="-171450">
              <a:buFont typeface="Arial" panose="020B0604020202020204" pitchFamily="34" charset="0"/>
              <a:buChar char="•"/>
            </a:pPr>
            <a:r>
              <a:rPr lang="en-US" baseline="0" dirty="0"/>
              <a:t>Do you need parental/guardian consent prior to treatment/transport?</a:t>
            </a:r>
          </a:p>
          <a:p>
            <a:pPr marL="1543050" lvl="3" indent="-171450">
              <a:buFont typeface="Arial" panose="020B0604020202020204" pitchFamily="34" charset="0"/>
              <a:buChar char="•"/>
            </a:pPr>
            <a:r>
              <a:rPr lang="en-US" baseline="0" dirty="0"/>
              <a:t>Answer: You can use implied consent if the parent or guardian cannot be contacted. </a:t>
            </a:r>
            <a:r>
              <a:rPr lang="en-US" b="0" baseline="0" dirty="0"/>
              <a:t>Oftentimes, </a:t>
            </a:r>
            <a:r>
              <a:rPr lang="en-US" baseline="0" dirty="0"/>
              <a:t>schools receive consent forms from parents and may be able to make medical decisions on behalf of the patient or guardian in the event they cannot be reached.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2146E-B839-164B-9975-6846FA04A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456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Instructor Notes</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US" dirty="0"/>
              <a:t>Treatment</a:t>
            </a:r>
            <a:r>
              <a:rPr lang="en-US" baseline="0" dirty="0"/>
              <a:t> </a:t>
            </a:r>
            <a:r>
              <a:rPr lang="en-US" b="0" baseline="0" dirty="0"/>
              <a:t>p</a:t>
            </a:r>
            <a:r>
              <a:rPr lang="en-US" dirty="0"/>
              <a:t>lan</a:t>
            </a:r>
          </a:p>
          <a:p>
            <a:pPr marL="628650" lvl="1" indent="-171450">
              <a:buFont typeface="Arial" panose="020B0604020202020204" pitchFamily="34" charset="0"/>
              <a:buChar char="•"/>
            </a:pPr>
            <a:r>
              <a:rPr lang="en-US" dirty="0"/>
              <a:t>Physical comfort measures</a:t>
            </a:r>
            <a:endParaRPr lang="en-US" b="0" dirty="0"/>
          </a:p>
          <a:p>
            <a:pPr marL="1085850" lvl="2" indent="-171450">
              <a:buFont typeface="Arial" panose="020B0604020202020204" pitchFamily="34" charset="0"/>
              <a:buChar char="•"/>
            </a:pPr>
            <a:r>
              <a:rPr lang="en-US" b="0" dirty="0"/>
              <a:t>Splints and slings: You would splint this child’s arm, making sure the splint immobilizes the joints above and below the area that may be broken.</a:t>
            </a:r>
          </a:p>
          <a:p>
            <a:pPr marL="1085850" lvl="2" indent="-171450">
              <a:buFont typeface="Arial" panose="020B0604020202020204" pitchFamily="34" charset="0"/>
              <a:buChar char="•"/>
            </a:pPr>
            <a:r>
              <a:rPr lang="en-US" b="0" dirty="0"/>
              <a:t>Cold and heat: Make sure you get an ice pack for the child.</a:t>
            </a:r>
          </a:p>
          <a:p>
            <a:pPr marL="1085850" lvl="2" indent="-171450">
              <a:buFont typeface="Arial" panose="020B0604020202020204" pitchFamily="34" charset="0"/>
              <a:buChar char="•"/>
            </a:pPr>
            <a:r>
              <a:rPr lang="en-US" b="0" dirty="0"/>
              <a:t>Rubbing or patting (younger patents may benefit from touch): In this child, touch away from injury site.</a:t>
            </a:r>
          </a:p>
          <a:p>
            <a:pPr marL="1085850" lvl="2" indent="-171450">
              <a:buFont typeface="Arial" panose="020B0604020202020204" pitchFamily="34" charset="0"/>
              <a:buChar char="•"/>
            </a:pPr>
            <a:r>
              <a:rPr lang="en-US" b="0" dirty="0"/>
              <a:t>Infants and neonates benefit from skin-to-skin contact, swaddling, and kangaroo care.</a:t>
            </a:r>
          </a:p>
          <a:p>
            <a:pPr marL="628650" lvl="1" indent="-171450">
              <a:buFont typeface="Arial" panose="020B0604020202020204" pitchFamily="34" charset="0"/>
              <a:buChar char="•"/>
            </a:pPr>
            <a:r>
              <a:rPr lang="en-US" b="0" dirty="0"/>
              <a:t>Distraction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Distracting activities benefit </a:t>
            </a:r>
            <a:r>
              <a:rPr lang="en-US" sz="1200" b="0" kern="1200" dirty="0">
                <a:solidFill>
                  <a:schemeClr val="tx1"/>
                </a:solidFill>
                <a:effectLst/>
                <a:latin typeface="+mn-lt"/>
                <a:ea typeface="+mn-ea"/>
                <a:cs typeface="+mn-cs"/>
              </a:rPr>
              <a:t>the patient because of the role that anxiety and distress play in the pain experience.</a:t>
            </a:r>
            <a:endParaRPr lang="en-US" sz="1600" b="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b="0" kern="1200" dirty="0">
                <a:solidFill>
                  <a:schemeClr val="tx1"/>
                </a:solidFill>
                <a:effectLst/>
                <a:latin typeface="+mn-lt"/>
                <a:ea typeface="+mn-ea"/>
                <a:cs typeface="+mn-cs"/>
              </a:rPr>
              <a:t>Infants</a:t>
            </a:r>
            <a:r>
              <a:rPr lang="en-US" sz="1200" b="0" kern="1200" baseline="0" dirty="0">
                <a:solidFill>
                  <a:schemeClr val="tx1"/>
                </a:solidFill>
                <a:effectLst/>
                <a:latin typeface="+mn-lt"/>
                <a:ea typeface="+mn-ea"/>
                <a:cs typeface="+mn-cs"/>
              </a:rPr>
              <a:t> or preschoolers can be distracted by b</a:t>
            </a:r>
            <a:r>
              <a:rPr lang="en-US" sz="1200" b="0" kern="1200" dirty="0">
                <a:solidFill>
                  <a:schemeClr val="tx1"/>
                </a:solidFill>
                <a:effectLst/>
                <a:latin typeface="+mn-lt"/>
                <a:ea typeface="+mn-ea"/>
                <a:cs typeface="+mn-cs"/>
              </a:rPr>
              <a:t>ubbles, light, sounds, music, and books.</a:t>
            </a:r>
            <a:endParaRPr lang="en-US" sz="1600" b="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b="0" kern="1200" dirty="0">
                <a:solidFill>
                  <a:schemeClr val="tx1"/>
                </a:solidFill>
                <a:effectLst/>
                <a:latin typeface="+mn-lt"/>
                <a:ea typeface="+mn-ea"/>
                <a:cs typeface="+mn-cs"/>
              </a:rPr>
              <a:t>Older children can be distracted by art, drawing, modeling clay, and interactive activities such as video games and movies.</a:t>
            </a:r>
          </a:p>
          <a:p>
            <a:pPr marL="628650" lvl="1" indent="-171450">
              <a:buFont typeface="Arial" panose="020B0604020202020204" pitchFamily="34" charset="0"/>
              <a:buChar char="•"/>
            </a:pPr>
            <a:r>
              <a:rPr lang="en-US" sz="1600" b="0" kern="1200" dirty="0">
                <a:solidFill>
                  <a:schemeClr val="tx1"/>
                </a:solidFill>
                <a:effectLst/>
                <a:latin typeface="+mn-lt"/>
                <a:ea typeface="+mn-ea"/>
                <a:cs typeface="+mn-cs"/>
              </a:rPr>
              <a:t>Coaching</a:t>
            </a:r>
          </a:p>
          <a:p>
            <a:pPr marL="628650" lvl="1" indent="-171450">
              <a:buFont typeface="Arial" panose="020B0604020202020204" pitchFamily="34" charset="0"/>
              <a:buChar char="•"/>
            </a:pPr>
            <a:r>
              <a:rPr lang="en-US" sz="1600" kern="1200" dirty="0">
                <a:solidFill>
                  <a:schemeClr val="tx1"/>
                </a:solidFill>
                <a:effectLst/>
                <a:latin typeface="+mn-lt"/>
                <a:ea typeface="+mn-ea"/>
                <a:cs typeface="+mn-cs"/>
              </a:rPr>
              <a:t>Analgesia (discuss your protocol and if/when this patient should be given analgesia</a:t>
            </a:r>
            <a:r>
              <a:rPr lang="en-US" sz="1600" kern="1200" baseline="0" dirty="0">
                <a:solidFill>
                  <a:schemeClr val="tx1"/>
                </a:solidFill>
                <a:effectLst/>
                <a:latin typeface="+mn-lt"/>
                <a:ea typeface="+mn-ea"/>
                <a:cs typeface="+mn-cs"/>
              </a:rPr>
              <a:t> for pain):</a:t>
            </a:r>
            <a:r>
              <a:rPr lang="en-US" sz="1600" b="0" kern="1200" baseline="0" dirty="0">
                <a:solidFill>
                  <a:schemeClr val="tx1"/>
                </a:solidFill>
                <a:effectLst/>
                <a:latin typeface="+mn-lt"/>
                <a:ea typeface="+mn-ea"/>
                <a:cs typeface="+mn-cs"/>
              </a:rPr>
              <a:t> Ideally </a:t>
            </a:r>
            <a:r>
              <a:rPr lang="en-US" sz="1600" kern="1200" baseline="0" dirty="0">
                <a:solidFill>
                  <a:schemeClr val="tx1"/>
                </a:solidFill>
                <a:effectLst/>
                <a:latin typeface="+mn-lt"/>
                <a:ea typeface="+mn-ea"/>
                <a:cs typeface="+mn-cs"/>
              </a:rPr>
              <a:t>the pain can be decreased with the above techniques, but you should treat your patient in pain if physical comfort measures, distraction, and coaching do not help with the pain.</a:t>
            </a:r>
            <a:endParaRPr lang="en-US" sz="16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600" kern="1200" dirty="0">
                <a:solidFill>
                  <a:schemeClr val="tx1"/>
                </a:solidFill>
                <a:effectLst/>
                <a:latin typeface="+mn-lt"/>
                <a:ea typeface="+mn-ea"/>
                <a:cs typeface="+mn-cs"/>
              </a:rPr>
              <a:t>Acetaminophen</a:t>
            </a:r>
          </a:p>
          <a:p>
            <a:pPr marL="1085850" lvl="2" indent="-171450">
              <a:buFont typeface="Arial" panose="020B0604020202020204" pitchFamily="34" charset="0"/>
              <a:buChar char="•"/>
            </a:pPr>
            <a:r>
              <a:rPr lang="en-US" sz="1600" kern="1200" dirty="0">
                <a:solidFill>
                  <a:schemeClr val="tx1"/>
                </a:solidFill>
                <a:effectLst/>
                <a:latin typeface="+mn-lt"/>
                <a:ea typeface="+mn-ea"/>
                <a:cs typeface="+mn-cs"/>
              </a:rPr>
              <a:t>NSAIDs</a:t>
            </a:r>
          </a:p>
          <a:p>
            <a:pPr marL="1085850" lvl="2" indent="-171450">
              <a:buFont typeface="Arial" panose="020B0604020202020204" pitchFamily="34" charset="0"/>
              <a:buChar char="•"/>
            </a:pPr>
            <a:r>
              <a:rPr lang="en-US" sz="1600" kern="1200" dirty="0">
                <a:solidFill>
                  <a:schemeClr val="tx1"/>
                </a:solidFill>
                <a:effectLst/>
                <a:latin typeface="+mn-lt"/>
                <a:ea typeface="+mn-ea"/>
                <a:cs typeface="+mn-cs"/>
              </a:rPr>
              <a:t>Inhaled</a:t>
            </a:r>
            <a:r>
              <a:rPr lang="en-US" sz="1600" kern="1200" baseline="0" dirty="0">
                <a:solidFill>
                  <a:schemeClr val="tx1"/>
                </a:solidFill>
                <a:effectLst/>
                <a:latin typeface="+mn-lt"/>
                <a:ea typeface="+mn-ea"/>
                <a:cs typeface="+mn-cs"/>
              </a:rPr>
              <a:t> anesthetics</a:t>
            </a:r>
          </a:p>
          <a:p>
            <a:pPr marL="1085850" lvl="2" indent="-171450">
              <a:buFont typeface="Arial" panose="020B0604020202020204" pitchFamily="34" charset="0"/>
              <a:buChar char="•"/>
            </a:pPr>
            <a:r>
              <a:rPr lang="en-US" sz="1600" kern="1200" baseline="0" dirty="0">
                <a:solidFill>
                  <a:schemeClr val="tx1"/>
                </a:solidFill>
                <a:effectLst/>
                <a:latin typeface="+mn-lt"/>
                <a:ea typeface="+mn-ea"/>
                <a:cs typeface="+mn-cs"/>
              </a:rPr>
              <a:t>Opioids</a:t>
            </a:r>
          </a:p>
          <a:p>
            <a:pPr marL="1085850" lvl="2" indent="-171450">
              <a:buFont typeface="Arial" panose="020B0604020202020204" pitchFamily="34" charset="0"/>
              <a:buChar char="•"/>
            </a:pPr>
            <a:r>
              <a:rPr lang="en-US" sz="1600" kern="1200" baseline="0" dirty="0">
                <a:solidFill>
                  <a:schemeClr val="tx1"/>
                </a:solidFill>
                <a:effectLst/>
                <a:latin typeface="+mn-lt"/>
                <a:ea typeface="+mn-ea"/>
                <a:cs typeface="+mn-cs"/>
              </a:rPr>
              <a:t>Ketamine</a:t>
            </a:r>
            <a:endParaRPr lang="en-US" sz="1600" kern="1200" dirty="0">
              <a:solidFill>
                <a:schemeClr val="tx1"/>
              </a:solidFill>
              <a:effectLst/>
              <a:latin typeface="+mn-lt"/>
              <a:ea typeface="+mn-ea"/>
              <a:cs typeface="+mn-cs"/>
            </a:endParaRPr>
          </a:p>
          <a:p>
            <a:pPr marL="1085850" lvl="2"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CFC7564-24E2-4B82-A943-D8ADDB6D025F}" type="slidenum">
              <a:rPr lang="en-US" smtClean="0"/>
              <a:t>23</a:t>
            </a:fld>
            <a:endParaRPr lang="en-US" dirty="0"/>
          </a:p>
        </p:txBody>
      </p:sp>
    </p:spTree>
    <p:extLst>
      <p:ext uri="{BB962C8B-B14F-4D97-AF65-F5344CB8AC3E}">
        <p14:creationId xmlns:p14="http://schemas.microsoft.com/office/powerpoint/2010/main" val="2170269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 </a:t>
            </a:r>
          </a:p>
          <a:p>
            <a:endParaRPr lang="en-US" dirty="0"/>
          </a:p>
          <a:p>
            <a:pPr marL="171450" indent="-171450">
              <a:buFont typeface="Arial" panose="020B0604020202020204" pitchFamily="34" charset="0"/>
              <a:buChar char="•"/>
            </a:pPr>
            <a:r>
              <a:rPr lang="en-US" dirty="0"/>
              <a:t>Pediatric transportation</a:t>
            </a:r>
          </a:p>
          <a:p>
            <a:pPr marL="628650" lvl="1" indent="-171450">
              <a:buFont typeface="Arial" panose="020B0604020202020204" pitchFamily="34" charset="0"/>
              <a:buChar char="•"/>
            </a:pPr>
            <a:r>
              <a:rPr lang="en-US" dirty="0">
                <a:latin typeface="Arial"/>
                <a:cs typeface="Arial"/>
              </a:rPr>
              <a:t>What are some considerations for pediatric transport?</a:t>
            </a:r>
          </a:p>
          <a:p>
            <a:pPr marL="1085850" lvl="2" indent="-171450">
              <a:buFont typeface="Arial" panose="020B0604020202020204" pitchFamily="34" charset="0"/>
              <a:buChar char="•"/>
            </a:pPr>
            <a:r>
              <a:rPr lang="en-US" dirty="0"/>
              <a:t>Pediatric transport</a:t>
            </a:r>
            <a:r>
              <a:rPr lang="en-US" baseline="0" dirty="0"/>
              <a:t> should always consider the most appropriate facility for the patient. </a:t>
            </a:r>
          </a:p>
          <a:p>
            <a:pPr marL="1085850" lvl="2" indent="-171450">
              <a:buFont typeface="Arial" panose="020B0604020202020204" pitchFamily="34" charset="0"/>
              <a:buChar char="•"/>
            </a:pPr>
            <a:r>
              <a:rPr lang="en-US" baseline="0" dirty="0"/>
              <a:t>Ideally, pediatric patients should be transported to pediatric capable facilities that can initiate specialty care immediately upon their arrival. Do not delay treatment/transport to a closer facility</a:t>
            </a:r>
            <a:r>
              <a:rPr lang="en-US" b="0" baseline="0" dirty="0"/>
              <a:t>,</a:t>
            </a:r>
            <a:r>
              <a:rPr lang="en-US" b="1" baseline="0" dirty="0"/>
              <a:t> </a:t>
            </a:r>
            <a:r>
              <a:rPr lang="en-US" baseline="0" dirty="0"/>
              <a:t>if needed. A child who does not have an airway </a:t>
            </a:r>
            <a:r>
              <a:rPr lang="en-US" b="0" baseline="0" dirty="0"/>
              <a:t>is in a life-or-death situation </a:t>
            </a:r>
            <a:r>
              <a:rPr lang="en-US" baseline="0" dirty="0"/>
              <a:t>and minutes count. Getting the patient to the closest facility is imperative. Pediatric r</a:t>
            </a:r>
            <a:r>
              <a:rPr lang="en-US" b="0" baseline="0" dirty="0"/>
              <a:t>eadiness s</a:t>
            </a:r>
            <a:r>
              <a:rPr lang="en-US" baseline="0" dirty="0"/>
              <a:t>cores can assist in understanding the capabilities of your local hospitals.  </a:t>
            </a:r>
            <a:endParaRPr lang="en-US" dirty="0">
              <a:latin typeface="Arial"/>
              <a:cs typeface="Arial"/>
            </a:endParaRPr>
          </a:p>
          <a:p>
            <a:pPr marL="1085850" lvl="2" indent="-171450">
              <a:buFont typeface="Arial" panose="020B0604020202020204" pitchFamily="34" charset="0"/>
              <a:buChar char="•"/>
            </a:pPr>
            <a:r>
              <a:rPr lang="en-US" b="0" dirty="0">
                <a:solidFill>
                  <a:schemeClr val="accent4">
                    <a:lumMod val="75000"/>
                  </a:schemeClr>
                </a:solidFill>
                <a:effectLst/>
              </a:rPr>
              <a:t>Unless the child is in critical condition and requires immediate intervention, allow them to stay in the arms or lap of a trusted caregiver during your assessment.</a:t>
            </a:r>
          </a:p>
          <a:p>
            <a:pPr marL="1543050" lvl="3" indent="-171450">
              <a:buFont typeface="Arial" panose="020B0604020202020204" pitchFamily="34" charset="0"/>
              <a:buChar char="•"/>
            </a:pPr>
            <a:r>
              <a:rPr lang="en-US" sz="1200" dirty="0">
                <a:solidFill>
                  <a:schemeClr val="tx2"/>
                </a:solidFill>
              </a:rPr>
              <a:t>However, during transport, </a:t>
            </a:r>
            <a:r>
              <a:rPr lang="en-US" sz="1200" b="0" u="none" dirty="0">
                <a:solidFill>
                  <a:schemeClr val="tx2"/>
                </a:solidFill>
              </a:rPr>
              <a:t>DO NOT transport </a:t>
            </a:r>
            <a:r>
              <a:rPr lang="en-US" b="0" dirty="0">
                <a:solidFill>
                  <a:schemeClr val="accent4">
                    <a:lumMod val="75000"/>
                  </a:schemeClr>
                </a:solidFill>
                <a:effectLst/>
              </a:rPr>
              <a:t>in the arms or lap of a trusted caregiver.</a:t>
            </a:r>
          </a:p>
          <a:p>
            <a:pPr marL="2000250" lvl="4" indent="-171450">
              <a:buFont typeface="Arial" panose="020B0604020202020204" pitchFamily="34" charset="0"/>
              <a:buChar char="•"/>
            </a:pPr>
            <a:r>
              <a:rPr lang="en-US" sz="1200" b="0" dirty="0">
                <a:solidFill>
                  <a:schemeClr val="accent4">
                    <a:lumMod val="75000"/>
                  </a:schemeClr>
                </a:solidFill>
                <a:effectLst/>
              </a:rPr>
              <a:t>T</a:t>
            </a:r>
            <a:r>
              <a:rPr lang="en-US" sz="1200" dirty="0">
                <a:solidFill>
                  <a:schemeClr val="tx2"/>
                </a:solidFill>
              </a:rPr>
              <a:t>he pediatric patient and all vehicle occupants should be safely and appropriately restrained. Use of the child’s car seat or an approved</a:t>
            </a:r>
            <a:r>
              <a:rPr lang="en-US" sz="1200" baseline="0" dirty="0">
                <a:solidFill>
                  <a:schemeClr val="tx2"/>
                </a:solidFill>
              </a:rPr>
              <a:t> device is important.  </a:t>
            </a:r>
          </a:p>
          <a:p>
            <a:pPr marL="1085850" lvl="2" indent="-171450">
              <a:buFont typeface="Arial" panose="020B0604020202020204" pitchFamily="34" charset="0"/>
              <a:buChar char="•"/>
            </a:pPr>
            <a:r>
              <a:rPr lang="en-US" dirty="0">
                <a:latin typeface="Arial"/>
                <a:cs typeface="Arial"/>
              </a:rPr>
              <a:t>Specialty</a:t>
            </a:r>
            <a:r>
              <a:rPr lang="en-US" baseline="0" dirty="0">
                <a:latin typeface="Arial"/>
                <a:cs typeface="Arial"/>
              </a:rPr>
              <a:t> patients such as pediatric trauma victims benefit from initial transport to a pediatric trauma center. </a:t>
            </a:r>
            <a:r>
              <a:rPr lang="en-US" b="0" baseline="0" dirty="0">
                <a:latin typeface="Arial"/>
                <a:cs typeface="Arial"/>
              </a:rPr>
              <a:t>Special-needs</a:t>
            </a:r>
            <a:r>
              <a:rPr lang="en-US" baseline="0" dirty="0">
                <a:latin typeface="Arial"/>
                <a:cs typeface="Arial"/>
              </a:rPr>
              <a:t> patients also benefit from initial transport to the specialty center where they routinely receive their care, if this is possible without jeopardizing care. Any concern for airway should be transported immediately to the closest facility. </a:t>
            </a:r>
            <a:endParaRPr lang="en-US" dirty="0">
              <a:latin typeface="Arial"/>
              <a:cs typeface="Arial"/>
            </a:endParaRPr>
          </a:p>
          <a:p>
            <a:pPr marL="628650" lvl="1" indent="-171450">
              <a:buFont typeface="Arial" panose="020B0604020202020204" pitchFamily="34" charset="0"/>
              <a:buChar char="•"/>
            </a:pPr>
            <a:r>
              <a:rPr lang="en-US" dirty="0">
                <a:latin typeface="Arial"/>
                <a:cs typeface="Arial"/>
              </a:rPr>
              <a:t>When should you consider helicopter versus ground transport?</a:t>
            </a:r>
          </a:p>
          <a:p>
            <a:pPr marL="1085850" lvl="2" indent="-171450">
              <a:buFont typeface="Arial" panose="020B0604020202020204" pitchFamily="34" charset="0"/>
              <a:buChar char="•"/>
            </a:pPr>
            <a:r>
              <a:rPr lang="en-US" dirty="0">
                <a:latin typeface="Arial"/>
                <a:cs typeface="Arial"/>
              </a:rPr>
              <a:t>The location of your patient and the transport time to a facility should help you understand whether a helicopter or ground transport</a:t>
            </a:r>
            <a:r>
              <a:rPr lang="en-US" baseline="0" dirty="0">
                <a:latin typeface="Arial"/>
                <a:cs typeface="Arial"/>
              </a:rPr>
              <a:t> is needed. If a child is sick/quick, they need to get to a facility quickly. If the closest facility is 45 minutes away, and you have a flight resource available, consider utilizing them. Follow local protocol.  </a:t>
            </a:r>
            <a:endParaRPr lang="en-US" dirty="0">
              <a:latin typeface="Arial"/>
              <a:cs typeface="Arial"/>
            </a:endParaRPr>
          </a:p>
          <a:p>
            <a:pPr marL="628650" lvl="1" indent="-171450">
              <a:buFont typeface="Arial" panose="020B0604020202020204" pitchFamily="34" charset="0"/>
              <a:buChar char="•"/>
            </a:pPr>
            <a:r>
              <a:rPr lang="en-US" dirty="0">
                <a:latin typeface="Arial"/>
                <a:cs typeface="Arial"/>
              </a:rPr>
              <a:t>When should transport to a community hospital be considered?</a:t>
            </a:r>
          </a:p>
          <a:p>
            <a:pPr marL="1085850" lvl="2" indent="-171450">
              <a:buFont typeface="Arial" panose="020B0604020202020204" pitchFamily="34" charset="0"/>
              <a:buChar char="•"/>
            </a:pPr>
            <a:r>
              <a:rPr lang="en-US" sz="1100" dirty="0">
                <a:latin typeface="Arial"/>
                <a:cs typeface="Arial"/>
              </a:rPr>
              <a:t>Pediatric readiness scores</a:t>
            </a:r>
            <a:r>
              <a:rPr lang="en-US" sz="1100" baseline="0" dirty="0">
                <a:latin typeface="Arial"/>
                <a:cs typeface="Arial"/>
              </a:rPr>
              <a:t> are beneficial in determining the readiness of a hospital for the pediatric patient. The </a:t>
            </a:r>
            <a:r>
              <a:rPr lang="en-US" sz="1100" b="0" baseline="0" dirty="0">
                <a:latin typeface="Arial"/>
                <a:cs typeface="Arial"/>
              </a:rPr>
              <a:t>following link </a:t>
            </a:r>
            <a:r>
              <a:rPr lang="en-US" sz="1100" baseline="0" dirty="0">
                <a:latin typeface="Arial"/>
                <a:cs typeface="Arial"/>
              </a:rPr>
              <a:t>provides details of the pediatric readiness scores and initiative: </a:t>
            </a:r>
          </a:p>
          <a:p>
            <a:pPr marL="914400" lvl="2" indent="0">
              <a:buFont typeface="Arial" panose="020B0604020202020204" pitchFamily="34" charset="0"/>
              <a:buNone/>
            </a:pPr>
            <a:r>
              <a:rPr lang="en-US" sz="1100" baseline="0" dirty="0">
                <a:latin typeface="Arial"/>
                <a:cs typeface="Arial"/>
              </a:rPr>
              <a:t>	</a:t>
            </a:r>
            <a:r>
              <a:rPr lang="en-US" sz="1100" dirty="0">
                <a:hlinkClick r:id="rId3"/>
              </a:rPr>
              <a:t>https://emscimprovement.center/domains/hospital-based-care/pediatric-readiness-project/</a:t>
            </a:r>
            <a:endParaRPr lang="en-US" sz="1100" dirty="0"/>
          </a:p>
          <a:p>
            <a:pPr marL="914400" lvl="2" indent="0">
              <a:buFont typeface="Arial" panose="020B0604020202020204" pitchFamily="34" charset="0"/>
              <a:buNone/>
            </a:pPr>
            <a:endParaRPr lang="en-US" sz="1100" dirty="0">
              <a:latin typeface="Arial"/>
              <a:cs typeface="Arial"/>
            </a:endParaRPr>
          </a:p>
          <a:p>
            <a:pPr marL="1085850" lvl="2" indent="-171450">
              <a:buFont typeface="Arial" panose="020B0604020202020204" pitchFamily="34" charset="0"/>
              <a:buChar char="•"/>
            </a:pPr>
            <a:endParaRPr lang="en-US" sz="1100" dirty="0">
              <a:latin typeface="Arial"/>
              <a:cs typeface="Arial"/>
            </a:endParaRPr>
          </a:p>
          <a:p>
            <a:endParaRPr lang="en-US" dirty="0"/>
          </a:p>
          <a:p>
            <a:endParaRPr lang="en-US" dirty="0"/>
          </a:p>
          <a:p>
            <a:endParaRPr lang="en-US" b="0" dirty="0"/>
          </a:p>
        </p:txBody>
      </p:sp>
      <p:sp>
        <p:nvSpPr>
          <p:cNvPr id="4" name="Slide Number Placeholder 3"/>
          <p:cNvSpPr>
            <a:spLocks noGrp="1"/>
          </p:cNvSpPr>
          <p:nvPr>
            <p:ph type="sldNum" sz="quarter" idx="10"/>
          </p:nvPr>
        </p:nvSpPr>
        <p:spPr/>
        <p:txBody>
          <a:bodyPr/>
          <a:lstStyle/>
          <a:p>
            <a:fld id="{C4018007-E245-45AA-B467-A0E888AF5DF8}" type="slidenum">
              <a:rPr lang="en-US" smtClean="0"/>
              <a:t>24</a:t>
            </a:fld>
            <a:endParaRPr lang="en-US" dirty="0"/>
          </a:p>
        </p:txBody>
      </p:sp>
    </p:spTree>
    <p:extLst>
      <p:ext uri="{BB962C8B-B14F-4D97-AF65-F5344CB8AC3E}">
        <p14:creationId xmlns:p14="http://schemas.microsoft.com/office/powerpoint/2010/main" val="2519965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136709B7-7B03-7B40-95D3-206406E435AD}" type="slidenum">
              <a:rPr lang="en-US" b="0"/>
              <a:pPr eaLnBrk="1" hangingPunct="1"/>
              <a:t>25</a:t>
            </a:fld>
            <a:endParaRPr lang="en-US" b="0" dirty="0"/>
          </a:p>
        </p:txBody>
      </p:sp>
      <p:sp>
        <p:nvSpPr>
          <p:cNvPr id="1064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fld id="{2772FFAC-3D25-684D-9CB9-7A51A8856BB4}" type="slidenum">
              <a:rPr lang="en-US" sz="1200" b="0"/>
              <a:pPr algn="r" eaLnBrk="1" hangingPunct="1"/>
              <a:t>25</a:t>
            </a:fld>
            <a:endParaRPr lang="en-US" sz="1200" b="0" dirty="0"/>
          </a:p>
        </p:txBody>
      </p:sp>
      <p:sp>
        <p:nvSpPr>
          <p:cNvPr id="106500" name="Slide Image Placeholder 1"/>
          <p:cNvSpPr>
            <a:spLocks noGrp="1" noRot="1" noChangeAspect="1" noTextEdit="1"/>
          </p:cNvSpPr>
          <p:nvPr>
            <p:ph type="sldImg"/>
          </p:nvPr>
        </p:nvSpPr>
        <p:spPr>
          <a:xfrm>
            <a:off x="1371600" y="1143000"/>
            <a:ext cx="4114800" cy="3086100"/>
          </a:xfrm>
          <a:ln/>
        </p:spPr>
      </p:sp>
      <p:sp>
        <p:nvSpPr>
          <p:cNvPr id="106501"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dirty="0"/>
              <a:t>Instructor Notes</a:t>
            </a:r>
          </a:p>
          <a:p>
            <a:pPr marL="171450" indent="-171450" eaLnBrk="1" hangingPunct="1">
              <a:buFont typeface="Arial" panose="020B0604020202020204" pitchFamily="34" charset="0"/>
              <a:buChar char="•"/>
            </a:pPr>
            <a:endParaRPr lang="en-US" dirty="0"/>
          </a:p>
          <a:p>
            <a:pPr marL="171450" indent="-171450" eaLnBrk="1" hangingPunct="1">
              <a:buFont typeface="Arial" panose="020B0604020202020204" pitchFamily="34" charset="0"/>
              <a:buChar char="•"/>
            </a:pPr>
            <a:r>
              <a:rPr lang="en-US" dirty="0"/>
              <a:t>Family-centered care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principle of family-centered care is reinforced throughout this course.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Communication is critical to the success of family-centered care.</a:t>
            </a:r>
          </a:p>
          <a:p>
            <a:pPr marL="628650" lvl="1" indent="-171450">
              <a:buFont typeface="Arial" panose="020B0604020202020204" pitchFamily="34" charset="0"/>
              <a:buChar char="•"/>
            </a:pPr>
            <a:r>
              <a:rPr lang="en-US" dirty="0"/>
              <a:t>Family-centered care is grounded in collaboration</a:t>
            </a:r>
            <a:r>
              <a:rPr lang="en-US" baseline="0" dirty="0"/>
              <a:t> </a:t>
            </a:r>
            <a:r>
              <a:rPr lang="en-US" dirty="0"/>
              <a:t>among patients, families, physicians, nurses, and</a:t>
            </a:r>
            <a:r>
              <a:rPr lang="en-US" baseline="0" dirty="0"/>
              <a:t> </a:t>
            </a:r>
            <a:r>
              <a:rPr lang="en-US" dirty="0"/>
              <a:t>other professionals for the planning, delivery, and</a:t>
            </a:r>
            <a:r>
              <a:rPr lang="en-US" baseline="0" dirty="0"/>
              <a:t> </a:t>
            </a:r>
            <a:r>
              <a:rPr lang="en-US" dirty="0"/>
              <a:t>evaluation of health care, as well as in the education</a:t>
            </a:r>
            <a:r>
              <a:rPr lang="en-US" baseline="0" dirty="0"/>
              <a:t> </a:t>
            </a:r>
            <a:r>
              <a:rPr lang="en-US" dirty="0"/>
              <a:t>of healthcare professionals. These collaborative relationships</a:t>
            </a:r>
            <a:r>
              <a:rPr lang="en-US" baseline="0" dirty="0"/>
              <a:t> </a:t>
            </a:r>
            <a:r>
              <a:rPr lang="en-US" dirty="0"/>
              <a:t>are guided by the following principles:</a:t>
            </a:r>
          </a:p>
          <a:p>
            <a:pPr marL="1543050" lvl="3" indent="-171450">
              <a:buFont typeface="Arial" panose="020B0604020202020204" pitchFamily="34" charset="0"/>
              <a:buChar char="•"/>
            </a:pPr>
            <a:r>
              <a:rPr lang="en-US" dirty="0"/>
              <a:t>Respecting each child and his or her family.</a:t>
            </a:r>
          </a:p>
          <a:p>
            <a:pPr marL="1543050" lvl="3" indent="-171450">
              <a:buFont typeface="Arial" panose="020B0604020202020204" pitchFamily="34" charset="0"/>
              <a:buChar char="•"/>
            </a:pPr>
            <a:r>
              <a:rPr lang="en-US" dirty="0"/>
              <a:t>Honoring racial, ethnic, cultural, and socioeconomic</a:t>
            </a:r>
            <a:r>
              <a:rPr lang="en-US" baseline="0" dirty="0"/>
              <a:t> </a:t>
            </a:r>
            <a:r>
              <a:rPr lang="en-US" dirty="0"/>
              <a:t>diversity and its effect on the family’s experience</a:t>
            </a:r>
            <a:r>
              <a:rPr lang="en-US" baseline="0" dirty="0"/>
              <a:t> </a:t>
            </a:r>
            <a:r>
              <a:rPr lang="en-US" dirty="0"/>
              <a:t>and perception of care.</a:t>
            </a:r>
          </a:p>
          <a:p>
            <a:pPr marL="1543050" lvl="3" indent="-171450">
              <a:buFont typeface="Arial" panose="020B0604020202020204" pitchFamily="34" charset="0"/>
              <a:buChar char="•"/>
            </a:pPr>
            <a:r>
              <a:rPr lang="en-US" dirty="0"/>
              <a:t>Recognizing and building on the strengths of each</a:t>
            </a:r>
            <a:r>
              <a:rPr lang="en-US" baseline="0" dirty="0"/>
              <a:t> </a:t>
            </a:r>
            <a:r>
              <a:rPr lang="en-US" dirty="0"/>
              <a:t>child and family, even in difficult and challenging</a:t>
            </a:r>
            <a:r>
              <a:rPr lang="en-US" baseline="0" dirty="0"/>
              <a:t> </a:t>
            </a:r>
            <a:r>
              <a:rPr lang="en-US" dirty="0"/>
              <a:t>situations.</a:t>
            </a:r>
          </a:p>
          <a:p>
            <a:pPr marL="1543050" lvl="3" indent="-171450">
              <a:buFont typeface="Arial" panose="020B0604020202020204" pitchFamily="34" charset="0"/>
              <a:buChar char="•"/>
            </a:pPr>
            <a:r>
              <a:rPr lang="en-US" dirty="0"/>
              <a:t>Supporting and facilitating choice for the child</a:t>
            </a:r>
            <a:r>
              <a:rPr lang="en-US" baseline="0" dirty="0"/>
              <a:t> </a:t>
            </a:r>
            <a:r>
              <a:rPr lang="en-US" dirty="0"/>
              <a:t>and family about approaches to care and support.</a:t>
            </a:r>
          </a:p>
          <a:p>
            <a:pPr marL="1543050" lvl="3" indent="-171450">
              <a:buFont typeface="Arial" panose="020B0604020202020204" pitchFamily="34" charset="0"/>
              <a:buChar char="•"/>
            </a:pPr>
            <a:r>
              <a:rPr lang="en-US" dirty="0"/>
              <a:t>Ensuring flexibility in organizational policies, procedures,</a:t>
            </a:r>
            <a:r>
              <a:rPr lang="en-US" baseline="0" dirty="0"/>
              <a:t> </a:t>
            </a:r>
            <a:r>
              <a:rPr lang="en-US" dirty="0"/>
              <a:t>and provider practices so services can be</a:t>
            </a:r>
            <a:r>
              <a:rPr lang="en-US" baseline="0" dirty="0"/>
              <a:t> </a:t>
            </a:r>
            <a:r>
              <a:rPr lang="en-US" dirty="0"/>
              <a:t>tailored to the needs, beliefs, and cultural values</a:t>
            </a:r>
            <a:r>
              <a:rPr lang="en-US" baseline="0" dirty="0"/>
              <a:t> </a:t>
            </a:r>
            <a:r>
              <a:rPr lang="en-US" dirty="0"/>
              <a:t>of each child and family.</a:t>
            </a:r>
          </a:p>
          <a:p>
            <a:pPr marL="1543050" lvl="3" indent="-171450">
              <a:buFont typeface="Arial" panose="020B0604020202020204" pitchFamily="34" charset="0"/>
              <a:buChar char="•"/>
            </a:pPr>
            <a:r>
              <a:rPr lang="en-US" dirty="0"/>
              <a:t>Sharing honest and unbiased information with</a:t>
            </a:r>
            <a:r>
              <a:rPr lang="en-US" baseline="0" dirty="0"/>
              <a:t> </a:t>
            </a:r>
            <a:r>
              <a:rPr lang="en-US" dirty="0"/>
              <a:t>families on an ongoing basis and in ways they</a:t>
            </a:r>
            <a:r>
              <a:rPr lang="en-US" baseline="0" dirty="0"/>
              <a:t> </a:t>
            </a:r>
            <a:r>
              <a:rPr lang="en-US" dirty="0"/>
              <a:t>find useful and affirming.</a:t>
            </a:r>
          </a:p>
          <a:p>
            <a:pPr marL="1543050" lvl="3" indent="-171450">
              <a:buFont typeface="Arial" panose="020B0604020202020204" pitchFamily="34" charset="0"/>
              <a:buChar char="•"/>
            </a:pPr>
            <a:r>
              <a:rPr lang="en-US" dirty="0"/>
              <a:t>Providing and/or ensuring formal and informal</a:t>
            </a:r>
            <a:r>
              <a:rPr lang="en-US" baseline="0" dirty="0"/>
              <a:t> </a:t>
            </a:r>
            <a:r>
              <a:rPr lang="en-US" dirty="0"/>
              <a:t>support (e.g., family-to-family support) for the</a:t>
            </a:r>
            <a:r>
              <a:rPr lang="en-US" baseline="0" dirty="0"/>
              <a:t> </a:t>
            </a:r>
            <a:r>
              <a:rPr lang="en-US" dirty="0"/>
              <a:t>child and parent(s) and/or guardian(s) during</a:t>
            </a:r>
            <a:r>
              <a:rPr lang="en-US" baseline="0" dirty="0"/>
              <a:t> </a:t>
            </a:r>
            <a:r>
              <a:rPr lang="en-US" dirty="0"/>
              <a:t>pregnancy, childbirth, infancy, childhood,</a:t>
            </a:r>
            <a:r>
              <a:rPr lang="en-US" baseline="0" dirty="0"/>
              <a:t> </a:t>
            </a:r>
            <a:r>
              <a:rPr lang="en-US" dirty="0"/>
              <a:t>adolescence,</a:t>
            </a:r>
            <a:r>
              <a:rPr lang="en-US" baseline="0" dirty="0"/>
              <a:t> </a:t>
            </a:r>
            <a:r>
              <a:rPr lang="en-US" dirty="0"/>
              <a:t>and young adulthood.</a:t>
            </a:r>
          </a:p>
          <a:p>
            <a:pPr marL="1543050" lvl="3" indent="-171450">
              <a:buFont typeface="Arial" panose="020B0604020202020204" pitchFamily="34" charset="0"/>
              <a:buChar char="•"/>
            </a:pPr>
            <a:r>
              <a:rPr lang="en-US" dirty="0"/>
              <a:t>Collaborating with families at all levels of health care, in the care of the individual child, and in</a:t>
            </a:r>
            <a:r>
              <a:rPr lang="en-US" baseline="0" dirty="0"/>
              <a:t> </a:t>
            </a:r>
            <a:r>
              <a:rPr lang="en-US" dirty="0"/>
              <a:t>professional education, policy making, and program</a:t>
            </a:r>
            <a:r>
              <a:rPr lang="en-US" baseline="0" dirty="0"/>
              <a:t> </a:t>
            </a:r>
            <a:r>
              <a:rPr lang="en-US" dirty="0"/>
              <a:t>development.</a:t>
            </a:r>
          </a:p>
          <a:p>
            <a:pPr marL="1543050" lvl="3" indent="-171450">
              <a:buFont typeface="Arial" panose="020B0604020202020204" pitchFamily="34" charset="0"/>
              <a:buChar char="•"/>
            </a:pPr>
            <a:r>
              <a:rPr lang="en-US" dirty="0"/>
              <a:t>Empowering each child and family to discover</a:t>
            </a:r>
            <a:r>
              <a:rPr lang="en-US" baseline="0" dirty="0"/>
              <a:t> </a:t>
            </a:r>
            <a:r>
              <a:rPr lang="en-US" dirty="0"/>
              <a:t>their own strengths, build confidence, and make</a:t>
            </a:r>
            <a:r>
              <a:rPr lang="en-US" baseline="0" dirty="0"/>
              <a:t> </a:t>
            </a:r>
            <a:r>
              <a:rPr lang="en-US" dirty="0"/>
              <a:t>choices and decisions about their health.</a:t>
            </a:r>
          </a:p>
          <a:p>
            <a:pPr marL="628650" lvl="1" indent="-171450" eaLnBrk="1" hangingPunct="1">
              <a:buFont typeface="Arial" panose="020B0604020202020204" pitchFamily="34" charset="0"/>
              <a:buChar char="•"/>
            </a:pPr>
            <a:r>
              <a:rPr lang="en-US" dirty="0"/>
              <a:t>It is critical to consider your pediatric patients within the context of their families, whether family members are blood relatives or other accustomed caregivers. </a:t>
            </a:r>
          </a:p>
          <a:p>
            <a:pPr marL="628650" lvl="1" indent="-171450" eaLnBrk="1" hangingPunct="1">
              <a:buFont typeface="Arial" panose="020B0604020202020204" pitchFamily="34" charset="0"/>
              <a:buChar char="•"/>
            </a:pPr>
            <a:r>
              <a:rPr lang="en-US" dirty="0"/>
              <a:t>Family members must be considered as part of your healthcare team.</a:t>
            </a:r>
          </a:p>
          <a:p>
            <a:pPr marL="1085850" lvl="2" indent="-171450" eaLnBrk="1" hangingPunct="1">
              <a:buFont typeface="Arial" panose="020B0604020202020204" pitchFamily="34" charset="0"/>
              <a:buChar char="•"/>
            </a:pPr>
            <a:r>
              <a:rPr lang="en-US" dirty="0"/>
              <a:t>Allow them to assist you and your patient in providing care.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Family member participation in the care of their loved ones is becoming an established principle in pediatric and adult health care. </a:t>
            </a:r>
          </a:p>
          <a:p>
            <a:pPr marL="1085850" lvl="2" indent="-171450" eaLnBrk="1" hangingPunct="1">
              <a:buFont typeface="Arial" panose="020B0604020202020204" pitchFamily="34" charset="0"/>
              <a:buChar char="•"/>
            </a:pPr>
            <a:r>
              <a:rPr lang="en-US" dirty="0"/>
              <a:t>Respect their opinions and conclusions and enlist their cooperation.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many cases, caregivers are knowledgeable of the patient's condition.</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the medical personnel are gone, it</a:t>
            </a:r>
            <a:r>
              <a:rPr lang="ja-JP" altLang="en-US" baseline="0" dirty="0"/>
              <a:t> </a:t>
            </a:r>
            <a:r>
              <a:rPr lang="en-US" altLang="ja-JP" baseline="0" dirty="0"/>
              <a:t>is</a:t>
            </a:r>
            <a:r>
              <a:rPr lang="en-US" dirty="0"/>
              <a:t> the family that must take over care of the child; therefore, it</a:t>
            </a:r>
            <a:r>
              <a:rPr lang="ja-JP" altLang="en-US" baseline="0" dirty="0"/>
              <a:t> </a:t>
            </a:r>
            <a:r>
              <a:rPr lang="en-US" altLang="ja-JP" baseline="0" dirty="0"/>
              <a:t>is</a:t>
            </a:r>
            <a:r>
              <a:rPr lang="en-US" dirty="0"/>
              <a:t> desirable to have family members involved as much as possible in all phases of care. </a:t>
            </a:r>
          </a:p>
          <a:p>
            <a:pPr marL="1543050" lvl="3" indent="-171450" eaLnBrk="1" hangingPunct="1">
              <a:buFont typeface="Arial" panose="020B0604020202020204" pitchFamily="34" charset="0"/>
              <a:buChar char="•"/>
            </a:pPr>
            <a:r>
              <a:rPr lang="en-US" b="0" dirty="0"/>
              <a:t>If the child’s family members </a:t>
            </a:r>
            <a:r>
              <a:rPr lang="en-US" altLang="ja-JP" b="0" baseline="0" dirty="0"/>
              <a:t>are</a:t>
            </a:r>
            <a:r>
              <a:rPr lang="en-US" b="0" dirty="0"/>
              <a:t> not working </a:t>
            </a:r>
            <a:r>
              <a:rPr lang="en-US" b="0" i="1" dirty="0"/>
              <a:t>with</a:t>
            </a:r>
            <a:r>
              <a:rPr lang="en-US" b="0" dirty="0"/>
              <a:t> you, but rather are working </a:t>
            </a:r>
            <a:r>
              <a:rPr lang="en-US" b="0" i="1" dirty="0"/>
              <a:t>against </a:t>
            </a:r>
            <a:r>
              <a:rPr lang="en-US" b="0" dirty="0"/>
              <a:t>you, </a:t>
            </a:r>
            <a:r>
              <a:rPr lang="en-US" dirty="0"/>
              <a:t>you may not be able to establish a trusting relationship through which you may temporarily take control over what</a:t>
            </a:r>
            <a:r>
              <a:rPr lang="ja-JP" altLang="en-US" dirty="0"/>
              <a:t>’</a:t>
            </a:r>
            <a:r>
              <a:rPr lang="en-US" dirty="0"/>
              <a:t>s happening with their child.</a:t>
            </a:r>
          </a:p>
          <a:p>
            <a:pPr eaLnBrk="1" hangingPunct="1">
              <a:buFontTx/>
              <a:buChar char="•"/>
            </a:pPr>
            <a:endParaRPr lang="en-US" dirty="0"/>
          </a:p>
          <a:p>
            <a:pPr marL="0" indent="0" eaLnBrk="1" hangingPunct="1">
              <a:buFont typeface="Arial" panose="020B0604020202020204" pitchFamily="34" charset="0"/>
              <a:buNone/>
            </a:pPr>
            <a:endParaRPr lang="en-US" dirty="0"/>
          </a:p>
          <a:p>
            <a:pPr marL="0" indent="0" eaLnBrk="1" hangingPunct="1">
              <a:buFont typeface="Arial" panose="020B0604020202020204" pitchFamily="34" charset="0"/>
              <a:buNone/>
            </a:pPr>
            <a:endParaRPr lang="en-US" dirty="0"/>
          </a:p>
          <a:p>
            <a:pPr eaLnBrk="1" hangingPunct="1">
              <a:buFontTx/>
              <a:buNone/>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10650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b"/>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fld id="{4CE74052-F458-684A-AD7B-B5713DCE71E3}" type="slidenum">
              <a:rPr lang="en-US" sz="1200" b="0">
                <a:latin typeface="Book Antiqua" charset="0"/>
              </a:rPr>
              <a:pPr algn="r"/>
              <a:t>25</a:t>
            </a:fld>
            <a:endParaRPr lang="en-US" sz="1200" b="0" dirty="0">
              <a:latin typeface="Book Antiqua" charset="0"/>
            </a:endParaRPr>
          </a:p>
        </p:txBody>
      </p:sp>
    </p:spTree>
    <p:extLst>
      <p:ext uri="{BB962C8B-B14F-4D97-AF65-F5344CB8AC3E}">
        <p14:creationId xmlns:p14="http://schemas.microsoft.com/office/powerpoint/2010/main" val="2508502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 </a:t>
            </a:r>
          </a:p>
          <a:p>
            <a:endParaRPr lang="en-US" dirty="0"/>
          </a:p>
          <a:p>
            <a:r>
              <a:rPr lang="en-US" b="0" dirty="0"/>
              <a:t>Expand on the following points. </a:t>
            </a:r>
          </a:p>
          <a:p>
            <a:pPr marL="628650" lvl="1" indent="-171450">
              <a:buFont typeface="Arial" panose="020B0604020202020204" pitchFamily="34" charset="0"/>
              <a:buChar char="•"/>
            </a:pPr>
            <a:r>
              <a:rPr lang="en-US" dirty="0"/>
              <a:t>Adult vs </a:t>
            </a:r>
            <a:r>
              <a:rPr lang="en-US" b="0" dirty="0"/>
              <a:t>p</a:t>
            </a:r>
            <a:r>
              <a:rPr lang="en-US" dirty="0"/>
              <a:t>ediatric</a:t>
            </a:r>
          </a:p>
          <a:p>
            <a:pPr marL="1085850" lvl="2" indent="-171450">
              <a:buFont typeface="Arial" panose="020B0604020202020204" pitchFamily="34" charset="0"/>
              <a:buChar char="•"/>
            </a:pPr>
            <a:r>
              <a:rPr lang="en-US" dirty="0"/>
              <a:t>Be confident with your assessment of pediatrics.</a:t>
            </a:r>
          </a:p>
          <a:p>
            <a:pPr marL="1085850" lvl="2" indent="-171450">
              <a:buFont typeface="Arial" panose="020B0604020202020204" pitchFamily="34" charset="0"/>
              <a:buChar char="•"/>
            </a:pPr>
            <a:r>
              <a:rPr lang="en-US" dirty="0"/>
              <a:t>Know the difference between adult and pediatric anatomy and vital signs.</a:t>
            </a:r>
          </a:p>
          <a:p>
            <a:pPr marL="628650" lvl="1" indent="-171450">
              <a:buFont typeface="Arial" panose="020B0604020202020204" pitchFamily="34" charset="0"/>
              <a:buChar char="•"/>
            </a:pPr>
            <a:r>
              <a:rPr lang="en-US" dirty="0"/>
              <a:t>Pediatric Assessment Triangle </a:t>
            </a:r>
          </a:p>
          <a:p>
            <a:pPr marL="1085850" lvl="2" indent="-171450">
              <a:buFont typeface="Arial" panose="020B0604020202020204" pitchFamily="34" charset="0"/>
              <a:buChar char="•"/>
            </a:pPr>
            <a:r>
              <a:rPr lang="en-US" dirty="0"/>
              <a:t>Use the PAT</a:t>
            </a:r>
            <a:r>
              <a:rPr lang="en-US" b="0" dirty="0"/>
              <a:t>, it works!</a:t>
            </a:r>
          </a:p>
          <a:p>
            <a:pPr marL="628650" lvl="1" indent="-171450">
              <a:buFont typeface="Arial" panose="020B0604020202020204" pitchFamily="34" charset="0"/>
              <a:buChar char="•"/>
            </a:pPr>
            <a:r>
              <a:rPr lang="en-US" b="0" dirty="0"/>
              <a:t>Quick vs. Not Quick</a:t>
            </a:r>
          </a:p>
          <a:p>
            <a:pPr marL="1085850" lvl="2" indent="-171450">
              <a:buFont typeface="Arial" panose="020B0604020202020204" pitchFamily="34" charset="0"/>
              <a:buChar char="•"/>
            </a:pPr>
            <a:r>
              <a:rPr lang="en-US" b="0" dirty="0"/>
              <a:t>Knowing when to be Quick vs. Not Quick with the treatment and transport of a pediatric patient could mean life or death.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Be honest with your patient.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2"/>
                </a:solidFill>
              </a:rPr>
              <a:t>Credibility and rapport </a:t>
            </a:r>
            <a:r>
              <a:rPr lang="en-US" sz="1200" dirty="0">
                <a:solidFill>
                  <a:schemeClr val="tx2"/>
                </a:solidFill>
              </a:rPr>
              <a:t>are essential for communication with children of all ages.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rPr>
              <a:t>When appropriate, do whatever you can to get the child to smile.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rPr>
              <a:t>When a child smiles, it relaxes everyone, including the caregivers, you, and your teammates. </a:t>
            </a:r>
          </a:p>
          <a:p>
            <a:endParaRPr lang="en-US" b="0" dirty="0"/>
          </a:p>
        </p:txBody>
      </p:sp>
      <p:sp>
        <p:nvSpPr>
          <p:cNvPr id="4" name="Slide Number Placeholder 3"/>
          <p:cNvSpPr>
            <a:spLocks noGrp="1"/>
          </p:cNvSpPr>
          <p:nvPr>
            <p:ph type="sldNum" sz="quarter" idx="10"/>
          </p:nvPr>
        </p:nvSpPr>
        <p:spPr/>
        <p:txBody>
          <a:bodyPr/>
          <a:lstStyle/>
          <a:p>
            <a:fld id="{C4018007-E245-45AA-B467-A0E888AF5DF8}" type="slidenum">
              <a:rPr lang="en-US" smtClean="0"/>
              <a:t>26</a:t>
            </a:fld>
            <a:endParaRPr lang="en-US" dirty="0"/>
          </a:p>
        </p:txBody>
      </p:sp>
    </p:spTree>
    <p:extLst>
      <p:ext uri="{BB962C8B-B14F-4D97-AF65-F5344CB8AC3E}">
        <p14:creationId xmlns:p14="http://schemas.microsoft.com/office/powerpoint/2010/main" val="160589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charset="0"/>
              </a:rPr>
              <a:t>Allow time for a question-and-answer session about the topics presented in the lesson. </a:t>
            </a:r>
          </a:p>
          <a:p>
            <a:endParaRPr lang="en-US" dirty="0"/>
          </a:p>
        </p:txBody>
      </p:sp>
      <p:sp>
        <p:nvSpPr>
          <p:cNvPr id="4" name="Slide Number Placeholder 3"/>
          <p:cNvSpPr>
            <a:spLocks noGrp="1"/>
          </p:cNvSpPr>
          <p:nvPr>
            <p:ph type="sldNum" sz="quarter" idx="5"/>
          </p:nvPr>
        </p:nvSpPr>
        <p:spPr/>
        <p:txBody>
          <a:bodyPr/>
          <a:lstStyle/>
          <a:p>
            <a:fld id="{1CFC7564-24E2-4B82-A943-D8ADDB6D025F}" type="slidenum">
              <a:rPr lang="en-US" smtClean="0"/>
              <a:t>27</a:t>
            </a:fld>
            <a:endParaRPr lang="en-US" dirty="0"/>
          </a:p>
        </p:txBody>
      </p:sp>
    </p:spTree>
    <p:extLst>
      <p:ext uri="{BB962C8B-B14F-4D97-AF65-F5344CB8AC3E}">
        <p14:creationId xmlns:p14="http://schemas.microsoft.com/office/powerpoint/2010/main" val="308964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r>
              <a:rPr lang="en-US" dirty="0"/>
              <a:t>Ask the </a:t>
            </a:r>
            <a:r>
              <a:rPr lang="en-US" b="0" dirty="0"/>
              <a:t>students to form groups of </a:t>
            </a:r>
            <a:r>
              <a:rPr lang="en-US" b="0" baseline="0" dirty="0"/>
              <a:t>three to five, based </a:t>
            </a:r>
            <a:r>
              <a:rPr lang="en-US" baseline="0" dirty="0"/>
              <a:t>on class size. Give them 8 to 10 minutes to match the developmental milestones to the age. Then go around the classroom and have each group state which milestone coordinates to the age, in the order of birth to adolescent.  As the students report on each age group, discuss the assessment style (head to toe versus toe to head) recommended with that age group. (Toe to head is recommended until toddler age to develop trust between the provider and patient.)</a:t>
            </a:r>
          </a:p>
          <a:p>
            <a:endParaRPr lang="en-US" baseline="0" dirty="0"/>
          </a:p>
          <a:p>
            <a:r>
              <a:rPr lang="en-US" baseline="0" dirty="0"/>
              <a:t>Also ask the students to discuss red flags they may find during their assessment based on the age group. Some examples are below:</a:t>
            </a:r>
          </a:p>
          <a:p>
            <a:pPr marL="228600" indent="-228600">
              <a:buFont typeface="Arial" panose="020B0604020202020204" pitchFamily="34" charset="0"/>
              <a:buChar char="•"/>
            </a:pPr>
            <a:r>
              <a:rPr lang="en-US" baseline="0" dirty="0"/>
              <a:t>Birth–1 month has not hit the milestone of rolling over. A red flag should be recognized if the parent states the child rolled off the bed and is not responding.  </a:t>
            </a:r>
          </a:p>
          <a:p>
            <a:pPr marL="228600" indent="-228600">
              <a:buFont typeface="Arial" panose="020B0604020202020204" pitchFamily="34" charset="0"/>
              <a:buChar char="•"/>
            </a:pPr>
            <a:r>
              <a:rPr lang="en-US" dirty="0"/>
              <a:t>2</a:t>
            </a:r>
            <a:r>
              <a:rPr lang="en-US" baseline="0" dirty="0"/>
              <a:t>–</a:t>
            </a:r>
            <a:r>
              <a:rPr lang="en-US" dirty="0"/>
              <a:t>3 months should be able to focus on objects and begin</a:t>
            </a:r>
            <a:r>
              <a:rPr lang="en-US" baseline="0" dirty="0"/>
              <a:t> to smile. Lacking the ability to focus should be a red flag. </a:t>
            </a:r>
          </a:p>
          <a:p>
            <a:pPr marL="228600" indent="-228600">
              <a:buFont typeface="Arial" panose="020B0604020202020204" pitchFamily="34" charset="0"/>
              <a:buChar char="•"/>
            </a:pPr>
            <a:r>
              <a:rPr lang="en-US" baseline="0" dirty="0"/>
              <a:t>6–8 months with multiple bruises in various parts of the body should be a red flag. Children of this age are not walking/running and should not have any bruising. In children 12–18 months, multiple bruises on the shins would be considered more common.  </a:t>
            </a:r>
          </a:p>
          <a:p>
            <a:pPr marL="228600" indent="-228600">
              <a:buFont typeface="Arial" panose="020B0604020202020204" pitchFamily="34" charset="0"/>
              <a:buChar char="•"/>
            </a:pPr>
            <a:r>
              <a:rPr lang="en-US" sz="1200" kern="1200" dirty="0">
                <a:solidFill>
                  <a:schemeClr val="tx1"/>
                </a:solidFill>
                <a:effectLst/>
                <a:latin typeface="+mn-lt"/>
                <a:ea typeface="+mn-ea"/>
                <a:cs typeface="+mn-cs"/>
              </a:rPr>
              <a:t>Adolescents should be assessed without a caregiver present to provide the patient with the opportunity to report harassment, abuse, or neglect regarding the caregiver, if applicable. </a:t>
            </a:r>
            <a:r>
              <a:rPr lang="en-US" baseline="0" dirty="0"/>
              <a:t>Same-sex provider is preferred (if possible) during transport to decrease the opportunity for allegations regarding the patient and EMS provider.   </a:t>
            </a:r>
          </a:p>
          <a:p>
            <a:pPr marL="228600" indent="-228600">
              <a:buAutoNum type="arabicPeriod"/>
            </a:pPr>
            <a:endParaRPr lang="en-US" baseline="0" dirty="0"/>
          </a:p>
          <a:p>
            <a:pPr marL="0" indent="0">
              <a:buNone/>
            </a:pPr>
            <a:r>
              <a:rPr lang="en-US" baseline="0" dirty="0"/>
              <a:t>Ensure </a:t>
            </a:r>
            <a:r>
              <a:rPr lang="en-US" b="0" baseline="0" dirty="0"/>
              <a:t>that </a:t>
            </a:r>
            <a:r>
              <a:rPr lang="en-US" baseline="0" dirty="0"/>
              <a:t>the classroom is engaged and tells you the above versus you telling them. You may be surprised at the knowledge within the classroom</a:t>
            </a:r>
            <a:r>
              <a:rPr lang="en-US" b="0" baseline="0" dirty="0"/>
              <a:t>,</a:t>
            </a:r>
            <a:r>
              <a:rPr lang="en-US" baseline="0" dirty="0"/>
              <a:t> and facilitated learning will assist with participation, learning, and holding the students’ attention.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3F946E30-775C-5446-86B5-6E7F57120A06}" type="slidenum">
              <a:rPr lang="en-US" smtClean="0"/>
              <a:t>3</a:t>
            </a:fld>
            <a:endParaRPr lang="en-US" dirty="0"/>
          </a:p>
        </p:txBody>
      </p:sp>
    </p:spTree>
    <p:extLst>
      <p:ext uri="{BB962C8B-B14F-4D97-AF65-F5344CB8AC3E}">
        <p14:creationId xmlns:p14="http://schemas.microsoft.com/office/powerpoint/2010/main" val="420385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 </a:t>
            </a:r>
          </a:p>
          <a:p>
            <a:endParaRPr lang="en-US" dirty="0"/>
          </a:p>
          <a:p>
            <a:r>
              <a:rPr lang="en-US" baseline="0" dirty="0"/>
              <a:t>An optional activity can be found on Slide 3 to better understand developmental milestones. If you are using the activity, ensure </a:t>
            </a:r>
            <a:r>
              <a:rPr lang="en-US" b="0" baseline="0" dirty="0"/>
              <a:t>that</a:t>
            </a:r>
            <a:r>
              <a:rPr lang="en-US" b="1" baseline="0" dirty="0"/>
              <a:t> </a:t>
            </a:r>
            <a:r>
              <a:rPr lang="en-US" baseline="0" dirty="0"/>
              <a:t>you have printed and cut out the notecards in your instructor toolkit and are prepared to expand on the content below after the activity. If not using the activity, just review the developmental stages and milestones with the class. </a:t>
            </a:r>
            <a:endParaRPr lang="en-US" dirty="0"/>
          </a:p>
          <a:p>
            <a:endParaRPr lang="en-US" dirty="0"/>
          </a:p>
          <a:p>
            <a:r>
              <a:rPr lang="en-US" b="0" dirty="0"/>
              <a:t>Expand on the following points. Facilitate a discussion on the expectations of the emotional, physical, and cognitive development of the following age groups:</a:t>
            </a:r>
          </a:p>
          <a:p>
            <a:pPr marL="628650" lvl="1" indent="-171450">
              <a:buFont typeface="Arial" panose="020B0604020202020204" pitchFamily="34" charset="0"/>
              <a:buChar char="•"/>
            </a:pPr>
            <a:r>
              <a:rPr lang="en-US" dirty="0"/>
              <a:t>Birth</a:t>
            </a:r>
            <a:r>
              <a:rPr lang="en-US" baseline="0" dirty="0"/>
              <a:t>–</a:t>
            </a:r>
            <a:r>
              <a:rPr lang="en-US" dirty="0"/>
              <a:t>1 month</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Newborns do not focus on faces or objects.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Infants typically will control </a:t>
            </a:r>
            <a:r>
              <a:rPr lang="en-US" sz="1200" b="0" kern="1200" dirty="0">
                <a:solidFill>
                  <a:schemeClr val="tx1"/>
                </a:solidFill>
                <a:effectLst/>
                <a:latin typeface="+mn-lt"/>
                <a:ea typeface="+mn-ea"/>
                <a:cs typeface="+mn-cs"/>
              </a:rPr>
              <a:t>their gaze on the faces of parents and siblings by 1 month of age. </a:t>
            </a:r>
          </a:p>
          <a:p>
            <a:pPr marL="1085850" lvl="2" indent="-171450">
              <a:buFont typeface="Arial" panose="020B0604020202020204" pitchFamily="34" charset="0"/>
              <a:buChar char="•"/>
            </a:pPr>
            <a:r>
              <a:rPr lang="en-US" b="0" dirty="0">
                <a:solidFill>
                  <a:schemeClr val="accent4">
                    <a:lumMod val="75000"/>
                  </a:schemeClr>
                </a:solidFill>
                <a:effectLst/>
              </a:rPr>
              <a:t>Sleeps often, looks around, does not follow movement.</a:t>
            </a:r>
          </a:p>
          <a:p>
            <a:pPr marL="1085850" lvl="2" indent="-171450">
              <a:buFont typeface="Arial" panose="020B0604020202020204" pitchFamily="34" charset="0"/>
              <a:buChar char="•"/>
            </a:pPr>
            <a:r>
              <a:rPr lang="en-US" b="0" dirty="0">
                <a:solidFill>
                  <a:schemeClr val="accent4">
                    <a:lumMod val="75000"/>
                  </a:schemeClr>
                </a:solidFill>
                <a:effectLst/>
              </a:rPr>
              <a:t>Crying is a means of communication.</a:t>
            </a:r>
          </a:p>
          <a:p>
            <a:pPr marL="1085850" lvl="2" indent="-171450">
              <a:buFont typeface="Arial" panose="020B0604020202020204" pitchFamily="34" charset="0"/>
              <a:buChar char="•"/>
            </a:pPr>
            <a:r>
              <a:rPr lang="en-US" b="0" dirty="0"/>
              <a:t>Recognition of parents and trust begins to develop.</a:t>
            </a:r>
          </a:p>
          <a:p>
            <a:pPr marL="1085850" lvl="2" indent="-171450">
              <a:buFont typeface="Arial" panose="020B0604020202020204" pitchFamily="34" charset="0"/>
              <a:buChar char="•"/>
            </a:pPr>
            <a:r>
              <a:rPr lang="en-US" b="0" dirty="0"/>
              <a:t>Nose breathers.</a:t>
            </a:r>
          </a:p>
          <a:p>
            <a:pPr marL="628650" lvl="1" indent="-171450">
              <a:buFont typeface="Arial" panose="020B0604020202020204" pitchFamily="34" charset="0"/>
              <a:buChar char="•"/>
            </a:pPr>
            <a:r>
              <a:rPr lang="en-US" b="0" dirty="0"/>
              <a:t>2</a:t>
            </a:r>
            <a:r>
              <a:rPr lang="en-US" b="0" baseline="0" dirty="0"/>
              <a:t>–</a:t>
            </a:r>
            <a:r>
              <a:rPr lang="en-US" b="0" dirty="0"/>
              <a:t>3 months</a:t>
            </a:r>
          </a:p>
          <a:p>
            <a:pPr marL="1085850" lvl="2" indent="-171450">
              <a:buFont typeface="Arial" panose="020B0604020202020204" pitchFamily="34" charset="0"/>
              <a:buChar char="•"/>
            </a:pPr>
            <a:r>
              <a:rPr lang="en-US" b="0" dirty="0"/>
              <a:t>Will focus on objects and faces, following them with their eyes and then their heads. </a:t>
            </a:r>
          </a:p>
          <a:p>
            <a:pPr marL="1543050" lvl="3" indent="-171450">
              <a:buFont typeface="Arial" panose="020B0604020202020204" pitchFamily="34" charset="0"/>
              <a:buChar char="•"/>
            </a:pPr>
            <a:r>
              <a:rPr lang="en-US" sz="1200" b="0" dirty="0">
                <a:solidFill>
                  <a:schemeClr val="tx2"/>
                </a:solidFill>
              </a:rPr>
              <a:t>Inability to follow movement of objects should be a red flag.</a:t>
            </a:r>
          </a:p>
          <a:p>
            <a:pPr marL="2000250" lvl="4" indent="-171450">
              <a:buFont typeface="Arial" panose="020B0604020202020204" pitchFamily="34" charset="0"/>
              <a:buChar char="•"/>
            </a:pPr>
            <a:r>
              <a:rPr lang="en-US" sz="1200" b="0" dirty="0">
                <a:solidFill>
                  <a:schemeClr val="tx2"/>
                </a:solidFill>
              </a:rPr>
              <a:t>They may be developmentally delayed or have experienced abuse.  </a:t>
            </a:r>
          </a:p>
          <a:p>
            <a:pPr marL="2000250" lvl="4" indent="-171450">
              <a:buFont typeface="Arial" panose="020B0604020202020204" pitchFamily="34" charset="0"/>
              <a:buChar char="•"/>
            </a:pPr>
            <a:r>
              <a:rPr lang="en-US" sz="1200" b="0" dirty="0">
                <a:solidFill>
                  <a:schemeClr val="tx2"/>
                </a:solidFill>
              </a:rPr>
              <a:t>Critical thinking and further assessment are required.</a:t>
            </a:r>
            <a:endParaRPr lang="en-US" b="0" dirty="0"/>
          </a:p>
          <a:p>
            <a:pPr marL="1085850" lvl="2" indent="-171450">
              <a:buFont typeface="Arial" panose="020B0604020202020204" pitchFamily="34" charset="0"/>
              <a:buChar char="•"/>
            </a:pPr>
            <a:r>
              <a:rPr lang="en-US" b="0" dirty="0">
                <a:solidFill>
                  <a:schemeClr val="accent4">
                    <a:lumMod val="75000"/>
                  </a:schemeClr>
                </a:solidFill>
                <a:effectLst/>
              </a:rPr>
              <a:t>Begins to smile.</a:t>
            </a:r>
          </a:p>
          <a:p>
            <a:pPr marL="1085850" lvl="2" indent="-171450">
              <a:buFont typeface="Arial" panose="020B0604020202020204" pitchFamily="34" charset="0"/>
              <a:buChar char="•"/>
            </a:pPr>
            <a:r>
              <a:rPr lang="en-US" b="0" dirty="0">
                <a:solidFill>
                  <a:schemeClr val="accent4">
                    <a:lumMod val="75000"/>
                  </a:schemeClr>
                </a:solidFill>
                <a:effectLst/>
              </a:rPr>
              <a:t>Increased awareness with their body.</a:t>
            </a:r>
          </a:p>
          <a:p>
            <a:pPr marL="1085850" lvl="2" indent="-171450">
              <a:buFont typeface="Arial" panose="020B0604020202020204" pitchFamily="34" charset="0"/>
              <a:buChar char="•"/>
            </a:pPr>
            <a:r>
              <a:rPr lang="en-US" b="0" dirty="0">
                <a:solidFill>
                  <a:schemeClr val="accent4">
                    <a:lumMod val="75000"/>
                  </a:schemeClr>
                </a:solidFill>
                <a:effectLst/>
              </a:rPr>
              <a:t>Nasal breathers, so may have nasal congestion.</a:t>
            </a:r>
            <a:endParaRPr lang="en-US" b="0" dirty="0"/>
          </a:p>
          <a:p>
            <a:pPr marL="628650" lvl="1" indent="-171450">
              <a:buFont typeface="Arial" panose="020B0604020202020204" pitchFamily="34" charset="0"/>
              <a:buChar char="•"/>
            </a:pPr>
            <a:r>
              <a:rPr lang="en-US" dirty="0"/>
              <a:t>4</a:t>
            </a:r>
            <a:r>
              <a:rPr lang="en-US" baseline="0" dirty="0"/>
              <a:t>–</a:t>
            </a:r>
            <a:r>
              <a:rPr lang="en-US" dirty="0"/>
              <a:t>6 months</a:t>
            </a:r>
            <a:endParaRPr lang="en-US" b="0" dirty="0"/>
          </a:p>
          <a:p>
            <a:pPr marL="1085850" lvl="2" indent="-171450">
              <a:buFont typeface="Arial" panose="020B0604020202020204" pitchFamily="34" charset="0"/>
              <a:buChar char="•"/>
            </a:pPr>
            <a:r>
              <a:rPr lang="en-US" b="0" dirty="0">
                <a:solidFill>
                  <a:schemeClr val="accent4">
                    <a:lumMod val="75000"/>
                  </a:schemeClr>
                </a:solidFill>
                <a:effectLst/>
              </a:rPr>
              <a:t>Socially smiles and laughs.</a:t>
            </a:r>
          </a:p>
          <a:p>
            <a:pPr marL="1543050" lvl="3" indent="-171450">
              <a:buFont typeface="Arial" panose="020B0604020202020204" pitchFamily="34" charset="0"/>
              <a:buChar char="•"/>
            </a:pPr>
            <a:r>
              <a:rPr lang="en-US" b="0" dirty="0">
                <a:solidFill>
                  <a:schemeClr val="accent4">
                    <a:lumMod val="75000"/>
                  </a:schemeClr>
                </a:solidFill>
                <a:effectLst/>
              </a:rPr>
              <a:t>Seeks attention.</a:t>
            </a:r>
          </a:p>
          <a:p>
            <a:pPr marL="1085850" lvl="2" indent="-171450">
              <a:buFont typeface="Arial" panose="020B0604020202020204" pitchFamily="34" charset="0"/>
              <a:buChar char="•"/>
            </a:pPr>
            <a:r>
              <a:rPr lang="en-US" b="0" dirty="0">
                <a:solidFill>
                  <a:schemeClr val="accent4">
                    <a:lumMod val="75000"/>
                  </a:schemeClr>
                </a:solidFill>
                <a:effectLst/>
              </a:rPr>
              <a:t>Can roll over, attains control of head and neck.</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Begins eating soft foods.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Teething may begin.</a:t>
            </a:r>
            <a:endParaRPr lang="en-US" b="0" dirty="0">
              <a:solidFill>
                <a:schemeClr val="accent4">
                  <a:lumMod val="75000"/>
                </a:schemeClr>
              </a:solidFill>
              <a:effectLst/>
            </a:endParaRPr>
          </a:p>
          <a:p>
            <a:pPr marL="1085850" lvl="2" indent="-171450">
              <a:buFont typeface="Arial" panose="020B0604020202020204" pitchFamily="34" charset="0"/>
              <a:buChar char="•"/>
            </a:pPr>
            <a:r>
              <a:rPr lang="en-US" b="0" dirty="0">
                <a:solidFill>
                  <a:schemeClr val="accent4">
                    <a:lumMod val="75000"/>
                  </a:schemeClr>
                </a:solidFill>
                <a:effectLst/>
              </a:rPr>
              <a:t>Most will sleep through the night.</a:t>
            </a:r>
            <a:endParaRPr lang="en-US" b="0" dirty="0"/>
          </a:p>
          <a:p>
            <a:pPr marL="628650" lvl="1" indent="-171450">
              <a:buFont typeface="Arial" panose="020B0604020202020204" pitchFamily="34" charset="0"/>
              <a:buChar char="•"/>
            </a:pPr>
            <a:r>
              <a:rPr lang="en-US" dirty="0"/>
              <a:t>6</a:t>
            </a:r>
            <a:r>
              <a:rPr lang="en-US" baseline="0" dirty="0"/>
              <a:t>–</a:t>
            </a:r>
            <a:r>
              <a:rPr lang="en-US" dirty="0"/>
              <a:t>8 months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Development between 6 and 12 months is variable, but it is usually during this period that children sit up unassisted, and then to a crawl.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Separation anxiety; keeping the </a:t>
            </a:r>
            <a:r>
              <a:rPr lang="en-US" sz="1200" b="0" kern="1200" dirty="0">
                <a:solidFill>
                  <a:schemeClr val="tx1"/>
                </a:solidFill>
                <a:effectLst/>
                <a:latin typeface="+mn-lt"/>
                <a:ea typeface="+mn-ea"/>
                <a:cs typeface="+mn-cs"/>
              </a:rPr>
              <a:t>infant </a:t>
            </a:r>
            <a:r>
              <a:rPr lang="en-US" sz="1200" kern="1200" dirty="0">
                <a:solidFill>
                  <a:schemeClr val="tx1"/>
                </a:solidFill>
                <a:effectLst/>
                <a:latin typeface="+mn-lt"/>
                <a:ea typeface="+mn-ea"/>
                <a:cs typeface="+mn-cs"/>
              </a:rPr>
              <a:t>close to their caregiver will usually improve your assessment ability.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This is also the age when children go from cooing (vowel sounds only) and laughing to babbling (consonant sounds) and saying single or double nonsense syllables. </a:t>
            </a:r>
          </a:p>
          <a:p>
            <a:pPr marL="628650" lvl="1" indent="-171450">
              <a:buFont typeface="Arial" panose="020B0604020202020204" pitchFamily="34" charset="0"/>
              <a:buChar char="•"/>
            </a:pPr>
            <a:r>
              <a:rPr lang="en-US" dirty="0"/>
              <a:t>8</a:t>
            </a:r>
            <a:r>
              <a:rPr lang="en-US" baseline="0" dirty="0"/>
              <a:t>–</a:t>
            </a:r>
            <a:r>
              <a:rPr lang="en-US" dirty="0"/>
              <a:t>12 months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This is one of the most dangerous periods of early childhood because the child becomes mobile and puts thing in their mouth. </a:t>
            </a:r>
          </a:p>
          <a:p>
            <a:pPr marL="1085850" lvl="2" indent="-171450">
              <a:buFont typeface="Arial" panose="020B0604020202020204" pitchFamily="34" charset="0"/>
              <a:buChar char="•"/>
            </a:pPr>
            <a:r>
              <a:rPr lang="en-US" sz="1200" b="0" kern="1200" dirty="0">
                <a:solidFill>
                  <a:schemeClr val="tx1"/>
                </a:solidFill>
                <a:effectLst/>
                <a:latin typeface="+mn-lt"/>
                <a:ea typeface="+mn-ea"/>
                <a:cs typeface="+mn-cs"/>
              </a:rPr>
              <a:t>Watch for foreign body ingestions and aspirations and injuries due to falls from furniture or down the stairs. </a:t>
            </a:r>
          </a:p>
          <a:p>
            <a:pPr marL="1085850" lvl="2" indent="-171450">
              <a:buFont typeface="Arial" panose="020B0604020202020204" pitchFamily="34" charset="0"/>
              <a:buChar char="•"/>
            </a:pPr>
            <a:r>
              <a:rPr lang="en-US" b="0" dirty="0"/>
              <a:t>Tantrums begin.</a:t>
            </a:r>
          </a:p>
          <a:p>
            <a:pPr marL="1085850" lvl="2" indent="-171450">
              <a:buFont typeface="Arial" panose="020B0604020202020204" pitchFamily="34" charset="0"/>
              <a:buChar char="•"/>
            </a:pPr>
            <a:r>
              <a:rPr lang="en-US" b="0" dirty="0"/>
              <a:t>Remembers things and is curious about them.</a:t>
            </a:r>
          </a:p>
          <a:p>
            <a:pPr marL="628650" lvl="1" indent="-171450">
              <a:buFont typeface="Arial" panose="020B0604020202020204" pitchFamily="34" charset="0"/>
              <a:buChar char="•"/>
            </a:pPr>
            <a:r>
              <a:rPr lang="en-US" b="0" dirty="0"/>
              <a:t>12</a:t>
            </a:r>
            <a:r>
              <a:rPr lang="en-US" b="0" baseline="0" dirty="0"/>
              <a:t>–</a:t>
            </a:r>
            <a:r>
              <a:rPr lang="en-US" b="0" dirty="0"/>
              <a:t>18 months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Begins to stand, creep, and learns to walk.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Front teeth appear.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Understands four</a:t>
            </a:r>
            <a:r>
              <a:rPr lang="en-US" sz="1200" b="0" kern="1200" baseline="0" dirty="0">
                <a:solidFill>
                  <a:schemeClr val="tx1"/>
                </a:solidFill>
                <a:effectLst/>
                <a:latin typeface="+mn-lt"/>
                <a:ea typeface="+mn-ea"/>
                <a:cs typeface="+mn-cs"/>
              </a:rPr>
              <a:t> to six </a:t>
            </a:r>
            <a:r>
              <a:rPr lang="en-US" sz="1200" b="0" kern="1200" dirty="0">
                <a:solidFill>
                  <a:schemeClr val="tx1"/>
                </a:solidFill>
                <a:effectLst/>
                <a:latin typeface="+mn-lt"/>
                <a:ea typeface="+mn-ea"/>
                <a:cs typeface="+mn-cs"/>
              </a:rPr>
              <a:t>words.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Recognizes body parts.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Imitates others.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accent4">
                    <a:lumMod val="75000"/>
                  </a:schemeClr>
                </a:solidFill>
                <a:effectLst/>
              </a:rPr>
              <a:t>This age group will likely stay close to their guardian for security.</a:t>
            </a:r>
            <a:endParaRPr lang="en-US" b="0" dirty="0"/>
          </a:p>
          <a:p>
            <a:pPr marL="628650" lvl="1" indent="-171450">
              <a:buFont typeface="Arial" panose="020B0604020202020204" pitchFamily="34" charset="0"/>
              <a:buChar char="•"/>
            </a:pPr>
            <a:r>
              <a:rPr lang="en-US" b="0" dirty="0"/>
              <a:t>18</a:t>
            </a:r>
            <a:r>
              <a:rPr lang="en-US" b="0" baseline="0" dirty="0"/>
              <a:t>–</a:t>
            </a:r>
            <a:r>
              <a:rPr lang="en-US" b="0" dirty="0"/>
              <a:t>24 months</a:t>
            </a:r>
          </a:p>
          <a:p>
            <a:pPr marL="1085850" lvl="2" indent="-171450">
              <a:buFont typeface="Arial" panose="020B0604020202020204" pitchFamily="34" charset="0"/>
              <a:buChar char="•"/>
            </a:pPr>
            <a:r>
              <a:rPr lang="en-US" b="0" dirty="0"/>
              <a:t>Walking improves, along with balance.</a:t>
            </a:r>
          </a:p>
          <a:p>
            <a:pPr marL="1085850" lvl="2" indent="-171450">
              <a:buFont typeface="Arial" panose="020B0604020202020204" pitchFamily="34" charset="0"/>
              <a:buChar char="•"/>
            </a:pPr>
            <a:r>
              <a:rPr lang="en-US" dirty="0"/>
              <a:t>Begins running and climbing.</a:t>
            </a:r>
          </a:p>
          <a:p>
            <a:pPr marL="1085850" lvl="2" indent="-171450">
              <a:buFont typeface="Arial" panose="020B0604020202020204" pitchFamily="34" charset="0"/>
              <a:buChar char="•"/>
            </a:pPr>
            <a:r>
              <a:rPr lang="en-US" dirty="0"/>
              <a:t>Begins labeling items</a:t>
            </a:r>
            <a:r>
              <a:rPr lang="en-US" b="1" dirty="0"/>
              <a:t>.</a:t>
            </a:r>
          </a:p>
          <a:p>
            <a:pPr marL="1085850" lvl="2" indent="-171450">
              <a:buFont typeface="Arial" panose="020B0604020202020204" pitchFamily="34" charset="0"/>
              <a:buChar char="•"/>
            </a:pPr>
            <a:r>
              <a:rPr lang="en-US" dirty="0"/>
              <a:t>Speech increases </a:t>
            </a:r>
            <a:r>
              <a:rPr lang="en-US" b="0" dirty="0"/>
              <a:t>dramatically.</a:t>
            </a:r>
          </a:p>
          <a:p>
            <a:pPr marL="1543050" lvl="3" indent="-171450">
              <a:buFont typeface="Arial" panose="020B0604020202020204" pitchFamily="34" charset="0"/>
              <a:buChar char="•"/>
            </a:pPr>
            <a:r>
              <a:rPr lang="en-US" b="0" dirty="0"/>
              <a:t>Speaks about 100 words.</a:t>
            </a:r>
          </a:p>
          <a:p>
            <a:pPr marL="628650" lvl="1" indent="-171450">
              <a:buFont typeface="Arial" panose="020B0604020202020204" pitchFamily="34" charset="0"/>
              <a:buChar char="•"/>
            </a:pPr>
            <a:r>
              <a:rPr lang="en-US" b="0" dirty="0"/>
              <a:t>2</a:t>
            </a:r>
            <a:r>
              <a:rPr lang="en-US" b="0" baseline="0" dirty="0"/>
              <a:t>–</a:t>
            </a:r>
            <a:r>
              <a:rPr lang="en-US" b="0" dirty="0"/>
              <a:t>3 years</a:t>
            </a:r>
          </a:p>
          <a:p>
            <a:pPr marL="1085850" lvl="2" indent="-171450">
              <a:buFont typeface="Arial" panose="020B0604020202020204" pitchFamily="34" charset="0"/>
              <a:buChar char="•"/>
            </a:pPr>
            <a:r>
              <a:rPr lang="en-US" b="0" dirty="0"/>
              <a:t>Toilet training may begin.</a:t>
            </a:r>
          </a:p>
          <a:p>
            <a:pPr marL="1085850" lvl="2" indent="-171450">
              <a:buFont typeface="Arial" panose="020B0604020202020204" pitchFamily="34" charset="0"/>
              <a:buChar char="•"/>
            </a:pPr>
            <a:r>
              <a:rPr lang="en-US" b="0" dirty="0"/>
              <a:t>Follows commands.</a:t>
            </a:r>
          </a:p>
          <a:p>
            <a:pPr marL="1085850" lvl="2" indent="-171450">
              <a:buFont typeface="Arial" panose="020B0604020202020204" pitchFamily="34" charset="0"/>
              <a:buChar char="•"/>
            </a:pPr>
            <a:r>
              <a:rPr lang="en-US" b="0" dirty="0"/>
              <a:t>Knows colors. </a:t>
            </a:r>
          </a:p>
          <a:p>
            <a:pPr marL="1085850" lvl="2" indent="-171450">
              <a:buFont typeface="Arial" panose="020B0604020202020204" pitchFamily="34" charset="0"/>
              <a:buChar char="•"/>
            </a:pPr>
            <a:r>
              <a:rPr lang="en-US" b="0" dirty="0"/>
              <a:t>Speaks about 500 words.</a:t>
            </a:r>
          </a:p>
          <a:p>
            <a:pPr marL="1085850" lvl="2" indent="-171450">
              <a:buFont typeface="Arial" panose="020B0604020202020204" pitchFamily="34" charset="0"/>
              <a:buChar char="•"/>
            </a:pPr>
            <a:r>
              <a:rPr lang="en-US" b="0" dirty="0"/>
              <a:t>Separation from caregiver becomes easier.</a:t>
            </a:r>
          </a:p>
          <a:p>
            <a:pPr marL="628650" lvl="1" indent="-171450">
              <a:buFont typeface="Arial" panose="020B0604020202020204" pitchFamily="34" charset="0"/>
              <a:buChar char="•"/>
            </a:pPr>
            <a:r>
              <a:rPr lang="en-US" b="0" dirty="0"/>
              <a:t>4</a:t>
            </a:r>
            <a:r>
              <a:rPr lang="en-US" b="0" baseline="0" dirty="0"/>
              <a:t>–</a:t>
            </a:r>
            <a:r>
              <a:rPr lang="en-US" b="0" dirty="0"/>
              <a:t>5 years</a:t>
            </a:r>
          </a:p>
          <a:p>
            <a:pPr marL="1085850" lvl="2" indent="-171450">
              <a:buFont typeface="Arial" panose="020B0604020202020204" pitchFamily="34" charset="0"/>
              <a:buChar char="•"/>
            </a:pPr>
            <a:r>
              <a:rPr lang="en-US" b="0" dirty="0">
                <a:solidFill>
                  <a:schemeClr val="accent4">
                    <a:lumMod val="75000"/>
                  </a:schemeClr>
                </a:solidFill>
                <a:effectLst/>
              </a:rPr>
              <a:t>Rapidly acquires new motor, cognitive, and communication skills.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Older preschoolers start to understand why they are told not to do things, such as touching a hot stove. </a:t>
            </a:r>
            <a:endParaRPr lang="en-US" b="0" dirty="0">
              <a:solidFill>
                <a:schemeClr val="accent4">
                  <a:lumMod val="75000"/>
                </a:schemeClr>
              </a:solidFill>
              <a:effectLst/>
            </a:endParaRPr>
          </a:p>
          <a:p>
            <a:pPr marL="1085850" lvl="2" indent="-171450">
              <a:buFont typeface="Arial" panose="020B0604020202020204" pitchFamily="34" charset="0"/>
              <a:buChar char="•"/>
            </a:pPr>
            <a:r>
              <a:rPr lang="en-US" b="0" dirty="0">
                <a:solidFill>
                  <a:schemeClr val="accent4">
                    <a:lumMod val="75000"/>
                  </a:schemeClr>
                </a:solidFill>
                <a:effectLst/>
              </a:rPr>
              <a:t>Able to communicate thoughts and feelings.</a:t>
            </a:r>
          </a:p>
          <a:p>
            <a:pPr marL="1543050" lvl="3" indent="-171450">
              <a:buFont typeface="Arial" panose="020B0604020202020204" pitchFamily="34" charset="0"/>
              <a:buChar char="•"/>
            </a:pPr>
            <a:r>
              <a:rPr lang="en-US" sz="1200" b="0" kern="1200" dirty="0">
                <a:solidFill>
                  <a:schemeClr val="tx1"/>
                </a:solidFill>
                <a:effectLst/>
                <a:latin typeface="+mn-lt"/>
                <a:ea typeface="+mn-ea"/>
                <a:cs typeface="+mn-cs"/>
              </a:rPr>
              <a:t>Older preschoolers can carry on conversations and answer questions about what happened and how they feel. </a:t>
            </a:r>
          </a:p>
          <a:p>
            <a:pPr marL="1543050" lvl="3" indent="-171450">
              <a:buFont typeface="Arial" panose="020B0604020202020204" pitchFamily="34" charset="0"/>
              <a:buChar char="•"/>
            </a:pPr>
            <a:r>
              <a:rPr lang="en-US" sz="1200" b="0" kern="1200" dirty="0">
                <a:solidFill>
                  <a:schemeClr val="tx1"/>
                </a:solidFill>
                <a:effectLst/>
                <a:latin typeface="+mn-lt"/>
                <a:ea typeface="+mn-ea"/>
                <a:cs typeface="+mn-cs"/>
              </a:rPr>
              <a:t>Younger children in this age group have little concept of the future and do not understand about danger. </a:t>
            </a:r>
          </a:p>
          <a:p>
            <a:pPr marL="1543050" lvl="3" indent="-171450">
              <a:buFont typeface="Arial" panose="020B0604020202020204" pitchFamily="34" charset="0"/>
              <a:buChar char="•"/>
            </a:pPr>
            <a:r>
              <a:rPr lang="en-US" b="0" dirty="0">
                <a:solidFill>
                  <a:schemeClr val="accent4">
                    <a:lumMod val="75000"/>
                  </a:schemeClr>
                </a:solidFill>
                <a:effectLst/>
              </a:rPr>
              <a:t>Use simple sentences.</a:t>
            </a:r>
          </a:p>
          <a:p>
            <a:pPr marL="1085850" lvl="2" indent="-171450">
              <a:buFont typeface="Arial" panose="020B0604020202020204" pitchFamily="34" charset="0"/>
              <a:buChar char="•"/>
            </a:pPr>
            <a:r>
              <a:rPr lang="en-US" b="0" dirty="0">
                <a:solidFill>
                  <a:schemeClr val="accent4">
                    <a:lumMod val="75000"/>
                  </a:schemeClr>
                </a:solidFill>
                <a:effectLst/>
              </a:rPr>
              <a:t>Age of the ego; center of their own world.</a:t>
            </a:r>
          </a:p>
          <a:p>
            <a:pPr marL="1085850" lvl="2" indent="-171450">
              <a:buFont typeface="Arial" panose="020B0604020202020204" pitchFamily="34" charset="0"/>
              <a:buChar char="•"/>
            </a:pPr>
            <a:r>
              <a:rPr lang="en-US" sz="1200" b="0" kern="1200" dirty="0">
                <a:solidFill>
                  <a:schemeClr val="tx1"/>
                </a:solidFill>
                <a:effectLst/>
                <a:latin typeface="+mn-lt"/>
                <a:ea typeface="+mn-ea"/>
                <a:cs typeface="+mn-cs"/>
              </a:rPr>
              <a:t>They start to feel comfortable away from their caregivers for longer periods of time and explore new environments with all their senses. </a:t>
            </a:r>
          </a:p>
          <a:p>
            <a:pPr marL="1085850" lvl="2" indent="-171450">
              <a:buFont typeface="Arial" panose="020B0604020202020204" pitchFamily="34" charset="0"/>
              <a:buChar char="•"/>
            </a:pPr>
            <a:r>
              <a:rPr lang="en-US" b="0" dirty="0">
                <a:solidFill>
                  <a:schemeClr val="accent4">
                    <a:lumMod val="75000"/>
                  </a:schemeClr>
                </a:solidFill>
                <a:effectLst/>
              </a:rPr>
              <a:t>Can name a friend.</a:t>
            </a:r>
          </a:p>
          <a:p>
            <a:pPr marL="1085850" lvl="2" indent="-171450">
              <a:buFont typeface="Arial" panose="020B0604020202020204" pitchFamily="34" charset="0"/>
              <a:buChar char="•"/>
            </a:pPr>
            <a:r>
              <a:rPr lang="en-US" b="0" dirty="0">
                <a:solidFill>
                  <a:schemeClr val="accent4">
                    <a:lumMod val="75000"/>
                  </a:schemeClr>
                </a:solidFill>
                <a:effectLst/>
              </a:rPr>
              <a:t>Show modesty.</a:t>
            </a:r>
          </a:p>
          <a:p>
            <a:pPr marL="1085850" lvl="2" indent="-171450">
              <a:buFont typeface="Arial" panose="020B0604020202020204" pitchFamily="34" charset="0"/>
              <a:buChar char="•"/>
            </a:pPr>
            <a:r>
              <a:rPr lang="en-US" sz="1200" b="0" kern="1200" dirty="0">
                <a:solidFill>
                  <a:schemeClr val="tx1"/>
                </a:solidFill>
                <a:effectLst/>
                <a:latin typeface="+mn-lt"/>
                <a:ea typeface="+mn-ea"/>
                <a:cs typeface="+mn-cs"/>
              </a:rPr>
              <a:t>Exhibit “magical thinking,” sometimes believing that everything happens because of something they did or did not do or say. </a:t>
            </a:r>
          </a:p>
          <a:p>
            <a:pPr marL="1543050" lvl="3" indent="-171450">
              <a:buFont typeface="Arial" panose="020B0604020202020204" pitchFamily="34" charset="0"/>
              <a:buChar char="•"/>
            </a:pPr>
            <a:r>
              <a:rPr lang="en-US" sz="1200" b="0" kern="1200" dirty="0">
                <a:solidFill>
                  <a:schemeClr val="tx1"/>
                </a:solidFill>
                <a:effectLst/>
                <a:latin typeface="+mn-lt"/>
                <a:ea typeface="+mn-ea"/>
                <a:cs typeface="+mn-cs"/>
              </a:rPr>
              <a:t>Take time to reassure these children that they are not in trouble and that their caregivers are not angry with them for getting hurt or sick. </a:t>
            </a:r>
            <a:endParaRPr lang="en-US" b="0" dirty="0"/>
          </a:p>
          <a:p>
            <a:pPr marL="628650" lvl="1" indent="-171450">
              <a:buFont typeface="Arial" panose="020B0604020202020204" pitchFamily="34" charset="0"/>
              <a:buChar char="•"/>
            </a:pPr>
            <a:r>
              <a:rPr lang="en-US" b="0" dirty="0"/>
              <a:t>6</a:t>
            </a:r>
            <a:r>
              <a:rPr lang="en-US" b="0" baseline="0" dirty="0"/>
              <a:t>–</a:t>
            </a:r>
            <a:r>
              <a:rPr lang="en-US" b="0" dirty="0"/>
              <a:t>12 years</a:t>
            </a:r>
          </a:p>
          <a:p>
            <a:pPr marL="1085850" lvl="2" indent="-171450">
              <a:buFont typeface="Arial" panose="020B0604020202020204" pitchFamily="34" charset="0"/>
              <a:buChar char="•"/>
            </a:pPr>
            <a:r>
              <a:rPr lang="en-US" sz="1200" b="0" kern="1200" dirty="0">
                <a:solidFill>
                  <a:schemeClr val="tx1"/>
                </a:solidFill>
                <a:effectLst/>
                <a:latin typeface="+mn-lt"/>
                <a:ea typeface="+mn-ea"/>
                <a:cs typeface="+mn-cs"/>
              </a:rPr>
              <a:t>School-aged chil</a:t>
            </a:r>
            <a:r>
              <a:rPr lang="en-US" sz="1200" kern="1200" dirty="0">
                <a:solidFill>
                  <a:schemeClr val="tx1"/>
                </a:solidFill>
                <a:effectLst/>
                <a:latin typeface="+mn-lt"/>
                <a:ea typeface="+mn-ea"/>
                <a:cs typeface="+mn-cs"/>
              </a:rPr>
              <a:t>dren are used to being in different environments, enjoy being independent from their parents, and can communicate well.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When stressed, they may regress, clinging to their caregivers and behaving irrationally, especially if they have had scary or painful past experiences with healthcare providers.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Never belittle or embarrass school-aged children as “acting like a baby;” acknowledge and validate their fears and fully explain what’s going to happen and </a:t>
            </a:r>
            <a:r>
              <a:rPr lang="en-US" sz="1200" b="0" kern="1200" dirty="0">
                <a:solidFill>
                  <a:schemeClr val="tx1"/>
                </a:solidFill>
                <a:effectLst/>
                <a:latin typeface="+mn-lt"/>
                <a:ea typeface="+mn-ea"/>
                <a:cs typeface="+mn-cs"/>
              </a:rPr>
              <a:t>why. </a:t>
            </a:r>
          </a:p>
          <a:p>
            <a:pPr marL="1085850" lvl="2" indent="-171450">
              <a:buFont typeface="Arial" panose="020B0604020202020204" pitchFamily="34" charset="0"/>
              <a:buChar char="•"/>
            </a:pPr>
            <a:r>
              <a:rPr lang="en-US" sz="1200" b="0" kern="1200" dirty="0">
                <a:solidFill>
                  <a:schemeClr val="tx1"/>
                </a:solidFill>
                <a:effectLst/>
                <a:latin typeface="+mn-lt"/>
                <a:ea typeface="+mn-ea"/>
                <a:cs typeface="+mn-cs"/>
              </a:rPr>
              <a:t>Allow them to help manage their own pain or discomfort by breathing deeply, holding still, or squeezing someone’s hand. </a:t>
            </a:r>
          </a:p>
          <a:p>
            <a:pPr marL="1085850" lvl="2" indent="-171450">
              <a:buFont typeface="Arial" panose="020B0604020202020204" pitchFamily="34" charset="0"/>
              <a:buChar char="•"/>
            </a:pPr>
            <a:r>
              <a:rPr lang="en-US" sz="1200" b="0" kern="1200" dirty="0">
                <a:solidFill>
                  <a:schemeClr val="tx1"/>
                </a:solidFill>
                <a:effectLst/>
                <a:latin typeface="+mn-lt"/>
                <a:ea typeface="+mn-ea"/>
                <a:cs typeface="+mn-cs"/>
              </a:rPr>
              <a:t>Advise about painful procedures right before you must do them. </a:t>
            </a:r>
          </a:p>
          <a:p>
            <a:pPr marL="1543050" lvl="3" indent="-171450">
              <a:buFont typeface="Arial" panose="020B0604020202020204" pitchFamily="34" charset="0"/>
              <a:buChar char="•"/>
            </a:pPr>
            <a:r>
              <a:rPr lang="en-US" sz="1200" b="0" kern="1200" dirty="0">
                <a:solidFill>
                  <a:schemeClr val="tx1"/>
                </a:solidFill>
                <a:effectLst/>
                <a:latin typeface="+mn-lt"/>
                <a:ea typeface="+mn-ea"/>
                <a:cs typeface="+mn-cs"/>
              </a:rPr>
              <a:t>The anticipation is often worse than the actual procedure.</a:t>
            </a:r>
          </a:p>
          <a:p>
            <a:pPr marL="1085850" lvl="2" indent="-171450">
              <a:buFont typeface="Arial" panose="020B0604020202020204" pitchFamily="34" charset="0"/>
              <a:buChar char="•"/>
            </a:pPr>
            <a:r>
              <a:rPr lang="en-US" sz="1200" b="0" kern="1200" dirty="0">
                <a:solidFill>
                  <a:schemeClr val="tx1"/>
                </a:solidFill>
                <a:effectLst/>
                <a:latin typeface="+mn-lt"/>
                <a:ea typeface="+mn-ea"/>
                <a:cs typeface="+mn-cs"/>
              </a:rPr>
              <a:t>Puberty may begin as early as 10 years of age.</a:t>
            </a:r>
            <a:endParaRPr lang="en-US" b="0" dirty="0"/>
          </a:p>
          <a:p>
            <a:pPr marL="628650" lvl="1" indent="-171450">
              <a:buFont typeface="Arial" panose="020B0604020202020204" pitchFamily="34" charset="0"/>
              <a:buChar char="•"/>
            </a:pPr>
            <a:r>
              <a:rPr lang="en-US" b="0" dirty="0"/>
              <a:t>13</a:t>
            </a:r>
            <a:r>
              <a:rPr lang="en-US" b="0" baseline="0" dirty="0"/>
              <a:t>–</a:t>
            </a:r>
            <a:r>
              <a:rPr lang="en-US" b="0" dirty="0"/>
              <a:t>17 years</a:t>
            </a:r>
          </a:p>
          <a:p>
            <a:pPr marL="1085850" lvl="2" indent="-171450">
              <a:buFont typeface="Arial" panose="020B0604020202020204" pitchFamily="34" charset="0"/>
              <a:buChar char="•"/>
            </a:pPr>
            <a:r>
              <a:rPr lang="en-US" b="0" dirty="0">
                <a:solidFill>
                  <a:schemeClr val="accent4">
                    <a:lumMod val="75000"/>
                  </a:schemeClr>
                </a:solidFill>
                <a:effectLst/>
              </a:rPr>
              <a:t>Vital signs will level off to adult ranges.</a:t>
            </a:r>
          </a:p>
          <a:p>
            <a:pPr marL="1085850" lvl="2" indent="-171450">
              <a:buFont typeface="Arial" panose="020B0604020202020204" pitchFamily="34" charset="0"/>
              <a:buChar char="•"/>
            </a:pPr>
            <a:r>
              <a:rPr lang="en-US" b="0" dirty="0">
                <a:solidFill>
                  <a:schemeClr val="accent4">
                    <a:lumMod val="75000"/>
                  </a:schemeClr>
                </a:solidFill>
                <a:effectLst/>
              </a:rPr>
              <a:t>Allow them to take part in the decision-making process.</a:t>
            </a:r>
          </a:p>
          <a:p>
            <a:pPr marL="1085850" lvl="2" indent="-171450">
              <a:buFont typeface="Arial" panose="020B0604020202020204" pitchFamily="34" charset="0"/>
              <a:buChar char="•"/>
            </a:pPr>
            <a:r>
              <a:rPr lang="en-US" b="0" dirty="0">
                <a:solidFill>
                  <a:schemeClr val="accent4">
                    <a:lumMod val="75000"/>
                  </a:schemeClr>
                </a:solidFill>
                <a:effectLst/>
              </a:rPr>
              <a:t>Reproductive changes.</a:t>
            </a:r>
          </a:p>
          <a:p>
            <a:pPr marL="1543050" lvl="3" indent="-171450">
              <a:buFont typeface="Arial" panose="020B0604020202020204" pitchFamily="34" charset="0"/>
              <a:buChar char="•"/>
            </a:pPr>
            <a:r>
              <a:rPr lang="en-US" b="0" dirty="0">
                <a:solidFill>
                  <a:schemeClr val="accent4">
                    <a:lumMod val="75000"/>
                  </a:schemeClr>
                </a:solidFill>
                <a:effectLst/>
              </a:rPr>
              <a:t>Examination of patients at this age may need to be private, and a single practitioner should not be alone with them.</a:t>
            </a:r>
            <a:endParaRPr lang="en-US" b="0" dirty="0"/>
          </a:p>
          <a:p>
            <a:pPr marL="1085850" lvl="2" indent="-171450">
              <a:buFont typeface="Arial" panose="020B0604020202020204" pitchFamily="34" charset="0"/>
              <a:buChar char="•"/>
            </a:pPr>
            <a:r>
              <a:rPr lang="en-US" b="0" dirty="0"/>
              <a:t>Growth spurts.</a:t>
            </a:r>
          </a:p>
          <a:p>
            <a:pPr marL="0" lvl="0" indent="0">
              <a:buFont typeface="Arial" panose="020B0604020202020204" pitchFamily="34" charset="0"/>
              <a:buNone/>
            </a:pPr>
            <a:endParaRPr lang="en-US" b="0" dirty="0"/>
          </a:p>
          <a:p>
            <a:endParaRPr lang="en-US" b="0" dirty="0"/>
          </a:p>
        </p:txBody>
      </p:sp>
      <p:sp>
        <p:nvSpPr>
          <p:cNvPr id="4" name="Slide Number Placeholder 3"/>
          <p:cNvSpPr>
            <a:spLocks noGrp="1"/>
          </p:cNvSpPr>
          <p:nvPr>
            <p:ph type="sldNum" sz="quarter" idx="10"/>
          </p:nvPr>
        </p:nvSpPr>
        <p:spPr/>
        <p:txBody>
          <a:bodyPr/>
          <a:lstStyle/>
          <a:p>
            <a:fld id="{C4018007-E245-45AA-B467-A0E888AF5DF8}" type="slidenum">
              <a:rPr lang="en-US" smtClean="0"/>
              <a:t>4</a:t>
            </a:fld>
            <a:endParaRPr lang="en-US" dirty="0"/>
          </a:p>
        </p:txBody>
      </p:sp>
    </p:spTree>
    <p:extLst>
      <p:ext uri="{BB962C8B-B14F-4D97-AF65-F5344CB8AC3E}">
        <p14:creationId xmlns:p14="http://schemas.microsoft.com/office/powerpoint/2010/main" val="201021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r>
              <a:rPr lang="en-US" dirty="0"/>
              <a:t>Briefly</a:t>
            </a:r>
            <a:r>
              <a:rPr lang="en-US" baseline="0" dirty="0"/>
              <a:t> review the table and discuss the average pulse, respiratory rate, and blood pressure for each age group. It is important to understand the normal range of vital signs </a:t>
            </a:r>
            <a:r>
              <a:rPr lang="en-US" b="0" baseline="0" dirty="0"/>
              <a:t>for your pediatric patient. In the event the patient falls outside this range for any of these vitals, the provider should start utilizing their diagnostic tools to better understand potential complications, signs/symptoms, and potential illnesses to develop a differential diagnosis and treatment plan. Occasionally, vital signs outside of these ranges may be normal for the patient. For instance, a child with a congenital heart defect may have a heart rate or blood pressure that appears abnormal but is perfectly normal for them. Likewise, an active teenager who is athletic may have a lower heart rate in the 50s, which could be perfectly normal for them. Involving the family and caregivers in your family-centered care is imperative to ensure that you have a full understanding of the patient.  </a:t>
            </a:r>
            <a:endParaRPr lang="en-US" b="0" dirty="0"/>
          </a:p>
        </p:txBody>
      </p:sp>
      <p:sp>
        <p:nvSpPr>
          <p:cNvPr id="4" name="Slide Number Placeholder 3"/>
          <p:cNvSpPr>
            <a:spLocks noGrp="1"/>
          </p:cNvSpPr>
          <p:nvPr>
            <p:ph type="sldNum" sz="quarter" idx="10"/>
          </p:nvPr>
        </p:nvSpPr>
        <p:spPr/>
        <p:txBody>
          <a:bodyPr/>
          <a:lstStyle/>
          <a:p>
            <a:fld id="{C4018007-E245-45AA-B467-A0E888AF5DF8}" type="slidenum">
              <a:rPr lang="en-US" smtClean="0"/>
              <a:t>5</a:t>
            </a:fld>
            <a:endParaRPr lang="en-US" dirty="0"/>
          </a:p>
        </p:txBody>
      </p:sp>
    </p:spTree>
    <p:extLst>
      <p:ext uri="{BB962C8B-B14F-4D97-AF65-F5344CB8AC3E}">
        <p14:creationId xmlns:p14="http://schemas.microsoft.com/office/powerpoint/2010/main" val="195781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Discuss the following points of scene management:</a:t>
            </a:r>
          </a:p>
          <a:p>
            <a:pPr marL="628650" lvl="1" indent="-171450">
              <a:buFont typeface="Arial" panose="020B0604020202020204" pitchFamily="34" charset="0"/>
              <a:buChar char="•"/>
            </a:pPr>
            <a:r>
              <a:rPr lang="en-US" dirty="0"/>
              <a:t>What are differences between adult and pediatric assessment with regard to:</a:t>
            </a:r>
          </a:p>
          <a:p>
            <a:pPr marL="1085850" lvl="2" indent="-171450">
              <a:buFont typeface="Arial" panose="020B0604020202020204" pitchFamily="34" charset="0"/>
              <a:buChar char="•"/>
            </a:pPr>
            <a:r>
              <a:rPr lang="en-US" dirty="0"/>
              <a:t>Scene size-up.</a:t>
            </a:r>
          </a:p>
          <a:p>
            <a:pPr marL="1543050" lvl="3" indent="-171450">
              <a:buFont typeface="Arial" panose="020B0604020202020204" pitchFamily="34" charset="0"/>
              <a:buChar char="•"/>
            </a:pPr>
            <a:r>
              <a:rPr lang="en-US" dirty="0"/>
              <a:t>Scene awareness.</a:t>
            </a:r>
          </a:p>
          <a:p>
            <a:pPr marL="2000250" lvl="4" indent="-171450">
              <a:buFont typeface="Arial" panose="020B0604020202020204" pitchFamily="34" charset="0"/>
              <a:buChar char="•"/>
            </a:pPr>
            <a:r>
              <a:rPr lang="en-US" b="0" dirty="0"/>
              <a:t>Assess </a:t>
            </a:r>
            <a:r>
              <a:rPr lang="en-US" dirty="0"/>
              <a:t>for scene safety.</a:t>
            </a:r>
          </a:p>
          <a:p>
            <a:pPr marL="2457450" marR="0" lvl="5"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Specific safety considerations as they apply to pediatrics.</a:t>
            </a:r>
          </a:p>
          <a:p>
            <a:pPr marL="2000250" lvl="4" indent="-171450">
              <a:buFont typeface="Arial" panose="020B0604020202020204" pitchFamily="34" charset="0"/>
              <a:buChar char="•"/>
            </a:pPr>
            <a:r>
              <a:rPr lang="en-US" dirty="0"/>
              <a:t>Mechanism of injury.</a:t>
            </a:r>
          </a:p>
          <a:p>
            <a:pPr marL="2000250" lvl="4" indent="-171450">
              <a:buFont typeface="Arial" panose="020B0604020202020204" pitchFamily="34" charset="0"/>
              <a:buChar char="•"/>
            </a:pPr>
            <a:r>
              <a:rPr lang="en-US" dirty="0"/>
              <a:t>Nature of illness.</a:t>
            </a:r>
          </a:p>
          <a:p>
            <a:pPr marL="1085850" lvl="2" indent="-171450">
              <a:buFont typeface="Arial" panose="020B0604020202020204" pitchFamily="34" charset="0"/>
              <a:buChar char="•"/>
            </a:pPr>
            <a:r>
              <a:rPr lang="en-US" dirty="0"/>
              <a:t>General patient impression.</a:t>
            </a:r>
          </a:p>
          <a:p>
            <a:pPr marL="1543050" lvl="3" indent="-171450">
              <a:buFont typeface="Arial" panose="020B0604020202020204" pitchFamily="34" charset="0"/>
              <a:buChar char="•"/>
            </a:pPr>
            <a:r>
              <a:rPr lang="en-US" dirty="0"/>
              <a:t>Assessment must be adapted to your patient as age appropriate.</a:t>
            </a:r>
          </a:p>
          <a:p>
            <a:pPr marL="1543050" lvl="3" indent="-171450">
              <a:buFont typeface="Arial" panose="020B0604020202020204" pitchFamily="34" charset="0"/>
              <a:buChar char="•"/>
            </a:pPr>
            <a:r>
              <a:rPr lang="en-US" dirty="0"/>
              <a:t>PAT and Quick vs. Not Quick will be further examined in this lesson.</a:t>
            </a:r>
          </a:p>
          <a:p>
            <a:pPr marL="1085850" lvl="2" indent="-171450">
              <a:buFont typeface="Arial" panose="020B0604020202020204" pitchFamily="34" charset="0"/>
              <a:buChar char="•"/>
            </a:pPr>
            <a:r>
              <a:rPr lang="en-US" dirty="0"/>
              <a:t>Primary survey and treatment.</a:t>
            </a:r>
          </a:p>
          <a:p>
            <a:pPr marL="1543050" lvl="3" indent="-171450">
              <a:buFont typeface="Arial" panose="020B0604020202020204" pitchFamily="34" charset="0"/>
              <a:buChar char="•"/>
            </a:pPr>
            <a:r>
              <a:rPr lang="en-US" dirty="0"/>
              <a:t>Primary survey.</a:t>
            </a:r>
          </a:p>
          <a:p>
            <a:pPr marL="2000250" lvl="4" indent="-171450">
              <a:buFont typeface="Arial" panose="020B0604020202020204" pitchFamily="34" charset="0"/>
              <a:buChar char="•"/>
            </a:pPr>
            <a:r>
              <a:rPr lang="en-US" dirty="0"/>
              <a:t>X (</a:t>
            </a:r>
            <a:r>
              <a:rPr lang="en-US" sz="1200" kern="1200" dirty="0">
                <a:solidFill>
                  <a:schemeClr val="tx1"/>
                </a:solidFill>
                <a:effectLst/>
                <a:latin typeface="+mn-lt"/>
                <a:ea typeface="+mn-ea"/>
                <a:cs typeface="+mn-cs"/>
              </a:rPr>
              <a:t>eXsanguinating hemorrhage): </a:t>
            </a:r>
            <a:r>
              <a:rPr lang="en-US" dirty="0"/>
              <a:t>Identify severe external bleeding.</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a:t>
            </a:r>
            <a:r>
              <a:rPr lang="en-US" sz="1200" kern="1200" dirty="0">
                <a:solidFill>
                  <a:schemeClr val="tx1"/>
                </a:solidFill>
                <a:effectLst/>
                <a:latin typeface="+mn-lt"/>
                <a:ea typeface="+mn-ea"/>
                <a:cs typeface="+mn-cs"/>
              </a:rPr>
              <a:t>Airway management and cervical spine stabilization): </a:t>
            </a:r>
            <a:r>
              <a:rPr lang="en-US" dirty="0"/>
              <a:t>Identify airway compromise or potential for this to develop.</a:t>
            </a:r>
          </a:p>
          <a:p>
            <a:pPr marL="2000250" lvl="4" indent="-171450">
              <a:buFont typeface="Arial" panose="020B0604020202020204" pitchFamily="34" charset="0"/>
              <a:buChar char="•"/>
            </a:pPr>
            <a:r>
              <a:rPr lang="en-US" dirty="0"/>
              <a:t>B (Breathing): Identify breathing inadequacy or potential for this to develop.</a:t>
            </a:r>
          </a:p>
          <a:p>
            <a:pPr marL="2000250" lvl="4" indent="-171450">
              <a:buFont typeface="Arial" panose="020B0604020202020204" pitchFamily="34" charset="0"/>
              <a:buChar char="•"/>
            </a:pPr>
            <a:r>
              <a:rPr lang="en-US" dirty="0"/>
              <a:t>C (Circulation):</a:t>
            </a:r>
            <a:r>
              <a:rPr lang="en-US" baseline="0" dirty="0"/>
              <a:t> </a:t>
            </a:r>
            <a:r>
              <a:rPr lang="en-US" dirty="0"/>
              <a:t>Identify hypoperfusion; control mild to moderate bleeding. </a:t>
            </a:r>
          </a:p>
          <a:p>
            <a:pPr marL="2000250" lvl="4" indent="-171450">
              <a:buFont typeface="Arial" panose="020B0604020202020204" pitchFamily="34" charset="0"/>
              <a:buChar char="•"/>
            </a:pPr>
            <a:r>
              <a:rPr lang="en-US" dirty="0"/>
              <a:t>D (Disability): Identify neurologic dysfunction.</a:t>
            </a:r>
          </a:p>
          <a:p>
            <a:pPr marL="2000250" lvl="4" indent="-171450">
              <a:buFont typeface="Arial" panose="020B0604020202020204" pitchFamily="34" charset="0"/>
              <a:buChar char="•"/>
            </a:pPr>
            <a:r>
              <a:rPr lang="en-US" dirty="0"/>
              <a:t>E (Expose/environment): Identify significant injuries.</a:t>
            </a:r>
          </a:p>
          <a:p>
            <a:pPr marL="1543050" lvl="3" indent="-171450">
              <a:buFont typeface="Arial" panose="020B0604020202020204" pitchFamily="34" charset="0"/>
              <a:buChar char="•"/>
            </a:pPr>
            <a:r>
              <a:rPr lang="en-US" b="0" dirty="0"/>
              <a:t>Discuss various pediatric age-appropriate equipment and tools used in your region.</a:t>
            </a:r>
          </a:p>
          <a:p>
            <a:pPr marL="1543050" lvl="3" indent="-171450">
              <a:buFont typeface="Arial" panose="020B0604020202020204" pitchFamily="34" charset="0"/>
              <a:buChar char="•"/>
            </a:pPr>
            <a:r>
              <a:rPr lang="en-US" b="0" dirty="0"/>
              <a:t>Discuss the toe-to-head assessment approach for ages 3 and younger.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Secondary survey and treatment.</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tx1"/>
                </a:solidFill>
                <a:latin typeface="Arial"/>
                <a:ea typeface="ＭＳ Ｐゴシック" pitchFamily="-96" charset="-128"/>
                <a:cs typeface="Arial"/>
              </a:rPr>
              <a:t>Difference in vital signs by age.</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tx1"/>
                </a:solidFill>
                <a:latin typeface="Arial"/>
                <a:ea typeface="ＭＳ Ｐゴシック" pitchFamily="-96" charset="-128"/>
                <a:cs typeface="Arial"/>
              </a:rPr>
              <a:t>Focused history and physical.</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tx1"/>
                </a:solidFill>
                <a:latin typeface="Arial"/>
                <a:ea typeface="ＭＳ Ｐゴシック" pitchFamily="-96" charset="-128"/>
                <a:cs typeface="Arial"/>
              </a:rPr>
              <a:t>Serial reassessments.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tx1"/>
                </a:solidFill>
                <a:latin typeface="Arial"/>
                <a:ea typeface="ＭＳ Ｐゴシック" pitchFamily="-96" charset="-128"/>
                <a:cs typeface="Arial"/>
              </a:rPr>
              <a:t>Determine need for nonemergent treatment.</a:t>
            </a:r>
          </a:p>
          <a:p>
            <a:pPr marL="1543050" lvl="3"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CFC7564-24E2-4B82-A943-D8ADDB6D025F}" type="slidenum">
              <a:rPr lang="en-US" smtClean="0"/>
              <a:t>6</a:t>
            </a:fld>
            <a:endParaRPr lang="en-US" dirty="0"/>
          </a:p>
        </p:txBody>
      </p:sp>
    </p:spTree>
    <p:extLst>
      <p:ext uri="{BB962C8B-B14F-4D97-AF65-F5344CB8AC3E}">
        <p14:creationId xmlns:p14="http://schemas.microsoft.com/office/powerpoint/2010/main" val="674587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B6C28F2-0A8D-794A-9DA2-0ABAF9849172}" type="slidenum">
              <a:rPr lang="en-US" sz="1200">
                <a:latin typeface="Calibri" charset="0"/>
              </a:rPr>
              <a:pPr algn="r" eaLnBrk="1" hangingPunct="1"/>
              <a:t>7</a:t>
            </a:fld>
            <a:endParaRPr lang="en-US" sz="1200" dirty="0">
              <a:latin typeface="Calibri" charset="0"/>
            </a:endParaRPr>
          </a:p>
        </p:txBody>
      </p:sp>
      <p:sp>
        <p:nvSpPr>
          <p:cNvPr id="1044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6D53C20D-F4EE-2F41-A046-5B59ABFFA341}" type="slidenum">
              <a:rPr lang="en-US" sz="1200">
                <a:solidFill>
                  <a:srgbClr val="FFFFFF"/>
                </a:solidFill>
                <a:latin typeface="Tahoma" charset="0"/>
              </a:rPr>
              <a:pPr algn="r"/>
              <a:t>7</a:t>
            </a:fld>
            <a:endParaRPr lang="en-US" sz="1200" dirty="0">
              <a:solidFill>
                <a:srgbClr val="FFFFFF"/>
              </a:solidFill>
              <a:latin typeface="Tahoma" charset="0"/>
            </a:endParaRPr>
          </a:p>
        </p:txBody>
      </p:sp>
      <p:sp>
        <p:nvSpPr>
          <p:cNvPr id="104452"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445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Notes </a:t>
            </a:r>
          </a:p>
          <a:p>
            <a:endParaRPr lang="en-US" dirty="0"/>
          </a:p>
          <a:p>
            <a:pPr marL="171450" indent="-171450">
              <a:buFont typeface="Arial" panose="020B0604020202020204" pitchFamily="34" charset="0"/>
              <a:buChar char="•"/>
            </a:pPr>
            <a:r>
              <a:rPr lang="en-US" dirty="0"/>
              <a:t>The Pediatric Assessment Triangle, or PAT, is a tool you will use to get your first impression of a pediatric patient. This begins as soon as you first see the child and leads into your primary survey (XABCDE).</a:t>
            </a:r>
          </a:p>
          <a:p>
            <a:pPr marL="628650" lvl="1" indent="-171450">
              <a:buFont typeface="Arial" panose="020B0604020202020204" pitchFamily="34" charset="0"/>
              <a:buChar char="•"/>
            </a:pPr>
            <a:r>
              <a:rPr lang="en-US" dirty="0"/>
              <a:t>The PAT focuses on the ABCs of a pediatric patient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Instead of Airway, </a:t>
            </a:r>
            <a:r>
              <a:rPr lang="ja-JP" altLang="en-US" b="0" dirty="0"/>
              <a:t>“</a:t>
            </a:r>
            <a:r>
              <a:rPr lang="en-US" b="0" dirty="0"/>
              <a:t>A</a:t>
            </a:r>
            <a:r>
              <a:rPr lang="ja-JP" altLang="en-US" b="0" dirty="0"/>
              <a:t>”</a:t>
            </a:r>
            <a:r>
              <a:rPr lang="en-US" b="0" dirty="0"/>
              <a:t> stands for general Appearance.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dirty="0"/>
              <a:t>“</a:t>
            </a:r>
            <a:r>
              <a:rPr lang="en-US" dirty="0"/>
              <a:t>B</a:t>
            </a:r>
            <a:r>
              <a:rPr lang="ja-JP" altLang="en-US" dirty="0"/>
              <a:t>”</a:t>
            </a:r>
            <a:r>
              <a:rPr lang="en-US" dirty="0"/>
              <a:t> is still Breathing, but focuses on </a:t>
            </a:r>
            <a:r>
              <a:rPr lang="en-US" i="1" dirty="0"/>
              <a:t>work</a:t>
            </a:r>
            <a:r>
              <a:rPr lang="en-US" dirty="0"/>
              <a:t> of breathing, which includes an assessment of airway status.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dirty="0"/>
              <a:t>“</a:t>
            </a:r>
            <a:r>
              <a:rPr lang="en-US" dirty="0"/>
              <a:t>C</a:t>
            </a:r>
            <a:r>
              <a:rPr lang="ja-JP" altLang="en-US" dirty="0"/>
              <a:t>”</a:t>
            </a:r>
            <a:r>
              <a:rPr lang="en-US" dirty="0"/>
              <a:t> is still Circulation, but the PAT focuses on signs of poor circulation to the skin, because these are among the earliest signs of hypoperfusion.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toe-to-head assessment should be used with patients age 3 and younger.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Aids in building trust with your patient by starting at the toes</a:t>
            </a:r>
            <a:r>
              <a:rPr lang="en-US" b="0" dirty="0"/>
              <a:t>, because it is </a:t>
            </a:r>
            <a:r>
              <a:rPr lang="en-US" dirty="0"/>
              <a:t>furthest</a:t>
            </a:r>
            <a:r>
              <a:rPr lang="en-US" baseline="0" dirty="0"/>
              <a:t> away from the child and least likely to scare them.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accent4">
                    <a:lumMod val="75000"/>
                  </a:schemeClr>
                </a:solidFill>
                <a:effectLst/>
              </a:rPr>
              <a:t>Healthcare providers should assess the injured area last (if possible) to further develop trust with the patient.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accent4">
                    <a:lumMod val="75000"/>
                  </a:schemeClr>
                </a:solidFill>
                <a:effectLst/>
              </a:rPr>
              <a:t>A pediatric patient can compensate for long periods of time prior to deteriorating.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accent4">
                    <a:lumMod val="75000"/>
                  </a:schemeClr>
                </a:solidFill>
                <a:effectLst/>
              </a:rPr>
              <a:t>Recognizing life threats early is key for positive outcomes and avoiding decompensation.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accent4">
                    <a:lumMod val="75000"/>
                  </a:schemeClr>
                </a:solidFill>
                <a:effectLst/>
              </a:rPr>
              <a:t>It is important to note that if all sides of your triangle are considered within normal limits, your child is likely compensating and you have time to perform your primary assessment, take vitals, obtain a history, and ensure that you begin your family-centered care.</a:t>
            </a:r>
            <a:r>
              <a:rPr lang="en-US" b="0" baseline="0" dirty="0">
                <a:solidFill>
                  <a:schemeClr val="accent4">
                    <a:lumMod val="75000"/>
                  </a:schemeClr>
                </a:solidFill>
                <a:effectLst/>
              </a:rPr>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solidFill>
                  <a:schemeClr val="accent4">
                    <a:lumMod val="75000"/>
                  </a:schemeClr>
                </a:solidFill>
                <a:effectLst/>
              </a:rPr>
              <a:t>If one side of the triangle is compromised but the child’s appearance is normal, then the child is likely compensating.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solidFill>
                  <a:schemeClr val="accent4">
                    <a:lumMod val="75000"/>
                  </a:schemeClr>
                </a:solidFill>
                <a:effectLst/>
              </a:rPr>
              <a:t>If the child’s appearance is abnormal, then use the other two sides of the triangle to identify whether the respiratory system or circulatory system (or both) is compromised and the child should be “quick.”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solidFill>
                  <a:schemeClr val="accent4">
                    <a:lumMod val="75000"/>
                  </a:schemeClr>
                </a:solidFill>
                <a:effectLst/>
              </a:rPr>
              <a:t>If all three sides of the triangle are compromised, this child is sick, and you need to move quickly. In the event circulation is compromised, the child is likely “quick.“</a:t>
            </a:r>
            <a:endParaRPr lang="en-US" b="0" dirty="0">
              <a:solidFill>
                <a:schemeClr val="accent4">
                  <a:lumMod val="75000"/>
                </a:schemeClr>
              </a:solidFill>
              <a:effectLs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21535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Instructor Notes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85750" indent="-285750">
              <a:buFont typeface="Arial" panose="020B0604020202020204" pitchFamily="34" charset="0"/>
              <a:buChar char="•"/>
            </a:pPr>
            <a:r>
              <a:rPr lang="en-US" dirty="0"/>
              <a:t>General appearance on the Pediatric Assessment Triangle refers to how the child looks overall. What does this mean for compensated or not compensated?</a:t>
            </a:r>
          </a:p>
          <a:p>
            <a:pPr marL="742950" lvl="1" indent="-285750">
              <a:buFont typeface="Arial" panose="020B0604020202020204" pitchFamily="34" charset="0"/>
              <a:buChar char="•"/>
            </a:pPr>
            <a:r>
              <a:rPr lang="en-US" dirty="0"/>
              <a:t>Abnormalities in the appearance are concerning for a child who is NOT </a:t>
            </a:r>
            <a:r>
              <a:rPr lang="en-US" baseline="0" dirty="0"/>
              <a:t>compensating. Further assessment is quickly needed.</a:t>
            </a:r>
          </a:p>
          <a:p>
            <a:pPr marL="742950" lvl="1" indent="-285750">
              <a:buFont typeface="Arial" panose="020B0604020202020204" pitchFamily="34" charset="0"/>
              <a:buChar char="•"/>
            </a:pPr>
            <a:r>
              <a:rPr lang="en-US" baseline="0" dirty="0"/>
              <a:t>Normal appearance means they are compensating.</a:t>
            </a:r>
            <a:endParaRPr lang="en-US" dirty="0"/>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b="1" dirty="0"/>
              <a:t>APPEARANCE</a:t>
            </a:r>
            <a:r>
              <a:rPr lang="en-US" b="1" baseline="0" dirty="0"/>
              <a:t> </a:t>
            </a:r>
            <a:endParaRPr lang="en-US" b="1" dirty="0"/>
          </a:p>
          <a:p>
            <a:pPr marL="628650" lvl="1" indent="-171450">
              <a:buFont typeface="Arial" panose="020B0604020202020204" pitchFamily="34" charset="0"/>
              <a:buChar char="•"/>
            </a:pPr>
            <a:r>
              <a:rPr lang="en-US" b="0" dirty="0"/>
              <a:t>General appearance </a:t>
            </a:r>
            <a:r>
              <a:rPr lang="en-US" dirty="0"/>
              <a:t>is the part of the </a:t>
            </a:r>
            <a:r>
              <a:rPr lang="en-US" b="0" dirty="0"/>
              <a:t>PAT</a:t>
            </a:r>
            <a:r>
              <a:rPr lang="en-US" dirty="0"/>
              <a:t> that will give you an impression of how the child is doing. </a:t>
            </a:r>
          </a:p>
          <a:p>
            <a:pPr marL="628650" lvl="1" indent="-171450">
              <a:buFont typeface="Arial" panose="020B0604020202020204" pitchFamily="34" charset="0"/>
              <a:buChar char="•"/>
            </a:pPr>
            <a:r>
              <a:rPr lang="en-US" dirty="0"/>
              <a:t>The general appearance will tell you whether the child</a:t>
            </a:r>
            <a:r>
              <a:rPr lang="ja-JP" altLang="en-US" dirty="0"/>
              <a:t>’</a:t>
            </a:r>
            <a:r>
              <a:rPr lang="en-US" dirty="0"/>
              <a:t>s physiology is compensated or not compensated.</a:t>
            </a:r>
          </a:p>
          <a:p>
            <a:pPr marL="628650" lvl="1" indent="-171450">
              <a:buFont typeface="Arial" panose="020B0604020202020204" pitchFamily="34" charset="0"/>
              <a:buChar char="•"/>
            </a:pPr>
            <a:r>
              <a:rPr lang="en-US" dirty="0"/>
              <a:t>Another evaluation</a:t>
            </a:r>
            <a:r>
              <a:rPr lang="en-US" baseline="0" dirty="0"/>
              <a:t> tool prehospital providers can utilize in patient assessment prior to being “hands on” with the patient is a mnemonic called TICLS, which is strongly endorsed by the AAP (American Academy of Pediatrics).</a:t>
            </a:r>
          </a:p>
          <a:p>
            <a:pPr marL="1085850" lvl="2" indent="-171450">
              <a:buFont typeface="Wingdings" panose="05000000000000000000" pitchFamily="2" charset="2"/>
              <a:buChar char="§"/>
            </a:pPr>
            <a:r>
              <a:rPr lang="en-US" b="1" baseline="0" dirty="0"/>
              <a:t>T</a:t>
            </a:r>
            <a:r>
              <a:rPr lang="en-US" baseline="0" dirty="0"/>
              <a:t>one: Is the child active or listless?  Will the child engage with you? </a:t>
            </a:r>
          </a:p>
          <a:p>
            <a:pPr marL="1085850" lvl="2" indent="-171450">
              <a:buFont typeface="Wingdings" panose="05000000000000000000" pitchFamily="2" charset="2"/>
              <a:buChar char="§"/>
            </a:pPr>
            <a:r>
              <a:rPr lang="en-US" b="1" baseline="0" dirty="0"/>
              <a:t>I</a:t>
            </a:r>
            <a:r>
              <a:rPr lang="en-US" baseline="0" dirty="0"/>
              <a:t>nteractiveness: Does the child want to interact with you or the environment? Do they respond to sounds or movements? Will they reach for a favorite toy?</a:t>
            </a:r>
          </a:p>
          <a:p>
            <a:pPr marL="1085850" lvl="2" indent="-171450">
              <a:buFont typeface="Wingdings" panose="05000000000000000000" pitchFamily="2" charset="2"/>
              <a:buChar char="§"/>
            </a:pPr>
            <a:r>
              <a:rPr lang="en-US" b="1" baseline="0" dirty="0"/>
              <a:t>C</a:t>
            </a:r>
            <a:r>
              <a:rPr lang="en-US" baseline="0" dirty="0"/>
              <a:t>onsolability: Does the child act normally for the situation? A child who has stranger anxiety should exhibit signs of agitation when confronted by EMS. Can the child be comforted or calmed by the parent or caregiver?</a:t>
            </a:r>
          </a:p>
          <a:p>
            <a:pPr marL="1085850" lvl="2" indent="-171450">
              <a:buFont typeface="Wingdings" panose="05000000000000000000" pitchFamily="2" charset="2"/>
              <a:buChar char="§"/>
            </a:pPr>
            <a:r>
              <a:rPr lang="en-US" b="1" baseline="0" dirty="0"/>
              <a:t>L</a:t>
            </a:r>
            <a:r>
              <a:rPr lang="en-US" baseline="0" dirty="0"/>
              <a:t>ook (or gaze): Does the child look off into space or do they focus on objects and movement?</a:t>
            </a:r>
          </a:p>
          <a:p>
            <a:pPr marL="1085850" lvl="2" indent="-171450">
              <a:buFont typeface="Wingdings" panose="05000000000000000000" pitchFamily="2" charset="2"/>
              <a:buChar char="§"/>
            </a:pPr>
            <a:r>
              <a:rPr lang="en-US" b="1" baseline="0" dirty="0"/>
              <a:t>S</a:t>
            </a:r>
            <a:r>
              <a:rPr lang="en-US" baseline="0" dirty="0"/>
              <a:t>peech (or cry): Is the child able to speak? Make sounds?</a:t>
            </a:r>
          </a:p>
          <a:p>
            <a:pPr marL="628650" lvl="1" indent="-171450">
              <a:buFont typeface="Arial" panose="020B0604020202020204" pitchFamily="34" charset="0"/>
              <a:buChar char="•"/>
            </a:pPr>
            <a:r>
              <a:rPr lang="en-US" dirty="0"/>
              <a:t>If the child has</a:t>
            </a:r>
            <a:r>
              <a:rPr lang="en-US" baseline="0" dirty="0"/>
              <a:t> abnormalities in tone, interactiveness, consolability, look/gaze, or speech/cry</a:t>
            </a:r>
            <a:r>
              <a:rPr lang="en-US" b="0" baseline="0" dirty="0"/>
              <a:t>, then </a:t>
            </a:r>
            <a:r>
              <a:rPr lang="en-US" baseline="0" dirty="0"/>
              <a:t>the child is not compensating. Quickly check the other sides of the triangle—do they have increased work of breathing or compromise to their circulation?    </a:t>
            </a:r>
            <a:endParaRPr lang="en-US" dirty="0"/>
          </a:p>
          <a:p>
            <a:pPr marL="457200" lvl="1" indent="0">
              <a:buFont typeface="Wingdings" panose="05000000000000000000" pitchFamily="2" charset="2"/>
              <a:buNone/>
            </a:pPr>
            <a:endParaRPr lang="en-US" baseline="0" dirty="0"/>
          </a:p>
        </p:txBody>
      </p:sp>
      <p:sp>
        <p:nvSpPr>
          <p:cNvPr id="4" name="Slide Number Placeholder 3"/>
          <p:cNvSpPr>
            <a:spLocks noGrp="1"/>
          </p:cNvSpPr>
          <p:nvPr>
            <p:ph type="sldNum" sz="quarter" idx="10"/>
          </p:nvPr>
        </p:nvSpPr>
        <p:spPr/>
        <p:txBody>
          <a:bodyPr/>
          <a:lstStyle/>
          <a:p>
            <a:fld id="{3F946E30-775C-5446-86B5-6E7F57120A06}" type="slidenum">
              <a:rPr lang="en-US" smtClean="0"/>
              <a:t>8</a:t>
            </a:fld>
            <a:endParaRPr lang="en-US" dirty="0"/>
          </a:p>
        </p:txBody>
      </p:sp>
    </p:spTree>
    <p:extLst>
      <p:ext uri="{BB962C8B-B14F-4D97-AF65-F5344CB8AC3E}">
        <p14:creationId xmlns:p14="http://schemas.microsoft.com/office/powerpoint/2010/main" val="148194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Instructor Notes</a:t>
            </a: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p>
            <a:pPr marL="171450" lvl="0" indent="-171450">
              <a:buFont typeface="Arial" panose="020B0604020202020204" pitchFamily="34" charset="0"/>
              <a:buChar char="•"/>
            </a:pPr>
            <a:r>
              <a:rPr lang="en-US" dirty="0"/>
              <a:t> </a:t>
            </a:r>
            <a:r>
              <a:rPr lang="en-US" b="1" baseline="0" dirty="0"/>
              <a:t>BREATHING</a:t>
            </a:r>
          </a:p>
          <a:p>
            <a:pPr marL="628650" marR="0" lvl="1"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The </a:t>
            </a:r>
            <a:r>
              <a:rPr lang="ja-JP" altLang="en-US" dirty="0"/>
              <a:t>“</a:t>
            </a:r>
            <a:r>
              <a:rPr lang="en-US" dirty="0"/>
              <a:t>B</a:t>
            </a:r>
            <a:r>
              <a:rPr lang="ja-JP" altLang="en-US" dirty="0"/>
              <a:t>”</a:t>
            </a:r>
            <a:r>
              <a:rPr lang="en-US" dirty="0"/>
              <a:t> side of the triangle looks at work of </a:t>
            </a:r>
            <a:r>
              <a:rPr lang="en-US" b="0" dirty="0"/>
              <a:t>breathing</a:t>
            </a:r>
            <a:r>
              <a:rPr lang="en-US" dirty="0"/>
              <a:t> and helps the PAT tell you if respiratory function is a problem.</a:t>
            </a:r>
          </a:p>
          <a:p>
            <a:pPr marL="628650" lvl="1" indent="-171450">
              <a:buFont typeface="Arial" panose="020B0604020202020204" pitchFamily="34" charset="0"/>
              <a:buChar char="•"/>
            </a:pPr>
            <a:r>
              <a:rPr lang="en-US" dirty="0"/>
              <a:t>Breathing is evaluated on this side of the PAT and helps develop an understanding of respiratory function. This side of the triangle helps to identify respiratory difficulty with the child.</a:t>
            </a:r>
          </a:p>
          <a:p>
            <a:pPr marL="628650" lvl="1" indent="-171450">
              <a:buFont typeface="Arial" panose="020B0604020202020204" pitchFamily="34" charset="0"/>
              <a:buChar char="•"/>
            </a:pPr>
            <a:r>
              <a:rPr lang="en-US" dirty="0"/>
              <a:t>If</a:t>
            </a:r>
            <a:r>
              <a:rPr lang="en-US" baseline="0" dirty="0"/>
              <a:t> the patient is positioning, they are doing so to increase oxygenation and ventilation into their system. This means they are compensating for their respiratory distress.  </a:t>
            </a:r>
          </a:p>
          <a:p>
            <a:pPr marL="628650" lvl="1" indent="-171450">
              <a:buFont typeface="Arial" panose="020B0604020202020204" pitchFamily="34" charset="0"/>
              <a:buChar char="•"/>
            </a:pPr>
            <a:r>
              <a:rPr lang="en-US" baseline="0" dirty="0"/>
              <a:t>Nasal flaring is a sign of distress, as are any audible sounds from the airway.</a:t>
            </a:r>
          </a:p>
          <a:p>
            <a:pPr marL="628650" lvl="1" indent="-171450">
              <a:buFont typeface="Arial" panose="020B0604020202020204" pitchFamily="34" charset="0"/>
              <a:buChar char="•"/>
            </a:pPr>
            <a:r>
              <a:rPr lang="en-US" baseline="0" dirty="0"/>
              <a:t>Retractions can be seen in many areas. Look for intercostal retractions as a sign that the child has increased work of breathing. Providers should always expose the pediatric patient’s chest if they feel there could be respiratory compromise. </a:t>
            </a:r>
          </a:p>
          <a:p>
            <a:pPr marL="628650" lvl="1" indent="-171450">
              <a:buFont typeface="Arial" panose="020B0604020202020204" pitchFamily="34" charset="0"/>
              <a:buChar char="•"/>
            </a:pPr>
            <a:r>
              <a:rPr lang="en-US" baseline="0" dirty="0"/>
              <a:t>If the patient doesn’t have increased work of breathing, then they are breathing adequately.</a:t>
            </a:r>
            <a:endParaRPr lang="en-US" dirty="0"/>
          </a:p>
          <a:p>
            <a:pPr marL="628650" marR="0" lvl="1"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Discuss the </a:t>
            </a:r>
            <a:r>
              <a:rPr lang="en-US" b="0" dirty="0"/>
              <a:t>FRAP</a:t>
            </a:r>
            <a:r>
              <a:rPr lang="en-US" dirty="0"/>
              <a:t> mnemonic and what is considered normal versus abnormal for each area:</a:t>
            </a:r>
            <a:endParaRPr lang="en-US" dirty="0">
              <a:latin typeface="Arial" charset="0"/>
            </a:endParaRPr>
          </a:p>
          <a:p>
            <a:pPr marL="1085850" lvl="2" indent="-171450" eaLnBrk="1" hangingPunct="1">
              <a:spcBef>
                <a:spcPct val="0"/>
              </a:spcBef>
              <a:buFont typeface="Arial" panose="020B0604020202020204" pitchFamily="34" charset="0"/>
              <a:buChar char="•"/>
            </a:pPr>
            <a:r>
              <a:rPr lang="en-US" b="1" baseline="0" dirty="0">
                <a:latin typeface="Arial" charset="0"/>
              </a:rPr>
              <a:t>F </a:t>
            </a:r>
            <a:r>
              <a:rPr lang="en-US" baseline="0" dirty="0">
                <a:latin typeface="Arial" charset="0"/>
              </a:rPr>
              <a:t>is for Flaring. We are looking for nasal flaring, which may be very subtle in infants. </a:t>
            </a:r>
          </a:p>
          <a:p>
            <a:pPr marL="1085850" lvl="2" indent="-171450" eaLnBrk="1" hangingPunct="1">
              <a:spcBef>
                <a:spcPct val="0"/>
              </a:spcBef>
              <a:buFont typeface="Arial" panose="020B0604020202020204" pitchFamily="34" charset="0"/>
              <a:buChar char="•"/>
            </a:pPr>
            <a:r>
              <a:rPr lang="en-US" b="1" baseline="0" dirty="0">
                <a:latin typeface="Arial" charset="0"/>
              </a:rPr>
              <a:t>R</a:t>
            </a:r>
            <a:r>
              <a:rPr lang="en-US" baseline="0" dirty="0">
                <a:latin typeface="Arial" charset="0"/>
              </a:rPr>
              <a:t> is for Retractions in the intercostal, supraclavicular, and, most important, the subcostal areas.</a:t>
            </a:r>
          </a:p>
          <a:p>
            <a:pPr marL="1085850" lvl="2" indent="-171450" eaLnBrk="1" hangingPunct="1">
              <a:spcBef>
                <a:spcPct val="0"/>
              </a:spcBef>
              <a:buFont typeface="Arial" panose="020B0604020202020204" pitchFamily="34" charset="0"/>
              <a:buChar char="•"/>
            </a:pPr>
            <a:r>
              <a:rPr lang="en-US" b="1" baseline="0" dirty="0">
                <a:latin typeface="Arial" charset="0"/>
              </a:rPr>
              <a:t>A</a:t>
            </a:r>
            <a:r>
              <a:rPr lang="en-US" baseline="0" dirty="0">
                <a:latin typeface="Arial" charset="0"/>
              </a:rPr>
              <a:t> is for Audible sounds such as stridor, wheezing, coughing, grunting, and gurgling.</a:t>
            </a:r>
          </a:p>
          <a:p>
            <a:pPr marL="1085850" lvl="2" indent="-171450" eaLnBrk="1" hangingPunct="1">
              <a:spcBef>
                <a:spcPct val="0"/>
              </a:spcBef>
              <a:buFont typeface="Arial" panose="020B0604020202020204" pitchFamily="34" charset="0"/>
              <a:buChar char="•"/>
            </a:pPr>
            <a:r>
              <a:rPr lang="en-US" b="1" baseline="0" dirty="0">
                <a:latin typeface="Arial" charset="0"/>
              </a:rPr>
              <a:t>P </a:t>
            </a:r>
            <a:r>
              <a:rPr lang="en-US" baseline="0" dirty="0">
                <a:latin typeface="Arial" charset="0"/>
              </a:rPr>
              <a:t>is for Positioning and can be combined with the audible sounds to help determine where the obstruction is. Children with upper airway obstructions may tripod to maximize air movement.</a:t>
            </a:r>
          </a:p>
          <a:p>
            <a:pPr marL="914400" lvl="2" indent="0" eaLnBrk="1" hangingPunct="1">
              <a:spcBef>
                <a:spcPct val="0"/>
              </a:spcBef>
              <a:buFont typeface="Arial" panose="020B0604020202020204" pitchFamily="34" charset="0"/>
              <a:buNone/>
            </a:pPr>
            <a:endParaRPr lang="en-US" baseline="0" dirty="0">
              <a:latin typeface="Arial" charset="0"/>
            </a:endParaRPr>
          </a:p>
          <a:p>
            <a:pPr marL="171450" lvl="0" indent="-171450" eaLnBrk="1" hangingPunct="1">
              <a:spcBef>
                <a:spcPct val="0"/>
              </a:spcBef>
              <a:buFont typeface="Arial" panose="020B0604020202020204" pitchFamily="34" charset="0"/>
              <a:buChar char="•"/>
            </a:pPr>
            <a:r>
              <a:rPr lang="en-US" b="1" baseline="0" dirty="0">
                <a:latin typeface="Arial" charset="0"/>
              </a:rPr>
              <a:t>Case study: </a:t>
            </a:r>
            <a:r>
              <a:rPr lang="en-US" baseline="0" dirty="0">
                <a:latin typeface="Arial" charset="0"/>
              </a:rPr>
              <a:t>This child’s respiratory appearance is normal. There is no nasal flaring, no retractions or audible sounds, and normal positioning. Respiratory function does not appear to be a problem for this patient.  </a:t>
            </a:r>
            <a:endParaRPr lang="en-US" dirty="0">
              <a:latin typeface="Arial" charset="0"/>
            </a:endParaRPr>
          </a:p>
          <a:p>
            <a:pPr lvl="1">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F946E30-775C-5446-86B5-6E7F57120A06}" type="slidenum">
              <a:rPr lang="en-US" smtClean="0"/>
              <a:t>9</a:t>
            </a:fld>
            <a:endParaRPr lang="en-US" dirty="0"/>
          </a:p>
        </p:txBody>
      </p:sp>
    </p:spTree>
    <p:extLst>
      <p:ext uri="{BB962C8B-B14F-4D97-AF65-F5344CB8AC3E}">
        <p14:creationId xmlns:p14="http://schemas.microsoft.com/office/powerpoint/2010/main" val="435195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9144000" cy="184666"/>
          </a:xfrm>
          <a:prstGeom prst="rect">
            <a:avLst/>
          </a:prstGeom>
        </p:spPr>
        <p:txBody>
          <a:bodyPr wrap="square">
            <a:spAutoFit/>
          </a:bodyPr>
          <a:lstStyle/>
          <a:p>
            <a:pPr algn="ctr"/>
            <a:r>
              <a:rPr lang="en-US" sz="600" dirty="0">
                <a:solidFill>
                  <a:srgbClr val="6E6E71">
                    <a:lumMod val="50000"/>
                  </a:srgbClr>
                </a:solidFill>
                <a:latin typeface="Arial" panose="020B0604020202020204" pitchFamily="34" charset="0"/>
                <a:cs typeface="Arial" panose="020B0604020202020204" pitchFamily="34" charset="0"/>
              </a:rPr>
              <a:t>© 2023 National Association of Emergency Medical Technicians (NAEMT). *Course materials are developed by the NAEMT for the sole purpose of conducting NAEMT education courses and may not be utilized for any other purpose.</a:t>
            </a:r>
          </a:p>
        </p:txBody>
      </p:sp>
    </p:spTree>
    <p:extLst>
      <p:ext uri="{BB962C8B-B14F-4D97-AF65-F5344CB8AC3E}">
        <p14:creationId xmlns:p14="http://schemas.microsoft.com/office/powerpoint/2010/main" val="21388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t;C&gt; Body Slide: Title/ima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dirty="0"/>
              <a:t>NAEMT EPC © 2015 </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0DB8C3E-99EC-1E43-9525-A095A58892BB}" type="slidenum">
              <a:rPr lang="en-US" smtClean="0"/>
              <a:t>‹#›</a:t>
            </a:fld>
            <a:endParaRPr lang="en-US" dirty="0"/>
          </a:p>
        </p:txBody>
      </p:sp>
      <p:sp>
        <p:nvSpPr>
          <p:cNvPr id="8" name="Title 1"/>
          <p:cNvSpPr>
            <a:spLocks noGrp="1"/>
          </p:cNvSpPr>
          <p:nvPr>
            <p:ph type="title"/>
          </p:nvPr>
        </p:nvSpPr>
        <p:spPr>
          <a:xfrm>
            <a:off x="385127" y="-187152"/>
            <a:ext cx="8243579" cy="1143000"/>
          </a:xfrm>
        </p:spPr>
        <p:txBody>
          <a:bodyPr/>
          <a:lstStyle/>
          <a:p>
            <a:r>
              <a:rPr lang="en-US" dirty="0"/>
              <a:t>Click to edit Master title </a:t>
            </a:r>
          </a:p>
        </p:txBody>
      </p:sp>
      <p:sp>
        <p:nvSpPr>
          <p:cNvPr id="9" name="Picture Placeholder 12"/>
          <p:cNvSpPr>
            <a:spLocks noGrp="1"/>
          </p:cNvSpPr>
          <p:nvPr>
            <p:ph type="pic" sz="quarter" idx="13"/>
          </p:nvPr>
        </p:nvSpPr>
        <p:spPr>
          <a:xfrm>
            <a:off x="463114" y="851202"/>
            <a:ext cx="8165592" cy="5650992"/>
          </a:xfrm>
          <a:ln w="28575" cmpd="sng">
            <a:solidFill>
              <a:srgbClr val="0D6C71"/>
            </a:solidFill>
          </a:ln>
          <a:effectLst/>
        </p:spPr>
        <p:txBody>
          <a:bodyPr/>
          <a:lstStyle/>
          <a:p>
            <a:endParaRPr lang="en-US" dirty="0"/>
          </a:p>
        </p:txBody>
      </p:sp>
      <p:pic>
        <p:nvPicPr>
          <p:cNvPr id="7" name="Picture 6" descr="EPC NEW logo final_ColorKeyed.jpg"/>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0" b="100000" l="0" r="100000">
                        <a14:foregroundMark x1="5787" y1="11033" x2="5787" y2="11033"/>
                        <a14:foregroundMark x1="5787" y1="11033" x2="5787" y2="11033"/>
                      </a14:backgroundRemoval>
                    </a14:imgEffect>
                  </a14:imgLayer>
                </a14:imgProps>
              </a:ext>
              <a:ext uri="{28A0092B-C50C-407E-A947-70E740481C1C}">
                <a14:useLocalDpi xmlns:a14="http://schemas.microsoft.com/office/drawing/2010/main"/>
              </a:ext>
            </a:extLst>
          </a:blip>
          <a:stretch>
            <a:fillRect/>
          </a:stretch>
        </p:blipFill>
        <p:spPr>
          <a:xfrm>
            <a:off x="463115" y="5389629"/>
            <a:ext cx="1136695" cy="1345088"/>
          </a:xfrm>
          <a:prstGeom prst="rect">
            <a:avLst/>
          </a:prstGeom>
        </p:spPr>
      </p:pic>
    </p:spTree>
    <p:extLst>
      <p:ext uri="{BB962C8B-B14F-4D97-AF65-F5344CB8AC3E}">
        <p14:creationId xmlns:p14="http://schemas.microsoft.com/office/powerpoint/2010/main" val="91979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t;B&gt; Subsection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dirty="0"/>
              <a:t>NAEMT EPC © 2015 </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0DB8C3E-99EC-1E43-9525-A095A58892BB}" type="slidenum">
              <a:rPr lang="en-US" smtClean="0"/>
              <a:t>‹#›</a:t>
            </a:fld>
            <a:endParaRPr lang="en-US" dirty="0"/>
          </a:p>
        </p:txBody>
      </p:sp>
      <p:sp>
        <p:nvSpPr>
          <p:cNvPr id="6" name="Text Placeholder 4"/>
          <p:cNvSpPr>
            <a:spLocks noGrp="1"/>
          </p:cNvSpPr>
          <p:nvPr>
            <p:ph type="body" sz="quarter" idx="3"/>
          </p:nvPr>
        </p:nvSpPr>
        <p:spPr>
          <a:xfrm>
            <a:off x="1731964" y="5824353"/>
            <a:ext cx="6893277" cy="639762"/>
          </a:xfrm>
        </p:spPr>
        <p:txBody>
          <a:bodyPr anchor="t"/>
          <a:lstStyle>
            <a:lvl1pPr marL="0" indent="0" algn="r">
              <a:buNone/>
              <a:defRPr sz="3840" b="1">
                <a:solidFill>
                  <a:srgbClr val="691453"/>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Click to edit Master text styles</a:t>
            </a:r>
          </a:p>
        </p:txBody>
      </p:sp>
      <p:sp>
        <p:nvSpPr>
          <p:cNvPr id="7" name="Picture Placeholder 12"/>
          <p:cNvSpPr>
            <a:spLocks noGrp="1"/>
          </p:cNvSpPr>
          <p:nvPr>
            <p:ph type="pic" sz="quarter" idx="13"/>
          </p:nvPr>
        </p:nvSpPr>
        <p:spPr>
          <a:xfrm>
            <a:off x="463115" y="177952"/>
            <a:ext cx="8162125" cy="5646401"/>
          </a:xfrm>
          <a:ln w="28575" cmpd="sng">
            <a:solidFill>
              <a:srgbClr val="0D6C71"/>
            </a:solidFill>
          </a:ln>
          <a:effectLst/>
        </p:spPr>
        <p:txBody>
          <a:bodyPr/>
          <a:lstStyle/>
          <a:p>
            <a:endParaRPr lang="en-US" dirty="0"/>
          </a:p>
        </p:txBody>
      </p:sp>
      <p:pic>
        <p:nvPicPr>
          <p:cNvPr id="8" name="Picture 7" descr="EPC NEW logo final_ColorKeyed.jpg"/>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0" b="100000" l="0" r="100000">
                        <a14:foregroundMark x1="5787" y1="11033" x2="5787" y2="11033"/>
                        <a14:foregroundMark x1="5787" y1="11033" x2="5787" y2="11033"/>
                      </a14:backgroundRemoval>
                    </a14:imgEffect>
                  </a14:imgLayer>
                </a14:imgProps>
              </a:ext>
              <a:ext uri="{28A0092B-C50C-407E-A947-70E740481C1C}">
                <a14:useLocalDpi xmlns:a14="http://schemas.microsoft.com/office/drawing/2010/main"/>
              </a:ext>
            </a:extLst>
          </a:blip>
          <a:stretch>
            <a:fillRect/>
          </a:stretch>
        </p:blipFill>
        <p:spPr>
          <a:xfrm>
            <a:off x="463115" y="5389629"/>
            <a:ext cx="1136695" cy="1345088"/>
          </a:xfrm>
          <a:prstGeom prst="rect">
            <a:avLst/>
          </a:prstGeom>
        </p:spPr>
      </p:pic>
    </p:spTree>
    <p:extLst>
      <p:ext uri="{BB962C8B-B14F-4D97-AF65-F5344CB8AC3E}">
        <p14:creationId xmlns:p14="http://schemas.microsoft.com/office/powerpoint/2010/main" val="1051279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t;C&gt; Graphic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dirty="0"/>
              <a:t>NAEMT EPC © 2015 </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0DB8C3E-99EC-1E43-9525-A095A58892BB}" type="slidenum">
              <a:rPr lang="en-US" smtClean="0"/>
              <a:t>‹#›</a:t>
            </a:fld>
            <a:endParaRPr lang="en-US" dirty="0"/>
          </a:p>
        </p:txBody>
      </p:sp>
      <p:sp>
        <p:nvSpPr>
          <p:cNvPr id="7" name="Text Placeholder 4"/>
          <p:cNvSpPr>
            <a:spLocks noGrp="1"/>
          </p:cNvSpPr>
          <p:nvPr>
            <p:ph type="body" sz="quarter" idx="3"/>
          </p:nvPr>
        </p:nvSpPr>
        <p:spPr>
          <a:xfrm>
            <a:off x="1955524" y="5838464"/>
            <a:ext cx="6893277" cy="639762"/>
          </a:xfrm>
        </p:spPr>
        <p:txBody>
          <a:bodyPr anchor="t"/>
          <a:lstStyle>
            <a:lvl1pPr marL="0" indent="0" algn="r">
              <a:buNone/>
              <a:defRPr sz="2880" b="1">
                <a:solidFill>
                  <a:srgbClr val="691453"/>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Click to edit Master text styles</a:t>
            </a:r>
          </a:p>
        </p:txBody>
      </p:sp>
      <p:pic>
        <p:nvPicPr>
          <p:cNvPr id="8" name="Picture 7" descr="EPC NEW logo final_ColorKeyed.jpg"/>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0" b="100000" l="0" r="100000">
                        <a14:foregroundMark x1="5787" y1="11033" x2="5787" y2="11033"/>
                        <a14:foregroundMark x1="5787" y1="11033" x2="5787" y2="11033"/>
                      </a14:backgroundRemoval>
                    </a14:imgEffect>
                  </a14:imgLayer>
                </a14:imgProps>
              </a:ext>
              <a:ext uri="{28A0092B-C50C-407E-A947-70E740481C1C}">
                <a14:useLocalDpi xmlns:a14="http://schemas.microsoft.com/office/drawing/2010/main"/>
              </a:ext>
            </a:extLst>
          </a:blip>
          <a:stretch>
            <a:fillRect/>
          </a:stretch>
        </p:blipFill>
        <p:spPr>
          <a:xfrm>
            <a:off x="463115" y="5389629"/>
            <a:ext cx="1136695" cy="1345088"/>
          </a:xfrm>
          <a:prstGeom prst="rect">
            <a:avLst/>
          </a:prstGeom>
        </p:spPr>
      </p:pic>
    </p:spTree>
    <p:extLst>
      <p:ext uri="{BB962C8B-B14F-4D97-AF65-F5344CB8AC3E}">
        <p14:creationId xmlns:p14="http://schemas.microsoft.com/office/powerpoint/2010/main" val="888091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icture Placeholder 12"/>
          <p:cNvSpPr>
            <a:spLocks noGrp="1"/>
          </p:cNvSpPr>
          <p:nvPr>
            <p:ph type="pic" sz="quarter" idx="13"/>
          </p:nvPr>
        </p:nvSpPr>
        <p:spPr>
          <a:xfrm>
            <a:off x="463115" y="177952"/>
            <a:ext cx="8162125" cy="5646401"/>
          </a:xfrm>
          <a:ln w="28575" cmpd="sng">
            <a:solidFill>
              <a:srgbClr val="691453"/>
            </a:solidFill>
          </a:ln>
          <a:effectLst/>
        </p:spPr>
        <p:txBody>
          <a:bodyPr/>
          <a:lstStyle/>
          <a:p>
            <a:endParaRPr lang="en-US" dirty="0"/>
          </a:p>
        </p:txBody>
      </p:sp>
      <p:pic>
        <p:nvPicPr>
          <p:cNvPr id="6" name="Picture 5" descr="EPC NEW logo final_ColorKeyed.jpg"/>
          <p:cNvPicPr>
            <a:picLocks noChangeAspect="1"/>
          </p:cNvPicPr>
          <p:nvPr userDrawn="1"/>
        </p:nvPicPr>
        <p:blipFill>
          <a:blip r:embed="rId3" cstate="screen">
            <a:extLst>
              <a:ext uri="{BEBA8EAE-BF5A-486C-A8C5-ECC9F3942E4B}">
                <a14:imgProps xmlns:a14="http://schemas.microsoft.com/office/drawing/2010/main">
                  <a14:imgLayer r:embed="rId4">
                    <a14:imgEffect>
                      <a14:backgroundRemoval t="0" b="100000" l="0" r="100000">
                        <a14:foregroundMark x1="5787" y1="11033" x2="5787" y2="11033"/>
                        <a14:foregroundMark x1="5787" y1="11033" x2="5787" y2="11033"/>
                      </a14:backgroundRemoval>
                    </a14:imgEffect>
                  </a14:imgLayer>
                </a14:imgProps>
              </a:ext>
              <a:ext uri="{28A0092B-C50C-407E-A947-70E740481C1C}">
                <a14:useLocalDpi xmlns:a14="http://schemas.microsoft.com/office/drawing/2010/main"/>
              </a:ext>
            </a:extLst>
          </a:blip>
          <a:stretch>
            <a:fillRect/>
          </a:stretch>
        </p:blipFill>
        <p:spPr>
          <a:xfrm>
            <a:off x="463115" y="5389629"/>
            <a:ext cx="1136695" cy="1345088"/>
          </a:xfrm>
          <a:prstGeom prst="rect">
            <a:avLst/>
          </a:prstGeom>
        </p:spPr>
      </p:pic>
      <p:sp>
        <p:nvSpPr>
          <p:cNvPr id="7" name="Text Placeholder 4"/>
          <p:cNvSpPr>
            <a:spLocks noGrp="1"/>
          </p:cNvSpPr>
          <p:nvPr>
            <p:ph type="body" sz="quarter" idx="3"/>
          </p:nvPr>
        </p:nvSpPr>
        <p:spPr>
          <a:xfrm>
            <a:off x="3386768" y="5940367"/>
            <a:ext cx="5238472" cy="639762"/>
          </a:xfrm>
        </p:spPr>
        <p:txBody>
          <a:bodyPr anchor="t"/>
          <a:lstStyle>
            <a:lvl1pPr marL="0" indent="0" algn="r">
              <a:buNone/>
              <a:defRPr sz="3360" b="1">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Click to edit Master text styles</a:t>
            </a:r>
          </a:p>
        </p:txBody>
      </p:sp>
    </p:spTree>
    <p:extLst>
      <p:ext uri="{BB962C8B-B14F-4D97-AF65-F5344CB8AC3E}">
        <p14:creationId xmlns:p14="http://schemas.microsoft.com/office/powerpoint/2010/main" val="209499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9144000" cy="184666"/>
          </a:xfrm>
          <a:prstGeom prst="rect">
            <a:avLst/>
          </a:prstGeom>
        </p:spPr>
        <p:txBody>
          <a:bodyPr wrap="square">
            <a:spAutoFit/>
          </a:bodyPr>
          <a:lstStyle/>
          <a:p>
            <a:pPr algn="ctr"/>
            <a:r>
              <a:rPr lang="en-US" sz="600">
                <a:solidFill>
                  <a:srgbClr val="4196D7"/>
                </a:solidFill>
                <a:latin typeface="Arial" panose="020B0604020202020204" pitchFamily="34" charset="0"/>
                <a:cs typeface="Arial" panose="020B0604020202020204" pitchFamily="34" charset="0"/>
              </a:rPr>
              <a:t>Copyright © 2021 by Public Safety Group, A Division of Jones &amp; Bartlett Learning. </a:t>
            </a:r>
            <a:r>
              <a:rPr lang="en-US" sz="600" err="1">
                <a:solidFill>
                  <a:srgbClr val="4196D7"/>
                </a:solidFill>
                <a:latin typeface="Arial" panose="020B0604020202020204" pitchFamily="34" charset="0"/>
                <a:cs typeface="Arial" panose="020B0604020202020204" pitchFamily="34" charset="0"/>
              </a:rPr>
              <a:t>www.psglearning.com</a:t>
            </a:r>
            <a:r>
              <a:rPr lang="en-US" sz="600">
                <a:solidFill>
                  <a:srgbClr val="4196D7"/>
                </a:solidFill>
                <a:latin typeface="Arial" panose="020B0604020202020204" pitchFamily="34" charset="0"/>
                <a:cs typeface="Arial" panose="020B0604020202020204" pitchFamily="34" charset="0"/>
              </a:rPr>
              <a:t>. Background texture © </a:t>
            </a:r>
            <a:r>
              <a:rPr lang="en-US" sz="600" err="1">
                <a:solidFill>
                  <a:srgbClr val="4196D7"/>
                </a:solidFill>
                <a:latin typeface="Arial" panose="020B0604020202020204" pitchFamily="34" charset="0"/>
                <a:cs typeface="Arial" panose="020B0604020202020204" pitchFamily="34" charset="0"/>
              </a:rPr>
              <a:t>Bunphot</a:t>
            </a:r>
            <a:r>
              <a:rPr lang="en-US" sz="600">
                <a:solidFill>
                  <a:srgbClr val="4196D7"/>
                </a:solidFill>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9144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E6E71"/>
              </a:solidFill>
            </a:endParaRPr>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701279" y="2571751"/>
            <a:ext cx="7741444" cy="1165225"/>
          </a:xfrm>
        </p:spPr>
        <p:txBody>
          <a:bodyPr anchor="ctr" anchorCtr="0"/>
          <a:lstStyle>
            <a:lvl1pPr marL="0" indent="0" algn="ctr">
              <a:buNone/>
              <a:defRPr sz="3600" b="1">
                <a:solidFill>
                  <a:srgbClr val="FFFFFF"/>
                </a:solidFill>
              </a:defRPr>
            </a:lvl1pPr>
          </a:lstStyle>
          <a:p>
            <a:pPr lvl="0"/>
            <a:r>
              <a:rPr lang="en-US"/>
              <a:t>Divider</a:t>
            </a:r>
          </a:p>
        </p:txBody>
      </p:sp>
    </p:spTree>
    <p:extLst>
      <p:ext uri="{BB962C8B-B14F-4D97-AF65-F5344CB8AC3E}">
        <p14:creationId xmlns:p14="http://schemas.microsoft.com/office/powerpoint/2010/main" val="291398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550"/>
            </a:lvl1pPr>
          </a:lstStyle>
          <a:p>
            <a:r>
              <a:rPr lang="en-US" dirty="0"/>
              <a:t>Click to edit Master title style</a:t>
            </a:r>
            <a:endParaRPr dirty="0"/>
          </a:p>
        </p:txBody>
      </p:sp>
      <p:sp>
        <p:nvSpPr>
          <p:cNvPr id="3" name="Content Placeholder 2"/>
          <p:cNvSpPr>
            <a:spLocks noGrp="1"/>
          </p:cNvSpPr>
          <p:nvPr>
            <p:ph idx="1"/>
          </p:nvPr>
        </p:nvSpPr>
        <p:spPr>
          <a:xfrm>
            <a:off x="694373" y="1490871"/>
            <a:ext cx="7715250" cy="4699047"/>
          </a:xfrm>
        </p:spPr>
        <p:txBody>
          <a:bodyPr/>
          <a:lstStyle>
            <a:lvl1pPr>
              <a:lnSpc>
                <a:spcPts val="2400"/>
              </a:lnSpc>
              <a:defRPr sz="2100">
                <a:latin typeface="Arial" panose="020B0604020202020204" pitchFamily="34" charset="0"/>
                <a:cs typeface="Arial" panose="020B0604020202020204" pitchFamily="34" charset="0"/>
              </a:defRPr>
            </a:lvl1pPr>
            <a:lvl2pPr marL="514350" indent="-171450">
              <a:lnSpc>
                <a:spcPts val="2400"/>
              </a:lnSpc>
              <a:buFont typeface="Arial" panose="020B0604020202020204" pitchFamily="34" charset="0"/>
              <a:buChar char="•"/>
              <a:defRPr sz="1800">
                <a:latin typeface="Arial" panose="020B0604020202020204" pitchFamily="34" charset="0"/>
                <a:cs typeface="Arial" panose="020B0604020202020204" pitchFamily="34" charset="0"/>
              </a:defRPr>
            </a:lvl2pPr>
            <a:lvl3pPr marL="857250" indent="-171450">
              <a:lnSpc>
                <a:spcPts val="2400"/>
              </a:lnSpc>
              <a:buFont typeface="Arial" panose="020B0604020202020204" pitchFamily="34" charset="0"/>
              <a:buChar char="○"/>
              <a:defRPr sz="1650">
                <a:latin typeface="Arial" panose="020B0604020202020204" pitchFamily="34" charset="0"/>
                <a:cs typeface="Arial" panose="020B0604020202020204" pitchFamily="34" charset="0"/>
              </a:defRPr>
            </a:lvl3pPr>
            <a:lvl4pPr marL="1200150" indent="-171450">
              <a:lnSpc>
                <a:spcPts val="2400"/>
              </a:lnSpc>
              <a:buSzPct val="90000"/>
              <a:buFont typeface="Arial" panose="020B0604020202020204" pitchFamily="34" charset="0"/>
              <a:buChar char="•"/>
              <a:defRPr sz="1500">
                <a:latin typeface="Arial" panose="020B0604020202020204" pitchFamily="34" charset="0"/>
                <a:cs typeface="Arial" panose="020B0604020202020204" pitchFamily="34" charset="0"/>
              </a:defRPr>
            </a:lvl4pPr>
            <a:lvl5pPr>
              <a:lnSpc>
                <a:spcPts val="2400"/>
              </a:lnSpc>
              <a:defRPr sz="13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12154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550"/>
            </a:lvl1pPr>
          </a:lstStyle>
          <a:p>
            <a:r>
              <a:rPr lang="en-US" dirty="0"/>
              <a:t>Click to edit Master title style</a:t>
            </a:r>
            <a:endParaRPr dirty="0"/>
          </a:p>
        </p:txBody>
      </p:sp>
      <p:sp>
        <p:nvSpPr>
          <p:cNvPr id="3" name="Content Placeholder 2"/>
          <p:cNvSpPr>
            <a:spLocks noGrp="1"/>
          </p:cNvSpPr>
          <p:nvPr>
            <p:ph sz="half" idx="1"/>
          </p:nvPr>
        </p:nvSpPr>
        <p:spPr>
          <a:xfrm>
            <a:off x="685800" y="1461052"/>
            <a:ext cx="3641598" cy="4729436"/>
          </a:xfrm>
        </p:spPr>
        <p:txBody>
          <a:bodyPr/>
          <a:lstStyle>
            <a:lvl1pPr>
              <a:defRPr sz="1800"/>
            </a:lvl1pPr>
            <a:lvl2pPr>
              <a:defRPr sz="1650"/>
            </a:lvl2pPr>
            <a:lvl3pPr>
              <a:defRPr sz="1500"/>
            </a:lvl3pPr>
            <a:lvl4pPr>
              <a:defRPr sz="135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811526" y="1461052"/>
            <a:ext cx="3646674" cy="4729436"/>
          </a:xfrm>
        </p:spPr>
        <p:txBody>
          <a:bodyPr/>
          <a:lstStyle>
            <a:lvl1pPr>
              <a:defRPr sz="1800"/>
            </a:lvl1pPr>
            <a:lvl2pPr>
              <a:defRPr sz="1650"/>
            </a:lvl2pPr>
            <a:lvl3pPr>
              <a:defRPr sz="1500"/>
            </a:lvl3pPr>
            <a:lvl4pPr>
              <a:defRPr sz="135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695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50"/>
            </a:lvl1pPr>
          </a:lstStyle>
          <a:p>
            <a:r>
              <a:rPr lang="en-US" dirty="0"/>
              <a:t>Click to edit Master title style</a:t>
            </a:r>
            <a:endParaRPr dirty="0"/>
          </a:p>
        </p:txBody>
      </p:sp>
      <p:sp>
        <p:nvSpPr>
          <p:cNvPr id="3" name="Text Placeholder 2"/>
          <p:cNvSpPr>
            <a:spLocks noGrp="1"/>
          </p:cNvSpPr>
          <p:nvPr>
            <p:ph type="body" idx="1"/>
          </p:nvPr>
        </p:nvSpPr>
        <p:spPr>
          <a:xfrm>
            <a:off x="582930" y="1496187"/>
            <a:ext cx="3744468" cy="470916"/>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82930" y="2077279"/>
            <a:ext cx="3744468"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4572000" y="1496187"/>
            <a:ext cx="3906441"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4572000" y="6142515"/>
            <a:ext cx="3906441" cy="651192"/>
          </a:xfrm>
        </p:spPr>
        <p:txBody>
          <a:bodyPr/>
          <a:lstStyle>
            <a:lvl1pPr marL="0" indent="0">
              <a:buNone/>
              <a:defRPr sz="750"/>
            </a:lvl1pPr>
          </a:lstStyle>
          <a:p>
            <a:pPr lvl="0"/>
            <a:r>
              <a:rPr lang="en-US"/>
              <a:t>Credit line FPO</a:t>
            </a:r>
          </a:p>
        </p:txBody>
      </p:sp>
    </p:spTree>
    <p:extLst>
      <p:ext uri="{BB962C8B-B14F-4D97-AF65-F5344CB8AC3E}">
        <p14:creationId xmlns:p14="http://schemas.microsoft.com/office/powerpoint/2010/main" val="6889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550"/>
            </a:lvl1pPr>
          </a:lstStyle>
          <a:p>
            <a:r>
              <a:rPr lang="en-US" dirty="0"/>
              <a:t>Click to edit Master title style</a:t>
            </a:r>
            <a:endParaRPr dirty="0"/>
          </a:p>
        </p:txBody>
      </p:sp>
    </p:spTree>
    <p:extLst>
      <p:ext uri="{BB962C8B-B14F-4D97-AF65-F5344CB8AC3E}">
        <p14:creationId xmlns:p14="http://schemas.microsoft.com/office/powerpoint/2010/main" val="202656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550"/>
            </a:lvl1pPr>
          </a:lstStyle>
          <a:p>
            <a:r>
              <a:rPr lang="en-US" dirty="0"/>
              <a:t>Click to edit Master title style</a:t>
            </a:r>
            <a:endParaRPr dirty="0"/>
          </a:p>
        </p:txBody>
      </p:sp>
      <p:sp>
        <p:nvSpPr>
          <p:cNvPr id="4" name="Text Placeholder 2"/>
          <p:cNvSpPr>
            <a:spLocks noGrp="1"/>
          </p:cNvSpPr>
          <p:nvPr>
            <p:ph type="body" sz="half" idx="2"/>
          </p:nvPr>
        </p:nvSpPr>
        <p:spPr>
          <a:xfrm>
            <a:off x="660082" y="1510749"/>
            <a:ext cx="3184937" cy="4404625"/>
          </a:xfrm>
        </p:spPr>
        <p:txBody>
          <a:bodyPr>
            <a:normAutofit/>
          </a:bodyPr>
          <a:lstStyle>
            <a:lvl1pPr marL="0" indent="0">
              <a:spcBef>
                <a:spcPts val="1125"/>
              </a:spcBef>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4138613" y="6046788"/>
            <a:ext cx="4344744" cy="651192"/>
          </a:xfrm>
        </p:spPr>
        <p:txBody>
          <a:bodyPr/>
          <a:lstStyle>
            <a:lvl1pPr marL="0" indent="0">
              <a:buNone/>
              <a:defRPr sz="750"/>
            </a:lvl1pPr>
          </a:lstStyle>
          <a:p>
            <a:pPr lvl="0"/>
            <a:r>
              <a:rPr lang="en-US"/>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4138612" y="1508815"/>
            <a:ext cx="4344591" cy="4404624"/>
          </a:xfrm>
        </p:spPr>
        <p:txBody>
          <a:bodyPr/>
          <a:lstStyle/>
          <a:p>
            <a:endParaRPr lang="en-US"/>
          </a:p>
        </p:txBody>
      </p:sp>
    </p:spTree>
    <p:extLst>
      <p:ext uri="{BB962C8B-B14F-4D97-AF65-F5344CB8AC3E}">
        <p14:creationId xmlns:p14="http://schemas.microsoft.com/office/powerpoint/2010/main" val="308619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550"/>
            </a:lvl1pPr>
          </a:lstStyle>
          <a:p>
            <a:r>
              <a:rPr lang="en-US" dirty="0"/>
              <a:t>Click to edit Master title style</a:t>
            </a:r>
            <a:endParaRPr dirty="0"/>
          </a:p>
        </p:txBody>
      </p:sp>
      <p:sp>
        <p:nvSpPr>
          <p:cNvPr id="3" name="Content Placeholder 3"/>
          <p:cNvSpPr>
            <a:spLocks noGrp="1"/>
          </p:cNvSpPr>
          <p:nvPr>
            <p:ph idx="1" hasCustomPrompt="1"/>
          </p:nvPr>
        </p:nvSpPr>
        <p:spPr>
          <a:xfrm>
            <a:off x="691122" y="1461052"/>
            <a:ext cx="2386406" cy="4895328"/>
          </a:xfrm>
        </p:spPr>
        <p:txBody>
          <a:bodyPr>
            <a:normAutofit/>
          </a:bodyPr>
          <a:lstStyle>
            <a:lvl1pPr marL="0" indent="0">
              <a:buNone/>
              <a:defRPr sz="1650"/>
            </a:lvl1pPr>
            <a:lvl2pPr marL="342900" indent="0">
              <a:buNone/>
              <a:defRPr sz="1500"/>
            </a:lvl2pPr>
            <a:lvl3pPr marL="685800" indent="0">
              <a:buNone/>
              <a:defRPr sz="1350"/>
            </a:lvl3pPr>
            <a:lvl4pPr marL="1028700" indent="0">
              <a:buNone/>
              <a:defRPr sz="1200"/>
            </a:lvl4pPr>
            <a:lvl5pPr marL="1371600" indent="0">
              <a:buNone/>
              <a:defRPr sz="1200"/>
            </a:lvl5pPr>
            <a:lvl6pPr>
              <a:defRPr sz="1200"/>
            </a:lvl6pPr>
            <a:lvl7pPr>
              <a:defRPr sz="1200"/>
            </a:lvl7pPr>
            <a:lvl8pPr>
              <a:defRPr sz="1200"/>
            </a:lvl8pPr>
            <a:lvl9pPr>
              <a:defRPr sz="1200"/>
            </a:lvl9pPr>
          </a:lstStyle>
          <a:p>
            <a:pPr lvl="0"/>
            <a:r>
              <a:rPr lang="en-US"/>
              <a:t>Sample text</a:t>
            </a:r>
            <a:endParaRPr/>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3365742" y="1461052"/>
            <a:ext cx="2386406" cy="4895328"/>
          </a:xfrm>
        </p:spPr>
        <p:txBody>
          <a:bodyPr>
            <a:normAutofit/>
          </a:bodyPr>
          <a:lstStyle>
            <a:lvl1pPr marL="0" indent="0">
              <a:buNone/>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6040362" y="1461052"/>
            <a:ext cx="2386406" cy="4895328"/>
          </a:xfrm>
        </p:spPr>
        <p:txBody>
          <a:bodyPr>
            <a:normAutofit/>
          </a:bodyPr>
          <a:lstStyle>
            <a:lvl1pPr marL="0" indent="0">
              <a:buNone/>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Sample text</a:t>
            </a:r>
          </a:p>
        </p:txBody>
      </p:sp>
    </p:spTree>
    <p:extLst>
      <p:ext uri="{BB962C8B-B14F-4D97-AF65-F5344CB8AC3E}">
        <p14:creationId xmlns:p14="http://schemas.microsoft.com/office/powerpoint/2010/main" val="379630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8CB52-B4EF-4501-AE4D-1C684A0B7B1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45168B-0E4A-49A7-B22F-57C08075CE2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4BFBCA-FF4D-4E66-AE51-7436B79230FE}"/>
              </a:ext>
            </a:extLst>
          </p:cNvPr>
          <p:cNvSpPr>
            <a:spLocks noGrp="1"/>
          </p:cNvSpPr>
          <p:nvPr>
            <p:ph type="dt" sz="half" idx="10"/>
          </p:nvPr>
        </p:nvSpPr>
        <p:spPr>
          <a:xfrm>
            <a:off x="628650" y="6356351"/>
            <a:ext cx="2057400" cy="365125"/>
          </a:xfrm>
          <a:prstGeom prst="rect">
            <a:avLst/>
          </a:prstGeom>
        </p:spPr>
        <p:txBody>
          <a:bodyPr/>
          <a:lstStyle/>
          <a:p>
            <a:fld id="{0A435BE8-4543-4C7B-9551-7E98AEFD38E5}" type="datetimeFigureOut">
              <a:rPr lang="en-US" smtClean="0"/>
              <a:t>10/5/21</a:t>
            </a:fld>
            <a:endParaRPr lang="en-US" dirty="0"/>
          </a:p>
        </p:txBody>
      </p:sp>
      <p:sp>
        <p:nvSpPr>
          <p:cNvPr id="5" name="Footer Placeholder 4">
            <a:extLst>
              <a:ext uri="{FF2B5EF4-FFF2-40B4-BE49-F238E27FC236}">
                <a16:creationId xmlns:a16="http://schemas.microsoft.com/office/drawing/2014/main" id="{3EEF0550-DFF0-4A0B-8ECF-88D49B90C2B2}"/>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5AE8C83-26C7-4EB5-8A3B-8676FF226ED7}"/>
              </a:ext>
            </a:extLst>
          </p:cNvPr>
          <p:cNvSpPr>
            <a:spLocks noGrp="1"/>
          </p:cNvSpPr>
          <p:nvPr>
            <p:ph type="sldNum" sz="quarter" idx="12"/>
          </p:nvPr>
        </p:nvSpPr>
        <p:spPr>
          <a:xfrm>
            <a:off x="6457950" y="6356351"/>
            <a:ext cx="2057400" cy="365125"/>
          </a:xfrm>
          <a:prstGeom prst="rect">
            <a:avLst/>
          </a:prstGeom>
        </p:spPr>
        <p:txBody>
          <a:bodyPr/>
          <a:lstStyle/>
          <a:p>
            <a:fld id="{D5A3D075-676C-4B71-A2ED-E7C557FEAA31}" type="slidenum">
              <a:rPr lang="en-US" smtClean="0"/>
              <a:t>‹#›</a:t>
            </a:fld>
            <a:endParaRPr lang="en-US" dirty="0"/>
          </a:p>
        </p:txBody>
      </p:sp>
    </p:spTree>
    <p:extLst>
      <p:ext uri="{BB962C8B-B14F-4D97-AF65-F5344CB8AC3E}">
        <p14:creationId xmlns:p14="http://schemas.microsoft.com/office/powerpoint/2010/main" val="140847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0" y="1035434"/>
            <a:ext cx="9144000" cy="1002089"/>
          </a:xfrm>
          <a:prstGeom prst="rect">
            <a:avLst/>
          </a:prstGeom>
          <a:no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668655" y="2203705"/>
            <a:ext cx="7826693"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6546419" y="4404272"/>
            <a:ext cx="5010495" cy="276999"/>
          </a:xfrm>
          <a:prstGeom prst="rect">
            <a:avLst/>
          </a:prstGeom>
        </p:spPr>
        <p:txBody>
          <a:bodyPr wrap="square">
            <a:spAutoFit/>
          </a:bodyPr>
          <a:lstStyle/>
          <a:p>
            <a:r>
              <a:rPr lang="en-US" sz="600" dirty="0">
                <a:solidFill>
                  <a:srgbClr val="6E6E71">
                    <a:lumMod val="50000"/>
                  </a:srgbClr>
                </a:solidFill>
                <a:latin typeface="Arial" panose="020B0604020202020204" pitchFamily="34" charset="0"/>
                <a:cs typeface="Arial" panose="020B0604020202020204" pitchFamily="34" charset="0"/>
              </a:rPr>
              <a:t>© 2023 National Association of Emergency Medical Technicians (NAEMT). *Course materials are developed by the NAEMT for the sole purpose of conducting NAEMT education courses and may not be utilized for any other purpose.</a:t>
            </a:r>
          </a:p>
        </p:txBody>
      </p:sp>
    </p:spTree>
    <p:extLst>
      <p:ext uri="{BB962C8B-B14F-4D97-AF65-F5344CB8AC3E}">
        <p14:creationId xmlns:p14="http://schemas.microsoft.com/office/powerpoint/2010/main" val="427496314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5000"/>
        </a:lnSpc>
        <a:spcBef>
          <a:spcPct val="0"/>
        </a:spcBef>
        <a:buNone/>
        <a:defRPr sz="2550" b="1" i="0" kern="1200">
          <a:solidFill>
            <a:schemeClr val="tx1"/>
          </a:solidFill>
          <a:latin typeface="Montserrat ExtraBold" pitchFamily="2" charset="77"/>
          <a:ea typeface="+mj-ea"/>
          <a:cs typeface="Arial" panose="020B0604020202020204" pitchFamily="34" charset="0"/>
        </a:defRPr>
      </a:lvl1pPr>
    </p:titleStyle>
    <p:bodyStyle>
      <a:lvl1pPr marL="171450" indent="-171450" algn="l" defTabSz="685800" rtl="0" eaLnBrk="1" latinLnBrk="0" hangingPunct="1">
        <a:lnSpc>
          <a:spcPts val="2400"/>
        </a:lnSpc>
        <a:spcBef>
          <a:spcPts val="1125"/>
        </a:spcBef>
        <a:buFont typeface="Wingdings" panose="05000000000000000000" pitchFamily="2" charset="2"/>
        <a:buChar char="§"/>
        <a:defRPr sz="2100" kern="1200">
          <a:solidFill>
            <a:schemeClr val="bg1">
              <a:lumMod val="50000"/>
            </a:schemeClr>
          </a:solidFill>
          <a:latin typeface="Minion Pro" panose="02040503050306020203" pitchFamily="18" charset="0"/>
          <a:ea typeface="+mn-ea"/>
          <a:cs typeface="Arial" panose="020B0604020202020204" pitchFamily="34" charset="0"/>
        </a:defRPr>
      </a:lvl1pPr>
      <a:lvl2pPr marL="514350" indent="-171450" algn="l" defTabSz="685800" rtl="0" eaLnBrk="1" latinLnBrk="0" hangingPunct="1">
        <a:lnSpc>
          <a:spcPts val="2400"/>
        </a:lnSpc>
        <a:spcBef>
          <a:spcPts val="225"/>
        </a:spcBef>
        <a:buFont typeface="Arial" panose="020B0604020202020204" pitchFamily="34" charset="0"/>
        <a:buChar char="•"/>
        <a:defRPr sz="1800" kern="1200">
          <a:solidFill>
            <a:schemeClr val="bg1">
              <a:lumMod val="50000"/>
            </a:schemeClr>
          </a:solidFill>
          <a:latin typeface="Minion Pro" panose="02040503050306020203" pitchFamily="18" charset="0"/>
          <a:ea typeface="+mn-ea"/>
          <a:cs typeface="Arial" panose="020B0604020202020204" pitchFamily="34" charset="0"/>
        </a:defRPr>
      </a:lvl2pPr>
      <a:lvl3pPr marL="857250" indent="-171450" algn="l" defTabSz="685800" rtl="0" eaLnBrk="1" latinLnBrk="0" hangingPunct="1">
        <a:lnSpc>
          <a:spcPts val="2400"/>
        </a:lnSpc>
        <a:spcBef>
          <a:spcPts val="225"/>
        </a:spcBef>
        <a:buFont typeface="Courier New" panose="02070309020205020404" pitchFamily="49" charset="0"/>
        <a:buChar char="o"/>
        <a:defRPr sz="1650" kern="1200">
          <a:solidFill>
            <a:schemeClr val="bg1">
              <a:lumMod val="50000"/>
            </a:schemeClr>
          </a:solidFill>
          <a:latin typeface="Minion Pro" panose="02040503050306020203" pitchFamily="18" charset="0"/>
          <a:ea typeface="+mn-ea"/>
          <a:cs typeface="Arial" panose="020B0604020202020204" pitchFamily="34" charset="0"/>
        </a:defRPr>
      </a:lvl3pPr>
      <a:lvl4pPr marL="1200150" indent="-171450" algn="l" defTabSz="685800" rtl="0" eaLnBrk="1" latinLnBrk="0" hangingPunct="1">
        <a:lnSpc>
          <a:spcPts val="2400"/>
        </a:lnSpc>
        <a:spcBef>
          <a:spcPts val="0"/>
        </a:spcBef>
        <a:buSzPct val="90000"/>
        <a:buFont typeface="Arial" panose="020B0604020202020204" pitchFamily="34" charset="0"/>
        <a:buChar char="•"/>
        <a:defRPr sz="1500" kern="1200">
          <a:solidFill>
            <a:schemeClr val="bg1">
              <a:lumMod val="50000"/>
            </a:schemeClr>
          </a:solidFill>
          <a:latin typeface="Minion Pro" panose="02040503050306020203" pitchFamily="18" charset="0"/>
          <a:ea typeface="+mn-ea"/>
          <a:cs typeface="Arial" panose="020B0604020202020204" pitchFamily="34" charset="0"/>
        </a:defRPr>
      </a:lvl4pPr>
      <a:lvl5pPr marL="1543050" indent="-171450" algn="l" defTabSz="685800" rtl="0" eaLnBrk="1" latinLnBrk="0" hangingPunct="1">
        <a:lnSpc>
          <a:spcPts val="2400"/>
        </a:lnSpc>
        <a:spcBef>
          <a:spcPts val="0"/>
        </a:spcBef>
        <a:buSzPct val="85000"/>
        <a:buFont typeface="Courier New" panose="02070309020205020404" pitchFamily="49" charset="0"/>
        <a:buChar char="o"/>
        <a:defRPr sz="1350" kern="1200">
          <a:solidFill>
            <a:schemeClr val="bg1">
              <a:lumMod val="50000"/>
            </a:schemeClr>
          </a:solidFill>
          <a:latin typeface="Minion Pro" panose="02040503050306020203" pitchFamily="18" charset="0"/>
          <a:ea typeface="+mn-ea"/>
          <a:cs typeface="Arial" panose="020B0604020202020204" pitchFamily="34" charset="0"/>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20.emf"/><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20.emf"/><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0.emf"/><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32.t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60A4D-C7C9-43EF-A5F6-E98829AED99A}"/>
              </a:ext>
            </a:extLst>
          </p:cNvPr>
          <p:cNvSpPr txBox="1"/>
          <p:nvPr/>
        </p:nvSpPr>
        <p:spPr>
          <a:xfrm>
            <a:off x="2035969" y="3518195"/>
            <a:ext cx="5072061" cy="769441"/>
          </a:xfrm>
          <a:prstGeom prst="rect">
            <a:avLst/>
          </a:prstGeom>
          <a:noFill/>
        </p:spPr>
        <p:txBody>
          <a:bodyPr wrap="square" rtlCol="0">
            <a:spAutoFit/>
          </a:bodyPr>
          <a:lstStyle/>
          <a:p>
            <a:pPr algn="ctr"/>
            <a:r>
              <a:rPr lang="en-US" sz="4400" b="1" dirty="0">
                <a:latin typeface="Montserrat ExtraBold"/>
              </a:rPr>
              <a:t>Fourth Edition</a:t>
            </a:r>
          </a:p>
        </p:txBody>
      </p:sp>
      <p:sp>
        <p:nvSpPr>
          <p:cNvPr id="5" name="TextBox 4" descr="A logo consists of a five-pointed star with the Rod of Asclepius in the middle. The letters B, A, and C are in the middle of the logo. Text around the logo in a circle reads, Emergency Pediatric Care N A E M T." title="A logo consists of a five-pointed star with the Rod of Asclepius in the middle. Text next to the logo reads, N A E M T.">
            <a:extLst>
              <a:ext uri="{FF2B5EF4-FFF2-40B4-BE49-F238E27FC236}">
                <a16:creationId xmlns:a16="http://schemas.microsoft.com/office/drawing/2014/main" id="{70DC98A5-68F1-2B4F-BD76-54F5D6CE6C3A}"/>
              </a:ext>
            </a:extLst>
          </p:cNvPr>
          <p:cNvSpPr txBox="1"/>
          <p:nvPr/>
        </p:nvSpPr>
        <p:spPr>
          <a:xfrm>
            <a:off x="745434" y="4601640"/>
            <a:ext cx="7653130" cy="1200329"/>
          </a:xfrm>
          <a:prstGeom prst="rect">
            <a:avLst/>
          </a:prstGeom>
          <a:noFill/>
        </p:spPr>
        <p:txBody>
          <a:bodyPr wrap="square" rtlCol="0">
            <a:spAutoFit/>
          </a:bodyPr>
          <a:lstStyle/>
          <a:p>
            <a:pPr algn="ctr"/>
            <a:r>
              <a:rPr lang="en-US" sz="3600" b="1" dirty="0">
                <a:solidFill>
                  <a:srgbClr val="6E6F71"/>
                </a:solidFill>
                <a:latin typeface="Montserrat ExtraBold" pitchFamily="2" charset="77"/>
              </a:rPr>
              <a:t>Lesson 1: Pediatric Development and Assessment</a:t>
            </a:r>
          </a:p>
        </p:txBody>
      </p:sp>
    </p:spTree>
    <p:extLst>
      <p:ext uri="{BB962C8B-B14F-4D97-AF65-F5344CB8AC3E}">
        <p14:creationId xmlns:p14="http://schemas.microsoft.com/office/powerpoint/2010/main" val="143321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Assessment Triangle </a:t>
            </a:r>
            <a:r>
              <a:rPr lang="en-US" sz="2000" dirty="0"/>
              <a:t>(4 of 4)</a:t>
            </a:r>
          </a:p>
        </p:txBody>
      </p:sp>
      <p:sp>
        <p:nvSpPr>
          <p:cNvPr id="3" name="Content Placeholder 2"/>
          <p:cNvSpPr>
            <a:spLocks noGrp="1"/>
          </p:cNvSpPr>
          <p:nvPr>
            <p:ph idx="1"/>
          </p:nvPr>
        </p:nvSpPr>
        <p:spPr>
          <a:xfrm>
            <a:off x="694373" y="1719473"/>
            <a:ext cx="7715250" cy="4699047"/>
          </a:xfrm>
        </p:spPr>
        <p:txBody>
          <a:bodyPr/>
          <a:lstStyle/>
          <a:p>
            <a:pPr marL="0" indent="0">
              <a:buNone/>
            </a:pPr>
            <a:r>
              <a:rPr lang="en-US" sz="1650" b="1" dirty="0">
                <a:latin typeface="Minion Pro"/>
              </a:rPr>
              <a:t>Case study</a:t>
            </a:r>
            <a:r>
              <a:rPr lang="en-US" sz="1650" dirty="0">
                <a:latin typeface="Minion Pro"/>
              </a:rPr>
              <a:t>: The skin color is normal. Is this area of the triangle compromised?</a:t>
            </a:r>
          </a:p>
        </p:txBody>
      </p:sp>
      <p:sp>
        <p:nvSpPr>
          <p:cNvPr id="4" name="Rectangle 3"/>
          <p:cNvSpPr/>
          <p:nvPr/>
        </p:nvSpPr>
        <p:spPr>
          <a:xfrm>
            <a:off x="2265998" y="6104248"/>
            <a:ext cx="4572000" cy="338554"/>
          </a:xfrm>
          <a:prstGeom prst="rect">
            <a:avLst/>
          </a:prstGeom>
        </p:spPr>
        <p:txBody>
          <a:bodyPr>
            <a:spAutoFit/>
          </a:bodyPr>
          <a:lstStyle/>
          <a:p>
            <a:pPr algn="ctr"/>
            <a:r>
              <a:rPr lang="en-US" sz="800" dirty="0">
                <a:solidFill>
                  <a:srgbClr val="373739"/>
                </a:solidFill>
                <a:latin typeface="Arial" pitchFamily="34" charset="0"/>
                <a:cs typeface="Arial" pitchFamily="34" charset="0"/>
              </a:rPr>
              <a:t>Used with permission of the American Academy of Pediatrics, Pediatric Education for </a:t>
            </a:r>
            <a:r>
              <a:rPr lang="en-US" sz="800" dirty="0" err="1">
                <a:solidFill>
                  <a:srgbClr val="373739"/>
                </a:solidFill>
                <a:latin typeface="Arial" pitchFamily="34" charset="0"/>
                <a:cs typeface="Arial" pitchFamily="34" charset="0"/>
              </a:rPr>
              <a:t>Prehospital</a:t>
            </a:r>
            <a:r>
              <a:rPr lang="en-US" sz="800" dirty="0">
                <a:solidFill>
                  <a:srgbClr val="373739"/>
                </a:solidFill>
                <a:latin typeface="Arial" pitchFamily="34" charset="0"/>
                <a:cs typeface="Arial" pitchFamily="34" charset="0"/>
              </a:rPr>
              <a:t> Professionals, © American Academy of Pediatrics, 2000</a:t>
            </a:r>
          </a:p>
        </p:txBody>
      </p:sp>
      <p:pic>
        <p:nvPicPr>
          <p:cNvPr id="5" name="Picture 4" descr="The triangle is distinguished into three parts. The parts, Appearance and Work of breathing, are in the background while the part Circulation to skin, labeled Cyanosis, mottling, pallor, is cut out and moved to the foreground." title="An illustration shows the pediatric assessment triangle.">
            <a:extLst>
              <a:ext uri="{FF2B5EF4-FFF2-40B4-BE49-F238E27FC236}">
                <a16:creationId xmlns:a16="http://schemas.microsoft.com/office/drawing/2014/main" id="{0955BEED-4996-1649-9402-F6F30BDF1E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000" y="2037523"/>
            <a:ext cx="4572000" cy="4084702"/>
          </a:xfrm>
          <a:prstGeom prst="rect">
            <a:avLst/>
          </a:prstGeom>
        </p:spPr>
      </p:pic>
    </p:spTree>
    <p:extLst>
      <p:ext uri="{BB962C8B-B14F-4D97-AF65-F5344CB8AC3E}">
        <p14:creationId xmlns:p14="http://schemas.microsoft.com/office/powerpoint/2010/main" val="247940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4375" y="1865669"/>
            <a:ext cx="7715250" cy="1149587"/>
          </a:xfrm>
        </p:spPr>
        <p:txBody>
          <a:bodyPr/>
          <a:lstStyle/>
          <a:p>
            <a:pPr marL="0" indent="0">
              <a:buNone/>
            </a:pPr>
            <a:r>
              <a:rPr lang="en-US" sz="1650" dirty="0">
                <a:latin typeface="Minion Pro"/>
              </a:rPr>
              <a:t>Your patient has open eyes, obeys commands, is oriente</a:t>
            </a:r>
            <a:r>
              <a:rPr lang="en-US" sz="1650" dirty="0">
                <a:solidFill>
                  <a:srgbClr val="373739"/>
                </a:solidFill>
                <a:latin typeface="Minion Pro"/>
              </a:rPr>
              <a:t>d, </a:t>
            </a:r>
            <a:r>
              <a:rPr lang="en-US" sz="1650" dirty="0">
                <a:latin typeface="Minion Pro"/>
              </a:rPr>
              <a:t>and uses appropriate words. What would their Pediatric Glasgow Coma Scale (PGCS) score be?</a:t>
            </a:r>
          </a:p>
        </p:txBody>
      </p:sp>
      <p:pic>
        <p:nvPicPr>
          <p:cNvPr id="21506" name="Picture 2" descr="The data from the table are as follows. Eye opening. Row 1: Older than 1 year, Spontaneously; Younger than 1 year, Spontaneously; Score, 4. Row 2: Older than 1 year, To verbal command; Younger than 1 year, To shout; Score, 3. Row 3: Older than 1 " title="A table is titled, Pediatric Glasgow Coma Scale, P C G 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034" y="2723907"/>
            <a:ext cx="4747932" cy="38753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295F283-0D8D-A346-967A-57B79B5CBBEC}"/>
              </a:ext>
            </a:extLst>
          </p:cNvPr>
          <p:cNvSpPr>
            <a:spLocks noGrp="1"/>
          </p:cNvSpPr>
          <p:nvPr>
            <p:ph type="title"/>
          </p:nvPr>
        </p:nvSpPr>
        <p:spPr>
          <a:xfrm>
            <a:off x="0" y="1035434"/>
            <a:ext cx="9144000" cy="1002089"/>
          </a:xfrm>
        </p:spPr>
        <p:txBody>
          <a:bodyPr/>
          <a:lstStyle/>
          <a:p>
            <a:r>
              <a:rPr lang="en-US" dirty="0"/>
              <a:t>Case Study</a:t>
            </a:r>
            <a:endParaRPr lang="en-US" sz="2000" dirty="0"/>
          </a:p>
        </p:txBody>
      </p:sp>
    </p:spTree>
    <p:extLst>
      <p:ext uri="{BB962C8B-B14F-4D97-AF65-F5344CB8AC3E}">
        <p14:creationId xmlns:p14="http://schemas.microsoft.com/office/powerpoint/2010/main" val="275699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Pediatric Management Diagram</a:t>
            </a:r>
          </a:p>
        </p:txBody>
      </p:sp>
      <p:pic>
        <p:nvPicPr>
          <p:cNvPr id="7170" name="Picture 2" descr="There are two types of management: Quick and not quick. The stages under quick management are as follows: Primary survey, critical interventions, rapid head-to-toe, essential interventions, transport such as priority, method, and destination, gather history, secondary assessment, and continued exam and care. Critical interventions lead to transport. The stages under not quick management are as follows: Build rapport, primary survey, mechanism of injury or nature of illness, gather history, essential interventions, secondary assessment, transport, and continued exam and care. Mechanism of injury and nature of illness leads to family-centered care, which in turn leads to rapid head-to-toe." title="An illustration shows the pediatric management diagram."/>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204203" y="1772828"/>
            <a:ext cx="4735593" cy="48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86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Quick vs. Not Quick</a:t>
            </a:r>
          </a:p>
        </p:txBody>
      </p:sp>
      <p:pic>
        <p:nvPicPr>
          <p:cNvPr id="4" name="Picture 3" descr="There are two labels in quick: presentation and critical interventions. Presentation includes any life threats. Critical interventions include manage A B Cs, control bleeding, and transport. There are two labels in not quick: presentation and essential interventions. Presentation includes stable and compensating. Essential interventions include gather history and manage A B Cs." title="An illustration compares quick and not quick.">
            <a:extLst>
              <a:ext uri="{FF2B5EF4-FFF2-40B4-BE49-F238E27FC236}">
                <a16:creationId xmlns:a16="http://schemas.microsoft.com/office/drawing/2014/main" id="{588F59FD-372F-5240-8757-0F779C1BC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295" y="2314250"/>
            <a:ext cx="6243409" cy="3280435"/>
          </a:xfrm>
          <a:prstGeom prst="rect">
            <a:avLst/>
          </a:prstGeom>
        </p:spPr>
      </p:pic>
    </p:spTree>
    <p:custDataLst>
      <p:tags r:id="rId1"/>
    </p:custDataLst>
    <p:extLst>
      <p:ext uri="{BB962C8B-B14F-4D97-AF65-F5344CB8AC3E}">
        <p14:creationId xmlns:p14="http://schemas.microsoft.com/office/powerpoint/2010/main" val="388265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3380" y="5152273"/>
            <a:ext cx="1659429"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Kmatta</a:t>
            </a:r>
            <a:r>
              <a:rPr lang="en-US" sz="800" dirty="0">
                <a:solidFill>
                  <a:srgbClr val="373739"/>
                </a:solidFill>
                <a:latin typeface="Arial" pitchFamily="34" charset="0"/>
                <a:cs typeface="Arial" pitchFamily="34" charset="0"/>
              </a:rPr>
              <a:t>/Moment/Getty Images</a:t>
            </a:r>
          </a:p>
        </p:txBody>
      </p:sp>
      <p:pic>
        <p:nvPicPr>
          <p:cNvPr id="9239" name="Picture 23" descr="A photo shows a young girl sitting on grass, dressed as a doctor, and placing a toy syringe on a teddy bear. Various toy medical instruments are before 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28" y="2743191"/>
            <a:ext cx="3559934" cy="23737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e triangle is distinguished into three parts as follows. Appearance, Work of breathing, and Circulation to skin." title="An illustration shows the pediatric assessment triangle.">
            <a:extLst>
              <a:ext uri="{FF2B5EF4-FFF2-40B4-BE49-F238E27FC236}">
                <a16:creationId xmlns:a16="http://schemas.microsoft.com/office/drawing/2014/main" id="{DA93D430-D4F2-1147-8423-9DE3A52264F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30937" y="2309167"/>
            <a:ext cx="3559935" cy="3180506"/>
          </a:xfrm>
          <a:prstGeom prst="rect">
            <a:avLst/>
          </a:prstGeom>
        </p:spPr>
      </p:pic>
      <p:sp>
        <p:nvSpPr>
          <p:cNvPr id="5" name="Title 4">
            <a:extLst>
              <a:ext uri="{FF2B5EF4-FFF2-40B4-BE49-F238E27FC236}">
                <a16:creationId xmlns:a16="http://schemas.microsoft.com/office/drawing/2014/main" id="{1E76C222-23CC-8244-AE6D-BB58B7A0A4B2}"/>
              </a:ext>
            </a:extLst>
          </p:cNvPr>
          <p:cNvSpPr>
            <a:spLocks noGrp="1"/>
          </p:cNvSpPr>
          <p:nvPr>
            <p:ph type="title"/>
          </p:nvPr>
        </p:nvSpPr>
        <p:spPr>
          <a:xfrm>
            <a:off x="0" y="1035434"/>
            <a:ext cx="9144000" cy="1002089"/>
          </a:xfrm>
        </p:spPr>
        <p:txBody>
          <a:bodyPr/>
          <a:lstStyle/>
          <a:p>
            <a:r>
              <a:rPr lang="en-US" dirty="0"/>
              <a:t>You Make the Call</a:t>
            </a:r>
          </a:p>
        </p:txBody>
      </p:sp>
    </p:spTree>
    <p:extLst>
      <p:ext uri="{BB962C8B-B14F-4D97-AF65-F5344CB8AC3E}">
        <p14:creationId xmlns:p14="http://schemas.microsoft.com/office/powerpoint/2010/main" val="100993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triangle is distinguished into three parts as follows. Appearance, Work of breathing, and Circulation to skin." title="An illustration shows the pediatric assessment triangle.">
            <a:extLst>
              <a:ext uri="{FF2B5EF4-FFF2-40B4-BE49-F238E27FC236}">
                <a16:creationId xmlns:a16="http://schemas.microsoft.com/office/drawing/2014/main" id="{4179C1F2-106C-E744-91F9-97F2B8487B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90310" y="2435750"/>
            <a:ext cx="3408571" cy="3045275"/>
          </a:xfrm>
          <a:prstGeom prst="rect">
            <a:avLst/>
          </a:prstGeom>
        </p:spPr>
      </p:pic>
      <p:pic>
        <p:nvPicPr>
          <p:cNvPr id="1026" name="Picture 2" descr="A photo shows a paramedic holding a boy’s head and helping him breathe using an oxygen ma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393" y="2614714"/>
            <a:ext cx="3828607" cy="268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4">
            <a:extLst>
              <a:ext uri="{FF2B5EF4-FFF2-40B4-BE49-F238E27FC236}">
                <a16:creationId xmlns:a16="http://schemas.microsoft.com/office/drawing/2014/main" id="{DE7B111D-D57B-4D47-830D-5BA37A29B90A}"/>
              </a:ext>
            </a:extLst>
          </p:cNvPr>
          <p:cNvSpPr>
            <a:spLocks noGrp="1"/>
          </p:cNvSpPr>
          <p:nvPr>
            <p:ph type="title"/>
          </p:nvPr>
        </p:nvSpPr>
        <p:spPr>
          <a:xfrm>
            <a:off x="0" y="1035434"/>
            <a:ext cx="9144000" cy="1002089"/>
          </a:xfrm>
        </p:spPr>
        <p:txBody>
          <a:bodyPr/>
          <a:lstStyle/>
          <a:p>
            <a:r>
              <a:rPr lang="en-US" dirty="0"/>
              <a:t>You Make the Call</a:t>
            </a:r>
          </a:p>
        </p:txBody>
      </p:sp>
    </p:spTree>
    <p:extLst>
      <p:ext uri="{BB962C8B-B14F-4D97-AF65-F5344CB8AC3E}">
        <p14:creationId xmlns:p14="http://schemas.microsoft.com/office/powerpoint/2010/main" val="157114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 Make the Call</a:t>
            </a:r>
          </a:p>
        </p:txBody>
      </p:sp>
      <p:pic>
        <p:nvPicPr>
          <p:cNvPr id="11266" name="Picture 2" descr="A photo shows a hand applying medication on the rash formed on an infant’s che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987" y="2711913"/>
            <a:ext cx="4023122" cy="26858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17561" y="5397804"/>
            <a:ext cx="1309974"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fotorawin</a:t>
            </a:r>
            <a:r>
              <a:rPr lang="en-US" sz="800" dirty="0">
                <a:solidFill>
                  <a:srgbClr val="373739"/>
                </a:solidFill>
                <a:latin typeface="Arial" pitchFamily="34" charset="0"/>
                <a:cs typeface="Arial" pitchFamily="34" charset="0"/>
              </a:rPr>
              <a:t>/</a:t>
            </a:r>
            <a:r>
              <a:rPr lang="en-US" sz="800" dirty="0" err="1">
                <a:solidFill>
                  <a:srgbClr val="373739"/>
                </a:solidFill>
                <a:latin typeface="Arial" pitchFamily="34" charset="0"/>
                <a:cs typeface="Arial" pitchFamily="34" charset="0"/>
              </a:rPr>
              <a:t>Shutterstock</a:t>
            </a:r>
            <a:endParaRPr lang="en-US" sz="800" dirty="0">
              <a:solidFill>
                <a:srgbClr val="373739"/>
              </a:solidFill>
              <a:latin typeface="Arial" pitchFamily="34" charset="0"/>
              <a:cs typeface="Arial" pitchFamily="34" charset="0"/>
            </a:endParaRPr>
          </a:p>
        </p:txBody>
      </p:sp>
      <p:pic>
        <p:nvPicPr>
          <p:cNvPr id="5" name="Picture 4" descr="The triangle is distinguished into three parts as follows. Appearance, Work of breathing, and Circulation to skin." title="An illustration shows the pediatric assessment triangle.">
            <a:extLst>
              <a:ext uri="{FF2B5EF4-FFF2-40B4-BE49-F238E27FC236}">
                <a16:creationId xmlns:a16="http://schemas.microsoft.com/office/drawing/2014/main" id="{A5317B17-C954-B04B-92B2-E4FD58E1304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0677" y="2293511"/>
            <a:ext cx="3673123" cy="3281630"/>
          </a:xfrm>
          <a:prstGeom prst="rect">
            <a:avLst/>
          </a:prstGeom>
        </p:spPr>
      </p:pic>
    </p:spTree>
    <p:custDataLst>
      <p:tags r:id="rId1"/>
    </p:custDataLst>
    <p:extLst>
      <p:ext uri="{BB962C8B-B14F-4D97-AF65-F5344CB8AC3E}">
        <p14:creationId xmlns:p14="http://schemas.microsoft.com/office/powerpoint/2010/main" val="21121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You Make the Call</a:t>
            </a:r>
          </a:p>
        </p:txBody>
      </p:sp>
      <p:pic>
        <p:nvPicPr>
          <p:cNvPr id="12290" name="Picture 2" descr="A photo shows a sick child in bed drinking water from a gla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799" y="2037523"/>
            <a:ext cx="2771069" cy="41327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149" y="6173405"/>
            <a:ext cx="1946367"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Loisjoy</a:t>
            </a: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Thurstun</a:t>
            </a:r>
            <a:r>
              <a:rPr lang="en-US" sz="800" dirty="0">
                <a:solidFill>
                  <a:srgbClr val="373739"/>
                </a:solidFill>
                <a:latin typeface="Arial" pitchFamily="34" charset="0"/>
                <a:cs typeface="Arial" pitchFamily="34" charset="0"/>
              </a:rPr>
              <a:t>/</a:t>
            </a:r>
            <a:r>
              <a:rPr lang="en-US" sz="800" dirty="0" err="1">
                <a:solidFill>
                  <a:srgbClr val="373739"/>
                </a:solidFill>
                <a:latin typeface="Arial" pitchFamily="34" charset="0"/>
                <a:cs typeface="Arial" pitchFamily="34" charset="0"/>
              </a:rPr>
              <a:t>Alamy</a:t>
            </a:r>
            <a:r>
              <a:rPr lang="en-US" sz="800" dirty="0">
                <a:solidFill>
                  <a:srgbClr val="373739"/>
                </a:solidFill>
                <a:latin typeface="Arial" pitchFamily="34" charset="0"/>
                <a:cs typeface="Arial" pitchFamily="34" charset="0"/>
              </a:rPr>
              <a:t> Stock Photo</a:t>
            </a:r>
          </a:p>
        </p:txBody>
      </p:sp>
      <p:pic>
        <p:nvPicPr>
          <p:cNvPr id="4" name="Picture 3" descr="The triangle is distinguished into three parts as follows. Appearance, Work of breathing, and Circulation to skin." title="An illustration shows the pediatric assessment triangle.">
            <a:extLst>
              <a:ext uri="{FF2B5EF4-FFF2-40B4-BE49-F238E27FC236}">
                <a16:creationId xmlns:a16="http://schemas.microsoft.com/office/drawing/2014/main" id="{6B3FA14C-039A-8649-BC9E-47E56F4E63C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72000" y="2222500"/>
            <a:ext cx="3810000" cy="3403918"/>
          </a:xfrm>
          <a:prstGeom prst="rect">
            <a:avLst/>
          </a:prstGeom>
        </p:spPr>
      </p:pic>
    </p:spTree>
    <p:custDataLst>
      <p:tags r:id="rId1"/>
    </p:custDataLst>
    <p:extLst>
      <p:ext uri="{BB962C8B-B14F-4D97-AF65-F5344CB8AC3E}">
        <p14:creationId xmlns:p14="http://schemas.microsoft.com/office/powerpoint/2010/main" val="101515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p:txBody>
          <a:bodyPr/>
          <a:lstStyle/>
          <a:p>
            <a:r>
              <a:rPr lang="en-US" dirty="0"/>
              <a:t>You Make the Call</a:t>
            </a:r>
          </a:p>
        </p:txBody>
      </p:sp>
      <p:pic>
        <p:nvPicPr>
          <p:cNvPr id="13314" name="Picture 2" descr="A photo shows a young girl lying on a hospital bed with a medical bracelet around her forear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898" y="2941929"/>
            <a:ext cx="3607472" cy="24051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20361" y="5347039"/>
            <a:ext cx="1614545"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kdshutterman</a:t>
            </a:r>
            <a:r>
              <a:rPr lang="en-US" sz="800" dirty="0">
                <a:solidFill>
                  <a:srgbClr val="373739"/>
                </a:solidFill>
                <a:latin typeface="Arial" pitchFamily="34" charset="0"/>
                <a:cs typeface="Arial" pitchFamily="34" charset="0"/>
              </a:rPr>
              <a:t>/Getty Images</a:t>
            </a:r>
          </a:p>
        </p:txBody>
      </p:sp>
      <p:pic>
        <p:nvPicPr>
          <p:cNvPr id="4" name="Picture 3" descr="The triangle is distinguished into three parts as follows. Appearance, Work of breathing, and Circulation to skin." title="An illustration shows the pediatric assessment triangle.">
            <a:extLst>
              <a:ext uri="{FF2B5EF4-FFF2-40B4-BE49-F238E27FC236}">
                <a16:creationId xmlns:a16="http://schemas.microsoft.com/office/drawing/2014/main" id="{3A45D5FC-FB8B-6846-8B84-979A3C3FB44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29137" y="2208655"/>
            <a:ext cx="3810000" cy="3403918"/>
          </a:xfrm>
          <a:prstGeom prst="rect">
            <a:avLst/>
          </a:prstGeom>
        </p:spPr>
      </p:pic>
    </p:spTree>
    <p:custDataLst>
      <p:tags r:id="rId1"/>
    </p:custDataLst>
    <p:extLst>
      <p:ext uri="{BB962C8B-B14F-4D97-AF65-F5344CB8AC3E}">
        <p14:creationId xmlns:p14="http://schemas.microsoft.com/office/powerpoint/2010/main" val="380320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Not Quick vs. Quick</a:t>
            </a:r>
          </a:p>
        </p:txBody>
      </p:sp>
      <p:pic>
        <p:nvPicPr>
          <p:cNvPr id="14338" name="Picture 2" descr="A photo shows a sick child in bed drinking water from a gla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32" y="2116314"/>
            <a:ext cx="2761357" cy="411823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A photo shows a young girl lying on a hospital bed with a medical bracelet around her forear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906251"/>
            <a:ext cx="3809599" cy="25398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63626" y="6261965"/>
            <a:ext cx="1946367"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Loisjoy</a:t>
            </a: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Thurstun</a:t>
            </a:r>
            <a:r>
              <a:rPr lang="en-US" sz="800" dirty="0">
                <a:solidFill>
                  <a:srgbClr val="373739"/>
                </a:solidFill>
                <a:latin typeface="Arial" pitchFamily="34" charset="0"/>
                <a:cs typeface="Arial" pitchFamily="34" charset="0"/>
              </a:rPr>
              <a:t>/</a:t>
            </a:r>
            <a:r>
              <a:rPr lang="en-US" sz="800" dirty="0" err="1">
                <a:solidFill>
                  <a:srgbClr val="373739"/>
                </a:solidFill>
                <a:latin typeface="Arial" pitchFamily="34" charset="0"/>
                <a:cs typeface="Arial" pitchFamily="34" charset="0"/>
              </a:rPr>
              <a:t>Alamy</a:t>
            </a:r>
            <a:r>
              <a:rPr lang="en-US" sz="800" dirty="0">
                <a:solidFill>
                  <a:srgbClr val="373739"/>
                </a:solidFill>
                <a:latin typeface="Arial" pitchFamily="34" charset="0"/>
                <a:cs typeface="Arial" pitchFamily="34" charset="0"/>
              </a:rPr>
              <a:t> Stock Photo</a:t>
            </a:r>
          </a:p>
        </p:txBody>
      </p:sp>
      <p:sp>
        <p:nvSpPr>
          <p:cNvPr id="4" name="Rectangle 3"/>
          <p:cNvSpPr/>
          <p:nvPr/>
        </p:nvSpPr>
        <p:spPr>
          <a:xfrm>
            <a:off x="5698381" y="5451103"/>
            <a:ext cx="1556836"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kdshutterman</a:t>
            </a:r>
            <a:r>
              <a:rPr lang="en-US" sz="800" dirty="0">
                <a:solidFill>
                  <a:srgbClr val="373739"/>
                </a:solidFill>
                <a:latin typeface="Arial" pitchFamily="34" charset="0"/>
                <a:cs typeface="Arial" pitchFamily="34" charset="0"/>
              </a:rPr>
              <a:t>/Getty Images</a:t>
            </a:r>
          </a:p>
        </p:txBody>
      </p:sp>
    </p:spTree>
    <p:custDataLst>
      <p:tags r:id="rId1"/>
    </p:custDataLst>
    <p:extLst>
      <p:ext uri="{BB962C8B-B14F-4D97-AF65-F5344CB8AC3E}">
        <p14:creationId xmlns:p14="http://schemas.microsoft.com/office/powerpoint/2010/main" val="183843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148" y="1836163"/>
            <a:ext cx="7688179" cy="4486274"/>
          </a:xfrm>
        </p:spPr>
        <p:txBody>
          <a:bodyPr>
            <a:normAutofit/>
          </a:bodyPr>
          <a:lstStyle/>
          <a:p>
            <a:r>
              <a:rPr lang="en-US" dirty="0">
                <a:latin typeface="Minion Pro" panose="02040503050306020203" pitchFamily="18" charset="0"/>
              </a:rPr>
              <a:t>Explain the developmental and physiological differences in pediatric patients based on their age.</a:t>
            </a:r>
          </a:p>
          <a:p>
            <a:r>
              <a:rPr lang="en-US" dirty="0">
                <a:latin typeface="Minion Pro" panose="02040503050306020203" pitchFamily="18" charset="0"/>
              </a:rPr>
              <a:t>Understand the Pediatric Assessment Triangle.</a:t>
            </a:r>
          </a:p>
          <a:p>
            <a:r>
              <a:rPr lang="en-US" dirty="0">
                <a:latin typeface="Minion Pro" panose="02040503050306020203" pitchFamily="18" charset="0"/>
              </a:rPr>
              <a:t>Explain the interplay of appearance, breathing, and circulation in the child.</a:t>
            </a:r>
          </a:p>
          <a:p>
            <a:r>
              <a:rPr lang="en-US" dirty="0">
                <a:latin typeface="Minion Pro" panose="02040503050306020203" pitchFamily="18" charset="0"/>
              </a:rPr>
              <a:t>Demonstrate the pediatric assessment. </a:t>
            </a:r>
          </a:p>
          <a:p>
            <a:r>
              <a:rPr lang="en-US" dirty="0">
                <a:latin typeface="Minion Pro" panose="02040503050306020203" pitchFamily="18" charset="0"/>
              </a:rPr>
              <a:t>Understand the use of family-centered care.</a:t>
            </a:r>
          </a:p>
        </p:txBody>
      </p:sp>
      <p:sp>
        <p:nvSpPr>
          <p:cNvPr id="4" name="Title 1"/>
          <p:cNvSpPr txBox="1">
            <a:spLocks/>
          </p:cNvSpPr>
          <p:nvPr/>
        </p:nvSpPr>
        <p:spPr bwMode="black">
          <a:xfrm>
            <a:off x="0" y="1035434"/>
            <a:ext cx="9144000" cy="1002089"/>
          </a:xfrm>
          <a:prstGeom prst="rect">
            <a:avLst/>
          </a:prstGeom>
          <a:noFill/>
        </p:spPr>
        <p:txBody>
          <a:bodyPr vert="horz" lIns="914400" tIns="45720" rIns="914400" bIns="45720" rtlCol="0" anchor="ctr">
            <a:noAutofit/>
          </a:bodyPr>
          <a:lstStyle>
            <a:lvl1pPr algn="l" defTabSz="685800" rtl="0" eaLnBrk="1" latinLnBrk="0" hangingPunct="1">
              <a:lnSpc>
                <a:spcPct val="95000"/>
              </a:lnSpc>
              <a:spcBef>
                <a:spcPct val="0"/>
              </a:spcBef>
              <a:buNone/>
              <a:defRPr sz="2550" b="1" i="0" kern="1200">
                <a:solidFill>
                  <a:schemeClr val="tx1"/>
                </a:solidFill>
                <a:latin typeface="Montserrat ExtraBold" pitchFamily="2" charset="77"/>
                <a:ea typeface="+mj-ea"/>
                <a:cs typeface="Arial" panose="020B0604020202020204" pitchFamily="34" charset="0"/>
              </a:defRPr>
            </a:lvl1pPr>
          </a:lstStyle>
          <a:p>
            <a:r>
              <a:rPr lang="en-US" dirty="0"/>
              <a:t>Lesson Objectives</a:t>
            </a:r>
          </a:p>
        </p:txBody>
      </p:sp>
    </p:spTree>
    <p:extLst>
      <p:ext uri="{BB962C8B-B14F-4D97-AF65-F5344CB8AC3E}">
        <p14:creationId xmlns:p14="http://schemas.microsoft.com/office/powerpoint/2010/main" val="335813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68872"/>
            <a:ext cx="3641598" cy="4729436"/>
          </a:xfrm>
        </p:spPr>
        <p:txBody>
          <a:bodyPr>
            <a:noAutofit/>
          </a:bodyPr>
          <a:lstStyle/>
          <a:p>
            <a:pPr marL="342900" lvl="2" indent="-342900">
              <a:spcBef>
                <a:spcPts val="750"/>
              </a:spcBef>
              <a:buFont typeface="Wingdings" pitchFamily="2" charset="2"/>
              <a:buChar char="§"/>
            </a:pPr>
            <a:r>
              <a:rPr lang="en-US" sz="2100" dirty="0">
                <a:latin typeface="Minion Pro" panose="02040503050306020203" pitchFamily="18" charset="0"/>
              </a:rPr>
              <a:t>Primary survey</a:t>
            </a:r>
          </a:p>
          <a:p>
            <a:pPr marL="635000" lvl="3" indent="-292100">
              <a:spcBef>
                <a:spcPts val="750"/>
              </a:spcBef>
              <a:buSzPct val="80000"/>
            </a:pPr>
            <a:r>
              <a:rPr lang="en-US" sz="1800" b="1" dirty="0">
                <a:latin typeface="Minion Pro" panose="02040503050306020203" pitchFamily="18" charset="0"/>
              </a:rPr>
              <a:t>X</a:t>
            </a:r>
            <a:r>
              <a:rPr lang="en-US" sz="1800" dirty="0">
                <a:latin typeface="Minion Pro" panose="02040503050306020203" pitchFamily="18" charset="0"/>
              </a:rPr>
              <a:t> – No bleeding found.</a:t>
            </a:r>
          </a:p>
          <a:p>
            <a:pPr marL="635000" lvl="3" indent="-292100">
              <a:spcBef>
                <a:spcPts val="750"/>
              </a:spcBef>
              <a:buSzPct val="80000"/>
            </a:pPr>
            <a:r>
              <a:rPr lang="en-US" sz="1800" b="1" dirty="0">
                <a:latin typeface="Minion Pro" panose="02040503050306020203" pitchFamily="18" charset="0"/>
              </a:rPr>
              <a:t>A</a:t>
            </a:r>
            <a:r>
              <a:rPr lang="en-US" sz="1800" dirty="0">
                <a:latin typeface="Minion Pro" panose="02040503050306020203" pitchFamily="18" charset="0"/>
              </a:rPr>
              <a:t> – Open.</a:t>
            </a:r>
          </a:p>
          <a:p>
            <a:pPr marL="635000" lvl="3" indent="-292100">
              <a:spcBef>
                <a:spcPts val="750"/>
              </a:spcBef>
              <a:buSzPct val="80000"/>
            </a:pPr>
            <a:r>
              <a:rPr lang="en-US" sz="1800" b="1" dirty="0">
                <a:latin typeface="Minion Pro" panose="02040503050306020203" pitchFamily="18" charset="0"/>
              </a:rPr>
              <a:t>B</a:t>
            </a:r>
            <a:r>
              <a:rPr lang="en-US" sz="1800" dirty="0">
                <a:latin typeface="Minion Pro" panose="02040503050306020203" pitchFamily="18" charset="0"/>
              </a:rPr>
              <a:t> – Respirations are normal. Lung sounds clear bilaterally.</a:t>
            </a:r>
          </a:p>
          <a:p>
            <a:pPr marL="635000" lvl="3" indent="-292100">
              <a:spcBef>
                <a:spcPts val="750"/>
              </a:spcBef>
              <a:buSzPct val="80000"/>
            </a:pPr>
            <a:r>
              <a:rPr lang="en-US" sz="1800" b="1" dirty="0">
                <a:latin typeface="Minion Pro" panose="02040503050306020203" pitchFamily="18" charset="0"/>
              </a:rPr>
              <a:t>C </a:t>
            </a:r>
            <a:r>
              <a:rPr lang="en-US" sz="1800" dirty="0">
                <a:latin typeface="Minion Pro" panose="02040503050306020203" pitchFamily="18" charset="0"/>
              </a:rPr>
              <a:t>– Brachial pulses are strong, capillary refill normal. Skin is warm.</a:t>
            </a:r>
          </a:p>
          <a:p>
            <a:pPr marL="635000" lvl="3" indent="-292100">
              <a:spcBef>
                <a:spcPts val="750"/>
              </a:spcBef>
              <a:buSzPct val="80000"/>
            </a:pPr>
            <a:r>
              <a:rPr lang="en-US" sz="1800" b="1" dirty="0">
                <a:latin typeface="Minion Pro" panose="02040503050306020203" pitchFamily="18" charset="0"/>
              </a:rPr>
              <a:t>D</a:t>
            </a:r>
            <a:r>
              <a:rPr lang="en-US" sz="1800" dirty="0">
                <a:latin typeface="Minion Pro" panose="02040503050306020203" pitchFamily="18" charset="0"/>
              </a:rPr>
              <a:t> – GCS = 15.</a:t>
            </a:r>
          </a:p>
          <a:p>
            <a:pPr marL="635000" lvl="3" indent="-292100">
              <a:spcBef>
                <a:spcPts val="750"/>
              </a:spcBef>
              <a:buSzPct val="80000"/>
            </a:pPr>
            <a:r>
              <a:rPr lang="en-US" sz="1800" b="1" dirty="0">
                <a:latin typeface="Minion Pro" panose="02040503050306020203" pitchFamily="18" charset="0"/>
              </a:rPr>
              <a:t>E</a:t>
            </a:r>
            <a:r>
              <a:rPr lang="en-US" sz="1800" dirty="0">
                <a:latin typeface="Minion Pro" panose="02040503050306020203" pitchFamily="18" charset="0"/>
              </a:rPr>
              <a:t> – Sitting on the ground and holding left arm.</a:t>
            </a:r>
          </a:p>
        </p:txBody>
      </p:sp>
      <p:sp>
        <p:nvSpPr>
          <p:cNvPr id="6" name="Title 1"/>
          <p:cNvSpPr txBox="1">
            <a:spLocks/>
          </p:cNvSpPr>
          <p:nvPr/>
        </p:nvSpPr>
        <p:spPr bwMode="black">
          <a:xfrm>
            <a:off x="0" y="1035434"/>
            <a:ext cx="9144000" cy="1002089"/>
          </a:xfrm>
          <a:prstGeom prst="rect">
            <a:avLst/>
          </a:prstGeom>
          <a:noFill/>
        </p:spPr>
        <p:txBody>
          <a:bodyPr vert="horz" lIns="914400" tIns="45720" rIns="914400" bIns="45720" rtlCol="0" anchor="ctr">
            <a:noAutofit/>
          </a:bodyPr>
          <a:lstStyle>
            <a:lvl1pPr algn="l" defTabSz="685800" rtl="0" eaLnBrk="1" latinLnBrk="0" hangingPunct="1">
              <a:lnSpc>
                <a:spcPct val="95000"/>
              </a:lnSpc>
              <a:spcBef>
                <a:spcPct val="0"/>
              </a:spcBef>
              <a:buNone/>
              <a:defRPr sz="2550" b="1" i="0" kern="1200">
                <a:solidFill>
                  <a:schemeClr val="tx1"/>
                </a:solidFill>
                <a:latin typeface="Montserrat ExtraBold" pitchFamily="2" charset="77"/>
                <a:ea typeface="+mj-ea"/>
                <a:cs typeface="Arial" panose="020B0604020202020204" pitchFamily="34" charset="0"/>
              </a:defRPr>
            </a:lvl1pPr>
          </a:lstStyle>
          <a:p>
            <a:r>
              <a:rPr lang="en-US" dirty="0"/>
              <a:t>Primary Survey From Case Study</a:t>
            </a:r>
          </a:p>
        </p:txBody>
      </p:sp>
      <p:pic>
        <p:nvPicPr>
          <p:cNvPr id="15362" name="Picture 2" descr="A photo shows a young girl crying in a play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0430" y="2707383"/>
            <a:ext cx="3667770" cy="24453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58533" y="5152706"/>
            <a:ext cx="1731564"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Ruslan</a:t>
            </a: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Merzliakov</a:t>
            </a:r>
            <a:r>
              <a:rPr lang="en-US" sz="800" dirty="0">
                <a:solidFill>
                  <a:srgbClr val="373739"/>
                </a:solidFill>
                <a:latin typeface="Arial" pitchFamily="34" charset="0"/>
                <a:cs typeface="Arial" pitchFamily="34" charset="0"/>
              </a:rPr>
              <a:t>/</a:t>
            </a:r>
            <a:r>
              <a:rPr lang="en-US" sz="800" dirty="0" err="1">
                <a:solidFill>
                  <a:srgbClr val="373739"/>
                </a:solidFill>
                <a:latin typeface="Arial" pitchFamily="34" charset="0"/>
                <a:cs typeface="Arial" pitchFamily="34" charset="0"/>
              </a:rPr>
              <a:t>Shutterstock</a:t>
            </a:r>
            <a:endParaRPr lang="en-US" sz="800" dirty="0">
              <a:solidFill>
                <a:srgbClr val="373739"/>
              </a:solidFill>
              <a:latin typeface="Arial" pitchFamily="34" charset="0"/>
              <a:cs typeface="Arial" pitchFamily="34" charset="0"/>
            </a:endParaRPr>
          </a:p>
        </p:txBody>
      </p:sp>
    </p:spTree>
    <p:extLst>
      <p:ext uri="{BB962C8B-B14F-4D97-AF65-F5344CB8AC3E}">
        <p14:creationId xmlns:p14="http://schemas.microsoft.com/office/powerpoint/2010/main" val="329771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373" y="1698691"/>
            <a:ext cx="7715250" cy="4699047"/>
          </a:xfrm>
        </p:spPr>
        <p:txBody>
          <a:bodyPr>
            <a:normAutofit/>
          </a:bodyPr>
          <a:lstStyle/>
          <a:p>
            <a:r>
              <a:rPr lang="en-US" dirty="0">
                <a:latin typeface="Minion Pro" panose="02040503050306020203" pitchFamily="18" charset="0"/>
              </a:rPr>
              <a:t>History taking</a:t>
            </a:r>
          </a:p>
          <a:p>
            <a:pPr lvl="1"/>
            <a:r>
              <a:rPr lang="en-US" b="1" dirty="0">
                <a:latin typeface="Minion Pro" panose="02040503050306020203" pitchFamily="18" charset="0"/>
              </a:rPr>
              <a:t>O</a:t>
            </a:r>
            <a:r>
              <a:rPr lang="en-US" dirty="0">
                <a:latin typeface="Minion Pro" panose="02040503050306020203" pitchFamily="18" charset="0"/>
              </a:rPr>
              <a:t> – Sudden after falling while playing on the playground</a:t>
            </a:r>
          </a:p>
          <a:p>
            <a:pPr lvl="1"/>
            <a:r>
              <a:rPr lang="en-US" b="1" dirty="0">
                <a:latin typeface="Minion Pro" panose="02040503050306020203" pitchFamily="18" charset="0"/>
              </a:rPr>
              <a:t>P</a:t>
            </a:r>
            <a:r>
              <a:rPr lang="en-US" dirty="0">
                <a:latin typeface="Minion Pro" panose="02040503050306020203" pitchFamily="18" charset="0"/>
              </a:rPr>
              <a:t> – Movement of arm</a:t>
            </a:r>
          </a:p>
          <a:p>
            <a:pPr lvl="1"/>
            <a:r>
              <a:rPr lang="en-US" b="1" dirty="0">
                <a:latin typeface="Minion Pro" panose="02040503050306020203" pitchFamily="18" charset="0"/>
              </a:rPr>
              <a:t>Q</a:t>
            </a:r>
            <a:r>
              <a:rPr lang="en-US" dirty="0">
                <a:latin typeface="Minion Pro" panose="02040503050306020203" pitchFamily="18" charset="0"/>
              </a:rPr>
              <a:t> – Throbbing</a:t>
            </a:r>
          </a:p>
          <a:p>
            <a:pPr lvl="1"/>
            <a:r>
              <a:rPr lang="en-US" b="1" dirty="0">
                <a:latin typeface="Minion Pro" panose="02040503050306020203" pitchFamily="18" charset="0"/>
              </a:rPr>
              <a:t>R</a:t>
            </a:r>
            <a:r>
              <a:rPr lang="en-US" dirty="0">
                <a:latin typeface="Minion Pro" panose="02040503050306020203" pitchFamily="18" charset="0"/>
              </a:rPr>
              <a:t> – None</a:t>
            </a:r>
          </a:p>
          <a:p>
            <a:pPr lvl="1"/>
            <a:r>
              <a:rPr lang="en-US" b="1" dirty="0">
                <a:latin typeface="Minion Pro" panose="02040503050306020203" pitchFamily="18" charset="0"/>
              </a:rPr>
              <a:t>S</a:t>
            </a:r>
            <a:r>
              <a:rPr lang="en-US" dirty="0">
                <a:latin typeface="Minion Pro" panose="02040503050306020203" pitchFamily="18" charset="0"/>
              </a:rPr>
              <a:t> – 7, sad face with tears </a:t>
            </a:r>
          </a:p>
          <a:p>
            <a:pPr lvl="1"/>
            <a:r>
              <a:rPr lang="en-US" b="1" dirty="0">
                <a:latin typeface="Minion Pro" panose="02040503050306020203" pitchFamily="18" charset="0"/>
              </a:rPr>
              <a:t>T</a:t>
            </a:r>
            <a:r>
              <a:rPr lang="en-US" dirty="0">
                <a:latin typeface="Minion Pro" panose="02040503050306020203" pitchFamily="18" charset="0"/>
              </a:rPr>
              <a:t> – 15 minutes</a:t>
            </a:r>
          </a:p>
        </p:txBody>
      </p:sp>
      <p:sp>
        <p:nvSpPr>
          <p:cNvPr id="6" name="Title 1"/>
          <p:cNvSpPr txBox="1">
            <a:spLocks/>
          </p:cNvSpPr>
          <p:nvPr/>
        </p:nvSpPr>
        <p:spPr bwMode="black">
          <a:xfrm>
            <a:off x="0" y="1035434"/>
            <a:ext cx="9144000" cy="1002089"/>
          </a:xfrm>
          <a:prstGeom prst="rect">
            <a:avLst/>
          </a:prstGeom>
          <a:noFill/>
        </p:spPr>
        <p:txBody>
          <a:bodyPr vert="horz" lIns="914400" tIns="45720" rIns="914400" bIns="45720" rtlCol="0" anchor="ctr">
            <a:noAutofit/>
          </a:bodyPr>
          <a:lstStyle>
            <a:lvl1pPr algn="l" defTabSz="685800" rtl="0" eaLnBrk="1" latinLnBrk="0" hangingPunct="1">
              <a:lnSpc>
                <a:spcPct val="95000"/>
              </a:lnSpc>
              <a:spcBef>
                <a:spcPct val="0"/>
              </a:spcBef>
              <a:buNone/>
              <a:defRPr sz="2550" b="1" i="0" kern="1200">
                <a:solidFill>
                  <a:schemeClr val="tx1"/>
                </a:solidFill>
                <a:latin typeface="Montserrat ExtraBold" pitchFamily="2" charset="77"/>
                <a:ea typeface="+mj-ea"/>
                <a:cs typeface="Arial" panose="020B0604020202020204" pitchFamily="34" charset="0"/>
              </a:defRPr>
            </a:lvl1pPr>
          </a:lstStyle>
          <a:p>
            <a:r>
              <a:rPr lang="en-US" dirty="0"/>
              <a:t>Detailed Assessment</a:t>
            </a:r>
          </a:p>
        </p:txBody>
      </p:sp>
      <p:pic>
        <p:nvPicPr>
          <p:cNvPr id="16401" name="Picture 17" descr="The chart shows a scale ranging from 0 to 10, each indicating a level of pain. 0: Pain free. 1: Very mild. 2: Discomforting. 3: Tolerable. 4: Distressing. 5: Very Distressing. 6: Intense. 7: Very Intense. 8: Utterly Horrible. 9: Excruciating unbearable. 10: Unimaginable and unspeakable. At value 0, there is no pain, at values 1 through 3, the pain is minor, at values 4 through 6, the pain is moderate, and at values 7 through 10, the pain is severe. Each value is accompanied by a smiley face, whose expression changes through broad smile, smile, neutral, sad, and crying." title="An illustration is titled Comparative pain scale chart, pain assessment too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9927" y="4157810"/>
            <a:ext cx="5724141" cy="223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14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Detailed Assessment</a:t>
            </a:r>
          </a:p>
        </p:txBody>
      </p:sp>
      <p:sp>
        <p:nvSpPr>
          <p:cNvPr id="3" name="Content Placeholder 2"/>
          <p:cNvSpPr>
            <a:spLocks noGrp="1"/>
          </p:cNvSpPr>
          <p:nvPr>
            <p:ph idx="1"/>
          </p:nvPr>
        </p:nvSpPr>
        <p:spPr>
          <a:xfrm>
            <a:off x="694373" y="1709082"/>
            <a:ext cx="7715250" cy="4699047"/>
          </a:xfrm>
        </p:spPr>
        <p:txBody>
          <a:bodyPr>
            <a:normAutofit/>
          </a:bodyPr>
          <a:lstStyle/>
          <a:p>
            <a:pPr marL="292100" indent="-292100"/>
            <a:r>
              <a:rPr lang="en-US" dirty="0">
                <a:latin typeface="Minion Pro" panose="02040503050306020203" pitchFamily="18" charset="0"/>
              </a:rPr>
              <a:t>History taking:</a:t>
            </a:r>
          </a:p>
          <a:p>
            <a:pPr marL="577850" lvl="2" indent="-285750">
              <a:buSzPct val="80000"/>
              <a:buFont typeface="Arial" pitchFamily="34" charset="0"/>
              <a:buChar char="•"/>
              <a:tabLst>
                <a:tab pos="1028700" algn="l"/>
              </a:tabLst>
            </a:pPr>
            <a:r>
              <a:rPr lang="en-US" sz="1800" b="1" dirty="0">
                <a:latin typeface="Minion Pro" panose="02040503050306020203" pitchFamily="18" charset="0"/>
              </a:rPr>
              <a:t>S</a:t>
            </a:r>
            <a:r>
              <a:rPr lang="en-US" sz="1800" dirty="0">
                <a:latin typeface="Minion Pro" panose="02040503050306020203" pitchFamily="18" charset="0"/>
              </a:rPr>
              <a:t> – Left arm pain with deformity </a:t>
            </a:r>
          </a:p>
          <a:p>
            <a:pPr marL="577850" lvl="2" indent="-285750">
              <a:buSzPct val="80000"/>
              <a:buFont typeface="Arial" pitchFamily="34" charset="0"/>
              <a:buChar char="•"/>
            </a:pPr>
            <a:r>
              <a:rPr lang="en-US" sz="1800" b="1" dirty="0">
                <a:latin typeface="Minion Pro" panose="02040503050306020203" pitchFamily="18" charset="0"/>
              </a:rPr>
              <a:t>A</a:t>
            </a:r>
            <a:r>
              <a:rPr lang="en-US" sz="1800" dirty="0">
                <a:latin typeface="Minion Pro" panose="02040503050306020203" pitchFamily="18" charset="0"/>
              </a:rPr>
              <a:t> – No known allergies</a:t>
            </a:r>
          </a:p>
          <a:p>
            <a:pPr marL="577850" lvl="2" indent="-285750">
              <a:buSzPct val="80000"/>
              <a:buFont typeface="Arial" pitchFamily="34" charset="0"/>
              <a:buChar char="•"/>
            </a:pPr>
            <a:r>
              <a:rPr lang="en-US" sz="1800" b="1" dirty="0">
                <a:latin typeface="Minion Pro" panose="02040503050306020203" pitchFamily="18" charset="0"/>
              </a:rPr>
              <a:t>M</a:t>
            </a:r>
            <a:r>
              <a:rPr lang="en-US" sz="1800" dirty="0">
                <a:latin typeface="Minion Pro" panose="02040503050306020203" pitchFamily="18" charset="0"/>
              </a:rPr>
              <a:t> – None</a:t>
            </a:r>
          </a:p>
          <a:p>
            <a:pPr marL="577850" lvl="2" indent="-285750">
              <a:buSzPct val="80000"/>
              <a:buFont typeface="Arial" pitchFamily="34" charset="0"/>
              <a:buChar char="•"/>
            </a:pPr>
            <a:r>
              <a:rPr lang="en-US" sz="1800" b="1" dirty="0">
                <a:latin typeface="Minion Pro" panose="02040503050306020203" pitchFamily="18" charset="0"/>
              </a:rPr>
              <a:t>P</a:t>
            </a:r>
            <a:r>
              <a:rPr lang="en-US" sz="1800" dirty="0">
                <a:latin typeface="Minion Pro" panose="02040503050306020203" pitchFamily="18" charset="0"/>
              </a:rPr>
              <a:t> – None</a:t>
            </a:r>
          </a:p>
          <a:p>
            <a:pPr marL="577850" lvl="2" indent="-285750">
              <a:buSzPct val="80000"/>
              <a:buFont typeface="Arial" pitchFamily="34" charset="0"/>
              <a:buChar char="•"/>
            </a:pPr>
            <a:r>
              <a:rPr lang="en-US" sz="1800" b="1" dirty="0">
                <a:latin typeface="Minion Pro" panose="02040503050306020203" pitchFamily="18" charset="0"/>
              </a:rPr>
              <a:t>L</a:t>
            </a:r>
            <a:r>
              <a:rPr lang="en-US" sz="1800" dirty="0">
                <a:latin typeface="Minion Pro" panose="02040503050306020203" pitchFamily="18" charset="0"/>
              </a:rPr>
              <a:t> – Breakfast </a:t>
            </a:r>
          </a:p>
          <a:p>
            <a:pPr marL="577850" lvl="2" indent="-285750">
              <a:buSzPct val="80000"/>
              <a:buFont typeface="Arial" pitchFamily="34" charset="0"/>
              <a:buChar char="•"/>
            </a:pPr>
            <a:r>
              <a:rPr lang="en-US" sz="1800" b="1" dirty="0">
                <a:latin typeface="Minion Pro" panose="02040503050306020203" pitchFamily="18" charset="0"/>
              </a:rPr>
              <a:t>E</a:t>
            </a:r>
            <a:r>
              <a:rPr lang="en-US" sz="1800" dirty="0">
                <a:latin typeface="Minion Pro" panose="02040503050306020203" pitchFamily="18" charset="0"/>
              </a:rPr>
              <a:t> – Playing and fell from the slide approximately 4 feet</a:t>
            </a:r>
          </a:p>
          <a:p>
            <a:pPr marL="577850" lvl="2" indent="-285750">
              <a:buSzPct val="80000"/>
              <a:buFont typeface="Arial" pitchFamily="34" charset="0"/>
              <a:buChar char="•"/>
            </a:pPr>
            <a:r>
              <a:rPr lang="en-US" sz="1800" b="1" dirty="0">
                <a:latin typeface="Minion Pro" panose="02040503050306020203" pitchFamily="18" charset="0"/>
              </a:rPr>
              <a:t>R</a:t>
            </a:r>
            <a:r>
              <a:rPr lang="en-US" sz="1800" dirty="0">
                <a:latin typeface="Minion Pro" panose="02040503050306020203" pitchFamily="18" charset="0"/>
              </a:rPr>
              <a:t> – None</a:t>
            </a:r>
          </a:p>
        </p:txBody>
      </p:sp>
    </p:spTree>
    <p:extLst>
      <p:ext uri="{BB962C8B-B14F-4D97-AF65-F5344CB8AC3E}">
        <p14:creationId xmlns:p14="http://schemas.microsoft.com/office/powerpoint/2010/main" val="272294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Plan</a:t>
            </a:r>
          </a:p>
        </p:txBody>
      </p:sp>
      <p:sp>
        <p:nvSpPr>
          <p:cNvPr id="3" name="Content Placeholder 2"/>
          <p:cNvSpPr>
            <a:spLocks noGrp="1"/>
          </p:cNvSpPr>
          <p:nvPr>
            <p:ph sz="half" idx="1"/>
          </p:nvPr>
        </p:nvSpPr>
        <p:spPr>
          <a:xfrm>
            <a:off x="685800" y="1651552"/>
            <a:ext cx="3641598" cy="4729436"/>
          </a:xfrm>
        </p:spPr>
        <p:txBody>
          <a:bodyPr/>
          <a:lstStyle/>
          <a:p>
            <a:pPr marL="292100" indent="-292100"/>
            <a:r>
              <a:rPr lang="en-US" dirty="0">
                <a:latin typeface="Minion Pro" panose="02040503050306020203" pitchFamily="18" charset="0"/>
              </a:rPr>
              <a:t>Treatment</a:t>
            </a:r>
          </a:p>
          <a:p>
            <a:pPr lvl="1"/>
            <a:r>
              <a:rPr lang="en-US" dirty="0">
                <a:latin typeface="Minion Pro" panose="02040503050306020203" pitchFamily="18" charset="0"/>
              </a:rPr>
              <a:t>Physical comfort measures</a:t>
            </a:r>
          </a:p>
          <a:p>
            <a:pPr lvl="1"/>
            <a:r>
              <a:rPr lang="en-US" dirty="0">
                <a:latin typeface="Minion Pro" panose="02040503050306020203" pitchFamily="18" charset="0"/>
              </a:rPr>
              <a:t>Distraction</a:t>
            </a:r>
          </a:p>
          <a:p>
            <a:pPr lvl="1"/>
            <a:r>
              <a:rPr lang="en-US" dirty="0">
                <a:latin typeface="Minion Pro" panose="02040503050306020203" pitchFamily="18" charset="0"/>
              </a:rPr>
              <a:t>Coaching </a:t>
            </a:r>
          </a:p>
          <a:p>
            <a:pPr lvl="1"/>
            <a:r>
              <a:rPr lang="en-US" dirty="0">
                <a:latin typeface="Minion Pro" panose="02040503050306020203" pitchFamily="18" charset="0"/>
              </a:rPr>
              <a:t>Analgesia </a:t>
            </a:r>
            <a:r>
              <a:rPr lang="en-US" sz="2800" dirty="0"/>
              <a:t> </a:t>
            </a:r>
          </a:p>
          <a:p>
            <a:endParaRPr lang="en-US" dirty="0"/>
          </a:p>
        </p:txBody>
      </p:sp>
      <p:pic>
        <p:nvPicPr>
          <p:cNvPr id="17410" name="Picture 2" descr="A photo shows a paramedic holding a boy’s head and administering medicine nasally. The boy lies reclined on a gur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483207"/>
            <a:ext cx="3009900" cy="4523043"/>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A photo shows an ice pack wrapped tightly around a child’s kn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3750202"/>
            <a:ext cx="3352800" cy="2235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23369" y="6006250"/>
            <a:ext cx="1516762"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Kevin Link/Science Source</a:t>
            </a:r>
          </a:p>
        </p:txBody>
      </p:sp>
      <p:sp>
        <p:nvSpPr>
          <p:cNvPr id="7" name="Rectangle 6">
            <a:extLst>
              <a:ext uri="{FF2B5EF4-FFF2-40B4-BE49-F238E27FC236}">
                <a16:creationId xmlns:a16="http://schemas.microsoft.com/office/drawing/2014/main" id="{EEF0C526-D889-42E9-93A7-81F3B0823F18}"/>
              </a:ext>
            </a:extLst>
          </p:cNvPr>
          <p:cNvSpPr/>
          <p:nvPr/>
        </p:nvSpPr>
        <p:spPr>
          <a:xfrm>
            <a:off x="1722674" y="6039704"/>
            <a:ext cx="1739580"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Ralph R. </a:t>
            </a:r>
            <a:r>
              <a:rPr lang="en-US" sz="800" dirty="0" err="1">
                <a:solidFill>
                  <a:srgbClr val="373739"/>
                </a:solidFill>
                <a:latin typeface="Arial" pitchFamily="34" charset="0"/>
                <a:cs typeface="Arial" pitchFamily="34" charset="0"/>
              </a:rPr>
              <a:t>Echtinaw</a:t>
            </a:r>
            <a:r>
              <a:rPr lang="en-US" sz="800" dirty="0">
                <a:solidFill>
                  <a:srgbClr val="373739"/>
                </a:solidFill>
                <a:latin typeface="Arial" pitchFamily="34" charset="0"/>
                <a:cs typeface="Arial" pitchFamily="34" charset="0"/>
              </a:rPr>
              <a:t>/Shutterstock</a:t>
            </a:r>
          </a:p>
        </p:txBody>
      </p:sp>
    </p:spTree>
    <p:extLst>
      <p:ext uri="{BB962C8B-B14F-4D97-AF65-F5344CB8AC3E}">
        <p14:creationId xmlns:p14="http://schemas.microsoft.com/office/powerpoint/2010/main" val="92466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Pediatric Transportation</a:t>
            </a:r>
          </a:p>
        </p:txBody>
      </p:sp>
      <p:sp>
        <p:nvSpPr>
          <p:cNvPr id="3" name="Content Placeholder 2"/>
          <p:cNvSpPr>
            <a:spLocks noGrp="1"/>
          </p:cNvSpPr>
          <p:nvPr>
            <p:ph sz="half" idx="1"/>
          </p:nvPr>
        </p:nvSpPr>
        <p:spPr>
          <a:xfrm>
            <a:off x="685800" y="1753152"/>
            <a:ext cx="3641598" cy="4729436"/>
          </a:xfrm>
        </p:spPr>
        <p:txBody>
          <a:bodyPr>
            <a:normAutofit/>
          </a:bodyPr>
          <a:lstStyle/>
          <a:p>
            <a:r>
              <a:rPr lang="en-US" dirty="0">
                <a:latin typeface="Minion Pro" panose="02040503050306020203" pitchFamily="18" charset="0"/>
              </a:rPr>
              <a:t>What are some considerations for pediatric transport?</a:t>
            </a:r>
          </a:p>
          <a:p>
            <a:r>
              <a:rPr lang="en-US" dirty="0">
                <a:latin typeface="Minion Pro" panose="02040503050306020203" pitchFamily="18" charset="0"/>
              </a:rPr>
              <a:t>When should you consider a helicopter versus ground transport?</a:t>
            </a:r>
          </a:p>
          <a:p>
            <a:r>
              <a:rPr lang="en-US" dirty="0">
                <a:latin typeface="Minion Pro" panose="02040503050306020203" pitchFamily="18" charset="0"/>
              </a:rPr>
              <a:t>When should transport to a community hospital be considered?</a:t>
            </a:r>
          </a:p>
          <a:p>
            <a:r>
              <a:rPr lang="en-US" dirty="0">
                <a:latin typeface="Minion Pro" panose="02040503050306020203" pitchFamily="18" charset="0"/>
              </a:rPr>
              <a:t>What is a pediatric readiness score, and how is it associated with outcomes of a pediatric patient?</a:t>
            </a:r>
            <a:r>
              <a:rPr lang="en-US" sz="3200" dirty="0">
                <a:latin typeface="Arial"/>
                <a:cs typeface="Arial"/>
              </a:rPr>
              <a:t> </a:t>
            </a:r>
          </a:p>
          <a:p>
            <a:pPr marL="342900" indent="-342900"/>
            <a:endParaRPr lang="en-US" dirty="0">
              <a:latin typeface="Arial"/>
              <a:cs typeface="Arial"/>
            </a:endParaRPr>
          </a:p>
          <a:p>
            <a:endParaRPr lang="en-US" dirty="0">
              <a:latin typeface="Arial"/>
              <a:cs typeface="Arial"/>
            </a:endParaRPr>
          </a:p>
          <a:p>
            <a:endParaRPr lang="en-US" dirty="0"/>
          </a:p>
        </p:txBody>
      </p:sp>
      <p:pic>
        <p:nvPicPr>
          <p:cNvPr id="18434" name="Picture 2" descr="A photo shows an ambulance in the foreground and a helicopter in th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486" y="2715613"/>
            <a:ext cx="3886200" cy="21048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50208" y="4820478"/>
            <a:ext cx="1726755"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Jaromir</a:t>
            </a: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Chalabala</a:t>
            </a:r>
            <a:r>
              <a:rPr lang="en-US" sz="800" dirty="0">
                <a:solidFill>
                  <a:srgbClr val="373739"/>
                </a:solidFill>
                <a:latin typeface="Arial" pitchFamily="34" charset="0"/>
                <a:cs typeface="Arial" pitchFamily="34" charset="0"/>
              </a:rPr>
              <a:t>/</a:t>
            </a:r>
            <a:r>
              <a:rPr lang="en-US" sz="800" dirty="0" err="1">
                <a:solidFill>
                  <a:srgbClr val="373739"/>
                </a:solidFill>
                <a:latin typeface="Arial" pitchFamily="34" charset="0"/>
                <a:cs typeface="Arial" pitchFamily="34" charset="0"/>
              </a:rPr>
              <a:t>Shutterstock</a:t>
            </a:r>
            <a:endParaRPr lang="en-US" sz="800" dirty="0">
              <a:solidFill>
                <a:srgbClr val="373739"/>
              </a:solidFill>
              <a:latin typeface="Arial" pitchFamily="34" charset="0"/>
              <a:cs typeface="Arial" pitchFamily="34" charset="0"/>
            </a:endParaRPr>
          </a:p>
        </p:txBody>
      </p:sp>
    </p:spTree>
    <p:extLst>
      <p:ext uri="{BB962C8B-B14F-4D97-AF65-F5344CB8AC3E}">
        <p14:creationId xmlns:p14="http://schemas.microsoft.com/office/powerpoint/2010/main" val="189832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 cyclic diagram shows the following elements in family-centered care: Diversity, build, facilitate, flexibility, share, support, collaborate, empower, and respect."/>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279842" y="1289926"/>
            <a:ext cx="6584316" cy="53983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996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a:t>
            </a:r>
          </a:p>
        </p:txBody>
      </p:sp>
      <p:sp>
        <p:nvSpPr>
          <p:cNvPr id="3" name="Content Placeholder 2"/>
          <p:cNvSpPr>
            <a:spLocks noGrp="1"/>
          </p:cNvSpPr>
          <p:nvPr>
            <p:ph idx="1"/>
          </p:nvPr>
        </p:nvSpPr>
        <p:spPr>
          <a:xfrm>
            <a:off x="694373" y="1740255"/>
            <a:ext cx="7715250" cy="4699047"/>
          </a:xfrm>
        </p:spPr>
        <p:txBody>
          <a:bodyPr>
            <a:normAutofit/>
          </a:bodyPr>
          <a:lstStyle/>
          <a:p>
            <a:r>
              <a:rPr lang="en-US" dirty="0">
                <a:latin typeface="Minion Pro" panose="02040503050306020203" pitchFamily="18" charset="0"/>
              </a:rPr>
              <a:t>Adult vs. pediatric</a:t>
            </a:r>
          </a:p>
          <a:p>
            <a:r>
              <a:rPr lang="en-US" dirty="0">
                <a:latin typeface="Minion Pro" panose="02040503050306020203" pitchFamily="18" charset="0"/>
              </a:rPr>
              <a:t>Pediatric Assessment Triangle </a:t>
            </a:r>
          </a:p>
          <a:p>
            <a:r>
              <a:rPr lang="en-US" dirty="0">
                <a:latin typeface="Minion Pro" panose="02040503050306020203" pitchFamily="18" charset="0"/>
              </a:rPr>
              <a:t>Quick vs. Not Quick</a:t>
            </a:r>
          </a:p>
          <a:p>
            <a:r>
              <a:rPr lang="en-US" dirty="0">
                <a:latin typeface="Minion Pro" panose="02040503050306020203" pitchFamily="18" charset="0"/>
              </a:rPr>
              <a:t>Be honest</a:t>
            </a:r>
          </a:p>
        </p:txBody>
      </p:sp>
    </p:spTree>
    <p:extLst>
      <p:ext uri="{BB962C8B-B14F-4D97-AF65-F5344CB8AC3E}">
        <p14:creationId xmlns:p14="http://schemas.microsoft.com/office/powerpoint/2010/main" val="409362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pic>
        <p:nvPicPr>
          <p:cNvPr id="20482" name="Picture 2" descr="A photo shows three blocks, each with a question mark sign on 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436" y="1829660"/>
            <a:ext cx="7953128" cy="44748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6304547"/>
            <a:ext cx="4572000" cy="215444"/>
          </a:xfrm>
          <a:prstGeom prst="rect">
            <a:avLst/>
          </a:prstGeom>
        </p:spPr>
        <p:txBody>
          <a:bodyPr>
            <a:spAutoFit/>
          </a:bodyPr>
          <a:lstStyle/>
          <a:p>
            <a:pPr algn="ct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Nujumuddin</a:t>
            </a: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Mohamad</a:t>
            </a: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Yaman</a:t>
            </a:r>
            <a:r>
              <a:rPr lang="en-US" sz="800" dirty="0">
                <a:solidFill>
                  <a:srgbClr val="373739"/>
                </a:solidFill>
                <a:latin typeface="Arial" pitchFamily="34" charset="0"/>
                <a:cs typeface="Arial" pitchFamily="34" charset="0"/>
              </a:rPr>
              <a:t>/</a:t>
            </a:r>
            <a:r>
              <a:rPr lang="en-US" sz="800" dirty="0" err="1">
                <a:solidFill>
                  <a:srgbClr val="373739"/>
                </a:solidFill>
                <a:latin typeface="Arial" pitchFamily="34" charset="0"/>
                <a:cs typeface="Arial" pitchFamily="34" charset="0"/>
              </a:rPr>
              <a:t>EyeEm</a:t>
            </a:r>
            <a:r>
              <a:rPr lang="en-US" sz="800" dirty="0">
                <a:solidFill>
                  <a:srgbClr val="373739"/>
                </a:solidFill>
                <a:latin typeface="Arial" pitchFamily="34" charset="0"/>
                <a:cs typeface="Arial" pitchFamily="34" charset="0"/>
              </a:rPr>
              <a:t>/Getty Images</a:t>
            </a:r>
          </a:p>
        </p:txBody>
      </p:sp>
    </p:spTree>
    <p:extLst>
      <p:ext uri="{BB962C8B-B14F-4D97-AF65-F5344CB8AC3E}">
        <p14:creationId xmlns:p14="http://schemas.microsoft.com/office/powerpoint/2010/main" val="323237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94373" y="1687435"/>
            <a:ext cx="7715250" cy="4699047"/>
          </a:xfrm>
        </p:spPr>
        <p:txBody>
          <a:bodyPr/>
          <a:lstStyle/>
          <a:p>
            <a:pPr marL="0" indent="0">
              <a:buNone/>
            </a:pPr>
            <a:r>
              <a:rPr lang="en-US" sz="1650" b="1" dirty="0">
                <a:latin typeface="Minion Pro"/>
              </a:rPr>
              <a:t>Optional Activity 1:</a:t>
            </a:r>
            <a:r>
              <a:rPr lang="en-US" sz="1650" dirty="0">
                <a:latin typeface="Minion Pro"/>
              </a:rPr>
              <a:t> Split up into groups of three to five students. Each group will receive an envelope with notecards. One set has milestones, and the other set has age groups. Take 8 minutes to match the age groups with the milestones in your group.</a:t>
            </a:r>
          </a:p>
        </p:txBody>
      </p:sp>
      <p:sp>
        <p:nvSpPr>
          <p:cNvPr id="11" name="Title 1"/>
          <p:cNvSpPr txBox="1">
            <a:spLocks/>
          </p:cNvSpPr>
          <p:nvPr/>
        </p:nvSpPr>
        <p:spPr bwMode="black">
          <a:xfrm>
            <a:off x="-20002" y="988334"/>
            <a:ext cx="9144000" cy="1002089"/>
          </a:xfrm>
          <a:prstGeom prst="rect">
            <a:avLst/>
          </a:prstGeom>
          <a:noFill/>
        </p:spPr>
        <p:txBody>
          <a:bodyPr vert="horz" lIns="914400" tIns="45720" rIns="914400" bIns="45720" rtlCol="0" anchor="ctr">
            <a:noAutofit/>
          </a:bodyPr>
          <a:lstStyle>
            <a:lvl1pPr algn="l" defTabSz="685800" rtl="0" eaLnBrk="1" latinLnBrk="0" hangingPunct="1">
              <a:lnSpc>
                <a:spcPct val="95000"/>
              </a:lnSpc>
              <a:spcBef>
                <a:spcPct val="0"/>
              </a:spcBef>
              <a:buNone/>
              <a:defRPr sz="2550" b="1" i="0" kern="1200">
                <a:solidFill>
                  <a:schemeClr val="tx1"/>
                </a:solidFill>
                <a:latin typeface="Montserrat ExtraBold" pitchFamily="2" charset="77"/>
                <a:ea typeface="+mj-ea"/>
                <a:cs typeface="Arial" panose="020B0604020202020204" pitchFamily="34" charset="0"/>
              </a:defRPr>
            </a:lvl1pPr>
          </a:lstStyle>
          <a:p>
            <a:r>
              <a:rPr lang="en-US" dirty="0"/>
              <a:t>Developmental Stages</a:t>
            </a:r>
          </a:p>
        </p:txBody>
      </p:sp>
      <p:pic>
        <p:nvPicPr>
          <p:cNvPr id="1026" name="Picture 2" descr="A photo shows a mixed-race teenage boy standing with his bag across his shoulders and smil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976" y="2942398"/>
            <a:ext cx="2286326" cy="34286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photo shows a young boy with a backpack on his back and standing akimbo with his chin rai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0868" y="2815943"/>
            <a:ext cx="1656576" cy="1656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hoto shows a toddler sitting on the floor and playing with a toy train s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5729" y="2814845"/>
            <a:ext cx="2493494" cy="16597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 photo shows an infant lying on its stomach on a bed and smil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5297" y="4763568"/>
            <a:ext cx="2359845" cy="15732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hoto shows a young girl sitting on a window seat and looking at the opened book on her la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6475" y="4760941"/>
            <a:ext cx="2422748" cy="16126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6976" y="6357155"/>
            <a:ext cx="2190023"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Sarah </a:t>
            </a:r>
            <a:r>
              <a:rPr lang="en-US" sz="800" dirty="0" err="1">
                <a:solidFill>
                  <a:srgbClr val="373739"/>
                </a:solidFill>
                <a:latin typeface="Arial" pitchFamily="34" charset="0"/>
                <a:cs typeface="Arial" pitchFamily="34" charset="0"/>
              </a:rPr>
              <a:t>Casillas</a:t>
            </a:r>
            <a:r>
              <a:rPr lang="en-US" sz="800" dirty="0">
                <a:solidFill>
                  <a:srgbClr val="373739"/>
                </a:solidFill>
                <a:latin typeface="Arial" pitchFamily="34" charset="0"/>
                <a:cs typeface="Arial" pitchFamily="34" charset="0"/>
              </a:rPr>
              <a:t>/</a:t>
            </a:r>
            <a:r>
              <a:rPr lang="en-US" sz="800" dirty="0" err="1">
                <a:solidFill>
                  <a:srgbClr val="373739"/>
                </a:solidFill>
                <a:latin typeface="Arial" pitchFamily="34" charset="0"/>
                <a:cs typeface="Arial" pitchFamily="34" charset="0"/>
              </a:rPr>
              <a:t>DigitalVision</a:t>
            </a:r>
            <a:r>
              <a:rPr lang="en-US" sz="800" dirty="0">
                <a:solidFill>
                  <a:srgbClr val="373739"/>
                </a:solidFill>
                <a:latin typeface="Arial" pitchFamily="34" charset="0"/>
                <a:cs typeface="Arial" pitchFamily="34" charset="0"/>
              </a:rPr>
              <a:t>/Getty Images</a:t>
            </a:r>
          </a:p>
        </p:txBody>
      </p:sp>
      <p:sp>
        <p:nvSpPr>
          <p:cNvPr id="3" name="Rectangle 2"/>
          <p:cNvSpPr/>
          <p:nvPr/>
        </p:nvSpPr>
        <p:spPr>
          <a:xfrm>
            <a:off x="3565782" y="4457856"/>
            <a:ext cx="2012089"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Cyndi Monaghan/Stone/Getty Images</a:t>
            </a:r>
          </a:p>
        </p:txBody>
      </p:sp>
      <p:sp>
        <p:nvSpPr>
          <p:cNvPr id="4" name="Rectangle 3"/>
          <p:cNvSpPr/>
          <p:nvPr/>
        </p:nvSpPr>
        <p:spPr>
          <a:xfrm>
            <a:off x="6496882" y="4483516"/>
            <a:ext cx="1531189" cy="215444"/>
          </a:xfrm>
          <a:prstGeom prst="rect">
            <a:avLst/>
          </a:prstGeom>
        </p:spPr>
        <p:txBody>
          <a:bodyPr wrap="none">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 Rawpixel.com/</a:t>
            </a:r>
            <a:r>
              <a:rPr lang="en-US" sz="800" dirty="0" err="1">
                <a:solidFill>
                  <a:schemeClr val="bg1">
                    <a:lumMod val="50000"/>
                  </a:schemeClr>
                </a:solidFill>
                <a:latin typeface="Arial" panose="020B0604020202020204" pitchFamily="34" charset="0"/>
                <a:cs typeface="Arial" panose="020B0604020202020204" pitchFamily="34" charset="0"/>
              </a:rPr>
              <a:t>Shutterstock</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3842300" y="6303602"/>
            <a:ext cx="1459054"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yuliaisupova</a:t>
            </a:r>
            <a:r>
              <a:rPr lang="en-US" sz="800" dirty="0">
                <a:solidFill>
                  <a:srgbClr val="373739"/>
                </a:solidFill>
                <a:latin typeface="Arial" pitchFamily="34" charset="0"/>
                <a:cs typeface="Arial" pitchFamily="34" charset="0"/>
              </a:rPr>
              <a:t>/</a:t>
            </a:r>
            <a:r>
              <a:rPr lang="en-US" sz="800" dirty="0" err="1">
                <a:solidFill>
                  <a:srgbClr val="373739"/>
                </a:solidFill>
                <a:latin typeface="Arial" pitchFamily="34" charset="0"/>
                <a:cs typeface="Arial" pitchFamily="34" charset="0"/>
              </a:rPr>
              <a:t>Shutterstock</a:t>
            </a:r>
            <a:endParaRPr lang="en-US" sz="800" dirty="0">
              <a:solidFill>
                <a:srgbClr val="373739"/>
              </a:solidFill>
              <a:latin typeface="Arial" pitchFamily="34" charset="0"/>
              <a:cs typeface="Arial" pitchFamily="34" charset="0"/>
            </a:endParaRPr>
          </a:p>
        </p:txBody>
      </p:sp>
      <p:sp>
        <p:nvSpPr>
          <p:cNvPr id="6" name="Rectangle 5"/>
          <p:cNvSpPr/>
          <p:nvPr/>
        </p:nvSpPr>
        <p:spPr>
          <a:xfrm>
            <a:off x="6579612" y="6340741"/>
            <a:ext cx="1361270"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Sharomka</a:t>
            </a:r>
            <a:r>
              <a:rPr lang="en-US" sz="800" dirty="0">
                <a:solidFill>
                  <a:srgbClr val="373739"/>
                </a:solidFill>
                <a:latin typeface="Arial" pitchFamily="34" charset="0"/>
                <a:cs typeface="Arial" pitchFamily="34" charset="0"/>
              </a:rPr>
              <a:t>/</a:t>
            </a:r>
            <a:r>
              <a:rPr lang="en-US" sz="800" dirty="0" err="1">
                <a:solidFill>
                  <a:srgbClr val="373739"/>
                </a:solidFill>
                <a:latin typeface="Arial" pitchFamily="34" charset="0"/>
                <a:cs typeface="Arial" pitchFamily="34" charset="0"/>
              </a:rPr>
              <a:t>Shutterstock</a:t>
            </a:r>
            <a:endParaRPr lang="en-US" sz="800" dirty="0">
              <a:solidFill>
                <a:srgbClr val="373739"/>
              </a:solidFill>
              <a:latin typeface="Arial" pitchFamily="34" charset="0"/>
              <a:cs typeface="Arial" pitchFamily="34" charset="0"/>
            </a:endParaRPr>
          </a:p>
        </p:txBody>
      </p:sp>
    </p:spTree>
    <p:extLst>
      <p:ext uri="{BB962C8B-B14F-4D97-AF65-F5344CB8AC3E}">
        <p14:creationId xmlns:p14="http://schemas.microsoft.com/office/powerpoint/2010/main" val="812544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Milestones</a:t>
            </a:r>
          </a:p>
        </p:txBody>
      </p:sp>
      <p:sp>
        <p:nvSpPr>
          <p:cNvPr id="3" name="Content Placeholder 2"/>
          <p:cNvSpPr>
            <a:spLocks noGrp="1"/>
          </p:cNvSpPr>
          <p:nvPr>
            <p:ph sz="half" idx="1"/>
          </p:nvPr>
        </p:nvSpPr>
        <p:spPr>
          <a:xfrm>
            <a:off x="800100" y="2037523"/>
            <a:ext cx="3600450" cy="4106102"/>
          </a:xfrm>
        </p:spPr>
        <p:txBody>
          <a:bodyPr>
            <a:normAutofit/>
          </a:bodyPr>
          <a:lstStyle/>
          <a:p>
            <a:r>
              <a:rPr lang="en-US" dirty="0">
                <a:latin typeface="Minion Pro"/>
              </a:rPr>
              <a:t>Birth–1 month</a:t>
            </a:r>
          </a:p>
          <a:p>
            <a:r>
              <a:rPr lang="en-US" dirty="0">
                <a:latin typeface="Minion Pro"/>
              </a:rPr>
              <a:t>2–3 months</a:t>
            </a:r>
          </a:p>
          <a:p>
            <a:r>
              <a:rPr lang="en-US" dirty="0">
                <a:latin typeface="Minion Pro"/>
              </a:rPr>
              <a:t>4–6 months</a:t>
            </a:r>
          </a:p>
          <a:p>
            <a:r>
              <a:rPr lang="en-US" dirty="0">
                <a:latin typeface="Minion Pro"/>
              </a:rPr>
              <a:t>6–8 months</a:t>
            </a:r>
          </a:p>
          <a:p>
            <a:r>
              <a:rPr lang="en-US" dirty="0">
                <a:latin typeface="Minion Pro"/>
              </a:rPr>
              <a:t>8–12 months</a:t>
            </a:r>
          </a:p>
          <a:p>
            <a:endParaRPr lang="en-US" dirty="0">
              <a:latin typeface="Minion Pro"/>
            </a:endParaRPr>
          </a:p>
        </p:txBody>
      </p:sp>
      <p:sp>
        <p:nvSpPr>
          <p:cNvPr id="4" name="Content Placeholder 3"/>
          <p:cNvSpPr>
            <a:spLocks noGrp="1"/>
          </p:cNvSpPr>
          <p:nvPr>
            <p:ph sz="half" idx="2"/>
          </p:nvPr>
        </p:nvSpPr>
        <p:spPr>
          <a:xfrm>
            <a:off x="4668651" y="2037523"/>
            <a:ext cx="3646674" cy="4729436"/>
          </a:xfrm>
        </p:spPr>
        <p:txBody>
          <a:bodyPr/>
          <a:lstStyle/>
          <a:p>
            <a:r>
              <a:rPr lang="en-US" dirty="0">
                <a:latin typeface="Minion Pro"/>
              </a:rPr>
              <a:t>12–18 months</a:t>
            </a:r>
          </a:p>
          <a:p>
            <a:r>
              <a:rPr lang="en-US" dirty="0">
                <a:latin typeface="Minion Pro"/>
              </a:rPr>
              <a:t>18–24 months</a:t>
            </a:r>
          </a:p>
          <a:p>
            <a:r>
              <a:rPr lang="en-US" dirty="0">
                <a:latin typeface="Minion Pro"/>
              </a:rPr>
              <a:t>2–3 years</a:t>
            </a:r>
          </a:p>
          <a:p>
            <a:r>
              <a:rPr lang="en-US" dirty="0">
                <a:latin typeface="Minion Pro"/>
              </a:rPr>
              <a:t>4–5 years</a:t>
            </a:r>
          </a:p>
          <a:p>
            <a:r>
              <a:rPr lang="en-US" dirty="0">
                <a:latin typeface="Minion Pro"/>
              </a:rPr>
              <a:t>6–12 years</a:t>
            </a:r>
          </a:p>
          <a:p>
            <a:r>
              <a:rPr lang="en-US" dirty="0">
                <a:latin typeface="Minion Pro"/>
              </a:rPr>
              <a:t>13–17 years</a:t>
            </a:r>
            <a:endParaRPr lang="en-US" dirty="0"/>
          </a:p>
        </p:txBody>
      </p:sp>
    </p:spTree>
    <p:extLst>
      <p:ext uri="{BB962C8B-B14F-4D97-AF65-F5344CB8AC3E}">
        <p14:creationId xmlns:p14="http://schemas.microsoft.com/office/powerpoint/2010/main" val="44476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
          <a:xfrm>
            <a:off x="0" y="1035434"/>
            <a:ext cx="9144000" cy="1002089"/>
          </a:xfrm>
          <a:prstGeom prst="rect">
            <a:avLst/>
          </a:prstGeom>
          <a:noFill/>
        </p:spPr>
        <p:txBody>
          <a:bodyPr vert="horz" lIns="914400" tIns="45720" rIns="914400" bIns="45720" rtlCol="0" anchor="ctr">
            <a:noAutofit/>
          </a:bodyPr>
          <a:lstStyle>
            <a:lvl1pPr algn="l" defTabSz="685800" rtl="0" eaLnBrk="1" latinLnBrk="0" hangingPunct="1">
              <a:lnSpc>
                <a:spcPct val="95000"/>
              </a:lnSpc>
              <a:spcBef>
                <a:spcPct val="0"/>
              </a:spcBef>
              <a:buNone/>
              <a:defRPr sz="2550" b="1" i="0" kern="1200">
                <a:solidFill>
                  <a:schemeClr val="tx1"/>
                </a:solidFill>
                <a:latin typeface="Montserrat ExtraBold" pitchFamily="2" charset="77"/>
                <a:ea typeface="+mj-ea"/>
                <a:cs typeface="Arial" panose="020B0604020202020204" pitchFamily="34" charset="0"/>
              </a:defRPr>
            </a:lvl1pPr>
          </a:lstStyle>
          <a:p>
            <a:r>
              <a:rPr lang="en-US" dirty="0"/>
              <a:t>Vitals Signs for the Pediatric Patient</a:t>
            </a:r>
          </a:p>
        </p:txBody>
      </p:sp>
      <p:graphicFrame>
        <p:nvGraphicFramePr>
          <p:cNvPr id="2" name="Table 1" descr="The table shows four columns: Age, pulse, respiratory, and systolic B P. The row entries are as follows. Row 1: 0 to 6 months, 100 to 190, 30 to 60, more than 60. Row 2: 6 to 12 months, 100 to 160, 30 to 60, more than 60. Row 3: 1 to 3 years, 90 to 150, 20 to 30, 80 to 100. Row 4: 3 to 5 years, 80 to 140, 20 to 25, 80 to 100. Row 5: 6 to 12 years, 70 to 120, 15 to 20, 80 to 100. Row 6: 13 to 17 years, 60 to 100, 12 to 20, 90 to 110." title="A table shows the vital signs for a pediatric patient."/>
          <p:cNvGraphicFramePr>
            <a:graphicFrameLocks noGrp="1"/>
          </p:cNvGraphicFramePr>
          <p:nvPr>
            <p:extLst>
              <p:ext uri="{D42A27DB-BD31-4B8C-83A1-F6EECF244321}">
                <p14:modId xmlns:p14="http://schemas.microsoft.com/office/powerpoint/2010/main" val="1936270670"/>
              </p:ext>
            </p:extLst>
          </p:nvPr>
        </p:nvGraphicFramePr>
        <p:xfrm>
          <a:off x="807269" y="2037523"/>
          <a:ext cx="7529461" cy="3927917"/>
        </p:xfrm>
        <a:graphic>
          <a:graphicData uri="http://schemas.openxmlformats.org/drawingml/2006/table">
            <a:tbl>
              <a:tblPr firstRow="1" firstCol="1" bandRow="1">
                <a:tableStyleId>{5C22544A-7EE6-4342-B048-85BDC9FD1C3A}</a:tableStyleId>
              </a:tblPr>
              <a:tblGrid>
                <a:gridCol w="1882366">
                  <a:extLst>
                    <a:ext uri="{9D8B030D-6E8A-4147-A177-3AD203B41FA5}">
                      <a16:colId xmlns:a16="http://schemas.microsoft.com/office/drawing/2014/main" val="20000"/>
                    </a:ext>
                  </a:extLst>
                </a:gridCol>
                <a:gridCol w="1880859">
                  <a:extLst>
                    <a:ext uri="{9D8B030D-6E8A-4147-A177-3AD203B41FA5}">
                      <a16:colId xmlns:a16="http://schemas.microsoft.com/office/drawing/2014/main" val="20001"/>
                    </a:ext>
                  </a:extLst>
                </a:gridCol>
                <a:gridCol w="1883870">
                  <a:extLst>
                    <a:ext uri="{9D8B030D-6E8A-4147-A177-3AD203B41FA5}">
                      <a16:colId xmlns:a16="http://schemas.microsoft.com/office/drawing/2014/main" val="20002"/>
                    </a:ext>
                  </a:extLst>
                </a:gridCol>
                <a:gridCol w="1882366">
                  <a:extLst>
                    <a:ext uri="{9D8B030D-6E8A-4147-A177-3AD203B41FA5}">
                      <a16:colId xmlns:a16="http://schemas.microsoft.com/office/drawing/2014/main" val="20003"/>
                    </a:ext>
                  </a:extLst>
                </a:gridCol>
              </a:tblGrid>
              <a:tr h="561131">
                <a:tc>
                  <a:txBody>
                    <a:bodyPr/>
                    <a:lstStyle/>
                    <a:p>
                      <a:pPr marL="0" marR="0" algn="ctr">
                        <a:lnSpc>
                          <a:spcPct val="106000"/>
                        </a:lnSpc>
                        <a:spcBef>
                          <a:spcPts val="0"/>
                        </a:spcBef>
                        <a:spcAft>
                          <a:spcPts val="0"/>
                        </a:spcAft>
                      </a:pPr>
                      <a:r>
                        <a:rPr lang="en-US" sz="1800" kern="1200" dirty="0">
                          <a:solidFill>
                            <a:srgbClr val="FFFFFF"/>
                          </a:solidFill>
                          <a:effectLst/>
                          <a:latin typeface="Minion Pro"/>
                        </a:rPr>
                        <a:t>Age</a:t>
                      </a:r>
                      <a:endParaRPr lang="en-US" sz="1800" dirty="0">
                        <a:solidFill>
                          <a:srgbClr val="FFFFFF"/>
                        </a:solidFill>
                        <a:effectLst/>
                        <a:latin typeface="Minion Pro"/>
                        <a:ea typeface="Calibri"/>
                        <a:cs typeface="Times New Roman"/>
                      </a:endParaRPr>
                    </a:p>
                  </a:txBody>
                  <a:tcPr marL="68580" marR="68580" marT="9525" marB="0">
                    <a:solidFill>
                      <a:schemeClr val="bg2"/>
                    </a:solidFill>
                  </a:tcPr>
                </a:tc>
                <a:tc>
                  <a:txBody>
                    <a:bodyPr/>
                    <a:lstStyle/>
                    <a:p>
                      <a:pPr marL="0" marR="0" algn="ctr">
                        <a:lnSpc>
                          <a:spcPct val="106000"/>
                        </a:lnSpc>
                        <a:spcBef>
                          <a:spcPts val="0"/>
                        </a:spcBef>
                        <a:spcAft>
                          <a:spcPts val="0"/>
                        </a:spcAft>
                      </a:pPr>
                      <a:r>
                        <a:rPr lang="en-US" sz="1800" kern="1200" dirty="0">
                          <a:solidFill>
                            <a:srgbClr val="FFFFFF"/>
                          </a:solidFill>
                          <a:effectLst/>
                          <a:latin typeface="Minion Pro"/>
                        </a:rPr>
                        <a:t>Pulse</a:t>
                      </a:r>
                      <a:endParaRPr lang="en-US" sz="1800" dirty="0">
                        <a:solidFill>
                          <a:srgbClr val="FFFFFF"/>
                        </a:solidFill>
                        <a:effectLst/>
                        <a:latin typeface="Minion Pro"/>
                        <a:ea typeface="Calibri"/>
                        <a:cs typeface="Times New Roman"/>
                      </a:endParaRPr>
                    </a:p>
                  </a:txBody>
                  <a:tcPr marL="68580" marR="68580" marT="9525" marB="0">
                    <a:solidFill>
                      <a:schemeClr val="bg2"/>
                    </a:solidFill>
                  </a:tcPr>
                </a:tc>
                <a:tc>
                  <a:txBody>
                    <a:bodyPr/>
                    <a:lstStyle/>
                    <a:p>
                      <a:pPr marL="0" marR="0" algn="ctr">
                        <a:lnSpc>
                          <a:spcPct val="106000"/>
                        </a:lnSpc>
                        <a:spcBef>
                          <a:spcPts val="0"/>
                        </a:spcBef>
                        <a:spcAft>
                          <a:spcPts val="0"/>
                        </a:spcAft>
                      </a:pPr>
                      <a:r>
                        <a:rPr lang="en-US" sz="1800" kern="1200" dirty="0">
                          <a:solidFill>
                            <a:srgbClr val="FFFFFF"/>
                          </a:solidFill>
                          <a:effectLst/>
                          <a:latin typeface="Minion Pro"/>
                        </a:rPr>
                        <a:t>Respiratory</a:t>
                      </a:r>
                      <a:endParaRPr lang="en-US" sz="1800" dirty="0">
                        <a:solidFill>
                          <a:srgbClr val="FFFFFF"/>
                        </a:solidFill>
                        <a:effectLst/>
                        <a:latin typeface="Minion Pro"/>
                        <a:ea typeface="Calibri"/>
                        <a:cs typeface="Times New Roman"/>
                      </a:endParaRPr>
                    </a:p>
                  </a:txBody>
                  <a:tcPr marL="68580" marR="68580" marT="9525" marB="0">
                    <a:solidFill>
                      <a:schemeClr val="bg2"/>
                    </a:solidFill>
                  </a:tcPr>
                </a:tc>
                <a:tc>
                  <a:txBody>
                    <a:bodyPr/>
                    <a:lstStyle/>
                    <a:p>
                      <a:pPr marL="0" marR="0" algn="ctr">
                        <a:lnSpc>
                          <a:spcPct val="106000"/>
                        </a:lnSpc>
                        <a:spcBef>
                          <a:spcPts val="0"/>
                        </a:spcBef>
                        <a:spcAft>
                          <a:spcPts val="0"/>
                        </a:spcAft>
                      </a:pPr>
                      <a:r>
                        <a:rPr lang="en-US" sz="1800" kern="1200" dirty="0">
                          <a:solidFill>
                            <a:srgbClr val="FFFFFF"/>
                          </a:solidFill>
                          <a:effectLst/>
                          <a:latin typeface="Minion Pro"/>
                        </a:rPr>
                        <a:t>Systolic BP</a:t>
                      </a:r>
                      <a:endParaRPr lang="en-US" sz="1800" dirty="0">
                        <a:solidFill>
                          <a:srgbClr val="FFFFFF"/>
                        </a:solidFill>
                        <a:effectLst/>
                        <a:latin typeface="Minion Pro"/>
                        <a:ea typeface="Calibri"/>
                        <a:cs typeface="Times New Roman"/>
                      </a:endParaRPr>
                    </a:p>
                  </a:txBody>
                  <a:tcPr marL="68580" marR="68580" marT="9525" marB="0">
                    <a:solidFill>
                      <a:schemeClr val="bg2"/>
                    </a:solidFill>
                  </a:tcPr>
                </a:tc>
                <a:extLst>
                  <a:ext uri="{0D108BD9-81ED-4DB2-BD59-A6C34878D82A}">
                    <a16:rowId xmlns:a16="http://schemas.microsoft.com/office/drawing/2014/main" val="10000"/>
                  </a:ext>
                </a:extLst>
              </a:tr>
              <a:tr h="561131">
                <a:tc>
                  <a:txBody>
                    <a:bodyPr/>
                    <a:lstStyle/>
                    <a:p>
                      <a:pPr marL="0" marR="0" algn="ctr">
                        <a:lnSpc>
                          <a:spcPct val="106000"/>
                        </a:lnSpc>
                        <a:spcBef>
                          <a:spcPts val="0"/>
                        </a:spcBef>
                        <a:spcAft>
                          <a:spcPts val="0"/>
                        </a:spcAft>
                      </a:pPr>
                      <a:r>
                        <a:rPr lang="en-US" sz="1800" kern="1200" dirty="0">
                          <a:solidFill>
                            <a:srgbClr val="000000"/>
                          </a:solidFill>
                          <a:effectLst/>
                          <a:latin typeface="Minion Pro"/>
                        </a:rPr>
                        <a:t>0–6 months</a:t>
                      </a:r>
                      <a:endParaRPr lang="en-US" sz="1800" dirty="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100–190</a:t>
                      </a:r>
                      <a:endParaRPr lang="en-US" sz="1800" dirty="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30–60</a:t>
                      </a:r>
                      <a:endParaRPr lang="en-US" sz="180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&gt;60</a:t>
                      </a:r>
                      <a:endParaRPr lang="en-US" sz="1800">
                        <a:solidFill>
                          <a:srgbClr val="000000"/>
                        </a:solidFill>
                        <a:effectLst/>
                        <a:latin typeface="Minion Pro"/>
                        <a:ea typeface="Calibri"/>
                        <a:cs typeface="Times New Roman"/>
                      </a:endParaRPr>
                    </a:p>
                  </a:txBody>
                  <a:tcPr marL="68580" marR="68580" marT="9525" marB="0">
                    <a:noFill/>
                  </a:tcPr>
                </a:tc>
                <a:extLst>
                  <a:ext uri="{0D108BD9-81ED-4DB2-BD59-A6C34878D82A}">
                    <a16:rowId xmlns:a16="http://schemas.microsoft.com/office/drawing/2014/main" val="10001"/>
                  </a:ext>
                </a:extLst>
              </a:tr>
              <a:tr h="561131">
                <a:tc>
                  <a:txBody>
                    <a:bodyPr/>
                    <a:lstStyle/>
                    <a:p>
                      <a:pPr marL="0" marR="0" algn="ctr">
                        <a:lnSpc>
                          <a:spcPct val="106000"/>
                        </a:lnSpc>
                        <a:spcBef>
                          <a:spcPts val="0"/>
                        </a:spcBef>
                        <a:spcAft>
                          <a:spcPts val="0"/>
                        </a:spcAft>
                      </a:pPr>
                      <a:r>
                        <a:rPr lang="en-US" sz="1800" kern="1200" dirty="0">
                          <a:solidFill>
                            <a:srgbClr val="000000"/>
                          </a:solidFill>
                          <a:effectLst/>
                          <a:latin typeface="Minion Pro"/>
                        </a:rPr>
                        <a:t>6–12 months</a:t>
                      </a:r>
                      <a:endParaRPr lang="en-US" sz="180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100–160</a:t>
                      </a:r>
                      <a:endParaRPr lang="en-US" sz="1800" dirty="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30–60</a:t>
                      </a:r>
                      <a:endParaRPr lang="en-US" sz="180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&gt;60</a:t>
                      </a:r>
                      <a:endParaRPr lang="en-US" sz="1800">
                        <a:solidFill>
                          <a:srgbClr val="000000"/>
                        </a:solidFill>
                        <a:effectLst/>
                        <a:latin typeface="Minion Pro"/>
                        <a:ea typeface="Calibri"/>
                        <a:cs typeface="Times New Roman"/>
                      </a:endParaRPr>
                    </a:p>
                  </a:txBody>
                  <a:tcPr marL="68580" marR="68580" marT="9525" marB="0">
                    <a:noFill/>
                  </a:tcPr>
                </a:tc>
                <a:extLst>
                  <a:ext uri="{0D108BD9-81ED-4DB2-BD59-A6C34878D82A}">
                    <a16:rowId xmlns:a16="http://schemas.microsoft.com/office/drawing/2014/main" val="10002"/>
                  </a:ext>
                </a:extLst>
              </a:tr>
              <a:tr h="561131">
                <a:tc>
                  <a:txBody>
                    <a:bodyPr/>
                    <a:lstStyle/>
                    <a:p>
                      <a:pPr marL="0" marR="0" algn="ctr">
                        <a:lnSpc>
                          <a:spcPct val="106000"/>
                        </a:lnSpc>
                        <a:spcBef>
                          <a:spcPts val="0"/>
                        </a:spcBef>
                        <a:spcAft>
                          <a:spcPts val="0"/>
                        </a:spcAft>
                      </a:pPr>
                      <a:r>
                        <a:rPr lang="en-US" sz="1800" kern="1200" dirty="0">
                          <a:solidFill>
                            <a:srgbClr val="000000"/>
                          </a:solidFill>
                          <a:effectLst/>
                          <a:latin typeface="Minion Pro"/>
                        </a:rPr>
                        <a:t>1–3 years</a:t>
                      </a:r>
                      <a:endParaRPr lang="en-US" sz="180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90–150</a:t>
                      </a:r>
                      <a:endParaRPr lang="en-US" sz="1800" dirty="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20–30</a:t>
                      </a:r>
                      <a:endParaRPr lang="en-US" sz="1800" dirty="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80–100</a:t>
                      </a:r>
                      <a:endParaRPr lang="en-US" sz="1800">
                        <a:solidFill>
                          <a:srgbClr val="000000"/>
                        </a:solidFill>
                        <a:effectLst/>
                        <a:latin typeface="Minion Pro"/>
                        <a:ea typeface="Calibri"/>
                        <a:cs typeface="Times New Roman"/>
                      </a:endParaRPr>
                    </a:p>
                  </a:txBody>
                  <a:tcPr marL="68580" marR="68580" marT="9525" marB="0">
                    <a:noFill/>
                  </a:tcPr>
                </a:tc>
                <a:extLst>
                  <a:ext uri="{0D108BD9-81ED-4DB2-BD59-A6C34878D82A}">
                    <a16:rowId xmlns:a16="http://schemas.microsoft.com/office/drawing/2014/main" val="10003"/>
                  </a:ext>
                </a:extLst>
              </a:tr>
              <a:tr h="561131">
                <a:tc>
                  <a:txBody>
                    <a:bodyPr/>
                    <a:lstStyle/>
                    <a:p>
                      <a:pPr marL="0" marR="0" algn="ctr">
                        <a:lnSpc>
                          <a:spcPct val="106000"/>
                        </a:lnSpc>
                        <a:spcBef>
                          <a:spcPts val="0"/>
                        </a:spcBef>
                        <a:spcAft>
                          <a:spcPts val="0"/>
                        </a:spcAft>
                      </a:pPr>
                      <a:r>
                        <a:rPr lang="en-US" sz="1800" kern="1200" dirty="0">
                          <a:solidFill>
                            <a:srgbClr val="000000"/>
                          </a:solidFill>
                          <a:effectLst/>
                          <a:latin typeface="Minion Pro"/>
                        </a:rPr>
                        <a:t>3–5 years</a:t>
                      </a:r>
                      <a:endParaRPr lang="en-US" sz="1800" dirty="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80–140</a:t>
                      </a:r>
                      <a:endParaRPr lang="en-US" sz="180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20–25</a:t>
                      </a:r>
                      <a:endParaRPr lang="en-US" sz="1800" dirty="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80–100</a:t>
                      </a:r>
                      <a:endParaRPr lang="en-US" sz="1800" dirty="0">
                        <a:solidFill>
                          <a:srgbClr val="000000"/>
                        </a:solidFill>
                        <a:effectLst/>
                        <a:latin typeface="Minion Pro"/>
                        <a:ea typeface="Calibri"/>
                        <a:cs typeface="Times New Roman"/>
                      </a:endParaRPr>
                    </a:p>
                  </a:txBody>
                  <a:tcPr marL="68580" marR="68580" marT="9525" marB="0">
                    <a:noFill/>
                  </a:tcPr>
                </a:tc>
                <a:extLst>
                  <a:ext uri="{0D108BD9-81ED-4DB2-BD59-A6C34878D82A}">
                    <a16:rowId xmlns:a16="http://schemas.microsoft.com/office/drawing/2014/main" val="10004"/>
                  </a:ext>
                </a:extLst>
              </a:tr>
              <a:tr h="561131">
                <a:tc>
                  <a:txBody>
                    <a:bodyPr/>
                    <a:lstStyle/>
                    <a:p>
                      <a:pPr marL="0" marR="0" algn="ctr">
                        <a:lnSpc>
                          <a:spcPct val="106000"/>
                        </a:lnSpc>
                        <a:spcBef>
                          <a:spcPts val="0"/>
                        </a:spcBef>
                        <a:spcAft>
                          <a:spcPts val="0"/>
                        </a:spcAft>
                      </a:pPr>
                      <a:r>
                        <a:rPr lang="en-US" sz="1800" kern="1200" dirty="0">
                          <a:solidFill>
                            <a:srgbClr val="000000"/>
                          </a:solidFill>
                          <a:effectLst/>
                          <a:latin typeface="Minion Pro"/>
                        </a:rPr>
                        <a:t>6–12 years</a:t>
                      </a:r>
                      <a:endParaRPr lang="en-US" sz="180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70–120</a:t>
                      </a:r>
                      <a:endParaRPr lang="en-US" sz="180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15–20</a:t>
                      </a:r>
                      <a:endParaRPr lang="en-US" sz="180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80–110</a:t>
                      </a:r>
                      <a:endParaRPr lang="en-US" sz="1800" dirty="0">
                        <a:solidFill>
                          <a:srgbClr val="000000"/>
                        </a:solidFill>
                        <a:effectLst/>
                        <a:latin typeface="Minion Pro"/>
                        <a:ea typeface="Calibri"/>
                        <a:cs typeface="Times New Roman"/>
                      </a:endParaRPr>
                    </a:p>
                  </a:txBody>
                  <a:tcPr marL="68580" marR="68580" marT="9525" marB="0">
                    <a:noFill/>
                  </a:tcPr>
                </a:tc>
                <a:extLst>
                  <a:ext uri="{0D108BD9-81ED-4DB2-BD59-A6C34878D82A}">
                    <a16:rowId xmlns:a16="http://schemas.microsoft.com/office/drawing/2014/main" val="10005"/>
                  </a:ext>
                </a:extLst>
              </a:tr>
              <a:tr h="561131">
                <a:tc>
                  <a:txBody>
                    <a:bodyPr/>
                    <a:lstStyle/>
                    <a:p>
                      <a:pPr marL="0" marR="0" algn="ctr">
                        <a:lnSpc>
                          <a:spcPct val="106000"/>
                        </a:lnSpc>
                        <a:spcBef>
                          <a:spcPts val="0"/>
                        </a:spcBef>
                        <a:spcAft>
                          <a:spcPts val="0"/>
                        </a:spcAft>
                      </a:pPr>
                      <a:r>
                        <a:rPr lang="en-US" sz="1800" kern="1200" dirty="0">
                          <a:solidFill>
                            <a:srgbClr val="000000"/>
                          </a:solidFill>
                          <a:effectLst/>
                          <a:latin typeface="Minion Pro"/>
                        </a:rPr>
                        <a:t>13–17 years</a:t>
                      </a:r>
                      <a:endParaRPr lang="en-US" sz="180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60–100</a:t>
                      </a:r>
                      <a:endParaRPr lang="en-US" sz="1800" dirty="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12–20</a:t>
                      </a:r>
                      <a:endParaRPr lang="en-US" sz="1800">
                        <a:solidFill>
                          <a:srgbClr val="000000"/>
                        </a:solidFill>
                        <a:effectLst/>
                        <a:latin typeface="Minion Pro"/>
                        <a:ea typeface="Calibri"/>
                        <a:cs typeface="Times New Roman"/>
                      </a:endParaRPr>
                    </a:p>
                  </a:txBody>
                  <a:tcPr marL="68580" marR="68580" marT="9525" marB="0">
                    <a:noFill/>
                  </a:tcPr>
                </a:tc>
                <a:tc>
                  <a:txBody>
                    <a:bodyPr/>
                    <a:lstStyle/>
                    <a:p>
                      <a:pPr marL="0" marR="0" algn="ctr">
                        <a:lnSpc>
                          <a:spcPct val="106000"/>
                        </a:lnSpc>
                        <a:spcBef>
                          <a:spcPts val="0"/>
                        </a:spcBef>
                        <a:spcAft>
                          <a:spcPts val="0"/>
                        </a:spcAft>
                      </a:pPr>
                      <a:r>
                        <a:rPr lang="en-US" sz="1800" kern="1200" dirty="0">
                          <a:solidFill>
                            <a:srgbClr val="000000"/>
                          </a:solidFill>
                          <a:effectLst/>
                          <a:latin typeface="Minion Pro"/>
                        </a:rPr>
                        <a:t>90–110</a:t>
                      </a:r>
                      <a:endParaRPr lang="en-US" sz="1800" dirty="0">
                        <a:solidFill>
                          <a:srgbClr val="000000"/>
                        </a:solidFill>
                        <a:effectLst/>
                        <a:latin typeface="Minion Pro"/>
                        <a:ea typeface="Calibri"/>
                        <a:cs typeface="Times New Roman"/>
                      </a:endParaRPr>
                    </a:p>
                  </a:txBody>
                  <a:tcPr marL="68580" marR="68580" marT="9525" marB="0">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7947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48CEC-11C1-43C9-BFF1-15E308EB6302}"/>
              </a:ext>
            </a:extLst>
          </p:cNvPr>
          <p:cNvSpPr>
            <a:spLocks noGrp="1"/>
          </p:cNvSpPr>
          <p:nvPr>
            <p:ph idx="1"/>
          </p:nvPr>
        </p:nvSpPr>
        <p:spPr>
          <a:xfrm>
            <a:off x="694373" y="1781819"/>
            <a:ext cx="7715250" cy="4699047"/>
          </a:xfrm>
        </p:spPr>
        <p:txBody>
          <a:bodyPr>
            <a:normAutofit/>
          </a:bodyPr>
          <a:lstStyle/>
          <a:p>
            <a:pPr marL="0" indent="0">
              <a:buNone/>
            </a:pPr>
            <a:r>
              <a:rPr lang="en-US" sz="1650" dirty="0">
                <a:latin typeface="Minion Pro"/>
              </a:rPr>
              <a:t>You are assessing a preschool-aged patient (3 years old) who complains of left arm pain after falling on the playground. Discuss the differences in the scene size-up, general impression, primary and secondary surveys, and treatment for adult versus pediatric patients.   </a:t>
            </a:r>
          </a:p>
          <a:p>
            <a:endParaRPr lang="en-US" dirty="0"/>
          </a:p>
          <a:p>
            <a:endParaRPr lang="en-US" dirty="0"/>
          </a:p>
          <a:p>
            <a:endParaRPr lang="en-US" dirty="0"/>
          </a:p>
        </p:txBody>
      </p:sp>
      <p:sp>
        <p:nvSpPr>
          <p:cNvPr id="5" name="Title 1"/>
          <p:cNvSpPr txBox="1">
            <a:spLocks/>
          </p:cNvSpPr>
          <p:nvPr/>
        </p:nvSpPr>
        <p:spPr bwMode="black">
          <a:xfrm>
            <a:off x="0" y="1035434"/>
            <a:ext cx="9144000" cy="1002089"/>
          </a:xfrm>
          <a:prstGeom prst="rect">
            <a:avLst/>
          </a:prstGeom>
          <a:noFill/>
        </p:spPr>
        <p:txBody>
          <a:bodyPr vert="horz" lIns="914400" tIns="45720" rIns="914400" bIns="45720" rtlCol="0" anchor="ctr">
            <a:noAutofit/>
          </a:bodyPr>
          <a:lstStyle>
            <a:lvl1pPr algn="l" defTabSz="685800" rtl="0" eaLnBrk="1" latinLnBrk="0" hangingPunct="1">
              <a:lnSpc>
                <a:spcPct val="95000"/>
              </a:lnSpc>
              <a:spcBef>
                <a:spcPct val="0"/>
              </a:spcBef>
              <a:buNone/>
              <a:defRPr sz="2550" b="1" i="0" kern="1200">
                <a:solidFill>
                  <a:schemeClr val="tx1"/>
                </a:solidFill>
                <a:latin typeface="Montserrat ExtraBold" pitchFamily="2" charset="77"/>
                <a:ea typeface="+mj-ea"/>
                <a:cs typeface="Arial" panose="020B0604020202020204" pitchFamily="34" charset="0"/>
              </a:defRPr>
            </a:lvl1pPr>
          </a:lstStyle>
          <a:p>
            <a:r>
              <a:rPr lang="en-US" dirty="0"/>
              <a:t>Case Presentation</a:t>
            </a:r>
          </a:p>
        </p:txBody>
      </p:sp>
      <p:sp>
        <p:nvSpPr>
          <p:cNvPr id="4" name="Rectangle 3"/>
          <p:cNvSpPr/>
          <p:nvPr/>
        </p:nvSpPr>
        <p:spPr>
          <a:xfrm>
            <a:off x="3686216" y="6288724"/>
            <a:ext cx="1731564" cy="215444"/>
          </a:xfrm>
          <a:prstGeom prst="rect">
            <a:avLst/>
          </a:prstGeom>
        </p:spPr>
        <p:txBody>
          <a:bodyPr wrap="none">
            <a:spAutoFit/>
          </a:bodyPr>
          <a:lstStyle/>
          <a:p>
            <a:pPr algn="ct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Ruslan</a:t>
            </a:r>
            <a:r>
              <a:rPr lang="en-US" sz="800" dirty="0">
                <a:solidFill>
                  <a:srgbClr val="373739"/>
                </a:solidFill>
                <a:latin typeface="Arial" pitchFamily="34" charset="0"/>
                <a:cs typeface="Arial" pitchFamily="34" charset="0"/>
              </a:rPr>
              <a:t> </a:t>
            </a:r>
            <a:r>
              <a:rPr lang="en-US" sz="800" dirty="0" err="1">
                <a:solidFill>
                  <a:srgbClr val="373739"/>
                </a:solidFill>
                <a:latin typeface="Arial" pitchFamily="34" charset="0"/>
                <a:cs typeface="Arial" pitchFamily="34" charset="0"/>
              </a:rPr>
              <a:t>Merzliakov</a:t>
            </a:r>
            <a:r>
              <a:rPr lang="en-US" sz="800" dirty="0">
                <a:solidFill>
                  <a:srgbClr val="373739"/>
                </a:solidFill>
                <a:latin typeface="Arial" pitchFamily="34" charset="0"/>
                <a:cs typeface="Arial" pitchFamily="34" charset="0"/>
              </a:rPr>
              <a:t>/</a:t>
            </a:r>
            <a:r>
              <a:rPr lang="en-US" sz="800" dirty="0" err="1">
                <a:solidFill>
                  <a:srgbClr val="373739"/>
                </a:solidFill>
                <a:latin typeface="Arial" pitchFamily="34" charset="0"/>
                <a:cs typeface="Arial" pitchFamily="34" charset="0"/>
              </a:rPr>
              <a:t>Shutterstock</a:t>
            </a:r>
            <a:endParaRPr lang="en-US" sz="800" dirty="0">
              <a:solidFill>
                <a:srgbClr val="373739"/>
              </a:solidFill>
              <a:latin typeface="Arial" pitchFamily="34" charset="0"/>
              <a:cs typeface="Arial" pitchFamily="34" charset="0"/>
            </a:endParaRPr>
          </a:p>
        </p:txBody>
      </p:sp>
      <p:pic>
        <p:nvPicPr>
          <p:cNvPr id="8217" name="Picture 25" descr="A photo shows a young girl crying in a play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845" y="3204307"/>
            <a:ext cx="4608306" cy="307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81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Assessment Triangle </a:t>
            </a:r>
            <a:r>
              <a:rPr lang="en-US" sz="2000" dirty="0"/>
              <a:t>(1 of 4)</a:t>
            </a:r>
          </a:p>
        </p:txBody>
      </p:sp>
      <p:sp>
        <p:nvSpPr>
          <p:cNvPr id="3" name="Rectangle 2"/>
          <p:cNvSpPr/>
          <p:nvPr/>
        </p:nvSpPr>
        <p:spPr>
          <a:xfrm>
            <a:off x="2442795" y="5822566"/>
            <a:ext cx="4572000" cy="338554"/>
          </a:xfrm>
          <a:prstGeom prst="rect">
            <a:avLst/>
          </a:prstGeom>
        </p:spPr>
        <p:txBody>
          <a:bodyPr>
            <a:spAutoFit/>
          </a:bodyPr>
          <a:lstStyle/>
          <a:p>
            <a:pPr algn="ctr"/>
            <a:r>
              <a:rPr lang="en-US" sz="800" dirty="0">
                <a:solidFill>
                  <a:srgbClr val="373739"/>
                </a:solidFill>
                <a:latin typeface="Arial" pitchFamily="34" charset="0"/>
                <a:cs typeface="Arial" pitchFamily="34" charset="0"/>
              </a:rPr>
              <a:t>Used with permission of the American Academy of Pediatrics, Pediatric Education for </a:t>
            </a:r>
            <a:r>
              <a:rPr lang="en-US" sz="800" dirty="0" err="1">
                <a:solidFill>
                  <a:srgbClr val="373739"/>
                </a:solidFill>
                <a:latin typeface="Arial" pitchFamily="34" charset="0"/>
                <a:cs typeface="Arial" pitchFamily="34" charset="0"/>
              </a:rPr>
              <a:t>Prehospital</a:t>
            </a:r>
            <a:r>
              <a:rPr lang="en-US" sz="800" dirty="0">
                <a:solidFill>
                  <a:srgbClr val="373739"/>
                </a:solidFill>
                <a:latin typeface="Arial" pitchFamily="34" charset="0"/>
                <a:cs typeface="Arial" pitchFamily="34" charset="0"/>
              </a:rPr>
              <a:t> Professionals, © American Academy of Pediatrics, 2000</a:t>
            </a:r>
          </a:p>
        </p:txBody>
      </p:sp>
      <p:pic>
        <p:nvPicPr>
          <p:cNvPr id="5" name="Picture 4" descr="The triangle is distinguished into three parts as follows. Appearance, Work of breathing, and Circulation to skin." title="An illustration shows the pediatric assessment triangle.">
            <a:extLst>
              <a:ext uri="{FF2B5EF4-FFF2-40B4-BE49-F238E27FC236}">
                <a16:creationId xmlns:a16="http://schemas.microsoft.com/office/drawing/2014/main" id="{4CB55824-A1F5-A04F-9E16-78504DF20C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0846" y="1835866"/>
            <a:ext cx="4462307" cy="3986700"/>
          </a:xfrm>
          <a:prstGeom prst="rect">
            <a:avLst/>
          </a:prstGeom>
        </p:spPr>
      </p:pic>
    </p:spTree>
    <p:custDataLst>
      <p:tags r:id="rId1"/>
    </p:custDataLst>
    <p:extLst>
      <p:ext uri="{BB962C8B-B14F-4D97-AF65-F5344CB8AC3E}">
        <p14:creationId xmlns:p14="http://schemas.microsoft.com/office/powerpoint/2010/main" val="2300878652"/>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Pediatric Assessment Triangle </a:t>
            </a:r>
            <a:r>
              <a:rPr lang="en-US" sz="2000" dirty="0"/>
              <a:t>(2 of 4)</a:t>
            </a:r>
          </a:p>
        </p:txBody>
      </p:sp>
      <p:sp>
        <p:nvSpPr>
          <p:cNvPr id="4" name="Content Placeholder 3"/>
          <p:cNvSpPr>
            <a:spLocks noGrp="1"/>
          </p:cNvSpPr>
          <p:nvPr>
            <p:ph idx="1"/>
          </p:nvPr>
        </p:nvSpPr>
        <p:spPr>
          <a:xfrm>
            <a:off x="694373" y="1667518"/>
            <a:ext cx="7715250" cy="4699047"/>
          </a:xfrm>
        </p:spPr>
        <p:txBody>
          <a:bodyPr/>
          <a:lstStyle/>
          <a:p>
            <a:pPr marL="0" indent="0">
              <a:buNone/>
            </a:pPr>
            <a:r>
              <a:rPr lang="en-US" sz="1650" b="1" dirty="0">
                <a:latin typeface="Minion Pro"/>
              </a:rPr>
              <a:t>Case study</a:t>
            </a:r>
            <a:r>
              <a:rPr lang="en-US" sz="1650" dirty="0">
                <a:latin typeface="Minion Pro"/>
              </a:rPr>
              <a:t>: The child appears to have good tone and interacts with you by establishing eye contact as you walk up to the scene. They look scared and are not crying while holding their left arm. Do you believe the appearance to be compromised?</a:t>
            </a:r>
          </a:p>
        </p:txBody>
      </p:sp>
      <p:sp>
        <p:nvSpPr>
          <p:cNvPr id="2" name="Rectangle 1"/>
          <p:cNvSpPr/>
          <p:nvPr/>
        </p:nvSpPr>
        <p:spPr>
          <a:xfrm>
            <a:off x="1934924" y="6393975"/>
            <a:ext cx="4905375" cy="338554"/>
          </a:xfrm>
          <a:prstGeom prst="rect">
            <a:avLst/>
          </a:prstGeom>
        </p:spPr>
        <p:txBody>
          <a:bodyPr wrap="square">
            <a:spAutoFit/>
          </a:bodyPr>
          <a:lstStyle/>
          <a:p>
            <a:pPr algn="ctr"/>
            <a:r>
              <a:rPr lang="en-US" sz="800" dirty="0">
                <a:solidFill>
                  <a:srgbClr val="373739"/>
                </a:solidFill>
                <a:latin typeface="Arial" pitchFamily="34" charset="0"/>
                <a:cs typeface="Arial" pitchFamily="34" charset="0"/>
              </a:rPr>
              <a:t>Used with permission of the American Academy of Pediatrics, Pediatric Education for </a:t>
            </a:r>
            <a:r>
              <a:rPr lang="en-US" sz="800" dirty="0" err="1">
                <a:solidFill>
                  <a:srgbClr val="373739"/>
                </a:solidFill>
                <a:latin typeface="Arial" pitchFamily="34" charset="0"/>
                <a:cs typeface="Arial" pitchFamily="34" charset="0"/>
              </a:rPr>
              <a:t>Prehospital</a:t>
            </a:r>
            <a:r>
              <a:rPr lang="en-US" sz="800" dirty="0">
                <a:solidFill>
                  <a:srgbClr val="373739"/>
                </a:solidFill>
                <a:latin typeface="Arial" pitchFamily="34" charset="0"/>
                <a:cs typeface="Arial" pitchFamily="34" charset="0"/>
              </a:rPr>
              <a:t> Professionals, © American Academy of Pediatrics, 2000</a:t>
            </a:r>
          </a:p>
        </p:txBody>
      </p:sp>
      <p:pic>
        <p:nvPicPr>
          <p:cNvPr id="32" name="Picture 31" descr="The triangle is distinguished into three parts. The parts, Work of breathing and Circulation to skin, are in the background while the part Appearance, labeled Tone interactive consolable look or gaze speech or cry, is cut out and moved to the foreground." title="An illustration shows the pediatric assessment triangle.">
            <a:extLst>
              <a:ext uri="{FF2B5EF4-FFF2-40B4-BE49-F238E27FC236}">
                <a16:creationId xmlns:a16="http://schemas.microsoft.com/office/drawing/2014/main" id="{07A900E2-7D1A-C645-87DD-621A564645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59954" y="2771373"/>
            <a:ext cx="4024091" cy="3595192"/>
          </a:xfrm>
          <a:prstGeom prst="rect">
            <a:avLst/>
          </a:prstGeom>
        </p:spPr>
      </p:pic>
    </p:spTree>
    <p:extLst>
      <p:ext uri="{BB962C8B-B14F-4D97-AF65-F5344CB8AC3E}">
        <p14:creationId xmlns:p14="http://schemas.microsoft.com/office/powerpoint/2010/main" val="405395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Assessment Triangle </a:t>
            </a:r>
            <a:r>
              <a:rPr lang="en-US" sz="2000" dirty="0"/>
              <a:t>(3 of 4)</a:t>
            </a:r>
          </a:p>
        </p:txBody>
      </p:sp>
      <p:sp>
        <p:nvSpPr>
          <p:cNvPr id="6" name="Content Placeholder 5"/>
          <p:cNvSpPr>
            <a:spLocks noGrp="1"/>
          </p:cNvSpPr>
          <p:nvPr>
            <p:ph idx="1"/>
          </p:nvPr>
        </p:nvSpPr>
        <p:spPr>
          <a:xfrm>
            <a:off x="694373" y="1709082"/>
            <a:ext cx="7715250" cy="4699047"/>
          </a:xfrm>
        </p:spPr>
        <p:txBody>
          <a:bodyPr/>
          <a:lstStyle/>
          <a:p>
            <a:pPr marL="0" indent="0">
              <a:buNone/>
            </a:pPr>
            <a:r>
              <a:rPr lang="en-US" sz="1650" b="1" dirty="0">
                <a:latin typeface="Minion Pro"/>
              </a:rPr>
              <a:t>Case study</a:t>
            </a:r>
            <a:r>
              <a:rPr lang="en-US" sz="1650" dirty="0">
                <a:latin typeface="Minion Pro"/>
              </a:rPr>
              <a:t>: The child is sitting in a normal position without signs of respiratory distress. Is this area of the triangle compromised?</a:t>
            </a:r>
          </a:p>
        </p:txBody>
      </p:sp>
      <p:sp>
        <p:nvSpPr>
          <p:cNvPr id="3" name="Rectangle 2"/>
          <p:cNvSpPr/>
          <p:nvPr/>
        </p:nvSpPr>
        <p:spPr>
          <a:xfrm>
            <a:off x="2163257" y="6238852"/>
            <a:ext cx="4572000" cy="338554"/>
          </a:xfrm>
          <a:prstGeom prst="rect">
            <a:avLst/>
          </a:prstGeom>
        </p:spPr>
        <p:txBody>
          <a:bodyPr wrap="square">
            <a:spAutoFit/>
          </a:bodyPr>
          <a:lstStyle/>
          <a:p>
            <a:pPr algn="ctr"/>
            <a:r>
              <a:rPr lang="en-US" sz="800" dirty="0">
                <a:solidFill>
                  <a:srgbClr val="373739"/>
                </a:solidFill>
                <a:latin typeface="Arial" pitchFamily="34" charset="0"/>
                <a:cs typeface="Arial" pitchFamily="34" charset="0"/>
              </a:rPr>
              <a:t>Used with permission of the American Academy of Pediatrics, Pediatric Education for </a:t>
            </a:r>
            <a:r>
              <a:rPr lang="en-US" sz="800" dirty="0" err="1">
                <a:solidFill>
                  <a:srgbClr val="373739"/>
                </a:solidFill>
                <a:latin typeface="Arial" pitchFamily="34" charset="0"/>
                <a:cs typeface="Arial" pitchFamily="34" charset="0"/>
              </a:rPr>
              <a:t>Prehospital</a:t>
            </a:r>
            <a:r>
              <a:rPr lang="en-US" sz="800" dirty="0">
                <a:solidFill>
                  <a:srgbClr val="373739"/>
                </a:solidFill>
                <a:latin typeface="Arial" pitchFamily="34" charset="0"/>
                <a:cs typeface="Arial" pitchFamily="34" charset="0"/>
              </a:rPr>
              <a:t> Professionals, © American Academy of Pediatrics, 2000</a:t>
            </a:r>
          </a:p>
        </p:txBody>
      </p:sp>
      <p:pic>
        <p:nvPicPr>
          <p:cNvPr id="4" name="Picture 3" descr="The triangle is distinguished into three parts. The parts, Appearance and Circulation to skin, are in the background while the part Work of breathing, labeled Flaring retractions audible sounds positioning, is cut out and moved to the foreground." title="An illustration shows the pediatric assessment triangle.">
            <a:extLst>
              <a:ext uri="{FF2B5EF4-FFF2-40B4-BE49-F238E27FC236}">
                <a16:creationId xmlns:a16="http://schemas.microsoft.com/office/drawing/2014/main" id="{84D141F4-D8FE-1944-82CF-010EDC31FD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19757" y="2433790"/>
            <a:ext cx="4259000" cy="3805062"/>
          </a:xfrm>
          <a:prstGeom prst="rect">
            <a:avLst/>
          </a:prstGeom>
        </p:spPr>
      </p:pic>
    </p:spTree>
    <p:extLst>
      <p:ext uri="{BB962C8B-B14F-4D97-AF65-F5344CB8AC3E}">
        <p14:creationId xmlns:p14="http://schemas.microsoft.com/office/powerpoint/2010/main" val="170831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UDIO_IMPORT" val="S:\Clients\NAEMT EPC\Common Medical Emergencies Part 1\MP3s\022.mp3"/>
  <p:tag name="AUDIO_ID" val="407"/>
  <p:tag name="TIMELINE" val="0.3/4.8/11.3/16.0"/>
  <p:tag name="ELAPSEDTIME" val="20.428"/>
</p:tagLst>
</file>

<file path=ppt/tags/tag2.xml><?xml version="1.0" encoding="utf-8"?>
<p:tagLst xmlns:a="http://schemas.openxmlformats.org/drawingml/2006/main" xmlns:r="http://schemas.openxmlformats.org/officeDocument/2006/relationships" xmlns:p="http://schemas.openxmlformats.org/presentationml/2006/main">
  <p:tag name="AUDIO_IMPORT" val="S:\NAEMT EPC\Understanding Kids\Understanding Kids Part 2 Flash\Understanding Kids P2 MP3s\008.mp3"/>
  <p:tag name="AUDIO_ID" val="277"/>
  <p:tag name="TIMELINE" val="0.165/1.574"/>
  <p:tag name="ELAPSEDTIME" val="3.605"/>
</p:tagLst>
</file>

<file path=ppt/tags/tag3.xml><?xml version="1.0" encoding="utf-8"?>
<p:tagLst xmlns:a="http://schemas.openxmlformats.org/drawingml/2006/main" xmlns:r="http://schemas.openxmlformats.org/officeDocument/2006/relationships" xmlns:p="http://schemas.openxmlformats.org/presentationml/2006/main">
  <p:tag name="AUDIO_IMPORT" val="S:\NAEMT EPC\Understanding Kids\Understanding Kids Part 2 Flash\Understanding Kids P2 MP3s\023.mp3"/>
  <p:tag name="AUDIO_ID" val="287"/>
  <p:tag name="TIMELINE" val="7.08"/>
  <p:tag name="ELAPSEDTIME" val="24.791"/>
</p:tagLst>
</file>

<file path=ppt/tags/tag4.xml><?xml version="1.0" encoding="utf-8"?>
<p:tagLst xmlns:a="http://schemas.openxmlformats.org/drawingml/2006/main" xmlns:r="http://schemas.openxmlformats.org/officeDocument/2006/relationships" xmlns:p="http://schemas.openxmlformats.org/presentationml/2006/main">
  <p:tag name="AUDIO_IMPORT" val="S:\NAEMT EPC\Understanding Kids\Understanding Kids Part 2 Flash\Understanding Kids P2 MP3s\024.mp3"/>
  <p:tag name="AUDIO_ID" val="288"/>
  <p:tag name="ELAPSEDTIME" val="22.701"/>
</p:tagLst>
</file>

<file path=ppt/tags/tag5.xml><?xml version="1.0" encoding="utf-8"?>
<p:tagLst xmlns:a="http://schemas.openxmlformats.org/drawingml/2006/main" xmlns:r="http://schemas.openxmlformats.org/officeDocument/2006/relationships" xmlns:p="http://schemas.openxmlformats.org/presentationml/2006/main">
  <p:tag name="AUDIO_IMPORT" val="S:\NAEMT EPC\Understanding Kids\Understanding Kids Part 2 Flash\Understanding Kids P2 MP3s\026.mp3"/>
  <p:tag name="AUDIO_ID" val="289"/>
  <p:tag name="ELAPSEDTIME" val="30.459"/>
</p:tagLst>
</file>

<file path=ppt/tags/tag6.xml><?xml version="1.0" encoding="utf-8"?>
<p:tagLst xmlns:a="http://schemas.openxmlformats.org/drawingml/2006/main" xmlns:r="http://schemas.openxmlformats.org/officeDocument/2006/relationships" xmlns:p="http://schemas.openxmlformats.org/presentationml/2006/main">
  <p:tag name="AUDIO_IMPORT" val="S:\NAEMT EPC\Understanding Kids\Understanding Kids Part 2 Flash\Understanding Kids P2 MP3s\028.mp3"/>
  <p:tag name="AUDIO_ID" val="290"/>
  <p:tag name="ELAPSEDTIME" val="17.711"/>
</p:tagLst>
</file>

<file path=ppt/tags/tag7.xml><?xml version="1.0" encoding="utf-8"?>
<p:tagLst xmlns:a="http://schemas.openxmlformats.org/drawingml/2006/main" xmlns:r="http://schemas.openxmlformats.org/officeDocument/2006/relationships" xmlns:p="http://schemas.openxmlformats.org/presentationml/2006/main">
  <p:tag name="AUDIO_IMPORT" val="S:\NAEMT EPC\Understanding Kids\Understanding Kids Part 1 Flash\Understanding Kids P1 MP3s\011.mp3"/>
  <p:tag name="AUDIO_ID" val="261"/>
  <p:tag name="TIMELINE" val="21.895"/>
  <p:tag name="ELAPSEDTIME" val="36.049"/>
</p:tagLst>
</file>

<file path=ppt/theme/theme1.xml><?xml version="1.0" encoding="utf-8"?>
<a:theme xmlns:a="http://schemas.openxmlformats.org/drawingml/2006/main" name="Educational subjects 16x9">
  <a:themeElements>
    <a:clrScheme name="Custom 2">
      <a:dk1>
        <a:srgbClr val="4196D7"/>
      </a:dk1>
      <a:lt1>
        <a:srgbClr val="6E6E71"/>
      </a:lt1>
      <a:dk2>
        <a:srgbClr val="3C9FAE"/>
      </a:dk2>
      <a:lt2>
        <a:srgbClr val="7A174E"/>
      </a:lt2>
      <a:accent1>
        <a:srgbClr val="EAE62A"/>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5582</TotalTime>
  <Words>6925</Words>
  <Application>Microsoft Macintosh PowerPoint</Application>
  <PresentationFormat>On-screen Show (4:3)</PresentationFormat>
  <Paragraphs>603</Paragraphs>
  <Slides>27</Slides>
  <Notes>27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Book Antiqua</vt:lpstr>
      <vt:lpstr>Calibri</vt:lpstr>
      <vt:lpstr>Courier New</vt:lpstr>
      <vt:lpstr>Minion Pro</vt:lpstr>
      <vt:lpstr>Montserrat ExtraBold</vt:lpstr>
      <vt:lpstr>Tahoma</vt:lpstr>
      <vt:lpstr>Wingdings</vt:lpstr>
      <vt:lpstr>Educational subjects 16x9</vt:lpstr>
      <vt:lpstr>PowerPoint Presentation</vt:lpstr>
      <vt:lpstr>PowerPoint Presentation</vt:lpstr>
      <vt:lpstr>PowerPoint Presentation</vt:lpstr>
      <vt:lpstr>Developmental Milestones</vt:lpstr>
      <vt:lpstr>PowerPoint Presentation</vt:lpstr>
      <vt:lpstr>PowerPoint Presentation</vt:lpstr>
      <vt:lpstr>Pediatric Assessment Triangle (1 of 4)</vt:lpstr>
      <vt:lpstr>Pediatric Assessment Triangle (2 of 4)</vt:lpstr>
      <vt:lpstr>Pediatric Assessment Triangle (3 of 4)</vt:lpstr>
      <vt:lpstr>Pediatric Assessment Triangle (4 of 4)</vt:lpstr>
      <vt:lpstr>Case Study</vt:lpstr>
      <vt:lpstr>Pediatric Management Diagram</vt:lpstr>
      <vt:lpstr>Quick vs. Not Quick</vt:lpstr>
      <vt:lpstr>You Make the Call</vt:lpstr>
      <vt:lpstr>You Make the Call</vt:lpstr>
      <vt:lpstr>You Make the Call</vt:lpstr>
      <vt:lpstr>You Make the Call</vt:lpstr>
      <vt:lpstr>You Make the Call</vt:lpstr>
      <vt:lpstr>Not Quick vs. Quick</vt:lpstr>
      <vt:lpstr>PowerPoint Presentation</vt:lpstr>
      <vt:lpstr>PowerPoint Presentation</vt:lpstr>
      <vt:lpstr>Detailed Assessment</vt:lpstr>
      <vt:lpstr>Treatment Plan</vt:lpstr>
      <vt:lpstr>Pediatric Transportation</vt:lpstr>
      <vt:lpstr>PowerPoint Presentation</vt:lpstr>
      <vt:lpstr>Wrap-Up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Kids and the Pediatric Assessment</dc:title>
  <dc:creator>John Phelps</dc:creator>
  <cp:lastModifiedBy>Madelene Nieman</cp:lastModifiedBy>
  <cp:revision>304</cp:revision>
  <dcterms:created xsi:type="dcterms:W3CDTF">2020-02-20T21:07:23Z</dcterms:created>
  <dcterms:modified xsi:type="dcterms:W3CDTF">2021-10-05T14:35:49Z</dcterms:modified>
</cp:coreProperties>
</file>