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93" r:id="rId2"/>
  </p:sldMasterIdLst>
  <p:notesMasterIdLst>
    <p:notesMasterId r:id="rId18"/>
  </p:notesMasterIdLst>
  <p:handoutMasterIdLst>
    <p:handoutMasterId r:id="rId19"/>
  </p:handoutMasterIdLst>
  <p:sldIdLst>
    <p:sldId id="392" r:id="rId3"/>
    <p:sldId id="394" r:id="rId4"/>
    <p:sldId id="756" r:id="rId5"/>
    <p:sldId id="755" r:id="rId6"/>
    <p:sldId id="398" r:id="rId7"/>
    <p:sldId id="397" r:id="rId8"/>
    <p:sldId id="400" r:id="rId9"/>
    <p:sldId id="399" r:id="rId10"/>
    <p:sldId id="402" r:id="rId11"/>
    <p:sldId id="401" r:id="rId12"/>
    <p:sldId id="407" r:id="rId13"/>
    <p:sldId id="408" r:id="rId14"/>
    <p:sldId id="405" r:id="rId15"/>
    <p:sldId id="406" r:id="rId16"/>
    <p:sldId id="40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. Chris Brewster" initials="BCB" lastIdx="18" clrIdx="0">
    <p:extLst>
      <p:ext uri="{19B8F6BF-5375-455C-9EA6-DF929625EA0E}">
        <p15:presenceInfo xmlns:p15="http://schemas.microsoft.com/office/powerpoint/2012/main" userId="d3c440e2b8f28f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79705" autoAdjust="0"/>
  </p:normalViewPr>
  <p:slideViewPr>
    <p:cSldViewPr>
      <p:cViewPr varScale="1">
        <p:scale>
          <a:sx n="69" d="100"/>
          <a:sy n="69" d="100"/>
        </p:scale>
        <p:origin x="20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0BAC5-94FA-46B3-8A8A-CD0377A75F74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D61C1-1A25-4234-893E-1663A07DD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9689F-1E9B-4204-A1B3-EF66E4127E55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E86E8-C936-4B82-BEA8-3E6CEAEAA2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8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Describe the unique features of flat water beaches and misconceptions of the users of that environment.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Identify the effects of water buoyancy and resistance on the body.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Describe the hazards associated with the use of flotation devices.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Describe the hazards associated with offshore attractions.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Identify the challenges associated with crowd density.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Describe the types of currents found at flat water beaches.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Describe conditions and engineering structures that affect beach topography.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Describe the problems associated with weeds and plant life in the beach area.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Describe the effects of turbidity to the flat water beach.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Describe the condition of a </a:t>
            </a:r>
            <a:r>
              <a:rPr lang="en-US" dirty="0" err="1"/>
              <a:t>seiche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7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6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seiche is a rare condition that typically occurs in a large, landlocked body of water.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involves oscillation of the water surface.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seiche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created by the same events as tsunami.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7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 “Discussion Points” among pairs of students.  Ask students to review each point and share with the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8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term “flat water beach” refers to any body of water lacking surf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conditions.  Examples include:  small lakes, rivers, bays, reservoirs and ponds.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 water beaches usually seem tranquil.  However, distress situations often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immediately and unpredictably, requiring instant action by the lifeguard.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Poor swimmers seem to be more confident in a flat water environment versus the surf beach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84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flat water environments are freshwater, rather than saltwater.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freshwater is less dense than saltwater, swimmers are less buoyant in freshwater.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freshwater people cannot stay afloat as long as they might in salt water and will sink faster once the sinking process starts.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6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 generally prevents poor swimmers with floatation devices from venturing out, but no such impediment is present at flat water beaches.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difficult to assess swimming ability when people use flotation devices.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poor swimmers rely on flotation devices.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63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Attractions can create a visual block to lifeguard observation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Attractions may entice people to exceed their abilities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Buoy lines may cause people to venture into deep water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51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Crowd density is a challenge for lifeguards.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heat waves, crowd density can skyrocket.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makes it more difficult for lifeguards to spot trouble.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difficult to monitor ever swimmer.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30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 currents can exist.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Tides in bays and estuaries - in and out going.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Rivers - consistent current.(no lull and the current can move over obstacles)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Lakes - outflows and inflows.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Lifeguards must be familiar with the dynamics of the environment.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05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Shoreline and water bottom are affected by: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 configurations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engineering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Flooding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Rocky shorelines.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Outflow pipes.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Submerged Objects.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Drop-offs.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Weeds and Plant Life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Flourish in the absence of strong currents.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cause swimmer panic for fear of entanglement.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3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Sediment builds up on the bottom.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activity, water becomes cloudy.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 rain can cause an increase of turbidity.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Debris can be churned up by existing currents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5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48216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8216"/>
            <a:ext cx="4038600" cy="49779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8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3" b="6879"/>
          <a:stretch/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0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3505200" cy="40386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565150"/>
          </a:xfrm>
        </p:spPr>
        <p:txBody>
          <a:bodyPr anchor="b"/>
          <a:lstStyle>
            <a:lvl1pPr algn="ctr">
              <a:defRPr sz="32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90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733800" cy="565150"/>
          </a:xfrm>
        </p:spPr>
        <p:txBody>
          <a:bodyPr anchor="b"/>
          <a:lstStyle>
            <a:lvl1pPr algn="l">
              <a:defRPr sz="32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90600"/>
            <a:ext cx="3733800" cy="4419601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8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F442-5725-4583-89DB-AD8DD0F24DF6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303B-DE31-49A9-9E32-CC990A9579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\\local.cityofevanston.org\users\users\aabajian\Desktop\clear USLA 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74" y="1600200"/>
            <a:ext cx="473392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0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Slid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F442-5725-4583-89DB-AD8DD0F24DF6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303B-DE31-49A9-9E32-CC990A9579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993525"/>
            <a:ext cx="1981200" cy="86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>
                <a:alpha val="44000"/>
              </a:schemeClr>
            </a:glow>
            <a:outerShdw dir="366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1110342"/>
            <a:ext cx="4800600" cy="5246007"/>
          </a:xfrm>
        </p:spPr>
        <p:txBody>
          <a:bodyPr>
            <a:normAutofit/>
          </a:bodyPr>
          <a:lstStyle>
            <a:lvl1pPr marL="571500" indent="-571500" algn="l">
              <a:buFont typeface="Arial" panose="020B0604020202020204" pitchFamily="34" charset="0"/>
              <a:buChar char="•"/>
              <a:defRPr sz="3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F442-5725-4583-89DB-AD8DD0F24DF6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303B-DE31-49A9-9E32-CC990A9579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3919280" cy="74676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38600" y="60324"/>
            <a:ext cx="4800600" cy="930275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29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3505200" cy="396239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1" name="Picture 3" descr="\\local.cityofevanston.org\users\users\aabajian\Desktop\clear USLA 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4953000"/>
            <a:ext cx="2109317" cy="198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3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763000" cy="4267200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F442-5725-4583-89DB-AD8DD0F24DF6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303B-DE31-49A9-9E32-CC990A9579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09" y="5649395"/>
            <a:ext cx="6667500" cy="1190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" y="794452"/>
            <a:ext cx="9144000" cy="39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2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1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76399"/>
            <a:ext cx="4267200" cy="388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9193"/>
            <a:ext cx="1371600" cy="128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1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2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5: The Flat Water Beach</a:t>
            </a:r>
          </a:p>
        </p:txBody>
      </p:sp>
    </p:spTree>
    <p:extLst>
      <p:ext uri="{BB962C8B-B14F-4D97-AF65-F5344CB8AC3E}">
        <p14:creationId xmlns:p14="http://schemas.microsoft.com/office/powerpoint/2010/main" val="263387641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natural and man-made environment affect swim areas and water conditions</a:t>
            </a:r>
          </a:p>
          <a:p>
            <a:r>
              <a:rPr lang="en-US" dirty="0"/>
              <a:t>Weeds and plant life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27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Turbidity</a:t>
            </a:r>
          </a:p>
        </p:txBody>
      </p:sp>
      <p:pic>
        <p:nvPicPr>
          <p:cNvPr id="5" name="Picture 2" descr="\\local.cityofevanston.org\users\users\aabajian\Desktop\clear USLA 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143000"/>
            <a:ext cx="473392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6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Increased turbidity makes it more difficult to see below the surface of the water</a:t>
            </a:r>
          </a:p>
        </p:txBody>
      </p:sp>
    </p:spTree>
    <p:extLst>
      <p:ext uri="{BB962C8B-B14F-4D97-AF65-F5344CB8AC3E}">
        <p14:creationId xmlns:p14="http://schemas.microsoft.com/office/powerpoint/2010/main" val="4203047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Seiche</a:t>
            </a:r>
          </a:p>
        </p:txBody>
      </p:sp>
      <p:pic>
        <p:nvPicPr>
          <p:cNvPr id="4098" name="Picture 2" descr="\\local.cityofevanston.org\users\users\aabajian\Desktop\seich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9"/>
          <a:stretch/>
        </p:blipFill>
        <p:spPr bwMode="auto">
          <a:xfrm>
            <a:off x="0" y="1126210"/>
            <a:ext cx="9144000" cy="471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73470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Landlocked bodies of water</a:t>
            </a:r>
          </a:p>
          <a:p>
            <a:r>
              <a:rPr lang="en-US" dirty="0"/>
              <a:t>Caused by pressure systems</a:t>
            </a:r>
          </a:p>
          <a:p>
            <a:r>
              <a:rPr lang="en-US" dirty="0"/>
              <a:t>The wave sways from side to side</a:t>
            </a:r>
          </a:p>
          <a:p>
            <a:r>
              <a:rPr lang="en-US" dirty="0"/>
              <a:t>Seismic events can also cause </a:t>
            </a:r>
            <a:r>
              <a:rPr lang="en-US" dirty="0" err="1"/>
              <a:t>seiche</a:t>
            </a:r>
            <a:r>
              <a:rPr lang="en-US" dirty="0"/>
              <a:t> like events</a:t>
            </a:r>
          </a:p>
        </p:txBody>
      </p:sp>
    </p:spTree>
    <p:extLst>
      <p:ext uri="{BB962C8B-B14F-4D97-AF65-F5344CB8AC3E}">
        <p14:creationId xmlns:p14="http://schemas.microsoft.com/office/powerpoint/2010/main" val="1389667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18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33400"/>
            <a:ext cx="5867400" cy="99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Lack of Surf</a:t>
            </a:r>
          </a:p>
          <a:p>
            <a:r>
              <a:rPr lang="en-US" dirty="0"/>
              <a:t>“Flat” water can be deceiving</a:t>
            </a:r>
          </a:p>
          <a:p>
            <a:endParaRPr lang="en-US" dirty="0"/>
          </a:p>
        </p:txBody>
      </p:sp>
      <p:pic>
        <p:nvPicPr>
          <p:cNvPr id="1026" name="Picture 2" descr="\\local.cityofevanston.org\users\users\aabajian\Desktop\Chapter 5\Drop Off aerial 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83725"/>
            <a:ext cx="7010400" cy="46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10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flatwater areas are freshwater</a:t>
            </a:r>
          </a:p>
          <a:p>
            <a:r>
              <a:rPr lang="en-US" dirty="0"/>
              <a:t>People are more buoyant in salt water</a:t>
            </a:r>
          </a:p>
          <a:p>
            <a:r>
              <a:rPr lang="en-US" dirty="0"/>
              <a:t>There’s less time to rescue in freshwater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Buoyancy</a:t>
            </a:r>
          </a:p>
        </p:txBody>
      </p:sp>
    </p:spTree>
    <p:extLst>
      <p:ext uri="{BB962C8B-B14F-4D97-AF65-F5344CB8AC3E}">
        <p14:creationId xmlns:p14="http://schemas.microsoft.com/office/powerpoint/2010/main" val="2572351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More people use or misuse floatation devices in flatwater areas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Flotation Devices</a:t>
            </a:r>
          </a:p>
        </p:txBody>
      </p:sp>
      <p:pic>
        <p:nvPicPr>
          <p:cNvPr id="4" name="Picture 2" descr="\\local.cityofevanston.org\users\users\aabajian\Desktop\Chapter 5\inflatables in sha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11" y="3167828"/>
            <a:ext cx="4953000" cy="37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0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95600" y="5410200"/>
            <a:ext cx="4800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Offshore Attractions</a:t>
            </a:r>
          </a:p>
          <a:p>
            <a:endParaRPr lang="en-US" dirty="0"/>
          </a:p>
        </p:txBody>
      </p:sp>
      <p:pic>
        <p:nvPicPr>
          <p:cNvPr id="4098" name="Picture 2" descr="\\local.cityofevanston.org\users\users\aabajian\Desktop\Chapter 5\Floating platform diving lifeguar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0"/>
          <a:stretch/>
        </p:blipFill>
        <p:spPr bwMode="auto">
          <a:xfrm>
            <a:off x="0" y="0"/>
            <a:ext cx="919105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1713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0" y="228600"/>
            <a:ext cx="3505200" cy="39623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Crowd Density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02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92322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1032" y="5410200"/>
            <a:ext cx="1905000" cy="457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Currents</a:t>
            </a:r>
          </a:p>
        </p:txBody>
      </p:sp>
      <p:pic>
        <p:nvPicPr>
          <p:cNvPr id="2050" name="Picture 2" descr="\\local.cityofevanston.org\users\users\aabajian\Desktop\Chapter 5\River Rescue Train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2"/>
          <a:stretch/>
        </p:blipFill>
        <p:spPr bwMode="auto">
          <a:xfrm>
            <a:off x="0" y="-14208"/>
            <a:ext cx="9205942" cy="473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14383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Tides</a:t>
            </a:r>
          </a:p>
          <a:p>
            <a:r>
              <a:rPr lang="en-US" dirty="0"/>
              <a:t>Rivers</a:t>
            </a:r>
          </a:p>
          <a:p>
            <a:r>
              <a:rPr lang="en-US" dirty="0"/>
              <a:t>Lakes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27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Beach Topography</a:t>
            </a:r>
            <a:br>
              <a:rPr lang="en-US" b="1" dirty="0"/>
            </a:br>
            <a:endParaRPr lang="en-US" dirty="0"/>
          </a:p>
        </p:txBody>
      </p:sp>
      <p:pic>
        <p:nvPicPr>
          <p:cNvPr id="3074" name="Picture 2" descr="\\local.cityofevanston.org\users\users\aabajian\Desktop\Chapter 5\Drop off expos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3152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5124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14111</TotalTime>
  <Words>639</Words>
  <Application>Microsoft Office PowerPoint</Application>
  <PresentationFormat>On-screen Show (4:3)</PresentationFormat>
  <Paragraphs>94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Custom Design</vt:lpstr>
      <vt:lpstr>Office Theme</vt:lpstr>
      <vt:lpstr>Chapter 5: The Flat Water Beach</vt:lpstr>
      <vt:lpstr>PowerPoint Presentation</vt:lpstr>
      <vt:lpstr>Buoyancy</vt:lpstr>
      <vt:lpstr>Flotation Devices</vt:lpstr>
      <vt:lpstr>PowerPoint Presentation</vt:lpstr>
      <vt:lpstr>PowerPoint Presentation</vt:lpstr>
      <vt:lpstr>PowerPoint Presentation</vt:lpstr>
      <vt:lpstr>PowerPoint Presentation</vt:lpstr>
      <vt:lpstr>Beach Topography </vt:lpstr>
      <vt:lpstr>PowerPoint Presentation</vt:lpstr>
      <vt:lpstr>Turbidity</vt:lpstr>
      <vt:lpstr>PowerPoint Presentation</vt:lpstr>
      <vt:lpstr>Seiche</vt:lpstr>
      <vt:lpstr>PowerPoint Presentation</vt:lpstr>
      <vt:lpstr>PowerPoint Presentation</vt:lpstr>
    </vt:vector>
  </TitlesOfParts>
  <Company>City of Evanston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Abajian, Adam</dc:creator>
  <cp:lastModifiedBy>B. Chris Brewster</cp:lastModifiedBy>
  <cp:revision>537</cp:revision>
  <dcterms:created xsi:type="dcterms:W3CDTF">2016-10-05T17:47:24Z</dcterms:created>
  <dcterms:modified xsi:type="dcterms:W3CDTF">2017-03-10T15:15:03Z</dcterms:modified>
</cp:coreProperties>
</file>