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6" r:id="rId2"/>
    <p:sldId id="257" r:id="rId3"/>
    <p:sldId id="259" r:id="rId4"/>
    <p:sldId id="261" r:id="rId5"/>
    <p:sldId id="260" r:id="rId6"/>
    <p:sldId id="262" r:id="rId7"/>
    <p:sldId id="269" r:id="rId8"/>
    <p:sldId id="263" r:id="rId9"/>
    <p:sldId id="264"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ly Lavoie" initials="C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5" autoAdjust="0"/>
    <p:restoredTop sz="76073" autoAdjust="0"/>
  </p:normalViewPr>
  <p:slideViewPr>
    <p:cSldViewPr snapToGrid="0">
      <p:cViewPr>
        <p:scale>
          <a:sx n="100" d="100"/>
          <a:sy n="100" d="100"/>
        </p:scale>
        <p:origin x="-1344" y="704"/>
      </p:cViewPr>
      <p:guideLst>
        <p:guide orient="horz" pos="2160"/>
        <p:guide pos="2880"/>
      </p:guideLst>
    </p:cSldViewPr>
  </p:slideViewPr>
  <p:notesTextViewPr>
    <p:cViewPr>
      <p:scale>
        <a:sx n="1" d="1"/>
        <a:sy n="1" d="1"/>
      </p:scale>
      <p:origin x="0" y="0"/>
    </p:cViewPr>
  </p:notesTextViewPr>
  <p:notesViewPr>
    <p:cSldViewPr snapToGrid="0">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24A03-5210-4017-B76B-084B1691F77F}" type="datetimeFigureOut">
              <a:rPr lang="en-US" smtClean="0"/>
              <a:t>4/19/17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A0B5B9-FFE0-4E82-994A-7A4C8C6C08FE}" type="slidenum">
              <a:rPr lang="en-US" smtClean="0"/>
              <a:t>‹#›</a:t>
            </a:fld>
            <a:endParaRPr lang="en-US" dirty="0"/>
          </a:p>
        </p:txBody>
      </p:sp>
    </p:spTree>
    <p:extLst>
      <p:ext uri="{BB962C8B-B14F-4D97-AF65-F5344CB8AC3E}">
        <p14:creationId xmlns:p14="http://schemas.microsoft.com/office/powerpoint/2010/main" val="3923570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 typeface="Arial" pitchFamily="34" charset="0"/>
              <a:buNone/>
            </a:pPr>
            <a:r>
              <a:rPr lang="en-US" altLang="en-US" b="1" u="sng" dirty="0"/>
              <a:t>INSTRUCTOR NOTES AND</a:t>
            </a:r>
            <a:r>
              <a:rPr lang="en-US" altLang="en-US" b="1" u="sng" baseline="0" dirty="0"/>
              <a:t> TIPS</a:t>
            </a:r>
          </a:p>
          <a:p>
            <a:pPr marL="0" indent="0" eaLnBrk="1" hangingPunct="1">
              <a:spcBef>
                <a:spcPct val="0"/>
              </a:spcBef>
              <a:buFont typeface="Arial" pitchFamily="34" charset="0"/>
              <a:buNone/>
            </a:pPr>
            <a:r>
              <a:rPr lang="en-US" altLang="en-US" b="0" baseline="0" dirty="0"/>
              <a:t>By the end of Lesson 1, participants should be able to:</a:t>
            </a:r>
          </a:p>
          <a:p>
            <a:pPr marL="171450" indent="-171450" eaLnBrk="1" hangingPunct="1">
              <a:spcBef>
                <a:spcPct val="0"/>
              </a:spcBef>
              <a:buFont typeface="Arial" pitchFamily="34" charset="0"/>
              <a:buChar char="•"/>
            </a:pPr>
            <a:r>
              <a:rPr lang="en-US" altLang="en-US" b="0" baseline="0" dirty="0"/>
              <a:t>Understand how to assess older patients.</a:t>
            </a:r>
          </a:p>
          <a:p>
            <a:pPr marL="171450" indent="-171450" eaLnBrk="1" hangingPunct="1">
              <a:spcBef>
                <a:spcPct val="0"/>
              </a:spcBef>
              <a:buFont typeface="Arial" pitchFamily="34" charset="0"/>
              <a:buChar char="•"/>
            </a:pPr>
            <a:r>
              <a:rPr lang="en-US" altLang="en-US" b="0" baseline="0" dirty="0"/>
              <a:t>Recognize complications that may arise while caring for older patients.</a:t>
            </a:r>
          </a:p>
          <a:p>
            <a:pPr marL="171450" indent="-171450" eaLnBrk="1" hangingPunct="1">
              <a:spcBef>
                <a:spcPct val="0"/>
              </a:spcBef>
              <a:buFont typeface="Arial" pitchFamily="34" charset="0"/>
              <a:buChar char="•"/>
            </a:pPr>
            <a:r>
              <a:rPr lang="en-US" altLang="en-US" b="0" baseline="0" dirty="0"/>
              <a:t>Become familiar with the management of older patients.</a:t>
            </a:r>
            <a:endParaRPr lang="en-US" altLang="en-US" b="0" dirty="0"/>
          </a:p>
          <a:p>
            <a:pPr eaLnBrk="1" hangingPunct="1">
              <a:spcBef>
                <a:spcPct val="0"/>
              </a:spcBef>
            </a:pPr>
            <a:endParaRPr lang="en-US" altLang="en-US" dirty="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F7B4A9-850B-4D89-9092-A7AFF36923D0}" type="slidenum">
              <a:rPr lang="en-US" altLang="en-US" smtClean="0">
                <a:solidFill>
                  <a:prstClr val="black"/>
                </a:solidFill>
              </a:rPr>
              <a:pPr>
                <a:spcBef>
                  <a:spcPct val="0"/>
                </a:spcBef>
              </a:pPr>
              <a:t>2</a:t>
            </a:fld>
            <a:endParaRPr lang="en-US" altLang="en-US" dirty="0">
              <a:solidFill>
                <a:prstClr val="black"/>
              </a:solidFill>
            </a:endParaRPr>
          </a:p>
        </p:txBody>
      </p:sp>
    </p:spTree>
    <p:extLst>
      <p:ext uri="{BB962C8B-B14F-4D97-AF65-F5344CB8AC3E}">
        <p14:creationId xmlns:p14="http://schemas.microsoft.com/office/powerpoint/2010/main" val="3594333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defRPr/>
            </a:pPr>
            <a:endParaRPr lang="en-US" b="0"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11</a:t>
            </a:fld>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t>INSTRUCTOR NOTES AND TIPS</a:t>
            </a:r>
          </a:p>
          <a:p>
            <a:pPr marL="171450" indent="-171450" eaLnBrk="1" hangingPunct="1">
              <a:spcBef>
                <a:spcPct val="0"/>
              </a:spcBef>
              <a:buFont typeface="Arial" pitchFamily="34" charset="0"/>
              <a:buChar char="•"/>
            </a:pPr>
            <a:r>
              <a:rPr lang="en-US" altLang="en-US" b="0" dirty="0"/>
              <a:t>What are your immediate concerns? Discuss behavioral emergencies, their frequency in older patients, and the unique considerations you may encounter.</a:t>
            </a:r>
          </a:p>
          <a:p>
            <a:pPr marL="171450" indent="-171450" eaLnBrk="1" hangingPunct="1">
              <a:spcBef>
                <a:spcPct val="0"/>
              </a:spcBef>
              <a:buFont typeface="Arial" pitchFamily="34" charset="0"/>
              <a:buChar char="•"/>
            </a:pPr>
            <a:r>
              <a:rPr lang="en-US" altLang="en-US" b="0" dirty="0"/>
              <a:t>What can you do to calm the situation? Discuss the EMS practitioner’s role in this scenario.</a:t>
            </a:r>
          </a:p>
          <a:p>
            <a:pPr marL="171450" indent="-171450" eaLnBrk="1" hangingPunct="1">
              <a:spcBef>
                <a:spcPct val="0"/>
              </a:spcBef>
              <a:buFont typeface="Arial" pitchFamily="34" charset="0"/>
              <a:buChar char="•"/>
            </a:pPr>
            <a:r>
              <a:rPr lang="en-US" altLang="en-US" b="0" dirty="0"/>
              <a:t>What resources can you use? Discuss the role of staff, family, commonalities, and conversation in the process.</a:t>
            </a:r>
          </a:p>
          <a:p>
            <a:pPr marL="171450" indent="-171450" eaLnBrk="1" hangingPunct="1">
              <a:spcBef>
                <a:spcPct val="0"/>
              </a:spcBef>
              <a:buFont typeface="Arial" pitchFamily="34" charset="0"/>
              <a:buChar char="•"/>
            </a:pPr>
            <a:r>
              <a:rPr lang="en-US" altLang="en-US" b="0" dirty="0"/>
              <a:t>Does body posturing matter? The</a:t>
            </a:r>
            <a:r>
              <a:rPr lang="en-US" altLang="en-US" b="0" baseline="0" dirty="0"/>
              <a:t> EMS practitioner</a:t>
            </a:r>
            <a:r>
              <a:rPr lang="en-US" altLang="en-US" b="0" dirty="0"/>
              <a:t>’s body posturing must be nonthreatening. EMS practitioners should appear calm and not overpowering.  </a:t>
            </a:r>
          </a:p>
          <a:p>
            <a:pPr marL="171450" indent="-171450" eaLnBrk="1" hangingPunct="1">
              <a:spcBef>
                <a:spcPct val="0"/>
              </a:spcBef>
              <a:buFont typeface="Arial" pitchFamily="34" charset="0"/>
              <a:buChar char="•"/>
            </a:pPr>
            <a:r>
              <a:rPr lang="en-US" altLang="en-US" b="0" dirty="0"/>
              <a:t>Does tone of voice matter? Tones should be</a:t>
            </a:r>
            <a:r>
              <a:rPr lang="en-US" altLang="en-US" b="0" baseline="0" dirty="0"/>
              <a:t> low and calm. Words should not be spoken too fast or loud. Even in the midst of chaos, the EMS practitioner’s tone could be perceived as intimidating. </a:t>
            </a:r>
            <a:endParaRPr lang="en-US" altLang="en-US" b="0" dirty="0"/>
          </a:p>
          <a:p>
            <a:pPr marL="171450" indent="-171450" eaLnBrk="1" hangingPunct="1">
              <a:spcBef>
                <a:spcPct val="0"/>
              </a:spcBef>
              <a:buFont typeface="Arial" pitchFamily="34" charset="0"/>
              <a:buChar char="•"/>
            </a:pPr>
            <a:r>
              <a:rPr lang="en-US" altLang="en-US" b="0" dirty="0"/>
              <a:t>What words are best suited for this individual? Use of respectful verbiage is key in demonstrating your respect for the patient. </a:t>
            </a:r>
          </a:p>
          <a:p>
            <a:pPr marL="171450" indent="-171450" eaLnBrk="1" hangingPunct="1">
              <a:spcBef>
                <a:spcPct val="0"/>
              </a:spcBef>
              <a:buFont typeface="Arial" pitchFamily="34" charset="0"/>
              <a:buChar char="•"/>
            </a:pPr>
            <a:r>
              <a:rPr lang="en-US" altLang="en-US" b="0" dirty="0"/>
              <a:t>Place heavy emphasis on the approach, communication, posturing, and seriousness of treating this patient with patience and respect while still protecting one’s self.</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321D26-1883-4B77-8141-4ED23515A3B5}" type="slidenum">
              <a:rPr lang="en-US" altLang="en-US" smtClean="0">
                <a:solidFill>
                  <a:prstClr val="black"/>
                </a:solidFill>
              </a:rPr>
              <a:pPr>
                <a:spcBef>
                  <a:spcPct val="0"/>
                </a:spcBef>
              </a:pPr>
              <a:t>3</a:t>
            </a:fld>
            <a:endParaRPr lang="en-US" altLang="en-US" dirty="0">
              <a:solidFill>
                <a:prstClr val="black"/>
              </a:solidFill>
            </a:endParaRPr>
          </a:p>
        </p:txBody>
      </p:sp>
    </p:spTree>
    <p:extLst>
      <p:ext uri="{BB962C8B-B14F-4D97-AF65-F5344CB8AC3E}">
        <p14:creationId xmlns:p14="http://schemas.microsoft.com/office/powerpoint/2010/main" val="2148922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137E6E-0989-4ECD-AF28-02EEF58E113A}" type="slidenum">
              <a:rPr lang="en-US" altLang="en-US" smtClean="0">
                <a:solidFill>
                  <a:prstClr val="black"/>
                </a:solidFill>
              </a:rPr>
              <a:pPr>
                <a:spcBef>
                  <a:spcPct val="0"/>
                </a:spcBef>
              </a:pPr>
              <a:t>4</a:t>
            </a:fld>
            <a:endParaRPr lang="en-US" altLang="en-US" dirty="0">
              <a:solidFill>
                <a:prstClr val="black"/>
              </a:solidFill>
            </a:endParaRPr>
          </a:p>
        </p:txBody>
      </p:sp>
    </p:spTree>
    <p:extLst>
      <p:ext uri="{BB962C8B-B14F-4D97-AF65-F5344CB8AC3E}">
        <p14:creationId xmlns:p14="http://schemas.microsoft.com/office/powerpoint/2010/main" val="2845592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t>INSTRUCTOR NOTES AND TIPS</a:t>
            </a:r>
          </a:p>
          <a:p>
            <a:pPr marL="171450" indent="-171450" eaLnBrk="1" hangingPunct="1">
              <a:spcBef>
                <a:spcPct val="0"/>
              </a:spcBef>
              <a:buFont typeface="Arial" pitchFamily="34" charset="0"/>
              <a:buChar char="•"/>
            </a:pPr>
            <a:r>
              <a:rPr lang="en-US" altLang="en-US" b="0" dirty="0"/>
              <a:t>What red flags do you see? Discuss the importance of a good scene size-up. Emphasize the patient’s current state of agitation and the importance of ensuring the EMS practitioner’s safety, such as by not standing in an area you cannot get out of, looking for objects that the patient may use to hurt you or himself, and maintaining a nonaggressive approach and posture.</a:t>
            </a:r>
          </a:p>
          <a:p>
            <a:pPr marL="171450" indent="-171450" eaLnBrk="1" hangingPunct="1">
              <a:spcBef>
                <a:spcPct val="0"/>
              </a:spcBef>
              <a:buFont typeface="Arial" pitchFamily="34" charset="0"/>
              <a:buChar char="•"/>
            </a:pPr>
            <a:r>
              <a:rPr lang="en-US" altLang="en-US" b="0" dirty="0"/>
              <a:t>Does the patient’s history matter? Discuss the importance of obtaining a good history, especially how it pertains to the patient’s agitation (is this baseline behavior or new onset?).</a:t>
            </a:r>
          </a:p>
          <a:p>
            <a:pPr marL="171450" indent="-171450" eaLnBrk="1" hangingPunct="1">
              <a:spcBef>
                <a:spcPct val="0"/>
              </a:spcBef>
              <a:buFont typeface="Arial" pitchFamily="34" charset="0"/>
              <a:buChar char="•"/>
            </a:pPr>
            <a:r>
              <a:rPr lang="en-US" altLang="en-US" b="0" dirty="0"/>
              <a:t>What do we know now that may help us? Open up the discussion to the participants to stimulate dialog and input.</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F66CCB-27D7-47B3-98E6-35764DC35F92}" type="slidenum">
              <a:rPr lang="en-US" altLang="en-US" smtClean="0">
                <a:solidFill>
                  <a:prstClr val="black"/>
                </a:solidFill>
              </a:rPr>
              <a:pPr>
                <a:spcBef>
                  <a:spcPct val="0"/>
                </a:spcBef>
              </a:pPr>
              <a:t>5</a:t>
            </a:fld>
            <a:endParaRPr lang="en-US" altLang="en-US" dirty="0">
              <a:solidFill>
                <a:prstClr val="black"/>
              </a:solidFill>
            </a:endParaRPr>
          </a:p>
        </p:txBody>
      </p:sp>
    </p:spTree>
    <p:extLst>
      <p:ext uri="{BB962C8B-B14F-4D97-AF65-F5344CB8AC3E}">
        <p14:creationId xmlns:p14="http://schemas.microsoft.com/office/powerpoint/2010/main" val="1696491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t>INSTRUCTOR NOTES AND TIPS</a:t>
            </a:r>
          </a:p>
          <a:p>
            <a:pPr marL="171450" indent="-171450" eaLnBrk="1" hangingPunct="1">
              <a:spcBef>
                <a:spcPct val="0"/>
              </a:spcBef>
              <a:buFont typeface="Arial" pitchFamily="34" charset="0"/>
              <a:buChar char="•"/>
            </a:pPr>
            <a:r>
              <a:rPr lang="en-US" altLang="en-US" b="1" dirty="0"/>
              <a:t>Geriatric: </a:t>
            </a:r>
            <a:r>
              <a:rPr lang="en-US" altLang="en-US" b="0" dirty="0"/>
              <a:t>65 years</a:t>
            </a:r>
            <a:r>
              <a:rPr lang="en-US" altLang="en-US" b="0" baseline="0" dirty="0"/>
              <a:t> </a:t>
            </a:r>
            <a:r>
              <a:rPr lang="en-US" altLang="en-US" b="0" dirty="0"/>
              <a:t>old</a:t>
            </a:r>
          </a:p>
          <a:p>
            <a:pPr marL="171450" indent="-171450" eaLnBrk="1" hangingPunct="1">
              <a:spcBef>
                <a:spcPct val="0"/>
              </a:spcBef>
              <a:buFont typeface="Arial" pitchFamily="34" charset="0"/>
              <a:buChar char="•"/>
            </a:pPr>
            <a:r>
              <a:rPr lang="en-US" altLang="en-US" b="1" dirty="0"/>
              <a:t>Environmental: </a:t>
            </a:r>
            <a:r>
              <a:rPr lang="en-US" altLang="en-US" b="0" dirty="0"/>
              <a:t>Normal-looking room,</a:t>
            </a:r>
            <a:r>
              <a:rPr lang="en-US" altLang="en-US" b="0" baseline="0" dirty="0"/>
              <a:t> no </a:t>
            </a:r>
            <a:r>
              <a:rPr lang="en-US" altLang="en-US" b="0" dirty="0"/>
              <a:t>immediate concerns</a:t>
            </a:r>
          </a:p>
          <a:p>
            <a:pPr marL="171450" indent="-171450" eaLnBrk="1" hangingPunct="1">
              <a:spcBef>
                <a:spcPct val="0"/>
              </a:spcBef>
              <a:buFont typeface="Arial" pitchFamily="34" charset="0"/>
              <a:buChar char="•"/>
            </a:pPr>
            <a:r>
              <a:rPr lang="en-US" altLang="en-US" b="1" dirty="0"/>
              <a:t>Medical: </a:t>
            </a:r>
            <a:r>
              <a:rPr lang="en-US" altLang="en-US" b="0" dirty="0"/>
              <a:t>Early stage dementia/MI,</a:t>
            </a:r>
            <a:r>
              <a:rPr lang="en-US" altLang="en-US" b="0" baseline="0" dirty="0"/>
              <a:t> taking</a:t>
            </a:r>
            <a:r>
              <a:rPr lang="en-US" altLang="en-US" b="0" dirty="0"/>
              <a:t> medications</a:t>
            </a:r>
          </a:p>
          <a:p>
            <a:pPr marL="171450" indent="-171450" eaLnBrk="1" hangingPunct="1">
              <a:spcBef>
                <a:spcPct val="0"/>
              </a:spcBef>
              <a:buFont typeface="Arial" pitchFamily="34" charset="0"/>
              <a:buChar char="•"/>
            </a:pPr>
            <a:r>
              <a:rPr lang="en-US" altLang="en-US" b="1" dirty="0"/>
              <a:t>Social: </a:t>
            </a:r>
            <a:r>
              <a:rPr lang="en-US" altLang="en-US" b="0" dirty="0"/>
              <a:t>Unknown at this time</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EA4828-FD87-437A-BCD5-90644D42D66E}" type="slidenum">
              <a:rPr lang="en-US" altLang="en-US" smtClean="0">
                <a:solidFill>
                  <a:prstClr val="black"/>
                </a:solidFill>
              </a:rPr>
              <a:pPr>
                <a:spcBef>
                  <a:spcPct val="0"/>
                </a:spcBef>
              </a:pPr>
              <a:t>6</a:t>
            </a:fld>
            <a:endParaRPr lang="en-US" altLang="en-US" dirty="0">
              <a:solidFill>
                <a:prstClr val="black"/>
              </a:solidFill>
            </a:endParaRPr>
          </a:p>
        </p:txBody>
      </p:sp>
    </p:spTree>
    <p:extLst>
      <p:ext uri="{BB962C8B-B14F-4D97-AF65-F5344CB8AC3E}">
        <p14:creationId xmlns:p14="http://schemas.microsoft.com/office/powerpoint/2010/main" val="2009843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t>INSTRUCTOR NOTES AND TIPS</a:t>
            </a:r>
          </a:p>
          <a:p>
            <a:pPr marL="171450" indent="-171450" eaLnBrk="1" hangingPunct="1">
              <a:spcBef>
                <a:spcPct val="0"/>
              </a:spcBef>
              <a:buFont typeface="Arial" pitchFamily="34" charset="0"/>
              <a:buChar char="•"/>
            </a:pPr>
            <a:r>
              <a:rPr lang="en-US" altLang="en-US" b="0" dirty="0"/>
              <a:t>How do we approach the patient?</a:t>
            </a:r>
          </a:p>
          <a:p>
            <a:pPr marL="171450" indent="-171450" eaLnBrk="1" hangingPunct="1">
              <a:spcBef>
                <a:spcPct val="0"/>
              </a:spcBef>
              <a:buFont typeface="Arial" pitchFamily="34" charset="0"/>
              <a:buChar char="•"/>
            </a:pPr>
            <a:r>
              <a:rPr lang="en-US" altLang="en-US" b="0" dirty="0"/>
              <a:t>What can we say that is helpful? Harmful?</a:t>
            </a:r>
          </a:p>
          <a:p>
            <a:pPr marL="171450" indent="-171450" eaLnBrk="1" hangingPunct="1">
              <a:spcBef>
                <a:spcPct val="0"/>
              </a:spcBef>
              <a:buFont typeface="Arial" pitchFamily="34" charset="0"/>
              <a:buChar char="•"/>
            </a:pPr>
            <a:r>
              <a:rPr lang="en-US" altLang="en-US" b="0" dirty="0"/>
              <a:t>Where should we take the patient? What options do we have?</a:t>
            </a:r>
          </a:p>
          <a:p>
            <a:pPr marL="171450" indent="-171450" eaLnBrk="1" hangingPunct="1">
              <a:spcBef>
                <a:spcPct val="0"/>
              </a:spcBef>
              <a:buFont typeface="Arial" pitchFamily="34" charset="0"/>
              <a:buChar char="•"/>
            </a:pPr>
            <a:r>
              <a:rPr lang="en-US" altLang="en-US" b="0" dirty="0"/>
              <a:t>With the evacuation and the overwhelming stress of the sudden move to another facility, the EMS practitioner must consider that the patient is under tremendous stress. As a person ages, the desire for normalcy and consistency in life increases. Routines become very important to the older person, especially if the person resides</a:t>
            </a:r>
            <a:r>
              <a:rPr lang="en-US" altLang="en-US" b="0" baseline="0" dirty="0"/>
              <a:t> </a:t>
            </a:r>
            <a:r>
              <a:rPr lang="en-US" altLang="en-US" b="0" dirty="0"/>
              <a:t>in a living facility with a regular routine. The stress of change, even minor change, can be difficult</a:t>
            </a:r>
            <a:r>
              <a:rPr lang="en-US" altLang="en-US" b="0" baseline="0" dirty="0"/>
              <a:t> for </a:t>
            </a:r>
            <a:r>
              <a:rPr lang="en-US" altLang="en-US" b="0" dirty="0"/>
              <a:t>many aging adults. The fact that this patient is already dealing with some levels of confusion, as a result of early dementia, and a history of PTSD makes situations that create high stress and a lot of unexplained changes even more difficult. As an EMS practitioner, you must be very aware of the history and be extremely empathetic to the patient’s inability to fully understand what is</a:t>
            </a:r>
            <a:r>
              <a:rPr lang="en-US" altLang="en-US" b="0" baseline="0" dirty="0"/>
              <a:t> </a:t>
            </a:r>
            <a:r>
              <a:rPr lang="en-US" altLang="en-US" b="0" dirty="0"/>
              <a:t>occurring. </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EA4828-FD87-437A-BCD5-90644D42D66E}" type="slidenum">
              <a:rPr lang="en-US" altLang="en-US" smtClean="0">
                <a:solidFill>
                  <a:prstClr val="black"/>
                </a:solidFill>
              </a:rPr>
              <a:pPr>
                <a:spcBef>
                  <a:spcPct val="0"/>
                </a:spcBef>
              </a:pPr>
              <a:t>7</a:t>
            </a:fld>
            <a:endParaRPr lang="en-US" altLang="en-US" dirty="0">
              <a:solidFill>
                <a:prstClr val="black"/>
              </a:solidFill>
            </a:endParaRPr>
          </a:p>
        </p:txBody>
      </p:sp>
    </p:spTree>
    <p:extLst>
      <p:ext uri="{BB962C8B-B14F-4D97-AF65-F5344CB8AC3E}">
        <p14:creationId xmlns:p14="http://schemas.microsoft.com/office/powerpoint/2010/main" val="2009843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t>INSTRUCTOR NOTES AND TIPS</a:t>
            </a:r>
          </a:p>
          <a:p>
            <a:pPr marL="171450" indent="-171450" eaLnBrk="1" hangingPunct="1">
              <a:spcBef>
                <a:spcPct val="0"/>
              </a:spcBef>
              <a:buFont typeface="Arial" pitchFamily="34" charset="0"/>
              <a:buChar char="•"/>
            </a:pPr>
            <a:r>
              <a:rPr lang="en-US" altLang="en-US" b="0" dirty="0"/>
              <a:t>What do we know now? Discuss</a:t>
            </a:r>
            <a:r>
              <a:rPr lang="en-US" altLang="en-US" b="0" baseline="0" dirty="0"/>
              <a:t> with </a:t>
            </a:r>
            <a:r>
              <a:rPr lang="en-US" altLang="en-US" b="0" dirty="0"/>
              <a:t>participants what they have figured out from the SAMPLE history.</a:t>
            </a:r>
          </a:p>
          <a:p>
            <a:pPr marL="628650" lvl="1" indent="-171450" eaLnBrk="1" hangingPunct="1">
              <a:spcBef>
                <a:spcPct val="0"/>
              </a:spcBef>
              <a:buFont typeface="Arial" pitchFamily="34" charset="0"/>
              <a:buChar char="•"/>
            </a:pPr>
            <a:r>
              <a:rPr lang="en-US" altLang="en-US" b="1" dirty="0"/>
              <a:t>S</a:t>
            </a:r>
            <a:r>
              <a:rPr lang="en-US" altLang="en-US" b="0" dirty="0"/>
              <a:t>igns/</a:t>
            </a:r>
            <a:r>
              <a:rPr lang="en-US" altLang="en-US" b="1" dirty="0"/>
              <a:t>S</a:t>
            </a:r>
            <a:r>
              <a:rPr lang="en-US" altLang="en-US" b="0" dirty="0"/>
              <a:t>ymptoms: Agitation, anger, aggressive behavior</a:t>
            </a:r>
          </a:p>
          <a:p>
            <a:pPr marL="628650" lvl="1" indent="-171450" eaLnBrk="1" hangingPunct="1">
              <a:spcBef>
                <a:spcPct val="0"/>
              </a:spcBef>
              <a:buFont typeface="Arial" pitchFamily="34" charset="0"/>
              <a:buChar char="•"/>
            </a:pPr>
            <a:r>
              <a:rPr lang="en-US" altLang="en-US" b="1" dirty="0"/>
              <a:t>A</a:t>
            </a:r>
            <a:r>
              <a:rPr lang="en-US" altLang="en-US" b="0" dirty="0"/>
              <a:t>llergies: NKDA</a:t>
            </a:r>
          </a:p>
          <a:p>
            <a:pPr marL="628650" lvl="1" indent="-171450" eaLnBrk="1" hangingPunct="1">
              <a:spcBef>
                <a:spcPct val="0"/>
              </a:spcBef>
              <a:buFont typeface="Arial" pitchFamily="34" charset="0"/>
              <a:buChar char="•"/>
            </a:pPr>
            <a:r>
              <a:rPr lang="en-US" altLang="en-US" b="1" dirty="0"/>
              <a:t>M</a:t>
            </a:r>
            <a:r>
              <a:rPr lang="en-US" altLang="en-US" b="0" dirty="0"/>
              <a:t>edications: Zoloft 200 mg daily, Ambien 10 mg prn, Plavix 75 mg daily, and ASA 81 mg</a:t>
            </a:r>
          </a:p>
          <a:p>
            <a:pPr marL="628650" lvl="1" indent="-171450" eaLnBrk="1" hangingPunct="1">
              <a:spcBef>
                <a:spcPct val="0"/>
              </a:spcBef>
              <a:buFont typeface="Arial" pitchFamily="34" charset="0"/>
              <a:buChar char="•"/>
            </a:pPr>
            <a:r>
              <a:rPr lang="en-US" altLang="en-US" b="1" dirty="0"/>
              <a:t>P</a:t>
            </a:r>
            <a:r>
              <a:rPr lang="en-US" altLang="en-US" b="0" dirty="0"/>
              <a:t>ast history: Dementia, PTSD, stents (angina) 3 years ago</a:t>
            </a:r>
          </a:p>
          <a:p>
            <a:pPr marL="628650" lvl="1" indent="-171450" eaLnBrk="1" hangingPunct="1">
              <a:spcBef>
                <a:spcPct val="0"/>
              </a:spcBef>
              <a:buFont typeface="Arial" pitchFamily="34" charset="0"/>
              <a:buChar char="•"/>
            </a:pPr>
            <a:r>
              <a:rPr lang="en-US" altLang="en-US" b="1" dirty="0"/>
              <a:t>L</a:t>
            </a:r>
            <a:r>
              <a:rPr lang="en-US" altLang="en-US" b="0" dirty="0"/>
              <a:t>ast oral intake: Breakfast</a:t>
            </a:r>
          </a:p>
          <a:p>
            <a:pPr marL="628650" lvl="1" indent="-171450" eaLnBrk="1" hangingPunct="1">
              <a:spcBef>
                <a:spcPct val="0"/>
              </a:spcBef>
              <a:buFont typeface="Arial" pitchFamily="34" charset="0"/>
              <a:buChar char="•"/>
            </a:pPr>
            <a:r>
              <a:rPr lang="en-US" altLang="en-US" b="1" dirty="0"/>
              <a:t>E</a:t>
            </a:r>
            <a:r>
              <a:rPr lang="en-US" altLang="en-US" b="0" dirty="0"/>
              <a:t>vents leading up: Staff trying to remove the patient from the room for transfer to a new location </a:t>
            </a:r>
          </a:p>
          <a:p>
            <a:pPr marL="171450" indent="-171450" eaLnBrk="1" hangingPunct="1">
              <a:spcBef>
                <a:spcPct val="0"/>
              </a:spcBef>
              <a:buFont typeface="Arial" pitchFamily="34" charset="0"/>
              <a:buChar char="•"/>
            </a:pPr>
            <a:r>
              <a:rPr lang="en-US" altLang="en-US" b="0" dirty="0"/>
              <a:t>What do the</a:t>
            </a:r>
            <a:r>
              <a:rPr lang="en-US" altLang="en-US" b="0" baseline="0" dirty="0"/>
              <a:t> patient’s</a:t>
            </a:r>
            <a:r>
              <a:rPr lang="en-US" altLang="en-US" b="0" dirty="0"/>
              <a:t> medications and past history tell us? His medications imply that he has depression, insomnia, and a cardiac history,</a:t>
            </a:r>
            <a:r>
              <a:rPr lang="en-US" altLang="en-US" b="0" baseline="0" dirty="0"/>
              <a:t> which is also reflected in his past medical history. </a:t>
            </a:r>
            <a:endParaRPr lang="en-US" altLang="en-US" b="0" dirty="0"/>
          </a:p>
          <a:p>
            <a:pPr marL="171450" indent="-171450" eaLnBrk="1" hangingPunct="1">
              <a:spcBef>
                <a:spcPct val="0"/>
              </a:spcBef>
              <a:buFont typeface="Arial" pitchFamily="34" charset="0"/>
              <a:buChar char="•"/>
            </a:pPr>
            <a:r>
              <a:rPr lang="en-US" altLang="en-US" b="0" dirty="0"/>
              <a:t>Is the staff helping or hurting the situation? Discuss the possible effects—positive and negative—the</a:t>
            </a:r>
            <a:r>
              <a:rPr lang="en-US" altLang="en-US" b="0" baseline="0" dirty="0"/>
              <a:t> </a:t>
            </a:r>
            <a:r>
              <a:rPr lang="en-US" altLang="en-US" b="0" dirty="0"/>
              <a:t>staff may have on a patient. </a:t>
            </a:r>
          </a:p>
          <a:p>
            <a:pPr marL="171450" indent="-171450" eaLnBrk="1" hangingPunct="1">
              <a:spcBef>
                <a:spcPct val="0"/>
              </a:spcBef>
              <a:buFont typeface="Arial" pitchFamily="34" charset="0"/>
              <a:buChar char="•"/>
            </a:pPr>
            <a:r>
              <a:rPr lang="en-US" altLang="en-US" b="0" dirty="0"/>
              <a:t>Discuss the importance of having positive and appropriate interactions with the older patient, as well as the importance of having a positive and influential approach with the staff.</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783594-FFEA-41C0-A0DA-CF5AF708783C}" type="slidenum">
              <a:rPr lang="en-US" altLang="en-US" smtClean="0">
                <a:solidFill>
                  <a:prstClr val="black"/>
                </a:solidFill>
              </a:rPr>
              <a:pPr>
                <a:spcBef>
                  <a:spcPct val="0"/>
                </a:spcBef>
              </a:pPr>
              <a:t>8</a:t>
            </a:fld>
            <a:endParaRPr lang="en-US" altLang="en-US" dirty="0">
              <a:solidFill>
                <a:prstClr val="black"/>
              </a:solidFill>
            </a:endParaRPr>
          </a:p>
        </p:txBody>
      </p:sp>
    </p:spTree>
    <p:extLst>
      <p:ext uri="{BB962C8B-B14F-4D97-AF65-F5344CB8AC3E}">
        <p14:creationId xmlns:p14="http://schemas.microsoft.com/office/powerpoint/2010/main" val="1774403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dirty="0"/>
              <a:t>INSTRUCTOR NOTES AND TIPS</a:t>
            </a:r>
            <a:endParaRPr lang="en-US" altLang="en-US" b="0" u="sng" dirty="0"/>
          </a:p>
          <a:p>
            <a:pPr marL="171450" indent="-171450" eaLnBrk="1" hangingPunct="1">
              <a:spcBef>
                <a:spcPct val="0"/>
              </a:spcBef>
              <a:buFont typeface="Arial" pitchFamily="34" charset="0"/>
              <a:buChar char="•"/>
            </a:pPr>
            <a:r>
              <a:rPr lang="en-US" altLang="en-US" b="0" dirty="0"/>
              <a:t>Sick or not sick? This patient is sick from a behavioral perspective, which could also lead to a medical issue. Appropriately caring</a:t>
            </a:r>
            <a:r>
              <a:rPr lang="en-US" altLang="en-US" b="0" baseline="0" dirty="0"/>
              <a:t> for</a:t>
            </a:r>
            <a:r>
              <a:rPr lang="en-US" altLang="en-US" b="0" dirty="0"/>
              <a:t> the older behavioral patient starts with being</a:t>
            </a:r>
            <a:r>
              <a:rPr lang="en-US" altLang="en-US" b="0" baseline="0" dirty="0"/>
              <a:t> </a:t>
            </a:r>
            <a:r>
              <a:rPr lang="en-US" altLang="en-US" b="0" dirty="0"/>
              <a:t>knowledgeable of the behavioral possibilities, approaching the scene, approaching the patient, and engaging the patient. Maintaining a calm and confident demeanor with empathy and compassion will be essential to caring for most patients in this state. Emphasize the importance of patience as participants discuss their personal thoughts on an appropriate intervention.</a:t>
            </a:r>
          </a:p>
          <a:p>
            <a:pPr marL="171450" indent="-171450" eaLnBrk="1" hangingPunct="1">
              <a:spcBef>
                <a:spcPct val="0"/>
              </a:spcBef>
              <a:buFont typeface="Arial" pitchFamily="34" charset="0"/>
              <a:buChar char="•"/>
            </a:pPr>
            <a:r>
              <a:rPr lang="en-US" altLang="en-US" b="0" dirty="0"/>
              <a:t>Take</a:t>
            </a:r>
            <a:r>
              <a:rPr lang="en-US" altLang="en-US" b="0" baseline="0" dirty="0"/>
              <a:t> a c</a:t>
            </a:r>
            <a:r>
              <a:rPr lang="en-US" altLang="en-US" b="0" dirty="0"/>
              <a:t>alm, confident,</a:t>
            </a:r>
            <a:r>
              <a:rPr lang="en-US" altLang="en-US" b="0" baseline="0" dirty="0"/>
              <a:t> and n</a:t>
            </a:r>
            <a:r>
              <a:rPr lang="en-US" altLang="en-US" b="0" dirty="0"/>
              <a:t>onaggressive approach. Do not make any threatening movements or comments.</a:t>
            </a:r>
          </a:p>
          <a:p>
            <a:pPr marL="171450" indent="-171450" eaLnBrk="1" hangingPunct="1">
              <a:spcBef>
                <a:spcPct val="0"/>
              </a:spcBef>
              <a:buFont typeface="Arial" pitchFamily="34" charset="0"/>
              <a:buChar char="•"/>
            </a:pPr>
            <a:r>
              <a:rPr lang="en-US" altLang="en-US" b="0" dirty="0"/>
              <a:t>Always consider your safety first, and then the patient’s safety.</a:t>
            </a:r>
          </a:p>
          <a:p>
            <a:pPr marL="171450" indent="-171450" eaLnBrk="1" hangingPunct="1">
              <a:spcBef>
                <a:spcPct val="0"/>
              </a:spcBef>
              <a:buFont typeface="Arial" pitchFamily="34" charset="0"/>
              <a:buChar char="•"/>
            </a:pPr>
            <a:r>
              <a:rPr lang="en-US" altLang="en-US" b="0" dirty="0"/>
              <a:t>Look for commonalities in conversation (e.g.,</a:t>
            </a:r>
            <a:r>
              <a:rPr lang="en-US" altLang="en-US" b="0" baseline="0" dirty="0"/>
              <a:t> m</a:t>
            </a:r>
            <a:r>
              <a:rPr lang="en-US" altLang="en-US" b="0" dirty="0"/>
              <a:t>ilitary, family, work) to break through to the patient.</a:t>
            </a:r>
          </a:p>
          <a:p>
            <a:pPr marL="171450" indent="-171450" eaLnBrk="1" hangingPunct="1">
              <a:spcBef>
                <a:spcPct val="0"/>
              </a:spcBef>
              <a:buFont typeface="Arial" pitchFamily="34" charset="0"/>
              <a:buChar char="•"/>
            </a:pPr>
            <a:r>
              <a:rPr lang="en-US" altLang="en-US" b="0" dirty="0"/>
              <a:t>Acknowledge and validate the</a:t>
            </a:r>
            <a:r>
              <a:rPr lang="en-US" altLang="en-US" b="0" baseline="0" dirty="0"/>
              <a:t> patient’s</a:t>
            </a:r>
            <a:r>
              <a:rPr lang="en-US" altLang="en-US" b="0" dirty="0"/>
              <a:t> concerns.</a:t>
            </a:r>
          </a:p>
          <a:p>
            <a:pPr marL="171450" indent="-171450" eaLnBrk="1" hangingPunct="1">
              <a:spcBef>
                <a:spcPct val="0"/>
              </a:spcBef>
              <a:buFont typeface="Arial" pitchFamily="34" charset="0"/>
              <a:buChar char="•"/>
            </a:pPr>
            <a:r>
              <a:rPr lang="en-US" altLang="en-US" b="0" dirty="0"/>
              <a:t>Do not lie to the</a:t>
            </a:r>
            <a:r>
              <a:rPr lang="en-US" altLang="en-US" b="0" baseline="0" dirty="0"/>
              <a:t> patient.</a:t>
            </a:r>
            <a:endParaRPr lang="en-US" altLang="en-US" b="0" dirty="0"/>
          </a:p>
          <a:p>
            <a:pPr marL="171450" indent="-171450" eaLnBrk="1" hangingPunct="1">
              <a:spcBef>
                <a:spcPct val="0"/>
              </a:spcBef>
              <a:buFont typeface="Arial" pitchFamily="34" charset="0"/>
              <a:buChar char="•"/>
            </a:pPr>
            <a:r>
              <a:rPr lang="en-US" altLang="en-US" b="0" dirty="0"/>
              <a:t>Do not patronize or demean the</a:t>
            </a:r>
            <a:r>
              <a:rPr lang="en-US" altLang="en-US" b="0" baseline="0" dirty="0"/>
              <a:t> patient</a:t>
            </a:r>
            <a:r>
              <a:rPr lang="en-US" altLang="en-US" b="0" dirty="0"/>
              <a:t> with rude replies or sarcastic responses.</a:t>
            </a:r>
          </a:p>
          <a:p>
            <a:pPr marL="171450" indent="-171450" eaLnBrk="1" hangingPunct="1">
              <a:spcBef>
                <a:spcPct val="0"/>
              </a:spcBef>
              <a:buFont typeface="Arial" pitchFamily="34" charset="0"/>
              <a:buChar char="•"/>
            </a:pPr>
            <a:r>
              <a:rPr lang="en-US" altLang="en-US" b="0" dirty="0"/>
              <a:t>Always remain empathetic. The</a:t>
            </a:r>
            <a:r>
              <a:rPr lang="en-US" altLang="en-US" b="0" baseline="0" dirty="0"/>
              <a:t> patient has</a:t>
            </a:r>
            <a:r>
              <a:rPr lang="en-US" altLang="en-US" b="0" dirty="0"/>
              <a:t> fears, anxieties, and concerns that make sense to him, even though they may not make</a:t>
            </a:r>
            <a:r>
              <a:rPr lang="en-US" altLang="en-US" b="0" baseline="0" dirty="0"/>
              <a:t> sense</a:t>
            </a:r>
            <a:r>
              <a:rPr lang="en-US" altLang="en-US" b="0" dirty="0"/>
              <a:t> to you. Try to understand the patient’s situation and offer the best care you can possibly give.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562A112-ECC3-438A-A421-4F848DCB64BE}" type="slidenum">
              <a:rPr lang="en-US" altLang="en-US" smtClean="0">
                <a:solidFill>
                  <a:prstClr val="black"/>
                </a:solidFill>
              </a:rPr>
              <a:pPr>
                <a:spcBef>
                  <a:spcPct val="0"/>
                </a:spcBef>
              </a:pPr>
              <a:t>9</a:t>
            </a:fld>
            <a:endParaRPr lang="en-US" altLang="en-US" dirty="0">
              <a:solidFill>
                <a:prstClr val="black"/>
              </a:solidFill>
            </a:endParaRPr>
          </a:p>
        </p:txBody>
      </p:sp>
    </p:spTree>
    <p:extLst>
      <p:ext uri="{BB962C8B-B14F-4D97-AF65-F5344CB8AC3E}">
        <p14:creationId xmlns:p14="http://schemas.microsoft.com/office/powerpoint/2010/main" val="2304187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a:defRPr/>
            </a:pPr>
            <a:r>
              <a:rPr lang="en-US" altLang="en-US" b="1" u="sng" dirty="0"/>
              <a:t>INSTRUCTOR NOTES AND TIPS</a:t>
            </a:r>
          </a:p>
          <a:p>
            <a:pPr marL="171450" indent="-171450">
              <a:buFont typeface="Arial" pitchFamily="34" charset="0"/>
              <a:buChar char="•"/>
              <a:defRPr/>
            </a:pPr>
            <a:r>
              <a:rPr lang="en-US" altLang="en-US" b="0" dirty="0"/>
              <a:t>Sum up the case with the group of</a:t>
            </a:r>
            <a:r>
              <a:rPr lang="en-US" altLang="en-US" b="0" baseline="0" dirty="0"/>
              <a:t> participants, </a:t>
            </a:r>
            <a:r>
              <a:rPr lang="en-US" altLang="en-US" b="0" dirty="0"/>
              <a:t>making sure they understand the importance of behavioral emergencies, especially in the older population. Once the</a:t>
            </a:r>
            <a:r>
              <a:rPr lang="en-US" altLang="en-US" b="0" baseline="0" dirty="0"/>
              <a:t> participants</a:t>
            </a:r>
            <a:r>
              <a:rPr lang="en-US" altLang="en-US" b="0" dirty="0"/>
              <a:t> understand the situation and their approach, take the situation to the next level by moving to </a:t>
            </a:r>
            <a:r>
              <a:rPr lang="en-US" altLang="en-US" b="0" dirty="0" smtClean="0"/>
              <a:t>Lesson </a:t>
            </a:r>
            <a:r>
              <a:rPr lang="en-US" altLang="en-US" b="0" dirty="0"/>
              <a:t>2.</a:t>
            </a:r>
          </a:p>
          <a:p>
            <a:pPr marL="171450" indent="-171450">
              <a:buFont typeface="Arial" pitchFamily="34" charset="0"/>
              <a:buChar char="•"/>
              <a:defRPr/>
            </a:pPr>
            <a:r>
              <a:rPr lang="en-US" b="0" u="none" dirty="0"/>
              <a:t>Behavioral emergencies </a:t>
            </a:r>
          </a:p>
          <a:p>
            <a:pPr marL="628650" lvl="1" indent="-171450">
              <a:buFont typeface="Arial" pitchFamily="34" charset="0"/>
              <a:buChar char="•"/>
              <a:defRPr/>
            </a:pPr>
            <a:r>
              <a:rPr lang="en-US" dirty="0"/>
              <a:t>Medical supportive care </a:t>
            </a:r>
          </a:p>
          <a:p>
            <a:pPr marL="628650" lvl="1" indent="-171450">
              <a:buFont typeface="Arial" pitchFamily="34" charset="0"/>
              <a:buChar char="•"/>
              <a:defRPr/>
            </a:pPr>
            <a:r>
              <a:rPr lang="en-US" dirty="0"/>
              <a:t>Consider the medical etiology of the behavioral disorder, and treat according to appropriate protocol. </a:t>
            </a:r>
          </a:p>
          <a:p>
            <a:pPr marL="1085850" lvl="2" indent="-171450">
              <a:buFont typeface="Arial" pitchFamily="34" charset="0"/>
              <a:buChar char="•"/>
              <a:defRPr/>
            </a:pPr>
            <a:r>
              <a:rPr lang="en-US" dirty="0"/>
              <a:t>Hypoxia </a:t>
            </a:r>
          </a:p>
          <a:p>
            <a:pPr marL="1085850" lvl="2" indent="-171450">
              <a:buFont typeface="Arial" pitchFamily="34" charset="0"/>
              <a:buChar char="•"/>
              <a:defRPr/>
            </a:pPr>
            <a:r>
              <a:rPr lang="en-US" dirty="0"/>
              <a:t>Substance abuse/overdose </a:t>
            </a:r>
          </a:p>
          <a:p>
            <a:pPr marL="1085850" lvl="2" indent="-171450">
              <a:buFont typeface="Arial" pitchFamily="34" charset="0"/>
              <a:buChar char="•"/>
              <a:defRPr/>
            </a:pPr>
            <a:r>
              <a:rPr lang="en-US" dirty="0"/>
              <a:t>Neurologic disease (stroke, intracranial hemorrhage, etc.) </a:t>
            </a:r>
          </a:p>
          <a:p>
            <a:pPr marL="1085850" lvl="2" indent="-171450">
              <a:buFont typeface="Arial" pitchFamily="34" charset="0"/>
              <a:buChar char="•"/>
              <a:defRPr/>
            </a:pPr>
            <a:r>
              <a:rPr lang="nb-NO" dirty="0"/>
              <a:t>Metabolic disorders (hypoglycemia, etc.) </a:t>
            </a:r>
          </a:p>
          <a:p>
            <a:pPr marL="628650" lvl="1" indent="-171450">
              <a:buFont typeface="Arial" pitchFamily="34" charset="0"/>
              <a:buChar char="•"/>
              <a:defRPr/>
            </a:pPr>
            <a:r>
              <a:rPr lang="en-US" dirty="0"/>
              <a:t>Restrain the patient as necessary; document reasons for use of restraint</a:t>
            </a:r>
            <a:r>
              <a:rPr lang="en-US" baseline="0" dirty="0"/>
              <a:t> (</a:t>
            </a:r>
            <a:r>
              <a:rPr lang="en-US" dirty="0"/>
              <a:t>see Use of Restraints Protocol [PRC-009]). </a:t>
            </a:r>
          </a:p>
          <a:p>
            <a:pPr marL="628650" lvl="1" indent="-171450">
              <a:buFont typeface="Arial" pitchFamily="34" charset="0"/>
              <a:buChar char="•"/>
              <a:defRPr/>
            </a:pPr>
            <a:r>
              <a:rPr lang="en-US" dirty="0"/>
              <a:t>If applicable, consult law enforcement for transport of the unwilling patient. </a:t>
            </a:r>
          </a:p>
          <a:p>
            <a:pPr marL="628650" lvl="1" indent="-171450">
              <a:buFont typeface="Arial" pitchFamily="34" charset="0"/>
              <a:buChar char="•"/>
              <a:defRPr/>
            </a:pPr>
            <a:r>
              <a:rPr lang="en-US" dirty="0"/>
              <a:t>For severe anxiety, agitation, or combative behavior: </a:t>
            </a:r>
          </a:p>
          <a:p>
            <a:pPr marL="1085850" lvl="2" indent="-171450">
              <a:buFont typeface="Arial" pitchFamily="34" charset="0"/>
              <a:buChar char="•"/>
              <a:defRPr/>
            </a:pPr>
            <a:r>
              <a:rPr lang="en-US" b="0" dirty="0"/>
              <a:t>Versed (midazolam) 2.5–5 mg IV,</a:t>
            </a:r>
            <a:r>
              <a:rPr lang="en-US" b="0" baseline="0" dirty="0"/>
              <a:t> IM, or IN (m</a:t>
            </a:r>
            <a:r>
              <a:rPr lang="en-US" b="0" dirty="0"/>
              <a:t>ay repeat q 5 min prn;</a:t>
            </a:r>
            <a:r>
              <a:rPr lang="en-US" b="0" baseline="0" dirty="0"/>
              <a:t> </a:t>
            </a:r>
            <a:r>
              <a:rPr lang="en-US" b="0" dirty="0"/>
              <a:t>monitor for signs of respiratory depression and hypotension) OR Ativan (lorazepam) 1–2 mg IV</a:t>
            </a:r>
            <a:r>
              <a:rPr lang="en-US" b="0" baseline="0" dirty="0"/>
              <a:t> or IM (may repeat q 5 min prn; monitor for signs of respiratory depression)</a:t>
            </a:r>
          </a:p>
          <a:p>
            <a:pPr marL="1085850" lvl="2" indent="-171450">
              <a:buFont typeface="Arial" pitchFamily="34" charset="0"/>
              <a:buChar char="•"/>
              <a:defRPr/>
            </a:pPr>
            <a:r>
              <a:rPr lang="en-US" b="0" dirty="0"/>
              <a:t>Ketamine 1–2 mg/kg IV</a:t>
            </a:r>
            <a:r>
              <a:rPr lang="en-US" b="0" baseline="0" dirty="0"/>
              <a:t> or IM (m</a:t>
            </a:r>
            <a:r>
              <a:rPr lang="en-US" b="0" dirty="0"/>
              <a:t>ay repeat q 5 min prn;</a:t>
            </a:r>
            <a:r>
              <a:rPr lang="en-US" b="0" baseline="0" dirty="0"/>
              <a:t> k</a:t>
            </a:r>
            <a:r>
              <a:rPr lang="en-US" b="0" dirty="0"/>
              <a:t>etamine should be used if the patient is hypotensive) </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3581CF5-8D2B-4543-B94F-C7FCAFBEEF3D}" type="slidenum">
              <a:rPr lang="en-US" altLang="en-US" smtClean="0">
                <a:solidFill>
                  <a:prstClr val="black"/>
                </a:solidFill>
                <a:latin typeface="Calibri" panose="020F0502020204030204" pitchFamily="34" charset="0"/>
              </a:rPr>
              <a:pPr/>
              <a:t>10</a:t>
            </a:fld>
            <a:endParaRPr lang="en-US" altLang="en-US" dirty="0">
              <a:solidFill>
                <a:prstClr val="black"/>
              </a:solidFill>
              <a:latin typeface="Calibri" panose="020F0502020204030204" pitchFamily="34" charset="0"/>
            </a:endParaRPr>
          </a:p>
        </p:txBody>
      </p:sp>
    </p:spTree>
    <p:extLst>
      <p:ext uri="{BB962C8B-B14F-4D97-AF65-F5344CB8AC3E}">
        <p14:creationId xmlns:p14="http://schemas.microsoft.com/office/powerpoint/2010/main" val="2411529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85927"/>
            <a:ext cx="7772400" cy="1470025"/>
          </a:xfrm>
        </p:spPr>
        <p:txBody>
          <a:bodyPr/>
          <a:lstStyle>
            <a:lvl1pPr>
              <a:defRPr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371600" y="3378200"/>
            <a:ext cx="6400800" cy="1752600"/>
          </a:xfrm>
        </p:spPr>
        <p:txBody>
          <a:bodyPr/>
          <a:lstStyle>
            <a:lvl1pPr marL="0" indent="0" algn="ctr">
              <a:buNone/>
              <a:defRPr sz="40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3367DAF-A54C-42A4-B68E-C96D436D7159}" type="datetimeFigureOut">
              <a:rPr lang="en-US" altLang="en-US"/>
              <a:pPr>
                <a:defRPr/>
              </a:pPr>
              <a:t>4/19/17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C9B1A9B6-26EE-4088-BCB2-999321DB35EF}" type="slidenum">
              <a:rPr lang="en-US" altLang="en-US"/>
              <a:pPr>
                <a:defRPr/>
              </a:pPr>
              <a:t>‹#›</a:t>
            </a:fld>
            <a:endParaRPr lang="en-US" altLang="en-US" dirty="0"/>
          </a:p>
        </p:txBody>
      </p:sp>
    </p:spTree>
    <p:extLst>
      <p:ext uri="{BB962C8B-B14F-4D97-AF65-F5344CB8AC3E}">
        <p14:creationId xmlns:p14="http://schemas.microsoft.com/office/powerpoint/2010/main" val="288241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6D460F-E1DE-472F-B365-995F7004830D}" type="datetimeFigureOut">
              <a:rPr lang="en-US" altLang="en-US"/>
              <a:pPr>
                <a:defRPr/>
              </a:pPr>
              <a:t>4/19/17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F459055A-C9F0-406D-8572-45BEDB5CF131}" type="slidenum">
              <a:rPr lang="en-US" altLang="en-US"/>
              <a:pPr>
                <a:defRPr/>
              </a:pPr>
              <a:t>‹#›</a:t>
            </a:fld>
            <a:endParaRPr lang="en-US" altLang="en-US" dirty="0"/>
          </a:p>
        </p:txBody>
      </p:sp>
    </p:spTree>
    <p:extLst>
      <p:ext uri="{BB962C8B-B14F-4D97-AF65-F5344CB8AC3E}">
        <p14:creationId xmlns:p14="http://schemas.microsoft.com/office/powerpoint/2010/main" val="221364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97DE133-45A1-42AD-BC9F-3A3CFBD1DAE3}" type="datetimeFigureOut">
              <a:rPr lang="en-US" altLang="en-US"/>
              <a:pPr>
                <a:defRPr/>
              </a:pPr>
              <a:t>4/19/17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ADA63177-B63B-4FED-98BE-F601B8D2C0B9}" type="slidenum">
              <a:rPr lang="en-US" altLang="en-US"/>
              <a:pPr>
                <a:defRPr/>
              </a:pPr>
              <a:t>‹#›</a:t>
            </a:fld>
            <a:endParaRPr lang="en-US" altLang="en-US" dirty="0"/>
          </a:p>
        </p:txBody>
      </p:sp>
    </p:spTree>
    <p:extLst>
      <p:ext uri="{BB962C8B-B14F-4D97-AF65-F5344CB8AC3E}">
        <p14:creationId xmlns:p14="http://schemas.microsoft.com/office/powerpoint/2010/main" val="402307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1752600"/>
            <a:ext cx="8229600" cy="45005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729D6DB-67CC-4B86-B202-1C59B7A98187}" type="datetimeFigureOut">
              <a:rPr lang="en-US" altLang="en-US"/>
              <a:pPr>
                <a:defRPr/>
              </a:pPr>
              <a:t>4/19/17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13065994-3CA2-43D6-BB57-65B303F4FE8B}" type="slidenum">
              <a:rPr lang="en-US" altLang="en-US"/>
              <a:pPr>
                <a:defRPr/>
              </a:pPr>
              <a:t>‹#›</a:t>
            </a:fld>
            <a:endParaRPr lang="en-US" altLang="en-US" dirty="0"/>
          </a:p>
        </p:txBody>
      </p:sp>
    </p:spTree>
    <p:extLst>
      <p:ext uri="{BB962C8B-B14F-4D97-AF65-F5344CB8AC3E}">
        <p14:creationId xmlns:p14="http://schemas.microsoft.com/office/powerpoint/2010/main" val="287111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E807BE3-B300-4E8E-8B53-1D4C30447194}" type="datetimeFigureOut">
              <a:rPr lang="en-US" altLang="en-US"/>
              <a:pPr>
                <a:defRPr/>
              </a:pPr>
              <a:t>4/19/17</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B6684B86-A0AF-4312-BBDA-19DA6CEE3CFC}" type="slidenum">
              <a:rPr lang="en-US" altLang="en-US"/>
              <a:pPr>
                <a:defRPr/>
              </a:pPr>
              <a:t>‹#›</a:t>
            </a:fld>
            <a:endParaRPr lang="en-US" altLang="en-US" dirty="0"/>
          </a:p>
        </p:txBody>
      </p:sp>
    </p:spTree>
    <p:extLst>
      <p:ext uri="{BB962C8B-B14F-4D97-AF65-F5344CB8AC3E}">
        <p14:creationId xmlns:p14="http://schemas.microsoft.com/office/powerpoint/2010/main" val="3360284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EE95B51-22F0-4606-ACE7-90CF5F86AD9C}" type="datetimeFigureOut">
              <a:rPr lang="en-US" altLang="en-US"/>
              <a:pPr>
                <a:defRPr/>
              </a:pPr>
              <a:t>4/19/17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737C9E8D-8AE5-41CD-A935-685CD224DDA9}" type="slidenum">
              <a:rPr lang="en-US" altLang="en-US"/>
              <a:pPr>
                <a:defRPr/>
              </a:pPr>
              <a:t>‹#›</a:t>
            </a:fld>
            <a:endParaRPr lang="en-US" altLang="en-US" dirty="0"/>
          </a:p>
        </p:txBody>
      </p:sp>
    </p:spTree>
    <p:extLst>
      <p:ext uri="{BB962C8B-B14F-4D97-AF65-F5344CB8AC3E}">
        <p14:creationId xmlns:p14="http://schemas.microsoft.com/office/powerpoint/2010/main" val="1406733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2BF20B-7211-4AE4-8D08-F7F305D4B36E}" type="datetimeFigureOut">
              <a:rPr lang="en-US" altLang="en-US"/>
              <a:pPr>
                <a:defRPr/>
              </a:pPr>
              <a:t>4/19/17</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p:txBody>
          <a:bodyPr/>
          <a:lstStyle>
            <a:lvl1pPr>
              <a:defRPr/>
            </a:lvl1pPr>
          </a:lstStyle>
          <a:p>
            <a:pPr>
              <a:defRPr/>
            </a:pPr>
            <a:fld id="{ABF5D978-F629-4290-8216-F23DE25EDEBB}" type="slidenum">
              <a:rPr lang="en-US" altLang="en-US"/>
              <a:pPr>
                <a:defRPr/>
              </a:pPr>
              <a:t>‹#›</a:t>
            </a:fld>
            <a:endParaRPr lang="en-US" altLang="en-US" dirty="0"/>
          </a:p>
        </p:txBody>
      </p:sp>
    </p:spTree>
    <p:extLst>
      <p:ext uri="{BB962C8B-B14F-4D97-AF65-F5344CB8AC3E}">
        <p14:creationId xmlns:p14="http://schemas.microsoft.com/office/powerpoint/2010/main" val="47095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7A18A842-7F6C-42FB-9108-2064C9C101D9}" type="datetimeFigureOut">
              <a:rPr lang="en-US" altLang="en-US"/>
              <a:pPr>
                <a:defRPr/>
              </a:pPr>
              <a:t>4/19/17</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p:txBody>
          <a:bodyPr/>
          <a:lstStyle>
            <a:lvl1pPr>
              <a:defRPr/>
            </a:lvl1pPr>
          </a:lstStyle>
          <a:p>
            <a:pPr>
              <a:defRPr/>
            </a:pPr>
            <a:fld id="{DB9C197E-3DCD-4660-AF54-EFB292B244A4}" type="slidenum">
              <a:rPr lang="en-US" altLang="en-US"/>
              <a:pPr>
                <a:defRPr/>
              </a:pPr>
              <a:t>‹#›</a:t>
            </a:fld>
            <a:endParaRPr lang="en-US" altLang="en-US" dirty="0"/>
          </a:p>
        </p:txBody>
      </p:sp>
    </p:spTree>
    <p:extLst>
      <p:ext uri="{BB962C8B-B14F-4D97-AF65-F5344CB8AC3E}">
        <p14:creationId xmlns:p14="http://schemas.microsoft.com/office/powerpoint/2010/main" val="346819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779C3B4-277A-463A-B010-2724E5C89911}" type="datetimeFigureOut">
              <a:rPr lang="en-US" altLang="en-US"/>
              <a:pPr>
                <a:defRPr/>
              </a:pPr>
              <a:t>4/19/17</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p:txBody>
          <a:bodyPr/>
          <a:lstStyle>
            <a:lvl1pPr>
              <a:defRPr/>
            </a:lvl1pPr>
          </a:lstStyle>
          <a:p>
            <a:pPr>
              <a:defRPr/>
            </a:pPr>
            <a:fld id="{700C9288-830E-44B6-9345-54ADDF4946FD}" type="slidenum">
              <a:rPr lang="en-US" altLang="en-US"/>
              <a:pPr>
                <a:defRPr/>
              </a:pPr>
              <a:t>‹#›</a:t>
            </a:fld>
            <a:endParaRPr lang="en-US" altLang="en-US" dirty="0"/>
          </a:p>
        </p:txBody>
      </p:sp>
    </p:spTree>
    <p:extLst>
      <p:ext uri="{BB962C8B-B14F-4D97-AF65-F5344CB8AC3E}">
        <p14:creationId xmlns:p14="http://schemas.microsoft.com/office/powerpoint/2010/main" val="371902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5FB0D10-B15F-4A15-96E7-79E69CEC8306}" type="datetimeFigureOut">
              <a:rPr lang="en-US" altLang="en-US"/>
              <a:pPr>
                <a:defRPr/>
              </a:pPr>
              <a:t>4/19/17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C2C3BFAE-7C96-4963-A143-B0BE310C8A9E}" type="slidenum">
              <a:rPr lang="en-US" altLang="en-US"/>
              <a:pPr>
                <a:defRPr/>
              </a:pPr>
              <a:t>‹#›</a:t>
            </a:fld>
            <a:endParaRPr lang="en-US" altLang="en-US" dirty="0"/>
          </a:p>
        </p:txBody>
      </p:sp>
    </p:spTree>
    <p:extLst>
      <p:ext uri="{BB962C8B-B14F-4D97-AF65-F5344CB8AC3E}">
        <p14:creationId xmlns:p14="http://schemas.microsoft.com/office/powerpoint/2010/main" val="280755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9A76976-6B2A-4B17-8648-E6327CD95E29}" type="datetimeFigureOut">
              <a:rPr lang="en-US" altLang="en-US"/>
              <a:pPr>
                <a:defRPr/>
              </a:pPr>
              <a:t>4/19/17</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140F617E-1433-4849-92BD-BDF5DC849B99}" type="slidenum">
              <a:rPr lang="en-US" altLang="en-US"/>
              <a:pPr>
                <a:defRPr/>
              </a:pPr>
              <a:t>‹#›</a:t>
            </a:fld>
            <a:endParaRPr lang="en-US" altLang="en-US" dirty="0"/>
          </a:p>
        </p:txBody>
      </p:sp>
    </p:spTree>
    <p:extLst>
      <p:ext uri="{BB962C8B-B14F-4D97-AF65-F5344CB8AC3E}">
        <p14:creationId xmlns:p14="http://schemas.microsoft.com/office/powerpoint/2010/main" val="42559029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27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171D0512-73ED-46C1-92A3-31BA7E782A4A}" type="datetimeFigureOut">
              <a:rPr lang="en-US" altLang="en-US">
                <a:cs typeface="Arial" panose="020B0604020202020204" pitchFamily="34" charset="0"/>
              </a:rPr>
              <a:pPr fontAlgn="base">
                <a:spcBef>
                  <a:spcPct val="0"/>
                </a:spcBef>
                <a:spcAft>
                  <a:spcPct val="0"/>
                </a:spcAft>
                <a:defRPr/>
              </a:pPr>
              <a:t>4/19/17</a:t>
            </a:fld>
            <a:endParaRPr lang="en-US" altLang="en-US" dirty="0">
              <a:cs typeface="Arial" panose="020B0604020202020204" pitchFamily="34"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defRPr>
            </a:lvl1pPr>
          </a:lstStyle>
          <a:p>
            <a:pPr fontAlgn="base">
              <a:spcBef>
                <a:spcPct val="0"/>
              </a:spcBef>
              <a:spcAft>
                <a:spcPct val="0"/>
              </a:spcAft>
              <a:defRPr/>
            </a:pPr>
            <a:endParaRPr lang="en-US" altLang="en-US" dirty="0">
              <a:cs typeface="Arial" panose="020B0604020202020204" pitchFamily="34"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fontAlgn="base">
              <a:spcBef>
                <a:spcPct val="0"/>
              </a:spcBef>
              <a:spcAft>
                <a:spcPct val="0"/>
              </a:spcAft>
              <a:defRPr/>
            </a:pPr>
            <a:fld id="{F5B0D2A6-2254-4851-9087-021DA7541A72}" type="slidenum">
              <a:rPr lang="en-US" altLang="en-US">
                <a:cs typeface="Arial" panose="020B0604020202020204" pitchFamily="34" charset="0"/>
              </a:rPr>
              <a:pPr fontAlgn="base">
                <a:spcBef>
                  <a:spcPct val="0"/>
                </a:spcBef>
                <a:spcAft>
                  <a:spcPct val="0"/>
                </a:spcAft>
                <a:defRPr/>
              </a:pPr>
              <a:t>‹#›</a:t>
            </a:fld>
            <a:endParaRPr lang="en-US" altLang="en-US" dirty="0">
              <a:cs typeface="Arial" panose="020B0604020202020204" pitchFamily="34" charset="0"/>
            </a:endParaRPr>
          </a:p>
        </p:txBody>
      </p:sp>
    </p:spTree>
    <p:extLst>
      <p:ext uri="{BB962C8B-B14F-4D97-AF65-F5344CB8AC3E}">
        <p14:creationId xmlns:p14="http://schemas.microsoft.com/office/powerpoint/2010/main" val="2454158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smtClean="0">
                <a:solidFill>
                  <a:schemeClr val="bg1"/>
                </a:solidFill>
              </a:rPr>
              <a:t>Advanced </a:t>
            </a:r>
            <a:r>
              <a:rPr lang="en-US" b="1" dirty="0" smtClean="0">
                <a:solidFill>
                  <a:schemeClr val="bg1"/>
                </a:solidFill>
              </a:rPr>
              <a:t>GEMS Course</a:t>
            </a:r>
            <a:endParaRPr lang="en-US" b="1" dirty="0">
              <a:solidFill>
                <a:schemeClr val="bg1"/>
              </a:solidFill>
            </a:endParaRPr>
          </a:p>
        </p:txBody>
      </p:sp>
      <p:sp>
        <p:nvSpPr>
          <p:cNvPr id="5" name="Subtitle 4"/>
          <p:cNvSpPr>
            <a:spLocks noGrp="1"/>
          </p:cNvSpPr>
          <p:nvPr>
            <p:ph type="subTitle" idx="1"/>
          </p:nvPr>
        </p:nvSpPr>
        <p:spPr/>
        <p:txBody>
          <a:bodyPr/>
          <a:lstStyle/>
          <a:p>
            <a:r>
              <a:rPr lang="en-US" sz="4000" b="1" dirty="0">
                <a:solidFill>
                  <a:schemeClr val="accent6"/>
                </a:solidFill>
              </a:rPr>
              <a:t>Lesson 1</a:t>
            </a:r>
          </a:p>
          <a:p>
            <a:r>
              <a:rPr lang="en-US" sz="4000" b="1" dirty="0">
                <a:solidFill>
                  <a:schemeClr val="accent6"/>
                </a:solidFill>
              </a:rPr>
              <a:t>Behavioral Emergencies</a:t>
            </a:r>
          </a:p>
        </p:txBody>
      </p:sp>
    </p:spTree>
    <p:extLst>
      <p:ext uri="{BB962C8B-B14F-4D97-AF65-F5344CB8AC3E}">
        <p14:creationId xmlns:p14="http://schemas.microsoft.com/office/powerpoint/2010/main" val="14601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Case Summary</a:t>
            </a:r>
          </a:p>
        </p:txBody>
      </p:sp>
      <p:sp>
        <p:nvSpPr>
          <p:cNvPr id="31747" name="Content Placeholder 2"/>
          <p:cNvSpPr>
            <a:spLocks noGrp="1"/>
          </p:cNvSpPr>
          <p:nvPr>
            <p:ph idx="1"/>
          </p:nvPr>
        </p:nvSpPr>
        <p:spPr/>
        <p:txBody>
          <a:bodyPr/>
          <a:lstStyle/>
          <a:p>
            <a:r>
              <a:rPr lang="en-US" altLang="en-US" dirty="0"/>
              <a:t>Behavioral health issues are unique; safety for both the EMS practitioner and the patient should be the number one concern.</a:t>
            </a:r>
          </a:p>
          <a:p>
            <a:r>
              <a:rPr lang="en-US" altLang="en-US" dirty="0"/>
              <a:t>Older patients have a high incidence of behavioral health issues as a result of cognitive changes, disease processes, and social structure changes.</a:t>
            </a:r>
          </a:p>
        </p:txBody>
      </p:sp>
    </p:spTree>
    <p:extLst>
      <p:ext uri="{BB962C8B-B14F-4D97-AF65-F5344CB8AC3E}">
        <p14:creationId xmlns:p14="http://schemas.microsoft.com/office/powerpoint/2010/main" val="214235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a:t>Case Summary</a:t>
            </a:r>
            <a:r>
              <a:rPr lang="en-US" altLang="en-US" sz="3200" dirty="0"/>
              <a:t> (cont’d)</a:t>
            </a:r>
          </a:p>
        </p:txBody>
      </p:sp>
      <p:sp>
        <p:nvSpPr>
          <p:cNvPr id="31747" name="Content Placeholder 2"/>
          <p:cNvSpPr>
            <a:spLocks noGrp="1"/>
          </p:cNvSpPr>
          <p:nvPr>
            <p:ph idx="1"/>
          </p:nvPr>
        </p:nvSpPr>
        <p:spPr/>
        <p:txBody>
          <a:bodyPr/>
          <a:lstStyle/>
          <a:p>
            <a:r>
              <a:rPr lang="en-US" altLang="en-US" dirty="0"/>
              <a:t>EMS </a:t>
            </a:r>
            <a:r>
              <a:rPr lang="en-US" altLang="en-US" dirty="0" smtClean="0"/>
              <a:t>practitioners </a:t>
            </a:r>
            <a:r>
              <a:rPr lang="en-US" altLang="en-US" dirty="0"/>
              <a:t>must be aware of how they approach, communicate with, and relate to the older patient with behavioral health issues. </a:t>
            </a:r>
          </a:p>
          <a:p>
            <a:r>
              <a:rPr lang="en-US" altLang="en-US" dirty="0"/>
              <a:t>The patient’s perception of how the EMS practitioner is understanding and relating to the situation can make a significant difference in the outcome of care.</a:t>
            </a:r>
          </a:p>
        </p:txBody>
      </p:sp>
    </p:spTree>
    <p:extLst>
      <p:ext uri="{BB962C8B-B14F-4D97-AF65-F5344CB8AC3E}">
        <p14:creationId xmlns:p14="http://schemas.microsoft.com/office/powerpoint/2010/main" val="76865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dirty="0"/>
              <a:t>Objectives</a:t>
            </a:r>
          </a:p>
        </p:txBody>
      </p:sp>
      <p:sp>
        <p:nvSpPr>
          <p:cNvPr id="15363" name="Content Placeholder 2"/>
          <p:cNvSpPr>
            <a:spLocks noGrp="1"/>
          </p:cNvSpPr>
          <p:nvPr>
            <p:ph idx="1"/>
          </p:nvPr>
        </p:nvSpPr>
        <p:spPr/>
        <p:txBody>
          <a:bodyPr/>
          <a:lstStyle/>
          <a:p>
            <a:pPr eaLnBrk="1" hangingPunct="1"/>
            <a:r>
              <a:rPr lang="en-US" altLang="en-US" dirty="0"/>
              <a:t>Understand how to assess older patients.</a:t>
            </a:r>
          </a:p>
          <a:p>
            <a:pPr eaLnBrk="1" hangingPunct="1"/>
            <a:r>
              <a:rPr lang="en-US" altLang="en-US" dirty="0"/>
              <a:t>Recognize complications that may arise while caring for older patients.</a:t>
            </a:r>
          </a:p>
          <a:p>
            <a:pPr eaLnBrk="1" hangingPunct="1"/>
            <a:r>
              <a:rPr lang="en-US" altLang="en-US" dirty="0"/>
              <a:t>Become familiar with the management of older patients</a:t>
            </a:r>
            <a:r>
              <a:rPr lang="en-US" altLang="en-US" dirty="0" smtClean="0"/>
              <a:t>.</a:t>
            </a:r>
          </a:p>
        </p:txBody>
      </p:sp>
    </p:spTree>
    <p:extLst>
      <p:ext uri="{BB962C8B-B14F-4D97-AF65-F5344CB8AC3E}">
        <p14:creationId xmlns:p14="http://schemas.microsoft.com/office/powerpoint/2010/main" val="4126233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dirty="0" smtClean="0"/>
              <a:t>Dispatch</a:t>
            </a:r>
            <a:endParaRPr lang="en-US" altLang="en-US" sz="3200" dirty="0"/>
          </a:p>
        </p:txBody>
      </p:sp>
      <p:sp>
        <p:nvSpPr>
          <p:cNvPr id="3" name="Content Placeholder 2"/>
          <p:cNvSpPr>
            <a:spLocks noGrp="1"/>
          </p:cNvSpPr>
          <p:nvPr>
            <p:ph idx="1"/>
          </p:nvPr>
        </p:nvSpPr>
        <p:spPr/>
        <p:txBody>
          <a:bodyPr rtlCol="0">
            <a:normAutofit/>
          </a:bodyPr>
          <a:lstStyle/>
          <a:p>
            <a:pPr marL="0" indent="0" eaLnBrk="1" fontAlgn="auto" hangingPunct="1">
              <a:spcAft>
                <a:spcPts val="0"/>
              </a:spcAft>
              <a:buNone/>
              <a:defRPr/>
            </a:pPr>
            <a:r>
              <a:rPr lang="en-US" dirty="0"/>
              <a:t>The triage officer has assigned your transport unit to Mr. Edward Ruteger, a 65-year-old male in Room 105, Bed 2. When you arrive to the room, you hear yelling and notice a lot of people standing around. Entering the room, you find your patient standing behind a chair with his back to the wall. He is noticeably angry and agitated. His transfer assignment is to Central Valley Nursing &amp; Rehab.</a:t>
            </a:r>
          </a:p>
        </p:txBody>
      </p:sp>
    </p:spTree>
    <p:extLst>
      <p:ext uri="{BB962C8B-B14F-4D97-AF65-F5344CB8AC3E}">
        <p14:creationId xmlns:p14="http://schemas.microsoft.com/office/powerpoint/2010/main" val="2776787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a:t>Note to Instructors</a:t>
            </a:r>
          </a:p>
        </p:txBody>
      </p:sp>
      <p:sp>
        <p:nvSpPr>
          <p:cNvPr id="8195" name="Content Placeholder 2"/>
          <p:cNvSpPr>
            <a:spLocks noGrp="1"/>
          </p:cNvSpPr>
          <p:nvPr>
            <p:ph idx="1"/>
          </p:nvPr>
        </p:nvSpPr>
        <p:spPr/>
        <p:txBody>
          <a:bodyPr/>
          <a:lstStyle/>
          <a:p>
            <a:pPr eaLnBrk="1" hangingPunct="1">
              <a:defRPr/>
            </a:pPr>
            <a:endParaRPr lang="en-US" altLang="en-US" dirty="0"/>
          </a:p>
          <a:p>
            <a:pPr eaLnBrk="1" hangingPunct="1">
              <a:defRPr/>
            </a:pPr>
            <a:endParaRPr lang="en-US" altLang="en-US" dirty="0"/>
          </a:p>
          <a:p>
            <a:pPr eaLnBrk="1" hangingPunct="1">
              <a:defRPr/>
            </a:pPr>
            <a:r>
              <a:rPr lang="en-US" altLang="en-US" dirty="0"/>
              <a:t>At this time, break participants out into individual case scenarios OR continue with slide presentation for group discussion.</a:t>
            </a:r>
          </a:p>
        </p:txBody>
      </p:sp>
    </p:spTree>
    <p:extLst>
      <p:ext uri="{BB962C8B-B14F-4D97-AF65-F5344CB8AC3E}">
        <p14:creationId xmlns:p14="http://schemas.microsoft.com/office/powerpoint/2010/main" val="309840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dirty="0"/>
              <a:t>Initial Observation</a:t>
            </a:r>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dirty="0"/>
              <a:t>65-year-old male Vietnam veteran</a:t>
            </a:r>
          </a:p>
          <a:p>
            <a:pPr eaLnBrk="1" fontAlgn="auto" hangingPunct="1">
              <a:spcAft>
                <a:spcPts val="0"/>
              </a:spcAft>
              <a:defRPr/>
            </a:pPr>
            <a:r>
              <a:rPr lang="en-US" dirty="0"/>
              <a:t>In the facility for less than a month</a:t>
            </a:r>
          </a:p>
          <a:p>
            <a:pPr eaLnBrk="1" fontAlgn="auto" hangingPunct="1">
              <a:spcAft>
                <a:spcPts val="0"/>
              </a:spcAft>
              <a:defRPr/>
            </a:pPr>
            <a:r>
              <a:rPr lang="en-US" dirty="0"/>
              <a:t>Early signs of dementia and delirium</a:t>
            </a:r>
          </a:p>
          <a:p>
            <a:pPr eaLnBrk="1" fontAlgn="auto" hangingPunct="1">
              <a:spcAft>
                <a:spcPts val="0"/>
              </a:spcAft>
              <a:defRPr/>
            </a:pPr>
            <a:r>
              <a:rPr lang="en-US" dirty="0"/>
              <a:t>Regressive/latent signs of PTSD emerging within the past year</a:t>
            </a:r>
          </a:p>
          <a:p>
            <a:pPr eaLnBrk="1" fontAlgn="auto" hangingPunct="1">
              <a:spcAft>
                <a:spcPts val="0"/>
              </a:spcAft>
              <a:defRPr/>
            </a:pPr>
            <a:r>
              <a:rPr lang="en-US" dirty="0"/>
              <a:t>Good physical health</a:t>
            </a:r>
          </a:p>
          <a:p>
            <a:pPr eaLnBrk="1" fontAlgn="auto" hangingPunct="1">
              <a:spcAft>
                <a:spcPts val="0"/>
              </a:spcAft>
              <a:defRPr/>
            </a:pPr>
            <a:endParaRPr lang="en-US" dirty="0"/>
          </a:p>
        </p:txBody>
      </p:sp>
    </p:spTree>
    <p:extLst>
      <p:ext uri="{BB962C8B-B14F-4D97-AF65-F5344CB8AC3E}">
        <p14:creationId xmlns:p14="http://schemas.microsoft.com/office/powerpoint/2010/main" val="3545604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t>GEMS Assessment</a:t>
            </a:r>
          </a:p>
        </p:txBody>
      </p:sp>
      <p:sp>
        <p:nvSpPr>
          <p:cNvPr id="25603" name="Content Placeholder 2"/>
          <p:cNvSpPr>
            <a:spLocks noGrp="1"/>
          </p:cNvSpPr>
          <p:nvPr>
            <p:ph idx="1"/>
          </p:nvPr>
        </p:nvSpPr>
        <p:spPr/>
        <p:txBody>
          <a:bodyPr/>
          <a:lstStyle/>
          <a:p>
            <a:pPr eaLnBrk="1" hangingPunct="1">
              <a:defRPr/>
            </a:pPr>
            <a:r>
              <a:rPr lang="en-US" altLang="en-US" b="1" dirty="0"/>
              <a:t>G: </a:t>
            </a:r>
            <a:r>
              <a:rPr lang="en-US" altLang="en-US" dirty="0"/>
              <a:t>65 years old</a:t>
            </a:r>
          </a:p>
          <a:p>
            <a:pPr eaLnBrk="1" hangingPunct="1">
              <a:defRPr/>
            </a:pPr>
            <a:r>
              <a:rPr lang="en-US" altLang="en-US" b="1" dirty="0"/>
              <a:t>E: </a:t>
            </a:r>
            <a:r>
              <a:rPr lang="en-US" altLang="en-US" dirty="0"/>
              <a:t>Normal-looking room, no immediate concerns</a:t>
            </a:r>
          </a:p>
          <a:p>
            <a:pPr eaLnBrk="1" hangingPunct="1">
              <a:defRPr/>
            </a:pPr>
            <a:r>
              <a:rPr lang="en-US" altLang="en-US" b="1" dirty="0"/>
              <a:t>M: </a:t>
            </a:r>
            <a:r>
              <a:rPr lang="en-US" altLang="en-US" dirty="0"/>
              <a:t>Early stage dementia, MI, on medications</a:t>
            </a:r>
          </a:p>
          <a:p>
            <a:pPr eaLnBrk="1" hangingPunct="1">
              <a:defRPr/>
            </a:pPr>
            <a:r>
              <a:rPr lang="en-US" altLang="en-US" b="1" dirty="0"/>
              <a:t>S: </a:t>
            </a:r>
            <a:r>
              <a:rPr lang="en-US" altLang="en-US" dirty="0"/>
              <a:t>No information available at this time</a:t>
            </a:r>
          </a:p>
        </p:txBody>
      </p:sp>
    </p:spTree>
    <p:extLst>
      <p:ext uri="{BB962C8B-B14F-4D97-AF65-F5344CB8AC3E}">
        <p14:creationId xmlns:p14="http://schemas.microsoft.com/office/powerpoint/2010/main" val="3063215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a:t>Primary Survey</a:t>
            </a:r>
          </a:p>
        </p:txBody>
      </p:sp>
      <p:sp>
        <p:nvSpPr>
          <p:cNvPr id="25603" name="Content Placeholder 2"/>
          <p:cNvSpPr>
            <a:spLocks noGrp="1"/>
          </p:cNvSpPr>
          <p:nvPr>
            <p:ph idx="1"/>
          </p:nvPr>
        </p:nvSpPr>
        <p:spPr/>
        <p:txBody>
          <a:bodyPr/>
          <a:lstStyle/>
          <a:p>
            <a:pPr eaLnBrk="1" hangingPunct="1">
              <a:defRPr/>
            </a:pPr>
            <a:r>
              <a:rPr lang="en-US" altLang="en-US" dirty="0"/>
              <a:t>Can you assess the patient?</a:t>
            </a:r>
          </a:p>
          <a:p>
            <a:pPr eaLnBrk="1" hangingPunct="1">
              <a:defRPr/>
            </a:pPr>
            <a:r>
              <a:rPr lang="en-US" altLang="en-US" dirty="0"/>
              <a:t>What should be your first step in caring for the patient?</a:t>
            </a:r>
          </a:p>
          <a:p>
            <a:pPr eaLnBrk="1" hangingPunct="1">
              <a:defRPr/>
            </a:pPr>
            <a:r>
              <a:rPr lang="en-US" altLang="en-US" dirty="0"/>
              <a:t>How will this patient’s condition affect transport decisions?</a:t>
            </a:r>
          </a:p>
        </p:txBody>
      </p:sp>
    </p:spTree>
    <p:extLst>
      <p:ext uri="{BB962C8B-B14F-4D97-AF65-F5344CB8AC3E}">
        <p14:creationId xmlns:p14="http://schemas.microsoft.com/office/powerpoint/2010/main" val="619793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dirty="0"/>
              <a:t>Primary Survey</a:t>
            </a:r>
            <a:r>
              <a:rPr lang="en-US" altLang="en-US" sz="3200" dirty="0"/>
              <a:t> (cont’d)</a:t>
            </a:r>
          </a:p>
        </p:txBody>
      </p:sp>
      <p:sp>
        <p:nvSpPr>
          <p:cNvPr id="27651" name="Content Placeholder 2"/>
          <p:cNvSpPr>
            <a:spLocks noGrp="1"/>
          </p:cNvSpPr>
          <p:nvPr>
            <p:ph idx="1"/>
          </p:nvPr>
        </p:nvSpPr>
        <p:spPr/>
        <p:txBody>
          <a:bodyPr/>
          <a:lstStyle/>
          <a:p>
            <a:pPr eaLnBrk="1" hangingPunct="1"/>
            <a:r>
              <a:rPr lang="en-US" altLang="en-US" dirty="0"/>
              <a:t>Consider the SAMPLE history.</a:t>
            </a:r>
          </a:p>
          <a:p>
            <a:pPr lvl="1" eaLnBrk="1" hangingPunct="1"/>
            <a:r>
              <a:rPr lang="en-US" altLang="en-US" b="1" dirty="0"/>
              <a:t>S</a:t>
            </a:r>
            <a:r>
              <a:rPr lang="en-US" altLang="en-US" dirty="0"/>
              <a:t>: Agitation, anger, aggressive behavior</a:t>
            </a:r>
          </a:p>
          <a:p>
            <a:pPr lvl="1" eaLnBrk="1" hangingPunct="1"/>
            <a:r>
              <a:rPr lang="en-US" altLang="en-US" b="1" dirty="0"/>
              <a:t>A</a:t>
            </a:r>
            <a:r>
              <a:rPr lang="en-US" altLang="en-US" dirty="0"/>
              <a:t>: NKDA</a:t>
            </a:r>
          </a:p>
          <a:p>
            <a:pPr lvl="1" eaLnBrk="1" hangingPunct="1"/>
            <a:r>
              <a:rPr lang="en-US" altLang="en-US" b="1" dirty="0"/>
              <a:t>M</a:t>
            </a:r>
            <a:r>
              <a:rPr lang="en-US" altLang="en-US" dirty="0"/>
              <a:t>: Zoloft 200 mg daily, Ambien 10 mg prn, Plavix 75 mg daily, and ASA 81 mg</a:t>
            </a:r>
          </a:p>
          <a:p>
            <a:pPr lvl="1" eaLnBrk="1" hangingPunct="1"/>
            <a:r>
              <a:rPr lang="en-US" altLang="en-US" b="1" dirty="0"/>
              <a:t>P</a:t>
            </a:r>
            <a:r>
              <a:rPr lang="en-US" altLang="en-US" dirty="0"/>
              <a:t>: Dementia, PTSD, stents (angina) 3 years ago</a:t>
            </a:r>
          </a:p>
          <a:p>
            <a:pPr lvl="1" eaLnBrk="1" hangingPunct="1"/>
            <a:r>
              <a:rPr lang="en-US" altLang="en-US" b="1" dirty="0"/>
              <a:t>L</a:t>
            </a:r>
            <a:r>
              <a:rPr lang="en-US" altLang="en-US" dirty="0"/>
              <a:t>: Breakfast</a:t>
            </a:r>
          </a:p>
          <a:p>
            <a:pPr lvl="1" eaLnBrk="1" hangingPunct="1"/>
            <a:r>
              <a:rPr lang="en-US" altLang="en-US" b="1" dirty="0"/>
              <a:t>E</a:t>
            </a:r>
            <a:r>
              <a:rPr lang="en-US" altLang="en-US" dirty="0"/>
              <a:t>: Staff trying to remove the patient from the room for transfer to a new location  </a:t>
            </a:r>
          </a:p>
          <a:p>
            <a:pPr eaLnBrk="1" hangingPunct="1"/>
            <a:endParaRPr lang="en-US" altLang="en-US" dirty="0"/>
          </a:p>
        </p:txBody>
      </p:sp>
    </p:spTree>
    <p:extLst>
      <p:ext uri="{BB962C8B-B14F-4D97-AF65-F5344CB8AC3E}">
        <p14:creationId xmlns:p14="http://schemas.microsoft.com/office/powerpoint/2010/main" val="1094557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dirty="0"/>
              <a:t>Primary Survey</a:t>
            </a:r>
            <a:r>
              <a:rPr lang="en-US" altLang="en-US" sz="3200" dirty="0"/>
              <a:t> (cont’d)</a:t>
            </a:r>
          </a:p>
        </p:txBody>
      </p:sp>
      <p:sp>
        <p:nvSpPr>
          <p:cNvPr id="29699" name="Content Placeholder 2"/>
          <p:cNvSpPr>
            <a:spLocks noGrp="1"/>
          </p:cNvSpPr>
          <p:nvPr>
            <p:ph idx="1"/>
          </p:nvPr>
        </p:nvSpPr>
        <p:spPr/>
        <p:txBody>
          <a:bodyPr/>
          <a:lstStyle/>
          <a:p>
            <a:pPr eaLnBrk="1" hangingPunct="1"/>
            <a:r>
              <a:rPr lang="en-US" altLang="en-US" dirty="0"/>
              <a:t>Sick or not sick?</a:t>
            </a:r>
          </a:p>
          <a:p>
            <a:pPr eaLnBrk="1" hangingPunct="1"/>
            <a:r>
              <a:rPr lang="en-US" altLang="en-US" dirty="0"/>
              <a:t>Medical, behavioral, or both?</a:t>
            </a:r>
          </a:p>
          <a:p>
            <a:pPr eaLnBrk="1" hangingPunct="1"/>
            <a:r>
              <a:rPr lang="en-US" altLang="en-US" dirty="0"/>
              <a:t>Threat to caregiver, self, or both?</a:t>
            </a:r>
          </a:p>
          <a:p>
            <a:pPr eaLnBrk="1" hangingPunct="1"/>
            <a:r>
              <a:rPr lang="en-US" altLang="en-US" dirty="0"/>
              <a:t>How do you approach?</a:t>
            </a:r>
          </a:p>
          <a:p>
            <a:pPr eaLnBrk="1" hangingPunct="1"/>
            <a:r>
              <a:rPr lang="en-US" altLang="en-US" dirty="0"/>
              <a:t>What special considerations must we be aware of?</a:t>
            </a:r>
          </a:p>
          <a:p>
            <a:pPr eaLnBrk="1" hangingPunct="1"/>
            <a:r>
              <a:rPr lang="en-US" altLang="en-US" dirty="0"/>
              <a:t>How do we overcome the barriers of care?</a:t>
            </a:r>
          </a:p>
        </p:txBody>
      </p:sp>
    </p:spTree>
    <p:extLst>
      <p:ext uri="{BB962C8B-B14F-4D97-AF65-F5344CB8AC3E}">
        <p14:creationId xmlns:p14="http://schemas.microsoft.com/office/powerpoint/2010/main" val="178304245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410</TotalTime>
  <Words>1701</Words>
  <Application>Microsoft Macintosh PowerPoint</Application>
  <PresentationFormat>On-screen Show (4:3)</PresentationFormat>
  <Paragraphs>120</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1_Office Theme</vt:lpstr>
      <vt:lpstr>Advanced GEMS Course</vt:lpstr>
      <vt:lpstr>Objectives</vt:lpstr>
      <vt:lpstr>Dispatch</vt:lpstr>
      <vt:lpstr>Note to Instructors</vt:lpstr>
      <vt:lpstr>Initial Observation</vt:lpstr>
      <vt:lpstr>GEMS Assessment</vt:lpstr>
      <vt:lpstr>Primary Survey</vt:lpstr>
      <vt:lpstr>Primary Survey (cont’d)</vt:lpstr>
      <vt:lpstr>Primary Survey (cont’d)</vt:lpstr>
      <vt:lpstr>Case Summary</vt:lpstr>
      <vt:lpstr>Case Summary (cont’d)</vt:lpstr>
    </vt:vector>
  </TitlesOfParts>
  <Company>Shands Jax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Trauma1South</dc:creator>
  <cp:lastModifiedBy>Lori Mortimer</cp:lastModifiedBy>
  <cp:revision>43</cp:revision>
  <dcterms:created xsi:type="dcterms:W3CDTF">2016-07-13T21:10:37Z</dcterms:created>
  <dcterms:modified xsi:type="dcterms:W3CDTF">2017-04-19T16:45:20Z</dcterms:modified>
</cp:coreProperties>
</file>