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41"/>
  </p:notesMasterIdLst>
  <p:sldIdLst>
    <p:sldId id="256" r:id="rId2"/>
    <p:sldId id="261" r:id="rId3"/>
    <p:sldId id="364" r:id="rId4"/>
    <p:sldId id="262" r:id="rId5"/>
    <p:sldId id="340" r:id="rId6"/>
    <p:sldId id="263" r:id="rId7"/>
    <p:sldId id="365" r:id="rId8"/>
    <p:sldId id="366" r:id="rId9"/>
    <p:sldId id="373" r:id="rId10"/>
    <p:sldId id="375" r:id="rId11"/>
    <p:sldId id="280" r:id="rId12"/>
    <p:sldId id="320" r:id="rId13"/>
    <p:sldId id="372" r:id="rId14"/>
    <p:sldId id="290" r:id="rId15"/>
    <p:sldId id="344" r:id="rId16"/>
    <p:sldId id="367" r:id="rId17"/>
    <p:sldId id="294" r:id="rId18"/>
    <p:sldId id="295" r:id="rId19"/>
    <p:sldId id="345" r:id="rId20"/>
    <p:sldId id="324" r:id="rId21"/>
    <p:sldId id="301" r:id="rId22"/>
    <p:sldId id="368" r:id="rId23"/>
    <p:sldId id="302" r:id="rId24"/>
    <p:sldId id="303" r:id="rId25"/>
    <p:sldId id="346" r:id="rId26"/>
    <p:sldId id="348" r:id="rId27"/>
    <p:sldId id="351" r:id="rId28"/>
    <p:sldId id="350" r:id="rId29"/>
    <p:sldId id="354" r:id="rId30"/>
    <p:sldId id="355" r:id="rId31"/>
    <p:sldId id="347" r:id="rId32"/>
    <p:sldId id="356" r:id="rId33"/>
    <p:sldId id="370" r:id="rId34"/>
    <p:sldId id="358" r:id="rId35"/>
    <p:sldId id="360" r:id="rId36"/>
    <p:sldId id="374" r:id="rId37"/>
    <p:sldId id="361" r:id="rId38"/>
    <p:sldId id="259" r:id="rId39"/>
    <p:sldId id="362" r:id="rId4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Heather Ehlers" initials="HE" lastIdx="59" clrIdx="6">
    <p:extLst>
      <p:ext uri="{19B8F6BF-5375-455C-9EA6-DF929625EA0E}">
        <p15:presenceInfo xmlns:p15="http://schemas.microsoft.com/office/powerpoint/2012/main" userId="812a143a31faa2c9" providerId="Windows Live"/>
      </p:ext>
    </p:extLst>
  </p:cmAuthor>
  <p:cmAuthor id="1" name="John Phelps" initials="JP" lastIdx="125" clrIdx="0">
    <p:extLst>
      <p:ext uri="{19B8F6BF-5375-455C-9EA6-DF929625EA0E}">
        <p15:presenceInfo xmlns:p15="http://schemas.microsoft.com/office/powerpoint/2012/main" userId="3f065e3f0381894b" providerId="Windows Live"/>
      </p:ext>
    </p:extLst>
  </p:cmAuthor>
  <p:cmAuthor id="8" name="JRC" initials="JRC" lastIdx="12" clrIdx="7">
    <p:extLst>
      <p:ext uri="{19B8F6BF-5375-455C-9EA6-DF929625EA0E}">
        <p15:presenceInfo xmlns:p15="http://schemas.microsoft.com/office/powerpoint/2012/main" userId="JRC" providerId="None"/>
      </p:ext>
    </p:extLst>
  </p:cmAuthor>
  <p:cmAuthor id="2" name="Nancy Hoffmann" initials="NH" lastIdx="36" clrIdx="1">
    <p:extLst>
      <p:ext uri="{19B8F6BF-5375-455C-9EA6-DF929625EA0E}">
        <p15:presenceInfo xmlns:p15="http://schemas.microsoft.com/office/powerpoint/2012/main" userId="d63ea009cb74ca7a" providerId="Windows Live"/>
      </p:ext>
    </p:extLst>
  </p:cmAuthor>
  <p:cmAuthor id="9" name="S4C" initials="Q" lastIdx="0" clrIdx="8"/>
  <p:cmAuthor id="3" name="Dietrich, Ann" initials="DA" lastIdx="29" clrIdx="2">
    <p:extLst>
      <p:ext uri="{19B8F6BF-5375-455C-9EA6-DF929625EA0E}">
        <p15:presenceInfo xmlns:p15="http://schemas.microsoft.com/office/powerpoint/2012/main" userId="S::dietrica@ohio.edu::5a6fdede-001d-4e26-bfbc-19265bbad2de" providerId="AD"/>
      </p:ext>
    </p:extLst>
  </p:cmAuthor>
  <p:cmAuthor id="10" name="Catherine Grainger" initials="CG" lastIdx="6" clrIdx="9">
    <p:extLst>
      <p:ext uri="{19B8F6BF-5375-455C-9EA6-DF929625EA0E}">
        <p15:presenceInfo xmlns:p15="http://schemas.microsoft.com/office/powerpoint/2012/main" userId="Catherine Grainger" providerId="None"/>
      </p:ext>
    </p:extLst>
  </p:cmAuthor>
  <p:cmAuthor id="4" name="Arnone, Justin" initials="AJ" lastIdx="22" clrIdx="3">
    <p:extLst>
      <p:ext uri="{19B8F6BF-5375-455C-9EA6-DF929625EA0E}">
        <p15:presenceInfo xmlns:p15="http://schemas.microsoft.com/office/powerpoint/2012/main" userId="S-1-5-21-1454471165-484061587-1417001333-7266" providerId="AD"/>
      </p:ext>
    </p:extLst>
  </p:cmAuthor>
  <p:cmAuthor id="5" name="Shannon Watson" initials="SW" lastIdx="12" clrIdx="4">
    <p:extLst>
      <p:ext uri="{19B8F6BF-5375-455C-9EA6-DF929625EA0E}">
        <p15:presenceInfo xmlns:p15="http://schemas.microsoft.com/office/powerpoint/2012/main" userId="S-1-5-21-327440814-1183669050-1478062314-135147" providerId="AD"/>
      </p:ext>
    </p:extLst>
  </p:cmAuthor>
  <p:cmAuthor id="6" name="HEMA" initials="H" lastIdx="11" clrIdx="5">
    <p:extLst>
      <p:ext uri="{19B8F6BF-5375-455C-9EA6-DF929625EA0E}">
        <p15:presenceInfo xmlns:p15="http://schemas.microsoft.com/office/powerpoint/2012/main" userId="HEM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1" autoAdjust="0"/>
    <p:restoredTop sz="92721" autoAdjust="0"/>
  </p:normalViewPr>
  <p:slideViewPr>
    <p:cSldViewPr>
      <p:cViewPr varScale="1">
        <p:scale>
          <a:sx n="114" d="100"/>
          <a:sy n="114" d="100"/>
        </p:scale>
        <p:origin x="1920"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B4BA85-5C9F-4F5D-9C57-838B897D21B2}" type="datetimeFigureOut">
              <a:rPr lang="en-US" smtClean="0"/>
              <a:t>10/5/21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2225B7-14D2-4B83-9463-E78E66ECF1B1}" type="slidenum">
              <a:rPr lang="en-US" smtClean="0"/>
              <a:t>‹#›</a:t>
            </a:fld>
            <a:endParaRPr lang="en-US" dirty="0"/>
          </a:p>
        </p:txBody>
      </p:sp>
    </p:spTree>
    <p:extLst>
      <p:ext uri="{BB962C8B-B14F-4D97-AF65-F5344CB8AC3E}">
        <p14:creationId xmlns:p14="http://schemas.microsoft.com/office/powerpoint/2010/main" val="1484465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injury/wisqars/pdf/leading_causes_of_death_by_age_group_2018-508.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doi.org/10.1016/j.jpedsurg.2016.02.035" TargetMode="External"/><Relationship Id="rId2" Type="http://schemas.openxmlformats.org/officeDocument/2006/relationships/slide" Target="../slides/slide36.xml"/><Relationship Id="rId1" Type="http://schemas.openxmlformats.org/officeDocument/2006/relationships/notesMaster" Target="../notesMasters/notesMaster1.xml"/><Relationship Id="rId5" Type="http://schemas.openxmlformats.org/officeDocument/2006/relationships/hyperlink" Target="https://doi.org/10.1016/j.jpedsurg.2016.02.081" TargetMode="External"/><Relationship Id="rId4" Type="http://schemas.openxmlformats.org/officeDocument/2006/relationships/hyperlink" Target="https://doi.org/10.1016/j.jpedsurg.2016.03.016"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fontAlgn="auto" hangingPunct="1">
              <a:spcBef>
                <a:spcPct val="0"/>
              </a:spcBef>
              <a:spcAft>
                <a:spcPts val="0"/>
              </a:spcAft>
              <a:buFont typeface="Arial" panose="020B0604020202020204" pitchFamily="34" charset="0"/>
              <a:buNone/>
              <a:defRPr/>
            </a:pPr>
            <a:r>
              <a:rPr lang="en-US" altLang="en-US" dirty="0">
                <a:ea typeface="+mn-ea"/>
              </a:rPr>
              <a:t>Welcome to Lesson 3: Traum</a:t>
            </a:r>
            <a:r>
              <a:rPr lang="en-US" altLang="en-US" b="0" dirty="0">
                <a:ea typeface="+mn-ea"/>
              </a:rPr>
              <a:t>a.</a:t>
            </a:r>
          </a:p>
          <a:p>
            <a:endParaRPr lang="en-US" dirty="0"/>
          </a:p>
        </p:txBody>
      </p:sp>
      <p:sp>
        <p:nvSpPr>
          <p:cNvPr id="4" name="Slide Number Placeholder 3"/>
          <p:cNvSpPr>
            <a:spLocks noGrp="1"/>
          </p:cNvSpPr>
          <p:nvPr>
            <p:ph type="sldNum" sz="quarter" idx="10"/>
          </p:nvPr>
        </p:nvSpPr>
        <p:spPr/>
        <p:txBody>
          <a:bodyPr/>
          <a:lstStyle/>
          <a:p>
            <a:fld id="{2B2225B7-14D2-4B83-9463-E78E66ECF1B1}" type="slidenum">
              <a:rPr lang="en-US" smtClean="0"/>
              <a:t>1</a:t>
            </a:fld>
            <a:endParaRPr lang="en-US" dirty="0"/>
          </a:p>
        </p:txBody>
      </p:sp>
    </p:spTree>
    <p:extLst>
      <p:ext uri="{BB962C8B-B14F-4D97-AF65-F5344CB8AC3E}">
        <p14:creationId xmlns:p14="http://schemas.microsoft.com/office/powerpoint/2010/main" val="4275916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endParaRPr lang="en-US" dirty="0"/>
          </a:p>
          <a:p>
            <a:pPr marL="171450" indent="-171450">
              <a:buFont typeface="Arial" panose="020B0604020202020204" pitchFamily="34" charset="0"/>
              <a:buChar char="•"/>
            </a:pPr>
            <a:r>
              <a:rPr lang="en-US" dirty="0"/>
              <a:t>Briefly discuss burns.</a:t>
            </a:r>
          </a:p>
          <a:p>
            <a:pPr marL="628650" lvl="1" indent="-171450">
              <a:buFont typeface="Arial" panose="020B0604020202020204" pitchFamily="34" charset="0"/>
              <a:buChar char="•"/>
            </a:pPr>
            <a:r>
              <a:rPr lang="en-US" dirty="0"/>
              <a:t>Burns</a:t>
            </a:r>
          </a:p>
          <a:p>
            <a:pPr marL="1085850" lvl="2" indent="-171450">
              <a:buFont typeface="Arial" panose="020B0604020202020204" pitchFamily="34" charset="0"/>
              <a:buChar char="•"/>
            </a:pPr>
            <a:r>
              <a:rPr lang="en-US" dirty="0"/>
              <a:t>Approximately 25% of all burn injuries around the globe occur in children</a:t>
            </a:r>
            <a:r>
              <a:rPr lang="en-US" b="0" dirty="0"/>
              <a:t> younger </a:t>
            </a:r>
            <a:r>
              <a:rPr lang="en-US" dirty="0"/>
              <a:t>than 16 years of age.</a:t>
            </a:r>
          </a:p>
          <a:p>
            <a:pPr marL="1543050" lvl="3" indent="-171450">
              <a:buFont typeface="Arial" panose="020B0604020202020204" pitchFamily="34" charset="0"/>
              <a:buChar char="•"/>
            </a:pPr>
            <a:r>
              <a:rPr lang="en-US" dirty="0"/>
              <a:t>Majority of the children are younger than 5 years.</a:t>
            </a:r>
          </a:p>
          <a:p>
            <a:pPr marL="1085850" lvl="2" indent="-171450">
              <a:buFont typeface="Arial" panose="020B0604020202020204" pitchFamily="34" charset="0"/>
              <a:buChar char="•"/>
            </a:pPr>
            <a:r>
              <a:rPr lang="en-US" dirty="0"/>
              <a:t>Typical causes of burns include child abuse, fire, and scald injur</a:t>
            </a:r>
            <a:r>
              <a:rPr lang="en-US" b="0" dirty="0"/>
              <a:t>ies.</a:t>
            </a:r>
          </a:p>
          <a:p>
            <a:pPr marL="1543050" lvl="3" indent="-171450">
              <a:buFont typeface="Arial" panose="020B0604020202020204" pitchFamily="34" charset="0"/>
              <a:buChar char="•"/>
            </a:pPr>
            <a:r>
              <a:rPr lang="en-US" b="0" dirty="0"/>
              <a:t>Scald injuries are the most common type of injury in children younger than 5 years.</a:t>
            </a:r>
          </a:p>
          <a:p>
            <a:pPr marL="1085850" lvl="2" indent="-171450">
              <a:buFont typeface="Arial" panose="020B0604020202020204" pitchFamily="34" charset="0"/>
              <a:buChar char="•"/>
            </a:pPr>
            <a:r>
              <a:rPr lang="en-US" b="0" dirty="0"/>
              <a:t>Types of burns</a:t>
            </a:r>
          </a:p>
          <a:p>
            <a:pPr marL="1543050" lvl="3" indent="-171450">
              <a:buFont typeface="Arial" panose="020B0604020202020204" pitchFamily="34" charset="0"/>
              <a:buChar char="•"/>
            </a:pPr>
            <a:r>
              <a:rPr lang="en-US" sz="1200" b="0" kern="1200" dirty="0">
                <a:solidFill>
                  <a:schemeClr val="tx1"/>
                </a:solidFill>
                <a:effectLst/>
                <a:latin typeface="+mn-lt"/>
                <a:ea typeface="+mn-ea"/>
                <a:cs typeface="+mn-cs"/>
              </a:rPr>
              <a:t>Superficial burns </a:t>
            </a:r>
          </a:p>
          <a:p>
            <a:pPr marL="2000250" lvl="4" indent="-171450">
              <a:buFont typeface="Arial" panose="020B0604020202020204" pitchFamily="34" charset="0"/>
              <a:buChar char="•"/>
            </a:pPr>
            <a:r>
              <a:rPr lang="en-US" sz="1200" b="0" kern="1200" dirty="0">
                <a:solidFill>
                  <a:schemeClr val="tx1"/>
                </a:solidFill>
                <a:effectLst/>
                <a:latin typeface="+mn-lt"/>
                <a:ea typeface="+mn-ea"/>
                <a:cs typeface="+mn-cs"/>
              </a:rPr>
              <a:t>Involve only the epidermis.</a:t>
            </a:r>
          </a:p>
          <a:p>
            <a:pPr marL="2000250" lvl="4" indent="-171450">
              <a:buFont typeface="Arial" panose="020B0604020202020204" pitchFamily="34" charset="0"/>
              <a:buChar char="•"/>
            </a:pPr>
            <a:r>
              <a:rPr lang="en-US" sz="1200" b="0" kern="1200" dirty="0">
                <a:solidFill>
                  <a:schemeClr val="tx1"/>
                </a:solidFill>
                <a:effectLst/>
                <a:latin typeface="+mn-lt"/>
                <a:ea typeface="+mn-ea"/>
                <a:cs typeface="+mn-cs"/>
              </a:rPr>
              <a:t>Categorized as red and painful. </a:t>
            </a:r>
          </a:p>
          <a:p>
            <a:pPr marL="1543050" lvl="3" indent="-171450">
              <a:buFont typeface="Arial" panose="020B0604020202020204" pitchFamily="34" charset="0"/>
              <a:buChar char="•"/>
            </a:pPr>
            <a:r>
              <a:rPr lang="en-US" sz="1200" b="0" kern="1200" dirty="0">
                <a:solidFill>
                  <a:schemeClr val="tx1"/>
                </a:solidFill>
                <a:effectLst/>
                <a:latin typeface="+mn-lt"/>
                <a:ea typeface="+mn-ea"/>
                <a:cs typeface="+mn-cs"/>
              </a:rPr>
              <a:t>Partial-thickness burns</a:t>
            </a:r>
          </a:p>
          <a:p>
            <a:pPr marL="2000250" lvl="4" indent="-171450">
              <a:buFont typeface="Arial" panose="020B0604020202020204" pitchFamily="34" charset="0"/>
              <a:buChar char="•"/>
            </a:pPr>
            <a:r>
              <a:rPr lang="en-US" sz="1200" b="0" kern="1200" dirty="0">
                <a:solidFill>
                  <a:schemeClr val="tx1"/>
                </a:solidFill>
                <a:effectLst/>
                <a:latin typeface="+mn-lt"/>
                <a:ea typeface="+mn-ea"/>
                <a:cs typeface="+mn-cs"/>
              </a:rPr>
              <a:t>Involve the epidermis and varying portions of the underlying dermis. </a:t>
            </a:r>
          </a:p>
          <a:p>
            <a:pPr marL="2000250" lvl="4" indent="-171450">
              <a:buFont typeface="Arial" panose="020B0604020202020204" pitchFamily="34" charset="0"/>
              <a:buChar char="•"/>
            </a:pPr>
            <a:r>
              <a:rPr lang="en-US" sz="1200" b="0" kern="1200" dirty="0">
                <a:solidFill>
                  <a:schemeClr val="tx1"/>
                </a:solidFill>
                <a:effectLst/>
                <a:latin typeface="+mn-lt"/>
                <a:ea typeface="+mn-ea"/>
                <a:cs typeface="+mn-cs"/>
              </a:rPr>
              <a:t>Appear as blisters or as burned areas with a wet-appearing base.</a:t>
            </a:r>
            <a:r>
              <a:rPr lang="en-US" b="0" dirty="0">
                <a:effectLst/>
              </a:rPr>
              <a:t> </a:t>
            </a:r>
          </a:p>
          <a:p>
            <a:pPr marL="1543050" lvl="3" indent="-171450">
              <a:buFont typeface="Arial" panose="020B0604020202020204" pitchFamily="34" charset="0"/>
              <a:buChar char="•"/>
            </a:pPr>
            <a:r>
              <a:rPr lang="en-US" sz="1200" b="0" kern="1200" dirty="0">
                <a:solidFill>
                  <a:schemeClr val="tx1"/>
                </a:solidFill>
                <a:effectLst/>
                <a:latin typeface="+mn-lt"/>
                <a:ea typeface="+mn-ea"/>
                <a:cs typeface="+mn-cs"/>
              </a:rPr>
              <a:t>Full-thickness burns </a:t>
            </a:r>
          </a:p>
          <a:p>
            <a:pPr marL="2000250" lvl="4" indent="-171450">
              <a:buFont typeface="Arial" panose="020B0604020202020204" pitchFamily="34" charset="0"/>
              <a:buChar char="•"/>
            </a:pPr>
            <a:r>
              <a:rPr lang="en-US" sz="1200" b="0" kern="1200" dirty="0">
                <a:solidFill>
                  <a:schemeClr val="tx1"/>
                </a:solidFill>
                <a:effectLst/>
                <a:latin typeface="+mn-lt"/>
                <a:ea typeface="+mn-ea"/>
                <a:cs typeface="+mn-cs"/>
              </a:rPr>
              <a:t>May have several appearances. </a:t>
            </a:r>
          </a:p>
          <a:p>
            <a:pPr marL="2000250" lvl="4" indent="-171450">
              <a:buFont typeface="Arial" panose="020B0604020202020204" pitchFamily="34" charset="0"/>
              <a:buChar char="•"/>
            </a:pPr>
            <a:r>
              <a:rPr lang="en-US" sz="1200" b="0" kern="1200" dirty="0">
                <a:solidFill>
                  <a:schemeClr val="tx1"/>
                </a:solidFill>
                <a:effectLst/>
                <a:latin typeface="+mn-lt"/>
                <a:ea typeface="+mn-ea"/>
                <a:cs typeface="+mn-cs"/>
              </a:rPr>
              <a:t>Result in complete destruction of the epidermis and dermis.</a:t>
            </a:r>
          </a:p>
          <a:p>
            <a:pPr marL="2000250" lvl="4" indent="-171450">
              <a:buFont typeface="Arial" panose="020B0604020202020204" pitchFamily="34" charset="0"/>
              <a:buChar char="•"/>
            </a:pPr>
            <a:r>
              <a:rPr lang="en-US" sz="1200" b="0" kern="1200" dirty="0">
                <a:solidFill>
                  <a:schemeClr val="tx1"/>
                </a:solidFill>
                <a:effectLst/>
                <a:latin typeface="+mn-lt"/>
                <a:ea typeface="+mn-ea"/>
                <a:cs typeface="+mn-cs"/>
              </a:rPr>
              <a:t>Most often will appear as thick, dry, white, leathery burns.</a:t>
            </a:r>
          </a:p>
          <a:p>
            <a:pPr marL="1543050" lvl="3" indent="-171450">
              <a:buFont typeface="Arial" panose="020B0604020202020204" pitchFamily="34" charset="0"/>
              <a:buChar char="•"/>
            </a:pPr>
            <a:r>
              <a:rPr lang="en-US" sz="1200" b="0" kern="1200" dirty="0">
                <a:solidFill>
                  <a:schemeClr val="tx1"/>
                </a:solidFill>
                <a:effectLst/>
                <a:latin typeface="+mn-lt"/>
                <a:ea typeface="+mn-ea"/>
                <a:cs typeface="+mn-cs"/>
              </a:rPr>
              <a:t>Subdermal burns </a:t>
            </a:r>
          </a:p>
          <a:p>
            <a:pPr marL="2000250" lvl="4" indent="-171450">
              <a:buFont typeface="Arial" panose="020B0604020202020204" pitchFamily="34" charset="0"/>
              <a:buChar char="•"/>
            </a:pPr>
            <a:r>
              <a:rPr lang="en-US" sz="1200" b="0" kern="1200" dirty="0">
                <a:solidFill>
                  <a:schemeClr val="tx1"/>
                </a:solidFill>
                <a:effectLst/>
                <a:latin typeface="+mn-lt"/>
                <a:ea typeface="+mn-ea"/>
                <a:cs typeface="+mn-cs"/>
              </a:rPr>
              <a:t>Burn all layers of the skin and underlying fat, muscles, bone, or internal organs. </a:t>
            </a:r>
            <a:endParaRPr lang="en-US" b="0" dirty="0"/>
          </a:p>
          <a:p>
            <a:pPr marL="1085850" lvl="2" indent="-171450">
              <a:buFont typeface="Arial" panose="020B0604020202020204" pitchFamily="34" charset="0"/>
              <a:buChar char="•"/>
            </a:pPr>
            <a:r>
              <a:rPr lang="en-US" b="0" dirty="0"/>
              <a:t>The total body surface area (TBSA) in burns may be assessed using the rule of nines or the rule of palms.</a:t>
            </a:r>
          </a:p>
          <a:p>
            <a:pPr marL="1085850" lvl="2" indent="-171450">
              <a:buFont typeface="Arial" panose="020B0604020202020204" pitchFamily="34" charset="0"/>
              <a:buChar char="•"/>
            </a:pPr>
            <a:r>
              <a:rPr lang="en-US" dirty="0"/>
              <a:t>Treatment</a:t>
            </a:r>
          </a:p>
          <a:p>
            <a:pPr marL="1543050" lvl="3" indent="-171450">
              <a:buFont typeface="Arial" panose="020B0604020202020204" pitchFamily="34" charset="0"/>
              <a:buChar char="•"/>
            </a:pPr>
            <a:r>
              <a:rPr lang="en-US" dirty="0"/>
              <a:t>Stop the burning process</a:t>
            </a:r>
            <a:r>
              <a:rPr lang="en-US" b="1" dirty="0"/>
              <a:t>.</a:t>
            </a:r>
          </a:p>
          <a:p>
            <a:pPr marL="1543050" lvl="3" indent="-171450">
              <a:buFont typeface="Arial" panose="020B0604020202020204" pitchFamily="34" charset="0"/>
              <a:buChar char="•"/>
            </a:pPr>
            <a:r>
              <a:rPr lang="en-US" dirty="0"/>
              <a:t>Remove clothing and any </a:t>
            </a:r>
            <a:r>
              <a:rPr lang="en-US" b="0" dirty="0"/>
              <a:t>jewelry.</a:t>
            </a:r>
          </a:p>
          <a:p>
            <a:pPr marL="1543050" lvl="3" indent="-171450">
              <a:buFont typeface="Arial" panose="020B0604020202020204" pitchFamily="34" charset="0"/>
              <a:buChar char="•"/>
            </a:pPr>
            <a:r>
              <a:rPr lang="en-US" b="0" dirty="0"/>
              <a:t>Apply</a:t>
            </a:r>
            <a:r>
              <a:rPr lang="en-US" b="0" baseline="0" dirty="0"/>
              <a:t> d</a:t>
            </a:r>
            <a:r>
              <a:rPr lang="en-US" b="0" dirty="0"/>
              <a:t>ry, sterile, nonadherent dressings to the wound.</a:t>
            </a:r>
          </a:p>
          <a:p>
            <a:pPr marL="2000250" lvl="4" indent="-171450">
              <a:buFont typeface="Arial" panose="020B0604020202020204" pitchFamily="34" charset="0"/>
              <a:buChar char="•"/>
            </a:pPr>
            <a:r>
              <a:rPr lang="en-US" b="0" dirty="0"/>
              <a:t>Cover with a dry and clean sheet.</a:t>
            </a:r>
          </a:p>
          <a:p>
            <a:pPr marL="1543050" lvl="3" indent="-171450">
              <a:buFont typeface="Arial" panose="020B0604020202020204" pitchFamily="34" charset="0"/>
              <a:buChar char="•"/>
            </a:pPr>
            <a:r>
              <a:rPr lang="en-US" b="0" dirty="0"/>
              <a:t>Hypothermia management: A blanket may be placed over the dry sheet to maintain body heat.</a:t>
            </a:r>
          </a:p>
          <a:p>
            <a:pPr marL="1543050" lvl="3" indent="-171450">
              <a:buFont typeface="Arial" panose="020B0604020202020204" pitchFamily="34" charset="0"/>
              <a:buChar char="•"/>
            </a:pPr>
            <a:r>
              <a:rPr lang="en-US" dirty="0"/>
              <a:t>Fluid resuscitation</a:t>
            </a:r>
          </a:p>
          <a:p>
            <a:pPr marL="2000250" lvl="4" indent="-171450">
              <a:buFont typeface="Arial" panose="020B0604020202020204" pitchFamily="34" charset="0"/>
              <a:buChar char="•"/>
            </a:pPr>
            <a:r>
              <a:rPr lang="en-US" dirty="0"/>
              <a:t>Parkland formula is the most notable guide to fluid resuscitatio</a:t>
            </a:r>
            <a:r>
              <a:rPr lang="en-US" b="0" dirty="0"/>
              <a:t>n.</a:t>
            </a:r>
          </a:p>
          <a:p>
            <a:pPr marL="2457450" lvl="5" indent="-171450" eaLnBrk="1" fontAlgn="auto" hangingPunct="1">
              <a:spcBef>
                <a:spcPts val="0"/>
              </a:spcBef>
              <a:spcAft>
                <a:spcPts val="0"/>
              </a:spcAft>
              <a:buFont typeface="Arial" panose="020B0604020202020204" pitchFamily="34" charset="0"/>
              <a:buChar char="•"/>
              <a:defRPr/>
            </a:pPr>
            <a:r>
              <a:rPr lang="en-US" sz="1200" b="0" dirty="0"/>
              <a:t>Amount of fluid given in the </a:t>
            </a:r>
            <a:r>
              <a:rPr lang="en-US" sz="1200" dirty="0"/>
              <a:t>first 24 hours </a:t>
            </a:r>
            <a:r>
              <a:rPr lang="en-US" sz="1200" dirty="0">
                <a:sym typeface="Symbol" pitchFamily="18" charset="2"/>
              </a:rPr>
              <a:t>should</a:t>
            </a:r>
            <a:r>
              <a:rPr lang="en-US" sz="1200" baseline="0" dirty="0">
                <a:sym typeface="Symbol" pitchFamily="18" charset="2"/>
              </a:rPr>
              <a:t> equal </a:t>
            </a:r>
            <a:r>
              <a:rPr lang="en-US" sz="1200" dirty="0"/>
              <a:t>4 mL</a:t>
            </a:r>
            <a:r>
              <a:rPr lang="en-US" sz="1200" baseline="0" dirty="0"/>
              <a:t> </a:t>
            </a:r>
            <a:r>
              <a:rPr lang="en-US" sz="1200" kern="1200" dirty="0">
                <a:solidFill>
                  <a:schemeClr val="tx1"/>
                </a:solidFill>
                <a:effectLst/>
                <a:latin typeface="+mn-lt"/>
                <a:ea typeface="+mn-ea"/>
                <a:cs typeface="+mn-cs"/>
              </a:rPr>
              <a:t>×</a:t>
            </a:r>
            <a:r>
              <a:rPr lang="en-US" sz="1200" dirty="0"/>
              <a:t> the patient’s body weight in kg </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percentage of body surface area burned. </a:t>
            </a:r>
          </a:p>
          <a:p>
            <a:pPr marL="2914650" lvl="6" indent="-171450" eaLnBrk="1" fontAlgn="auto" hangingPunct="1">
              <a:spcBef>
                <a:spcPts val="0"/>
              </a:spcBef>
              <a:spcAft>
                <a:spcPts val="0"/>
              </a:spcAft>
              <a:buFont typeface="Arial" panose="020B0604020202020204" pitchFamily="34" charset="0"/>
              <a:buChar char="•"/>
              <a:defRPr/>
            </a:pPr>
            <a:r>
              <a:rPr lang="en-US" sz="1200" kern="1200" dirty="0">
                <a:solidFill>
                  <a:schemeClr val="tx1"/>
                </a:solidFill>
                <a:effectLst/>
                <a:latin typeface="+mn-lt"/>
                <a:ea typeface="+mn-ea"/>
                <a:cs typeface="+mn-cs"/>
              </a:rPr>
              <a:t>Half of this fluid needs to be administered within the first 8 hours of injury, and the remaining half of the volume from hours 8 to 24. </a:t>
            </a:r>
          </a:p>
          <a:p>
            <a:pPr marL="2000250" lvl="4" indent="-171450" eaLnBrk="1" fontAlgn="auto" hangingPunct="1">
              <a:spcBef>
                <a:spcPts val="0"/>
              </a:spcBef>
              <a:spcAft>
                <a:spcPts val="0"/>
              </a:spcAft>
              <a:buFont typeface="Arial" panose="020B0604020202020204" pitchFamily="34" charset="0"/>
              <a:buChar char="•"/>
              <a:defRPr/>
            </a:pPr>
            <a:r>
              <a:rPr lang="en-US" sz="1200" dirty="0"/>
              <a:t>Children tend to lose more fluids than </a:t>
            </a:r>
            <a:r>
              <a:rPr lang="en-US" sz="1200" b="0" dirty="0"/>
              <a:t>adults in burn injuries </a:t>
            </a:r>
            <a:r>
              <a:rPr lang="en-US" sz="1200" dirty="0"/>
              <a:t>due to their small body weight-to-body surface ratio.</a:t>
            </a:r>
          </a:p>
          <a:p>
            <a:pPr marL="2457450" lvl="5" indent="-171450" eaLnBrk="1" fontAlgn="auto" hangingPunct="1">
              <a:spcBef>
                <a:spcPts val="0"/>
              </a:spcBef>
              <a:spcAft>
                <a:spcPts val="0"/>
              </a:spcAft>
              <a:buFont typeface="Arial" panose="020B0604020202020204" pitchFamily="34" charset="0"/>
              <a:buChar char="•"/>
              <a:defRPr/>
            </a:pPr>
            <a:r>
              <a:rPr lang="en-US" sz="1200" dirty="0"/>
              <a:t>Also, they have less metabolic glycogen reserves in their liver to sustain adequate blood glucose during burn </a:t>
            </a:r>
            <a:r>
              <a:rPr lang="en-US" sz="1200" b="0" dirty="0"/>
              <a:t>resuscitation.</a:t>
            </a:r>
          </a:p>
          <a:p>
            <a:pPr marL="2914650" lvl="6" indent="-171450" eaLnBrk="1" fontAlgn="auto" hangingPunct="1">
              <a:spcBef>
                <a:spcPts val="0"/>
              </a:spcBef>
              <a:spcAft>
                <a:spcPts val="0"/>
              </a:spcAft>
              <a:buFont typeface="Arial" panose="020B0604020202020204" pitchFamily="34" charset="0"/>
              <a:buChar char="•"/>
              <a:defRPr/>
            </a:pPr>
            <a:r>
              <a:rPr lang="en-US" sz="1200" dirty="0"/>
              <a:t>Pediatric patients (weighing less than 44 lb [20 kg]) should receive 5% dextrose in lactated Ringer’s.</a:t>
            </a:r>
            <a:endParaRPr lang="en-US" dirty="0"/>
          </a:p>
          <a:p>
            <a:pPr marL="1543050" lvl="3" indent="-171450">
              <a:buFont typeface="Arial" panose="020B0604020202020204" pitchFamily="34" charset="0"/>
              <a:buChar char="•"/>
            </a:pPr>
            <a:r>
              <a:rPr lang="en-US" dirty="0"/>
              <a:t>Pain management: Fentanyl and ketamine are options for pain management.</a:t>
            </a:r>
          </a:p>
        </p:txBody>
      </p:sp>
      <p:sp>
        <p:nvSpPr>
          <p:cNvPr id="4" name="Slide Number Placeholder 3"/>
          <p:cNvSpPr>
            <a:spLocks noGrp="1"/>
          </p:cNvSpPr>
          <p:nvPr>
            <p:ph type="sldNum" sz="quarter" idx="5"/>
          </p:nvPr>
        </p:nvSpPr>
        <p:spPr/>
        <p:txBody>
          <a:bodyPr/>
          <a:lstStyle/>
          <a:p>
            <a:fld id="{2B2225B7-14D2-4B83-9463-E78E66ECF1B1}" type="slidenum">
              <a:rPr lang="en-US" smtClean="0"/>
              <a:t>10</a:t>
            </a:fld>
            <a:endParaRPr lang="en-US" dirty="0"/>
          </a:p>
        </p:txBody>
      </p:sp>
    </p:spTree>
    <p:extLst>
      <p:ext uri="{BB962C8B-B14F-4D97-AF65-F5344CB8AC3E}">
        <p14:creationId xmlns:p14="http://schemas.microsoft.com/office/powerpoint/2010/main" val="3285914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Instructor</a:t>
            </a:r>
            <a:r>
              <a:rPr lang="en-US" baseline="0" dirty="0"/>
              <a:t> Notes</a:t>
            </a:r>
          </a:p>
          <a:p>
            <a:pPr defTabSz="931774">
              <a:defRPr/>
            </a:pPr>
            <a:endParaRPr lang="en-US" baseline="0" dirty="0"/>
          </a:p>
          <a:p>
            <a:pPr marL="171450" indent="-171450" defTabSz="931774">
              <a:buFont typeface="Arial" panose="020B0604020202020204" pitchFamily="34" charset="0"/>
              <a:buChar char="•"/>
              <a:defRPr/>
            </a:pPr>
            <a:r>
              <a:rPr lang="en-US" dirty="0"/>
              <a:t>For students other than prehospital practitioners, dispatch information can be modified.</a:t>
            </a:r>
          </a:p>
          <a:p>
            <a:pPr marL="171450" indent="-171450" defTabSz="931774">
              <a:buFont typeface="Arial" panose="020B0604020202020204" pitchFamily="34" charset="0"/>
              <a:buChar char="•"/>
              <a:defRPr/>
            </a:pPr>
            <a:r>
              <a:rPr lang="en-US" dirty="0"/>
              <a:t>What are your initial concerns from the dispatch information?</a:t>
            </a:r>
          </a:p>
          <a:p>
            <a:pPr marL="628650" lvl="1" indent="-171450" defTabSz="931774">
              <a:buFont typeface="Arial" panose="020B0604020202020204" pitchFamily="34" charset="0"/>
              <a:buChar char="•"/>
              <a:defRPr/>
            </a:pPr>
            <a:r>
              <a:rPr lang="en-US" dirty="0"/>
              <a:t>Initial</a:t>
            </a:r>
            <a:r>
              <a:rPr lang="en-US" baseline="0" dirty="0"/>
              <a:t> impression begins when the dispatch information is received. </a:t>
            </a:r>
            <a:endParaRPr lang="en-US" dirty="0"/>
          </a:p>
          <a:p>
            <a:pPr marL="628650" lvl="1" indent="-171450" defTabSz="931774">
              <a:buFont typeface="Arial" panose="020B0604020202020204" pitchFamily="34" charset="0"/>
              <a:buChar char="•"/>
              <a:defRPr/>
            </a:pPr>
            <a:r>
              <a:rPr lang="en-US" dirty="0"/>
              <a:t>Scene safety considerations: Traffic?</a:t>
            </a:r>
          </a:p>
          <a:p>
            <a:pPr marL="628650" lvl="1" indent="-171450" defTabSz="931774">
              <a:buFont typeface="Arial" panose="020B0604020202020204" pitchFamily="34" charset="0"/>
              <a:buChar char="•"/>
              <a:defRPr/>
            </a:pPr>
            <a:r>
              <a:rPr lang="en-US" dirty="0"/>
              <a:t>Potential for significant multisystem traum</a:t>
            </a:r>
            <a:r>
              <a:rPr lang="en-US" b="0" dirty="0"/>
              <a:t>a.</a:t>
            </a:r>
          </a:p>
          <a:p>
            <a:pPr marL="628650" lvl="1" indent="-171450" defTabSz="931774">
              <a:buFont typeface="Arial" panose="020B0604020202020204" pitchFamily="34" charset="0"/>
              <a:buChar char="•"/>
              <a:defRPr/>
            </a:pPr>
            <a:r>
              <a:rPr lang="en-US" b="0" dirty="0"/>
              <a:t>Air medical vs. ground transport times.</a:t>
            </a:r>
          </a:p>
          <a:p>
            <a:pPr marL="628650" lvl="1" indent="-171450" defTabSz="931774">
              <a:buFont typeface="Arial" panose="020B0604020202020204" pitchFamily="34" charset="0"/>
              <a:buChar char="•"/>
              <a:defRPr/>
            </a:pPr>
            <a:r>
              <a:rPr lang="en-US" b="0" dirty="0"/>
              <a:t>Closest pediatric-capable trauma center.</a:t>
            </a:r>
          </a:p>
          <a:p>
            <a:pPr marL="171450" lvl="0" indent="-171450" defTabSz="931774">
              <a:buFont typeface="Arial" panose="020B0604020202020204" pitchFamily="34" charset="0"/>
              <a:buChar char="•"/>
              <a:defRPr/>
            </a:pPr>
            <a:r>
              <a:rPr lang="en-US" b="0" dirty="0"/>
              <a:t>Discuss the importance of scene assessment and awareness.</a:t>
            </a:r>
          </a:p>
          <a:p>
            <a:pPr marL="628650" lvl="1" indent="-171450" defTabSz="931774">
              <a:buFont typeface="Arial" panose="020B0604020202020204" pitchFamily="34" charset="0"/>
              <a:buChar char="•"/>
              <a:defRPr/>
            </a:pPr>
            <a:r>
              <a:rPr lang="en-US" dirty="0"/>
              <a:t>Determine the significance of the </a:t>
            </a:r>
            <a:r>
              <a:rPr lang="en-US" b="0" dirty="0"/>
              <a:t>MOI.</a:t>
            </a:r>
          </a:p>
          <a:p>
            <a:pPr marL="628650" lvl="1" indent="-171450" defTabSz="931774">
              <a:buFont typeface="Arial" panose="020B0604020202020204" pitchFamily="34" charset="0"/>
              <a:buChar char="•"/>
              <a:defRPr/>
            </a:pPr>
            <a:r>
              <a:rPr lang="en-US" b="0" dirty="0"/>
              <a:t>Ensure that the public and responders are safe during the response.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kern="0" dirty="0"/>
              <a:t>Discuss additional precautions or concerns that may be warranted based on the scene.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kern="0" dirty="0"/>
              <a:t>PPE to include gloves and eye protection, at minimum, due to the potential presence of blood.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0" dirty="0"/>
              <a:t>What equipment should you bring to the patient’s side?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0" dirty="0"/>
              <a:t>Basic trauma equipment (bleeding control devices, splinting, airway adjuncts, ventilation equipment, spinal stabilization equipment, etc.).</a:t>
            </a:r>
            <a:endParaRPr lang="en-US" dirty="0"/>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Note to instructor: Case 1 involves a 10-year-old male with an open fracture of the femur and minor liver laceration.</a:t>
            </a:r>
          </a:p>
          <a:p>
            <a:pPr defTabSz="931774">
              <a:defRPr/>
            </a:pPr>
            <a:endParaRPr lang="en-US" dirty="0"/>
          </a:p>
        </p:txBody>
      </p:sp>
      <p:sp>
        <p:nvSpPr>
          <p:cNvPr id="4" name="Slide Number Placeholder 3"/>
          <p:cNvSpPr>
            <a:spLocks noGrp="1"/>
          </p:cNvSpPr>
          <p:nvPr>
            <p:ph type="sldNum" sz="quarter" idx="10"/>
          </p:nvPr>
        </p:nvSpPr>
        <p:spPr/>
        <p:txBody>
          <a:bodyPr/>
          <a:lstStyle/>
          <a:p>
            <a:fld id="{4912146E-B839-164B-9975-6846FA04A511}" type="slidenum">
              <a:rPr lang="en-US" smtClean="0"/>
              <a:pPr/>
              <a:t>11</a:t>
            </a:fld>
            <a:endParaRPr lang="en-US" dirty="0"/>
          </a:p>
        </p:txBody>
      </p:sp>
    </p:spTree>
    <p:extLst>
      <p:ext uri="{BB962C8B-B14F-4D97-AF65-F5344CB8AC3E}">
        <p14:creationId xmlns:p14="http://schemas.microsoft.com/office/powerpoint/2010/main" val="621225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Instructor Notes</a:t>
            </a:r>
          </a:p>
          <a:p>
            <a:endParaRPr lang="en-US" sz="1200" dirty="0"/>
          </a:p>
          <a:p>
            <a:pPr marL="171450" indent="-171450">
              <a:buFont typeface="Arial" panose="020B0604020202020204" pitchFamily="34" charset="0"/>
              <a:buChar char="•"/>
            </a:pPr>
            <a:r>
              <a:rPr lang="en-US" sz="1200" b="0" baseline="0" dirty="0"/>
              <a:t>Discuss the following initial observations of the scene </a:t>
            </a:r>
            <a:r>
              <a:rPr lang="en-US" sz="1200" baseline="0" dirty="0"/>
              <a:t>and PAT findings</a:t>
            </a:r>
            <a:r>
              <a:rPr lang="en-US" sz="1200" b="0" baseline="0" dirty="0"/>
              <a:t>:</a:t>
            </a:r>
          </a:p>
          <a:p>
            <a:pPr marL="628650" lvl="1" indent="-171450">
              <a:buFont typeface="Arial" panose="020B0604020202020204" pitchFamily="34" charset="0"/>
              <a:buChar char="•"/>
            </a:pPr>
            <a:r>
              <a:rPr lang="en-US" sz="1200" dirty="0"/>
              <a:t>As you arrive on scene, you determine that traffic is minimal through the quiet neighborhood. </a:t>
            </a:r>
            <a:endParaRPr lang="en-US" sz="1200" b="1" baseline="0" dirty="0"/>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t>Should you still consider the potential for an accident? How can this be managed? </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t>Yes, park the ambulance or other responding vehicles in a way that protects the scene. </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t>If law enforcement is on scene, have them direct any vehicles.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driver of the vehicle and the identified father of the patient look panicked.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They tell you the child is losing a lot of blood.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You see the child lying on the ground in a pool of blood and screaming.</a:t>
            </a:r>
            <a:endParaRPr lang="en-US" sz="1200" kern="0" dirty="0"/>
          </a:p>
          <a:p>
            <a:pPr marL="685800" lvl="3" indent="-342900">
              <a:spcBef>
                <a:spcPts val="750"/>
              </a:spcBef>
              <a:buSzPct val="80000"/>
              <a:buFont typeface="Arial" panose="020B0604020202020204" pitchFamily="34" charset="0"/>
              <a:buChar char="•"/>
            </a:pPr>
            <a:r>
              <a:rPr lang="en-US" sz="1200" dirty="0"/>
              <a:t>PAT</a:t>
            </a:r>
          </a:p>
          <a:p>
            <a:pPr marL="1143000" lvl="4" indent="-342900">
              <a:spcBef>
                <a:spcPts val="750"/>
              </a:spcBef>
              <a:buSzPct val="80000"/>
              <a:buFont typeface="Arial" panose="020B0604020202020204" pitchFamily="34" charset="0"/>
              <a:buChar char="•"/>
            </a:pPr>
            <a:r>
              <a:rPr lang="en-US" sz="1200" dirty="0"/>
              <a:t>Appearance:</a:t>
            </a:r>
            <a:r>
              <a:rPr lang="en-US" sz="1200" baseline="0" dirty="0"/>
              <a:t> </a:t>
            </a:r>
            <a:r>
              <a:rPr lang="en-US" sz="1200" dirty="0"/>
              <a:t>Alert and restless.</a:t>
            </a:r>
          </a:p>
          <a:p>
            <a:pPr marL="1143000" lvl="4" indent="-342900">
              <a:spcBef>
                <a:spcPts val="750"/>
              </a:spcBef>
              <a:buSzPct val="80000"/>
              <a:buFont typeface="Arial" panose="020B0604020202020204" pitchFamily="34" charset="0"/>
              <a:buChar char="•"/>
            </a:pPr>
            <a:r>
              <a:rPr lang="en-US" sz="1200" dirty="0"/>
              <a:t>Work of breathing: Rapid, shallow, and equal.</a:t>
            </a:r>
          </a:p>
          <a:p>
            <a:pPr marL="1143000" marR="0" lvl="4" indent="-342900" algn="l" defTabSz="914400" rtl="0" eaLnBrk="1" fontAlgn="auto" latinLnBrk="0" hangingPunct="1">
              <a:lnSpc>
                <a:spcPct val="100000"/>
              </a:lnSpc>
              <a:spcBef>
                <a:spcPts val="750"/>
              </a:spcBef>
              <a:spcAft>
                <a:spcPts val="0"/>
              </a:spcAft>
              <a:buClrTx/>
              <a:buSzPct val="80000"/>
              <a:buFont typeface="Arial" panose="020B0604020202020204" pitchFamily="34" charset="0"/>
              <a:buChar char="•"/>
              <a:tabLst/>
              <a:defRPr/>
            </a:pPr>
            <a:r>
              <a:rPr lang="en-US" sz="1200" dirty="0"/>
              <a:t>Circulation: Skin is pale and diaphoretic.</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0" dirty="0"/>
          </a:p>
          <a:p>
            <a:pPr marL="628650" lvl="1" indent="-171450">
              <a:buFont typeface="Arial" panose="020B0604020202020204" pitchFamily="34" charset="0"/>
              <a:buChar char="•"/>
            </a:pPr>
            <a:endParaRPr lang="en-US" sz="1200" baseline="0" dirty="0"/>
          </a:p>
          <a:p>
            <a:endParaRPr lang="en-US" sz="1200" dirty="0"/>
          </a:p>
        </p:txBody>
      </p:sp>
      <p:sp>
        <p:nvSpPr>
          <p:cNvPr id="4" name="Slide Number Placeholder 3"/>
          <p:cNvSpPr>
            <a:spLocks noGrp="1"/>
          </p:cNvSpPr>
          <p:nvPr>
            <p:ph type="sldNum" sz="quarter" idx="10"/>
          </p:nvPr>
        </p:nvSpPr>
        <p:spPr/>
        <p:txBody>
          <a:bodyPr/>
          <a:lstStyle/>
          <a:p>
            <a:fld id="{7D9ABA14-E0BF-4CBF-A78A-9309057C9CEC}" type="slidenum">
              <a:rPr lang="en-US" smtClean="0"/>
              <a:pPr/>
              <a:t>12</a:t>
            </a:fld>
            <a:endParaRPr lang="en-US" dirty="0"/>
          </a:p>
        </p:txBody>
      </p:sp>
    </p:spTree>
    <p:extLst>
      <p:ext uri="{BB962C8B-B14F-4D97-AF65-F5344CB8AC3E}">
        <p14:creationId xmlns:p14="http://schemas.microsoft.com/office/powerpoint/2010/main" val="2467518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200" dirty="0"/>
              <a:t>Instructor Notes</a:t>
            </a:r>
          </a:p>
          <a:p>
            <a:pPr marL="0" lvl="0" indent="0">
              <a:buFont typeface="Arial" panose="020B0604020202020204" pitchFamily="34" charset="0"/>
              <a:buNone/>
            </a:pPr>
            <a:endParaRPr lang="en-US" sz="1200" baseline="0" dirty="0"/>
          </a:p>
          <a:p>
            <a:pPr marL="171450" lvl="0" indent="-171450">
              <a:buFont typeface="Arial" panose="020B0604020202020204" pitchFamily="34" charset="0"/>
              <a:buChar char="•"/>
            </a:pPr>
            <a:r>
              <a:rPr lang="en-US" sz="1200" baseline="0" dirty="0"/>
              <a:t>Is this patient “Quick” or “Not Quick”?</a:t>
            </a:r>
          </a:p>
          <a:p>
            <a:pPr marL="628650" lvl="1" indent="-171450">
              <a:buFont typeface="Arial" panose="020B0604020202020204" pitchFamily="34" charset="0"/>
              <a:buChar char="•"/>
            </a:pPr>
            <a:r>
              <a:rPr lang="en-US" sz="1200" baseline="0" dirty="0"/>
              <a:t>The patient is “Quick</a:t>
            </a:r>
            <a:r>
              <a:rPr lang="en-US" sz="1200" b="0" baseline="0" dirty="0"/>
              <a:t>.</a:t>
            </a:r>
            <a:r>
              <a:rPr lang="en-US" sz="1200" baseline="0" dirty="0"/>
              <a:t>” </a:t>
            </a:r>
          </a:p>
          <a:p>
            <a:pPr marL="1085850" lvl="2" indent="-171450">
              <a:buFont typeface="Arial" panose="020B0604020202020204" pitchFamily="34" charset="0"/>
              <a:buChar char="•"/>
            </a:pPr>
            <a:r>
              <a:rPr lang="en-US" sz="1200" baseline="0" dirty="0"/>
              <a:t>Expand on how this determination was made.</a:t>
            </a:r>
          </a:p>
          <a:p>
            <a:pPr marL="1085850" lvl="2" indent="-171450">
              <a:buFont typeface="Arial" panose="020B0604020202020204" pitchFamily="34" charset="0"/>
              <a:buChar char="•"/>
            </a:pPr>
            <a:r>
              <a:rPr lang="en-US" sz="1200" baseline="0" dirty="0"/>
              <a:t>This patient needs immediate treatment of life threats.</a:t>
            </a:r>
          </a:p>
          <a:p>
            <a:pPr marL="171450" lvl="0" indent="-171450">
              <a:buFont typeface="Arial" panose="020B0604020202020204" pitchFamily="34" charset="0"/>
              <a:buChar char="•"/>
            </a:pPr>
            <a:r>
              <a:rPr lang="en-US" sz="1200" dirty="0"/>
              <a:t>Have you identified any possible red flags?</a:t>
            </a:r>
          </a:p>
          <a:p>
            <a:pPr marL="685800" lvl="3" indent="-342900">
              <a:spcBef>
                <a:spcPts val="750"/>
              </a:spcBef>
              <a:buSzPct val="80000"/>
              <a:buFont typeface="Arial" panose="020B0604020202020204" pitchFamily="34" charset="0"/>
              <a:buChar char="•"/>
            </a:pPr>
            <a:r>
              <a:rPr lang="en-US" sz="1200" dirty="0"/>
              <a:t>Restless, rapid breathing. </a:t>
            </a:r>
          </a:p>
          <a:p>
            <a:pPr marL="685800" lvl="3" indent="-342900">
              <a:spcBef>
                <a:spcPts val="750"/>
              </a:spcBef>
              <a:buSzPct val="80000"/>
              <a:buFont typeface="Arial" panose="020B0604020202020204" pitchFamily="34" charset="0"/>
              <a:buChar char="•"/>
            </a:pPr>
            <a:r>
              <a:rPr lang="en-US" sz="1200" dirty="0"/>
              <a:t>Skin is pale and diaphoretic.</a:t>
            </a:r>
          </a:p>
          <a:p>
            <a:pPr marL="685800" marR="0" lvl="3" indent="-342900" algn="l" defTabSz="914400" rtl="0" eaLnBrk="1" fontAlgn="auto" latinLnBrk="0" hangingPunct="1">
              <a:lnSpc>
                <a:spcPct val="100000"/>
              </a:lnSpc>
              <a:spcBef>
                <a:spcPts val="750"/>
              </a:spcBef>
              <a:spcAft>
                <a:spcPts val="0"/>
              </a:spcAft>
              <a:buClrTx/>
              <a:buSzPct val="80000"/>
              <a:buFont typeface="Arial" panose="020B0604020202020204" pitchFamily="34" charset="0"/>
              <a:buChar char="•"/>
              <a:tabLst/>
              <a:defRPr/>
            </a:pPr>
            <a:endParaRPr lang="en-US" sz="1200" baseline="0" dirty="0"/>
          </a:p>
          <a:p>
            <a:pPr marL="457200" lvl="2" indent="0">
              <a:buFont typeface="Arial" panose="020B0604020202020204" pitchFamily="34" charset="0"/>
              <a:buNone/>
              <a:defRPr sz="1700"/>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p:txBody>
      </p:sp>
      <p:sp>
        <p:nvSpPr>
          <p:cNvPr id="4" name="Slide Number Placeholder 3"/>
          <p:cNvSpPr>
            <a:spLocks noGrp="1"/>
          </p:cNvSpPr>
          <p:nvPr>
            <p:ph type="sldNum" sz="quarter" idx="10"/>
          </p:nvPr>
        </p:nvSpPr>
        <p:spPr/>
        <p:txBody>
          <a:bodyPr/>
          <a:lstStyle/>
          <a:p>
            <a:fld id="{4912146E-B839-164B-9975-6846FA04A511}" type="slidenum">
              <a:rPr lang="en-US" smtClean="0"/>
              <a:pPr/>
              <a:t>13</a:t>
            </a:fld>
            <a:endParaRPr lang="en-US" dirty="0"/>
          </a:p>
        </p:txBody>
      </p:sp>
    </p:spTree>
    <p:extLst>
      <p:ext uri="{BB962C8B-B14F-4D97-AF65-F5344CB8AC3E}">
        <p14:creationId xmlns:p14="http://schemas.microsoft.com/office/powerpoint/2010/main" val="2444883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200" dirty="0"/>
              <a:t>Instructor Notes</a:t>
            </a:r>
          </a:p>
          <a:p>
            <a:endParaRPr lang="en-US" sz="1200" b="0" baseline="0" dirty="0"/>
          </a:p>
          <a:p>
            <a:pPr marL="171450" indent="-171450">
              <a:buFont typeface="Arial" panose="020B0604020202020204" pitchFamily="34" charset="0"/>
              <a:buChar char="•"/>
            </a:pPr>
            <a:r>
              <a:rPr lang="en-US" sz="1200" b="0" baseline="0" dirty="0"/>
              <a:t>Discuss the primary survey and PAT findings.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t>Note that the PAT is completed prior to the primary survey. </a:t>
            </a:r>
          </a:p>
          <a:p>
            <a:pPr marL="1085850" lvl="2" indent="-171450">
              <a:buFont typeface="Arial" panose="020B0604020202020204" pitchFamily="34" charset="0"/>
              <a:buChar char="•"/>
            </a:pPr>
            <a:r>
              <a:rPr lang="en-US" sz="1200" b="0" baseline="0" dirty="0"/>
              <a:t>Ask participants to explain any abnormal findings of their patient, whether physical and/or developmental, and why.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Discuss any life threats identified in this case.</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t>Pulsatile bleeding, rapid respirations if tidal volume is inadequate, potential for internal bleeding</a:t>
            </a:r>
            <a:r>
              <a:rPr lang="en-US" sz="1200" b="0" dirty="0"/>
              <a:t>.</a:t>
            </a:r>
          </a:p>
          <a:p>
            <a:pPr marL="342900" lvl="2" indent="-342900">
              <a:spcBef>
                <a:spcPts val="750"/>
              </a:spcBef>
              <a:buFont typeface="Arial" panose="020B0604020202020204" pitchFamily="34" charset="0"/>
              <a:buChar char="•"/>
            </a:pPr>
            <a:r>
              <a:rPr lang="en-US" sz="1200" b="0" dirty="0"/>
              <a:t>Primary survey</a:t>
            </a:r>
          </a:p>
          <a:p>
            <a:pPr marL="635000" lvl="3" indent="-292100">
              <a:spcBef>
                <a:spcPts val="750"/>
              </a:spcBef>
              <a:buSzPct val="80000"/>
              <a:buFont typeface="Wingdings" charset="2"/>
              <a:buChar char="§"/>
            </a:pPr>
            <a:r>
              <a:rPr lang="en-US" sz="1200" b="0" dirty="0"/>
              <a:t>X ‒ Pulsatile bleeding from an open femur fracture to the right thigh.</a:t>
            </a:r>
          </a:p>
          <a:p>
            <a:pPr marL="635000" lvl="3" indent="-292100">
              <a:spcBef>
                <a:spcPts val="750"/>
              </a:spcBef>
              <a:buSzPct val="80000"/>
              <a:buFont typeface="Wingdings" charset="2"/>
              <a:buChar char="§"/>
            </a:pPr>
            <a:r>
              <a:rPr lang="en-US" sz="1200" b="0" dirty="0"/>
              <a:t>A ‒ Open, screaming in pain.</a:t>
            </a:r>
          </a:p>
          <a:p>
            <a:pPr marL="635000" lvl="3" indent="-292100">
              <a:spcBef>
                <a:spcPts val="750"/>
              </a:spcBef>
              <a:buSzPct val="80000"/>
              <a:buFont typeface="Wingdings" charset="2"/>
              <a:buChar char="§"/>
            </a:pPr>
            <a:r>
              <a:rPr lang="en-US" sz="1200" b="0" dirty="0"/>
              <a:t>B ‒ Respirations rapid, shallow, and equal.</a:t>
            </a:r>
          </a:p>
          <a:p>
            <a:pPr marL="635000" lvl="3" indent="-292100">
              <a:spcBef>
                <a:spcPts val="750"/>
              </a:spcBef>
              <a:buSzPct val="80000"/>
              <a:buFont typeface="Wingdings" charset="2"/>
              <a:buChar char="§"/>
            </a:pPr>
            <a:r>
              <a:rPr lang="en-US" sz="1200" b="0" dirty="0"/>
              <a:t>C ‒ Radial</a:t>
            </a:r>
            <a:r>
              <a:rPr lang="en-US" sz="1200" b="0" dirty="0">
                <a:ea typeface="Times New Roman" panose="02020603050405020304" pitchFamily="18" charset="0"/>
              </a:rPr>
              <a:t> pulses are weak and rapid. Capillary refill time is</a:t>
            </a:r>
            <a:r>
              <a:rPr lang="en-US" sz="1200" b="0" baseline="0" dirty="0">
                <a:ea typeface="Times New Roman" panose="02020603050405020304" pitchFamily="18" charset="0"/>
              </a:rPr>
              <a:t> </a:t>
            </a:r>
            <a:r>
              <a:rPr lang="en-US" sz="1200" b="0" dirty="0">
                <a:ea typeface="Times New Roman" panose="02020603050405020304" pitchFamily="18" charset="0"/>
              </a:rPr>
              <a:t>delayed. Skin is pale, diaphoretic, and clammy.</a:t>
            </a:r>
            <a:endParaRPr lang="en-US" sz="1200" b="0" dirty="0"/>
          </a:p>
          <a:p>
            <a:pPr marL="635000" lvl="3" indent="-292100">
              <a:spcBef>
                <a:spcPts val="750"/>
              </a:spcBef>
              <a:buSzPct val="80000"/>
              <a:buFont typeface="Wingdings" charset="2"/>
              <a:buChar char="§"/>
            </a:pPr>
            <a:r>
              <a:rPr lang="en-US" sz="1200" b="0" dirty="0"/>
              <a:t>D ‒ Alert and restless; GCS = 15 (E4, V5, M6).</a:t>
            </a:r>
          </a:p>
          <a:p>
            <a:pPr marL="635000" lvl="3" indent="-292100">
              <a:spcBef>
                <a:spcPts val="750"/>
              </a:spcBef>
              <a:buSzPct val="80000"/>
              <a:buFont typeface="Wingdings" charset="2"/>
              <a:buChar char="§"/>
            </a:pPr>
            <a:r>
              <a:rPr lang="en-US" sz="1200" b="0" dirty="0"/>
              <a:t>E ‒ Lying on ground in middle of roadway. Bruising to abdomen, multiple abrasions/lacerations.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What would your initial treatment be?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Discuss treatment options per local guidelines and policy.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C-spine stabilization (based on MOI and distracting injuries).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Control</a:t>
            </a:r>
            <a:r>
              <a:rPr lang="en-US" sz="1200" b="0" baseline="0" dirty="0"/>
              <a:t> b</a:t>
            </a:r>
            <a:r>
              <a:rPr lang="en-US" sz="1200" b="0" dirty="0"/>
              <a:t>leeding (a tourniquet may be a better option, applying a pressure dressing to an open fracture may be extremely painful and ineffective).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Treat for shock (high-flow oxygen, ventilatory support if needed, hypothermia prevention, supine positioning).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Rapid load to ambulance and transport.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Participant engagement:</a:t>
            </a:r>
          </a:p>
          <a:p>
            <a:pPr marL="640080" lvl="2" indent="-182880">
              <a:buFont typeface="Arial" panose="020B0604020202020204" pitchFamily="34" charset="0"/>
              <a:buChar char="•"/>
              <a:defRPr sz="1700"/>
            </a:pPr>
            <a:r>
              <a:rPr lang="en-US" sz="1200" b="0" dirty="0"/>
              <a:t>Remind participants that stabilizing life threats during the primary assessment is the most important intervention. IVs, fluids, pain management, splinting, and other treatments for non-life-threatening injuries should be done during the secondary assessment or during transport for patients who are critical once life threats are stabilized.</a:t>
            </a:r>
          </a:p>
          <a:p>
            <a:pPr marL="228600" marR="0" lvl="2" indent="-342900" algn="l" defTabSz="914400" rtl="0" eaLnBrk="1" fontAlgn="auto" latinLnBrk="0" hangingPunct="1">
              <a:lnSpc>
                <a:spcPct val="100000"/>
              </a:lnSpc>
              <a:spcBef>
                <a:spcPts val="750"/>
              </a:spcBef>
              <a:spcAft>
                <a:spcPts val="0"/>
              </a:spcAft>
              <a:buClrTx/>
              <a:buSzPct val="80000"/>
              <a:buFont typeface="Arial" panose="020B0604020202020204" pitchFamily="34" charset="0"/>
              <a:buChar char="•"/>
              <a:tabLst/>
              <a:defRPr/>
            </a:pPr>
            <a:endParaRPr lang="en-US" sz="1200" b="0" dirty="0"/>
          </a:p>
          <a:p>
            <a:pPr marL="685800" marR="0" lvl="3" indent="-342900" algn="l" defTabSz="914400" rtl="0" eaLnBrk="1" fontAlgn="auto" latinLnBrk="0" hangingPunct="1">
              <a:lnSpc>
                <a:spcPct val="100000"/>
              </a:lnSpc>
              <a:spcBef>
                <a:spcPts val="750"/>
              </a:spcBef>
              <a:spcAft>
                <a:spcPts val="0"/>
              </a:spcAft>
              <a:buClrTx/>
              <a:buSzPct val="80000"/>
              <a:buFont typeface="Arial" panose="020B0604020202020204" pitchFamily="34" charset="0"/>
              <a:buChar char="•"/>
              <a:tabLst/>
              <a:defRPr/>
            </a:pPr>
            <a:endParaRPr lang="en-US" sz="1200" dirty="0"/>
          </a:p>
          <a:p>
            <a:pPr marL="685800" lvl="3" indent="-342900">
              <a:spcBef>
                <a:spcPts val="750"/>
              </a:spcBef>
              <a:buSzPct val="80000"/>
              <a:buFont typeface="Arial" panose="020B0604020202020204" pitchFamily="34" charset="0"/>
              <a:buChar char="•"/>
            </a:pPr>
            <a:endParaRPr lang="en-US" sz="1200" dirty="0"/>
          </a:p>
          <a:p>
            <a:endParaRPr lang="en-US" sz="1200" baseline="0" dirty="0"/>
          </a:p>
        </p:txBody>
      </p:sp>
      <p:sp>
        <p:nvSpPr>
          <p:cNvPr id="4" name="Slide Number Placeholder 3"/>
          <p:cNvSpPr>
            <a:spLocks noGrp="1"/>
          </p:cNvSpPr>
          <p:nvPr>
            <p:ph type="sldNum" sz="quarter" idx="10"/>
          </p:nvPr>
        </p:nvSpPr>
        <p:spPr/>
        <p:txBody>
          <a:bodyPr/>
          <a:lstStyle/>
          <a:p>
            <a:fld id="{4912146E-B839-164B-9975-6846FA04A511}" type="slidenum">
              <a:rPr lang="en-US" smtClean="0"/>
              <a:pPr/>
              <a:t>14</a:t>
            </a:fld>
            <a:endParaRPr lang="en-US" dirty="0"/>
          </a:p>
        </p:txBody>
      </p:sp>
    </p:spTree>
    <p:extLst>
      <p:ext uri="{BB962C8B-B14F-4D97-AF65-F5344CB8AC3E}">
        <p14:creationId xmlns:p14="http://schemas.microsoft.com/office/powerpoint/2010/main" val="4064052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Instructor Notes</a:t>
            </a:r>
          </a:p>
          <a:p>
            <a:pPr marL="0" indent="0">
              <a:buFont typeface="Arial" panose="020B0604020202020204" pitchFamily="34" charset="0"/>
              <a:buNone/>
            </a:pPr>
            <a:endParaRPr lang="en-US" sz="1200" dirty="0"/>
          </a:p>
          <a:p>
            <a:pPr marL="171450" indent="-171450">
              <a:buFont typeface="Arial" panose="020B0604020202020204" pitchFamily="34" charset="0"/>
              <a:buChar char="•"/>
            </a:pPr>
            <a:r>
              <a:rPr lang="en-US" baseline="0" dirty="0"/>
              <a:t>When should a tourniquet be used?</a:t>
            </a:r>
          </a:p>
          <a:p>
            <a:pPr marL="628650" lvl="1" indent="-171450">
              <a:buFont typeface="Arial" panose="020B0604020202020204" pitchFamily="34" charset="0"/>
              <a:buChar char="•"/>
            </a:pPr>
            <a:r>
              <a:rPr lang="en-US" baseline="0" dirty="0"/>
              <a:t>For any pulsatile, extremity arterial bleeding (or heavy venous bleeding) not controlled with a pressure bandage</a:t>
            </a:r>
          </a:p>
          <a:p>
            <a:pPr marL="628650" lvl="1" indent="-171450">
              <a:buFont typeface="Arial" panose="020B0604020202020204" pitchFamily="34" charset="0"/>
              <a:buChar char="•"/>
            </a:pPr>
            <a:r>
              <a:rPr lang="en-US" baseline="0" dirty="0"/>
              <a:t>For any extremity amputations</a:t>
            </a:r>
          </a:p>
          <a:p>
            <a:pPr marL="628650" lvl="1" indent="-171450">
              <a:buFont typeface="Arial" panose="020B0604020202020204" pitchFamily="34" charset="0"/>
              <a:buChar char="•"/>
            </a:pPr>
            <a:r>
              <a:rPr lang="en-US" baseline="0" dirty="0"/>
              <a:t>For any bleeding that is not rapidly controlled by other means when there are signs of shock or other life threats and a limited number of providers</a:t>
            </a:r>
          </a:p>
          <a:p>
            <a:pPr marL="1085850" lvl="2" indent="-171450">
              <a:buFont typeface="Arial" panose="020B0604020202020204" pitchFamily="34" charset="0"/>
              <a:buChar char="•"/>
            </a:pPr>
            <a:r>
              <a:rPr lang="en-US" baseline="0" dirty="0"/>
              <a:t>Example: A patient has multiple life threats and only one provider is available. You may not have time to wait for bleeding to be controlled with a pressure dressing to address other life threats. </a:t>
            </a:r>
          </a:p>
          <a:p>
            <a:pPr marL="1543050" lvl="3" indent="-171450">
              <a:buFont typeface="Arial" panose="020B0604020202020204" pitchFamily="34" charset="0"/>
              <a:buChar char="•"/>
            </a:pPr>
            <a:r>
              <a:rPr lang="en-US" baseline="0" dirty="0"/>
              <a:t>Apply a tourniquet and move on to the other life </a:t>
            </a:r>
            <a:r>
              <a:rPr lang="en-US" b="0" baseline="0" dirty="0"/>
              <a:t>threats.</a:t>
            </a:r>
          </a:p>
          <a:p>
            <a:pPr marL="171450" lvl="0" indent="-171450">
              <a:buFont typeface="Arial" panose="020B0604020202020204" pitchFamily="34" charset="0"/>
              <a:buChar char="•"/>
            </a:pPr>
            <a:r>
              <a:rPr lang="en-US" baseline="0" dirty="0"/>
              <a:t>When should a tourniquet not be used?</a:t>
            </a:r>
          </a:p>
          <a:p>
            <a:pPr marL="628650" lvl="1" indent="-171450">
              <a:buFont typeface="Arial" panose="020B0604020202020204" pitchFamily="34" charset="0"/>
              <a:buChar char="•"/>
            </a:pPr>
            <a:r>
              <a:rPr lang="en-US" baseline="0" dirty="0"/>
              <a:t>For minor bleeding that can be controlled with a pressure dressing or other means</a:t>
            </a:r>
          </a:p>
          <a:p>
            <a:pPr marL="628650" lvl="1" indent="-171450">
              <a:buFont typeface="Arial" panose="020B0604020202020204" pitchFamily="34" charset="0"/>
              <a:buChar char="•"/>
            </a:pPr>
            <a:r>
              <a:rPr lang="en-US" baseline="0" dirty="0"/>
              <a:t>Do not use for junctional wounds (neck, groin, axillae) (unless junctional tourniquet is available).</a:t>
            </a:r>
          </a:p>
          <a:p>
            <a:pPr marL="171450" lvl="0" indent="-171450">
              <a:buFont typeface="Arial" panose="020B0604020202020204" pitchFamily="34" charset="0"/>
              <a:buChar char="•"/>
            </a:pPr>
            <a:r>
              <a:rPr lang="en-US" baseline="0" dirty="0"/>
              <a:t>What are some other points to remember with tourniquet use?</a:t>
            </a:r>
          </a:p>
          <a:p>
            <a:pPr marL="628650" lvl="1" indent="-171450">
              <a:buFont typeface="Arial" panose="020B0604020202020204" pitchFamily="34" charset="0"/>
              <a:buChar char="•"/>
            </a:pPr>
            <a:r>
              <a:rPr lang="en-US" baseline="0" dirty="0"/>
              <a:t>Tourniquets must be pulled tight before windlass is turned (for windlass style tourniquets).</a:t>
            </a:r>
          </a:p>
          <a:p>
            <a:pPr marL="628650" lvl="1" indent="-171450">
              <a:buFont typeface="Arial" panose="020B0604020202020204" pitchFamily="34" charset="0"/>
              <a:buChar char="•"/>
            </a:pPr>
            <a:r>
              <a:rPr lang="en-US" baseline="0" dirty="0"/>
              <a:t>Tourniquets must not only stop the bleeding, but the distal pulse should be eliminated.</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cs typeface="ＭＳ Ｐゴシック" charset="0"/>
              </a:rPr>
              <a:t>If the first tourniquet does not stop the bleeding, apply a second tourniquet.</a:t>
            </a:r>
            <a:endParaRPr lang="en-US" baseline="0" dirty="0"/>
          </a:p>
          <a:p>
            <a:pPr marL="628650" lvl="1" indent="-171450">
              <a:buFont typeface="Arial" panose="020B0604020202020204" pitchFamily="34" charset="0"/>
              <a:buChar char="•"/>
            </a:pPr>
            <a:r>
              <a:rPr lang="en-US" baseline="0" dirty="0"/>
              <a:t>Tourniquets should not be used over joints or over clothing </a:t>
            </a:r>
            <a:r>
              <a:rPr lang="en-US" b="0" baseline="0" dirty="0"/>
              <a:t>made of </a:t>
            </a:r>
            <a:r>
              <a:rPr lang="en-US" baseline="0" dirty="0"/>
              <a:t>bulky material.</a:t>
            </a:r>
          </a:p>
          <a:p>
            <a:pPr marL="628650" lvl="1" indent="-171450">
              <a:buFont typeface="Arial" panose="020B0604020202020204" pitchFamily="34" charset="0"/>
              <a:buChar char="•"/>
            </a:pPr>
            <a:r>
              <a:rPr lang="en-US" baseline="0" dirty="0"/>
              <a:t>It is preferred not to put tourniquets over fractures, if possible.</a:t>
            </a:r>
          </a:p>
          <a:p>
            <a:pPr marL="628650" lvl="1" indent="-171450">
              <a:buFont typeface="Arial" panose="020B0604020202020204" pitchFamily="34" charset="0"/>
              <a:buChar char="•"/>
            </a:pPr>
            <a:r>
              <a:rPr lang="en-US" baseline="0" dirty="0"/>
              <a:t>Do not release the tourniquet.</a:t>
            </a:r>
          </a:p>
          <a:p>
            <a:pPr marL="1085850" lvl="2" indent="-171450">
              <a:buFont typeface="Arial" panose="020B0604020202020204" pitchFamily="34" charset="0"/>
              <a:buChar char="•"/>
            </a:pPr>
            <a:r>
              <a:rPr lang="en-US" baseline="0" dirty="0"/>
              <a:t>Can cause ongoing bleeding and the potential release of micro emboli and acidosis into circulation.</a:t>
            </a:r>
          </a:p>
          <a:p>
            <a:pPr marL="628650" lvl="1" indent="-171450">
              <a:buFont typeface="Arial" panose="020B0604020202020204" pitchFamily="34" charset="0"/>
              <a:buChar char="•"/>
            </a:pPr>
            <a:r>
              <a:rPr lang="en-US" baseline="0" dirty="0"/>
              <a:t>Pain management may be needed; if applied correctly, the tourniquet should hurt! </a:t>
            </a:r>
          </a:p>
        </p:txBody>
      </p:sp>
      <p:sp>
        <p:nvSpPr>
          <p:cNvPr id="4" name="Slide Number Placeholder 3"/>
          <p:cNvSpPr>
            <a:spLocks noGrp="1"/>
          </p:cNvSpPr>
          <p:nvPr>
            <p:ph type="sldNum" sz="quarter" idx="10"/>
          </p:nvPr>
        </p:nvSpPr>
        <p:spPr/>
        <p:txBody>
          <a:bodyPr/>
          <a:lstStyle/>
          <a:p>
            <a:fld id="{4912146E-B839-164B-9975-6846FA04A511}" type="slidenum">
              <a:rPr lang="en-US" smtClean="0"/>
              <a:pPr/>
              <a:t>15</a:t>
            </a:fld>
            <a:endParaRPr lang="en-US" dirty="0"/>
          </a:p>
        </p:txBody>
      </p:sp>
    </p:spTree>
    <p:extLst>
      <p:ext uri="{BB962C8B-B14F-4D97-AF65-F5344CB8AC3E}">
        <p14:creationId xmlns:p14="http://schemas.microsoft.com/office/powerpoint/2010/main" val="4052661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Instructor Notes</a:t>
            </a:r>
          </a:p>
          <a:p>
            <a:pPr marL="0" indent="0">
              <a:buFont typeface="Arial" panose="020B0604020202020204" pitchFamily="34" charset="0"/>
              <a:buNone/>
            </a:pPr>
            <a:endParaRPr lang="en-US" sz="1200" dirty="0"/>
          </a:p>
          <a:p>
            <a:pPr marL="171450" indent="-171450">
              <a:buFont typeface="Arial" panose="020B0604020202020204" pitchFamily="34" charset="0"/>
              <a:buChar char="•"/>
            </a:pPr>
            <a:r>
              <a:rPr lang="en-US" sz="1200" dirty="0"/>
              <a:t>Some tourniquets may be too large and not effective on smaller children or infants. </a:t>
            </a:r>
          </a:p>
          <a:p>
            <a:pPr marL="628650" lvl="1" indent="-171450">
              <a:buFont typeface="Arial" panose="020B0604020202020204" pitchFamily="34" charset="0"/>
              <a:buChar char="•"/>
            </a:pPr>
            <a:r>
              <a:rPr lang="en-US" sz="1200" dirty="0"/>
              <a:t>If a windlass or ratchet style tourniquet is too large, then an elastic style tourniquet, such as the SWAT-T, may be needed.</a:t>
            </a:r>
          </a:p>
          <a:p>
            <a:pPr marL="171450" indent="-171450">
              <a:buFont typeface="Arial" panose="020B0604020202020204" pitchFamily="34" charset="0"/>
              <a:buChar char="•"/>
            </a:pPr>
            <a:r>
              <a:rPr lang="en-US" dirty="0"/>
              <a:t>Tourniquets have been used on pediatric patients in war zones, which </a:t>
            </a:r>
            <a:r>
              <a:rPr lang="en-US" b="0" dirty="0"/>
              <a:t>has</a:t>
            </a:r>
            <a:r>
              <a:rPr lang="en-US" dirty="0"/>
              <a:t> been shown to reduce the requirement of IV fluids and blood products for treatment. </a:t>
            </a:r>
          </a:p>
          <a:p>
            <a:pPr marL="628650" lvl="1" indent="-171450">
              <a:buFont typeface="Arial" panose="020B0604020202020204" pitchFamily="34" charset="0"/>
              <a:buChar char="•"/>
            </a:pPr>
            <a:r>
              <a:rPr lang="en-US" dirty="0"/>
              <a:t>One case in the U</a:t>
            </a:r>
            <a:r>
              <a:rPr lang="en-US" b="1" dirty="0"/>
              <a:t>.</a:t>
            </a:r>
            <a:r>
              <a:rPr lang="en-US" dirty="0"/>
              <a:t>S</a:t>
            </a:r>
            <a:r>
              <a:rPr lang="en-US" b="1" dirty="0"/>
              <a:t>. </a:t>
            </a:r>
            <a:r>
              <a:rPr lang="en-US" dirty="0"/>
              <a:t>showed a successful outcome with application of a CAT to the thigh of a 7-year-old pediatric patient. </a:t>
            </a:r>
          </a:p>
          <a:p>
            <a:pPr marL="628650" lvl="1" indent="-171450">
              <a:buFont typeface="Arial" panose="020B0604020202020204" pitchFamily="34" charset="0"/>
              <a:buChar char="•"/>
            </a:pPr>
            <a:r>
              <a:rPr lang="en-US" dirty="0"/>
              <a:t>Commercial tourniquets can apply the appropriate pressure to the small circumference of even an infant-sized extremity.  </a:t>
            </a:r>
          </a:p>
          <a:p>
            <a:pPr marL="628650" lvl="1" indent="-171450">
              <a:buFont typeface="Arial" panose="020B0604020202020204" pitchFamily="34" charset="0"/>
              <a:buChar char="•"/>
            </a:pPr>
            <a:r>
              <a:rPr lang="en-US" dirty="0"/>
              <a:t>The mean circumference of a 6-month-old infant middle upper arm is 5.8 in. (14.9 cm) (WHO, 1997).  </a:t>
            </a:r>
          </a:p>
          <a:p>
            <a:pPr marL="1085850" lvl="2" indent="-171450">
              <a:buFont typeface="Arial" panose="020B0604020202020204" pitchFamily="34" charset="0"/>
              <a:buChar char="•"/>
            </a:pPr>
            <a:r>
              <a:rPr lang="en-US" dirty="0"/>
              <a:t>The pressure applied with a tourniquet need only exceed the patient’s systolic blood pressure.</a:t>
            </a:r>
          </a:p>
          <a:p>
            <a:pPr marL="171450" indent="-171450">
              <a:buFont typeface="Arial" panose="020B0604020202020204" pitchFamily="34" charset="0"/>
              <a:buChar char="•"/>
            </a:pPr>
            <a:r>
              <a:rPr lang="en-US" dirty="0"/>
              <a:t>The picture shows a 6-year-old female with tourniquet, tourniquet length in inches, </a:t>
            </a:r>
            <a:r>
              <a:rPr lang="en-US" b="0" dirty="0"/>
              <a:t>and a </a:t>
            </a:r>
            <a:r>
              <a:rPr lang="en-US" dirty="0"/>
              <a:t>visual of the smallest a tourniquet can go.</a:t>
            </a:r>
          </a:p>
          <a:p>
            <a:endParaRPr lang="en-US" dirty="0"/>
          </a:p>
          <a:p>
            <a:endParaRPr lang="en-US" dirty="0"/>
          </a:p>
          <a:p>
            <a:pPr marL="0" indent="0">
              <a:buFont typeface="Arial" panose="020B0604020202020204" pitchFamily="34" charset="0"/>
              <a:buNone/>
            </a:pPr>
            <a:endParaRPr lang="en-US" sz="1200" dirty="0"/>
          </a:p>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10"/>
          </p:nvPr>
        </p:nvSpPr>
        <p:spPr/>
        <p:txBody>
          <a:bodyPr/>
          <a:lstStyle/>
          <a:p>
            <a:fld id="{4912146E-B839-164B-9975-6846FA04A511}" type="slidenum">
              <a:rPr lang="en-US" smtClean="0"/>
              <a:pPr/>
              <a:t>16</a:t>
            </a:fld>
            <a:endParaRPr lang="en-US" dirty="0"/>
          </a:p>
        </p:txBody>
      </p:sp>
    </p:spTree>
    <p:extLst>
      <p:ext uri="{BB962C8B-B14F-4D97-AF65-F5344CB8AC3E}">
        <p14:creationId xmlns:p14="http://schemas.microsoft.com/office/powerpoint/2010/main" val="3273202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endParaRPr lang="en-US" dirty="0"/>
          </a:p>
          <a:p>
            <a:pPr marL="171450" indent="-171450">
              <a:buFont typeface="Arial" panose="020B0604020202020204" pitchFamily="34" charset="0"/>
              <a:buChar char="•"/>
            </a:pPr>
            <a:r>
              <a:rPr lang="en-US" dirty="0"/>
              <a:t>Review history </a:t>
            </a:r>
            <a:r>
              <a:rPr lang="en-US" baseline="0" dirty="0"/>
              <a:t>taking using the OPQRST mnemonic.</a:t>
            </a:r>
          </a:p>
          <a:p>
            <a:pPr lvl="1"/>
            <a:r>
              <a:rPr lang="en-US" dirty="0"/>
              <a:t>O – Rapid</a:t>
            </a:r>
            <a:r>
              <a:rPr lang="en-US" sz="800" dirty="0"/>
              <a:t> </a:t>
            </a:r>
            <a:endParaRPr lang="en-US" dirty="0"/>
          </a:p>
          <a:p>
            <a:pPr lvl="1"/>
            <a:r>
              <a:rPr lang="en-US" dirty="0"/>
              <a:t>P – Movement</a:t>
            </a:r>
          </a:p>
          <a:p>
            <a:pPr lvl="1"/>
            <a:r>
              <a:rPr lang="en-US" dirty="0"/>
              <a:t>Q – Sharp</a:t>
            </a:r>
          </a:p>
          <a:p>
            <a:pPr lvl="1"/>
            <a:r>
              <a:rPr lang="en-US" dirty="0"/>
              <a:t>R – No</a:t>
            </a:r>
          </a:p>
          <a:p>
            <a:pPr lvl="1"/>
            <a:r>
              <a:rPr lang="en-US" dirty="0"/>
              <a:t>S – 10/10</a:t>
            </a:r>
          </a:p>
          <a:p>
            <a:pPr lvl="1"/>
            <a:r>
              <a:rPr lang="en-US" dirty="0"/>
              <a:t>T – 5 minutes</a:t>
            </a:r>
          </a:p>
          <a:p>
            <a:pPr lvl="0"/>
            <a:endParaRPr lang="en-US" dirty="0"/>
          </a:p>
          <a:p>
            <a:pPr lvl="0"/>
            <a:r>
              <a:rPr lang="en-US" dirty="0"/>
              <a:t>Participant engagement:</a:t>
            </a:r>
          </a:p>
          <a:p>
            <a:pPr marL="628650" lvl="1" indent="-171450">
              <a:buFont typeface="Arial" panose="020B0604020202020204" pitchFamily="34" charset="0"/>
              <a:buChar char="•"/>
            </a:pPr>
            <a:r>
              <a:rPr lang="en-US" dirty="0"/>
              <a:t>Discuss the importance </a:t>
            </a:r>
            <a:r>
              <a:rPr lang="en-US" b="0" dirty="0"/>
              <a:t>of continuously reevaluating mental status in pediatric patients.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Expand on additional measures that may be used to calm the patient.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12146E-B839-164B-9975-6846FA04A51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3899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Instructor Notes</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Review history taking using SAMPLER. </a:t>
            </a:r>
          </a:p>
          <a:p>
            <a:pPr marL="565150" lvl="2" indent="-273050">
              <a:buSzPct val="80000"/>
              <a:buFont typeface="Wingdings" charset="2"/>
              <a:buChar char="§"/>
              <a:tabLst>
                <a:tab pos="1028700" algn="l"/>
              </a:tabLst>
            </a:pPr>
            <a:r>
              <a:rPr lang="en-US" sz="1200" dirty="0"/>
              <a:t>S </a:t>
            </a:r>
            <a:r>
              <a:rPr lang="en-US" dirty="0"/>
              <a:t>– </a:t>
            </a:r>
            <a:r>
              <a:rPr lang="en-US" sz="1200" dirty="0"/>
              <a:t>Controlled lower extremity hemorrhage, obvious open fracture to right femur, bruising to abdomen, multiple abrasions/lacerations.</a:t>
            </a:r>
          </a:p>
          <a:p>
            <a:pPr marL="565150" lvl="2" indent="-273050">
              <a:buSzPct val="80000"/>
              <a:buFont typeface="Wingdings" charset="2"/>
              <a:buChar char="§"/>
            </a:pPr>
            <a:r>
              <a:rPr lang="en-US" sz="1200" dirty="0"/>
              <a:t>A </a:t>
            </a:r>
            <a:r>
              <a:rPr lang="en-US" dirty="0"/>
              <a:t>– </a:t>
            </a:r>
            <a:r>
              <a:rPr lang="en-US" sz="1200" dirty="0"/>
              <a:t>No known allergies.</a:t>
            </a:r>
          </a:p>
          <a:p>
            <a:pPr marL="565150" lvl="2" indent="-273050">
              <a:buSzPct val="80000"/>
              <a:buFont typeface="Wingdings" charset="2"/>
              <a:buChar char="§"/>
            </a:pPr>
            <a:r>
              <a:rPr lang="en-US" sz="1200" dirty="0"/>
              <a:t>M </a:t>
            </a:r>
            <a:r>
              <a:rPr lang="en-US" dirty="0"/>
              <a:t>– </a:t>
            </a:r>
            <a:r>
              <a:rPr lang="en-US" sz="1200" dirty="0"/>
              <a:t>None.</a:t>
            </a:r>
            <a:endParaRPr lang="en-US" sz="1200" baseline="-25000" dirty="0"/>
          </a:p>
          <a:p>
            <a:pPr marL="565150" lvl="2" indent="-273050">
              <a:buSzPct val="80000"/>
              <a:buFont typeface="Wingdings" charset="2"/>
              <a:buChar char="§"/>
            </a:pPr>
            <a:r>
              <a:rPr lang="en-US" sz="1200" dirty="0"/>
              <a:t>P </a:t>
            </a:r>
            <a:r>
              <a:rPr lang="en-US" dirty="0"/>
              <a:t>– </a:t>
            </a:r>
            <a:r>
              <a:rPr lang="en-US" sz="1200" dirty="0"/>
              <a:t>None.</a:t>
            </a:r>
          </a:p>
          <a:p>
            <a:pPr marL="565150" lvl="2" indent="-273050">
              <a:buSzPct val="80000"/>
              <a:buFont typeface="Wingdings" charset="2"/>
              <a:buChar char="§"/>
            </a:pPr>
            <a:r>
              <a:rPr lang="en-US" sz="1200" dirty="0"/>
              <a:t>L </a:t>
            </a:r>
            <a:r>
              <a:rPr lang="en-US" dirty="0"/>
              <a:t>– </a:t>
            </a:r>
            <a:r>
              <a:rPr lang="en-US" sz="1200" dirty="0"/>
              <a:t>Pizza around 1 hour ago with a juice box.</a:t>
            </a:r>
          </a:p>
          <a:p>
            <a:pPr marL="565150" lvl="2" indent="-273050">
              <a:buSzPct val="80000"/>
              <a:buFont typeface="Wingdings" charset="2"/>
              <a:buChar char="§"/>
            </a:pPr>
            <a:r>
              <a:rPr lang="en-US" sz="1200" dirty="0"/>
              <a:t>E </a:t>
            </a:r>
            <a:r>
              <a:rPr lang="en-US" dirty="0"/>
              <a:t>– </a:t>
            </a:r>
            <a:r>
              <a:rPr lang="en-US" sz="1200" dirty="0"/>
              <a:t>Was riding his scooter when he crossed the street and was struck by a car travelling approximately 25 mp</a:t>
            </a:r>
            <a:r>
              <a:rPr lang="en-US" sz="1200" b="0" dirty="0"/>
              <a:t>h.</a:t>
            </a:r>
          </a:p>
          <a:p>
            <a:pPr marL="565150" lvl="2" indent="-273050">
              <a:buSzPct val="80000"/>
              <a:buFont typeface="Wingdings" charset="2"/>
              <a:buChar char="§"/>
            </a:pPr>
            <a:r>
              <a:rPr lang="en-US" sz="1200" dirty="0"/>
              <a:t>R </a:t>
            </a:r>
            <a:r>
              <a:rPr lang="en-US" dirty="0"/>
              <a:t>– </a:t>
            </a:r>
            <a:r>
              <a:rPr lang="en-US" sz="1200" dirty="0"/>
              <a:t>None.</a:t>
            </a:r>
          </a:p>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12146E-B839-164B-9975-6846FA04A51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0352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371600" y="1143000"/>
            <a:ext cx="4114800" cy="3086100"/>
          </a:xfrm>
          <a:ln/>
        </p:spPr>
      </p:sp>
      <p:sp>
        <p:nvSpPr>
          <p:cNvPr id="56322"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dirty="0"/>
              <a:t>Instructor Notes </a:t>
            </a:r>
          </a:p>
          <a:p>
            <a:endParaRPr lang="en-US" b="0" dirty="0"/>
          </a:p>
          <a:p>
            <a:pPr marL="171450" indent="-171450">
              <a:buFont typeface="Arial" panose="020B0604020202020204" pitchFamily="34" charset="0"/>
              <a:buChar char="•"/>
            </a:pPr>
            <a:r>
              <a:rPr lang="en-US" b="0" dirty="0"/>
              <a:t>Discuss what the vital signs tell us about the patient.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SpO</a:t>
            </a:r>
            <a:r>
              <a:rPr lang="en-US" sz="1200" b="0" kern="1200" baseline="-25000" dirty="0">
                <a:solidFill>
                  <a:schemeClr val="tx1"/>
                </a:solidFill>
                <a:effectLst/>
                <a:latin typeface="+mn-lt"/>
                <a:ea typeface="+mn-ea"/>
                <a:cs typeface="+mn-cs"/>
              </a:rPr>
              <a:t>2</a:t>
            </a:r>
            <a:r>
              <a:rPr lang="en-US" sz="1200" b="0" kern="1200" dirty="0">
                <a:solidFill>
                  <a:schemeClr val="tx1"/>
                </a:solidFill>
                <a:effectLst/>
                <a:latin typeface="+mn-lt"/>
                <a:ea typeface="+mn-ea"/>
                <a:cs typeface="+mn-cs"/>
              </a:rPr>
              <a:t>: 93% on room air and improves with high-flow blow-by oxygen.</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Was oxygen needed?</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Discuss treatment options in your region. Remember that hyperoxia can be as dangerous as hypoxia. The best approach to oxygenating the patient (nasal cannula or NRB) depends on the patient’s response to supplemental oxygen and whether the SpO</a:t>
            </a:r>
            <a:r>
              <a:rPr lang="en-US" sz="1200" b="0" kern="1200" baseline="-25000" dirty="0">
                <a:solidFill>
                  <a:schemeClr val="tx1"/>
                </a:solidFill>
                <a:effectLst/>
                <a:latin typeface="+mn-lt"/>
                <a:ea typeface="+mn-ea"/>
                <a:cs typeface="+mn-cs"/>
              </a:rPr>
              <a:t>2</a:t>
            </a:r>
            <a:r>
              <a:rPr lang="en-US" sz="1200" b="0" kern="1200" dirty="0">
                <a:solidFill>
                  <a:schemeClr val="tx1"/>
                </a:solidFill>
                <a:effectLst/>
                <a:latin typeface="+mn-lt"/>
                <a:ea typeface="+mn-ea"/>
                <a:cs typeface="+mn-cs"/>
              </a:rPr>
              <a:t> saturation increases significantly.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HR is 169 </a:t>
            </a:r>
            <a:r>
              <a:rPr lang="en-US" sz="1200" b="0" dirty="0">
                <a:ea typeface="Times New Roman" panose="02020603050405020304" pitchFamily="18" charset="0"/>
              </a:rPr>
              <a:t>weak and rapid.</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ETCO</a:t>
            </a:r>
            <a:r>
              <a:rPr lang="en-US" b="0" baseline="-25000" dirty="0"/>
              <a:t>2</a:t>
            </a:r>
            <a:r>
              <a:rPr kumimoji="0" lang="en-US" sz="1200" b="0" i="0" u="none" strike="noStrike" kern="1200" cap="none" spc="0" normalizeH="0" baseline="0" noProof="0" dirty="0">
                <a:ln>
                  <a:noFill/>
                </a:ln>
                <a:solidFill>
                  <a:prstClr val="black"/>
                </a:solidFill>
                <a:effectLst/>
                <a:uLnTx/>
                <a:uFillTx/>
                <a:latin typeface="+mn-lt"/>
                <a:ea typeface="+mn-ea"/>
                <a:cs typeface="+mn-cs"/>
              </a:rPr>
              <a:t> is 42.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Respiratory rate is 30.</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Discuss reason(s) for increased ventilatory rate.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Blood pressure is 112/60 mm Hg.</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Do you need a BP to determine your patient is in shock?</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No, low blood pressure in shock is an ominous sign.</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Compensatory mechanisms can maintain a normal systolic blood pressure.</a:t>
            </a:r>
          </a:p>
          <a:p>
            <a:pPr marL="2000250" marR="0" lvl="4"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effectLst/>
                <a:latin typeface="Segoe UI" panose="020B0502040204020203" pitchFamily="34" charset="0"/>
              </a:rPr>
              <a:t>Permissive hypotension is not used in children because once hypotensive they decompensate quickly. </a:t>
            </a:r>
            <a:endParaRPr kumimoji="0" lang="en-US" sz="1000" b="0" i="0" u="none" strike="noStrike" kern="1200" cap="none" spc="0" normalizeH="0" baseline="0" noProof="0" dirty="0">
              <a:ln>
                <a:noFill/>
              </a:ln>
              <a:solidFill>
                <a:prstClr val="black"/>
              </a:solidFill>
              <a:effectLst/>
              <a:uLnTx/>
              <a:uFillTx/>
              <a:latin typeface="+mn-lt"/>
              <a:ea typeface="+mn-ea"/>
              <a:cs typeface="+mn-cs"/>
            </a:endParaRPr>
          </a:p>
          <a:p>
            <a:pPr marL="2000250" marR="0" lvl="4"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Early recognition and treatment of shock during this time is critical for optimal patient outcomes.</a:t>
            </a:r>
          </a:p>
          <a:p>
            <a:pPr marL="2000250" marR="0" lvl="4"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Once compensatory mechanisms fail and patient becomes hypotensive, odds of survival decrease significantly.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Blood glucose is 104 mg/dL (5.8 mmol/L).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Weight is 35 kg.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Diagnostics indicate sinus tach.</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171450" indent="-171450">
              <a:buFont typeface="Arial" panose="020B0604020202020204" pitchFamily="34" charset="0"/>
              <a:buChar char="•"/>
              <a:defRPr/>
            </a:pPr>
            <a:r>
              <a:rPr lang="en-US" b="0" dirty="0"/>
              <a:t>Participant engagement</a:t>
            </a:r>
          </a:p>
          <a:p>
            <a:pPr marL="628650" lvl="1" indent="-171450">
              <a:buFont typeface="Arial" panose="020B0604020202020204" pitchFamily="34" charset="0"/>
              <a:buChar char="•"/>
              <a:defRPr/>
            </a:pPr>
            <a:r>
              <a:rPr lang="en-US" b="0" dirty="0"/>
              <a:t>Discuss expected typical vital signs for age.</a:t>
            </a:r>
          </a:p>
          <a:p>
            <a:pPr marL="628650" lvl="1" indent="-171450">
              <a:buFont typeface="Arial" panose="020B0604020202020204" pitchFamily="34" charset="0"/>
              <a:buChar char="•"/>
              <a:defRPr/>
            </a:pPr>
            <a:r>
              <a:rPr lang="en-US" b="0" dirty="0"/>
              <a:t>Expand on initial measures that may be used to warm the patient, such as warm blankets or fluids to prevent hypothermia.</a:t>
            </a:r>
          </a:p>
          <a:p>
            <a:pPr marL="0" indent="0">
              <a:buFont typeface="Arial" panose="020B0604020202020204" pitchFamily="34" charset="0"/>
              <a:buNone/>
              <a:defRPr/>
            </a:pPr>
            <a:endParaRPr lang="en-US" b="0" dirty="0"/>
          </a:p>
          <a:p>
            <a:pPr marL="0" indent="0">
              <a:buFont typeface="Arial"/>
              <a:buNone/>
              <a:defRPr/>
            </a:pPr>
            <a:endParaRPr lang="en-US" b="0" dirty="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anose="020B0604020202020204" pitchFamily="34" charset="0"/>
                <a:ea typeface="ＭＳ Ｐゴシック" panose="020B0600070205080204" pitchFamily="34" charset="-128"/>
              </a:defRPr>
            </a:lvl1pPr>
            <a:lvl2pPr marL="785372" indent="-302066" eaLnBrk="0" hangingPunct="0">
              <a:defRPr sz="2500">
                <a:solidFill>
                  <a:schemeClr val="tx1"/>
                </a:solidFill>
                <a:latin typeface="Arial" panose="020B0604020202020204" pitchFamily="34" charset="0"/>
                <a:ea typeface="ＭＳ Ｐゴシック" panose="020B0600070205080204" pitchFamily="34" charset="-128"/>
              </a:defRPr>
            </a:lvl2pPr>
            <a:lvl3pPr marL="1208265" indent="-241653" eaLnBrk="0" hangingPunct="0">
              <a:defRPr sz="2500">
                <a:solidFill>
                  <a:schemeClr val="tx1"/>
                </a:solidFill>
                <a:latin typeface="Arial" panose="020B0604020202020204" pitchFamily="34" charset="0"/>
                <a:ea typeface="ＭＳ Ｐゴシック" panose="020B0600070205080204" pitchFamily="34" charset="-128"/>
              </a:defRPr>
            </a:lvl3pPr>
            <a:lvl4pPr marL="1691571" indent="-241653" eaLnBrk="0" hangingPunct="0">
              <a:defRPr sz="2500">
                <a:solidFill>
                  <a:schemeClr val="tx1"/>
                </a:solidFill>
                <a:latin typeface="Arial" panose="020B0604020202020204" pitchFamily="34" charset="0"/>
                <a:ea typeface="ＭＳ Ｐゴシック" panose="020B0600070205080204" pitchFamily="34" charset="-128"/>
              </a:defRPr>
            </a:lvl4pPr>
            <a:lvl5pPr marL="2174878" indent="-241653" eaLnBrk="0" hangingPunct="0">
              <a:defRPr sz="2500">
                <a:solidFill>
                  <a:schemeClr val="tx1"/>
                </a:solidFill>
                <a:latin typeface="Arial" panose="020B0604020202020204" pitchFamily="34" charset="0"/>
                <a:ea typeface="ＭＳ Ｐゴシック" panose="020B0600070205080204" pitchFamily="34" charset="-128"/>
              </a:defRPr>
            </a:lvl5pPr>
            <a:lvl6pPr marL="2658184" indent="-241653"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3141490" indent="-241653"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3624796" indent="-241653"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4108102" indent="-241653"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pPr eaLnBrk="1" hangingPunct="1"/>
            <a:fld id="{851E97FA-2DDF-453C-BAE1-9B1A1A1B3656}" type="slidenum">
              <a:rPr lang="en-US" altLang="en-US" sz="1300">
                <a:solidFill>
                  <a:prstClr val="black"/>
                </a:solidFill>
              </a:rPr>
              <a:pPr eaLnBrk="1" hangingPunct="1"/>
              <a:t>19</a:t>
            </a:fld>
            <a:endParaRPr lang="en-US" altLang="en-US" sz="1300" dirty="0">
              <a:solidFill>
                <a:prstClr val="black"/>
              </a:solidFill>
            </a:endParaRPr>
          </a:p>
        </p:txBody>
      </p:sp>
    </p:spTree>
    <p:extLst>
      <p:ext uri="{BB962C8B-B14F-4D97-AF65-F5344CB8AC3E}">
        <p14:creationId xmlns:p14="http://schemas.microsoft.com/office/powerpoint/2010/main" val="455967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Instructor Notes</a:t>
            </a:r>
          </a:p>
          <a:p>
            <a:pPr mar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b="0" dirty="0"/>
              <a:t>Discuss the </a:t>
            </a:r>
            <a:r>
              <a:rPr lang="en-US" b="0" baseline="0" dirty="0"/>
              <a:t>learning objectives and the importance of thoroughly understanding each one. </a:t>
            </a:r>
            <a:endParaRPr lang="en-US" b="0" dirty="0">
              <a:latin typeface="Arial" charset="0"/>
            </a:endParaRPr>
          </a:p>
          <a:p>
            <a:pPr marL="457200" lvl="0" indent="-284163">
              <a:spcBef>
                <a:spcPts val="600"/>
              </a:spcBef>
              <a:buFont typeface="Arial" panose="020B0604020202020204" pitchFamily="34" charset="0"/>
              <a:buChar char="•"/>
            </a:pPr>
            <a:r>
              <a:rPr lang="en-US" dirty="0"/>
              <a:t>Discuss the kinematics of pediatric </a:t>
            </a:r>
            <a:r>
              <a:rPr lang="en-US" b="0" dirty="0"/>
              <a:t>trauma.</a:t>
            </a:r>
          </a:p>
          <a:p>
            <a:pPr marL="457200" lvl="0" indent="-284163">
              <a:spcBef>
                <a:spcPts val="600"/>
              </a:spcBef>
              <a:buFont typeface="Arial" panose="020B0604020202020204" pitchFamily="34" charset="0"/>
              <a:buChar char="•"/>
            </a:pPr>
            <a:r>
              <a:rPr lang="en-US" b="0" dirty="0"/>
              <a:t>Review the trauma triad of death.</a:t>
            </a:r>
          </a:p>
          <a:p>
            <a:pPr marL="457200" lvl="0" indent="-284163">
              <a:spcBef>
                <a:spcPts val="600"/>
              </a:spcBef>
              <a:buFont typeface="Arial" panose="020B0604020202020204" pitchFamily="34" charset="0"/>
              <a:buChar char="•"/>
            </a:pPr>
            <a:r>
              <a:rPr lang="en-US" b="0" dirty="0"/>
              <a:t>Identify the common types of injuries and their treatments.</a:t>
            </a:r>
          </a:p>
          <a:p>
            <a:pPr marL="457200" lvl="0" indent="-284163">
              <a:spcBef>
                <a:spcPts val="600"/>
              </a:spcBef>
              <a:buFont typeface="Arial" panose="020B0604020202020204" pitchFamily="34" charset="0"/>
              <a:buChar char="•"/>
            </a:pPr>
            <a:r>
              <a:rPr lang="en-US" b="0" dirty="0"/>
              <a:t>Discuss the management of pediatric trauma patients using the Pediatric Assessment Triangle and XABCDE approach.</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2B2225B7-14D2-4B83-9463-E78E66ECF1B1}" type="slidenum">
              <a:rPr lang="en-US" smtClean="0"/>
              <a:t>2</a:t>
            </a:fld>
            <a:endParaRPr lang="en-US" dirty="0"/>
          </a:p>
        </p:txBody>
      </p:sp>
    </p:spTree>
    <p:extLst>
      <p:ext uri="{BB962C8B-B14F-4D97-AF65-F5344CB8AC3E}">
        <p14:creationId xmlns:p14="http://schemas.microsoft.com/office/powerpoint/2010/main" val="1767540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lnSpcReduction="10000"/>
          </a:bodyPr>
          <a:lstStyle/>
          <a:p>
            <a:r>
              <a:rPr lang="en-US" sz="1200" b="0" dirty="0"/>
              <a:t>Instructor Notes</a:t>
            </a:r>
          </a:p>
          <a:p>
            <a:endParaRPr lang="en-US" sz="1200" b="0" dirty="0"/>
          </a:p>
          <a:p>
            <a:r>
              <a:rPr lang="en-US" sz="1200" b="0" i="1" dirty="0"/>
              <a:t>*Ask participants: Given the age of this child, would you perform a head-to-toe or toe-to-head assessment? </a:t>
            </a:r>
          </a:p>
          <a:p>
            <a:endParaRPr lang="en-US" sz="1200" b="1" dirty="0"/>
          </a:p>
          <a:p>
            <a:pPr marL="171450" indent="-171450">
              <a:buFont typeface="Arial" panose="020B0604020202020204" pitchFamily="34" charset="0"/>
              <a:buChar char="•"/>
            </a:pPr>
            <a:r>
              <a:rPr lang="en-US" sz="1200" b="1" dirty="0"/>
              <a:t>HEENT</a:t>
            </a:r>
          </a:p>
          <a:p>
            <a:pPr marL="628650" lvl="1" indent="-171450">
              <a:buFont typeface="Arial" panose="020B0604020202020204" pitchFamily="34" charset="0"/>
              <a:buChar char="•"/>
            </a:pPr>
            <a:r>
              <a:rPr lang="en-US" sz="1200" dirty="0"/>
              <a:t>Head: Minor abrasions</a:t>
            </a:r>
          </a:p>
          <a:p>
            <a:pPr marL="628650" lvl="1" indent="-171450">
              <a:buFont typeface="Arial" panose="020B0604020202020204" pitchFamily="34" charset="0"/>
              <a:buChar char="•"/>
            </a:pPr>
            <a:r>
              <a:rPr lang="en-US" sz="1200" dirty="0"/>
              <a:t>Eyes: PERRL</a:t>
            </a:r>
          </a:p>
          <a:p>
            <a:pPr marL="628650" lvl="1" indent="-171450">
              <a:buFont typeface="Arial" panose="020B0604020202020204" pitchFamily="34" charset="0"/>
              <a:buChar char="•"/>
            </a:pPr>
            <a:r>
              <a:rPr lang="en-US" sz="1200" dirty="0"/>
              <a:t>Ears: Unremarkable</a:t>
            </a:r>
          </a:p>
          <a:p>
            <a:pPr marL="628650" lvl="1" indent="-171450">
              <a:buFont typeface="Arial" panose="020B0604020202020204" pitchFamily="34" charset="0"/>
              <a:buChar char="•"/>
            </a:pPr>
            <a:r>
              <a:rPr lang="en-US" sz="1200" dirty="0"/>
              <a:t>Nose: </a:t>
            </a:r>
            <a:r>
              <a:rPr lang="en-US" sz="1200" dirty="0">
                <a:solidFill>
                  <a:prstClr val="black"/>
                </a:solidFill>
                <a:latin typeface="+mn-lt"/>
              </a:rPr>
              <a:t>Unremarkable</a:t>
            </a:r>
          </a:p>
          <a:p>
            <a:pPr marL="628650" lvl="1" indent="-171450">
              <a:buFont typeface="Arial" panose="020B0604020202020204" pitchFamily="34" charset="0"/>
              <a:buChar char="•"/>
            </a:pPr>
            <a:r>
              <a:rPr lang="en-US" sz="1200" dirty="0"/>
              <a:t>Throat: Unremarkable</a:t>
            </a:r>
          </a:p>
          <a:p>
            <a:pPr marL="171450" indent="-171450">
              <a:buFont typeface="Arial" panose="020B0604020202020204" pitchFamily="34" charset="0"/>
              <a:buChar char="•"/>
            </a:pPr>
            <a:r>
              <a:rPr lang="en-US" sz="1200" b="1" dirty="0"/>
              <a:t>Heart and lungs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rPr>
              <a:t>Lung sounds, clear and equal. Heart sounds are normal, no murmur. Respirations rapid.</a:t>
            </a:r>
            <a:endParaRPr lang="en-US" sz="1200" b="1" dirty="0"/>
          </a:p>
          <a:p>
            <a:pPr marL="171450" indent="-171450">
              <a:buFont typeface="Arial" panose="020B0604020202020204" pitchFamily="34" charset="0"/>
              <a:buChar char="•"/>
            </a:pPr>
            <a:r>
              <a:rPr lang="en-US" sz="1200" b="1" dirty="0"/>
              <a:t>Neuro</a:t>
            </a:r>
          </a:p>
          <a:p>
            <a:pPr marL="628650" lvl="1" indent="-171450">
              <a:buFont typeface="Arial" panose="020B0604020202020204" pitchFamily="34" charset="0"/>
              <a:buChar char="•"/>
            </a:pPr>
            <a:r>
              <a:rPr lang="en-US" sz="1200" dirty="0"/>
              <a:t>Circulation, motor, and sensory (CMS) intact, </a:t>
            </a:r>
            <a:r>
              <a:rPr kumimoji="0" lang="en-US" sz="1200" b="0" i="0" u="none" strike="noStrike" kern="1200" cap="none" spc="0" normalizeH="0" baseline="0" noProof="0" dirty="0">
                <a:ln>
                  <a:noFill/>
                </a:ln>
                <a:solidFill>
                  <a:prstClr val="black"/>
                </a:solidFill>
                <a:effectLst/>
                <a:uLnTx/>
                <a:uFillTx/>
                <a:latin typeface="+mn-lt"/>
                <a:ea typeface="+mn-ea"/>
                <a:cs typeface="+mn-cs"/>
              </a:rPr>
              <a:t>restless and anxious. No pulse in right leg secondary to tourniquet application</a:t>
            </a:r>
            <a:endParaRPr lang="en-US" sz="1200" dirty="0"/>
          </a:p>
          <a:p>
            <a:pPr marL="171450" indent="-171450">
              <a:buFont typeface="Arial" panose="020B0604020202020204" pitchFamily="34" charset="0"/>
              <a:buChar char="•"/>
            </a:pPr>
            <a:r>
              <a:rPr lang="en-US" sz="1200" b="1" dirty="0"/>
              <a:t>Abdomen and pelvis</a:t>
            </a:r>
          </a:p>
          <a:p>
            <a:pPr marL="628650" lvl="1" indent="-171450">
              <a:buFont typeface="Arial" panose="020B0604020202020204" pitchFamily="34" charset="0"/>
              <a:buChar char="•"/>
            </a:pPr>
            <a:r>
              <a:rPr lang="en-US" sz="1200" dirty="0"/>
              <a:t>Bruising and rigidity noted to the abdomen</a:t>
            </a:r>
          </a:p>
          <a:p>
            <a:pPr marL="171450" indent="-171450">
              <a:buFont typeface="Arial" panose="020B0604020202020204" pitchFamily="34" charset="0"/>
              <a:buChar char="•"/>
            </a:pPr>
            <a:r>
              <a:rPr lang="en-US" sz="1200" b="1" dirty="0"/>
              <a:t>Upper extremities</a:t>
            </a:r>
          </a:p>
          <a:p>
            <a:pPr marL="628650" lvl="1" indent="-171450">
              <a:buFont typeface="Arial" panose="020B0604020202020204" pitchFamily="34" charset="0"/>
              <a:buChar char="•"/>
            </a:pPr>
            <a:r>
              <a:rPr lang="en-US" sz="1200" dirty="0"/>
              <a:t>Minor abrasions and lacerations</a:t>
            </a:r>
          </a:p>
          <a:p>
            <a:pPr marL="628650" lvl="1" indent="-171450">
              <a:buFont typeface="Arial" panose="020B0604020202020204" pitchFamily="34" charset="0"/>
              <a:buChar char="•"/>
            </a:pPr>
            <a:r>
              <a:rPr lang="en-US" sz="1200" dirty="0"/>
              <a:t>Rapid/weak radial pulses</a:t>
            </a:r>
          </a:p>
          <a:p>
            <a:pPr marL="171450" indent="-171450">
              <a:buFont typeface="Arial" panose="020B0604020202020204" pitchFamily="34" charset="0"/>
              <a:buChar char="•"/>
            </a:pPr>
            <a:r>
              <a:rPr lang="en-US" sz="1200" b="1" dirty="0"/>
              <a:t>Lower extremities</a:t>
            </a:r>
          </a:p>
          <a:p>
            <a:pPr marL="628650" lvl="1" indent="-171450">
              <a:buFont typeface="Arial" panose="020B0604020202020204" pitchFamily="34" charset="0"/>
              <a:buChar char="•"/>
            </a:pPr>
            <a:r>
              <a:rPr lang="en-US" sz="1200" dirty="0"/>
              <a:t>Open comminuted femur fracture to right leg</a:t>
            </a:r>
          </a:p>
          <a:p>
            <a:endParaRPr lang="en-US" sz="1200"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74E427-9911-4858-A637-FB4CBC46EF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3995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Instructor Notes</a:t>
            </a:r>
          </a:p>
          <a:p>
            <a:endParaRPr lang="en-US" dirty="0"/>
          </a:p>
          <a:p>
            <a:pPr marL="171450" indent="-171450">
              <a:buFont typeface="Arial" panose="020B0604020202020204" pitchFamily="34" charset="0"/>
              <a:buChar char="•"/>
            </a:pPr>
            <a:r>
              <a:rPr lang="en-US" dirty="0"/>
              <a:t>Ask students how they would treat this patient according to their local protocols and scope of practice.</a:t>
            </a:r>
          </a:p>
          <a:p>
            <a:pPr marL="628650" lvl="1" indent="-171450">
              <a:buFont typeface="Arial" panose="020B0604020202020204" pitchFamily="34" charset="0"/>
              <a:buChar char="•"/>
            </a:pPr>
            <a:r>
              <a:rPr lang="en-US" dirty="0"/>
              <a:t>The patient should be treated with</a:t>
            </a:r>
            <a:r>
              <a:rPr lang="en-US" baseline="0" dirty="0"/>
              <a:t> supportive care. </a:t>
            </a:r>
          </a:p>
          <a:p>
            <a:pPr marL="628650" lvl="1" indent="-171450">
              <a:buFont typeface="Arial" panose="020B0604020202020204" pitchFamily="34" charset="0"/>
              <a:buChar char="•"/>
            </a:pPr>
            <a:r>
              <a:rPr lang="en-US" dirty="0"/>
              <a:t>Be prepared for rapid</a:t>
            </a:r>
            <a:r>
              <a:rPr lang="en-US" baseline="0" dirty="0"/>
              <a:t> deterioration. </a:t>
            </a:r>
          </a:p>
          <a:p>
            <a:r>
              <a:rPr lang="en-US" sz="1200" b="1" dirty="0">
                <a:ln/>
                <a:solidFill>
                  <a:schemeClr val="accent4"/>
                </a:solidFill>
              </a:rPr>
              <a:t>Patient Management:</a:t>
            </a:r>
          </a:p>
          <a:p>
            <a:pPr marL="171450" indent="-171450">
              <a:buFont typeface="Arial" panose="020B0604020202020204" pitchFamily="34" charset="0"/>
              <a:buChar char="•"/>
            </a:pPr>
            <a:r>
              <a:rPr lang="en-US" sz="1200" b="0" dirty="0">
                <a:ln/>
                <a:solidFill>
                  <a:schemeClr val="accent4"/>
                </a:solidFill>
              </a:rPr>
              <a:t>What are your goals for this patient?</a:t>
            </a:r>
          </a:p>
          <a:p>
            <a:pPr marL="628650" lvl="1" indent="-171450">
              <a:buFont typeface="Arial" panose="020B0604020202020204" pitchFamily="34" charset="0"/>
              <a:buChar char="•"/>
            </a:pPr>
            <a:r>
              <a:rPr lang="en-US" dirty="0"/>
              <a:t>Maintain ABCs</a:t>
            </a:r>
          </a:p>
          <a:p>
            <a:pPr marL="628650" lvl="1" indent="-171450">
              <a:buFont typeface="Arial" panose="020B0604020202020204" pitchFamily="34" charset="0"/>
              <a:buChar char="•"/>
            </a:pPr>
            <a:r>
              <a:rPr lang="en-US" sz="1200" b="0" dirty="0">
                <a:ln/>
                <a:solidFill>
                  <a:schemeClr val="accent4"/>
                </a:solidFill>
              </a:rPr>
              <a:t>Rapid transport to trauma center. </a:t>
            </a:r>
          </a:p>
          <a:p>
            <a:pPr marL="1085850" lvl="2" indent="-171450">
              <a:buFont typeface="Arial" panose="020B0604020202020204" pitchFamily="34" charset="0"/>
              <a:buChar char="•"/>
            </a:pPr>
            <a:r>
              <a:rPr lang="en-US" sz="1200" b="0" dirty="0">
                <a:ln/>
                <a:solidFill>
                  <a:schemeClr val="accent4"/>
                </a:solidFill>
              </a:rPr>
              <a:t>Air medical transport if needed.</a:t>
            </a:r>
          </a:p>
          <a:p>
            <a:pPr marL="171450" lvl="0" indent="-171450">
              <a:buFont typeface="Arial" panose="020B0604020202020204" pitchFamily="34" charset="0"/>
              <a:buChar char="•"/>
            </a:pPr>
            <a:r>
              <a:rPr lang="en-US" sz="1200" b="0" dirty="0">
                <a:ln/>
                <a:solidFill>
                  <a:schemeClr val="accent4"/>
                </a:solidFill>
              </a:rPr>
              <a:t>What are the indications for a pelvic binder?</a:t>
            </a:r>
          </a:p>
          <a:p>
            <a:pPr marL="628650" lvl="1" indent="-171450">
              <a:buFont typeface="Arial" panose="020B0604020202020204" pitchFamily="34" charset="0"/>
              <a:buChar char="•"/>
            </a:pPr>
            <a:r>
              <a:rPr lang="en-US" sz="1200" b="0" dirty="0">
                <a:ln/>
                <a:solidFill>
                  <a:schemeClr val="accent4"/>
                </a:solidFill>
              </a:rPr>
              <a:t>Pelvic instability or injury</a:t>
            </a:r>
          </a:p>
          <a:p>
            <a:pPr marL="628650" lvl="1" indent="-171450">
              <a:buFont typeface="Arial" panose="020B0604020202020204" pitchFamily="34" charset="0"/>
              <a:buChar char="•"/>
            </a:pPr>
            <a:r>
              <a:rPr lang="en-US" sz="1200" b="0" dirty="0">
                <a:ln/>
                <a:solidFill>
                  <a:schemeClr val="accent4"/>
                </a:solidFill>
              </a:rPr>
              <a:t>Signs of internal hemorrhage and shock associated with significant blunt/blast mechanism of injury</a:t>
            </a:r>
          </a:p>
          <a:p>
            <a:pPr marL="171450" lvl="0" indent="-171450">
              <a:buFont typeface="Arial" panose="020B0604020202020204" pitchFamily="34" charset="0"/>
              <a:buChar char="•"/>
            </a:pPr>
            <a:r>
              <a:rPr lang="en-US" sz="1200" b="0" dirty="0">
                <a:ln/>
                <a:solidFill>
                  <a:schemeClr val="accent4"/>
                </a:solidFill>
              </a:rPr>
              <a:t>What are the indications for IV fluids? How much fluid do we administer?</a:t>
            </a:r>
          </a:p>
          <a:p>
            <a:pPr marL="628650" lvl="1" indent="-171450">
              <a:buFont typeface="Arial" panose="020B0604020202020204" pitchFamily="34" charset="0"/>
              <a:buChar char="•"/>
            </a:pPr>
            <a:r>
              <a:rPr lang="en-US" sz="1200" b="0" dirty="0">
                <a:ln/>
                <a:solidFill>
                  <a:schemeClr val="accent4"/>
                </a:solidFill>
              </a:rPr>
              <a:t>Indications</a:t>
            </a:r>
          </a:p>
          <a:p>
            <a:pPr marL="1085850" lvl="2" indent="-171450">
              <a:buFont typeface="Arial" panose="020B0604020202020204" pitchFamily="34" charset="0"/>
              <a:buChar char="•"/>
            </a:pPr>
            <a:r>
              <a:rPr lang="en-US" sz="1200" b="0" dirty="0">
                <a:ln/>
                <a:solidFill>
                  <a:schemeClr val="accent4"/>
                </a:solidFill>
              </a:rPr>
              <a:t>Tachycardia and poor perfusion </a:t>
            </a:r>
          </a:p>
          <a:p>
            <a:pPr marL="628650" lvl="1" indent="-171450">
              <a:buFont typeface="Arial" panose="020B0604020202020204" pitchFamily="34" charset="0"/>
              <a:buChar char="•"/>
            </a:pPr>
            <a:r>
              <a:rPr lang="en-US" sz="1200" b="0" dirty="0">
                <a:ln/>
                <a:solidFill>
                  <a:schemeClr val="accent4"/>
                </a:solidFill>
              </a:rPr>
              <a:t>How much </a:t>
            </a:r>
          </a:p>
          <a:p>
            <a:pPr marL="1085850" lvl="2" indent="-171450">
              <a:buFont typeface="Arial" panose="020B0604020202020204" pitchFamily="34" charset="0"/>
              <a:buChar char="•"/>
            </a:pPr>
            <a:r>
              <a:rPr lang="en-US" sz="1200" b="0" dirty="0">
                <a:ln/>
                <a:solidFill>
                  <a:schemeClr val="accent4"/>
                </a:solidFill>
              </a:rPr>
              <a:t>Start with 20 ml/kg. Administer enough fluid to maintain perfusion</a:t>
            </a:r>
          </a:p>
          <a:p>
            <a:pPr marL="1543050" lvl="3" indent="-171450">
              <a:buFont typeface="Arial" panose="020B0604020202020204" pitchFamily="34" charset="0"/>
              <a:buChar char="•"/>
            </a:pPr>
            <a:r>
              <a:rPr lang="en-US" sz="1200" b="0" dirty="0">
                <a:ln/>
                <a:solidFill>
                  <a:schemeClr val="accent4"/>
                </a:solidFill>
              </a:rPr>
              <a:t>Improved mental status</a:t>
            </a:r>
          </a:p>
          <a:p>
            <a:pPr marL="1543050" lvl="3" indent="-171450">
              <a:buFont typeface="Arial" panose="020B0604020202020204" pitchFamily="34" charset="0"/>
              <a:buChar char="•"/>
            </a:pPr>
            <a:r>
              <a:rPr lang="en-US" sz="1200" b="0" dirty="0">
                <a:ln/>
                <a:solidFill>
                  <a:schemeClr val="accent4"/>
                </a:solidFill>
              </a:rPr>
              <a:t>Goal of adequate distal pulses or capillary refill</a:t>
            </a:r>
          </a:p>
          <a:p>
            <a:pPr marL="171450" lvl="0" indent="-171450">
              <a:buFont typeface="Arial" panose="020B0604020202020204" pitchFamily="34" charset="0"/>
              <a:buChar char="•"/>
            </a:pPr>
            <a:r>
              <a:rPr lang="en-US" sz="1200" b="0" dirty="0">
                <a:ln/>
                <a:solidFill>
                  <a:schemeClr val="accent4"/>
                </a:solidFill>
              </a:rPr>
              <a:t>Which fluids are recommended?</a:t>
            </a:r>
          </a:p>
          <a:p>
            <a:pPr marL="628650" lvl="1" indent="-171450">
              <a:buFont typeface="Arial" panose="020B0604020202020204" pitchFamily="34" charset="0"/>
              <a:buChar char="•"/>
            </a:pPr>
            <a:r>
              <a:rPr lang="en-US" sz="1200" b="0" dirty="0">
                <a:ln/>
                <a:solidFill>
                  <a:schemeClr val="accent4"/>
                </a:solidFill>
              </a:rPr>
              <a:t>Lactated Ringer or normal saline can be used in moderation.</a:t>
            </a:r>
          </a:p>
          <a:p>
            <a:pPr marL="1085850" lvl="2" indent="-171450">
              <a:buFont typeface="Arial" panose="020B0604020202020204" pitchFamily="34" charset="0"/>
              <a:buChar char="•"/>
            </a:pPr>
            <a:r>
              <a:rPr lang="en-US" sz="1200" b="0" dirty="0">
                <a:ln/>
                <a:solidFill>
                  <a:schemeClr val="accent4"/>
                </a:solidFill>
              </a:rPr>
              <a:t>Fluids should be warmed, if able, so as to not worsen hypothermia.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n/>
                <a:solidFill>
                  <a:schemeClr val="accent4"/>
                </a:solidFill>
              </a:rPr>
              <a:t>Whole blood or blood products are recommended if patient does not respond to crystalloids.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n/>
                <a:solidFill>
                  <a:schemeClr val="accent4"/>
                </a:solidFill>
              </a:rPr>
              <a:t>Should begin with crystalloid solutions and then go to whole blood or blood products.</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n/>
                <a:solidFill>
                  <a:schemeClr val="accent4"/>
                </a:solidFill>
              </a:rPr>
              <a:t>Majority of pediatrics will not require a transfusion.</a:t>
            </a:r>
          </a:p>
          <a:p>
            <a:pPr marL="171450" lvl="0" indent="-171450">
              <a:buFont typeface="Arial" panose="020B0604020202020204" pitchFamily="34" charset="0"/>
              <a:buChar char="•"/>
            </a:pPr>
            <a:r>
              <a:rPr lang="en-US" sz="1200" b="0" dirty="0">
                <a:ln/>
                <a:solidFill>
                  <a:schemeClr val="accent4"/>
                </a:solidFill>
              </a:rPr>
              <a:t>What pain management strategy may be best?</a:t>
            </a:r>
          </a:p>
          <a:p>
            <a:pPr marL="628650" lvl="1" indent="-171450">
              <a:buFont typeface="Arial" panose="020B0604020202020204" pitchFamily="34" charset="0"/>
              <a:buChar char="•"/>
            </a:pPr>
            <a:r>
              <a:rPr lang="en-US" sz="1200" b="0" dirty="0">
                <a:ln/>
                <a:solidFill>
                  <a:schemeClr val="accent4"/>
                </a:solidFill>
              </a:rPr>
              <a:t>Due to the potential for shock, a non-narcotic analgesic may be best as to not aggravate shock.</a:t>
            </a:r>
          </a:p>
          <a:p>
            <a:pPr marL="628650" lvl="1" indent="-171450">
              <a:buFont typeface="Arial" panose="020B0604020202020204" pitchFamily="34" charset="0"/>
              <a:buChar char="•"/>
            </a:pPr>
            <a:r>
              <a:rPr lang="en-US" sz="1200" b="0" dirty="0">
                <a:ln/>
                <a:solidFill>
                  <a:schemeClr val="accent4"/>
                </a:solidFill>
              </a:rPr>
              <a:t>Ketamine may be a good option.</a:t>
            </a:r>
          </a:p>
          <a:p>
            <a:pPr marL="171450" lvl="0" indent="-171450">
              <a:buFont typeface="Arial" panose="020B0604020202020204" pitchFamily="34" charset="0"/>
              <a:buChar char="•"/>
            </a:pPr>
            <a:r>
              <a:rPr lang="en-US" sz="1200" b="0" dirty="0">
                <a:ln/>
                <a:solidFill>
                  <a:schemeClr val="accent4"/>
                </a:solidFill>
              </a:rPr>
              <a:t>TXA will be discussed on the next slide.</a:t>
            </a:r>
          </a:p>
          <a:p>
            <a:pPr marL="457200" lvl="1" indent="0">
              <a:buFont typeface="Arial" panose="020B0604020202020204" pitchFamily="34" charset="0"/>
              <a:buNone/>
            </a:pPr>
            <a:endParaRPr lang="en-US" sz="1200" b="0" dirty="0">
              <a:ln/>
              <a:solidFill>
                <a:schemeClr val="accent4"/>
              </a:solidFill>
            </a:endParaRPr>
          </a:p>
          <a:p>
            <a:pPr marL="457200" lvl="1" indent="0">
              <a:buFont typeface="Arial" panose="020B0604020202020204" pitchFamily="34" charset="0"/>
              <a:buNone/>
            </a:pPr>
            <a:endParaRPr lang="en-US" sz="1200" b="1" dirty="0">
              <a:ln/>
              <a:solidFill>
                <a:schemeClr val="accent4"/>
              </a:solidFill>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912146E-B839-164B-9975-6846FA04A511}" type="slidenum">
              <a:rPr lang="en-US" smtClean="0"/>
              <a:pPr/>
              <a:t>21</a:t>
            </a:fld>
            <a:endParaRPr lang="en-US" dirty="0"/>
          </a:p>
        </p:txBody>
      </p:sp>
    </p:spTree>
    <p:extLst>
      <p:ext uri="{BB962C8B-B14F-4D97-AF65-F5344CB8AC3E}">
        <p14:creationId xmlns:p14="http://schemas.microsoft.com/office/powerpoint/2010/main" val="3102754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endParaRPr lang="en-US" dirty="0"/>
          </a:p>
          <a:p>
            <a:pPr marL="171450" lvl="0" indent="-171450">
              <a:buFont typeface="Arial" panose="020B0604020202020204" pitchFamily="34" charset="0"/>
              <a:buChar char="•"/>
            </a:pPr>
            <a:r>
              <a:rPr lang="en-US" sz="1200" b="0" dirty="0">
                <a:ln/>
                <a:solidFill>
                  <a:schemeClr val="accent4"/>
                </a:solidFill>
              </a:rPr>
              <a:t>What are the indications for TXA?</a:t>
            </a:r>
          </a:p>
          <a:p>
            <a:pPr marL="628650" lvl="1" indent="-171450">
              <a:buFont typeface="Arial" panose="020B0604020202020204" pitchFamily="34" charset="0"/>
              <a:buChar char="•"/>
            </a:pPr>
            <a:r>
              <a:rPr lang="en-US" sz="1200" b="0" dirty="0">
                <a:ln/>
                <a:solidFill>
                  <a:schemeClr val="accent4"/>
                </a:solidFill>
              </a:rPr>
              <a:t>Low systolic blood pressure (&lt; 80 mm Hg if 4 years or younger or &lt; 90 mm Hg if 5 years and older).</a:t>
            </a:r>
          </a:p>
          <a:p>
            <a:pPr marL="628650" lvl="1" indent="-171450">
              <a:buFont typeface="Arial" panose="020B0604020202020204" pitchFamily="34" charset="0"/>
              <a:buChar char="•"/>
            </a:pPr>
            <a:r>
              <a:rPr lang="en-US" sz="1200" b="0" dirty="0">
                <a:ln/>
                <a:solidFill>
                  <a:schemeClr val="accent4"/>
                </a:solidFill>
              </a:rPr>
              <a:t>Poor blood pressure response to crystalloids (20 to 40 mL/kg).</a:t>
            </a:r>
          </a:p>
          <a:p>
            <a:pPr marL="628650" lvl="1" indent="-171450">
              <a:buFont typeface="Arial" panose="020B0604020202020204" pitchFamily="34" charset="0"/>
              <a:buChar char="•"/>
            </a:pPr>
            <a:r>
              <a:rPr lang="en-US" sz="1200" b="0" dirty="0">
                <a:ln/>
                <a:solidFill>
                  <a:schemeClr val="accent4"/>
                </a:solidFill>
              </a:rPr>
              <a:t>Significant blood loss.</a:t>
            </a:r>
          </a:p>
          <a:p>
            <a:pPr marL="171450" lvl="0" indent="-171450">
              <a:buFont typeface="Arial" panose="020B0604020202020204" pitchFamily="34" charset="0"/>
              <a:buChar char="•"/>
            </a:pPr>
            <a:r>
              <a:rPr lang="en-US" sz="1200" b="0" dirty="0">
                <a:ln/>
                <a:solidFill>
                  <a:schemeClr val="accent4"/>
                </a:solidFill>
              </a:rPr>
              <a:t>What are the dosage and administration techniques for TXA?</a:t>
            </a:r>
          </a:p>
          <a:p>
            <a:pPr marL="628650" lvl="1" indent="-171450">
              <a:buFont typeface="Arial" panose="020B0604020202020204" pitchFamily="34" charset="0"/>
              <a:buChar char="•"/>
            </a:pPr>
            <a:r>
              <a:rPr lang="en-US" sz="1200" b="0" dirty="0">
                <a:ln/>
                <a:solidFill>
                  <a:schemeClr val="accent4"/>
                </a:solidFill>
              </a:rPr>
              <a:t>See table on slide.</a:t>
            </a:r>
          </a:p>
          <a:p>
            <a:pPr marL="171450" lvl="0" indent="-171450">
              <a:buFont typeface="Arial" panose="020B0604020202020204" pitchFamily="34" charset="0"/>
              <a:buChar char="•"/>
            </a:pPr>
            <a:r>
              <a:rPr lang="en-US" sz="1200" b="0" dirty="0">
                <a:ln/>
                <a:solidFill>
                  <a:schemeClr val="accent4"/>
                </a:solidFill>
              </a:rPr>
              <a:t>How does TXA work?</a:t>
            </a:r>
          </a:p>
          <a:p>
            <a:pPr marL="628650" lvl="1" indent="-171450">
              <a:buFont typeface="Arial" panose="020B0604020202020204" pitchFamily="34" charset="0"/>
              <a:buChar char="•"/>
            </a:pPr>
            <a:r>
              <a:rPr lang="en-US" sz="1200" b="0" dirty="0">
                <a:ln/>
                <a:solidFill>
                  <a:schemeClr val="accent4"/>
                </a:solidFill>
              </a:rPr>
              <a:t>TXA works by slowing the mechanism in the body that is used to break down clots. Clots are therefore maintained, helping to maintain perfusion.</a:t>
            </a:r>
            <a:endParaRPr lang="en-US" dirty="0"/>
          </a:p>
          <a:p>
            <a:pPr marL="171450" indent="-171450">
              <a:buFont typeface="Arial" panose="020B0604020202020204" pitchFamily="34" charset="0"/>
              <a:buChar char="•"/>
            </a:pPr>
            <a:r>
              <a:rPr lang="en-US" dirty="0"/>
              <a:t>According to best available evidence as of 2014, TXA significantly </a:t>
            </a:r>
            <a:r>
              <a:rPr lang="en-US" b="0" dirty="0"/>
              <a:t>decreased mortality </a:t>
            </a:r>
            <a:r>
              <a:rPr lang="en-US" dirty="0"/>
              <a:t>in bleeding trauma patients 16 years of age and older without significantly increasing prothrombotic complications if administered within 3 hours of injury.</a:t>
            </a:r>
          </a:p>
          <a:p>
            <a:pPr marL="171450" indent="-171450">
              <a:buFont typeface="Arial" panose="020B0604020202020204" pitchFamily="34" charset="0"/>
              <a:buChar char="•"/>
            </a:pPr>
            <a:r>
              <a:rPr lang="en-US" dirty="0"/>
              <a:t>While the evidence specifically for TXA in pediatric trauma is not yet available, TXA should be considered for use in adolescent trauma patients in the same dosing regimen and indications as used in adults.</a:t>
            </a:r>
          </a:p>
          <a:p>
            <a:pPr marL="628650" lvl="1" indent="-171450">
              <a:buFont typeface="Arial" panose="020B0604020202020204" pitchFamily="34" charset="0"/>
              <a:buChar char="•"/>
            </a:pPr>
            <a:r>
              <a:rPr lang="en-US" dirty="0"/>
              <a:t>Most children can be managed without blood administration (TXA, hemorrhage control) and risk of infectious exposure/blood reaction.</a:t>
            </a:r>
          </a:p>
          <a:p>
            <a:pPr marL="171450" indent="-171450">
              <a:buFont typeface="Arial" panose="020B0604020202020204" pitchFamily="34" charset="0"/>
              <a:buChar char="•"/>
            </a:pPr>
            <a:r>
              <a:rPr lang="en-US" dirty="0"/>
              <a:t>Permissive hypotension has not been proven to be safe in children.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B2225B7-14D2-4B83-9463-E78E66ECF1B1}" type="slidenum">
              <a:rPr lang="en-US" smtClean="0"/>
              <a:t>22</a:t>
            </a:fld>
            <a:endParaRPr lang="en-US" dirty="0"/>
          </a:p>
        </p:txBody>
      </p:sp>
    </p:spTree>
    <p:extLst>
      <p:ext uri="{BB962C8B-B14F-4D97-AF65-F5344CB8AC3E}">
        <p14:creationId xmlns:p14="http://schemas.microsoft.com/office/powerpoint/2010/main" val="433092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dirty="0"/>
              <a:t>Instructor Notes</a:t>
            </a:r>
          </a:p>
          <a:p>
            <a:pPr defTabSz="931774">
              <a:defRPr/>
            </a:pPr>
            <a:endParaRPr lang="en-US" sz="1200" dirty="0"/>
          </a:p>
          <a:p>
            <a:pPr marL="171450" indent="-171450" defTabSz="931774">
              <a:buFont typeface="Arial" panose="020B0604020202020204" pitchFamily="34" charset="0"/>
              <a:buChar char="•"/>
              <a:defRPr/>
            </a:pPr>
            <a:r>
              <a:rPr lang="en-US" sz="1200" dirty="0"/>
              <a:t>Discuss ongoing management options based on scope of practice and local protocols. </a:t>
            </a:r>
          </a:p>
          <a:p>
            <a:pPr marL="6286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Reassess the patient for the potential </a:t>
            </a:r>
            <a:r>
              <a:rPr lang="en-US" sz="1200" b="0" dirty="0"/>
              <a:t>to deteriorate.</a:t>
            </a: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Manage secondary injuries</a:t>
            </a:r>
          </a:p>
          <a:p>
            <a:pPr marL="6286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Bandaging, splinting, etc.</a:t>
            </a: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n/>
              </a:rPr>
              <a:t>Where is the most appropriate treatment destination and why?</a:t>
            </a:r>
          </a:p>
          <a:p>
            <a:pPr marL="6286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Pediatric trauma facility if reasonably located.</a:t>
            </a:r>
          </a:p>
          <a:p>
            <a:pPr marL="1085850" marR="0" lvl="2"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Studies show decreased morbidity and mortality at pediatric trauma centers vs</a:t>
            </a:r>
            <a:r>
              <a:rPr lang="en-US" sz="1200" b="1" dirty="0"/>
              <a:t>. </a:t>
            </a:r>
            <a:r>
              <a:rPr lang="en-US" sz="1200" dirty="0"/>
              <a:t>adult or mixed trauma centers.  </a:t>
            </a:r>
          </a:p>
          <a:p>
            <a:pPr marL="1543050" marR="0" lvl="3"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EMS agencies need to know the pediatric capabilities at destinations.  </a:t>
            </a:r>
          </a:p>
          <a:p>
            <a:pPr marL="1543050" marR="0" lvl="3"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Not all trauma centers are pediatric ready.</a:t>
            </a:r>
          </a:p>
          <a:p>
            <a:pPr marL="6286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Consider air medical transport if extended ground transport is probable</a:t>
            </a:r>
            <a:r>
              <a:rPr lang="en-US" altLang="en-US" sz="1200" baseline="0" dirty="0">
                <a:latin typeface="Arial" pitchFamily="34" charset="0"/>
              </a:rPr>
              <a:t>. </a:t>
            </a: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n/>
              </a:rPr>
              <a:t>Will you allow dad to ride in the ambulance?</a:t>
            </a:r>
          </a:p>
          <a:p>
            <a:pPr marL="6286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aseline="0" dirty="0">
                <a:latin typeface="Arial" pitchFamily="34" charset="0"/>
              </a:rPr>
              <a:t>Family-centered care is a priority, so we recommend allowing one parent to ride in the ambulance with the EMS crew if safety allows. </a:t>
            </a:r>
          </a:p>
          <a:p>
            <a:pPr marL="1085850" marR="0" lvl="2"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aseline="0" dirty="0">
                <a:latin typeface="Arial" pitchFamily="34" charset="0"/>
              </a:rPr>
              <a:t>We encourage EMS to include a family member in the care of their child as a member of their care team.  </a:t>
            </a:r>
          </a:p>
          <a:p>
            <a:pPr marL="6286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aseline="0" dirty="0">
                <a:latin typeface="Arial" pitchFamily="34" charset="0"/>
              </a:rPr>
              <a:t>The father rode with EMS crew and was restrained to the bench seat.</a:t>
            </a: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aseline="0" dirty="0">
                <a:latin typeface="Arial" pitchFamily="34" charset="0"/>
              </a:rPr>
              <a:t>Be sure to provide supportive emotional care for the child. A situation like this is traumatizin</a:t>
            </a:r>
            <a:r>
              <a:rPr lang="en-US" altLang="en-US" sz="1200" b="0" baseline="0" dirty="0">
                <a:latin typeface="Arial" pitchFamily="34" charset="0"/>
              </a:rPr>
              <a:t>g, </a:t>
            </a:r>
            <a:r>
              <a:rPr lang="en-US" altLang="en-US" sz="1200" baseline="0" dirty="0">
                <a:latin typeface="Arial" pitchFamily="34" charset="0"/>
              </a:rPr>
              <a:t>and any effort to reduce psychological trauma should be attempted.</a:t>
            </a: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aseline="0" dirty="0">
                <a:latin typeface="Arial" pitchFamily="34" charset="0"/>
              </a:rPr>
              <a:t>You can safely transport this child on the stretcher due to size.</a:t>
            </a:r>
          </a:p>
          <a:p>
            <a:pPr marL="6286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endParaRPr lang="en-US" sz="1200" dirty="0"/>
          </a:p>
        </p:txBody>
      </p:sp>
      <p:sp>
        <p:nvSpPr>
          <p:cNvPr id="4" name="Slide Number Placeholder 3"/>
          <p:cNvSpPr>
            <a:spLocks noGrp="1"/>
          </p:cNvSpPr>
          <p:nvPr>
            <p:ph type="sldNum" sz="quarter" idx="10"/>
          </p:nvPr>
        </p:nvSpPr>
        <p:spPr/>
        <p:txBody>
          <a:bodyPr/>
          <a:lstStyle/>
          <a:p>
            <a:fld id="{4912146E-B839-164B-9975-6846FA04A511}" type="slidenum">
              <a:rPr lang="en-US" smtClean="0"/>
              <a:pPr/>
              <a:t>23</a:t>
            </a:fld>
            <a:endParaRPr lang="en-US" dirty="0"/>
          </a:p>
        </p:txBody>
      </p:sp>
    </p:spTree>
    <p:extLst>
      <p:ext uri="{BB962C8B-B14F-4D97-AF65-F5344CB8AC3E}">
        <p14:creationId xmlns:p14="http://schemas.microsoft.com/office/powerpoint/2010/main" val="3786774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Instructor Notes</a:t>
            </a:r>
          </a:p>
          <a:p>
            <a:endParaRPr lang="en-US" sz="1200" b="0" dirty="0"/>
          </a:p>
          <a:p>
            <a:pPr marL="457200" indent="-457200">
              <a:buFont typeface="Arial" panose="020B0604020202020204" pitchFamily="34" charset="0"/>
              <a:buChar char="•"/>
            </a:pPr>
            <a:r>
              <a:rPr lang="en-US" sz="1200" dirty="0"/>
              <a:t>Traumatic deaths in children are usually the result of an airway or breathing problem. </a:t>
            </a:r>
          </a:p>
          <a:p>
            <a:pPr marL="457200" indent="-457200">
              <a:buFont typeface="Arial" panose="020B0604020202020204" pitchFamily="34" charset="0"/>
              <a:buChar char="•"/>
            </a:pPr>
            <a:r>
              <a:rPr lang="en-US" sz="1200" dirty="0"/>
              <a:t>If a patient appears hypoperfused after management of airway and breathing has occurred, you should consider hemorrhagic shock to be the cause even without obvious bleeding.</a:t>
            </a:r>
          </a:p>
          <a:p>
            <a:pPr marL="914400" lvl="1" indent="-457200">
              <a:buFont typeface="Arial" panose="020B0604020202020204" pitchFamily="34" charset="0"/>
              <a:buChar char="•"/>
            </a:pPr>
            <a:r>
              <a:rPr lang="en-US" sz="1200" dirty="0"/>
              <a:t>Unrecognized internal </a:t>
            </a:r>
            <a:r>
              <a:rPr lang="en-US" sz="1200" b="0" dirty="0"/>
              <a:t>bleeding is present </a:t>
            </a:r>
            <a:r>
              <a:rPr lang="en-US" sz="1200" dirty="0"/>
              <a:t>in approximately 10% of major pediatric trauma patients.</a:t>
            </a:r>
          </a:p>
          <a:p>
            <a:pPr marL="0" indent="0">
              <a:buFont typeface="Arial" panose="020B0604020202020204" pitchFamily="34" charset="0"/>
              <a:buNone/>
            </a:pPr>
            <a:r>
              <a:rPr lang="en-US" sz="1200" dirty="0"/>
              <a:t>Case Wrap-Up:</a:t>
            </a:r>
          </a:p>
          <a:p>
            <a:pPr marL="800100" lvl="1" indent="-342900">
              <a:buFont typeface="Arial" panose="020B0604020202020204" pitchFamily="34" charset="0"/>
              <a:buChar char="•"/>
            </a:pPr>
            <a:r>
              <a:rPr lang="en-US" sz="1200" dirty="0"/>
              <a:t>At the hospital, patient underwent successful surgery to repair his femur and femoral artery.</a:t>
            </a:r>
          </a:p>
          <a:p>
            <a:pPr marL="800100" lvl="1" indent="-342900">
              <a:buFont typeface="Arial" panose="020B0604020202020204" pitchFamily="34" charset="0"/>
              <a:buChar char="•"/>
            </a:pPr>
            <a:r>
              <a:rPr lang="en-US" sz="1200" dirty="0"/>
              <a:t>Patient is expected to make a full recovery.</a:t>
            </a:r>
          </a:p>
          <a:p>
            <a:pPr marL="171450" indent="-171450">
              <a:buFont typeface="Arial" panose="020B0604020202020204" pitchFamily="34" charset="0"/>
              <a:buChar char="•"/>
            </a:pPr>
            <a:endParaRPr lang="en-US" sz="1200" b="0" dirty="0"/>
          </a:p>
        </p:txBody>
      </p:sp>
      <p:sp>
        <p:nvSpPr>
          <p:cNvPr id="4" name="Slide Number Placeholder 3"/>
          <p:cNvSpPr>
            <a:spLocks noGrp="1"/>
          </p:cNvSpPr>
          <p:nvPr>
            <p:ph type="sldNum" sz="quarter" idx="10"/>
          </p:nvPr>
        </p:nvSpPr>
        <p:spPr/>
        <p:txBody>
          <a:bodyPr/>
          <a:lstStyle/>
          <a:p>
            <a:fld id="{4912146E-B839-164B-9975-6846FA04A511}" type="slidenum">
              <a:rPr lang="en-US" smtClean="0"/>
              <a:pPr/>
              <a:t>24</a:t>
            </a:fld>
            <a:endParaRPr lang="en-US" dirty="0"/>
          </a:p>
        </p:txBody>
      </p:sp>
    </p:spTree>
    <p:extLst>
      <p:ext uri="{BB962C8B-B14F-4D97-AF65-F5344CB8AC3E}">
        <p14:creationId xmlns:p14="http://schemas.microsoft.com/office/powerpoint/2010/main" val="14923092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Instructor</a:t>
            </a:r>
            <a:r>
              <a:rPr lang="en-US" baseline="0" dirty="0"/>
              <a:t> </a:t>
            </a:r>
            <a:r>
              <a:rPr lang="en-US" b="0" baseline="0" dirty="0"/>
              <a:t>Notes</a:t>
            </a:r>
          </a:p>
          <a:p>
            <a:pPr defTabSz="931774">
              <a:defRPr/>
            </a:pPr>
            <a:endParaRPr lang="en-US" baseline="0" dirty="0"/>
          </a:p>
          <a:p>
            <a:pPr marL="171450" indent="-171450" defTabSz="931774">
              <a:buFont typeface="Arial" panose="020B0604020202020204" pitchFamily="34" charset="0"/>
              <a:buChar char="•"/>
              <a:defRPr/>
            </a:pPr>
            <a:r>
              <a:rPr lang="en-US" dirty="0"/>
              <a:t>For students other than prehospital practitioners, dispatch information can be modified.</a:t>
            </a:r>
          </a:p>
          <a:p>
            <a:pPr marL="171450" indent="-171450" defTabSz="931774">
              <a:buFont typeface="Arial" panose="020B0604020202020204" pitchFamily="34" charset="0"/>
              <a:buChar char="•"/>
              <a:defRPr/>
            </a:pPr>
            <a:r>
              <a:rPr lang="en-US" dirty="0"/>
              <a:t>What are your initial concerns from the dispatch information?</a:t>
            </a:r>
          </a:p>
          <a:p>
            <a:pPr marL="6286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Initial</a:t>
            </a:r>
            <a:r>
              <a:rPr lang="en-US" baseline="0" dirty="0"/>
              <a:t> impression begins when the dispatch information is received. </a:t>
            </a:r>
          </a:p>
          <a:p>
            <a:pPr marL="1085850" lvl="2" indent="-171450" defTabSz="931774">
              <a:buFont typeface="Arial" panose="020B0604020202020204" pitchFamily="34" charset="0"/>
              <a:buChar char="•"/>
              <a:defRPr/>
            </a:pPr>
            <a:r>
              <a:rPr lang="en-US" dirty="0"/>
              <a:t>Initial concerns</a:t>
            </a:r>
            <a:endParaRPr lang="en-US" b="0" dirty="0"/>
          </a:p>
          <a:p>
            <a:pPr marL="1543050" lvl="3" indent="-171450" defTabSz="931774">
              <a:buFont typeface="Arial" panose="020B0604020202020204" pitchFamily="34" charset="0"/>
              <a:buChar char="•"/>
              <a:defRPr/>
            </a:pPr>
            <a:r>
              <a:rPr lang="en-US" b="0" dirty="0"/>
              <a:t>4-year-old with potential multisystem trauma depending on the height of the fall.</a:t>
            </a:r>
          </a:p>
          <a:p>
            <a:pPr marL="1543050" lvl="3" indent="-171450" defTabSz="931774">
              <a:buFont typeface="Arial" panose="020B0604020202020204" pitchFamily="34" charset="0"/>
              <a:buChar char="•"/>
              <a:defRPr/>
            </a:pPr>
            <a:r>
              <a:rPr lang="en-US" b="0" dirty="0"/>
              <a:t>Scene safety concerns: access to riding grounds, other animals on site.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kern="0" dirty="0"/>
              <a:t>Discuss additional precautions or concerns that may be warranted based on initial observations.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kern="0" dirty="0"/>
              <a:t>Basic PPE is needed.</a:t>
            </a:r>
            <a:endParaRPr lang="en-US" b="0" dirty="0"/>
          </a:p>
          <a:p>
            <a:pPr marL="914400" lvl="2" indent="0" defTabSz="931774">
              <a:buFont typeface="Arial" panose="020B0604020202020204" pitchFamily="34" charset="0"/>
              <a:buNone/>
              <a:defRPr/>
            </a:pPr>
            <a:endParaRPr lang="en-US" b="0" dirty="0"/>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Note for instructor: Case 2 involves a 4-year-old female who has a closed pneumothorax.</a:t>
            </a:r>
          </a:p>
        </p:txBody>
      </p:sp>
      <p:sp>
        <p:nvSpPr>
          <p:cNvPr id="4" name="Slide Number Placeholder 3"/>
          <p:cNvSpPr>
            <a:spLocks noGrp="1"/>
          </p:cNvSpPr>
          <p:nvPr>
            <p:ph type="sldNum" sz="quarter" idx="10"/>
          </p:nvPr>
        </p:nvSpPr>
        <p:spPr/>
        <p:txBody>
          <a:bodyPr/>
          <a:lstStyle/>
          <a:p>
            <a:fld id="{4912146E-B839-164B-9975-6846FA04A511}" type="slidenum">
              <a:rPr lang="en-US" smtClean="0"/>
              <a:pPr/>
              <a:t>25</a:t>
            </a:fld>
            <a:endParaRPr lang="en-US" dirty="0"/>
          </a:p>
        </p:txBody>
      </p:sp>
    </p:spTree>
    <p:extLst>
      <p:ext uri="{BB962C8B-B14F-4D97-AF65-F5344CB8AC3E}">
        <p14:creationId xmlns:p14="http://schemas.microsoft.com/office/powerpoint/2010/main" val="1725471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Instructor Notes</a:t>
            </a:r>
          </a:p>
          <a:p>
            <a:endParaRPr lang="en-US" sz="1200" dirty="0"/>
          </a:p>
          <a:p>
            <a:pPr marL="171450" indent="-171450">
              <a:buFont typeface="Arial" panose="020B0604020202020204" pitchFamily="34" charset="0"/>
              <a:buChar char="•"/>
            </a:pPr>
            <a:r>
              <a:rPr lang="en-US" sz="1200" b="0" baseline="0" dirty="0"/>
              <a:t>Discuss the following initial observations of the scene </a:t>
            </a:r>
            <a:r>
              <a:rPr lang="en-US" sz="1200" baseline="0" dirty="0"/>
              <a:t>and PAT findings</a:t>
            </a:r>
            <a:r>
              <a:rPr lang="en-US" sz="1200" b="0" baseline="0" dirty="0"/>
              <a:t>.</a:t>
            </a:r>
          </a:p>
          <a:p>
            <a:pPr marL="628650" lvl="1" indent="-171450">
              <a:buFont typeface="Arial" panose="020B0604020202020204" pitchFamily="34" charset="0"/>
              <a:buChar char="•"/>
            </a:pPr>
            <a:r>
              <a:rPr lang="en-US" sz="1200" dirty="0"/>
              <a:t>As you arrive at the front entrance, you are directed to the horse-riding grounds. </a:t>
            </a:r>
          </a:p>
          <a:p>
            <a:pPr marL="1085850" lvl="2" indent="-171450">
              <a:buFont typeface="Arial" panose="020B0604020202020204" pitchFamily="34" charset="0"/>
              <a:buChar char="•"/>
            </a:pPr>
            <a:r>
              <a:rPr lang="en-US" sz="1200" dirty="0"/>
              <a:t>You see a 4-year-old female awake and sitting in the lap of a woman who identifies herself as the child's equestrian coach. </a:t>
            </a:r>
            <a:endParaRPr lang="en-US" sz="1200" baseline="0" dirty="0"/>
          </a:p>
          <a:p>
            <a:pPr marL="1543050" lvl="3" indent="-171450">
              <a:buFont typeface="Arial" panose="020B0604020202020204" pitchFamily="34" charset="0"/>
              <a:buChar char="•"/>
            </a:pPr>
            <a:r>
              <a:rPr lang="en-US" sz="1200" baseline="0" dirty="0"/>
              <a:t>This lets you know </a:t>
            </a:r>
            <a:r>
              <a:rPr lang="en-US" sz="1200" b="0" baseline="0" dirty="0"/>
              <a:t>the child’s </a:t>
            </a:r>
            <a:r>
              <a:rPr lang="en-US" sz="1200" baseline="0" dirty="0"/>
              <a:t>mental status is currently adequate.</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She states the child is complaining of chest pain and difficulty breathing.</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Additional evaluation is needed to determine the level of difficulty </a:t>
            </a:r>
            <a:r>
              <a:rPr lang="en-US" sz="1200" b="0" baseline="0" dirty="0"/>
              <a:t>breathing.</a:t>
            </a:r>
          </a:p>
          <a:p>
            <a:pPr marL="171450" lvl="2" indent="-171450">
              <a:spcBef>
                <a:spcPts val="750"/>
              </a:spcBef>
              <a:buSzPct val="80000"/>
              <a:buFont typeface="Arial" panose="020B0604020202020204" pitchFamily="34" charset="0"/>
              <a:buChar char="•"/>
            </a:pPr>
            <a:r>
              <a:rPr lang="en-US" sz="1200" dirty="0"/>
              <a:t>PAT</a:t>
            </a:r>
          </a:p>
          <a:p>
            <a:pPr marL="514350" lvl="3" indent="-171450">
              <a:spcBef>
                <a:spcPts val="750"/>
              </a:spcBef>
              <a:buSzPct val="80000"/>
              <a:buFont typeface="Arial" panose="020B0604020202020204" pitchFamily="34" charset="0"/>
              <a:buChar char="•"/>
            </a:pPr>
            <a:r>
              <a:rPr lang="en-US" sz="1200" dirty="0"/>
              <a:t>Appearance: Alert and anxious.</a:t>
            </a:r>
          </a:p>
          <a:p>
            <a:pPr marL="514350" marR="0" lvl="3" indent="-171450" algn="l" defTabSz="914400" rtl="0" eaLnBrk="1" fontAlgn="auto" latinLnBrk="0" hangingPunct="1">
              <a:lnSpc>
                <a:spcPct val="100000"/>
              </a:lnSpc>
              <a:spcBef>
                <a:spcPts val="750"/>
              </a:spcBef>
              <a:spcAft>
                <a:spcPts val="0"/>
              </a:spcAft>
              <a:buClrTx/>
              <a:buSzPct val="80000"/>
              <a:buFont typeface="Arial" panose="020B0604020202020204" pitchFamily="34" charset="0"/>
              <a:buChar char="•"/>
              <a:tabLst/>
              <a:defRPr/>
            </a:pPr>
            <a:r>
              <a:rPr lang="en-US" sz="1200" dirty="0"/>
              <a:t>Work of Breathing: Rapid respirations with equal</a:t>
            </a:r>
            <a:r>
              <a:rPr lang="en-US" sz="1200" b="0" dirty="0"/>
              <a:t> rise and fall of the chest.</a:t>
            </a:r>
          </a:p>
          <a:p>
            <a:pPr marL="514350" marR="0" lvl="3" indent="-171450" algn="l" defTabSz="914400" rtl="0" eaLnBrk="1" fontAlgn="auto" latinLnBrk="0" hangingPunct="1">
              <a:lnSpc>
                <a:spcPct val="100000"/>
              </a:lnSpc>
              <a:spcBef>
                <a:spcPts val="750"/>
              </a:spcBef>
              <a:spcAft>
                <a:spcPts val="0"/>
              </a:spcAft>
              <a:buClrTx/>
              <a:buSzPct val="80000"/>
              <a:buFont typeface="Arial" panose="020B0604020202020204" pitchFamily="34" charset="0"/>
              <a:buChar char="•"/>
              <a:tabLst/>
              <a:defRPr/>
            </a:pPr>
            <a:r>
              <a:rPr lang="en-US" sz="1200" b="0" dirty="0"/>
              <a:t>Circulation: Skin is warm and dry.</a:t>
            </a:r>
          </a:p>
          <a:p>
            <a:pPr marL="628650" lvl="1" indent="-171450">
              <a:buFont typeface="Arial" panose="020B0604020202020204" pitchFamily="34" charset="0"/>
              <a:buChar char="•"/>
            </a:pPr>
            <a:endParaRPr lang="en-US" sz="1200" baseline="0" dirty="0"/>
          </a:p>
          <a:p>
            <a:pPr marL="628650" lvl="1" indent="-171450">
              <a:buFont typeface="Arial" panose="020B0604020202020204" pitchFamily="34" charset="0"/>
              <a:buChar char="•"/>
            </a:pPr>
            <a:endParaRPr lang="en-US" sz="1200" baseline="0" dirty="0"/>
          </a:p>
          <a:p>
            <a:endParaRPr lang="en-US" sz="1200" dirty="0"/>
          </a:p>
        </p:txBody>
      </p:sp>
      <p:sp>
        <p:nvSpPr>
          <p:cNvPr id="4" name="Slide Number Placeholder 3"/>
          <p:cNvSpPr>
            <a:spLocks noGrp="1"/>
          </p:cNvSpPr>
          <p:nvPr>
            <p:ph type="sldNum" sz="quarter" idx="10"/>
          </p:nvPr>
        </p:nvSpPr>
        <p:spPr/>
        <p:txBody>
          <a:bodyPr/>
          <a:lstStyle/>
          <a:p>
            <a:fld id="{7D9ABA14-E0BF-4CBF-A78A-9309057C9CEC}" type="slidenum">
              <a:rPr lang="en-US" smtClean="0"/>
              <a:pPr/>
              <a:t>26</a:t>
            </a:fld>
            <a:endParaRPr lang="en-US" dirty="0"/>
          </a:p>
        </p:txBody>
      </p:sp>
    </p:spTree>
    <p:extLst>
      <p:ext uri="{BB962C8B-B14F-4D97-AF65-F5344CB8AC3E}">
        <p14:creationId xmlns:p14="http://schemas.microsoft.com/office/powerpoint/2010/main" val="34006667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Instructor Notes</a:t>
            </a:r>
          </a:p>
          <a:p>
            <a:endParaRPr lang="en-US" dirty="0"/>
          </a:p>
          <a:p>
            <a:pPr marL="171450" lvl="0" indent="-171450">
              <a:buFont typeface="Arial" panose="020B0604020202020204" pitchFamily="34" charset="0"/>
              <a:buChar char="•"/>
            </a:pPr>
            <a:r>
              <a:rPr lang="en-US" baseline="0" dirty="0"/>
              <a:t>Is this patient “Quick” or “Not Q</a:t>
            </a:r>
            <a:r>
              <a:rPr lang="en-US" b="0" baseline="0" dirty="0"/>
              <a:t>uick”?</a:t>
            </a:r>
          </a:p>
          <a:p>
            <a:pPr marL="628650" lvl="1" indent="-171450">
              <a:buFont typeface="Arial" panose="020B0604020202020204" pitchFamily="34" charset="0"/>
              <a:buChar char="•"/>
            </a:pPr>
            <a:r>
              <a:rPr lang="en-US" b="0" baseline="0" dirty="0"/>
              <a:t>The patient is “Not Quick.” </a:t>
            </a:r>
          </a:p>
          <a:p>
            <a:pPr marL="1085850" lvl="2" indent="-171450">
              <a:buFont typeface="Arial" panose="020B0604020202020204" pitchFamily="34" charset="0"/>
              <a:buChar char="•"/>
            </a:pPr>
            <a:r>
              <a:rPr lang="en-US" b="0" baseline="0" dirty="0"/>
              <a:t>Discuss how you made this determination.</a:t>
            </a:r>
          </a:p>
          <a:p>
            <a:pPr marL="1543050" lvl="3" indent="-171450">
              <a:buFont typeface="Arial" panose="020B0604020202020204" pitchFamily="34" charset="0"/>
              <a:buChar char="•"/>
            </a:pPr>
            <a:r>
              <a:rPr lang="en-US" b="0" baseline="0" dirty="0"/>
              <a:t>No apparent life threats. Secondary assessment needed to determine cause of fast respirations. Upset and anxious? Or is something else going on?</a:t>
            </a:r>
            <a:endParaRPr lang="en-US" sz="1200" b="0" dirty="0"/>
          </a:p>
          <a:p>
            <a:pPr marL="171450" indent="-171450">
              <a:buFont typeface="Arial" panose="020B0604020202020204" pitchFamily="34" charset="0"/>
              <a:buChar char="•"/>
            </a:pPr>
            <a:r>
              <a:rPr lang="en-US" b="0" dirty="0"/>
              <a:t>Have you identified possible red flags?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Anxious and rapid</a:t>
            </a:r>
            <a:r>
              <a:rPr lang="en-US" dirty="0"/>
              <a:t> respirations.</a:t>
            </a:r>
            <a:endParaRPr lang="en-US" sz="1200" dirty="0"/>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baseline="0" dirty="0"/>
          </a:p>
        </p:txBody>
      </p:sp>
      <p:sp>
        <p:nvSpPr>
          <p:cNvPr id="4" name="Slide Number Placeholder 3"/>
          <p:cNvSpPr>
            <a:spLocks noGrp="1"/>
          </p:cNvSpPr>
          <p:nvPr>
            <p:ph type="sldNum" sz="quarter" idx="10"/>
          </p:nvPr>
        </p:nvSpPr>
        <p:spPr/>
        <p:txBody>
          <a:bodyPr/>
          <a:lstStyle/>
          <a:p>
            <a:fld id="{4912146E-B839-164B-9975-6846FA04A511}" type="slidenum">
              <a:rPr lang="en-US" smtClean="0"/>
              <a:pPr/>
              <a:t>27</a:t>
            </a:fld>
            <a:endParaRPr lang="en-US" dirty="0"/>
          </a:p>
        </p:txBody>
      </p:sp>
    </p:spTree>
    <p:extLst>
      <p:ext uri="{BB962C8B-B14F-4D97-AF65-F5344CB8AC3E}">
        <p14:creationId xmlns:p14="http://schemas.microsoft.com/office/powerpoint/2010/main" val="4188840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200" dirty="0"/>
              <a:t>Instructor Notes</a:t>
            </a:r>
          </a:p>
          <a:p>
            <a:endParaRPr lang="en-US" sz="1200" baseline="0" dirty="0"/>
          </a:p>
          <a:p>
            <a:pPr marL="171450" indent="-171450">
              <a:buFont typeface="Arial" panose="020B0604020202020204" pitchFamily="34" charset="0"/>
              <a:buChar char="•"/>
            </a:pPr>
            <a:r>
              <a:rPr lang="en-US" sz="1200" baseline="0" dirty="0"/>
              <a:t>Discuss the primary survey.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Note that the PAT is completed prior to the primary survey.</a:t>
            </a:r>
          </a:p>
          <a:p>
            <a:pPr marL="1085850" lvl="2" indent="-171450">
              <a:buFont typeface="Arial" panose="020B0604020202020204" pitchFamily="34" charset="0"/>
              <a:buChar char="•"/>
            </a:pPr>
            <a:r>
              <a:rPr lang="en-US" sz="1200" baseline="0" dirty="0"/>
              <a:t>Ask participants to explain any </a:t>
            </a:r>
            <a:r>
              <a:rPr lang="en-US" sz="1200" b="0" baseline="0" dirty="0"/>
              <a:t>abnormal findings of the patient, whether physically and/or developmentally, and why.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Discuss any life threats identified in this case.</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Currently there are no life threats. </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The patient is having fast respirations. </a:t>
            </a:r>
          </a:p>
          <a:p>
            <a:pPr marL="2000250" marR="0" lvl="4"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Is the patient just anxious or in pain and cannot take a full breath? </a:t>
            </a:r>
          </a:p>
          <a:p>
            <a:pPr marL="2457450" marR="0" lvl="5"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Secondary assessment needed.</a:t>
            </a:r>
          </a:p>
          <a:p>
            <a:pPr marL="171450" lvl="2" indent="-171450">
              <a:spcBef>
                <a:spcPts val="750"/>
              </a:spcBef>
              <a:buFont typeface="Arial" panose="020B0604020202020204" pitchFamily="34" charset="0"/>
              <a:buChar char="•"/>
            </a:pPr>
            <a:r>
              <a:rPr lang="en-US" sz="1200" dirty="0"/>
              <a:t>Primary survey</a:t>
            </a:r>
          </a:p>
          <a:p>
            <a:pPr marL="514350" lvl="3" indent="-171450">
              <a:spcBef>
                <a:spcPts val="750"/>
              </a:spcBef>
              <a:buSzPct val="80000"/>
              <a:buFont typeface="Arial" panose="020B0604020202020204" pitchFamily="34" charset="0"/>
              <a:buChar char="•"/>
            </a:pPr>
            <a:r>
              <a:rPr lang="en-US" sz="1200" dirty="0"/>
              <a:t>X ‒ No </a:t>
            </a:r>
            <a:r>
              <a:rPr lang="en-US" sz="1200" b="0" dirty="0"/>
              <a:t>bleeding found.</a:t>
            </a:r>
          </a:p>
          <a:p>
            <a:pPr marL="514350" lvl="3" indent="-171450">
              <a:spcBef>
                <a:spcPts val="750"/>
              </a:spcBef>
              <a:buSzPct val="80000"/>
              <a:buFont typeface="Arial" panose="020B0604020202020204" pitchFamily="34" charset="0"/>
              <a:buChar char="•"/>
            </a:pPr>
            <a:r>
              <a:rPr lang="en-US" sz="1200" b="0" dirty="0"/>
              <a:t>A ‒ Patent.</a:t>
            </a:r>
          </a:p>
          <a:p>
            <a:pPr marL="514350" lvl="3" indent="-171450">
              <a:spcBef>
                <a:spcPts val="750"/>
              </a:spcBef>
              <a:buSzPct val="80000"/>
              <a:buFont typeface="Arial" panose="020B0604020202020204" pitchFamily="34" charset="0"/>
              <a:buChar char="•"/>
            </a:pPr>
            <a:r>
              <a:rPr lang="en-US" sz="1200" b="0" dirty="0"/>
              <a:t>B ‒ Respirations are rapid with equal rise and fall of the chest.</a:t>
            </a:r>
          </a:p>
          <a:p>
            <a:pPr marL="514350" marR="0" lvl="3" indent="-171450" algn="l" defTabSz="914400" rtl="0" eaLnBrk="1" fontAlgn="auto" latinLnBrk="0" hangingPunct="1">
              <a:lnSpc>
                <a:spcPct val="100000"/>
              </a:lnSpc>
              <a:spcBef>
                <a:spcPts val="750"/>
              </a:spcBef>
              <a:spcAft>
                <a:spcPts val="0"/>
              </a:spcAft>
              <a:buClrTx/>
              <a:buSzPct val="80000"/>
              <a:buFont typeface="Arial" panose="020B0604020202020204" pitchFamily="34" charset="0"/>
              <a:buChar char="•"/>
              <a:tabLst/>
              <a:defRPr/>
            </a:pPr>
            <a:r>
              <a:rPr lang="en-US" sz="1200" b="0" dirty="0"/>
              <a:t>C ‒ Radial</a:t>
            </a:r>
            <a:r>
              <a:rPr lang="en-US" sz="1200" b="0" dirty="0">
                <a:ea typeface="Times New Roman" panose="02020603050405020304" pitchFamily="18" charset="0"/>
              </a:rPr>
              <a:t> pulses are rapid, strong, and regular. Capillary refill time is brisk. </a:t>
            </a:r>
            <a:r>
              <a:rPr lang="en-US" sz="1200" b="0" dirty="0"/>
              <a:t>Skin is warm and dry.</a:t>
            </a:r>
          </a:p>
          <a:p>
            <a:pPr marL="514350" lvl="3" indent="-171450">
              <a:spcBef>
                <a:spcPts val="750"/>
              </a:spcBef>
              <a:buSzPct val="80000"/>
              <a:buFont typeface="Arial" panose="020B0604020202020204" pitchFamily="34" charset="0"/>
              <a:buChar char="•"/>
            </a:pPr>
            <a:r>
              <a:rPr lang="en-US" sz="1200" b="0" dirty="0"/>
              <a:t>D ‒ Alert and anxious; GCS = 15 (E4, V5, M6).</a:t>
            </a:r>
          </a:p>
          <a:p>
            <a:pPr marL="514350" marR="0" lvl="3" indent="-171450" algn="l" defTabSz="914400" rtl="0" eaLnBrk="1" fontAlgn="auto" latinLnBrk="0" hangingPunct="1">
              <a:lnSpc>
                <a:spcPct val="100000"/>
              </a:lnSpc>
              <a:spcBef>
                <a:spcPts val="750"/>
              </a:spcBef>
              <a:spcAft>
                <a:spcPts val="0"/>
              </a:spcAft>
              <a:buClrTx/>
              <a:buSzPct val="80000"/>
              <a:buFont typeface="Arial" panose="020B0604020202020204" pitchFamily="34" charset="0"/>
              <a:buChar char="•"/>
              <a:tabLst/>
              <a:defRPr/>
            </a:pPr>
            <a:r>
              <a:rPr lang="en-US" sz="1200" b="0" dirty="0"/>
              <a:t>E ‒ </a:t>
            </a:r>
            <a:r>
              <a:rPr lang="en-US" sz="1200" b="0" kern="0" dirty="0"/>
              <a:t>Sitting on coach’s lap.</a:t>
            </a:r>
            <a:endParaRPr lang="en-US" sz="12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What would your initial treatment be?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Discuss treatment options per local guidelines and policy.</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Initial treatment involves calming the child, if able, to allow for secondary exam.</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Consider oxygen administration.</a:t>
            </a:r>
          </a:p>
          <a:p>
            <a:pPr marL="342900" lvl="3" indent="0">
              <a:spcBef>
                <a:spcPts val="750"/>
              </a:spcBef>
              <a:buSzPct val="80000"/>
              <a:buFont typeface="Arial" panose="020B0604020202020204" pitchFamily="34" charset="0"/>
              <a:buNone/>
            </a:pPr>
            <a:endParaRPr lang="en-US" sz="1200" dirty="0"/>
          </a:p>
        </p:txBody>
      </p:sp>
      <p:sp>
        <p:nvSpPr>
          <p:cNvPr id="4" name="Slide Number Placeholder 3"/>
          <p:cNvSpPr>
            <a:spLocks noGrp="1"/>
          </p:cNvSpPr>
          <p:nvPr>
            <p:ph type="sldNum" sz="quarter" idx="10"/>
          </p:nvPr>
        </p:nvSpPr>
        <p:spPr/>
        <p:txBody>
          <a:bodyPr/>
          <a:lstStyle/>
          <a:p>
            <a:fld id="{4912146E-B839-164B-9975-6846FA04A511}" type="slidenum">
              <a:rPr lang="en-US" smtClean="0"/>
              <a:pPr/>
              <a:t>28</a:t>
            </a:fld>
            <a:endParaRPr lang="en-US" dirty="0"/>
          </a:p>
        </p:txBody>
      </p:sp>
    </p:spTree>
    <p:extLst>
      <p:ext uri="{BB962C8B-B14F-4D97-AF65-F5344CB8AC3E}">
        <p14:creationId xmlns:p14="http://schemas.microsoft.com/office/powerpoint/2010/main" val="21064525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endParaRPr lang="en-US" dirty="0"/>
          </a:p>
          <a:p>
            <a:pPr marL="171450" indent="-171450">
              <a:buFont typeface="Arial" panose="020B0604020202020204" pitchFamily="34" charset="0"/>
              <a:buChar char="•"/>
            </a:pPr>
            <a:r>
              <a:rPr lang="en-US" dirty="0"/>
              <a:t>Review history </a:t>
            </a:r>
            <a:r>
              <a:rPr lang="en-US" baseline="0" dirty="0"/>
              <a:t>taking using the OPQRST mnemonic.</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 – </a:t>
            </a:r>
            <a:r>
              <a:rPr lang="en-US" b="0" dirty="0"/>
              <a:t>Difficulty breathing and chest pain after being thrown from a horse. (Fall was from approximately 10 feet.)</a:t>
            </a:r>
          </a:p>
          <a:p>
            <a:pPr marL="628650" lvl="1" indent="-171450">
              <a:buFont typeface="Arial" panose="020B0604020202020204" pitchFamily="34" charset="0"/>
              <a:buChar char="•"/>
            </a:pPr>
            <a:r>
              <a:rPr lang="en-US" b="0" dirty="0"/>
              <a:t>P – Nothing makes it better or worse.</a:t>
            </a:r>
          </a:p>
          <a:p>
            <a:pPr marL="628650" lvl="1" indent="-171450">
              <a:buFont typeface="Arial" panose="020B0604020202020204" pitchFamily="34" charset="0"/>
              <a:buChar char="•"/>
            </a:pPr>
            <a:r>
              <a:rPr lang="en-US" b="0" dirty="0"/>
              <a:t>Q – Patient states, “It hurts to breathe.”</a:t>
            </a:r>
          </a:p>
          <a:p>
            <a:pPr marL="628650" lvl="1" indent="-171450">
              <a:buFont typeface="Arial" panose="020B0604020202020204" pitchFamily="34" charset="0"/>
              <a:buChar char="•"/>
            </a:pPr>
            <a:r>
              <a:rPr lang="en-US" b="0" dirty="0"/>
              <a:t>R – No.</a:t>
            </a:r>
          </a:p>
          <a:p>
            <a:pPr marL="628650" lvl="1" indent="-171450">
              <a:buFont typeface="Arial" panose="020B0604020202020204" pitchFamily="34" charset="0"/>
              <a:buChar char="•"/>
            </a:pPr>
            <a:r>
              <a:rPr lang="en-US" b="0" dirty="0"/>
              <a:t>S – Patient states, it “hurts bad,” and is crying</a:t>
            </a:r>
          </a:p>
          <a:p>
            <a:pPr marL="628650" lvl="1" indent="-171450">
              <a:buFont typeface="Arial" panose="020B0604020202020204" pitchFamily="34" charset="0"/>
              <a:buChar char="•"/>
            </a:pPr>
            <a:r>
              <a:rPr lang="en-US" b="0" dirty="0"/>
              <a:t>T – 10 minutes.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12146E-B839-164B-9975-6846FA04A51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1472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Instructor Notes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Discuss the prevalence of traumatic deaths and injuries</a:t>
            </a:r>
            <a:r>
              <a:rPr lang="en-US" b="1" dirty="0"/>
              <a:t>,</a:t>
            </a:r>
            <a:r>
              <a:rPr lang="en-US" dirty="0"/>
              <a:t> including the responsibility for healthcare workers to educate </a:t>
            </a:r>
            <a:r>
              <a:rPr lang="en-US" b="0" dirty="0"/>
              <a:t>about</a:t>
            </a:r>
            <a:r>
              <a:rPr lang="en-US" b="1" dirty="0"/>
              <a:t> </a:t>
            </a:r>
            <a:r>
              <a:rPr lang="en-US" dirty="0"/>
              <a:t>and advocate for patient safety.</a:t>
            </a:r>
          </a:p>
          <a:p>
            <a:pPr marL="628650" lvl="1" indent="-171450">
              <a:buFont typeface="Arial" panose="020B0604020202020204" pitchFamily="34" charset="0"/>
              <a:buChar char="•"/>
            </a:pPr>
            <a:r>
              <a:rPr lang="en-US" dirty="0"/>
              <a:t>Deaths</a:t>
            </a:r>
          </a:p>
          <a:p>
            <a:pPr marL="1085850" lvl="2" indent="-171450">
              <a:buFont typeface="Arial" panose="020B0604020202020204" pitchFamily="34" charset="0"/>
              <a:buChar char="•"/>
            </a:pPr>
            <a:r>
              <a:rPr lang="en-US" dirty="0"/>
              <a:t>In a report published in 2008, on average 12,175 children (ages 0 to 19) died from an unintentional injury that year.</a:t>
            </a:r>
          </a:p>
          <a:p>
            <a:pPr marL="1085850" lvl="2" indent="-171450">
              <a:buFont typeface="Arial" panose="020B0604020202020204" pitchFamily="34" charset="0"/>
              <a:buChar char="•"/>
            </a:pPr>
            <a:r>
              <a:rPr lang="en-US" dirty="0"/>
              <a:t>Males had higher injury death rates than females (almost two times more).</a:t>
            </a:r>
          </a:p>
          <a:p>
            <a:pPr marL="1085850" lvl="2" indent="-171450">
              <a:buFont typeface="Arial" panose="020B0604020202020204" pitchFamily="34" charset="0"/>
              <a:buChar char="•"/>
            </a:pPr>
            <a:r>
              <a:rPr lang="en-US" dirty="0"/>
              <a:t>Injuries due to transportation were highest as occupants of motor vehicles but also includes pedestrians and bicycle accidents.</a:t>
            </a:r>
          </a:p>
          <a:p>
            <a:pPr marL="1085850" lvl="2" indent="-171450">
              <a:buFont typeface="Arial" panose="020B0604020202020204" pitchFamily="34" charset="0"/>
              <a:buChar char="•"/>
            </a:pPr>
            <a:r>
              <a:rPr lang="en-US" dirty="0"/>
              <a:t>Two-thirds of unintentional injury deaths in </a:t>
            </a:r>
            <a:r>
              <a:rPr lang="en-US" b="0" dirty="0"/>
              <a:t>children younger than </a:t>
            </a:r>
            <a:r>
              <a:rPr lang="en-US" dirty="0"/>
              <a:t>1 year of age were due to suffocation.</a:t>
            </a:r>
          </a:p>
          <a:p>
            <a:pPr marL="628650" lvl="1" indent="-171450">
              <a:buFont typeface="Arial" panose="020B0604020202020204" pitchFamily="34" charset="0"/>
              <a:buChar char="•"/>
            </a:pPr>
            <a:r>
              <a:rPr lang="en-US" dirty="0"/>
              <a:t>Injuries</a:t>
            </a:r>
            <a:endParaRPr lang="en-US" b="0" dirty="0"/>
          </a:p>
          <a:p>
            <a:pPr marL="1085850" lvl="2" indent="-171450">
              <a:buFont typeface="Arial" panose="020B0604020202020204" pitchFamily="34" charset="0"/>
              <a:buChar char="•"/>
            </a:pPr>
            <a:r>
              <a:rPr lang="en-US" b="0" dirty="0"/>
              <a:t>Estimated 9.2 million children annually had an emergency department visit for an unintentional injury.</a:t>
            </a:r>
          </a:p>
          <a:p>
            <a:pPr marL="1085850" lvl="2" indent="-171450">
              <a:buFont typeface="Arial" panose="020B0604020202020204" pitchFamily="34" charset="0"/>
              <a:buChar char="•"/>
            </a:pPr>
            <a:r>
              <a:rPr lang="en-US" b="0" dirty="0"/>
              <a:t>Injuries due to falls were the leading cause of nonfatal injury.</a:t>
            </a:r>
          </a:p>
          <a:p>
            <a:pPr marL="1085850" lvl="2" indent="-171450">
              <a:buFont typeface="Arial" panose="020B0604020202020204" pitchFamily="34" charset="0"/>
              <a:buChar char="•"/>
            </a:pPr>
            <a:r>
              <a:rPr lang="en-US" b="0" dirty="0"/>
              <a:t>Fire/burn-related injuries and drowning were highest for children 4 years and younger.</a:t>
            </a:r>
          </a:p>
          <a:p>
            <a:pPr marL="171450" lvl="0" indent="-171450">
              <a:buFont typeface="Arial" panose="020B0604020202020204" pitchFamily="34" charset="0"/>
              <a:buChar char="•"/>
            </a:pPr>
            <a:r>
              <a:rPr lang="en-US" b="0" dirty="0"/>
              <a:t>Injuries can be prevented.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Prevention is the best treatment for injuries.</a:t>
            </a:r>
          </a:p>
          <a:p>
            <a:pPr marL="1085850" lvl="2" indent="-171450">
              <a:buFont typeface="Arial" panose="020B0604020202020204" pitchFamily="34" charset="0"/>
              <a:buChar char="•"/>
            </a:pPr>
            <a:r>
              <a:rPr lang="en-US" b="0" dirty="0"/>
              <a:t>EMS, fire, and first responder organizations should take an active role in providing community education on injury prevention.</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Discuss the importance of family education on </a:t>
            </a:r>
            <a:r>
              <a:rPr lang="en-US" b="0" dirty="0"/>
              <a:t>the following:</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 importance of restraints, proper installation of car seats, and proper rider location in vehicles (age-appropriate front vs</a:t>
            </a:r>
            <a:r>
              <a:rPr lang="en-US" b="1" dirty="0"/>
              <a:t>.</a:t>
            </a:r>
            <a:r>
              <a:rPr lang="en-US" b="0" dirty="0"/>
              <a:t> rear seating).</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 dangers of co-sleeping, proper positioning of the infant during sleep, and the removal of hazards from the sleeping area.</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 </a:t>
            </a:r>
            <a:r>
              <a:rPr lang="en-US" dirty="0"/>
              <a:t>importance of fire safety and pool/swimming safety.</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628650" lvl="1" indent="-171450">
              <a:buFont typeface="Arial" panose="020B0604020202020204" pitchFamily="34" charset="0"/>
              <a:buChar char="•"/>
            </a:pPr>
            <a:r>
              <a:rPr lang="en-US" dirty="0"/>
              <a:t>Look at CDC breakdown by age: </a:t>
            </a:r>
            <a:r>
              <a:rPr lang="en-US" dirty="0">
                <a:hlinkClick r:id="rId3"/>
              </a:rPr>
              <a:t>https://www.cdc.gov/injury/wisqars/pdf/leading_causes_of_death_by_age_group_2018-508.pdf</a:t>
            </a:r>
            <a:r>
              <a:rPr lang="en-US" dirty="0"/>
              <a:t> </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B2225B7-14D2-4B83-9463-E78E66ECF1B1}" type="slidenum">
              <a:rPr lang="en-US" smtClean="0"/>
              <a:t>3</a:t>
            </a:fld>
            <a:endParaRPr lang="en-US" dirty="0"/>
          </a:p>
        </p:txBody>
      </p:sp>
    </p:spTree>
    <p:extLst>
      <p:ext uri="{BB962C8B-B14F-4D97-AF65-F5344CB8AC3E}">
        <p14:creationId xmlns:p14="http://schemas.microsoft.com/office/powerpoint/2010/main" val="818999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Instructor Notes</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Review history taking using SAMPLER.</a:t>
            </a:r>
          </a:p>
          <a:p>
            <a:pPr marL="565150" lvl="2" indent="-273050">
              <a:buSzPct val="80000"/>
              <a:buFont typeface="Wingdings" charset="2"/>
              <a:buChar char="§"/>
              <a:tabLst>
                <a:tab pos="1028700" algn="l"/>
              </a:tabLst>
            </a:pPr>
            <a:r>
              <a:rPr lang="en-US" sz="1200" dirty="0"/>
              <a:t>S ‒ Increasing difficulty with breathing, developing accessory muscle use, unable to speak in full sentences, auscultation reveals decreasing lung sounds on left side, and uneven chest wall movement.</a:t>
            </a:r>
          </a:p>
          <a:p>
            <a:pPr marL="565150" lvl="2" indent="-273050">
              <a:buSzPct val="80000"/>
              <a:buFont typeface="Wingdings" charset="2"/>
              <a:buChar char="§"/>
              <a:tabLst>
                <a:tab pos="1028700" algn="l"/>
              </a:tabLst>
            </a:pPr>
            <a:r>
              <a:rPr lang="en-US" sz="1200" dirty="0"/>
              <a:t>A ‒ No known allergies.</a:t>
            </a:r>
          </a:p>
          <a:p>
            <a:pPr marL="565150" lvl="2" indent="-273050">
              <a:buSzPct val="80000"/>
              <a:buFont typeface="Wingdings" charset="2"/>
              <a:buChar char="§"/>
            </a:pPr>
            <a:r>
              <a:rPr lang="en-US" sz="1200" dirty="0"/>
              <a:t>M ‒ None.</a:t>
            </a:r>
            <a:endParaRPr lang="en-US" sz="1200" baseline="-25000" dirty="0"/>
          </a:p>
          <a:p>
            <a:pPr marL="565150" lvl="2" indent="-273050">
              <a:buSzPct val="80000"/>
              <a:buFont typeface="Wingdings" charset="2"/>
              <a:buChar char="§"/>
            </a:pPr>
            <a:r>
              <a:rPr lang="en-US" sz="1200" dirty="0"/>
              <a:t>P ‒ None.</a:t>
            </a:r>
          </a:p>
          <a:p>
            <a:pPr marL="565150" lvl="2" indent="-273050">
              <a:buSzPct val="80000"/>
              <a:buFont typeface="Wingdings" charset="2"/>
              <a:buChar char="§"/>
            </a:pPr>
            <a:r>
              <a:rPr lang="en-US" sz="1200" dirty="0"/>
              <a:t>L ‒ Breakfast 2 hours ago.</a:t>
            </a:r>
          </a:p>
          <a:p>
            <a:pPr marL="565150" lvl="2" indent="-273050">
              <a:buSzPct val="80000"/>
              <a:buFont typeface="Wingdings" charset="2"/>
              <a:buChar char="§"/>
            </a:pPr>
            <a:r>
              <a:rPr lang="en-US" sz="1200" dirty="0"/>
              <a:t>E ‒ Thrown</a:t>
            </a:r>
            <a:r>
              <a:rPr lang="en-US" sz="1200" baseline="0" dirty="0"/>
              <a:t> </a:t>
            </a:r>
            <a:r>
              <a:rPr lang="en-US" sz="1200" dirty="0"/>
              <a:t>from horse.</a:t>
            </a:r>
          </a:p>
          <a:p>
            <a:pPr marL="565150" lvl="2" indent="-273050">
              <a:buSzPct val="80000"/>
              <a:buFont typeface="Wingdings" charset="2"/>
              <a:buChar char="§"/>
            </a:pPr>
            <a:r>
              <a:rPr lang="en-US" sz="1200" dirty="0"/>
              <a:t>R – None.</a:t>
            </a:r>
          </a:p>
          <a:p>
            <a:pPr marL="171450" lvl="0" indent="-171450">
              <a:buFont typeface="Arial" panose="020B0604020202020204" pitchFamily="34" charset="0"/>
              <a:buChar char="•"/>
            </a:pPr>
            <a:r>
              <a:rPr lang="en-US" sz="1200" dirty="0"/>
              <a:t>Participant engagement:</a:t>
            </a:r>
            <a:endParaRPr lang="en-US" sz="1200" b="0" dirty="0"/>
          </a:p>
          <a:p>
            <a:pPr marL="628650" lvl="1" indent="-171450">
              <a:buFont typeface="Arial" panose="020B0604020202020204" pitchFamily="34" charset="0"/>
              <a:buChar char="•"/>
            </a:pPr>
            <a:r>
              <a:rPr lang="en-US" sz="1200" b="0" dirty="0"/>
              <a:t>Discuss the importance of continuously reevaluating patients.</a:t>
            </a:r>
          </a:p>
          <a:p>
            <a:pPr marL="628650" lvl="1" indent="-171450">
              <a:buFont typeface="Arial" panose="020B0604020202020204" pitchFamily="34" charset="0"/>
              <a:buChar char="•"/>
            </a:pPr>
            <a:r>
              <a:rPr lang="en-US" sz="1200" b="0" dirty="0"/>
              <a:t>Ask the participants what they think is going on. Do not provide them with the answer yet.</a:t>
            </a:r>
          </a:p>
          <a:p>
            <a:pPr marL="292100" lvl="2" indent="0">
              <a:buSzPct val="80000"/>
              <a:buFont typeface="Wingdings" charset="2"/>
              <a:buNone/>
            </a:pPr>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12146E-B839-164B-9975-6846FA04A51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08857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371600" y="1143000"/>
            <a:ext cx="4114800" cy="3086100"/>
          </a:xfrm>
          <a:ln/>
        </p:spPr>
      </p:sp>
      <p:sp>
        <p:nvSpPr>
          <p:cNvPr id="56322"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Instructor Notes </a:t>
            </a:r>
          </a:p>
          <a:p>
            <a:endParaRPr lang="en-US" dirty="0"/>
          </a:p>
          <a:p>
            <a:pPr marL="171450" indent="-171450">
              <a:buFont typeface="Arial" panose="020B0604020202020204" pitchFamily="34" charset="0"/>
              <a:buChar char="•"/>
            </a:pPr>
            <a:r>
              <a:rPr lang="en-US" dirty="0"/>
              <a:t>Discuss what the vital signs tell us about the </a:t>
            </a:r>
            <a:r>
              <a:rPr lang="en-US" b="0" dirty="0"/>
              <a:t>patient.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Patient is exhibiting signs of shock.</a:t>
            </a:r>
            <a:endParaRPr lang="en-US" sz="1200" b="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SpO</a:t>
            </a:r>
            <a:r>
              <a:rPr lang="en-US" sz="1200" b="0" kern="1200" baseline="-25000" dirty="0">
                <a:solidFill>
                  <a:schemeClr val="tx1"/>
                </a:solidFill>
                <a:effectLst/>
                <a:latin typeface="+mn-lt"/>
                <a:ea typeface="+mn-ea"/>
                <a:cs typeface="+mn-cs"/>
              </a:rPr>
              <a:t>2</a:t>
            </a:r>
            <a:r>
              <a:rPr lang="en-US" sz="1200" b="0" kern="1200" dirty="0">
                <a:solidFill>
                  <a:schemeClr val="tx1"/>
                </a:solidFill>
                <a:effectLst/>
                <a:latin typeface="+mn-lt"/>
                <a:ea typeface="+mn-ea"/>
                <a:cs typeface="+mn-cs"/>
              </a:rPr>
              <a:t>: 89% on room air.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Is oxygen needed?</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Discuss treatment options in your region.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ETCO</a:t>
            </a:r>
            <a:r>
              <a:rPr lang="en-US" baseline="-25000" dirty="0"/>
              <a:t>2</a:t>
            </a:r>
            <a:r>
              <a:rPr kumimoji="0" lang="en-US" sz="1200" b="0" i="0" u="none" strike="noStrike" kern="1200" cap="none" spc="0" normalizeH="0" baseline="0" noProof="0" dirty="0">
                <a:ln>
                  <a:noFill/>
                </a:ln>
                <a:solidFill>
                  <a:prstClr val="black"/>
                </a:solidFill>
                <a:effectLst/>
                <a:uLnTx/>
                <a:uFillTx/>
                <a:latin typeface="+mn-lt"/>
                <a:ea typeface="+mn-ea"/>
                <a:cs typeface="+mn-cs"/>
              </a:rPr>
              <a:t> is 38 mm Hg.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Respiratory rate is 48/min.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Blood pressure is 74/30 mm Hg.</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Reiterate that you do not need a BP to determine your patient is in shock.</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Hypotension in shock is an ominous sign.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Blood glucose is not taken.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Weight is 15 kg per length-based tape.</a:t>
            </a:r>
            <a:endParaRPr lang="en-US" sz="1200" b="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Diagnostics indicate sinus tachycardia.</a:t>
            </a:r>
            <a:endParaRPr lang="en-US" b="0" dirty="0"/>
          </a:p>
          <a:p>
            <a:pPr marL="457200" lvl="1" indent="0">
              <a:buFont typeface="Arial" panose="020B0604020202020204" pitchFamily="34" charset="0"/>
              <a:buNone/>
            </a:pPr>
            <a:endParaRPr lang="en-US" dirty="0"/>
          </a:p>
          <a:p>
            <a:pPr marL="171450" indent="-171450">
              <a:buFont typeface="Arial" panose="020B0604020202020204" pitchFamily="34" charset="0"/>
              <a:buChar char="•"/>
              <a:defRPr/>
            </a:pPr>
            <a:r>
              <a:rPr lang="en-US" b="0" dirty="0"/>
              <a:t>Participant engagement</a:t>
            </a:r>
          </a:p>
          <a:p>
            <a:pPr marL="628650" lvl="1" indent="-171450">
              <a:buFont typeface="Arial" panose="020B0604020202020204" pitchFamily="34" charset="0"/>
              <a:buChar char="•"/>
              <a:defRPr/>
            </a:pPr>
            <a:r>
              <a:rPr lang="en-US" b="0" dirty="0"/>
              <a:t>Discuss expected typical vital signs for age.</a:t>
            </a:r>
          </a:p>
          <a:p>
            <a:pPr marL="628650" lvl="1" indent="-171450">
              <a:buFont typeface="Arial" panose="020B0604020202020204" pitchFamily="34" charset="0"/>
              <a:buChar char="•"/>
              <a:defRPr/>
            </a:pPr>
            <a:r>
              <a:rPr lang="en-US" b="0" dirty="0"/>
              <a:t>Discuss the signs and symptoms that show the patient’s condition is deteriorating.</a:t>
            </a:r>
          </a:p>
          <a:p>
            <a:pPr marL="0" indent="0">
              <a:buFont typeface="Arial" panose="020B0604020202020204" pitchFamily="34" charset="0"/>
              <a:buNone/>
              <a:defRPr/>
            </a:pPr>
            <a:endParaRPr lang="en-US" b="0" dirty="0"/>
          </a:p>
          <a:p>
            <a:pPr marL="0" indent="0">
              <a:buFont typeface="Arial"/>
              <a:buNone/>
              <a:defRPr/>
            </a:pPr>
            <a:endParaRPr lang="en-US" dirty="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anose="020B0604020202020204" pitchFamily="34" charset="0"/>
                <a:ea typeface="ＭＳ Ｐゴシック" panose="020B0600070205080204" pitchFamily="34" charset="-128"/>
              </a:defRPr>
            </a:lvl1pPr>
            <a:lvl2pPr marL="785372" indent="-302066" eaLnBrk="0" hangingPunct="0">
              <a:defRPr sz="2500">
                <a:solidFill>
                  <a:schemeClr val="tx1"/>
                </a:solidFill>
                <a:latin typeface="Arial" panose="020B0604020202020204" pitchFamily="34" charset="0"/>
                <a:ea typeface="ＭＳ Ｐゴシック" panose="020B0600070205080204" pitchFamily="34" charset="-128"/>
              </a:defRPr>
            </a:lvl2pPr>
            <a:lvl3pPr marL="1208265" indent="-241653" eaLnBrk="0" hangingPunct="0">
              <a:defRPr sz="2500">
                <a:solidFill>
                  <a:schemeClr val="tx1"/>
                </a:solidFill>
                <a:latin typeface="Arial" panose="020B0604020202020204" pitchFamily="34" charset="0"/>
                <a:ea typeface="ＭＳ Ｐゴシック" panose="020B0600070205080204" pitchFamily="34" charset="-128"/>
              </a:defRPr>
            </a:lvl3pPr>
            <a:lvl4pPr marL="1691571" indent="-241653" eaLnBrk="0" hangingPunct="0">
              <a:defRPr sz="2500">
                <a:solidFill>
                  <a:schemeClr val="tx1"/>
                </a:solidFill>
                <a:latin typeface="Arial" panose="020B0604020202020204" pitchFamily="34" charset="0"/>
                <a:ea typeface="ＭＳ Ｐゴシック" panose="020B0600070205080204" pitchFamily="34" charset="-128"/>
              </a:defRPr>
            </a:lvl4pPr>
            <a:lvl5pPr marL="2174878" indent="-241653" eaLnBrk="0" hangingPunct="0">
              <a:defRPr sz="2500">
                <a:solidFill>
                  <a:schemeClr val="tx1"/>
                </a:solidFill>
                <a:latin typeface="Arial" panose="020B0604020202020204" pitchFamily="34" charset="0"/>
                <a:ea typeface="ＭＳ Ｐゴシック" panose="020B0600070205080204" pitchFamily="34" charset="-128"/>
              </a:defRPr>
            </a:lvl5pPr>
            <a:lvl6pPr marL="2658184" indent="-241653"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3141490" indent="-241653"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3624796" indent="-241653"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4108102" indent="-241653"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pPr eaLnBrk="1" hangingPunct="1"/>
            <a:fld id="{851E97FA-2DDF-453C-BAE1-9B1A1A1B3656}" type="slidenum">
              <a:rPr lang="en-US" altLang="en-US" sz="1300">
                <a:solidFill>
                  <a:prstClr val="black"/>
                </a:solidFill>
              </a:rPr>
              <a:pPr eaLnBrk="1" hangingPunct="1"/>
              <a:t>31</a:t>
            </a:fld>
            <a:endParaRPr lang="en-US" altLang="en-US" sz="1300" dirty="0">
              <a:solidFill>
                <a:prstClr val="black"/>
              </a:solidFill>
            </a:endParaRPr>
          </a:p>
        </p:txBody>
      </p:sp>
    </p:spTree>
    <p:extLst>
      <p:ext uri="{BB962C8B-B14F-4D97-AF65-F5344CB8AC3E}">
        <p14:creationId xmlns:p14="http://schemas.microsoft.com/office/powerpoint/2010/main" val="8070687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fontScale="92500" lnSpcReduction="20000"/>
          </a:bodyPr>
          <a:lstStyle/>
          <a:p>
            <a:r>
              <a:rPr lang="en-US" b="0" dirty="0"/>
              <a:t>Instructor Notes</a:t>
            </a:r>
          </a:p>
          <a:p>
            <a:endParaRPr lang="en-US" b="0" dirty="0"/>
          </a:p>
          <a:p>
            <a:r>
              <a:rPr lang="en-US" b="0" i="1" dirty="0"/>
              <a:t>*Ask participants: Given the age of this child, would you perform a head-to-toe or toe-to-head assessment? Does it matter in this scenario?</a:t>
            </a:r>
          </a:p>
          <a:p>
            <a:endParaRPr lang="en-US" b="1" dirty="0"/>
          </a:p>
          <a:p>
            <a:pPr marL="171450" indent="-171450">
              <a:buFont typeface="Arial" panose="020B0604020202020204" pitchFamily="34" charset="0"/>
              <a:buChar char="•"/>
            </a:pPr>
            <a:r>
              <a:rPr lang="en-US" b="1" dirty="0"/>
              <a:t>HEENT</a:t>
            </a:r>
          </a:p>
          <a:p>
            <a:pPr marL="628650" lvl="1" indent="-171450">
              <a:buFont typeface="Arial" panose="020B0604020202020204" pitchFamily="34" charset="0"/>
              <a:buChar char="•"/>
            </a:pPr>
            <a:r>
              <a:rPr lang="en-US" dirty="0"/>
              <a:t>Head: Unremarkable</a:t>
            </a:r>
          </a:p>
          <a:p>
            <a:pPr marL="628650" lvl="1" indent="-171450">
              <a:buFont typeface="Arial" panose="020B0604020202020204" pitchFamily="34" charset="0"/>
              <a:buChar char="•"/>
            </a:pPr>
            <a:r>
              <a:rPr lang="en-US" dirty="0"/>
              <a:t>Eyes: PERRL</a:t>
            </a:r>
          </a:p>
          <a:p>
            <a:pPr marL="628650" lvl="1" indent="-171450">
              <a:buFont typeface="Arial" panose="020B0604020202020204" pitchFamily="34" charset="0"/>
              <a:buChar char="•"/>
            </a:pPr>
            <a:r>
              <a:rPr lang="en-US" dirty="0"/>
              <a:t>Ears: Unremarkable</a:t>
            </a:r>
          </a:p>
          <a:p>
            <a:pPr marL="628650" lvl="1" indent="-171450">
              <a:buFont typeface="Arial" panose="020B0604020202020204" pitchFamily="34" charset="0"/>
              <a:buChar char="•"/>
            </a:pPr>
            <a:r>
              <a:rPr lang="en-US" dirty="0"/>
              <a:t>Nose: </a:t>
            </a:r>
            <a:r>
              <a:rPr lang="en-US" sz="1200" dirty="0">
                <a:solidFill>
                  <a:prstClr val="black"/>
                </a:solidFill>
                <a:latin typeface="+mn-lt"/>
              </a:rPr>
              <a:t>Unremarkable</a:t>
            </a:r>
          </a:p>
          <a:p>
            <a:pPr marL="628650" lvl="1" indent="-171450">
              <a:buFont typeface="Arial" panose="020B0604020202020204" pitchFamily="34" charset="0"/>
              <a:buChar char="•"/>
            </a:pPr>
            <a:r>
              <a:rPr lang="en-US" dirty="0"/>
              <a:t>Throat: JVD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present along with mild right tracheal deviation. Both resolved after needle decompression.</a:t>
            </a:r>
            <a:endParaRPr lang="en-US" dirty="0"/>
          </a:p>
          <a:p>
            <a:pPr marL="171450" indent="-171450">
              <a:buFont typeface="Arial" panose="020B0604020202020204" pitchFamily="34" charset="0"/>
              <a:buChar char="•"/>
            </a:pPr>
            <a:r>
              <a:rPr lang="en-US" b="1" dirty="0"/>
              <a:t>Heart and lungs</a:t>
            </a:r>
          </a:p>
          <a:p>
            <a:pPr marL="742950" lvl="1" indent="-285750" defTabSz="914400">
              <a:buFont typeface="Arial" panose="020B0604020202020204" pitchFamily="34" charset="0"/>
              <a:buChar char="•"/>
              <a:defRPr/>
            </a:pPr>
            <a:r>
              <a:rPr lang="en-US" sz="1400" dirty="0">
                <a:solidFill>
                  <a:prstClr val="black"/>
                </a:solidFill>
              </a:rPr>
              <a:t>Lung sounds, clear, diminished on left side, unequal rise and fall of the chest.</a:t>
            </a:r>
          </a:p>
          <a:p>
            <a:pPr marL="742950" lvl="1" indent="-285750" defTabSz="914400">
              <a:buFont typeface="Arial" panose="020B0604020202020204" pitchFamily="34" charset="0"/>
              <a:buChar char="•"/>
              <a:defRPr/>
            </a:pPr>
            <a:r>
              <a:rPr lang="en-US" sz="1400" b="0" dirty="0">
                <a:solidFill>
                  <a:prstClr val="black"/>
                </a:solidFill>
              </a:rPr>
              <a:t>Heart sounds are </a:t>
            </a:r>
            <a:r>
              <a:rPr lang="en-US" sz="1400" dirty="0">
                <a:solidFill>
                  <a:prstClr val="black"/>
                </a:solidFill>
              </a:rPr>
              <a:t>normal, no murmur, not muffled.</a:t>
            </a:r>
          </a:p>
          <a:p>
            <a:pPr marL="171450" indent="-171450">
              <a:buFont typeface="Arial" panose="020B0604020202020204" pitchFamily="34" charset="0"/>
              <a:buChar char="•"/>
            </a:pPr>
            <a:r>
              <a:rPr lang="en-US" b="1" dirty="0"/>
              <a:t>Neuro</a:t>
            </a:r>
          </a:p>
          <a:p>
            <a:pPr marL="628650" lvl="1" indent="-171450">
              <a:buFont typeface="Arial" panose="020B0604020202020204" pitchFamily="34" charset="0"/>
              <a:buChar char="•"/>
            </a:pPr>
            <a:r>
              <a:rPr lang="en-US" dirty="0"/>
              <a:t>Motor and sensory intact, </a:t>
            </a:r>
            <a:r>
              <a:rPr kumimoji="0" lang="en-US" sz="1200" b="0" i="0" u="none" strike="noStrike" kern="1200" cap="none" spc="0" normalizeH="0" baseline="0" noProof="0" dirty="0">
                <a:ln>
                  <a:noFill/>
                </a:ln>
                <a:solidFill>
                  <a:prstClr val="black"/>
                </a:solidFill>
                <a:effectLst/>
                <a:uLnTx/>
                <a:uFillTx/>
                <a:latin typeface="+mn-lt"/>
                <a:ea typeface="+mn-ea"/>
                <a:cs typeface="+mn-cs"/>
              </a:rPr>
              <a:t>anxious.</a:t>
            </a:r>
            <a:endParaRPr lang="en-US" dirty="0"/>
          </a:p>
          <a:p>
            <a:pPr marL="171450" indent="-171450">
              <a:buFont typeface="Arial" panose="020B0604020202020204" pitchFamily="34" charset="0"/>
              <a:buChar char="•"/>
            </a:pPr>
            <a:r>
              <a:rPr lang="en-US" b="1" dirty="0"/>
              <a:t>Abdomen and pelvis</a:t>
            </a:r>
          </a:p>
          <a:p>
            <a:pPr marL="628650" lvl="1" indent="-171450">
              <a:buFont typeface="Arial" panose="020B0604020202020204" pitchFamily="34" charset="0"/>
              <a:buChar char="•"/>
            </a:pPr>
            <a:r>
              <a:rPr lang="en-US" dirty="0"/>
              <a:t>Soft, nontender. Bowel sounds are normal.</a:t>
            </a:r>
          </a:p>
          <a:p>
            <a:pPr marL="171450" indent="-171450">
              <a:buFont typeface="Arial" panose="020B0604020202020204" pitchFamily="34" charset="0"/>
              <a:buChar char="•"/>
            </a:pPr>
            <a:r>
              <a:rPr lang="en-US" b="1" dirty="0"/>
              <a:t>Upper extremities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Skin is now slightly pale and diaphoretic. Weak but present distal pulses.</a:t>
            </a:r>
          </a:p>
          <a:p>
            <a:pPr marL="171450" indent="-171450">
              <a:buFont typeface="Arial" panose="020B0604020202020204" pitchFamily="34" charset="0"/>
              <a:buChar char="•"/>
            </a:pPr>
            <a:r>
              <a:rPr lang="en-US" b="1" dirty="0"/>
              <a:t>Lower extremities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Skin is now slightly pale and diaphoretic. Weak but present distal pulses.</a:t>
            </a:r>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74E427-9911-4858-A637-FB4CBC46EF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89442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0" dirty="0"/>
              <a:t>The recommended site for needle thoracostomy in pediatric patients is </a:t>
            </a:r>
            <a:r>
              <a:rPr lang="en-US" dirty="0"/>
              <a:t>the </a:t>
            </a:r>
            <a:r>
              <a:rPr lang="en-US" sz="1200" kern="1200" dirty="0">
                <a:solidFill>
                  <a:schemeClr val="tx1"/>
                </a:solidFill>
                <a:latin typeface="+mn-lt"/>
                <a:ea typeface="+mn-ea"/>
                <a:cs typeface="+mn-cs"/>
              </a:rPr>
              <a:t>4th or 5th intercostal midaxillary line.</a:t>
            </a:r>
          </a:p>
          <a:p>
            <a:pPr marL="628650" lvl="1" indent="-171450">
              <a:buFont typeface="Arial" panose="020B0604020202020204" pitchFamily="34" charset="0"/>
              <a:buChar char="•"/>
            </a:pPr>
            <a:r>
              <a:rPr lang="en-US" dirty="0"/>
              <a:t>2</a:t>
            </a:r>
            <a:r>
              <a:rPr lang="en-US" baseline="0" dirty="0"/>
              <a:t>nd </a:t>
            </a:r>
            <a:r>
              <a:rPr lang="en-US" dirty="0"/>
              <a:t>intercostal space, midclavicular remains an optional site for pediatric patients.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t>
            </a:r>
            <a:r>
              <a:rPr lang="en-US" baseline="0" dirty="0"/>
              <a:t>4th or 5th </a:t>
            </a:r>
            <a:r>
              <a:rPr lang="en-US" dirty="0"/>
              <a:t>intercostal midaxillary line is easier to locate and, due to pediatric patients being smaller, there is less concern about reaching the pleural space. </a:t>
            </a:r>
            <a:r>
              <a:rPr lang="en-US" sz="1200" dirty="0">
                <a:effectLst/>
                <a:latin typeface="Calibri" panose="020F0502020204030204" pitchFamily="34" charset="0"/>
                <a:ea typeface="Times New Roman" panose="02020603050405020304" pitchFamily="18" charset="0"/>
              </a:rPr>
              <a:t>However, </a:t>
            </a:r>
            <a:r>
              <a:rPr lang="en-US" sz="1200" dirty="0">
                <a:effectLst/>
                <a:latin typeface="Cambria" panose="02040503050406030204" pitchFamily="18" charset="0"/>
                <a:ea typeface="Times New Roman" panose="02020603050405020304" pitchFamily="18" charset="0"/>
              </a:rPr>
              <a:t>providers should use the approach with which they have the greatest experience/comfort.</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Most </a:t>
            </a:r>
            <a:r>
              <a:rPr lang="en-US" sz="1200" dirty="0">
                <a:effectLst/>
                <a:latin typeface="Cambria" panose="02040503050406030204" pitchFamily="18" charset="0"/>
                <a:ea typeface="Times New Roman" panose="02020603050405020304" pitchFamily="18" charset="0"/>
              </a:rPr>
              <a:t>importantly, these are rare events/procedures and providers should be comfortable with landmarks.</a:t>
            </a:r>
            <a:endParaRPr lang="en-US" dirty="0"/>
          </a:p>
          <a:p>
            <a:pPr marL="171450" lvl="0" indent="-171450">
              <a:buFont typeface="Arial" panose="020B0604020202020204" pitchFamily="34" charset="0"/>
              <a:buChar char="•"/>
            </a:pPr>
            <a:r>
              <a:rPr lang="en-US" dirty="0"/>
              <a:t>Recommend size: 14 to</a:t>
            </a:r>
            <a:r>
              <a:rPr lang="en-US" b="0" baseline="0" dirty="0"/>
              <a:t> </a:t>
            </a:r>
            <a:r>
              <a:rPr lang="en-US" b="0" dirty="0"/>
              <a:t>16 gauge </a:t>
            </a:r>
          </a:p>
          <a:p>
            <a:pPr marL="628650" lvl="1" indent="-171450">
              <a:buFont typeface="Arial" panose="020B0604020202020204" pitchFamily="34" charset="0"/>
              <a:buChar char="•"/>
            </a:pPr>
            <a:r>
              <a:rPr lang="en-US" dirty="0"/>
              <a:t>1.5” to 2” needle &lt; 13 years of age</a:t>
            </a:r>
          </a:p>
          <a:p>
            <a:pPr marL="628650" lvl="1" indent="-171450">
              <a:buFont typeface="Arial" panose="020B0604020202020204" pitchFamily="34" charset="0"/>
              <a:buChar char="•"/>
            </a:pPr>
            <a:r>
              <a:rPr lang="en-US" dirty="0"/>
              <a:t>3.25” to 3.5” needle &gt; 13 years of age </a:t>
            </a:r>
          </a:p>
          <a:p>
            <a:pPr marL="171450" indent="-171450">
              <a:buFont typeface="Arial" panose="020B0604020202020204" pitchFamily="34" charset="0"/>
              <a:buChar char="•"/>
            </a:pPr>
            <a:r>
              <a:rPr lang="en-US" dirty="0"/>
              <a:t>Provider should insert the needle until a pop is felt or a hiss of air is heard. </a:t>
            </a:r>
          </a:p>
          <a:p>
            <a:pPr marL="171450" indent="-171450">
              <a:buFont typeface="Arial" panose="020B0604020202020204" pitchFamily="34" charset="0"/>
              <a:buChar char="•"/>
            </a:pPr>
            <a:r>
              <a:rPr lang="en-US" dirty="0"/>
              <a:t>Once this occurs, no further advancement of the needle should occur, and the needle should be removed. </a:t>
            </a:r>
          </a:p>
          <a:p>
            <a:pPr marL="171450" indent="-171450">
              <a:buFont typeface="Arial" panose="020B0604020202020204" pitchFamily="34" charset="0"/>
              <a:buChar char="•"/>
            </a:pPr>
            <a:r>
              <a:rPr lang="en-US" dirty="0"/>
              <a:t>The catheter should be taped in place and monitored. </a:t>
            </a:r>
          </a:p>
          <a:p>
            <a:pPr marL="171450" indent="-171450">
              <a:buFont typeface="Arial" panose="020B0604020202020204" pitchFamily="34" charset="0"/>
              <a:buChar char="•"/>
            </a:pPr>
            <a:r>
              <a:rPr lang="en-US" dirty="0"/>
              <a:t>If a subsequent tension pneumothorax occurs, an additional needle thoracostomy can be performed lateral to the previous insertion.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B2225B7-14D2-4B83-9463-E78E66ECF1B1}" type="slidenum">
              <a:rPr lang="en-US" smtClean="0"/>
              <a:t>33</a:t>
            </a:fld>
            <a:endParaRPr lang="en-US" dirty="0"/>
          </a:p>
        </p:txBody>
      </p:sp>
    </p:spTree>
    <p:extLst>
      <p:ext uri="{BB962C8B-B14F-4D97-AF65-F5344CB8AC3E}">
        <p14:creationId xmlns:p14="http://schemas.microsoft.com/office/powerpoint/2010/main" val="35287157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endParaRPr lang="en-US" b="0" dirty="0"/>
          </a:p>
          <a:p>
            <a:pPr marL="171450" indent="-171450">
              <a:buFont typeface="Arial" panose="020B0604020202020204" pitchFamily="34" charset="0"/>
              <a:buChar char="•"/>
            </a:pPr>
            <a:r>
              <a:rPr lang="en-US" b="0" dirty="0"/>
              <a:t>Ask students how they would treat this patient according to their local protocol and scope of practice.</a:t>
            </a:r>
          </a:p>
          <a:p>
            <a:pPr marL="171450" indent="-171450">
              <a:buFont typeface="Arial" panose="020B0604020202020204" pitchFamily="34" charset="0"/>
              <a:buChar char="•"/>
            </a:pPr>
            <a:r>
              <a:rPr lang="en-US" sz="1200" b="0" dirty="0">
                <a:ln/>
                <a:solidFill>
                  <a:schemeClr val="accent4"/>
                </a:solidFill>
              </a:rPr>
              <a:t>Patient management:</a:t>
            </a:r>
          </a:p>
          <a:p>
            <a:pPr marL="628650" lvl="1" indent="-171450">
              <a:buFont typeface="Arial" panose="020B0604020202020204" pitchFamily="34" charset="0"/>
              <a:buChar char="•"/>
            </a:pPr>
            <a:r>
              <a:rPr lang="en-US" sz="1200" b="0" dirty="0">
                <a:ln/>
                <a:solidFill>
                  <a:schemeClr val="accent4"/>
                </a:solidFill>
              </a:rPr>
              <a:t>What are your goals for this patient?</a:t>
            </a:r>
          </a:p>
          <a:p>
            <a:pPr marL="628650" lvl="1" indent="-171450">
              <a:buFont typeface="Arial" panose="020B0604020202020204" pitchFamily="34" charset="0"/>
              <a:buChar char="•"/>
            </a:pPr>
            <a:r>
              <a:rPr lang="en-US" b="0" dirty="0"/>
              <a:t>The patient should be treated to optimize oxygenation and ventilation.</a:t>
            </a:r>
            <a:endParaRPr lang="en-US" b="0" baseline="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Discuss treatment options for this patient.</a:t>
            </a:r>
          </a:p>
          <a:p>
            <a:pPr marL="1085850" lvl="2" indent="-171450">
              <a:buFont typeface="Arial" panose="020B0604020202020204" pitchFamily="34" charset="0"/>
              <a:buChar char="•"/>
            </a:pPr>
            <a:r>
              <a:rPr lang="en-US" b="0" dirty="0"/>
              <a:t>Be prepared for rapid</a:t>
            </a:r>
            <a:r>
              <a:rPr lang="en-US" b="0" baseline="0" dirty="0"/>
              <a:t> deterioration. </a:t>
            </a:r>
            <a:endParaRPr lang="en-US" sz="1200" b="0" i="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Promptly identify a worsening pneumothorax.</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Chest decompression to avoid cardiovascular collapse.</a:t>
            </a:r>
          </a:p>
          <a:p>
            <a:pPr marL="1085850" lvl="2" indent="-171450">
              <a:buFont typeface="Arial" panose="020B0604020202020204" pitchFamily="34" charset="0"/>
              <a:buChar char="•"/>
            </a:pPr>
            <a:r>
              <a:rPr lang="en-US" sz="1200" b="0" i="0" kern="1200" dirty="0">
                <a:ln/>
                <a:solidFill>
                  <a:schemeClr val="tx1"/>
                </a:solidFill>
                <a:effectLst/>
                <a:latin typeface="+mn-lt"/>
                <a:ea typeface="+mn-ea"/>
                <a:cs typeface="+mn-cs"/>
              </a:rPr>
              <a:t>Transport rapidly to hospital.</a:t>
            </a:r>
          </a:p>
        </p:txBody>
      </p:sp>
      <p:sp>
        <p:nvSpPr>
          <p:cNvPr id="4" name="Slide Number Placeholder 3"/>
          <p:cNvSpPr>
            <a:spLocks noGrp="1"/>
          </p:cNvSpPr>
          <p:nvPr>
            <p:ph type="sldNum" sz="quarter" idx="10"/>
          </p:nvPr>
        </p:nvSpPr>
        <p:spPr/>
        <p:txBody>
          <a:bodyPr/>
          <a:lstStyle/>
          <a:p>
            <a:fld id="{4912146E-B839-164B-9975-6846FA04A511}" type="slidenum">
              <a:rPr lang="en-US" smtClean="0"/>
              <a:pPr/>
              <a:t>34</a:t>
            </a:fld>
            <a:endParaRPr lang="en-US" dirty="0"/>
          </a:p>
        </p:txBody>
      </p:sp>
    </p:spTree>
    <p:extLst>
      <p:ext uri="{BB962C8B-B14F-4D97-AF65-F5344CB8AC3E}">
        <p14:creationId xmlns:p14="http://schemas.microsoft.com/office/powerpoint/2010/main" val="20039056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b="0" dirty="0">
                <a:latin typeface="+mj-lt"/>
              </a:rPr>
              <a:t>Instructor Notes</a:t>
            </a:r>
          </a:p>
          <a:p>
            <a:pPr defTabSz="931774">
              <a:defRPr/>
            </a:pPr>
            <a:endParaRPr lang="en-US" sz="1200" dirty="0">
              <a:latin typeface="+mj-lt"/>
            </a:endParaRPr>
          </a:p>
          <a:p>
            <a:pPr marL="171450" indent="-171450" defTabSz="931774">
              <a:buFont typeface="Arial" panose="020B0604020202020204" pitchFamily="34" charset="0"/>
              <a:buChar char="•"/>
              <a:defRPr/>
            </a:pPr>
            <a:r>
              <a:rPr lang="en-US" sz="1200" dirty="0">
                <a:latin typeface="+mj-lt"/>
              </a:rPr>
              <a:t>Discuss ongoing management options based on scope of practice and </a:t>
            </a:r>
            <a:r>
              <a:rPr lang="en-US" sz="1200" b="0" dirty="0">
                <a:latin typeface="+mj-lt"/>
              </a:rPr>
              <a:t>local protocols. </a:t>
            </a:r>
          </a:p>
          <a:p>
            <a:pPr marL="6286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atin typeface="+mj-lt"/>
              </a:rPr>
              <a:t>Reassess the patient’s oxygenation and ventilatory status throughout transport.</a:t>
            </a:r>
          </a:p>
          <a:p>
            <a:pPr marL="6286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atin typeface="+mj-lt"/>
              </a:rPr>
              <a:t>Reassess for the return of a tension pneumothorax and provide subsequent decompression, as needed.</a:t>
            </a:r>
          </a:p>
          <a:p>
            <a:pPr marL="628650" lvl="1" indent="-171450" defTabSz="931774">
              <a:buFont typeface="Arial" panose="020B0604020202020204" pitchFamily="34" charset="0"/>
              <a:buChar char="•"/>
              <a:defRPr/>
            </a:pPr>
            <a:r>
              <a:rPr lang="en-US" sz="1200" b="0" kern="1200" dirty="0">
                <a:solidFill>
                  <a:schemeClr val="tx1"/>
                </a:solidFill>
                <a:effectLst/>
                <a:latin typeface="+mj-lt"/>
                <a:ea typeface="+mn-ea"/>
                <a:cs typeface="+mn-cs"/>
              </a:rPr>
              <a:t>Patient status improves and becomes less anxious with decreased respiratory difficulty during transport. </a:t>
            </a: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n/>
                <a:latin typeface="+mj-lt"/>
              </a:rPr>
              <a:t>How would you safely transport this child in your ambulance?</a:t>
            </a:r>
          </a:p>
          <a:p>
            <a:pPr marL="6286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aseline="0" dirty="0">
                <a:latin typeface="+mj-lt"/>
              </a:rPr>
              <a:t>Discuss policies and procedures for transporting pediatrics in your region.</a:t>
            </a:r>
          </a:p>
          <a:p>
            <a:pPr marL="1085850" marR="0" lvl="2"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aseline="0" dirty="0">
                <a:latin typeface="+mj-lt"/>
              </a:rPr>
              <a:t>This patient should be restrained in a pediatric-specific restraint system or a car seat.</a:t>
            </a:r>
            <a:endParaRPr lang="en-US" sz="1200" kern="1200" dirty="0">
              <a:solidFill>
                <a:schemeClr val="tx1"/>
              </a:solidFill>
              <a:effectLst/>
              <a:latin typeface="+mj-lt"/>
              <a:ea typeface="+mn-ea"/>
              <a:cs typeface="+mn-cs"/>
            </a:endParaRP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912146E-B839-164B-9975-6846FA04A511}" type="slidenum">
              <a:rPr lang="en-US" smtClean="0"/>
              <a:pPr/>
              <a:t>35</a:t>
            </a:fld>
            <a:endParaRPr lang="en-US" dirty="0"/>
          </a:p>
        </p:txBody>
      </p:sp>
    </p:spTree>
    <p:extLst>
      <p:ext uri="{BB962C8B-B14F-4D97-AF65-F5344CB8AC3E}">
        <p14:creationId xmlns:p14="http://schemas.microsoft.com/office/powerpoint/2010/main" val="27099309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b="0" dirty="0">
                <a:latin typeface="+mn-lt"/>
              </a:rPr>
              <a:t>Instructor Notes</a:t>
            </a:r>
          </a:p>
          <a:p>
            <a:pPr defTabSz="931774">
              <a:defRPr/>
            </a:pPr>
            <a:endParaRPr lang="en-US" sz="1200" dirty="0">
              <a:latin typeface="+mn-lt"/>
            </a:endParaRP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n/>
                <a:latin typeface="+mn-lt"/>
              </a:rPr>
              <a:t>Where is the most appropriate treatment destination and why?</a:t>
            </a:r>
          </a:p>
          <a:p>
            <a:pPr marL="6286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Discuss transportation destination options for pediatrics in your region for this patient. </a:t>
            </a:r>
          </a:p>
          <a:p>
            <a:pPr marL="6286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aseline="0" dirty="0">
                <a:latin typeface="+mn-lt"/>
              </a:rPr>
              <a:t>This patient should be transported to the closest appropriate facility with pediatric trauma capabilities.</a:t>
            </a: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Current research shows that morbidity and mortality are lower at </a:t>
            </a:r>
            <a:r>
              <a:rPr lang="en-US" sz="1200" b="0" dirty="0">
                <a:latin typeface="+mn-lt"/>
              </a:rPr>
              <a:t>pediatric trauma centers </a:t>
            </a:r>
            <a:r>
              <a:rPr lang="en-US" sz="1200" dirty="0">
                <a:latin typeface="+mn-lt"/>
              </a:rPr>
              <a:t>vs. adult or mixed trauma centers. Therefore, EMS agencies need to know the pediatric capabilities of their destinations. Not all trauma centers are pediatric ready.</a:t>
            </a: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See: </a:t>
            </a:r>
            <a:r>
              <a:rPr lang="en-US" sz="1200" b="0" i="0" dirty="0">
                <a:solidFill>
                  <a:srgbClr val="333333"/>
                </a:solidFill>
                <a:effectLst/>
                <a:latin typeface="+mn-lt"/>
              </a:rPr>
              <a:t>Webman RB, Carter EA, Mittal S, et al. Association Between Trauma Center Type and Mortality Among Injured Adolescent Patients. </a:t>
            </a:r>
            <a:r>
              <a:rPr lang="en-US" sz="1200" b="0" i="1" dirty="0">
                <a:solidFill>
                  <a:srgbClr val="333333"/>
                </a:solidFill>
                <a:effectLst/>
                <a:latin typeface="+mn-lt"/>
              </a:rPr>
              <a:t>JAMA Pediatr.</a:t>
            </a:r>
            <a:r>
              <a:rPr lang="en-US" sz="1200" b="0" i="0" dirty="0">
                <a:solidFill>
                  <a:srgbClr val="333333"/>
                </a:solidFill>
                <a:effectLst/>
                <a:latin typeface="+mn-lt"/>
              </a:rPr>
              <a:t> 2016;170(8):780–786. doi:10.1001/jamapediatrics.2016.0805</a:t>
            </a: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rgbClr val="0C7DBB"/>
                </a:solidFill>
                <a:effectLst/>
                <a:latin typeface="+mn-lt"/>
                <a:hlinkClick r:id="rId3" tooltip="Persistent link using digital object identifier"/>
              </a:rPr>
              <a:t>https://doi.org/10.1016/j.jpedsurg.2016.02.035</a:t>
            </a:r>
            <a:endParaRPr lang="en-US" sz="1200" b="0" i="0" u="none" strike="noStrike" dirty="0">
              <a:solidFill>
                <a:srgbClr val="0C7DBB"/>
              </a:solidFill>
              <a:effectLst/>
              <a:latin typeface="+mn-lt"/>
            </a:endParaRP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rgbClr val="0C7DBB"/>
                </a:solidFill>
                <a:effectLst/>
                <a:latin typeface="+mn-lt"/>
                <a:hlinkClick r:id="rId4" tooltip="Persistent link using digital object identifier"/>
              </a:rPr>
              <a:t>https://doi.org/10.1016/j.jpedsurg.2016.03.016</a:t>
            </a:r>
            <a:endParaRPr lang="en-US" sz="1200" b="0" i="0" u="none" strike="noStrike" dirty="0">
              <a:solidFill>
                <a:srgbClr val="0C7DBB"/>
              </a:solidFill>
              <a:effectLst/>
              <a:latin typeface="+mn-lt"/>
            </a:endParaRP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rgbClr val="0C7DBB"/>
                </a:solidFill>
                <a:effectLst/>
                <a:latin typeface="+mn-lt"/>
                <a:hlinkClick r:id="rId5" tooltip="Persistent link using digital object identifier"/>
              </a:rPr>
              <a:t>https://doi.org/10.1016/j.jpedsurg.2016.02.081</a:t>
            </a:r>
            <a:endParaRPr lang="en-US" sz="1200" b="0" i="0" u="none" strike="noStrike" dirty="0">
              <a:solidFill>
                <a:srgbClr val="0C7DBB"/>
              </a:solidFill>
              <a:effectLst/>
              <a:latin typeface="+mn-lt"/>
            </a:endParaRP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endParaRPr lang="en-US" sz="1200" dirty="0">
              <a:latin typeface="+mn-lt"/>
            </a:endParaRPr>
          </a:p>
        </p:txBody>
      </p:sp>
      <p:sp>
        <p:nvSpPr>
          <p:cNvPr id="4" name="Slide Number Placeholder 3"/>
          <p:cNvSpPr>
            <a:spLocks noGrp="1"/>
          </p:cNvSpPr>
          <p:nvPr>
            <p:ph type="sldNum" sz="quarter" idx="10"/>
          </p:nvPr>
        </p:nvSpPr>
        <p:spPr/>
        <p:txBody>
          <a:bodyPr/>
          <a:lstStyle/>
          <a:p>
            <a:fld id="{4912146E-B839-164B-9975-6846FA04A511}" type="slidenum">
              <a:rPr lang="en-US" smtClean="0"/>
              <a:pPr/>
              <a:t>36</a:t>
            </a:fld>
            <a:endParaRPr lang="en-US" dirty="0"/>
          </a:p>
        </p:txBody>
      </p:sp>
    </p:spTree>
    <p:extLst>
      <p:ext uri="{BB962C8B-B14F-4D97-AF65-F5344CB8AC3E}">
        <p14:creationId xmlns:p14="http://schemas.microsoft.com/office/powerpoint/2010/main" val="16650170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Instructor Notes</a:t>
            </a:r>
          </a:p>
          <a:p>
            <a:endParaRPr lang="en-US" sz="1200" b="0" dirty="0"/>
          </a:p>
          <a:p>
            <a:pPr marL="171450" indent="-171450">
              <a:buFont typeface="Arial" panose="020B0604020202020204" pitchFamily="34" charset="0"/>
              <a:buChar char="•"/>
            </a:pPr>
            <a:r>
              <a:rPr lang="en-US" sz="1200" b="0" dirty="0"/>
              <a:t>A pneumothorax takes time to develop into a tension pneumothorax. Reassessment is critical to identify deterioration.</a:t>
            </a:r>
          </a:p>
          <a:p>
            <a:pPr marL="628650" lvl="1" indent="-171450">
              <a:buFont typeface="Arial" panose="020B0604020202020204" pitchFamily="34" charset="0"/>
              <a:buChar char="•"/>
            </a:pPr>
            <a:r>
              <a:rPr lang="en-US" sz="1200" b="0" dirty="0"/>
              <a:t>A pneumothorax will progress into a tension pneumothorax more quickly if positive pressure ventilation is applied.</a:t>
            </a:r>
          </a:p>
          <a:p>
            <a:pPr marL="171450" indent="-171450">
              <a:buFont typeface="Arial" panose="020B0604020202020204" pitchFamily="34" charset="0"/>
              <a:buChar char="•"/>
            </a:pPr>
            <a:r>
              <a:rPr lang="en-US" sz="1200" b="0" dirty="0"/>
              <a:t>An open pneumothorax (sucking chest wound) is best managed with an occlusive (nonporous) dressing that is taped on three sides.</a:t>
            </a:r>
          </a:p>
          <a:p>
            <a:pPr marL="171450" indent="-171450">
              <a:buFont typeface="Arial" panose="020B0604020202020204" pitchFamily="34" charset="0"/>
              <a:buChar char="•"/>
            </a:pPr>
            <a:r>
              <a:rPr lang="en-US" sz="1200" b="0" dirty="0"/>
              <a:t>Due to chest wall pliability, pediatric patients may not show external signs of trauma but may have significant internal injuries.</a:t>
            </a:r>
          </a:p>
          <a:p>
            <a:pPr marL="171450" indent="-171450">
              <a:buFont typeface="Arial" panose="020B0604020202020204" pitchFamily="34" charset="0"/>
              <a:buChar char="•"/>
            </a:pPr>
            <a:endParaRPr lang="en-US" sz="1200" b="0" dirty="0"/>
          </a:p>
          <a:p>
            <a:pPr marL="171450" indent="-171450">
              <a:buFont typeface="Arial" panose="020B0604020202020204" pitchFamily="34" charset="0"/>
              <a:buChar char="•"/>
            </a:pPr>
            <a:r>
              <a:rPr lang="en-US" sz="1200" b="0" dirty="0"/>
              <a:t>Case Wrap-Up</a:t>
            </a:r>
          </a:p>
          <a:p>
            <a:pPr marL="800100" lvl="1" indent="-342900">
              <a:lnSpc>
                <a:spcPct val="100000"/>
              </a:lnSpc>
              <a:spcBef>
                <a:spcPts val="600"/>
              </a:spcBef>
              <a:buFont typeface="Arial" panose="020B0604020202020204" pitchFamily="34" charset="0"/>
              <a:buChar char="•"/>
            </a:pPr>
            <a:r>
              <a:rPr lang="en-US" sz="1200" b="0" dirty="0"/>
              <a:t>At the hospital, the patient received a chest tube.</a:t>
            </a:r>
          </a:p>
          <a:p>
            <a:pPr marL="800100" lvl="1" indent="-342900">
              <a:lnSpc>
                <a:spcPct val="100000"/>
              </a:lnSpc>
              <a:spcBef>
                <a:spcPts val="600"/>
              </a:spcBef>
              <a:buFont typeface="Arial" panose="020B0604020202020204" pitchFamily="34" charset="0"/>
              <a:buChar char="•"/>
            </a:pPr>
            <a:r>
              <a:rPr lang="en-US" sz="1200" b="0" dirty="0"/>
              <a:t>Child was admitted into the hospital and was discharged several days later with no surgery required.</a:t>
            </a:r>
          </a:p>
          <a:p>
            <a:pPr marL="171450" indent="-171450">
              <a:buFont typeface="Arial" panose="020B0604020202020204" pitchFamily="34" charset="0"/>
              <a:buChar char="•"/>
            </a:pPr>
            <a:endParaRPr lang="en-US" sz="1200" b="0" dirty="0"/>
          </a:p>
        </p:txBody>
      </p:sp>
      <p:sp>
        <p:nvSpPr>
          <p:cNvPr id="4" name="Slide Number Placeholder 3"/>
          <p:cNvSpPr>
            <a:spLocks noGrp="1"/>
          </p:cNvSpPr>
          <p:nvPr>
            <p:ph type="sldNum" sz="quarter" idx="10"/>
          </p:nvPr>
        </p:nvSpPr>
        <p:spPr/>
        <p:txBody>
          <a:bodyPr/>
          <a:lstStyle/>
          <a:p>
            <a:fld id="{4912146E-B839-164B-9975-6846FA04A511}" type="slidenum">
              <a:rPr lang="en-US" smtClean="0"/>
              <a:pPr/>
              <a:t>37</a:t>
            </a:fld>
            <a:endParaRPr lang="en-US" dirty="0"/>
          </a:p>
        </p:txBody>
      </p:sp>
    </p:spTree>
    <p:extLst>
      <p:ext uri="{BB962C8B-B14F-4D97-AF65-F5344CB8AC3E}">
        <p14:creationId xmlns:p14="http://schemas.microsoft.com/office/powerpoint/2010/main" val="31647084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latin typeface="Calibri" charset="0"/>
              </a:rPr>
              <a:t>Instructor Notes</a:t>
            </a:r>
          </a:p>
          <a:p>
            <a:pPr eaLnBrk="1" hangingPunct="1">
              <a:spcBef>
                <a:spcPct val="0"/>
              </a:spcBef>
            </a:pPr>
            <a:endParaRPr lang="en-US" dirty="0">
              <a:latin typeface="Calibri" charset="0"/>
            </a:endParaRPr>
          </a:p>
          <a:p>
            <a:pPr marL="171450" indent="-171450">
              <a:spcBef>
                <a:spcPct val="0"/>
              </a:spcBef>
              <a:buFont typeface="Arial" panose="020B0604020202020204" pitchFamily="34" charset="0"/>
              <a:buChar char="•"/>
            </a:pPr>
            <a:r>
              <a:rPr lang="en-US" dirty="0">
                <a:latin typeface="Calibri" charset="0"/>
              </a:rPr>
              <a:t>Trauma is the leading cause of death and disability</a:t>
            </a:r>
            <a:r>
              <a:rPr lang="en-US" b="0" dirty="0">
                <a:latin typeface="Calibri" charset="0"/>
              </a:rPr>
              <a:t> in </a:t>
            </a:r>
            <a:r>
              <a:rPr lang="en-US" dirty="0">
                <a:latin typeface="Calibri" charset="0"/>
              </a:rPr>
              <a:t>pediatrics around the world. </a:t>
            </a:r>
          </a:p>
          <a:p>
            <a:pPr marL="171450" indent="-171450">
              <a:spcBef>
                <a:spcPct val="0"/>
              </a:spcBef>
              <a:buFont typeface="Arial" panose="020B0604020202020204" pitchFamily="34" charset="0"/>
              <a:buChar char="•"/>
            </a:pPr>
            <a:r>
              <a:rPr lang="en-US" dirty="0">
                <a:latin typeface="Calibri" charset="0"/>
              </a:rPr>
              <a:t>Prevention is the best treatment for traumatically injured patients.</a:t>
            </a:r>
          </a:p>
          <a:p>
            <a:pPr marL="171450" indent="-171450">
              <a:spcBef>
                <a:spcPct val="0"/>
              </a:spcBef>
              <a:buFont typeface="Arial" panose="020B0604020202020204" pitchFamily="34" charset="0"/>
              <a:buChar char="•"/>
            </a:pPr>
            <a:r>
              <a:rPr lang="en-US" dirty="0">
                <a:latin typeface="Calibri" charset="0"/>
              </a:rPr>
              <a:t>Treatments for critically injured trauma patients should focus on identification and treatment of life-threatening conditions and rapid transport to a pediatric trauma center.</a:t>
            </a:r>
          </a:p>
          <a:p>
            <a:pPr marL="171450" indent="-171450">
              <a:spcBef>
                <a:spcPct val="0"/>
              </a:spcBef>
              <a:buFont typeface="Arial" panose="020B0604020202020204" pitchFamily="34" charset="0"/>
              <a:buChar char="•"/>
            </a:pPr>
            <a:r>
              <a:rPr lang="en-US" dirty="0">
                <a:latin typeface="Calibri" charset="0"/>
              </a:rPr>
              <a:t>Coming Up, Lesson 4: Pediatric Shock.</a:t>
            </a:r>
          </a:p>
          <a:p>
            <a:pPr eaLnBrk="1" hangingPunct="1">
              <a:spcBef>
                <a:spcPct val="0"/>
              </a:spcBef>
            </a:pPr>
            <a:endParaRPr lang="en-US" dirty="0">
              <a:latin typeface="Calibri" charset="0"/>
            </a:endParaRPr>
          </a:p>
          <a:p>
            <a:endParaRPr lang="en-US" dirty="0"/>
          </a:p>
        </p:txBody>
      </p:sp>
      <p:sp>
        <p:nvSpPr>
          <p:cNvPr id="4" name="Slide Number Placeholder 3"/>
          <p:cNvSpPr>
            <a:spLocks noGrp="1"/>
          </p:cNvSpPr>
          <p:nvPr>
            <p:ph type="sldNum" sz="quarter" idx="10"/>
          </p:nvPr>
        </p:nvSpPr>
        <p:spPr/>
        <p:txBody>
          <a:bodyPr/>
          <a:lstStyle/>
          <a:p>
            <a:fld id="{2B2225B7-14D2-4B83-9463-E78E66ECF1B1}" type="slidenum">
              <a:rPr lang="en-US" smtClean="0"/>
              <a:t>38</a:t>
            </a:fld>
            <a:endParaRPr lang="en-US" dirty="0"/>
          </a:p>
        </p:txBody>
      </p:sp>
    </p:spTree>
    <p:extLst>
      <p:ext uri="{BB962C8B-B14F-4D97-AF65-F5344CB8AC3E}">
        <p14:creationId xmlns:p14="http://schemas.microsoft.com/office/powerpoint/2010/main" val="40781032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charset="0"/>
              </a:rPr>
              <a:t>Allow time for a question-and-answer session about the topics presented in the lesson. </a:t>
            </a:r>
          </a:p>
          <a:p>
            <a:endParaRPr lang="en-US" dirty="0"/>
          </a:p>
        </p:txBody>
      </p:sp>
      <p:sp>
        <p:nvSpPr>
          <p:cNvPr id="4" name="Slide Number Placeholder 3"/>
          <p:cNvSpPr>
            <a:spLocks noGrp="1"/>
          </p:cNvSpPr>
          <p:nvPr>
            <p:ph type="sldNum" sz="quarter" idx="5"/>
          </p:nvPr>
        </p:nvSpPr>
        <p:spPr/>
        <p:txBody>
          <a:bodyPr/>
          <a:lstStyle/>
          <a:p>
            <a:fld id="{2B2225B7-14D2-4B83-9463-E78E66ECF1B1}" type="slidenum">
              <a:rPr lang="en-US" smtClean="0"/>
              <a:t>39</a:t>
            </a:fld>
            <a:endParaRPr lang="en-US" dirty="0"/>
          </a:p>
        </p:txBody>
      </p:sp>
    </p:spTree>
    <p:extLst>
      <p:ext uri="{BB962C8B-B14F-4D97-AF65-F5344CB8AC3E}">
        <p14:creationId xmlns:p14="http://schemas.microsoft.com/office/powerpoint/2010/main" val="3457974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Instructor Notes</a:t>
            </a:r>
          </a:p>
          <a:p>
            <a:endParaRPr lang="en-US" sz="1200" dirty="0"/>
          </a:p>
          <a:p>
            <a:pPr marL="171450" indent="-171450">
              <a:buFont typeface="Arial" panose="020B0604020202020204" pitchFamily="34" charset="0"/>
              <a:buChar char="•"/>
            </a:pPr>
            <a:r>
              <a:rPr lang="en-US" sz="1200" dirty="0"/>
              <a:t>Discuss the kinematics of trauma in different mechanisms of injury so that the student will better understand the different patterns of injury to suspect.</a:t>
            </a:r>
          </a:p>
          <a:p>
            <a:pPr marL="628650" lvl="1" indent="-171450">
              <a:buFont typeface="Arial" panose="020B0604020202020204" pitchFamily="34" charset="0"/>
              <a:buChar char="•"/>
            </a:pPr>
            <a:r>
              <a:rPr lang="en-US" sz="1200" dirty="0"/>
              <a:t>Absorption and dissipation of forces</a:t>
            </a:r>
          </a:p>
          <a:p>
            <a:pPr marL="1257300" lvl="2" indent="-342900">
              <a:buFont typeface="Arial" panose="020B0604020202020204" pitchFamily="34" charset="0"/>
              <a:buChar char="•"/>
            </a:pPr>
            <a:r>
              <a:rPr lang="en-US" sz="1200" dirty="0"/>
              <a:t>Smaller frame results in more concentrated forces when struck </a:t>
            </a:r>
            <a:r>
              <a:rPr lang="en-US" sz="1200" b="0" dirty="0"/>
              <a:t>by an object.</a:t>
            </a:r>
          </a:p>
          <a:p>
            <a:pPr marL="1257300" lvl="2" indent="-342900">
              <a:buFont typeface="Arial" panose="020B0604020202020204" pitchFamily="34" charset="0"/>
              <a:buChar char="•"/>
            </a:pPr>
            <a:r>
              <a:rPr lang="en-US" sz="1200" b="0" dirty="0"/>
              <a:t>Physical characteristics limit child’s ability to dissipate forces.</a:t>
            </a:r>
          </a:p>
          <a:p>
            <a:pPr marL="1657350" lvl="3" indent="-285750">
              <a:buFont typeface="Arial" panose="020B0604020202020204" pitchFamily="34" charset="0"/>
              <a:buChar char="•"/>
            </a:pPr>
            <a:r>
              <a:rPr lang="en-US" sz="1200" b="0" dirty="0"/>
              <a:t>Forces are transferred to internal organs without obvious evidence of external injuries.</a:t>
            </a:r>
          </a:p>
          <a:p>
            <a:pPr marL="742950" lvl="1" indent="-285750">
              <a:buFont typeface="Arial" panose="020B0604020202020204" pitchFamily="34" charset="0"/>
              <a:buChar char="•"/>
            </a:pPr>
            <a:r>
              <a:rPr lang="en-US" sz="1200" dirty="0"/>
              <a:t>Seatbelt usage</a:t>
            </a:r>
          </a:p>
          <a:p>
            <a:pPr marL="1200150" lvl="2" indent="-285750">
              <a:buFont typeface="Arial" panose="020B0604020202020204" pitchFamily="34" charset="0"/>
              <a:buChar char="•"/>
            </a:pPr>
            <a:r>
              <a:rPr lang="en-US" sz="1200" dirty="0"/>
              <a:t>Improper seatbelt </a:t>
            </a:r>
            <a:r>
              <a:rPr lang="en-US" sz="1200" b="0" dirty="0"/>
              <a:t>usage </a:t>
            </a:r>
            <a:r>
              <a:rPr lang="en-US" sz="1200" dirty="0"/>
              <a:t>leads to the potential for significant multisystem trauma</a:t>
            </a:r>
            <a:r>
              <a:rPr lang="en-US" sz="1200" b="1" dirty="0"/>
              <a:t>,</a:t>
            </a:r>
            <a:r>
              <a:rPr lang="en-US" sz="1200" dirty="0"/>
              <a:t> including head, neck, face, chest, abdominal, and lower spine injuries.</a:t>
            </a:r>
          </a:p>
          <a:p>
            <a:pPr marL="1200150" lvl="2" indent="-285750">
              <a:buFont typeface="Arial" panose="020B0604020202020204" pitchFamily="34" charset="0"/>
              <a:buChar char="•"/>
            </a:pPr>
            <a:r>
              <a:rPr lang="en-US" sz="1200" dirty="0"/>
              <a:t>Children also have more malleable bones, and are therefore more prone to internal injuries in the absence of bony fractures. </a:t>
            </a:r>
          </a:p>
          <a:p>
            <a:pPr marL="742950" lvl="1" indent="-285750">
              <a:buFont typeface="Arial" panose="020B0604020202020204" pitchFamily="34" charset="0"/>
              <a:buChar char="•"/>
            </a:pPr>
            <a:r>
              <a:rPr lang="en-US" sz="1200" dirty="0"/>
              <a:t>Falls</a:t>
            </a:r>
          </a:p>
          <a:p>
            <a:pPr marL="1200150" lvl="2" indent="-285750">
              <a:buFont typeface="Arial" panose="020B0604020202020204" pitchFamily="34" charset="0"/>
              <a:buChar char="•"/>
            </a:pPr>
            <a:r>
              <a:rPr lang="en-US" sz="1200" dirty="0"/>
              <a:t>Low height</a:t>
            </a:r>
            <a:r>
              <a:rPr lang="en-US" sz="1200" b="1" dirty="0"/>
              <a:t>: </a:t>
            </a:r>
            <a:r>
              <a:rPr lang="en-US" sz="1200" dirty="0"/>
              <a:t>Upper extremity trauma/</a:t>
            </a:r>
            <a:r>
              <a:rPr lang="en-US" sz="1200" b="0" dirty="0"/>
              <a:t>fractures.</a:t>
            </a:r>
          </a:p>
          <a:p>
            <a:pPr marL="1200150" lvl="2" indent="-285750">
              <a:buFont typeface="Arial" panose="020B0604020202020204" pitchFamily="34" charset="0"/>
              <a:buChar char="•"/>
            </a:pPr>
            <a:r>
              <a:rPr lang="en-US" sz="1200" b="0" dirty="0"/>
              <a:t>Medium height: Head and neck injuries, upper and lower extremity fractures.</a:t>
            </a:r>
          </a:p>
          <a:p>
            <a:pPr marL="1200150" lvl="2" indent="-285750">
              <a:buFont typeface="Arial" panose="020B0604020202020204" pitchFamily="34" charset="0"/>
              <a:buChar char="•"/>
            </a:pPr>
            <a:r>
              <a:rPr lang="en-US" sz="1200" b="0" dirty="0"/>
              <a:t>High height: Multisystem trauma more likely, including head, neck, upper and lower extremity, and pelvic injuries.</a:t>
            </a:r>
          </a:p>
          <a:p>
            <a:pPr marL="1200150" lvl="2" indent="-285750">
              <a:buFont typeface="Arial" panose="020B0604020202020204" pitchFamily="34" charset="0"/>
              <a:buChar char="•"/>
            </a:pPr>
            <a:r>
              <a:rPr lang="en-US" sz="1200" b="0" dirty="0"/>
              <a:t>Young children are more prone to falls secondary to having a large head relative to the rest of their body, and thus a higher center of gravity. </a:t>
            </a:r>
          </a:p>
          <a:p>
            <a:pPr marL="742950" lvl="1" indent="-285750">
              <a:buFont typeface="Arial" panose="020B0604020202020204" pitchFamily="34" charset="0"/>
              <a:buChar char="•"/>
            </a:pPr>
            <a:r>
              <a:rPr lang="en-US" sz="1200" b="0" dirty="0"/>
              <a:t>Bicycle collision injuries</a:t>
            </a:r>
          </a:p>
          <a:p>
            <a:pPr marL="1200150" lvl="2" indent="-285750">
              <a:buFont typeface="Arial" panose="020B0604020202020204" pitchFamily="34" charset="0"/>
              <a:buChar char="•"/>
            </a:pPr>
            <a:r>
              <a:rPr lang="en-US" sz="1200" b="0" dirty="0"/>
              <a:t>Without protective equipment (helmet):</a:t>
            </a:r>
            <a:r>
              <a:rPr lang="en-US" sz="1200" b="0" baseline="0" dirty="0"/>
              <a:t> </a:t>
            </a:r>
            <a:r>
              <a:rPr lang="en-US" sz="1200" b="0" dirty="0"/>
              <a:t>Head, neck, face, and upper extremity injuries.</a:t>
            </a:r>
          </a:p>
          <a:p>
            <a:pPr marL="1200150" lvl="2" indent="-285750">
              <a:buFont typeface="Arial" panose="020B0604020202020204" pitchFamily="34" charset="0"/>
              <a:buChar char="•"/>
            </a:pPr>
            <a:r>
              <a:rPr lang="en-US" sz="1200" b="0" dirty="0"/>
              <a:t>With protective equipment (helmet): Upper extremity fractures.</a:t>
            </a:r>
          </a:p>
          <a:p>
            <a:pPr marL="1200150" lvl="2" indent="-285750">
              <a:buFont typeface="Arial" panose="020B0604020202020204" pitchFamily="34" charset="0"/>
              <a:buChar char="•"/>
            </a:pPr>
            <a:r>
              <a:rPr lang="en-US" sz="1200" dirty="0"/>
              <a:t>Frontal impact damage (e.g., striking the </a:t>
            </a:r>
            <a:r>
              <a:rPr lang="en-US" sz="1200" b="0" dirty="0"/>
              <a:t>handlebar): Results primarily in intraabdominal injuries.</a:t>
            </a:r>
          </a:p>
          <a:p>
            <a:pPr marL="742950" lvl="1" indent="-285750">
              <a:buFont typeface="Arial" panose="020B0604020202020204" pitchFamily="34" charset="0"/>
              <a:buChar char="•"/>
            </a:pPr>
            <a:endParaRPr lang="en-US" sz="1200" dirty="0"/>
          </a:p>
          <a:p>
            <a:pPr marL="285750" lvl="0" indent="-285750">
              <a:buFont typeface="Arial" panose="020B0604020202020204" pitchFamily="34" charset="0"/>
              <a:buChar char="•"/>
            </a:pPr>
            <a:endParaRPr lang="en-US" sz="1200" dirty="0"/>
          </a:p>
          <a:p>
            <a:endParaRPr lang="en-US" sz="1200" dirty="0"/>
          </a:p>
        </p:txBody>
      </p:sp>
      <p:sp>
        <p:nvSpPr>
          <p:cNvPr id="4" name="Slide Number Placeholder 3"/>
          <p:cNvSpPr>
            <a:spLocks noGrp="1"/>
          </p:cNvSpPr>
          <p:nvPr>
            <p:ph type="sldNum" sz="quarter" idx="5"/>
          </p:nvPr>
        </p:nvSpPr>
        <p:spPr/>
        <p:txBody>
          <a:bodyPr/>
          <a:lstStyle/>
          <a:p>
            <a:fld id="{2B2225B7-14D2-4B83-9463-E78E66ECF1B1}" type="slidenum">
              <a:rPr lang="en-US" smtClean="0"/>
              <a:t>4</a:t>
            </a:fld>
            <a:endParaRPr lang="en-US" dirty="0"/>
          </a:p>
        </p:txBody>
      </p:sp>
    </p:spTree>
    <p:extLst>
      <p:ext uri="{BB962C8B-B14F-4D97-AF65-F5344CB8AC3E}">
        <p14:creationId xmlns:p14="http://schemas.microsoft.com/office/powerpoint/2010/main" val="4007074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dirty="0">
                <a:ea typeface="ＭＳ Ｐゴシック" pitchFamily="34" charset="-128"/>
              </a:rPr>
              <a:t>Instructor Notes</a:t>
            </a:r>
          </a:p>
          <a:p>
            <a:endParaRPr lang="en-US" dirty="0">
              <a:ea typeface="ＭＳ Ｐゴシック" pitchFamily="34" charset="-128"/>
            </a:endParaRPr>
          </a:p>
          <a:p>
            <a:pPr marL="171450" indent="-171450">
              <a:buFont typeface="Arial" panose="020B0604020202020204" pitchFamily="34" charset="0"/>
              <a:buChar char="•"/>
            </a:pPr>
            <a:r>
              <a:rPr lang="en-US" dirty="0">
                <a:ea typeface="ＭＳ Ｐゴシック" pitchFamily="34" charset="-128"/>
              </a:rPr>
              <a:t>Discuss the three components of the trauma triad of death.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latin typeface="+mn-lt"/>
                <a:ea typeface="+mn-ea"/>
                <a:cs typeface="+mn-cs"/>
              </a:rPr>
              <a:t>The three components are </a:t>
            </a:r>
            <a:r>
              <a:rPr lang="en-US" sz="1200" kern="1200" dirty="0">
                <a:solidFill>
                  <a:schemeClr val="tx1"/>
                </a:solidFill>
                <a:latin typeface="+mn-lt"/>
                <a:ea typeface="+mn-ea"/>
                <a:cs typeface="+mn-cs"/>
              </a:rPr>
              <a:t>acidosis, coagulopathy, and hypothermia.</a:t>
            </a:r>
            <a:endParaRPr lang="en-US" dirty="0">
              <a:ea typeface="ＭＳ Ｐゴシック" pitchFamily="34" charset="-128"/>
            </a:endParaRPr>
          </a:p>
          <a:p>
            <a:pPr marL="1085850" lvl="2" indent="-171450">
              <a:buFont typeface="Arial" panose="020B0604020202020204" pitchFamily="34" charset="0"/>
              <a:buChar char="•"/>
            </a:pPr>
            <a:r>
              <a:rPr lang="en-US" dirty="0">
                <a:ea typeface="ＭＳ Ｐゴシック" pitchFamily="34" charset="-128"/>
              </a:rPr>
              <a:t>Discuss how the components of the triad worsen the other components, ultimately leading to </a:t>
            </a:r>
            <a:r>
              <a:rPr lang="en-US" b="0" dirty="0">
                <a:ea typeface="ＭＳ Ｐゴシック" pitchFamily="34" charset="-128"/>
              </a:rPr>
              <a:t>death.</a:t>
            </a:r>
          </a:p>
          <a:p>
            <a:pPr marL="1543050" lvl="3" indent="-171450">
              <a:buFont typeface="Arial" panose="020B0604020202020204" pitchFamily="34" charset="0"/>
              <a:buChar char="•"/>
            </a:pPr>
            <a:r>
              <a:rPr lang="en-US" b="0" dirty="0">
                <a:ea typeface="ＭＳ Ｐゴシック" pitchFamily="34" charset="-128"/>
              </a:rPr>
              <a:t>When there is an airway, breathing, or circulation problem, oxygen does not reach the cells, resulting in anaerobic metabolism, which results in acidosis. </a:t>
            </a:r>
          </a:p>
          <a:p>
            <a:pPr marL="2000250" lvl="4" indent="-171450">
              <a:buFont typeface="Arial" panose="020B0604020202020204" pitchFamily="34" charset="0"/>
              <a:buChar char="•"/>
            </a:pPr>
            <a:r>
              <a:rPr lang="en-US" b="0" dirty="0">
                <a:ea typeface="ＭＳ Ｐゴシック" pitchFamily="34" charset="-128"/>
              </a:rPr>
              <a:t>The lack of energy production from anaerobic metabolism produces less body heat, which causes the patient to become hypothermic. </a:t>
            </a:r>
          </a:p>
          <a:p>
            <a:pPr marL="2000250" lvl="4" indent="-171450">
              <a:buFont typeface="Arial" panose="020B0604020202020204" pitchFamily="34" charset="0"/>
              <a:buChar char="•"/>
            </a:pPr>
            <a:r>
              <a:rPr lang="en-US" dirty="0">
                <a:ea typeface="ＭＳ Ｐゴシック" pitchFamily="34" charset="-128"/>
              </a:rPr>
              <a:t>When the patient becomes hypothermic, coagulopathy worsens. </a:t>
            </a:r>
          </a:p>
          <a:p>
            <a:pPr marL="2000250" lvl="4" indent="-171450">
              <a:buFont typeface="Arial" panose="020B0604020202020204" pitchFamily="34" charset="0"/>
              <a:buChar char="•"/>
            </a:pPr>
            <a:r>
              <a:rPr lang="en-US" dirty="0">
                <a:ea typeface="ＭＳ Ｐゴシック" pitchFamily="34" charset="-128"/>
              </a:rPr>
              <a:t>As the patient shivers to generate heat, more energy is consumed, and acidosis worsens. </a:t>
            </a:r>
          </a:p>
          <a:p>
            <a:pPr marL="2000250" lvl="4" indent="-171450">
              <a:buFont typeface="Arial" panose="020B0604020202020204" pitchFamily="34" charset="0"/>
              <a:buChar char="•"/>
            </a:pPr>
            <a:r>
              <a:rPr lang="en-US" dirty="0">
                <a:ea typeface="ＭＳ Ｐゴシック" pitchFamily="34" charset="-128"/>
              </a:rPr>
              <a:t>If bleeding is the cause and </a:t>
            </a:r>
            <a:r>
              <a:rPr lang="en-US" b="0" dirty="0">
                <a:ea typeface="ＭＳ Ｐゴシック" pitchFamily="34" charset="-128"/>
              </a:rPr>
              <a:t>it is not addressed, </a:t>
            </a:r>
            <a:r>
              <a:rPr lang="en-US" dirty="0">
                <a:ea typeface="ＭＳ Ｐゴシック" pitchFamily="34" charset="-128"/>
              </a:rPr>
              <a:t>coagulopathy, acidosis, and hypothermia will worsen.</a:t>
            </a:r>
          </a:p>
          <a:p>
            <a:pPr marL="2000250" lvl="4" indent="-171450">
              <a:buFont typeface="Arial" panose="020B0604020202020204" pitchFamily="34" charset="0"/>
              <a:buChar char="•"/>
            </a:pPr>
            <a:r>
              <a:rPr lang="en-US" dirty="0">
                <a:ea typeface="ＭＳ Ｐゴシック" pitchFamily="34" charset="-128"/>
              </a:rPr>
              <a:t>Children are especially prone to heat loss compared to adults secondary to a high metabolism and low fat stores. </a:t>
            </a:r>
          </a:p>
          <a:p>
            <a:pPr marL="1543050" lvl="3" indent="-171450">
              <a:buFont typeface="Arial" panose="020B0604020202020204" pitchFamily="34" charset="0"/>
              <a:buChar char="•"/>
            </a:pPr>
            <a:r>
              <a:rPr lang="en-US" dirty="0">
                <a:ea typeface="ＭＳ Ｐゴシック" pitchFamily="34" charset="-128"/>
              </a:rPr>
              <a:t>Once XABCs are addressed and perfusion is restored, acidosis will improve. </a:t>
            </a:r>
          </a:p>
          <a:p>
            <a:pPr marL="2000250" lvl="4" indent="-171450">
              <a:buFont typeface="Arial" panose="020B0604020202020204" pitchFamily="34" charset="0"/>
              <a:buChar char="•"/>
            </a:pPr>
            <a:r>
              <a:rPr lang="en-US" dirty="0">
                <a:ea typeface="ＭＳ Ｐゴシック" pitchFamily="34" charset="-128"/>
              </a:rPr>
              <a:t>Improved perfusion will </a:t>
            </a:r>
            <a:r>
              <a:rPr lang="en-US" b="0" dirty="0">
                <a:ea typeface="ＭＳ Ｐゴシック" pitchFamily="34" charset="-128"/>
              </a:rPr>
              <a:t>result in the return to aerobic metabolism, which will allow the patient to start to generate heat better; this can </a:t>
            </a:r>
            <a:r>
              <a:rPr lang="en-US" dirty="0">
                <a:ea typeface="ＭＳ Ｐゴシック" pitchFamily="34" charset="-128"/>
              </a:rPr>
              <a:t>be supplemented with hypothermia management. </a:t>
            </a:r>
          </a:p>
          <a:p>
            <a:pPr marL="2000250" lvl="4" indent="-171450">
              <a:buFont typeface="Arial" panose="020B0604020202020204" pitchFamily="34" charset="0"/>
              <a:buChar char="•"/>
            </a:pPr>
            <a:r>
              <a:rPr lang="en-US" dirty="0">
                <a:ea typeface="ＭＳ Ｐゴシック" pitchFamily="34" charset="-128"/>
              </a:rPr>
              <a:t>Once acidosis and hypothermia are addressed, the body has a better chance at returning to homeostasis involving the coagulopathy. </a:t>
            </a:r>
          </a:p>
          <a:p>
            <a:pPr marL="2000250" lvl="4" indent="-171450">
              <a:buFont typeface="Arial" panose="020B0604020202020204" pitchFamily="34" charset="0"/>
              <a:buChar char="•"/>
            </a:pPr>
            <a:r>
              <a:rPr lang="en-US" dirty="0">
                <a:ea typeface="ＭＳ Ｐゴシック" pitchFamily="34" charset="-128"/>
              </a:rPr>
              <a:t>Another treatment to manage coagulopathy can be to include TXA to manage potential hyperfibrinolysis.</a:t>
            </a:r>
          </a:p>
        </p:txBody>
      </p:sp>
      <p:sp>
        <p:nvSpPr>
          <p:cNvPr id="4" name="Slide Number Placeholder 3"/>
          <p:cNvSpPr>
            <a:spLocks noGrp="1"/>
          </p:cNvSpPr>
          <p:nvPr>
            <p:ph type="sldNum" sz="quarter" idx="10"/>
          </p:nvPr>
        </p:nvSpPr>
        <p:spPr/>
        <p:txBody>
          <a:bodyPr/>
          <a:lstStyle/>
          <a:p>
            <a:fld id="{A974E427-9911-4858-A637-FB4CBC46EF20}"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400468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endParaRPr lang="en-US" b="0" dirty="0"/>
          </a:p>
          <a:p>
            <a:pPr marL="171450" indent="-171450">
              <a:buFont typeface="Arial" panose="020B0604020202020204" pitchFamily="34" charset="0"/>
              <a:buChar char="•"/>
            </a:pPr>
            <a:r>
              <a:rPr lang="en-US" b="0" dirty="0"/>
              <a:t>Briefly discuss the types of injuries that may be encountered in a pediatric trauma patient and their treatments.</a:t>
            </a:r>
          </a:p>
          <a:p>
            <a:pPr marL="171450" lvl="0" indent="-171450">
              <a:buFont typeface="Arial" panose="020B0604020202020204" pitchFamily="34" charset="0"/>
              <a:buChar char="•"/>
            </a:pPr>
            <a:r>
              <a:rPr lang="en-US" b="0" dirty="0"/>
              <a:t>There are two types of bleeding: external and internal</a:t>
            </a:r>
            <a:r>
              <a:rPr lang="en-US" b="0" dirty="0">
                <a:solidFill>
                  <a:srgbClr val="FF0000"/>
                </a:solidFill>
              </a:rPr>
              <a:t>.</a:t>
            </a:r>
          </a:p>
          <a:p>
            <a:pPr marL="628650" lvl="1" indent="-171450">
              <a:buFont typeface="Arial" panose="020B0604020202020204" pitchFamily="34" charset="0"/>
              <a:buChar char="•"/>
            </a:pPr>
            <a:r>
              <a:rPr lang="en-US" b="0" dirty="0"/>
              <a:t>External bleeding may be: </a:t>
            </a:r>
          </a:p>
          <a:p>
            <a:pPr marL="1085850" lvl="2" indent="-171450">
              <a:buFont typeface="Arial" panose="020B0604020202020204" pitchFamily="34" charset="0"/>
              <a:buChar char="•"/>
            </a:pPr>
            <a:r>
              <a:rPr lang="en-US" b="0" dirty="0"/>
              <a:t>Capillary (slow and oozing, easily controlled)</a:t>
            </a:r>
          </a:p>
          <a:p>
            <a:pPr marL="1085850" lvl="2" indent="-171450">
              <a:buFont typeface="Arial" panose="020B0604020202020204" pitchFamily="34" charset="0"/>
              <a:buChar char="•"/>
            </a:pPr>
            <a:r>
              <a:rPr lang="en-US" b="0" dirty="0"/>
              <a:t>Venous (steady flow, easier to control than arterial)</a:t>
            </a:r>
          </a:p>
          <a:p>
            <a:pPr marL="1085850" lvl="2" indent="-171450">
              <a:buFont typeface="Arial" panose="020B0604020202020204" pitchFamily="34" charset="0"/>
              <a:buChar char="•"/>
            </a:pPr>
            <a:r>
              <a:rPr lang="en-US" b="0" dirty="0"/>
              <a:t>Arterial (rapid and profuse, most difficult to control)</a:t>
            </a:r>
          </a:p>
          <a:p>
            <a:pPr marL="628650" lvl="1" indent="-171450">
              <a:buFont typeface="Arial" panose="020B0604020202020204" pitchFamily="34" charset="0"/>
              <a:buChar char="•"/>
            </a:pPr>
            <a:r>
              <a:rPr lang="en-US" b="0" dirty="0"/>
              <a:t>Internal bleeding collects in the body’s cavities and is not visible.</a:t>
            </a:r>
          </a:p>
          <a:p>
            <a:pPr marL="171450" lvl="0" indent="-171450">
              <a:buFont typeface="Arial" panose="020B0604020202020204" pitchFamily="34" charset="0"/>
              <a:buChar char="•"/>
            </a:pPr>
            <a:r>
              <a:rPr lang="en-US" b="0" dirty="0"/>
              <a:t>It is critical to assess and manage life-threatening bleeding in patients.</a:t>
            </a:r>
          </a:p>
          <a:p>
            <a:pPr marL="171450" lvl="0" indent="-171450">
              <a:buFont typeface="Arial" panose="020B0604020202020204" pitchFamily="34" charset="0"/>
              <a:buChar char="•"/>
            </a:pPr>
            <a:r>
              <a:rPr lang="en-US" b="0" dirty="0"/>
              <a:t>Damage control resuscitation (DCR)</a:t>
            </a:r>
          </a:p>
          <a:p>
            <a:pPr marL="628650" lvl="1" indent="-171450">
              <a:buFont typeface="Arial" panose="020B0604020202020204" pitchFamily="34" charset="0"/>
              <a:buChar char="•"/>
            </a:pPr>
            <a:r>
              <a:rPr lang="en-US" b="0" dirty="0"/>
              <a:t>An overall approach rather than a specific intervention aimed at keeping a patient alive by focusing on avoiding the triad of death</a:t>
            </a:r>
            <a:r>
              <a:rPr lang="en-US" b="0" dirty="0">
                <a:solidFill>
                  <a:srgbClr val="FF0000"/>
                </a:solidFill>
              </a:rPr>
              <a:t>.</a:t>
            </a:r>
          </a:p>
          <a:p>
            <a:pPr marL="171450" lvl="0" indent="-171450">
              <a:buFont typeface="Arial" panose="020B0604020202020204" pitchFamily="34" charset="0"/>
              <a:buChar char="•"/>
            </a:pPr>
            <a:r>
              <a:rPr lang="en-US" b="0" dirty="0"/>
              <a:t>External </a:t>
            </a:r>
            <a:r>
              <a:rPr lang="en-US" b="0" dirty="0">
                <a:solidFill>
                  <a:srgbClr val="FF0000"/>
                </a:solidFill>
              </a:rPr>
              <a:t>h</a:t>
            </a:r>
            <a:r>
              <a:rPr lang="en-US" b="0" dirty="0"/>
              <a:t>emorrhage</a:t>
            </a:r>
          </a:p>
          <a:p>
            <a:pPr marL="628650" lvl="1" indent="-171450">
              <a:buFont typeface="Arial" panose="020B0604020202020204" pitchFamily="34" charset="0"/>
              <a:buChar char="•"/>
            </a:pPr>
            <a:r>
              <a:rPr lang="en-US" b="0" dirty="0"/>
              <a:t>Controlled by direct-pressure dressing, hemostatic dressing, and/or tourniquets</a:t>
            </a:r>
            <a:r>
              <a:rPr lang="en-US" b="0" dirty="0">
                <a:solidFill>
                  <a:srgbClr val="FF0000"/>
                </a:solidFill>
              </a:rPr>
              <a:t>.</a:t>
            </a:r>
          </a:p>
          <a:p>
            <a:pPr marL="628650" lvl="1" indent="-171450">
              <a:buFont typeface="Arial" panose="020B0604020202020204" pitchFamily="34" charset="0"/>
              <a:buChar char="•"/>
            </a:pPr>
            <a:r>
              <a:rPr lang="en-US" b="0" dirty="0"/>
              <a:t>Hemorrhage at the junction of an extremity with the torso (axillary, inguinal) without the control of direct pressure and hemostatic dressings needs a junctional tourniquet.</a:t>
            </a:r>
          </a:p>
          <a:p>
            <a:pPr marL="171450" lvl="0" indent="-171450">
              <a:buFont typeface="Arial" panose="020B0604020202020204" pitchFamily="34" charset="0"/>
              <a:buChar char="•"/>
            </a:pPr>
            <a:r>
              <a:rPr lang="en-US" b="0" dirty="0"/>
              <a:t>Internal </a:t>
            </a:r>
            <a:r>
              <a:rPr lang="en-US" b="0" dirty="0">
                <a:solidFill>
                  <a:srgbClr val="FF0000"/>
                </a:solidFill>
              </a:rPr>
              <a:t>h</a:t>
            </a:r>
            <a:r>
              <a:rPr lang="en-US" b="0" dirty="0"/>
              <a:t>emorrhage</a:t>
            </a:r>
          </a:p>
          <a:p>
            <a:pPr marL="628650" lvl="1" indent="-171450">
              <a:buFont typeface="Arial" panose="020B0604020202020204" pitchFamily="34" charset="0"/>
              <a:buChar char="•"/>
            </a:pPr>
            <a:r>
              <a:rPr lang="en-US" b="0" dirty="0"/>
              <a:t>Cannot be controlled in the prehospital environment.</a:t>
            </a:r>
          </a:p>
          <a:p>
            <a:pPr marL="628650" lvl="1" indent="-171450">
              <a:buFont typeface="Arial" panose="020B0604020202020204" pitchFamily="34" charset="0"/>
              <a:buChar char="•"/>
            </a:pPr>
            <a:r>
              <a:rPr lang="en-US" b="0" dirty="0"/>
              <a:t>Requires DCR.</a:t>
            </a:r>
          </a:p>
        </p:txBody>
      </p:sp>
      <p:sp>
        <p:nvSpPr>
          <p:cNvPr id="4" name="Slide Number Placeholder 3"/>
          <p:cNvSpPr>
            <a:spLocks noGrp="1"/>
          </p:cNvSpPr>
          <p:nvPr>
            <p:ph type="sldNum" sz="quarter" idx="5"/>
          </p:nvPr>
        </p:nvSpPr>
        <p:spPr/>
        <p:txBody>
          <a:bodyPr/>
          <a:lstStyle/>
          <a:p>
            <a:fld id="{2B2225B7-14D2-4B83-9463-E78E66ECF1B1}" type="slidenum">
              <a:rPr lang="en-US" smtClean="0"/>
              <a:t>6</a:t>
            </a:fld>
            <a:endParaRPr lang="en-US" dirty="0"/>
          </a:p>
        </p:txBody>
      </p:sp>
    </p:spTree>
    <p:extLst>
      <p:ext uri="{BB962C8B-B14F-4D97-AF65-F5344CB8AC3E}">
        <p14:creationId xmlns:p14="http://schemas.microsoft.com/office/powerpoint/2010/main" val="1174392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endParaRPr lang="en-US" dirty="0"/>
          </a:p>
          <a:p>
            <a:pPr marL="171450" indent="-171450">
              <a:buFont typeface="Arial" panose="020B0604020202020204" pitchFamily="34" charset="0"/>
              <a:buChar char="•"/>
            </a:pPr>
            <a:r>
              <a:rPr lang="en-US" dirty="0"/>
              <a:t>Continue to discuss the types of injuries that may be encountered in a pediatric trauma patient</a:t>
            </a:r>
            <a:r>
              <a:rPr lang="en-US" b="0" dirty="0"/>
              <a:t> and their treatments.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is critical to assess and properly manage a </a:t>
            </a:r>
            <a:r>
              <a:rPr lang="en-US" b="0" dirty="0"/>
              <a:t>pediatric airway to ensure that the patient is able </a:t>
            </a:r>
            <a:r>
              <a:rPr lang="en-US" dirty="0"/>
              <a:t>to oxygenate and ventilate.</a:t>
            </a:r>
          </a:p>
          <a:p>
            <a:pPr marL="628650" lvl="1" indent="-171450">
              <a:buFont typeface="Arial" panose="020B0604020202020204" pitchFamily="34" charset="0"/>
              <a:buChar char="•"/>
            </a:pPr>
            <a:r>
              <a:rPr lang="en-US" dirty="0"/>
              <a:t>Airway</a:t>
            </a:r>
          </a:p>
          <a:p>
            <a:pPr marL="1085850" lvl="2" indent="-171450">
              <a:buFont typeface="Arial" panose="020B0604020202020204" pitchFamily="34" charset="0"/>
              <a:buChar char="•"/>
            </a:pPr>
            <a:r>
              <a:rPr lang="en-US" dirty="0"/>
              <a:t>Airway maneuvers/adjuncts</a:t>
            </a:r>
          </a:p>
          <a:p>
            <a:pPr marL="1543050" lvl="3" indent="-171450">
              <a:buFont typeface="Arial" panose="020B0604020202020204" pitchFamily="34" charset="0"/>
              <a:buChar char="•"/>
            </a:pPr>
            <a:r>
              <a:rPr lang="en-US" dirty="0"/>
              <a:t>Simple maneuvers, positioning/suctioning, OPA/NPA, supraglottic devices, endotracheal intubation, surgical cricothyroidotomy</a:t>
            </a:r>
            <a:endParaRPr lang="en-US" b="1" dirty="0"/>
          </a:p>
          <a:p>
            <a:pPr marL="1085850" lvl="2" indent="-171450">
              <a:buFont typeface="Arial" panose="020B0604020202020204" pitchFamily="34" charset="0"/>
              <a:buChar char="•"/>
            </a:pPr>
            <a:r>
              <a:rPr lang="en-US" dirty="0"/>
              <a:t>Discuss the limitations of SGA to include the presence of FBAO, swelling, bleeding, anatomic d</a:t>
            </a:r>
            <a:r>
              <a:rPr lang="en-US" b="0" dirty="0"/>
              <a:t>isruptions.</a:t>
            </a:r>
          </a:p>
          <a:p>
            <a:pPr marL="628650" lvl="1" indent="-171450">
              <a:buFont typeface="Arial" panose="020B0604020202020204" pitchFamily="34" charset="0"/>
              <a:buChar char="•"/>
            </a:pPr>
            <a:r>
              <a:rPr lang="en-US" dirty="0"/>
              <a:t>Chest</a:t>
            </a:r>
          </a:p>
          <a:p>
            <a:pPr marL="1085850" lvl="2" indent="-171450">
              <a:buFont typeface="Arial" panose="020B0604020202020204" pitchFamily="34" charset="0"/>
              <a:buChar char="•"/>
            </a:pPr>
            <a:r>
              <a:rPr lang="en-US" dirty="0"/>
              <a:t>Open pneumothorax </a:t>
            </a:r>
          </a:p>
          <a:p>
            <a:pPr marL="1543050" lvl="3" indent="-171450">
              <a:buFont typeface="Arial" panose="020B0604020202020204" pitchFamily="34" charset="0"/>
              <a:buChar char="•"/>
            </a:pPr>
            <a:r>
              <a:rPr lang="en-US" dirty="0"/>
              <a:t>Occlusive dressing, ventilatory support (if needed), needle decompression (for suspected tension pneumothorax)</a:t>
            </a:r>
          </a:p>
          <a:p>
            <a:pPr marL="1085850" lvl="2" indent="-171450">
              <a:buFont typeface="Arial" panose="020B0604020202020204" pitchFamily="34" charset="0"/>
              <a:buChar char="•"/>
            </a:pPr>
            <a:r>
              <a:rPr lang="en-US" dirty="0"/>
              <a:t>Closed pneumothorax</a:t>
            </a:r>
          </a:p>
          <a:p>
            <a:pPr marL="1543050" lvl="3" indent="-171450">
              <a:buFont typeface="Arial" panose="020B0604020202020204" pitchFamily="34" charset="0"/>
              <a:buChar char="•"/>
            </a:pPr>
            <a:r>
              <a:rPr lang="en-US" dirty="0"/>
              <a:t>Ventilatory support (if needed), needle decompression (for suspected tension pneumothorax)</a:t>
            </a:r>
          </a:p>
          <a:p>
            <a:pPr marL="1543050" lvl="3" indent="-171450">
              <a:buFont typeface="Arial" panose="020B0604020202020204" pitchFamily="34" charset="0"/>
              <a:buChar char="•"/>
            </a:pPr>
            <a:r>
              <a:rPr lang="en-US" dirty="0"/>
              <a:t>Simple vs</a:t>
            </a:r>
            <a:r>
              <a:rPr lang="en-US" b="1" dirty="0"/>
              <a:t>.</a:t>
            </a:r>
            <a:r>
              <a:rPr lang="en-US" dirty="0"/>
              <a:t> tension </a:t>
            </a:r>
          </a:p>
          <a:p>
            <a:pPr marL="2000250" lvl="4" indent="-171450">
              <a:buFont typeface="Arial" panose="020B0604020202020204" pitchFamily="34" charset="0"/>
              <a:buChar char="•"/>
            </a:pPr>
            <a:r>
              <a:rPr lang="en-US" dirty="0"/>
              <a:t>The only difference is that a tension pneumothorax is a pneumothorax with signs of obstructive shock.</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Hemopneumothorax</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combination of blood and air in the chest cavity.</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Discuss the option of finger thoracostomy in certain circumstances like traumatic arrest with penetrating chest trauma. </a:t>
            </a:r>
          </a:p>
          <a:p>
            <a:pPr marL="2286000" marR="0" lvl="5"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B2225B7-14D2-4B83-9463-E78E66ECF1B1}" type="slidenum">
              <a:rPr lang="en-US" smtClean="0"/>
              <a:t>7</a:t>
            </a:fld>
            <a:endParaRPr lang="en-US" dirty="0"/>
          </a:p>
        </p:txBody>
      </p:sp>
    </p:spTree>
    <p:extLst>
      <p:ext uri="{BB962C8B-B14F-4D97-AF65-F5344CB8AC3E}">
        <p14:creationId xmlns:p14="http://schemas.microsoft.com/office/powerpoint/2010/main" val="2566382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endParaRPr lang="en-US" dirty="0"/>
          </a:p>
          <a:p>
            <a:pPr marL="171450" indent="-171450">
              <a:buFont typeface="Arial" panose="020B0604020202020204" pitchFamily="34" charset="0"/>
              <a:buChar char="•"/>
            </a:pPr>
            <a:r>
              <a:rPr lang="en-US" dirty="0"/>
              <a:t>Briefly discuss head injuries.</a:t>
            </a:r>
          </a:p>
          <a:p>
            <a:pPr marL="623558" lvl="1" indent="-166358" algn="l" rtl="0">
              <a:buClr>
                <a:srgbClr val="000000"/>
              </a:buClr>
              <a:buSzPts val="1400"/>
              <a:buFont typeface="Arial"/>
              <a:buChar char="•"/>
            </a:pPr>
            <a:r>
              <a:rPr lang="en-US" dirty="0">
                <a:solidFill>
                  <a:schemeClr val="dk1"/>
                </a:solidFill>
                <a:latin typeface="+mn-lt"/>
                <a:ea typeface="Calibri"/>
                <a:cs typeface="Calibri"/>
              </a:rPr>
              <a:t>Traumatic </a:t>
            </a:r>
            <a:r>
              <a:rPr lang="en-US" b="0" dirty="0">
                <a:solidFill>
                  <a:schemeClr val="dk1"/>
                </a:solidFill>
                <a:latin typeface="+mn-lt"/>
                <a:ea typeface="Calibri"/>
                <a:cs typeface="Calibri"/>
              </a:rPr>
              <a:t>brain injuries (TBIs) are the leading cause of mortality and morbidity in pediatric trauma.</a:t>
            </a:r>
          </a:p>
          <a:p>
            <a:pPr marL="1080758" lvl="2" indent="-166358" algn="l" rtl="0">
              <a:buClr>
                <a:srgbClr val="000000"/>
              </a:buClr>
              <a:buSzPts val="1400"/>
              <a:buFont typeface="Arial"/>
              <a:buChar char="•"/>
            </a:pPr>
            <a:r>
              <a:rPr lang="en-US" b="0" dirty="0">
                <a:solidFill>
                  <a:schemeClr val="dk1"/>
                </a:solidFill>
                <a:latin typeface="+mn-lt"/>
                <a:ea typeface="Calibri"/>
                <a:cs typeface="Calibri"/>
              </a:rPr>
              <a:t>A child’s head is disproportionally large until 5 to 6 years of age.</a:t>
            </a:r>
          </a:p>
          <a:p>
            <a:pPr marL="1537958" lvl="3" indent="-166358" algn="l" rtl="0">
              <a:buClr>
                <a:srgbClr val="000000"/>
              </a:buClr>
              <a:buSzPts val="1400"/>
              <a:buFont typeface="Arial"/>
              <a:buChar char="•"/>
            </a:pPr>
            <a:r>
              <a:rPr lang="en-US" b="0" dirty="0">
                <a:solidFill>
                  <a:schemeClr val="dk1"/>
                </a:solidFill>
                <a:latin typeface="+mn-lt"/>
                <a:ea typeface="Calibri"/>
                <a:cs typeface="Calibri"/>
              </a:rPr>
              <a:t>Therefore, the brain and head are likely to be injured </a:t>
            </a:r>
            <a:r>
              <a:rPr lang="en-US" dirty="0">
                <a:solidFill>
                  <a:schemeClr val="dk1"/>
                </a:solidFill>
                <a:latin typeface="+mn-lt"/>
                <a:ea typeface="Calibri"/>
                <a:cs typeface="Calibri"/>
              </a:rPr>
              <a:t>by blunt </a:t>
            </a:r>
            <a:r>
              <a:rPr lang="en-US" b="0" dirty="0">
                <a:solidFill>
                  <a:schemeClr val="dk1"/>
                </a:solidFill>
                <a:latin typeface="+mn-lt"/>
                <a:ea typeface="Calibri"/>
                <a:cs typeface="Calibri"/>
              </a:rPr>
              <a:t>trauma.</a:t>
            </a:r>
          </a:p>
          <a:p>
            <a:pPr marL="1080758" lvl="2" indent="-166358" algn="l" rtl="0">
              <a:buClr>
                <a:srgbClr val="000000"/>
              </a:buClr>
              <a:buSzPts val="1400"/>
              <a:buFont typeface="Arial"/>
              <a:buChar char="•"/>
            </a:pPr>
            <a:r>
              <a:rPr lang="en-US" b="0" dirty="0">
                <a:solidFill>
                  <a:schemeClr val="dk1"/>
                </a:solidFill>
                <a:latin typeface="+mn-lt"/>
                <a:ea typeface="Calibri"/>
                <a:cs typeface="Calibri"/>
              </a:rPr>
              <a:t>Falls are the most common cause of head injury in pediatrics.</a:t>
            </a:r>
          </a:p>
          <a:p>
            <a:pPr marL="1537958" lvl="3" indent="-166358" algn="l" rtl="0">
              <a:buClr>
                <a:srgbClr val="000000"/>
              </a:buClr>
              <a:buSzPts val="1400"/>
              <a:buFont typeface="Arial"/>
              <a:buChar char="•"/>
            </a:pPr>
            <a:r>
              <a:rPr lang="en-US" b="0" dirty="0">
                <a:solidFill>
                  <a:schemeClr val="dk1"/>
                </a:solidFill>
                <a:latin typeface="+mn-lt"/>
                <a:ea typeface="Calibri"/>
                <a:cs typeface="Calibri"/>
              </a:rPr>
              <a:t>Motor vehicle crashes are second.</a:t>
            </a:r>
          </a:p>
          <a:p>
            <a:pPr marL="1995158" lvl="4" indent="-166358" algn="l" rtl="0">
              <a:buClr>
                <a:srgbClr val="000000"/>
              </a:buClr>
              <a:buSzPts val="1400"/>
              <a:buFont typeface="Arial"/>
              <a:buChar char="•"/>
            </a:pPr>
            <a:r>
              <a:rPr lang="en-US" b="0" dirty="0">
                <a:solidFill>
                  <a:schemeClr val="dk1"/>
                </a:solidFill>
                <a:latin typeface="+mn-lt"/>
                <a:ea typeface="Calibri"/>
                <a:cs typeface="Calibri"/>
              </a:rPr>
              <a:t>Child abuse is a major cause of head injury in pediatric patients younger than 2 years.  </a:t>
            </a:r>
          </a:p>
          <a:p>
            <a:pPr marL="1085850" lvl="2" indent="-171450">
              <a:buFont typeface="Arial" panose="020B0604020202020204" pitchFamily="34" charset="0"/>
              <a:buChar char="•"/>
            </a:pPr>
            <a:r>
              <a:rPr lang="en-US" b="0" dirty="0"/>
              <a:t>Concussions (mild TBI)</a:t>
            </a:r>
          </a:p>
          <a:p>
            <a:pPr marL="1543050" lvl="3" indent="-171450">
              <a:buFont typeface="Arial" panose="020B0604020202020204" pitchFamily="34" charset="0"/>
              <a:buChar char="•"/>
            </a:pPr>
            <a:r>
              <a:rPr lang="en-US" b="0" dirty="0"/>
              <a:t>Common among children and </a:t>
            </a:r>
            <a:r>
              <a:rPr lang="en-US" dirty="0"/>
              <a:t>adolescents pla</a:t>
            </a:r>
            <a:r>
              <a:rPr lang="en-US" b="0" dirty="0"/>
              <a:t>ying contact sports.</a:t>
            </a:r>
          </a:p>
          <a:p>
            <a:pPr marL="2000250" lvl="4" indent="-171450">
              <a:buFont typeface="Arial" panose="020B0604020202020204" pitchFamily="34" charset="0"/>
              <a:buChar char="•"/>
            </a:pPr>
            <a:r>
              <a:rPr lang="en-US" b="0" dirty="0"/>
              <a:t>Falls and accidents are other causes of concussion.</a:t>
            </a:r>
          </a:p>
          <a:p>
            <a:pPr marL="1543050" lvl="3" indent="-171450">
              <a:buFont typeface="Arial" panose="020B0604020202020204" pitchFamily="34" charset="0"/>
              <a:buChar char="•"/>
            </a:pPr>
            <a:r>
              <a:rPr lang="en-US" b="0" dirty="0"/>
              <a:t>Estimated 1.6 to 3.8 million annually in the U.S.</a:t>
            </a:r>
          </a:p>
          <a:p>
            <a:pPr marL="1543050" lvl="3" indent="-171450">
              <a:buFont typeface="Arial" panose="020B0604020202020204" pitchFamily="34" charset="0"/>
              <a:buChar char="•"/>
            </a:pPr>
            <a:r>
              <a:rPr lang="en-US" b="0" dirty="0">
                <a:solidFill>
                  <a:schemeClr val="dk1"/>
                </a:solidFill>
                <a:latin typeface="+mn-lt"/>
                <a:ea typeface="Calibri"/>
                <a:cs typeface="Calibri"/>
              </a:rPr>
              <a:t>Concerning signs include impact seizure, loss </a:t>
            </a:r>
            <a:r>
              <a:rPr lang="en-US" dirty="0">
                <a:solidFill>
                  <a:schemeClr val="dk1"/>
                </a:solidFill>
                <a:latin typeface="+mn-lt"/>
                <a:ea typeface="Calibri"/>
                <a:cs typeface="Calibri"/>
              </a:rPr>
              <a:t>of consciousness, amnesia/repetitive questioning, vomiting (if </a:t>
            </a:r>
            <a:r>
              <a:rPr lang="en-US" b="0" dirty="0">
                <a:solidFill>
                  <a:schemeClr val="dk1"/>
                </a:solidFill>
                <a:latin typeface="+mn-lt"/>
                <a:ea typeface="Calibri"/>
                <a:cs typeface="Calibri"/>
              </a:rPr>
              <a:t>younger than</a:t>
            </a:r>
            <a:r>
              <a:rPr lang="en-US" b="0" baseline="0" dirty="0">
                <a:solidFill>
                  <a:schemeClr val="dk1"/>
                </a:solidFill>
                <a:latin typeface="+mn-lt"/>
                <a:ea typeface="Calibri"/>
                <a:cs typeface="Calibri"/>
              </a:rPr>
              <a:t> </a:t>
            </a:r>
            <a:r>
              <a:rPr lang="en-US" b="0" dirty="0">
                <a:solidFill>
                  <a:schemeClr val="dk1"/>
                </a:solidFill>
                <a:latin typeface="+mn-lt"/>
                <a:ea typeface="Calibri"/>
                <a:cs typeface="Calibri"/>
              </a:rPr>
              <a:t>2 years), signs of skull fracture, altered mental status, and significant mechanism of injury. </a:t>
            </a:r>
          </a:p>
          <a:p>
            <a:pPr marL="628650" lvl="1" indent="-171450">
              <a:buFont typeface="Arial" panose="020B0604020202020204" pitchFamily="34" charset="0"/>
              <a:buChar char="•"/>
            </a:pPr>
            <a:r>
              <a:rPr lang="en-US" b="0" dirty="0"/>
              <a:t>Pediatric patients may have sustained an intracranial injury with little to no external evidence.</a:t>
            </a:r>
          </a:p>
          <a:p>
            <a:pPr marL="1085850" lvl="2" indent="-171450">
              <a:buFont typeface="Arial" panose="020B0604020202020204" pitchFamily="34" charset="0"/>
              <a:buChar char="•"/>
            </a:pPr>
            <a:r>
              <a:rPr lang="en-US" b="0" dirty="0"/>
              <a:t>Mental status using the GCS and AVPU should be assessed frequently during transport.</a:t>
            </a:r>
          </a:p>
          <a:p>
            <a:pPr marL="1543050" lvl="3" indent="-171450">
              <a:buFont typeface="Arial" panose="020B0604020202020204" pitchFamily="34" charset="0"/>
              <a:buChar char="•"/>
            </a:pPr>
            <a:r>
              <a:rPr lang="en-US" dirty="0"/>
              <a:t>GCS score of 8 or less: Focus on adequate oxygenation and ventilation should be the all-time goal, and not the placement of an ET tube.</a:t>
            </a:r>
          </a:p>
          <a:p>
            <a:pPr marL="628650" lvl="1" indent="-171450">
              <a:buFont typeface="Arial" panose="020B0604020202020204" pitchFamily="34" charset="0"/>
              <a:buChar char="•"/>
            </a:pPr>
            <a:r>
              <a:rPr lang="en-US" dirty="0"/>
              <a:t>Treatment</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Resuscitation measures should focus on ventilation, oxygenation, and perfusion to minimize secondary brain injury and the severity of the patient’s injury.</a:t>
            </a:r>
          </a:p>
          <a:p>
            <a:pPr marL="1543050" lvl="3" indent="-171450">
              <a:buFont typeface="Arial" panose="020B0604020202020204" pitchFamily="34" charset="0"/>
              <a:buChar char="•"/>
            </a:pPr>
            <a:r>
              <a:rPr lang="en-US" dirty="0"/>
              <a:t>Ensure adequate oxygenation, ventilation, and perfusion support. </a:t>
            </a:r>
          </a:p>
          <a:p>
            <a:pPr marL="1543050" lvl="3" indent="-171450">
              <a:buFont typeface="Arial" panose="020B0604020202020204" pitchFamily="34" charset="0"/>
              <a:buChar char="•"/>
            </a:pPr>
            <a:r>
              <a:rPr lang="en-US" dirty="0"/>
              <a:t>A single episode of hypotension (&lt; 90 mm Hg) or hypoxia (SpO</a:t>
            </a:r>
            <a:r>
              <a:rPr lang="en-US" baseline="-25000" dirty="0"/>
              <a:t>2 </a:t>
            </a:r>
            <a:r>
              <a:rPr lang="en-US" dirty="0"/>
              <a:t>&lt; 90%) will typically result in worse outcomes. </a:t>
            </a:r>
          </a:p>
          <a:p>
            <a:pPr marL="1085850" lvl="2" indent="-171450">
              <a:buFont typeface="Arial" panose="020B0604020202020204" pitchFamily="34" charset="0"/>
              <a:buChar char="•"/>
            </a:pPr>
            <a:r>
              <a:rPr lang="en-US" dirty="0"/>
              <a:t>Controlled hyperventilation may be needed</a:t>
            </a:r>
            <a:r>
              <a:rPr lang="en-US" b="0" dirty="0"/>
              <a:t> </a:t>
            </a:r>
            <a:r>
              <a:rPr lang="en-US" b="0" i="1" dirty="0"/>
              <a:t>only</a:t>
            </a:r>
            <a:r>
              <a:rPr lang="en-US" b="0" dirty="0"/>
              <a:t> </a:t>
            </a:r>
            <a:r>
              <a:rPr lang="en-US" dirty="0"/>
              <a:t>in the management of impending cerebral herniation. </a:t>
            </a:r>
          </a:p>
          <a:p>
            <a:pPr marL="1543050" lvl="3" indent="-171450">
              <a:buFont typeface="Arial" panose="020B0604020202020204" pitchFamily="34" charset="0"/>
              <a:buChar char="•"/>
            </a:pPr>
            <a:r>
              <a:rPr lang="en-US" dirty="0"/>
              <a:t>Mild hyperventilation = ETCO</a:t>
            </a:r>
            <a:r>
              <a:rPr lang="en-US" baseline="-25000" dirty="0"/>
              <a:t>2</a:t>
            </a:r>
            <a:r>
              <a:rPr lang="en-US" dirty="0"/>
              <a:t> 30 to 35 mm Hg. </a:t>
            </a:r>
          </a:p>
          <a:p>
            <a:pPr marL="1537958" lvl="3" indent="-166358" algn="l" rtl="0">
              <a:buClr>
                <a:srgbClr val="000000"/>
              </a:buClr>
              <a:buSzPts val="1400"/>
              <a:buFont typeface="Arial"/>
              <a:buChar char="•"/>
            </a:pPr>
            <a:r>
              <a:rPr lang="en-US" dirty="0">
                <a:solidFill>
                  <a:schemeClr val="dk1"/>
                </a:solidFill>
                <a:latin typeface="+mn-lt"/>
                <a:ea typeface="Calibri"/>
                <a:cs typeface="Calibri"/>
              </a:rPr>
              <a:t>Hyperventilation is indicated in patients with:</a:t>
            </a:r>
            <a:endParaRPr lang="en-US" dirty="0"/>
          </a:p>
          <a:p>
            <a:pPr marL="1981579" lvl="4" indent="-166358" algn="l" rtl="0">
              <a:buClr>
                <a:srgbClr val="000000"/>
              </a:buClr>
              <a:buSzPts val="1400"/>
              <a:buFont typeface="Arial"/>
              <a:buChar char="•"/>
            </a:pPr>
            <a:r>
              <a:rPr lang="en-US" dirty="0">
                <a:solidFill>
                  <a:schemeClr val="dk1"/>
                </a:solidFill>
                <a:latin typeface="+mn-lt"/>
                <a:ea typeface="Calibri"/>
                <a:cs typeface="Calibri"/>
              </a:rPr>
              <a:t>Asymmetric pupils</a:t>
            </a:r>
            <a:endParaRPr lang="en-US" dirty="0"/>
          </a:p>
          <a:p>
            <a:pPr marL="1981579" lvl="4" indent="-166358" algn="l" rtl="0">
              <a:buClr>
                <a:srgbClr val="000000"/>
              </a:buClr>
              <a:buSzPts val="1400"/>
              <a:buFont typeface="Arial"/>
              <a:buChar char="•"/>
            </a:pPr>
            <a:r>
              <a:rPr lang="en-US" dirty="0">
                <a:solidFill>
                  <a:schemeClr val="dk1"/>
                </a:solidFill>
                <a:latin typeface="+mn-lt"/>
                <a:ea typeface="Calibri"/>
                <a:cs typeface="Calibri"/>
              </a:rPr>
              <a:t>Dilated and nonreactive pupils</a:t>
            </a:r>
            <a:endParaRPr lang="en-US" dirty="0"/>
          </a:p>
          <a:p>
            <a:pPr marL="1981579" lvl="4" indent="-166358" algn="l" rtl="0">
              <a:buClr>
                <a:srgbClr val="000000"/>
              </a:buClr>
              <a:buSzPts val="1400"/>
              <a:buFont typeface="Arial"/>
              <a:buChar char="•"/>
            </a:pPr>
            <a:r>
              <a:rPr lang="en-US" dirty="0">
                <a:solidFill>
                  <a:schemeClr val="dk1"/>
                </a:solidFill>
                <a:latin typeface="+mn-lt"/>
                <a:ea typeface="Calibri"/>
                <a:cs typeface="Calibri"/>
              </a:rPr>
              <a:t>Extensor posturing or no response on motor examination</a:t>
            </a:r>
            <a:endParaRPr lang="en-US" dirty="0"/>
          </a:p>
          <a:p>
            <a:pPr marL="1981579" lvl="4" indent="-166358" algn="l" rtl="0">
              <a:buClr>
                <a:srgbClr val="000000"/>
              </a:buClr>
              <a:buSzPts val="1400"/>
              <a:buFont typeface="Arial"/>
              <a:buChar char="•"/>
            </a:pPr>
            <a:r>
              <a:rPr lang="en-US" dirty="0">
                <a:solidFill>
                  <a:schemeClr val="dk1"/>
                </a:solidFill>
                <a:latin typeface="+mn-lt"/>
                <a:ea typeface="Calibri"/>
                <a:cs typeface="Calibri"/>
              </a:rPr>
              <a:t>Neurologic deterioration</a:t>
            </a:r>
            <a:endParaRPr lang="en-US" dirty="0"/>
          </a:p>
          <a:p>
            <a:pPr marL="2425200" lvl="5" indent="-166358" algn="l" rtl="0">
              <a:buClr>
                <a:srgbClr val="000000"/>
              </a:buClr>
              <a:buSzPts val="1400"/>
              <a:buFont typeface="Arial"/>
              <a:buChar char="•"/>
            </a:pPr>
            <a:r>
              <a:rPr lang="en-US" dirty="0">
                <a:solidFill>
                  <a:schemeClr val="dk1"/>
                </a:solidFill>
                <a:latin typeface="+mn-lt"/>
                <a:ea typeface="Calibri"/>
                <a:cs typeface="Calibri"/>
              </a:rPr>
              <a:t>A decrease in GCS of 2 or more points in a patient with initial GCS &lt; 8</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B2225B7-14D2-4B83-9463-E78E66ECF1B1}" type="slidenum">
              <a:rPr lang="en-US" smtClean="0"/>
              <a:t>8</a:t>
            </a:fld>
            <a:endParaRPr lang="en-US" dirty="0"/>
          </a:p>
        </p:txBody>
      </p:sp>
    </p:spTree>
    <p:extLst>
      <p:ext uri="{BB962C8B-B14F-4D97-AF65-F5344CB8AC3E}">
        <p14:creationId xmlns:p14="http://schemas.microsoft.com/office/powerpoint/2010/main" val="3428215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endParaRPr lang="en-US" dirty="0"/>
          </a:p>
          <a:p>
            <a:pPr marL="171450" indent="-171450">
              <a:buFont typeface="Arial" panose="020B0604020202020204" pitchFamily="34" charset="0"/>
              <a:buChar char="•"/>
            </a:pPr>
            <a:r>
              <a:rPr lang="en-US" dirty="0"/>
              <a:t>Briefly discuss fractures.</a:t>
            </a:r>
          </a:p>
          <a:p>
            <a:pPr marL="628650" lvl="1" indent="-171450">
              <a:buFont typeface="Arial" panose="020B0604020202020204" pitchFamily="34" charset="0"/>
              <a:buChar char="•"/>
            </a:pPr>
            <a:r>
              <a:rPr lang="en-US" dirty="0"/>
              <a:t>Fractures</a:t>
            </a:r>
          </a:p>
          <a:p>
            <a:pPr marL="1085850" lvl="2" indent="-171450">
              <a:buFont typeface="Arial" panose="020B0604020202020204" pitchFamily="34" charset="0"/>
              <a:buChar char="•"/>
            </a:pPr>
            <a:r>
              <a:rPr lang="en-US" dirty="0"/>
              <a:t>Make up approximately 20% of injuries in </a:t>
            </a:r>
            <a:r>
              <a:rPr lang="en-US" b="0" dirty="0"/>
              <a:t>pediatrics.</a:t>
            </a:r>
          </a:p>
          <a:p>
            <a:pPr marL="1085850" lvl="2" indent="-171450">
              <a:buFont typeface="Arial" panose="020B0604020202020204" pitchFamily="34" charset="0"/>
              <a:buChar char="•"/>
            </a:pPr>
            <a:r>
              <a:rPr lang="en-US" dirty="0"/>
              <a:t>Children have more strength in their </a:t>
            </a:r>
            <a:r>
              <a:rPr lang="en-US" b="0" dirty="0"/>
              <a:t>tendons than in their bones and the cartilaginous (open) growth plates near the ends of bones, making them more vulnerable to fracture rather than sprain or strain.</a:t>
            </a:r>
          </a:p>
          <a:p>
            <a:pPr marL="1085850" lvl="2" indent="-171450">
              <a:buFont typeface="Arial" panose="020B0604020202020204" pitchFamily="34" charset="0"/>
              <a:buChar char="•"/>
            </a:pPr>
            <a:r>
              <a:rPr lang="en-US" b="0" dirty="0"/>
              <a:t>Fractures should be suspected whenever a patient won’t use an extremity or has a </a:t>
            </a:r>
            <a:r>
              <a:rPr lang="en-US" dirty="0"/>
              <a:t>limited range of motion and point tenderness.</a:t>
            </a:r>
          </a:p>
          <a:p>
            <a:pPr marL="1543050" lvl="3" indent="-171450">
              <a:buFont typeface="Arial" panose="020B0604020202020204" pitchFamily="34" charset="0"/>
              <a:buChar char="•"/>
            </a:pPr>
            <a:r>
              <a:rPr lang="en-US" dirty="0"/>
              <a:t>Absence of bruising, swelling, or deformities should not rule out a fracture.</a:t>
            </a:r>
          </a:p>
          <a:p>
            <a:pPr marL="1085850" lvl="2" indent="-171450">
              <a:buFont typeface="Arial" panose="020B0604020202020204" pitchFamily="34" charset="0"/>
              <a:buChar char="•"/>
            </a:pPr>
            <a:r>
              <a:rPr lang="en-US" dirty="0"/>
              <a:t>Treatment: Splinting and pain management.</a:t>
            </a:r>
          </a:p>
        </p:txBody>
      </p:sp>
      <p:sp>
        <p:nvSpPr>
          <p:cNvPr id="4" name="Slide Number Placeholder 3"/>
          <p:cNvSpPr>
            <a:spLocks noGrp="1"/>
          </p:cNvSpPr>
          <p:nvPr>
            <p:ph type="sldNum" sz="quarter" idx="5"/>
          </p:nvPr>
        </p:nvSpPr>
        <p:spPr/>
        <p:txBody>
          <a:bodyPr/>
          <a:lstStyle/>
          <a:p>
            <a:fld id="{2B2225B7-14D2-4B83-9463-E78E66ECF1B1}" type="slidenum">
              <a:rPr lang="en-US" smtClean="0"/>
              <a:t>9</a:t>
            </a:fld>
            <a:endParaRPr lang="en-US" dirty="0"/>
          </a:p>
        </p:txBody>
      </p:sp>
    </p:spTree>
    <p:extLst>
      <p:ext uri="{BB962C8B-B14F-4D97-AF65-F5344CB8AC3E}">
        <p14:creationId xmlns:p14="http://schemas.microsoft.com/office/powerpoint/2010/main" val="29624737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EEECFBC-FB4D-9945-A4FF-28E342055AC3}"/>
              </a:ext>
            </a:extLst>
          </p:cNvPr>
          <p:cNvSpPr/>
          <p:nvPr userDrawn="1"/>
        </p:nvSpPr>
        <p:spPr>
          <a:xfrm>
            <a:off x="0" y="6503670"/>
            <a:ext cx="9144000" cy="184666"/>
          </a:xfrm>
          <a:prstGeom prst="rect">
            <a:avLst/>
          </a:prstGeom>
        </p:spPr>
        <p:txBody>
          <a:bodyPr wrap="square">
            <a:spAutoFit/>
          </a:bodyPr>
          <a:lstStyle/>
          <a:p>
            <a:pPr algn="ctr" hangingPunct="1"/>
            <a:r>
              <a:rPr lang="en-US" sz="600" kern="1200" dirty="0">
                <a:solidFill>
                  <a:srgbClr val="6E6E71">
                    <a:lumMod val="50000"/>
                  </a:srgbClr>
                </a:solidFill>
                <a:latin typeface="Arial" panose="020B0604020202020204" pitchFamily="34" charset="0"/>
                <a:cs typeface="Arial" panose="020B0604020202020204" pitchFamily="34" charset="0"/>
              </a:rPr>
              <a:t>© 2023 National Association of Emergency Medical Technicians (NAEMT). *Course materials are developed by the NAEMT for the sole purpose of conducting NAEMT education courses and may not be utilized for any other purpose.</a:t>
            </a:r>
          </a:p>
        </p:txBody>
      </p:sp>
    </p:spTree>
    <p:extLst>
      <p:ext uri="{BB962C8B-B14F-4D97-AF65-F5344CB8AC3E}">
        <p14:creationId xmlns:p14="http://schemas.microsoft.com/office/powerpoint/2010/main" val="340222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3BDFD-7FA5-2143-88E5-0CEE0A6011AD}"/>
              </a:ext>
            </a:extLst>
          </p:cNvPr>
          <p:cNvSpPr/>
          <p:nvPr userDrawn="1"/>
        </p:nvSpPr>
        <p:spPr>
          <a:xfrm>
            <a:off x="0" y="6503670"/>
            <a:ext cx="9144000" cy="184666"/>
          </a:xfrm>
          <a:prstGeom prst="rect">
            <a:avLst/>
          </a:prstGeom>
        </p:spPr>
        <p:txBody>
          <a:bodyPr wrap="square">
            <a:spAutoFit/>
          </a:bodyPr>
          <a:lstStyle/>
          <a:p>
            <a:pPr algn="ctr" hangingPunct="1"/>
            <a:r>
              <a:rPr lang="en-US" sz="600" kern="1200">
                <a:solidFill>
                  <a:srgbClr val="4196D7"/>
                </a:solidFill>
                <a:latin typeface="Arial" panose="020B0604020202020204" pitchFamily="34" charset="0"/>
                <a:cs typeface="Arial" panose="020B0604020202020204" pitchFamily="34" charset="0"/>
              </a:rPr>
              <a:t>Copyright © 2021 by Public Safety Group, A Division of Jones &amp; Bartlett Learning. </a:t>
            </a:r>
            <a:r>
              <a:rPr lang="en-US" sz="600" kern="1200" err="1">
                <a:solidFill>
                  <a:srgbClr val="4196D7"/>
                </a:solidFill>
                <a:latin typeface="Arial" panose="020B0604020202020204" pitchFamily="34" charset="0"/>
                <a:cs typeface="Arial" panose="020B0604020202020204" pitchFamily="34" charset="0"/>
              </a:rPr>
              <a:t>www.psglearning.com</a:t>
            </a:r>
            <a:r>
              <a:rPr lang="en-US" sz="600" kern="1200">
                <a:solidFill>
                  <a:srgbClr val="4196D7"/>
                </a:solidFill>
                <a:latin typeface="Arial" panose="020B0604020202020204" pitchFamily="34" charset="0"/>
                <a:cs typeface="Arial" panose="020B0604020202020204" pitchFamily="34" charset="0"/>
              </a:rPr>
              <a:t>. Background texture © </a:t>
            </a:r>
            <a:r>
              <a:rPr lang="en-US" sz="600" kern="1200" err="1">
                <a:solidFill>
                  <a:srgbClr val="4196D7"/>
                </a:solidFill>
                <a:latin typeface="Arial" panose="020B0604020202020204" pitchFamily="34" charset="0"/>
                <a:cs typeface="Arial" panose="020B0604020202020204" pitchFamily="34" charset="0"/>
              </a:rPr>
              <a:t>Bunphot</a:t>
            </a:r>
            <a:r>
              <a:rPr lang="en-US" sz="600" kern="1200">
                <a:solidFill>
                  <a:srgbClr val="4196D7"/>
                </a:solidFill>
                <a:latin typeface="Arial" panose="020B0604020202020204" pitchFamily="34" charset="0"/>
                <a:cs typeface="Arial" panose="020B0604020202020204" pitchFamily="34" charset="0"/>
              </a:rPr>
              <a:t>/Getty Images.</a:t>
            </a:r>
          </a:p>
        </p:txBody>
      </p:sp>
      <p:sp>
        <p:nvSpPr>
          <p:cNvPr id="6" name="Rectangle 5">
            <a:extLst>
              <a:ext uri="{FF2B5EF4-FFF2-40B4-BE49-F238E27FC236}">
                <a16:creationId xmlns:a16="http://schemas.microsoft.com/office/drawing/2014/main" id="{A4FD052D-18CE-1249-A891-AB3E165F4441}"/>
              </a:ext>
            </a:extLst>
          </p:cNvPr>
          <p:cNvSpPr/>
          <p:nvPr userDrawn="1"/>
        </p:nvSpPr>
        <p:spPr>
          <a:xfrm>
            <a:off x="0" y="2274570"/>
            <a:ext cx="9144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en-US" sz="1350" kern="1200">
              <a:solidFill>
                <a:srgbClr val="6E6E71"/>
              </a:solidFill>
            </a:endParaRPr>
          </a:p>
        </p:txBody>
      </p:sp>
      <p:sp>
        <p:nvSpPr>
          <p:cNvPr id="8" name="Text Placeholder 7">
            <a:extLst>
              <a:ext uri="{FF2B5EF4-FFF2-40B4-BE49-F238E27FC236}">
                <a16:creationId xmlns:a16="http://schemas.microsoft.com/office/drawing/2014/main" id="{8C0E0F34-F7A9-8D4B-9F49-A76F8B00661D}"/>
              </a:ext>
            </a:extLst>
          </p:cNvPr>
          <p:cNvSpPr>
            <a:spLocks noGrp="1"/>
          </p:cNvSpPr>
          <p:nvPr>
            <p:ph type="body" sz="quarter" idx="10" hasCustomPrompt="1"/>
          </p:nvPr>
        </p:nvSpPr>
        <p:spPr>
          <a:xfrm>
            <a:off x="701279" y="2571751"/>
            <a:ext cx="7741444" cy="1165225"/>
          </a:xfrm>
        </p:spPr>
        <p:txBody>
          <a:bodyPr anchor="ctr" anchorCtr="0"/>
          <a:lstStyle>
            <a:lvl1pPr marL="0" indent="0" algn="ctr">
              <a:buNone/>
              <a:defRPr sz="3600" b="1">
                <a:solidFill>
                  <a:srgbClr val="FFFFFF"/>
                </a:solidFill>
              </a:defRPr>
            </a:lvl1pPr>
          </a:lstStyle>
          <a:p>
            <a:pPr lvl="0"/>
            <a:r>
              <a:rPr lang="en-US"/>
              <a:t>Divider</a:t>
            </a:r>
          </a:p>
        </p:txBody>
      </p:sp>
    </p:spTree>
    <p:extLst>
      <p:ext uri="{BB962C8B-B14F-4D97-AF65-F5344CB8AC3E}">
        <p14:creationId xmlns:p14="http://schemas.microsoft.com/office/powerpoint/2010/main" val="284251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550"/>
            </a:lvl1pPr>
          </a:lstStyle>
          <a:p>
            <a:r>
              <a:rPr lang="en-US" dirty="0"/>
              <a:t>Click to edit Master title style</a:t>
            </a:r>
            <a:endParaRPr dirty="0"/>
          </a:p>
        </p:txBody>
      </p:sp>
      <p:sp>
        <p:nvSpPr>
          <p:cNvPr id="3" name="Content Placeholder 2"/>
          <p:cNvSpPr>
            <a:spLocks noGrp="1"/>
          </p:cNvSpPr>
          <p:nvPr>
            <p:ph idx="1"/>
          </p:nvPr>
        </p:nvSpPr>
        <p:spPr>
          <a:xfrm>
            <a:off x="694373" y="1490871"/>
            <a:ext cx="7715250" cy="4699047"/>
          </a:xfrm>
        </p:spPr>
        <p:txBody>
          <a:bodyPr/>
          <a:lstStyle>
            <a:lvl1pPr>
              <a:lnSpc>
                <a:spcPts val="2400"/>
              </a:lnSpc>
              <a:defRPr sz="2100">
                <a:latin typeface="Arial" panose="020B0604020202020204" pitchFamily="34" charset="0"/>
                <a:cs typeface="Arial" panose="020B0604020202020204" pitchFamily="34" charset="0"/>
              </a:defRPr>
            </a:lvl1pPr>
            <a:lvl2pPr marL="514350" indent="-171450">
              <a:lnSpc>
                <a:spcPts val="2400"/>
              </a:lnSpc>
              <a:buFont typeface="Arial" panose="020B0604020202020204" pitchFamily="34" charset="0"/>
              <a:buChar char="•"/>
              <a:defRPr sz="1800">
                <a:latin typeface="Arial" panose="020B0604020202020204" pitchFamily="34" charset="0"/>
                <a:cs typeface="Arial" panose="020B0604020202020204" pitchFamily="34" charset="0"/>
              </a:defRPr>
            </a:lvl2pPr>
            <a:lvl3pPr marL="857250" indent="-171450">
              <a:lnSpc>
                <a:spcPts val="2400"/>
              </a:lnSpc>
              <a:buFont typeface="Arial" panose="020B0604020202020204" pitchFamily="34" charset="0"/>
              <a:buChar char="○"/>
              <a:defRPr sz="1650">
                <a:latin typeface="Arial" panose="020B0604020202020204" pitchFamily="34" charset="0"/>
                <a:cs typeface="Arial" panose="020B0604020202020204" pitchFamily="34" charset="0"/>
              </a:defRPr>
            </a:lvl3pPr>
            <a:lvl4pPr marL="1200150" indent="-171450">
              <a:lnSpc>
                <a:spcPts val="2400"/>
              </a:lnSpc>
              <a:buSzPct val="90000"/>
              <a:buFont typeface="Arial" panose="020B0604020202020204" pitchFamily="34" charset="0"/>
              <a:buChar char="•"/>
              <a:defRPr sz="1500">
                <a:latin typeface="Arial" panose="020B0604020202020204" pitchFamily="34" charset="0"/>
                <a:cs typeface="Arial" panose="020B0604020202020204" pitchFamily="34" charset="0"/>
              </a:defRPr>
            </a:lvl4pPr>
            <a:lvl5pPr>
              <a:lnSpc>
                <a:spcPts val="2400"/>
              </a:lnSpc>
              <a:defRPr sz="135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75733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550"/>
            </a:lvl1pPr>
          </a:lstStyle>
          <a:p>
            <a:r>
              <a:rPr lang="en-US" dirty="0"/>
              <a:t>Click to edit Master title style</a:t>
            </a:r>
            <a:endParaRPr dirty="0"/>
          </a:p>
        </p:txBody>
      </p:sp>
      <p:sp>
        <p:nvSpPr>
          <p:cNvPr id="3" name="Content Placeholder 2"/>
          <p:cNvSpPr>
            <a:spLocks noGrp="1"/>
          </p:cNvSpPr>
          <p:nvPr>
            <p:ph sz="half" idx="1"/>
          </p:nvPr>
        </p:nvSpPr>
        <p:spPr>
          <a:xfrm>
            <a:off x="685800" y="1461052"/>
            <a:ext cx="3641598" cy="4729436"/>
          </a:xfrm>
        </p:spPr>
        <p:txBody>
          <a:bodyPr/>
          <a:lstStyle>
            <a:lvl1pPr>
              <a:defRPr sz="1800"/>
            </a:lvl1pPr>
            <a:lvl2pPr>
              <a:defRPr sz="1650"/>
            </a:lvl2pPr>
            <a:lvl3pPr>
              <a:defRPr sz="1500"/>
            </a:lvl3pPr>
            <a:lvl4pPr>
              <a:defRPr sz="135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811526" y="1461052"/>
            <a:ext cx="3646674" cy="4729436"/>
          </a:xfrm>
        </p:spPr>
        <p:txBody>
          <a:bodyPr/>
          <a:lstStyle>
            <a:lvl1pPr>
              <a:defRPr sz="1800"/>
            </a:lvl1pPr>
            <a:lvl2pPr>
              <a:defRPr sz="1650"/>
            </a:lvl2pPr>
            <a:lvl3pPr>
              <a:defRPr sz="1500"/>
            </a:lvl3pPr>
            <a:lvl4pPr>
              <a:defRPr sz="135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234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550"/>
            </a:lvl1pPr>
          </a:lstStyle>
          <a:p>
            <a:r>
              <a:rPr lang="en-US" dirty="0"/>
              <a:t>Click to edit Master title style</a:t>
            </a:r>
            <a:endParaRPr dirty="0"/>
          </a:p>
        </p:txBody>
      </p:sp>
      <p:sp>
        <p:nvSpPr>
          <p:cNvPr id="3" name="Text Placeholder 2"/>
          <p:cNvSpPr>
            <a:spLocks noGrp="1"/>
          </p:cNvSpPr>
          <p:nvPr>
            <p:ph type="body" idx="1"/>
          </p:nvPr>
        </p:nvSpPr>
        <p:spPr>
          <a:xfrm>
            <a:off x="582930" y="1496187"/>
            <a:ext cx="3744468" cy="470916"/>
          </a:xfrm>
        </p:spPr>
        <p:txBody>
          <a:bodyPr anchor="t" anchorCtr="0"/>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82930" y="2077279"/>
            <a:ext cx="3744468"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id="{A3169499-437D-8F4D-94AA-E2299357328F}"/>
              </a:ext>
            </a:extLst>
          </p:cNvPr>
          <p:cNvSpPr>
            <a:spLocks noGrp="1"/>
          </p:cNvSpPr>
          <p:nvPr>
            <p:ph type="pic" sz="quarter" idx="10"/>
          </p:nvPr>
        </p:nvSpPr>
        <p:spPr>
          <a:xfrm>
            <a:off x="4572000" y="1496187"/>
            <a:ext cx="3906441" cy="4556743"/>
          </a:xfrm>
        </p:spPr>
        <p:txBody>
          <a:bodyPr/>
          <a:lstStyle/>
          <a:p>
            <a:endParaRPr lang="en-US"/>
          </a:p>
        </p:txBody>
      </p:sp>
      <p:sp>
        <p:nvSpPr>
          <p:cNvPr id="12" name="Text Placeholder 8">
            <a:extLst>
              <a:ext uri="{FF2B5EF4-FFF2-40B4-BE49-F238E27FC236}">
                <a16:creationId xmlns:a16="http://schemas.microsoft.com/office/drawing/2014/main" id="{B116746D-2971-C346-AB96-03BED323E049}"/>
              </a:ext>
            </a:extLst>
          </p:cNvPr>
          <p:cNvSpPr>
            <a:spLocks noGrp="1"/>
          </p:cNvSpPr>
          <p:nvPr>
            <p:ph type="body" sz="quarter" idx="11" hasCustomPrompt="1"/>
          </p:nvPr>
        </p:nvSpPr>
        <p:spPr>
          <a:xfrm>
            <a:off x="4572000" y="6142515"/>
            <a:ext cx="3906441" cy="651192"/>
          </a:xfrm>
        </p:spPr>
        <p:txBody>
          <a:bodyPr/>
          <a:lstStyle>
            <a:lvl1pPr marL="0" indent="0">
              <a:buNone/>
              <a:defRPr sz="750"/>
            </a:lvl1pPr>
          </a:lstStyle>
          <a:p>
            <a:pPr lvl="0"/>
            <a:r>
              <a:rPr lang="en-US"/>
              <a:t>Credit line FPO</a:t>
            </a:r>
          </a:p>
        </p:txBody>
      </p:sp>
    </p:spTree>
    <p:extLst>
      <p:ext uri="{BB962C8B-B14F-4D97-AF65-F5344CB8AC3E}">
        <p14:creationId xmlns:p14="http://schemas.microsoft.com/office/powerpoint/2010/main" val="298025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550"/>
            </a:lvl1pPr>
          </a:lstStyle>
          <a:p>
            <a:r>
              <a:rPr lang="en-US" dirty="0"/>
              <a:t>Click to edit Master title style</a:t>
            </a:r>
            <a:endParaRPr dirty="0"/>
          </a:p>
        </p:txBody>
      </p:sp>
    </p:spTree>
    <p:extLst>
      <p:ext uri="{BB962C8B-B14F-4D97-AF65-F5344CB8AC3E}">
        <p14:creationId xmlns:p14="http://schemas.microsoft.com/office/powerpoint/2010/main" val="15181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2550"/>
            </a:lvl1pPr>
          </a:lstStyle>
          <a:p>
            <a:r>
              <a:rPr lang="en-US" dirty="0"/>
              <a:t>Click to edit Master title style</a:t>
            </a:r>
            <a:endParaRPr dirty="0"/>
          </a:p>
        </p:txBody>
      </p:sp>
      <p:sp>
        <p:nvSpPr>
          <p:cNvPr id="4" name="Text Placeholder 2"/>
          <p:cNvSpPr>
            <a:spLocks noGrp="1"/>
          </p:cNvSpPr>
          <p:nvPr>
            <p:ph type="body" sz="half" idx="2"/>
          </p:nvPr>
        </p:nvSpPr>
        <p:spPr>
          <a:xfrm>
            <a:off x="660082" y="1510749"/>
            <a:ext cx="3184937" cy="4404625"/>
          </a:xfrm>
        </p:spPr>
        <p:txBody>
          <a:bodyPr>
            <a:normAutofit/>
          </a:bodyPr>
          <a:lstStyle>
            <a:lvl1pPr marL="0" indent="0">
              <a:spcBef>
                <a:spcPts val="1125"/>
              </a:spcBef>
              <a:buNone/>
              <a:defRPr sz="16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9" name="Text Placeholder 8">
            <a:extLst>
              <a:ext uri="{FF2B5EF4-FFF2-40B4-BE49-F238E27FC236}">
                <a16:creationId xmlns:a16="http://schemas.microsoft.com/office/drawing/2014/main" id="{752B3F09-47B3-324C-BCD8-DE2A52443CC0}"/>
              </a:ext>
            </a:extLst>
          </p:cNvPr>
          <p:cNvSpPr>
            <a:spLocks noGrp="1"/>
          </p:cNvSpPr>
          <p:nvPr>
            <p:ph type="body" sz="quarter" idx="10" hasCustomPrompt="1"/>
          </p:nvPr>
        </p:nvSpPr>
        <p:spPr>
          <a:xfrm>
            <a:off x="4138613" y="6046788"/>
            <a:ext cx="4344744" cy="651192"/>
          </a:xfrm>
        </p:spPr>
        <p:txBody>
          <a:bodyPr/>
          <a:lstStyle>
            <a:lvl1pPr marL="0" indent="0">
              <a:buNone/>
              <a:defRPr sz="750"/>
            </a:lvl1pPr>
          </a:lstStyle>
          <a:p>
            <a:pPr lvl="0"/>
            <a:r>
              <a:rPr lang="en-US"/>
              <a:t>Credit line FPO</a:t>
            </a:r>
          </a:p>
        </p:txBody>
      </p:sp>
      <p:sp>
        <p:nvSpPr>
          <p:cNvPr id="11" name="Picture Placeholder 10">
            <a:extLst>
              <a:ext uri="{FF2B5EF4-FFF2-40B4-BE49-F238E27FC236}">
                <a16:creationId xmlns:a16="http://schemas.microsoft.com/office/drawing/2014/main" id="{8A3226D5-00A8-E049-8469-4BFBE39DD467}"/>
              </a:ext>
            </a:extLst>
          </p:cNvPr>
          <p:cNvSpPr>
            <a:spLocks noGrp="1"/>
          </p:cNvSpPr>
          <p:nvPr>
            <p:ph type="pic" sz="quarter" idx="11"/>
          </p:nvPr>
        </p:nvSpPr>
        <p:spPr>
          <a:xfrm>
            <a:off x="4138612" y="1508815"/>
            <a:ext cx="4344591" cy="4404624"/>
          </a:xfrm>
        </p:spPr>
        <p:txBody>
          <a:bodyPr/>
          <a:lstStyle/>
          <a:p>
            <a:endParaRPr lang="en-US"/>
          </a:p>
        </p:txBody>
      </p:sp>
    </p:spTree>
    <p:extLst>
      <p:ext uri="{BB962C8B-B14F-4D97-AF65-F5344CB8AC3E}">
        <p14:creationId xmlns:p14="http://schemas.microsoft.com/office/powerpoint/2010/main" val="249318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2550"/>
            </a:lvl1pPr>
          </a:lstStyle>
          <a:p>
            <a:r>
              <a:rPr lang="en-US" dirty="0"/>
              <a:t>Click to edit Master title style</a:t>
            </a:r>
            <a:endParaRPr dirty="0"/>
          </a:p>
        </p:txBody>
      </p:sp>
      <p:sp>
        <p:nvSpPr>
          <p:cNvPr id="3" name="Content Placeholder 3"/>
          <p:cNvSpPr>
            <a:spLocks noGrp="1"/>
          </p:cNvSpPr>
          <p:nvPr>
            <p:ph idx="1" hasCustomPrompt="1"/>
          </p:nvPr>
        </p:nvSpPr>
        <p:spPr>
          <a:xfrm>
            <a:off x="691122" y="1461052"/>
            <a:ext cx="2386406" cy="4895328"/>
          </a:xfrm>
        </p:spPr>
        <p:txBody>
          <a:bodyPr>
            <a:normAutofit/>
          </a:bodyPr>
          <a:lstStyle>
            <a:lvl1pPr marL="0" indent="0">
              <a:buNone/>
              <a:defRPr sz="1650"/>
            </a:lvl1pPr>
            <a:lvl2pPr marL="342900" indent="0">
              <a:buNone/>
              <a:defRPr sz="1500"/>
            </a:lvl2pPr>
            <a:lvl3pPr marL="685800" indent="0">
              <a:buNone/>
              <a:defRPr sz="1350"/>
            </a:lvl3pPr>
            <a:lvl4pPr marL="1028700" indent="0">
              <a:buNone/>
              <a:defRPr sz="1200"/>
            </a:lvl4pPr>
            <a:lvl5pPr marL="1371600" indent="0">
              <a:buNone/>
              <a:defRPr sz="1200"/>
            </a:lvl5pPr>
            <a:lvl6pPr>
              <a:defRPr sz="1200"/>
            </a:lvl6pPr>
            <a:lvl7pPr>
              <a:defRPr sz="1200"/>
            </a:lvl7pPr>
            <a:lvl8pPr>
              <a:defRPr sz="1200"/>
            </a:lvl8pPr>
            <a:lvl9pPr>
              <a:defRPr sz="1200"/>
            </a:lvl9pPr>
          </a:lstStyle>
          <a:p>
            <a:pPr lvl="0"/>
            <a:r>
              <a:rPr lang="en-US"/>
              <a:t>Sample text</a:t>
            </a:r>
            <a:endParaRPr/>
          </a:p>
        </p:txBody>
      </p:sp>
      <p:sp>
        <p:nvSpPr>
          <p:cNvPr id="7" name="Content Placeholder 3">
            <a:extLst>
              <a:ext uri="{FF2B5EF4-FFF2-40B4-BE49-F238E27FC236}">
                <a16:creationId xmlns:a16="http://schemas.microsoft.com/office/drawing/2014/main" id="{40A1ED7B-82D7-5A47-A193-C7C24693D3C4}"/>
              </a:ext>
            </a:extLst>
          </p:cNvPr>
          <p:cNvSpPr>
            <a:spLocks noGrp="1"/>
          </p:cNvSpPr>
          <p:nvPr>
            <p:ph idx="10" hasCustomPrompt="1"/>
          </p:nvPr>
        </p:nvSpPr>
        <p:spPr>
          <a:xfrm>
            <a:off x="3365742" y="1461052"/>
            <a:ext cx="2386406" cy="4895328"/>
          </a:xfrm>
        </p:spPr>
        <p:txBody>
          <a:bodyPr>
            <a:normAutofit/>
          </a:bodyPr>
          <a:lstStyle>
            <a:lvl1pPr marL="0" indent="0">
              <a:buNone/>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Sample text</a:t>
            </a:r>
          </a:p>
        </p:txBody>
      </p:sp>
      <p:sp>
        <p:nvSpPr>
          <p:cNvPr id="8" name="Content Placeholder 3">
            <a:extLst>
              <a:ext uri="{FF2B5EF4-FFF2-40B4-BE49-F238E27FC236}">
                <a16:creationId xmlns:a16="http://schemas.microsoft.com/office/drawing/2014/main" id="{43872FE9-5E92-4F44-8A71-024A081C439C}"/>
              </a:ext>
            </a:extLst>
          </p:cNvPr>
          <p:cNvSpPr>
            <a:spLocks noGrp="1"/>
          </p:cNvSpPr>
          <p:nvPr>
            <p:ph idx="11" hasCustomPrompt="1"/>
          </p:nvPr>
        </p:nvSpPr>
        <p:spPr>
          <a:xfrm>
            <a:off x="6040362" y="1461052"/>
            <a:ext cx="2386406" cy="4895328"/>
          </a:xfrm>
        </p:spPr>
        <p:txBody>
          <a:bodyPr>
            <a:normAutofit/>
          </a:bodyPr>
          <a:lstStyle>
            <a:lvl1pPr marL="0" indent="0">
              <a:buNone/>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Sample text</a:t>
            </a:r>
          </a:p>
        </p:txBody>
      </p:sp>
    </p:spTree>
    <p:extLst>
      <p:ext uri="{BB962C8B-B14F-4D97-AF65-F5344CB8AC3E}">
        <p14:creationId xmlns:p14="http://schemas.microsoft.com/office/powerpoint/2010/main" val="51787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77706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0" y="1035434"/>
            <a:ext cx="9144000" cy="1002089"/>
          </a:xfrm>
          <a:prstGeom prst="rect">
            <a:avLst/>
          </a:prstGeom>
          <a:no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668655" y="2203705"/>
            <a:ext cx="7826693"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id="{21F38BD8-3F75-CE4C-AFEF-0C6B45F77F8C}"/>
              </a:ext>
            </a:extLst>
          </p:cNvPr>
          <p:cNvSpPr/>
          <p:nvPr userDrawn="1"/>
        </p:nvSpPr>
        <p:spPr>
          <a:xfrm rot="5400000">
            <a:off x="6546419" y="4404272"/>
            <a:ext cx="5010495" cy="276999"/>
          </a:xfrm>
          <a:prstGeom prst="rect">
            <a:avLst/>
          </a:prstGeom>
        </p:spPr>
        <p:txBody>
          <a:bodyPr wrap="square">
            <a:spAutoFit/>
          </a:bodyPr>
          <a:lstStyle/>
          <a:p>
            <a:pPr hangingPunct="1"/>
            <a:r>
              <a:rPr lang="en-US" sz="600" kern="1200" dirty="0">
                <a:solidFill>
                  <a:srgbClr val="6E6E71">
                    <a:lumMod val="50000"/>
                  </a:srgbClr>
                </a:solidFill>
                <a:latin typeface="Arial" panose="020B0604020202020204" pitchFamily="34" charset="0"/>
                <a:cs typeface="Arial" panose="020B0604020202020204" pitchFamily="34" charset="0"/>
              </a:rPr>
              <a:t>© 2023 National Association of Emergency Medical Technicians (NAEMT). *Course materials are developed by the NAEMT for the sole purpose of conducting NAEMT education courses and may not be utilized for any other purpose.</a:t>
            </a:r>
          </a:p>
        </p:txBody>
      </p:sp>
    </p:spTree>
    <p:extLst>
      <p:ext uri="{BB962C8B-B14F-4D97-AF65-F5344CB8AC3E}">
        <p14:creationId xmlns:p14="http://schemas.microsoft.com/office/powerpoint/2010/main" val="271053557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5000"/>
        </a:lnSpc>
        <a:spcBef>
          <a:spcPct val="0"/>
        </a:spcBef>
        <a:buNone/>
        <a:defRPr sz="2550" b="1" i="0" kern="1200">
          <a:solidFill>
            <a:schemeClr val="tx1"/>
          </a:solidFill>
          <a:latin typeface="Montserrat ExtraBold" pitchFamily="2" charset="77"/>
          <a:ea typeface="+mj-ea"/>
          <a:cs typeface="Arial" panose="020B0604020202020204" pitchFamily="34" charset="0"/>
        </a:defRPr>
      </a:lvl1pPr>
    </p:titleStyle>
    <p:bodyStyle>
      <a:lvl1pPr marL="171450" indent="-171450" algn="l" defTabSz="685800" rtl="0" eaLnBrk="1" latinLnBrk="0" hangingPunct="1">
        <a:lnSpc>
          <a:spcPts val="2400"/>
        </a:lnSpc>
        <a:spcBef>
          <a:spcPts val="1125"/>
        </a:spcBef>
        <a:buFont typeface="Wingdings" panose="05000000000000000000" pitchFamily="2" charset="2"/>
        <a:buChar char="§"/>
        <a:defRPr sz="2100" kern="1200">
          <a:solidFill>
            <a:schemeClr val="bg1">
              <a:lumMod val="50000"/>
            </a:schemeClr>
          </a:solidFill>
          <a:latin typeface="Minion Pro" panose="02040503050306020203" pitchFamily="18" charset="0"/>
          <a:ea typeface="+mn-ea"/>
          <a:cs typeface="Arial" panose="020B0604020202020204" pitchFamily="34" charset="0"/>
        </a:defRPr>
      </a:lvl1pPr>
      <a:lvl2pPr marL="514350" indent="-171450" algn="l" defTabSz="685800" rtl="0" eaLnBrk="1" latinLnBrk="0" hangingPunct="1">
        <a:lnSpc>
          <a:spcPts val="2400"/>
        </a:lnSpc>
        <a:spcBef>
          <a:spcPts val="225"/>
        </a:spcBef>
        <a:buFont typeface="Arial" panose="020B0604020202020204" pitchFamily="34" charset="0"/>
        <a:buChar char="•"/>
        <a:defRPr sz="1800" kern="1200">
          <a:solidFill>
            <a:schemeClr val="bg1">
              <a:lumMod val="50000"/>
            </a:schemeClr>
          </a:solidFill>
          <a:latin typeface="Minion Pro" panose="02040503050306020203" pitchFamily="18" charset="0"/>
          <a:ea typeface="+mn-ea"/>
          <a:cs typeface="Arial" panose="020B0604020202020204" pitchFamily="34" charset="0"/>
        </a:defRPr>
      </a:lvl2pPr>
      <a:lvl3pPr marL="857250" indent="-171450" algn="l" defTabSz="685800" rtl="0" eaLnBrk="1" latinLnBrk="0" hangingPunct="1">
        <a:lnSpc>
          <a:spcPts val="2400"/>
        </a:lnSpc>
        <a:spcBef>
          <a:spcPts val="225"/>
        </a:spcBef>
        <a:buFont typeface="Courier New" panose="02070309020205020404" pitchFamily="49" charset="0"/>
        <a:buChar char="o"/>
        <a:defRPr sz="1650" kern="1200">
          <a:solidFill>
            <a:schemeClr val="bg1">
              <a:lumMod val="50000"/>
            </a:schemeClr>
          </a:solidFill>
          <a:latin typeface="Minion Pro" panose="02040503050306020203" pitchFamily="18" charset="0"/>
          <a:ea typeface="+mn-ea"/>
          <a:cs typeface="Arial" panose="020B0604020202020204" pitchFamily="34" charset="0"/>
        </a:defRPr>
      </a:lvl3pPr>
      <a:lvl4pPr marL="1200150" indent="-171450" algn="l" defTabSz="685800" rtl="0" eaLnBrk="1" latinLnBrk="0" hangingPunct="1">
        <a:lnSpc>
          <a:spcPts val="2400"/>
        </a:lnSpc>
        <a:spcBef>
          <a:spcPts val="0"/>
        </a:spcBef>
        <a:buSzPct val="90000"/>
        <a:buFont typeface="Arial" panose="020B0604020202020204" pitchFamily="34" charset="0"/>
        <a:buChar char="•"/>
        <a:defRPr sz="1500" kern="1200">
          <a:solidFill>
            <a:schemeClr val="bg1">
              <a:lumMod val="50000"/>
            </a:schemeClr>
          </a:solidFill>
          <a:latin typeface="Minion Pro" panose="02040503050306020203" pitchFamily="18" charset="0"/>
          <a:ea typeface="+mn-ea"/>
          <a:cs typeface="Arial" panose="020B0604020202020204" pitchFamily="34" charset="0"/>
        </a:defRPr>
      </a:lvl4pPr>
      <a:lvl5pPr marL="1543050" indent="-171450" algn="l" defTabSz="685800" rtl="0" eaLnBrk="1" latinLnBrk="0" hangingPunct="1">
        <a:lnSpc>
          <a:spcPts val="2400"/>
        </a:lnSpc>
        <a:spcBef>
          <a:spcPts val="0"/>
        </a:spcBef>
        <a:buSzPct val="85000"/>
        <a:buFont typeface="Courier New" panose="02070309020205020404" pitchFamily="49" charset="0"/>
        <a:buChar char="o"/>
        <a:defRPr sz="1350" kern="1200">
          <a:solidFill>
            <a:schemeClr val="bg1">
              <a:lumMod val="50000"/>
            </a:schemeClr>
          </a:solidFill>
          <a:latin typeface="Minion Pro" panose="02040503050306020203" pitchFamily="18" charset="0"/>
          <a:ea typeface="+mn-ea"/>
          <a:cs typeface="Arial" panose="020B0604020202020204" pitchFamily="34" charset="0"/>
        </a:defRPr>
      </a:lvl5pPr>
      <a:lvl6pPr marL="18859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6pPr>
      <a:lvl7pPr marL="22288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7pPr>
      <a:lvl8pPr marL="25717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8pPr>
      <a:lvl9pPr marL="29146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1.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0DC98A5-68F1-2B4F-BD76-54F5D6CE6C3A}"/>
              </a:ext>
            </a:extLst>
          </p:cNvPr>
          <p:cNvSpPr txBox="1"/>
          <p:nvPr/>
        </p:nvSpPr>
        <p:spPr>
          <a:xfrm>
            <a:off x="1931425" y="4572000"/>
            <a:ext cx="5281150" cy="646331"/>
          </a:xfrm>
          <a:prstGeom prst="rect">
            <a:avLst/>
          </a:prstGeom>
          <a:noFill/>
        </p:spPr>
        <p:txBody>
          <a:bodyPr wrap="square" rtlCol="0">
            <a:spAutoFit/>
          </a:bodyPr>
          <a:lstStyle/>
          <a:p>
            <a:pPr algn="ctr"/>
            <a:r>
              <a:rPr lang="en-US" sz="3600" b="1" kern="1200" dirty="0">
                <a:solidFill>
                  <a:srgbClr val="6E6F71"/>
                </a:solidFill>
                <a:latin typeface="Montserrat ExtraBold" pitchFamily="2" charset="77"/>
              </a:rPr>
              <a:t>Lesson 3: Trauma</a:t>
            </a:r>
          </a:p>
        </p:txBody>
      </p:sp>
      <p:sp>
        <p:nvSpPr>
          <p:cNvPr id="6" name="TextBox 5">
            <a:extLst>
              <a:ext uri="{FF2B5EF4-FFF2-40B4-BE49-F238E27FC236}">
                <a16:creationId xmlns:a16="http://schemas.microsoft.com/office/drawing/2014/main" id="{F4D60A4D-C7C9-43EF-A5F6-E98829AED99A}"/>
              </a:ext>
            </a:extLst>
          </p:cNvPr>
          <p:cNvSpPr txBox="1"/>
          <p:nvPr/>
        </p:nvSpPr>
        <p:spPr>
          <a:xfrm>
            <a:off x="2247899" y="3535169"/>
            <a:ext cx="4648201" cy="769441"/>
          </a:xfrm>
          <a:prstGeom prst="rect">
            <a:avLst/>
          </a:prstGeom>
          <a:noFill/>
        </p:spPr>
        <p:txBody>
          <a:bodyPr wrap="square" rtlCol="0">
            <a:spAutoFit/>
          </a:bodyPr>
          <a:lstStyle/>
          <a:p>
            <a:pPr algn="ctr"/>
            <a:r>
              <a:rPr lang="en-US" sz="4400" b="1" kern="1200" dirty="0">
                <a:solidFill>
                  <a:schemeClr val="tx1"/>
                </a:solidFill>
                <a:latin typeface="Montserrat ExtraBold" pitchFamily="2" charset="77"/>
              </a:rPr>
              <a:t>Fourth Edition</a:t>
            </a:r>
          </a:p>
        </p:txBody>
      </p:sp>
    </p:spTree>
    <p:extLst>
      <p:ext uri="{BB962C8B-B14F-4D97-AF65-F5344CB8AC3E}">
        <p14:creationId xmlns:p14="http://schemas.microsoft.com/office/powerpoint/2010/main" val="330617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BC4F6-201F-442A-8245-B562D9637FE2}"/>
              </a:ext>
            </a:extLst>
          </p:cNvPr>
          <p:cNvSpPr>
            <a:spLocks noGrp="1"/>
          </p:cNvSpPr>
          <p:nvPr>
            <p:ph type="title"/>
          </p:nvPr>
        </p:nvSpPr>
        <p:spPr/>
        <p:txBody>
          <a:bodyPr>
            <a:normAutofit/>
          </a:bodyPr>
          <a:lstStyle/>
          <a:p>
            <a:r>
              <a:rPr lang="en-US" dirty="0"/>
              <a:t>Types of Injuries </a:t>
            </a:r>
            <a:r>
              <a:rPr lang="en-US" sz="2000" dirty="0"/>
              <a:t>(5 of 5)</a:t>
            </a:r>
          </a:p>
        </p:txBody>
      </p:sp>
      <p:sp>
        <p:nvSpPr>
          <p:cNvPr id="3" name="Content Placeholder 2">
            <a:extLst>
              <a:ext uri="{FF2B5EF4-FFF2-40B4-BE49-F238E27FC236}">
                <a16:creationId xmlns:a16="http://schemas.microsoft.com/office/drawing/2014/main" id="{C169DA31-A166-498E-9378-93104B20224C}"/>
              </a:ext>
            </a:extLst>
          </p:cNvPr>
          <p:cNvSpPr>
            <a:spLocks noGrp="1"/>
          </p:cNvSpPr>
          <p:nvPr>
            <p:ph sz="half" idx="1"/>
          </p:nvPr>
        </p:nvSpPr>
        <p:spPr>
          <a:xfrm>
            <a:off x="685800" y="1905000"/>
            <a:ext cx="3641598" cy="4729436"/>
          </a:xfrm>
        </p:spPr>
        <p:txBody>
          <a:bodyPr>
            <a:normAutofit/>
          </a:bodyPr>
          <a:lstStyle/>
          <a:p>
            <a:r>
              <a:rPr lang="en-US" dirty="0">
                <a:latin typeface="Minion Pro" panose="02040503050306020203" pitchFamily="18" charset="0"/>
              </a:rPr>
              <a:t>Burns</a:t>
            </a:r>
          </a:p>
          <a:p>
            <a:pPr lvl="1"/>
            <a:r>
              <a:rPr lang="en-US" dirty="0">
                <a:latin typeface="Minion Pro" panose="02040503050306020203" pitchFamily="18" charset="0"/>
              </a:rPr>
              <a:t>Superficial burns </a:t>
            </a:r>
          </a:p>
          <a:p>
            <a:pPr lvl="1"/>
            <a:r>
              <a:rPr lang="en-US" dirty="0">
                <a:latin typeface="Minion Pro" panose="02040503050306020203" pitchFamily="18" charset="0"/>
              </a:rPr>
              <a:t>Partial-thickness burns </a:t>
            </a:r>
          </a:p>
          <a:p>
            <a:pPr lvl="1"/>
            <a:r>
              <a:rPr lang="en-US" dirty="0">
                <a:latin typeface="Minion Pro" panose="02040503050306020203" pitchFamily="18" charset="0"/>
              </a:rPr>
              <a:t>Full-thickness burns</a:t>
            </a:r>
          </a:p>
          <a:p>
            <a:pPr lvl="1"/>
            <a:r>
              <a:rPr lang="en-US" dirty="0">
                <a:latin typeface="Minion Pro" panose="02040503050306020203" pitchFamily="18" charset="0"/>
              </a:rPr>
              <a:t>Subdermal burns </a:t>
            </a:r>
          </a:p>
          <a:p>
            <a:endParaRPr lang="en-US" dirty="0"/>
          </a:p>
        </p:txBody>
      </p:sp>
      <p:pic>
        <p:nvPicPr>
          <p:cNvPr id="3074" name="Picture 2" descr="A photo shows a toddler’s hand with purple discoloration of the pal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2514600"/>
            <a:ext cx="4619170" cy="307944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588144" y="5607122"/>
            <a:ext cx="1367682" cy="215444"/>
          </a:xfrm>
          <a:prstGeom prst="rect">
            <a:avLst/>
          </a:prstGeom>
        </p:spPr>
        <p:txBody>
          <a:bodyPr wrap="none">
            <a:spAutoFit/>
          </a:bodyPr>
          <a:lstStyle/>
          <a:p>
            <a:pPr algn="ctr"/>
            <a:r>
              <a:rPr lang="en-US" sz="800" dirty="0">
                <a:latin typeface="Arial" pitchFamily="34" charset="0"/>
                <a:cs typeface="Arial" pitchFamily="34" charset="0"/>
              </a:rPr>
              <a:t>© </a:t>
            </a:r>
            <a:r>
              <a:rPr lang="en-US" sz="800" dirty="0" err="1">
                <a:latin typeface="Arial" pitchFamily="34" charset="0"/>
                <a:cs typeface="Arial" pitchFamily="34" charset="0"/>
              </a:rPr>
              <a:t>Sopotnicki</a:t>
            </a:r>
            <a:r>
              <a:rPr lang="en-US" sz="800" dirty="0">
                <a:latin typeface="Arial" pitchFamily="34" charset="0"/>
                <a:cs typeface="Arial" pitchFamily="34" charset="0"/>
              </a:rPr>
              <a:t>/</a:t>
            </a:r>
            <a:r>
              <a:rPr lang="en-US" sz="800" dirty="0" err="1">
                <a:latin typeface="Arial" pitchFamily="34" charset="0"/>
                <a:cs typeface="Arial" pitchFamily="34" charset="0"/>
              </a:rPr>
              <a:t>Shutterstock</a:t>
            </a:r>
            <a:endParaRPr lang="en-US" sz="800" dirty="0">
              <a:latin typeface="Arial" pitchFamily="34" charset="0"/>
              <a:cs typeface="Arial" pitchFamily="34" charset="0"/>
            </a:endParaRPr>
          </a:p>
        </p:txBody>
      </p:sp>
    </p:spTree>
    <p:extLst>
      <p:ext uri="{BB962C8B-B14F-4D97-AF65-F5344CB8AC3E}">
        <p14:creationId xmlns:p14="http://schemas.microsoft.com/office/powerpoint/2010/main" val="646500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Case 1</a:t>
            </a:r>
          </a:p>
        </p:txBody>
      </p:sp>
      <p:sp>
        <p:nvSpPr>
          <p:cNvPr id="3" name="Content Placeholder 2"/>
          <p:cNvSpPr>
            <a:spLocks noGrp="1"/>
          </p:cNvSpPr>
          <p:nvPr>
            <p:ph idx="1"/>
          </p:nvPr>
        </p:nvSpPr>
        <p:spPr>
          <a:xfrm>
            <a:off x="694373" y="2071431"/>
            <a:ext cx="7715250" cy="4699047"/>
          </a:xfrm>
        </p:spPr>
        <p:txBody>
          <a:bodyPr>
            <a:normAutofit/>
          </a:bodyPr>
          <a:lstStyle/>
          <a:p>
            <a:pPr marL="292100" indent="-292100"/>
            <a:r>
              <a:rPr lang="en-US" dirty="0">
                <a:latin typeface="Minion Pro" panose="02040503050306020203" pitchFamily="18" charset="0"/>
              </a:rPr>
              <a:t>Dispatch</a:t>
            </a:r>
          </a:p>
          <a:p>
            <a:pPr marL="606425" lvl="1" indent="-292100"/>
            <a:r>
              <a:rPr lang="en-US" dirty="0">
                <a:latin typeface="Minion Pro" panose="02040503050306020203" pitchFamily="18" charset="0"/>
              </a:rPr>
              <a:t>You and your partner respond to a reported pedestrian versus a motor vehicle. A 10-year-old male was struck by a vehicle while riding his scooter in his neighborhood. The outside temperature is 84°F (28.9°C).</a:t>
            </a:r>
          </a:p>
          <a:p>
            <a:pPr marL="571500" lvl="1" indent="-279400">
              <a:buSzPct val="80000"/>
              <a:buFont typeface="Wingdings" charset="2"/>
              <a:buChar char="§"/>
            </a:pPr>
            <a:endParaRPr lang="en-US" sz="2800" dirty="0"/>
          </a:p>
          <a:p>
            <a:pPr marL="0" indent="0" algn="ctr">
              <a:buNone/>
            </a:pPr>
            <a:endParaRPr lang="en-US" i="1" dirty="0"/>
          </a:p>
          <a:p>
            <a:pPr marL="0" indent="0" algn="ctr">
              <a:buNone/>
            </a:pPr>
            <a:endParaRPr lang="en-US" i="1" dirty="0"/>
          </a:p>
        </p:txBody>
      </p:sp>
    </p:spTree>
    <p:extLst>
      <p:ext uri="{BB962C8B-B14F-4D97-AF65-F5344CB8AC3E}">
        <p14:creationId xmlns:p14="http://schemas.microsoft.com/office/powerpoint/2010/main" val="410615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Initial Observations</a:t>
            </a:r>
          </a:p>
        </p:txBody>
      </p:sp>
      <p:pic>
        <p:nvPicPr>
          <p:cNvPr id="4099" name="Picture 3" descr="A photo shows a toy scooter fallen in front of a c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377722"/>
            <a:ext cx="3737306" cy="24876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07588" y="5188808"/>
            <a:ext cx="3486150" cy="461665"/>
          </a:xfrm>
          <a:prstGeom prst="rect">
            <a:avLst/>
          </a:prstGeom>
        </p:spPr>
        <p:txBody>
          <a:bodyPr wrap="square">
            <a:spAutoFit/>
          </a:bodyPr>
          <a:lstStyle/>
          <a:p>
            <a:pPr algn="ctr"/>
            <a:r>
              <a:rPr lang="en-US" sz="800" dirty="0">
                <a:latin typeface="Arial" pitchFamily="34" charset="0"/>
                <a:cs typeface="Arial" pitchFamily="34" charset="0"/>
              </a:rPr>
              <a:t>Used with permission of the American Academy of Pediatrics, Pediatric Education for </a:t>
            </a:r>
            <a:r>
              <a:rPr lang="en-US" sz="800" dirty="0" err="1">
                <a:latin typeface="Arial" pitchFamily="34" charset="0"/>
                <a:cs typeface="Arial" pitchFamily="34" charset="0"/>
              </a:rPr>
              <a:t>Prehospital</a:t>
            </a:r>
            <a:r>
              <a:rPr lang="en-US" sz="800" dirty="0">
                <a:latin typeface="Arial" pitchFamily="34" charset="0"/>
                <a:cs typeface="Arial" pitchFamily="34" charset="0"/>
              </a:rPr>
              <a:t> Professionals, © American Academy of Pediatrics, 2000</a:t>
            </a:r>
          </a:p>
        </p:txBody>
      </p:sp>
      <p:sp>
        <p:nvSpPr>
          <p:cNvPr id="4" name="Rectangle 3"/>
          <p:cNvSpPr/>
          <p:nvPr/>
        </p:nvSpPr>
        <p:spPr>
          <a:xfrm>
            <a:off x="1698347" y="4865335"/>
            <a:ext cx="1864613" cy="215444"/>
          </a:xfrm>
          <a:prstGeom prst="rect">
            <a:avLst/>
          </a:prstGeom>
        </p:spPr>
        <p:txBody>
          <a:bodyPr wrap="none">
            <a:spAutoFit/>
          </a:bodyPr>
          <a:lstStyle/>
          <a:p>
            <a:pPr algn="ctr"/>
            <a:r>
              <a:rPr lang="en-US" sz="800" dirty="0">
                <a:latin typeface="Arial" pitchFamily="34" charset="0"/>
                <a:cs typeface="Arial" pitchFamily="34" charset="0"/>
              </a:rPr>
              <a:t>© </a:t>
            </a:r>
            <a:r>
              <a:rPr lang="en-US" sz="800" dirty="0" err="1">
                <a:latin typeface="Arial" pitchFamily="34" charset="0"/>
                <a:cs typeface="Arial" pitchFamily="34" charset="0"/>
              </a:rPr>
              <a:t>Animaflora</a:t>
            </a:r>
            <a:r>
              <a:rPr lang="en-US" sz="800" dirty="0">
                <a:latin typeface="Arial" pitchFamily="34" charset="0"/>
                <a:cs typeface="Arial" pitchFamily="34" charset="0"/>
              </a:rPr>
              <a:t> </a:t>
            </a:r>
            <a:r>
              <a:rPr lang="en-US" sz="800" dirty="0" err="1">
                <a:latin typeface="Arial" pitchFamily="34" charset="0"/>
                <a:cs typeface="Arial" pitchFamily="34" charset="0"/>
              </a:rPr>
              <a:t>PicsStock</a:t>
            </a:r>
            <a:r>
              <a:rPr lang="en-US" sz="800" dirty="0">
                <a:latin typeface="Arial" pitchFamily="34" charset="0"/>
                <a:cs typeface="Arial" pitchFamily="34" charset="0"/>
              </a:rPr>
              <a:t>/Shutterstock</a:t>
            </a:r>
          </a:p>
        </p:txBody>
      </p:sp>
      <p:pic>
        <p:nvPicPr>
          <p:cNvPr id="1026" name="Picture 2" descr="The illustration depicts a triangle that is distinguished into three parts labeling the observations as follows. Appearance: Alert and restless. Work of Breathing: Rapid, shallow, and equal. Circulation to skin: Skin is pale and diaphoretic." title="An illustration shows the initial observations in a child."/>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4877851" y="2064237"/>
            <a:ext cx="3486149" cy="3114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9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Discussion</a:t>
            </a:r>
          </a:p>
        </p:txBody>
      </p:sp>
      <p:sp>
        <p:nvSpPr>
          <p:cNvPr id="3" name="Content Placeholder 2"/>
          <p:cNvSpPr>
            <a:spLocks noGrp="1"/>
          </p:cNvSpPr>
          <p:nvPr>
            <p:ph idx="1"/>
          </p:nvPr>
        </p:nvSpPr>
        <p:spPr>
          <a:xfrm>
            <a:off x="685800" y="2085945"/>
            <a:ext cx="7723823" cy="4391055"/>
          </a:xfrm>
        </p:spPr>
        <p:txBody>
          <a:bodyPr>
            <a:normAutofit/>
          </a:bodyPr>
          <a:lstStyle/>
          <a:p>
            <a:r>
              <a:rPr lang="en-US" dirty="0">
                <a:latin typeface="Minion Pro" panose="02040503050306020203" pitchFamily="18" charset="0"/>
              </a:rPr>
              <a:t>Is this patient “Quick” or “Not Quick”?</a:t>
            </a:r>
          </a:p>
          <a:p>
            <a:r>
              <a:rPr lang="en-US" dirty="0">
                <a:latin typeface="Minion Pro" panose="02040503050306020203" pitchFamily="18" charset="0"/>
              </a:rPr>
              <a:t>Have you identified possible red flags?</a:t>
            </a:r>
          </a:p>
        </p:txBody>
      </p:sp>
    </p:spTree>
    <p:extLst>
      <p:ext uri="{BB962C8B-B14F-4D97-AF65-F5344CB8AC3E}">
        <p14:creationId xmlns:p14="http://schemas.microsoft.com/office/powerpoint/2010/main" val="128072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Primary Survey</a:t>
            </a:r>
          </a:p>
        </p:txBody>
      </p:sp>
      <p:sp>
        <p:nvSpPr>
          <p:cNvPr id="3" name="Content Placeholder 2"/>
          <p:cNvSpPr>
            <a:spLocks noGrp="1"/>
          </p:cNvSpPr>
          <p:nvPr>
            <p:ph idx="1"/>
          </p:nvPr>
        </p:nvSpPr>
        <p:spPr>
          <a:xfrm>
            <a:off x="457200" y="2002962"/>
            <a:ext cx="7886700" cy="4766186"/>
          </a:xfrm>
        </p:spPr>
        <p:txBody>
          <a:bodyPr>
            <a:normAutofit/>
          </a:bodyPr>
          <a:lstStyle/>
          <a:p>
            <a:pPr marL="342900" lvl="2" indent="-342900">
              <a:spcBef>
                <a:spcPts val="750"/>
              </a:spcBef>
              <a:buFont typeface="Wingdings" pitchFamily="2" charset="2"/>
              <a:buChar char="§"/>
            </a:pPr>
            <a:r>
              <a:rPr lang="en-US" sz="2100" dirty="0">
                <a:latin typeface="Minion Pro" panose="02040503050306020203" pitchFamily="18" charset="0"/>
              </a:rPr>
              <a:t>Primary survey</a:t>
            </a:r>
          </a:p>
          <a:p>
            <a:pPr marL="635000" lvl="3" indent="-292100">
              <a:spcBef>
                <a:spcPts val="750"/>
              </a:spcBef>
              <a:buSzPct val="80000"/>
            </a:pPr>
            <a:r>
              <a:rPr lang="en-US" sz="1800" b="1" dirty="0">
                <a:latin typeface="Minion Pro" panose="02040503050306020203" pitchFamily="18" charset="0"/>
              </a:rPr>
              <a:t>X</a:t>
            </a:r>
            <a:r>
              <a:rPr lang="en-US" sz="1800" dirty="0">
                <a:latin typeface="Minion Pro" panose="02040503050306020203" pitchFamily="18" charset="0"/>
              </a:rPr>
              <a:t> – Pulsatile bleeding from an open femur fracture to the right thigh.</a:t>
            </a:r>
          </a:p>
          <a:p>
            <a:pPr marL="635000" lvl="3" indent="-292100">
              <a:buSzPct val="80000"/>
            </a:pPr>
            <a:r>
              <a:rPr lang="en-US" sz="1800" b="1" dirty="0">
                <a:latin typeface="Minion Pro" panose="02040503050306020203" pitchFamily="18" charset="0"/>
              </a:rPr>
              <a:t>A</a:t>
            </a:r>
            <a:r>
              <a:rPr lang="en-US" sz="1800" dirty="0">
                <a:latin typeface="Minion Pro" panose="02040503050306020203" pitchFamily="18" charset="0"/>
              </a:rPr>
              <a:t> – Open, screaming in pain.</a:t>
            </a:r>
          </a:p>
          <a:p>
            <a:pPr marL="635000" lvl="3" indent="-292100">
              <a:buSzPct val="80000"/>
            </a:pPr>
            <a:r>
              <a:rPr lang="en-US" sz="1800" b="1" dirty="0">
                <a:latin typeface="Minion Pro" panose="02040503050306020203" pitchFamily="18" charset="0"/>
              </a:rPr>
              <a:t>B</a:t>
            </a:r>
            <a:r>
              <a:rPr lang="en-US" sz="1800" dirty="0">
                <a:latin typeface="Minion Pro" panose="02040503050306020203" pitchFamily="18" charset="0"/>
              </a:rPr>
              <a:t> – Respirations rapid, shallow, and equal.</a:t>
            </a:r>
          </a:p>
          <a:p>
            <a:pPr marL="635000" lvl="3" indent="-292100">
              <a:buSzPct val="80000"/>
            </a:pPr>
            <a:r>
              <a:rPr lang="en-US" sz="1800" b="1" dirty="0">
                <a:latin typeface="Minion Pro" panose="02040503050306020203" pitchFamily="18" charset="0"/>
              </a:rPr>
              <a:t>C </a:t>
            </a:r>
            <a:r>
              <a:rPr lang="en-US" sz="1800" dirty="0">
                <a:latin typeface="Minion Pro" panose="02040503050306020203" pitchFamily="18" charset="0"/>
              </a:rPr>
              <a:t>– Radial pulses are weak and rapid. Capillary refill time delayed. Skin is pale, diaphoretic, and clammy.</a:t>
            </a:r>
          </a:p>
          <a:p>
            <a:pPr marL="635000" lvl="3" indent="-292100">
              <a:buSzPct val="80000"/>
            </a:pPr>
            <a:r>
              <a:rPr lang="en-US" sz="1800" b="1" dirty="0">
                <a:latin typeface="Minion Pro" panose="02040503050306020203" pitchFamily="18" charset="0"/>
              </a:rPr>
              <a:t>D </a:t>
            </a:r>
            <a:r>
              <a:rPr lang="en-US" sz="1800" dirty="0">
                <a:latin typeface="Minion Pro" panose="02040503050306020203" pitchFamily="18" charset="0"/>
              </a:rPr>
              <a:t>– Alert and restless; GCS = 15 (E4, V5, M6).</a:t>
            </a:r>
          </a:p>
          <a:p>
            <a:pPr marL="635000" lvl="3" indent="-292100">
              <a:buSzPct val="80000"/>
            </a:pPr>
            <a:r>
              <a:rPr lang="en-US" sz="1800" b="1" dirty="0">
                <a:latin typeface="Minion Pro" panose="02040503050306020203" pitchFamily="18" charset="0"/>
              </a:rPr>
              <a:t>E</a:t>
            </a:r>
            <a:r>
              <a:rPr lang="en-US" sz="1800" dirty="0">
                <a:latin typeface="Minion Pro" panose="02040503050306020203" pitchFamily="18" charset="0"/>
              </a:rPr>
              <a:t> – Lying on ground in middle of roadway. Bruising to abdomen, multiple abrasions/lacerations.</a:t>
            </a:r>
          </a:p>
          <a:p>
            <a:pPr marL="635000" lvl="3" indent="-292100">
              <a:buSzPct val="80000"/>
              <a:buFont typeface="Wingdings" charset="2"/>
              <a:buChar char="§"/>
            </a:pPr>
            <a:endParaRPr lang="en-US" sz="3100" dirty="0"/>
          </a:p>
        </p:txBody>
      </p:sp>
    </p:spTree>
    <p:extLst>
      <p:ext uri="{BB962C8B-B14F-4D97-AF65-F5344CB8AC3E}">
        <p14:creationId xmlns:p14="http://schemas.microsoft.com/office/powerpoint/2010/main" val="3326612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Tourniquets </a:t>
            </a:r>
            <a:r>
              <a:rPr lang="en-US" sz="2000" dirty="0"/>
              <a:t>(1 of 2)</a:t>
            </a:r>
          </a:p>
        </p:txBody>
      </p:sp>
      <p:sp>
        <p:nvSpPr>
          <p:cNvPr id="3" name="Content Placeholder 2"/>
          <p:cNvSpPr>
            <a:spLocks noGrp="1"/>
          </p:cNvSpPr>
          <p:nvPr>
            <p:ph sz="half" idx="1"/>
          </p:nvPr>
        </p:nvSpPr>
        <p:spPr>
          <a:xfrm>
            <a:off x="685800" y="1905000"/>
            <a:ext cx="3641598" cy="4729436"/>
          </a:xfrm>
        </p:spPr>
        <p:txBody>
          <a:bodyPr>
            <a:normAutofit/>
          </a:bodyPr>
          <a:lstStyle/>
          <a:p>
            <a:r>
              <a:rPr lang="en-US" dirty="0">
                <a:latin typeface="Minion Pro" panose="02040503050306020203" pitchFamily="18" charset="0"/>
              </a:rPr>
              <a:t>When should a tourniquet be used?</a:t>
            </a:r>
          </a:p>
          <a:p>
            <a:r>
              <a:rPr lang="en-US" dirty="0">
                <a:latin typeface="Minion Pro" panose="02040503050306020203" pitchFamily="18" charset="0"/>
              </a:rPr>
              <a:t>When should a tourniquet not be used?</a:t>
            </a:r>
          </a:p>
          <a:p>
            <a:r>
              <a:rPr lang="en-US" dirty="0">
                <a:latin typeface="Minion Pro" panose="02040503050306020203" pitchFamily="18" charset="0"/>
              </a:rPr>
              <a:t>What are some important points to remember with tourniquet use?</a:t>
            </a:r>
          </a:p>
        </p:txBody>
      </p:sp>
      <p:pic>
        <p:nvPicPr>
          <p:cNvPr id="5123" name="Picture 3" descr="A photo shows a Special Operations Forces tactical tourniqu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6009" y="1524000"/>
            <a:ext cx="3677829" cy="148256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669809" y="3015174"/>
            <a:ext cx="3962400" cy="338554"/>
          </a:xfrm>
          <a:prstGeom prst="rect">
            <a:avLst/>
          </a:prstGeom>
        </p:spPr>
        <p:txBody>
          <a:bodyPr wrap="square">
            <a:spAutoFit/>
          </a:bodyPr>
          <a:lstStyle/>
          <a:p>
            <a:pPr algn="ctr"/>
            <a:r>
              <a:rPr lang="en-US" sz="800" dirty="0">
                <a:latin typeface="Arial" pitchFamily="34" charset="0"/>
                <a:cs typeface="Arial" pitchFamily="34" charset="0"/>
              </a:rPr>
              <a:t>Reproduced with permission from Tactical Medical Solutions https://www.tacmedsolutions.com/SOF-Tactical-Tourniquet-Wide</a:t>
            </a:r>
          </a:p>
        </p:txBody>
      </p:sp>
      <p:sp>
        <p:nvSpPr>
          <p:cNvPr id="6" name="Rectangle 5"/>
          <p:cNvSpPr/>
          <p:nvPr/>
        </p:nvSpPr>
        <p:spPr>
          <a:xfrm>
            <a:off x="5262227" y="6172771"/>
            <a:ext cx="2645391" cy="461665"/>
          </a:xfrm>
          <a:prstGeom prst="rect">
            <a:avLst/>
          </a:prstGeom>
        </p:spPr>
        <p:txBody>
          <a:bodyPr wrap="square">
            <a:spAutoFit/>
          </a:bodyPr>
          <a:lstStyle/>
          <a:p>
            <a:pPr algn="ctr"/>
            <a:r>
              <a:rPr lang="en-US" sz="800" dirty="0">
                <a:latin typeface="Arial" pitchFamily="34" charset="0"/>
                <a:cs typeface="Arial" pitchFamily="34" charset="0"/>
              </a:rPr>
              <a:t>Reproduced with permission from North American Rescue https://www.narescue.com/combat-application-tourniquet-c-a-t</a:t>
            </a:r>
          </a:p>
        </p:txBody>
      </p:sp>
      <p:pic>
        <p:nvPicPr>
          <p:cNvPr id="1026" name="Picture 2" descr="A photo shows a rescue tourniqu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6335" y="3429000"/>
            <a:ext cx="2109348" cy="2702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12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Tourniquets </a:t>
            </a:r>
            <a:r>
              <a:rPr lang="en-US" sz="2000" dirty="0"/>
              <a:t>(2 of 2)</a:t>
            </a:r>
          </a:p>
        </p:txBody>
      </p:sp>
      <p:sp>
        <p:nvSpPr>
          <p:cNvPr id="3" name="Content Placeholder 2"/>
          <p:cNvSpPr>
            <a:spLocks noGrp="1"/>
          </p:cNvSpPr>
          <p:nvPr>
            <p:ph idx="1"/>
          </p:nvPr>
        </p:nvSpPr>
        <p:spPr>
          <a:xfrm>
            <a:off x="623734" y="2129964"/>
            <a:ext cx="7886700" cy="4351338"/>
          </a:xfrm>
        </p:spPr>
        <p:txBody>
          <a:bodyPr>
            <a:normAutofit/>
          </a:bodyPr>
          <a:lstStyle/>
          <a:p>
            <a:r>
              <a:rPr lang="en-US" dirty="0">
                <a:latin typeface="Minion Pro" panose="02040503050306020203" pitchFamily="18" charset="0"/>
              </a:rPr>
              <a:t>Potential complications due to smaller extremity sizes in younger pediatrics.</a:t>
            </a:r>
          </a:p>
          <a:p>
            <a:pPr marL="0" indent="0">
              <a:buNone/>
            </a:pPr>
            <a:endParaRPr lang="en-US" sz="2800" dirty="0"/>
          </a:p>
        </p:txBody>
      </p:sp>
      <p:pic>
        <p:nvPicPr>
          <p:cNvPr id="6146" name="Picture 2" descr="The first photo shows a toddler wearing a tourniquet around the upper arm. A measuring tape is also around the arm, under the tourniquet. The second photo shows a tourniquet placed under a measuring tape. The third photo shows a looped tourniquet placed over a measuring tape." title="Three photos show the process of measuring tourniquets for pediatric pati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995" y="3276600"/>
            <a:ext cx="7300177" cy="26202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17331" y="5896864"/>
            <a:ext cx="1699504" cy="215444"/>
          </a:xfrm>
          <a:prstGeom prst="rect">
            <a:avLst/>
          </a:prstGeom>
        </p:spPr>
        <p:txBody>
          <a:bodyPr wrap="none">
            <a:spAutoFit/>
          </a:bodyPr>
          <a:lstStyle/>
          <a:p>
            <a:pPr algn="ctr"/>
            <a:r>
              <a:rPr lang="en-US" sz="800" dirty="0">
                <a:latin typeface="Arial" pitchFamily="34" charset="0"/>
                <a:cs typeface="Arial" pitchFamily="34" charset="0"/>
              </a:rPr>
              <a:t>Courtesy of Jonathan Willoughby</a:t>
            </a:r>
          </a:p>
        </p:txBody>
      </p:sp>
    </p:spTree>
    <p:extLst>
      <p:ext uri="{BB962C8B-B14F-4D97-AF65-F5344CB8AC3E}">
        <p14:creationId xmlns:p14="http://schemas.microsoft.com/office/powerpoint/2010/main" val="59662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Detailed Assessment</a:t>
            </a:r>
          </a:p>
        </p:txBody>
      </p:sp>
      <p:sp>
        <p:nvSpPr>
          <p:cNvPr id="3" name="Content Placeholder 2"/>
          <p:cNvSpPr>
            <a:spLocks noGrp="1"/>
          </p:cNvSpPr>
          <p:nvPr>
            <p:ph idx="1"/>
          </p:nvPr>
        </p:nvSpPr>
        <p:spPr>
          <a:xfrm>
            <a:off x="694373" y="1980717"/>
            <a:ext cx="7715250" cy="4699047"/>
          </a:xfrm>
        </p:spPr>
        <p:txBody>
          <a:bodyPr>
            <a:normAutofit/>
          </a:bodyPr>
          <a:lstStyle/>
          <a:p>
            <a:pPr marL="292100" indent="-292100"/>
            <a:r>
              <a:rPr lang="en-US" dirty="0">
                <a:latin typeface="Minion Pro" panose="02040503050306020203" pitchFamily="18" charset="0"/>
              </a:rPr>
              <a:t>History taking</a:t>
            </a:r>
          </a:p>
          <a:p>
            <a:pPr lvl="1"/>
            <a:r>
              <a:rPr lang="en-US" b="1" dirty="0">
                <a:latin typeface="Minion Pro" panose="02040503050306020203" pitchFamily="18" charset="0"/>
              </a:rPr>
              <a:t>O</a:t>
            </a:r>
            <a:r>
              <a:rPr lang="en-US" dirty="0">
                <a:latin typeface="Minion Pro" panose="02040503050306020203" pitchFamily="18" charset="0"/>
              </a:rPr>
              <a:t> – Rapid </a:t>
            </a:r>
          </a:p>
          <a:p>
            <a:pPr lvl="1"/>
            <a:r>
              <a:rPr lang="en-US" b="1" dirty="0">
                <a:latin typeface="Minion Pro" panose="02040503050306020203" pitchFamily="18" charset="0"/>
              </a:rPr>
              <a:t>P</a:t>
            </a:r>
            <a:r>
              <a:rPr lang="en-US" dirty="0">
                <a:latin typeface="Minion Pro" panose="02040503050306020203" pitchFamily="18" charset="0"/>
              </a:rPr>
              <a:t> – Movement</a:t>
            </a:r>
          </a:p>
          <a:p>
            <a:pPr lvl="1"/>
            <a:r>
              <a:rPr lang="en-US" b="1" dirty="0">
                <a:latin typeface="Minion Pro" panose="02040503050306020203" pitchFamily="18" charset="0"/>
              </a:rPr>
              <a:t>Q</a:t>
            </a:r>
            <a:r>
              <a:rPr lang="en-US" dirty="0">
                <a:latin typeface="Minion Pro" panose="02040503050306020203" pitchFamily="18" charset="0"/>
              </a:rPr>
              <a:t> – Sharp</a:t>
            </a:r>
          </a:p>
          <a:p>
            <a:pPr lvl="1"/>
            <a:r>
              <a:rPr lang="en-US" b="1" dirty="0">
                <a:latin typeface="Minion Pro" panose="02040503050306020203" pitchFamily="18" charset="0"/>
              </a:rPr>
              <a:t>R</a:t>
            </a:r>
            <a:r>
              <a:rPr lang="en-US" dirty="0">
                <a:latin typeface="Minion Pro" panose="02040503050306020203" pitchFamily="18" charset="0"/>
              </a:rPr>
              <a:t> – No</a:t>
            </a:r>
          </a:p>
          <a:p>
            <a:pPr lvl="1"/>
            <a:r>
              <a:rPr lang="en-US" b="1" dirty="0">
                <a:latin typeface="Minion Pro" panose="02040503050306020203" pitchFamily="18" charset="0"/>
              </a:rPr>
              <a:t>S</a:t>
            </a:r>
            <a:r>
              <a:rPr lang="en-US" dirty="0">
                <a:latin typeface="Minion Pro" panose="02040503050306020203" pitchFamily="18" charset="0"/>
              </a:rPr>
              <a:t> – 10/10</a:t>
            </a:r>
          </a:p>
          <a:p>
            <a:pPr lvl="1"/>
            <a:r>
              <a:rPr lang="en-US" b="1" dirty="0">
                <a:latin typeface="Minion Pro" panose="02040503050306020203" pitchFamily="18" charset="0"/>
              </a:rPr>
              <a:t>T </a:t>
            </a:r>
            <a:r>
              <a:rPr lang="en-US" dirty="0">
                <a:latin typeface="Minion Pro" panose="02040503050306020203" pitchFamily="18" charset="0"/>
              </a:rPr>
              <a:t>– 5 minutes</a:t>
            </a:r>
          </a:p>
        </p:txBody>
      </p:sp>
    </p:spTree>
    <p:extLst>
      <p:ext uri="{BB962C8B-B14F-4D97-AF65-F5344CB8AC3E}">
        <p14:creationId xmlns:p14="http://schemas.microsoft.com/office/powerpoint/2010/main" val="400057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dirty="0"/>
              <a:t>Detailed Assessment</a:t>
            </a:r>
          </a:p>
        </p:txBody>
      </p:sp>
      <p:sp>
        <p:nvSpPr>
          <p:cNvPr id="3" name="Content Placeholder 2"/>
          <p:cNvSpPr>
            <a:spLocks noGrp="1"/>
          </p:cNvSpPr>
          <p:nvPr>
            <p:ph idx="1"/>
          </p:nvPr>
        </p:nvSpPr>
        <p:spPr>
          <a:xfrm>
            <a:off x="694373" y="1835571"/>
            <a:ext cx="7715250" cy="4699047"/>
          </a:xfrm>
        </p:spPr>
        <p:txBody>
          <a:bodyPr>
            <a:normAutofit/>
          </a:bodyPr>
          <a:lstStyle/>
          <a:p>
            <a:pPr marL="292100" indent="-292100"/>
            <a:r>
              <a:rPr lang="en-US" dirty="0">
                <a:latin typeface="Minion Pro" panose="02040503050306020203" pitchFamily="18" charset="0"/>
              </a:rPr>
              <a:t>History taking</a:t>
            </a:r>
          </a:p>
          <a:p>
            <a:pPr marL="577850" lvl="2" indent="-285750">
              <a:buSzPct val="80000"/>
              <a:buFont typeface="Arial" pitchFamily="34" charset="0"/>
              <a:buChar char="•"/>
              <a:tabLst>
                <a:tab pos="1028700" algn="l"/>
              </a:tabLst>
            </a:pPr>
            <a:r>
              <a:rPr lang="en-US" sz="1800" b="1" dirty="0">
                <a:latin typeface="Minion Pro" panose="02040503050306020203" pitchFamily="18" charset="0"/>
              </a:rPr>
              <a:t>S</a:t>
            </a:r>
            <a:r>
              <a:rPr lang="en-US" sz="1800" dirty="0">
                <a:latin typeface="Minion Pro" panose="02040503050306020203" pitchFamily="18" charset="0"/>
              </a:rPr>
              <a:t> ‒ Obvious open fracture to right femur, bleeding controlled by tourniquet; bruising to abdomen, multiple abrasions/lacerations.</a:t>
            </a:r>
          </a:p>
          <a:p>
            <a:pPr marL="577850" lvl="2" indent="-285750">
              <a:buSzPct val="80000"/>
              <a:buFont typeface="Arial" pitchFamily="34" charset="0"/>
              <a:buChar char="•"/>
            </a:pPr>
            <a:r>
              <a:rPr lang="en-US" sz="1800" b="1" dirty="0">
                <a:latin typeface="Minion Pro" panose="02040503050306020203" pitchFamily="18" charset="0"/>
              </a:rPr>
              <a:t>A</a:t>
            </a:r>
            <a:r>
              <a:rPr lang="en-US" sz="1800" dirty="0">
                <a:latin typeface="Minion Pro" panose="02040503050306020203" pitchFamily="18" charset="0"/>
              </a:rPr>
              <a:t> ‒ No known allergies.</a:t>
            </a:r>
          </a:p>
          <a:p>
            <a:pPr marL="577850" lvl="2" indent="-285750">
              <a:buSzPct val="80000"/>
              <a:buFont typeface="Arial" pitchFamily="34" charset="0"/>
              <a:buChar char="•"/>
            </a:pPr>
            <a:r>
              <a:rPr lang="en-US" sz="1800" b="1" dirty="0">
                <a:latin typeface="Minion Pro" panose="02040503050306020203" pitchFamily="18" charset="0"/>
              </a:rPr>
              <a:t>M</a:t>
            </a:r>
            <a:r>
              <a:rPr lang="en-US" sz="1800" dirty="0">
                <a:latin typeface="Minion Pro" panose="02040503050306020203" pitchFamily="18" charset="0"/>
              </a:rPr>
              <a:t> ‒ None.</a:t>
            </a:r>
          </a:p>
          <a:p>
            <a:pPr marL="577850" lvl="2" indent="-285750">
              <a:buSzPct val="80000"/>
              <a:buFont typeface="Arial" pitchFamily="34" charset="0"/>
              <a:buChar char="•"/>
            </a:pPr>
            <a:r>
              <a:rPr lang="en-US" sz="1800" b="1" dirty="0">
                <a:latin typeface="Minion Pro" panose="02040503050306020203" pitchFamily="18" charset="0"/>
              </a:rPr>
              <a:t>P</a:t>
            </a:r>
            <a:r>
              <a:rPr lang="en-US" sz="1800" dirty="0">
                <a:latin typeface="Minion Pro" panose="02040503050306020203" pitchFamily="18" charset="0"/>
              </a:rPr>
              <a:t> ‒ None.</a:t>
            </a:r>
          </a:p>
          <a:p>
            <a:pPr marL="577850" lvl="2" indent="-285750">
              <a:buSzPct val="80000"/>
              <a:buFont typeface="Arial" pitchFamily="34" charset="0"/>
              <a:buChar char="•"/>
            </a:pPr>
            <a:r>
              <a:rPr lang="en-US" sz="1800" b="1" dirty="0">
                <a:latin typeface="Minion Pro" panose="02040503050306020203" pitchFamily="18" charset="0"/>
              </a:rPr>
              <a:t>L </a:t>
            </a:r>
            <a:r>
              <a:rPr lang="en-US" sz="1800" dirty="0">
                <a:latin typeface="Minion Pro" panose="02040503050306020203" pitchFamily="18" charset="0"/>
              </a:rPr>
              <a:t>‒ Pizza around 1 hour ago with a juice box.</a:t>
            </a:r>
          </a:p>
          <a:p>
            <a:pPr marL="577850" lvl="2" indent="-285750">
              <a:buSzPct val="80000"/>
              <a:buFont typeface="Arial" pitchFamily="34" charset="0"/>
              <a:buChar char="•"/>
            </a:pPr>
            <a:r>
              <a:rPr lang="en-US" sz="1800" b="1" dirty="0">
                <a:latin typeface="Minion Pro" panose="02040503050306020203" pitchFamily="18" charset="0"/>
              </a:rPr>
              <a:t>E</a:t>
            </a:r>
            <a:r>
              <a:rPr lang="en-US" sz="1800" dirty="0">
                <a:latin typeface="Minion Pro" panose="02040503050306020203" pitchFamily="18" charset="0"/>
              </a:rPr>
              <a:t> ‒ Was riding his scooter when he crossed the street and was struck by a car travelling approximately 25 mph.</a:t>
            </a:r>
          </a:p>
          <a:p>
            <a:pPr marL="577850" lvl="2" indent="-285750">
              <a:buSzPct val="80000"/>
              <a:buFont typeface="Arial" pitchFamily="34" charset="0"/>
              <a:buChar char="•"/>
            </a:pPr>
            <a:r>
              <a:rPr lang="en-US" sz="1800" b="1" dirty="0">
                <a:latin typeface="Minion Pro" panose="02040503050306020203" pitchFamily="18" charset="0"/>
              </a:rPr>
              <a:t>R </a:t>
            </a:r>
            <a:r>
              <a:rPr lang="en-US" sz="1800" dirty="0">
                <a:latin typeface="Minion Pro" panose="02040503050306020203" pitchFamily="18" charset="0"/>
              </a:rPr>
              <a:t>‒ None.</a:t>
            </a:r>
          </a:p>
        </p:txBody>
      </p:sp>
    </p:spTree>
    <p:extLst>
      <p:ext uri="{BB962C8B-B14F-4D97-AF65-F5344CB8AC3E}">
        <p14:creationId xmlns:p14="http://schemas.microsoft.com/office/powerpoint/2010/main" val="44645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a:defRPr/>
            </a:pPr>
            <a:r>
              <a:rPr lang="en-US" dirty="0"/>
              <a:t>Vital Signs</a:t>
            </a:r>
          </a:p>
        </p:txBody>
      </p:sp>
      <p:pic>
        <p:nvPicPr>
          <p:cNvPr id="3" name="Picture 2" descr="The screen displays the following: Shocks 0, H R 169 beats per minute, Lead 2, S p O 2 93, E t C O 2 in millimeters of mercury 42, R R 30, Time 02:21, Temperature degree Fahrenheit 98.8, Temperature degree Celsius 37.1, N I B P in millimeters of mercury 112 over 60 open parenthesis 77 close parenthesis, 200 Joules, 1 Energy, 2 Charge, 3 Shock. Other buttons include sync, pacer, rate, output, pause, N B P start, N B P auto start, and off." title="A photo shows the screen of a monitor showing the vital signs of a patient.">
            <a:extLst>
              <a:ext uri="{FF2B5EF4-FFF2-40B4-BE49-F238E27FC236}">
                <a16:creationId xmlns:a16="http://schemas.microsoft.com/office/drawing/2014/main" id="{E280ADE3-D7B5-204C-AA0F-EC46D3B382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1828800"/>
            <a:ext cx="6348095" cy="4779645"/>
          </a:xfrm>
          <a:prstGeom prst="rect">
            <a:avLst/>
          </a:prstGeom>
        </p:spPr>
      </p:pic>
    </p:spTree>
    <p:extLst>
      <p:ext uri="{BB962C8B-B14F-4D97-AF65-F5344CB8AC3E}">
        <p14:creationId xmlns:p14="http://schemas.microsoft.com/office/powerpoint/2010/main" val="269622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EF237-2CE4-41F1-BBCE-8E8D15800D40}"/>
              </a:ext>
            </a:extLst>
          </p:cNvPr>
          <p:cNvSpPr>
            <a:spLocks noGrp="1"/>
          </p:cNvSpPr>
          <p:nvPr>
            <p:ph type="title"/>
          </p:nvPr>
        </p:nvSpPr>
        <p:spPr/>
        <p:txBody>
          <a:bodyPr/>
          <a:lstStyle/>
          <a:p>
            <a:r>
              <a:rPr lang="en-US" dirty="0"/>
              <a:t>Lesson Objectives</a:t>
            </a:r>
          </a:p>
        </p:txBody>
      </p:sp>
      <p:sp>
        <p:nvSpPr>
          <p:cNvPr id="5" name="Content Placeholder 2">
            <a:extLst>
              <a:ext uri="{FF2B5EF4-FFF2-40B4-BE49-F238E27FC236}">
                <a16:creationId xmlns:a16="http://schemas.microsoft.com/office/drawing/2014/main" id="{9B5789DB-C3AB-4F45-B4F2-192E71CF9AF4}"/>
              </a:ext>
            </a:extLst>
          </p:cNvPr>
          <p:cNvSpPr txBox="1">
            <a:spLocks/>
          </p:cNvSpPr>
          <p:nvPr/>
        </p:nvSpPr>
        <p:spPr>
          <a:xfrm>
            <a:off x="533400" y="1959426"/>
            <a:ext cx="81534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lvl="1" indent="-171450" defTabSz="685800">
              <a:lnSpc>
                <a:spcPts val="2400"/>
              </a:lnSpc>
              <a:spcBef>
                <a:spcPts val="1125"/>
              </a:spcBef>
              <a:buFont typeface="Wingdings" panose="05000000000000000000" pitchFamily="2" charset="2"/>
              <a:buChar char="§"/>
            </a:pPr>
            <a:r>
              <a:rPr lang="en-US" sz="2100" dirty="0">
                <a:solidFill>
                  <a:schemeClr val="bg1">
                    <a:lumMod val="50000"/>
                  </a:schemeClr>
                </a:solidFill>
                <a:latin typeface="Minion Pro" panose="02040503050306020203" pitchFamily="18" charset="0"/>
                <a:cs typeface="Arial" panose="020B0604020202020204" pitchFamily="34" charset="0"/>
              </a:rPr>
              <a:t>Discuss the kinematics of pediatric trauma.</a:t>
            </a:r>
          </a:p>
          <a:p>
            <a:pPr marL="171450" lvl="1" indent="-171450" defTabSz="685800">
              <a:lnSpc>
                <a:spcPts val="2400"/>
              </a:lnSpc>
              <a:spcBef>
                <a:spcPts val="1125"/>
              </a:spcBef>
              <a:buFont typeface="Wingdings" panose="05000000000000000000" pitchFamily="2" charset="2"/>
              <a:buChar char="§"/>
            </a:pPr>
            <a:r>
              <a:rPr lang="en-US" sz="2100" dirty="0">
                <a:solidFill>
                  <a:schemeClr val="bg1">
                    <a:lumMod val="50000"/>
                  </a:schemeClr>
                </a:solidFill>
                <a:latin typeface="Minion Pro" panose="02040503050306020203" pitchFamily="18" charset="0"/>
                <a:cs typeface="Arial" panose="020B0604020202020204" pitchFamily="34" charset="0"/>
              </a:rPr>
              <a:t>Review the trauma triad of death.</a:t>
            </a:r>
          </a:p>
          <a:p>
            <a:pPr marL="171450" lvl="1" indent="-171450" defTabSz="685800">
              <a:lnSpc>
                <a:spcPts val="2400"/>
              </a:lnSpc>
              <a:spcBef>
                <a:spcPts val="1125"/>
              </a:spcBef>
              <a:buFont typeface="Wingdings" panose="05000000000000000000" pitchFamily="2" charset="2"/>
              <a:buChar char="§"/>
            </a:pPr>
            <a:r>
              <a:rPr lang="en-US" sz="2100" dirty="0">
                <a:solidFill>
                  <a:schemeClr val="bg1">
                    <a:lumMod val="50000"/>
                  </a:schemeClr>
                </a:solidFill>
                <a:latin typeface="Minion Pro" panose="02040503050306020203" pitchFamily="18" charset="0"/>
                <a:cs typeface="Arial" panose="020B0604020202020204" pitchFamily="34" charset="0"/>
              </a:rPr>
              <a:t>Identify the common types of injuries and their treatments.</a:t>
            </a:r>
          </a:p>
          <a:p>
            <a:pPr marL="171450" lvl="1" indent="-171450" defTabSz="685800">
              <a:lnSpc>
                <a:spcPts val="2400"/>
              </a:lnSpc>
              <a:spcBef>
                <a:spcPts val="1125"/>
              </a:spcBef>
              <a:buFont typeface="Wingdings" panose="05000000000000000000" pitchFamily="2" charset="2"/>
              <a:buChar char="§"/>
            </a:pPr>
            <a:r>
              <a:rPr lang="en-US" sz="2100" dirty="0">
                <a:solidFill>
                  <a:schemeClr val="bg1">
                    <a:lumMod val="50000"/>
                  </a:schemeClr>
                </a:solidFill>
                <a:latin typeface="Minion Pro" panose="02040503050306020203" pitchFamily="18" charset="0"/>
                <a:cs typeface="Arial" panose="020B0604020202020204" pitchFamily="34" charset="0"/>
              </a:rPr>
              <a:t>Discuss the management of pediatric trauma patients using the Pediatric Assessment Triangle and XABCDE approach.</a:t>
            </a:r>
          </a:p>
          <a:p>
            <a:pPr marL="914400" lvl="1" indent="-284163">
              <a:spcBef>
                <a:spcPts val="600"/>
              </a:spcBef>
            </a:pPr>
            <a:endParaRPr lang="en-US" dirty="0"/>
          </a:p>
          <a:p>
            <a:endParaRPr lang="en-US" dirty="0"/>
          </a:p>
        </p:txBody>
      </p:sp>
    </p:spTree>
    <p:extLst>
      <p:ext uri="{BB962C8B-B14F-4D97-AF65-F5344CB8AC3E}">
        <p14:creationId xmlns:p14="http://schemas.microsoft.com/office/powerpoint/2010/main" val="246657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Detailed Assessment </a:t>
            </a:r>
          </a:p>
        </p:txBody>
      </p:sp>
      <p:pic>
        <p:nvPicPr>
          <p:cNvPr id="2050" name="Picture 2" descr="The labels in the illustration for the physical exam are as follows. H E E N T: P E R R L, minor abrasions. Neuro: Circulation, motor and sensory, C M S, intact no pulse in R leg due to T Q, restless and anxious. Heart and lungs: Lung sounds: clear and equal, rapid. Heart sounds are normal, no murmur. Upper extremities: Minor abrasions and lacerations; rapid forward slash weak radical pulse. Abdomen and pelvis: Bruising and rigidity noted to abdomen. Bowel sounds are normal. Lower extremities: Open comminuted femur fracture to right leg." title="An illustration shows the detailed physical exam of a child."/>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876267" y="1905000"/>
            <a:ext cx="5391466" cy="4498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9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sz="half" idx="1"/>
          </p:nvPr>
        </p:nvSpPr>
        <p:spPr>
          <a:xfrm>
            <a:off x="685800" y="1940014"/>
            <a:ext cx="3641598" cy="3622586"/>
          </a:xfrm>
        </p:spPr>
        <p:txBody>
          <a:bodyPr>
            <a:noAutofit/>
          </a:bodyPr>
          <a:lstStyle/>
          <a:p>
            <a:pPr marL="292100" indent="-292100">
              <a:lnSpc>
                <a:spcPct val="100000"/>
              </a:lnSpc>
              <a:spcBef>
                <a:spcPts val="0"/>
              </a:spcBef>
            </a:pPr>
            <a:r>
              <a:rPr lang="en-US" sz="2100" dirty="0"/>
              <a:t>BLS</a:t>
            </a:r>
          </a:p>
          <a:p>
            <a:pPr lvl="1">
              <a:lnSpc>
                <a:spcPct val="100000"/>
              </a:lnSpc>
              <a:spcBef>
                <a:spcPts val="0"/>
              </a:spcBef>
              <a:buSzPct val="80000"/>
            </a:pPr>
            <a:r>
              <a:rPr lang="en-US" sz="1800" dirty="0"/>
              <a:t>Hemorrhage control</a:t>
            </a:r>
          </a:p>
          <a:p>
            <a:pPr lvl="1">
              <a:lnSpc>
                <a:spcPct val="100000"/>
              </a:lnSpc>
              <a:spcBef>
                <a:spcPts val="0"/>
              </a:spcBef>
              <a:buSzPct val="80000"/>
            </a:pPr>
            <a:r>
              <a:rPr lang="en-US" sz="1800" dirty="0"/>
              <a:t>Shock management (O</a:t>
            </a:r>
            <a:r>
              <a:rPr lang="en-US" sz="1800" baseline="-25000" dirty="0"/>
              <a:t>2</a:t>
            </a:r>
            <a:r>
              <a:rPr lang="en-US" sz="1800" dirty="0"/>
              <a:t>, hypothermia prevention, pelvic binder)</a:t>
            </a:r>
          </a:p>
          <a:p>
            <a:pPr lvl="1">
              <a:lnSpc>
                <a:spcPct val="100000"/>
              </a:lnSpc>
              <a:spcBef>
                <a:spcPts val="0"/>
              </a:spcBef>
              <a:buSzPct val="80000"/>
            </a:pPr>
            <a:r>
              <a:rPr lang="en-US" sz="1800" dirty="0"/>
              <a:t>Splinting</a:t>
            </a:r>
          </a:p>
          <a:p>
            <a:pPr lvl="1">
              <a:lnSpc>
                <a:spcPct val="100000"/>
              </a:lnSpc>
              <a:spcBef>
                <a:spcPts val="0"/>
              </a:spcBef>
              <a:buSzPct val="80000"/>
            </a:pPr>
            <a:r>
              <a:rPr lang="en-US" sz="1800" dirty="0"/>
              <a:t>Rapid transport</a:t>
            </a:r>
          </a:p>
          <a:p>
            <a:pPr lvl="1">
              <a:lnSpc>
                <a:spcPct val="100000"/>
              </a:lnSpc>
              <a:spcBef>
                <a:spcPts val="0"/>
              </a:spcBef>
              <a:buSzPct val="80000"/>
            </a:pPr>
            <a:r>
              <a:rPr lang="en-US" sz="1800" dirty="0"/>
              <a:t>Keep warm</a:t>
            </a:r>
          </a:p>
          <a:p>
            <a:pPr marL="292100" indent="-292100">
              <a:lnSpc>
                <a:spcPct val="100000"/>
              </a:lnSpc>
              <a:spcBef>
                <a:spcPts val="0"/>
              </a:spcBef>
            </a:pPr>
            <a:endParaRPr lang="en-US" dirty="0"/>
          </a:p>
        </p:txBody>
      </p:sp>
      <p:sp>
        <p:nvSpPr>
          <p:cNvPr id="4" name="TextBox 3">
            <a:extLst>
              <a:ext uri="{FF2B5EF4-FFF2-40B4-BE49-F238E27FC236}">
                <a16:creationId xmlns:a16="http://schemas.microsoft.com/office/drawing/2014/main" id="{BE4CC0FC-D2CE-E84E-B2F9-2F8AB2B747C3}"/>
              </a:ext>
            </a:extLst>
          </p:cNvPr>
          <p:cNvSpPr txBox="1"/>
          <p:nvPr/>
        </p:nvSpPr>
        <p:spPr>
          <a:xfrm>
            <a:off x="5057276" y="1911117"/>
            <a:ext cx="3428998" cy="30469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92100" indent="-292100">
              <a:buFont typeface="Wingdings" pitchFamily="2" charset="2"/>
              <a:buChar char="§"/>
            </a:pPr>
            <a:r>
              <a:rPr lang="en-US" sz="2100" kern="1200" dirty="0">
                <a:solidFill>
                  <a:schemeClr val="bg1">
                    <a:lumMod val="50000"/>
                  </a:schemeClr>
                </a:solidFill>
                <a:latin typeface="Minion Pro" panose="02040503050306020203" pitchFamily="18" charset="0"/>
                <a:cs typeface="Arial" panose="020B0604020202020204" pitchFamily="34" charset="0"/>
              </a:rPr>
              <a:t>ALS</a:t>
            </a:r>
          </a:p>
          <a:p>
            <a:pPr marL="628650" lvl="1" indent="-285750">
              <a:buSzPct val="80000"/>
              <a:buFont typeface="Arial" pitchFamily="34" charset="0"/>
              <a:buChar char="•"/>
            </a:pPr>
            <a:r>
              <a:rPr lang="en-US" kern="1200" dirty="0">
                <a:solidFill>
                  <a:schemeClr val="bg1">
                    <a:lumMod val="50000"/>
                  </a:schemeClr>
                </a:solidFill>
                <a:latin typeface="Minion Pro" panose="02040503050306020203" pitchFamily="18" charset="0"/>
                <a:cs typeface="Arial" panose="020B0604020202020204" pitchFamily="34" charset="0"/>
              </a:rPr>
              <a:t>BLS care</a:t>
            </a:r>
          </a:p>
          <a:p>
            <a:pPr marL="628650" lvl="1" indent="-285750">
              <a:buSzPct val="80000"/>
              <a:buFont typeface="Arial" pitchFamily="34" charset="0"/>
              <a:buChar char="•"/>
            </a:pPr>
            <a:r>
              <a:rPr lang="en-US" kern="1200" dirty="0">
                <a:solidFill>
                  <a:schemeClr val="bg1">
                    <a:lumMod val="50000"/>
                  </a:schemeClr>
                </a:solidFill>
                <a:latin typeface="Minion Pro" panose="02040503050306020203" pitchFamily="18" charset="0"/>
                <a:cs typeface="Arial" panose="020B0604020202020204" pitchFamily="34" charset="0"/>
              </a:rPr>
              <a:t>IV/IO access during transport, warmed fluids if indicated</a:t>
            </a:r>
          </a:p>
          <a:p>
            <a:pPr marL="628650" lvl="1" indent="-285750">
              <a:buSzPct val="80000"/>
              <a:buFont typeface="Arial" pitchFamily="34" charset="0"/>
              <a:buChar char="•"/>
            </a:pPr>
            <a:r>
              <a:rPr lang="en-US" kern="1200" dirty="0">
                <a:solidFill>
                  <a:schemeClr val="bg1">
                    <a:lumMod val="50000"/>
                  </a:schemeClr>
                </a:solidFill>
                <a:latin typeface="Minion Pro" panose="02040503050306020203" pitchFamily="18" charset="0"/>
                <a:cs typeface="Arial" panose="020B0604020202020204" pitchFamily="34" charset="0"/>
              </a:rPr>
              <a:t>TXA</a:t>
            </a:r>
          </a:p>
          <a:p>
            <a:pPr marL="628650" lvl="1" indent="-285750">
              <a:buSzPct val="80000"/>
              <a:buFont typeface="Arial" pitchFamily="34" charset="0"/>
              <a:buChar char="•"/>
            </a:pPr>
            <a:r>
              <a:rPr lang="en-US" kern="1200" dirty="0">
                <a:solidFill>
                  <a:schemeClr val="bg1">
                    <a:lumMod val="50000"/>
                  </a:schemeClr>
                </a:solidFill>
                <a:latin typeface="Minion Pro" panose="02040503050306020203" pitchFamily="18" charset="0"/>
                <a:cs typeface="Arial" panose="020B0604020202020204" pitchFamily="34" charset="0"/>
              </a:rPr>
              <a:t>Pain management</a:t>
            </a:r>
          </a:p>
          <a:p>
            <a:pPr marL="292100" indent="-292100">
              <a:buFont typeface="Wingdings" pitchFamily="2" charset="2"/>
              <a:buChar char="§"/>
            </a:pPr>
            <a:r>
              <a:rPr lang="en-US" sz="2100" kern="1200" dirty="0">
                <a:solidFill>
                  <a:schemeClr val="bg1">
                    <a:lumMod val="50000"/>
                  </a:schemeClr>
                </a:solidFill>
                <a:latin typeface="Minion Pro" panose="02040503050306020203" pitchFamily="18" charset="0"/>
                <a:cs typeface="Arial" panose="020B0604020202020204" pitchFamily="34" charset="0"/>
              </a:rPr>
              <a:t>Critical care</a:t>
            </a:r>
          </a:p>
          <a:p>
            <a:pPr marL="685800" lvl="1" indent="-342900">
              <a:buSzPct val="80000"/>
              <a:buFont typeface="Arial" pitchFamily="34" charset="0"/>
              <a:buChar char="•"/>
            </a:pPr>
            <a:r>
              <a:rPr lang="en-US" kern="1200" dirty="0">
                <a:solidFill>
                  <a:schemeClr val="bg1">
                    <a:lumMod val="50000"/>
                  </a:schemeClr>
                </a:solidFill>
                <a:latin typeface="Minion Pro" panose="02040503050306020203" pitchFamily="18" charset="0"/>
                <a:cs typeface="Arial" panose="020B0604020202020204" pitchFamily="34" charset="0"/>
              </a:rPr>
              <a:t>BLS/ALS care</a:t>
            </a:r>
          </a:p>
          <a:p>
            <a:pPr marL="685800" lvl="1" indent="-342900">
              <a:buSzPct val="80000"/>
              <a:buFont typeface="Arial" pitchFamily="34" charset="0"/>
              <a:buChar char="•"/>
            </a:pPr>
            <a:r>
              <a:rPr lang="en-US" kern="1200" dirty="0">
                <a:solidFill>
                  <a:schemeClr val="bg1">
                    <a:lumMod val="50000"/>
                  </a:schemeClr>
                </a:solidFill>
                <a:latin typeface="Minion Pro" panose="02040503050306020203" pitchFamily="18" charset="0"/>
                <a:cs typeface="Arial" panose="020B0604020202020204" pitchFamily="34" charset="0"/>
              </a:rPr>
              <a:t>Administer blood</a:t>
            </a:r>
          </a:p>
        </p:txBody>
      </p:sp>
    </p:spTree>
    <p:extLst>
      <p:ext uri="{BB962C8B-B14F-4D97-AF65-F5344CB8AC3E}">
        <p14:creationId xmlns:p14="http://schemas.microsoft.com/office/powerpoint/2010/main" val="1344631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ED38B-C951-461F-ABCB-700F15C90E5F}"/>
              </a:ext>
            </a:extLst>
          </p:cNvPr>
          <p:cNvSpPr>
            <a:spLocks noGrp="1"/>
          </p:cNvSpPr>
          <p:nvPr>
            <p:ph type="title"/>
          </p:nvPr>
        </p:nvSpPr>
        <p:spPr/>
        <p:txBody>
          <a:bodyPr/>
          <a:lstStyle/>
          <a:p>
            <a:r>
              <a:rPr lang="en-US" dirty="0"/>
              <a:t>TXA in Pediatrics</a:t>
            </a:r>
          </a:p>
        </p:txBody>
      </p:sp>
      <p:sp>
        <p:nvSpPr>
          <p:cNvPr id="3" name="Rectangle 2"/>
          <p:cNvSpPr/>
          <p:nvPr/>
        </p:nvSpPr>
        <p:spPr>
          <a:xfrm>
            <a:off x="374172" y="5668766"/>
            <a:ext cx="8395651" cy="215444"/>
          </a:xfrm>
          <a:prstGeom prst="rect">
            <a:avLst/>
          </a:prstGeom>
        </p:spPr>
        <p:txBody>
          <a:bodyPr wrap="square">
            <a:spAutoFit/>
          </a:bodyPr>
          <a:lstStyle/>
          <a:p>
            <a:pPr algn="ctr"/>
            <a:r>
              <a:rPr lang="en-US" sz="800" dirty="0">
                <a:latin typeface="Arial" pitchFamily="34" charset="0"/>
                <a:cs typeface="Arial" pitchFamily="34" charset="0"/>
              </a:rPr>
              <a:t>Adapted with permission from </a:t>
            </a:r>
            <a:r>
              <a:rPr lang="en-US" sz="800" dirty="0" err="1">
                <a:latin typeface="Arial" pitchFamily="34" charset="0"/>
                <a:cs typeface="Arial" pitchFamily="34" charset="0"/>
              </a:rPr>
              <a:t>Beno</a:t>
            </a:r>
            <a:r>
              <a:rPr lang="en-US" sz="800" dirty="0">
                <a:latin typeface="Arial" pitchFamily="34" charset="0"/>
                <a:cs typeface="Arial" pitchFamily="34" charset="0"/>
              </a:rPr>
              <a:t>, S., </a:t>
            </a:r>
            <a:r>
              <a:rPr lang="en-US" sz="800" dirty="0" err="1">
                <a:latin typeface="Arial" pitchFamily="34" charset="0"/>
                <a:cs typeface="Arial" pitchFamily="34" charset="0"/>
              </a:rPr>
              <a:t>Ackery</a:t>
            </a:r>
            <a:r>
              <a:rPr lang="en-US" sz="800" dirty="0">
                <a:latin typeface="Arial" pitchFamily="34" charset="0"/>
                <a:cs typeface="Arial" pitchFamily="34" charset="0"/>
              </a:rPr>
              <a:t>, A.D., </a:t>
            </a:r>
            <a:r>
              <a:rPr lang="en-US" sz="800" dirty="0" err="1">
                <a:latin typeface="Arial" pitchFamily="34" charset="0"/>
                <a:cs typeface="Arial" pitchFamily="34" charset="0"/>
              </a:rPr>
              <a:t>Callum</a:t>
            </a:r>
            <a:r>
              <a:rPr lang="en-US" sz="800" dirty="0">
                <a:latin typeface="Arial" pitchFamily="34" charset="0"/>
                <a:cs typeface="Arial" pitchFamily="34" charset="0"/>
              </a:rPr>
              <a:t>, J. et al. </a:t>
            </a:r>
            <a:r>
              <a:rPr lang="en-US" sz="800" dirty="0" err="1">
                <a:latin typeface="Arial" pitchFamily="34" charset="0"/>
                <a:cs typeface="Arial" pitchFamily="34" charset="0"/>
              </a:rPr>
              <a:t>Tranexamic</a:t>
            </a:r>
            <a:r>
              <a:rPr lang="en-US" sz="800" dirty="0">
                <a:latin typeface="Arial" pitchFamily="34" charset="0"/>
                <a:cs typeface="Arial" pitchFamily="34" charset="0"/>
              </a:rPr>
              <a:t> acid in pediatric trauma: why not?. </a:t>
            </a:r>
            <a:r>
              <a:rPr lang="en-US" sz="800" dirty="0" err="1">
                <a:latin typeface="Arial" pitchFamily="34" charset="0"/>
                <a:cs typeface="Arial" pitchFamily="34" charset="0"/>
              </a:rPr>
              <a:t>Crit</a:t>
            </a:r>
            <a:r>
              <a:rPr lang="en-US" sz="800" dirty="0">
                <a:latin typeface="Arial" pitchFamily="34" charset="0"/>
                <a:cs typeface="Arial" pitchFamily="34" charset="0"/>
              </a:rPr>
              <a:t> Care 18, 313 (2014). https://doi.org/10.1186/cc13965</a:t>
            </a:r>
          </a:p>
        </p:txBody>
      </p:sp>
      <p:pic>
        <p:nvPicPr>
          <p:cNvPr id="1026" name="Picture 2" descr="Text above the table reads, Criteria for the use of tranexamic acid in pediatric trauma: Systolic blood pressure low, less than 80 millimeters of mercury less than 5 years and less than 90 millimeters of mercury greater than or equal to 5 years. Poor blood pressure response to crystalloid 20 to 40 milliliters per kilogram. Obvious significant bleeding. The table shows three columns: Age; loading dose, administer within 3 hours; and subsequent dose. The row entries are as follows. Row 1. 12 and over; 1 gram intravenously over 10 minutes; 1 gram intravenous infusion over 8 hours. Row 2. Less than 12; 15 milligrams per kilogram intravenously over 10 minutes, maximum dose 1 gram; 2 milligrams per kilogram per hour intravenous infusion over 8 hours or until bleeding stops. Source line reads, Adapted with permission from Beno, S., Ackery, A.D., Callum, J. et al. Tranexamic acid in pediatric trauma: why not?. Crit Care 18, 313, 2014. h t t p s: forward slash forward slash d o i. o r g forward slash 10.1186 forward slash c c 13965. " title="A table is titled T X A in Pediatric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173" y="2037523"/>
            <a:ext cx="8395651" cy="3601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80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Ongoing Management</a:t>
            </a:r>
          </a:p>
        </p:txBody>
      </p:sp>
      <p:sp>
        <p:nvSpPr>
          <p:cNvPr id="3" name="Content Placeholder 2"/>
          <p:cNvSpPr>
            <a:spLocks noGrp="1"/>
          </p:cNvSpPr>
          <p:nvPr>
            <p:ph idx="1"/>
          </p:nvPr>
        </p:nvSpPr>
        <p:spPr>
          <a:xfrm>
            <a:off x="685800" y="2002485"/>
            <a:ext cx="7723823" cy="4224141"/>
          </a:xfrm>
        </p:spPr>
        <p:txBody>
          <a:bodyPr>
            <a:normAutofit/>
          </a:bodyPr>
          <a:lstStyle/>
          <a:p>
            <a:pPr marL="292100" indent="-292100"/>
            <a:r>
              <a:rPr lang="en-US" dirty="0">
                <a:latin typeface="Minion Pro" panose="02040503050306020203" pitchFamily="18" charset="0"/>
              </a:rPr>
              <a:t>Reassess the patient.</a:t>
            </a:r>
          </a:p>
          <a:p>
            <a:pPr marL="292100" indent="-292100"/>
            <a:r>
              <a:rPr lang="en-US" dirty="0">
                <a:latin typeface="Minion Pro" panose="02040503050306020203" pitchFamily="18" charset="0"/>
              </a:rPr>
              <a:t>Manage secondary injuries.</a:t>
            </a:r>
          </a:p>
          <a:p>
            <a:pPr marL="292100" indent="-292100"/>
            <a:r>
              <a:rPr lang="en-US" dirty="0">
                <a:latin typeface="Minion Pro" panose="02040503050306020203" pitchFamily="18" charset="0"/>
              </a:rPr>
              <a:t>What is the most appropriate treatment destination and why?</a:t>
            </a:r>
          </a:p>
          <a:p>
            <a:pPr marL="292100" indent="-292100"/>
            <a:r>
              <a:rPr lang="en-US" dirty="0">
                <a:latin typeface="Minion Pro" panose="02040503050306020203" pitchFamily="18" charset="0"/>
              </a:rPr>
              <a:t>Will you allow dad to ride in the ambulance?</a:t>
            </a:r>
          </a:p>
          <a:p>
            <a:pPr marL="292100" indent="-292100"/>
            <a:r>
              <a:rPr lang="en-US" dirty="0">
                <a:latin typeface="Minion Pro" panose="02040503050306020203" pitchFamily="18" charset="0"/>
              </a:rPr>
              <a:t>Mitigate psychological trauma.</a:t>
            </a:r>
          </a:p>
          <a:p>
            <a:pPr marL="292100" indent="-292100"/>
            <a:r>
              <a:rPr lang="en-US" dirty="0">
                <a:latin typeface="Minion Pro" panose="02040503050306020203" pitchFamily="18" charset="0"/>
              </a:rPr>
              <a:t>Can you safely transport this child in your ambulance?</a:t>
            </a:r>
          </a:p>
          <a:p>
            <a:pPr marL="292100" indent="-292100"/>
            <a:endParaRPr lang="en-US" dirty="0">
              <a:ln/>
            </a:endParaRPr>
          </a:p>
          <a:p>
            <a:pPr marL="0" indent="0">
              <a:buNone/>
            </a:pPr>
            <a:endParaRPr lang="en-US" dirty="0">
              <a:ln/>
            </a:endParaRPr>
          </a:p>
        </p:txBody>
      </p:sp>
    </p:spTree>
    <p:extLst>
      <p:ext uri="{BB962C8B-B14F-4D97-AF65-F5344CB8AC3E}">
        <p14:creationId xmlns:p14="http://schemas.microsoft.com/office/powerpoint/2010/main" val="141950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Case Wrap-Up</a:t>
            </a:r>
          </a:p>
        </p:txBody>
      </p:sp>
      <p:sp>
        <p:nvSpPr>
          <p:cNvPr id="5" name="Content Placeholder 4"/>
          <p:cNvSpPr>
            <a:spLocks noGrp="1"/>
          </p:cNvSpPr>
          <p:nvPr>
            <p:ph idx="1"/>
          </p:nvPr>
        </p:nvSpPr>
        <p:spPr>
          <a:xfrm>
            <a:off x="694373" y="1857345"/>
            <a:ext cx="7715250" cy="4699047"/>
          </a:xfrm>
        </p:spPr>
        <p:txBody>
          <a:bodyPr>
            <a:normAutofit/>
          </a:bodyPr>
          <a:lstStyle/>
          <a:p>
            <a:pPr>
              <a:lnSpc>
                <a:spcPct val="100000"/>
              </a:lnSpc>
              <a:spcBef>
                <a:spcPts val="600"/>
              </a:spcBef>
            </a:pPr>
            <a:r>
              <a:rPr lang="en-US" dirty="0">
                <a:latin typeface="Minion Pro" panose="02040503050306020203" pitchFamily="18" charset="0"/>
              </a:rPr>
              <a:t>Diagnosis </a:t>
            </a:r>
          </a:p>
          <a:p>
            <a:pPr marL="571500" lvl="1" indent="-285750">
              <a:lnSpc>
                <a:spcPct val="100000"/>
              </a:lnSpc>
              <a:spcBef>
                <a:spcPts val="600"/>
              </a:spcBef>
              <a:buSzPct val="80000"/>
            </a:pPr>
            <a:r>
              <a:rPr lang="en-US" dirty="0">
                <a:latin typeface="Minion Pro" panose="02040503050306020203" pitchFamily="18" charset="0"/>
              </a:rPr>
              <a:t>Significant blood loss secondary to damaged femoral artery and a minor liver laceration.</a:t>
            </a:r>
          </a:p>
          <a:p>
            <a:pPr lvl="1"/>
            <a:endParaRPr lang="en-US" dirty="0"/>
          </a:p>
          <a:p>
            <a:pPr lvl="1"/>
            <a:endParaRPr lang="en-US" dirty="0"/>
          </a:p>
        </p:txBody>
      </p:sp>
      <p:pic>
        <p:nvPicPr>
          <p:cNvPr id="9218" name="Picture 2" descr="An X-ray shows a swollen right leg with a broken femu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0" y="2971800"/>
            <a:ext cx="2667000" cy="34528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925829" y="6448670"/>
            <a:ext cx="1292341" cy="215444"/>
          </a:xfrm>
          <a:prstGeom prst="rect">
            <a:avLst/>
          </a:prstGeom>
        </p:spPr>
        <p:txBody>
          <a:bodyPr wrap="none">
            <a:spAutoFit/>
          </a:bodyPr>
          <a:lstStyle/>
          <a:p>
            <a:pPr algn="ctr"/>
            <a:r>
              <a:rPr lang="en-US" sz="800" dirty="0">
                <a:latin typeface="Arial" pitchFamily="34" charset="0"/>
                <a:cs typeface="Arial" pitchFamily="34" charset="0"/>
              </a:rPr>
              <a:t>© martin81/</a:t>
            </a:r>
            <a:r>
              <a:rPr lang="en-US" sz="800" dirty="0" err="1">
                <a:latin typeface="Arial" pitchFamily="34" charset="0"/>
                <a:cs typeface="Arial" pitchFamily="34" charset="0"/>
              </a:rPr>
              <a:t>Shutterstock</a:t>
            </a:r>
            <a:endParaRPr lang="en-US" sz="800" dirty="0">
              <a:latin typeface="Arial" pitchFamily="34" charset="0"/>
              <a:cs typeface="Arial" pitchFamily="34" charset="0"/>
            </a:endParaRPr>
          </a:p>
        </p:txBody>
      </p:sp>
    </p:spTree>
    <p:extLst>
      <p:ext uri="{BB962C8B-B14F-4D97-AF65-F5344CB8AC3E}">
        <p14:creationId xmlns:p14="http://schemas.microsoft.com/office/powerpoint/2010/main" val="333372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Case 2</a:t>
            </a:r>
          </a:p>
        </p:txBody>
      </p:sp>
      <p:sp>
        <p:nvSpPr>
          <p:cNvPr id="3" name="Content Placeholder 2"/>
          <p:cNvSpPr>
            <a:spLocks noGrp="1"/>
          </p:cNvSpPr>
          <p:nvPr>
            <p:ph idx="1"/>
          </p:nvPr>
        </p:nvSpPr>
        <p:spPr>
          <a:xfrm>
            <a:off x="685800" y="2202057"/>
            <a:ext cx="7723823" cy="4427343"/>
          </a:xfrm>
        </p:spPr>
        <p:txBody>
          <a:bodyPr>
            <a:normAutofit/>
          </a:bodyPr>
          <a:lstStyle/>
          <a:p>
            <a:pPr marL="292100" indent="-292100"/>
            <a:r>
              <a:rPr lang="en-US" dirty="0">
                <a:latin typeface="Minion Pro" panose="02040503050306020203" pitchFamily="18" charset="0"/>
              </a:rPr>
              <a:t>Dispatch</a:t>
            </a:r>
          </a:p>
          <a:p>
            <a:pPr marL="606425" lvl="1" indent="-292100"/>
            <a:r>
              <a:rPr lang="en-US" dirty="0">
                <a:latin typeface="Minion Pro" panose="02040503050306020203" pitchFamily="18" charset="0"/>
              </a:rPr>
              <a:t>You and your partner respond to a local farm for a 4-year-old female who was thrown from a horse. Outside temperature is 77°F (25°C).</a:t>
            </a:r>
          </a:p>
          <a:p>
            <a:pPr marL="571500" lvl="1" indent="-279400">
              <a:buSzPct val="80000"/>
              <a:buFont typeface="Wingdings" charset="2"/>
              <a:buChar char="§"/>
            </a:pPr>
            <a:endParaRPr lang="en-US" sz="2800" dirty="0"/>
          </a:p>
          <a:p>
            <a:pPr marL="0" indent="0" algn="ctr">
              <a:buNone/>
            </a:pPr>
            <a:endParaRPr lang="en-US" i="1" dirty="0"/>
          </a:p>
          <a:p>
            <a:pPr marL="0" indent="0" algn="ctr">
              <a:buNone/>
            </a:pPr>
            <a:endParaRPr lang="en-US" i="1" dirty="0"/>
          </a:p>
        </p:txBody>
      </p:sp>
    </p:spTree>
    <p:extLst>
      <p:ext uri="{BB962C8B-B14F-4D97-AF65-F5344CB8AC3E}">
        <p14:creationId xmlns:p14="http://schemas.microsoft.com/office/powerpoint/2010/main" val="83112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Initial Observations</a:t>
            </a:r>
          </a:p>
        </p:txBody>
      </p:sp>
      <p:pic>
        <p:nvPicPr>
          <p:cNvPr id="10242" name="Picture 2" descr="A photo shows a woman speaking to a young girl in a field. The girl looks into the distan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799" y="2209800"/>
            <a:ext cx="3772249" cy="2514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19200" y="4724400"/>
            <a:ext cx="2971800" cy="215444"/>
          </a:xfrm>
          <a:prstGeom prst="rect">
            <a:avLst/>
          </a:prstGeom>
        </p:spPr>
        <p:txBody>
          <a:bodyPr wrap="square">
            <a:spAutoFit/>
          </a:bodyPr>
          <a:lstStyle/>
          <a:p>
            <a:pPr algn="ctr"/>
            <a:r>
              <a:rPr lang="en-US" sz="800" dirty="0">
                <a:latin typeface="Arial" pitchFamily="34" charset="0"/>
                <a:cs typeface="Arial" pitchFamily="34" charset="0"/>
              </a:rPr>
              <a:t>© </a:t>
            </a:r>
            <a:r>
              <a:rPr lang="en-US" sz="800" dirty="0" err="1">
                <a:latin typeface="Arial" pitchFamily="34" charset="0"/>
                <a:cs typeface="Arial" pitchFamily="34" charset="0"/>
              </a:rPr>
              <a:t>ideabug</a:t>
            </a:r>
            <a:r>
              <a:rPr lang="en-US" sz="800" dirty="0">
                <a:latin typeface="Arial" pitchFamily="34" charset="0"/>
                <a:cs typeface="Arial" pitchFamily="34" charset="0"/>
              </a:rPr>
              <a:t>/</a:t>
            </a:r>
            <a:r>
              <a:rPr lang="en-US" sz="800" dirty="0" err="1">
                <a:latin typeface="Arial" pitchFamily="34" charset="0"/>
                <a:cs typeface="Arial" pitchFamily="34" charset="0"/>
              </a:rPr>
              <a:t>iStock</a:t>
            </a:r>
            <a:r>
              <a:rPr lang="en-US" sz="800" dirty="0">
                <a:latin typeface="Arial" pitchFamily="34" charset="0"/>
                <a:cs typeface="Arial" pitchFamily="34" charset="0"/>
              </a:rPr>
              <a:t>/Getty Images Plus/Getty Image</a:t>
            </a:r>
          </a:p>
        </p:txBody>
      </p:sp>
      <p:sp>
        <p:nvSpPr>
          <p:cNvPr id="4" name="Rectangle 3"/>
          <p:cNvSpPr/>
          <p:nvPr/>
        </p:nvSpPr>
        <p:spPr>
          <a:xfrm>
            <a:off x="4862390" y="5196184"/>
            <a:ext cx="3348169" cy="461665"/>
          </a:xfrm>
          <a:prstGeom prst="rect">
            <a:avLst/>
          </a:prstGeom>
        </p:spPr>
        <p:txBody>
          <a:bodyPr wrap="square">
            <a:spAutoFit/>
          </a:bodyPr>
          <a:lstStyle/>
          <a:p>
            <a:pPr algn="ctr"/>
            <a:r>
              <a:rPr lang="en-US" sz="800" dirty="0">
                <a:latin typeface="Arial" pitchFamily="34" charset="0"/>
                <a:cs typeface="Arial" pitchFamily="34" charset="0"/>
              </a:rPr>
              <a:t>Used with permission of the American Academy of Pediatrics, Pediatric Education for </a:t>
            </a:r>
            <a:r>
              <a:rPr lang="en-US" sz="800" dirty="0" err="1">
                <a:latin typeface="Arial" pitchFamily="34" charset="0"/>
                <a:cs typeface="Arial" pitchFamily="34" charset="0"/>
              </a:rPr>
              <a:t>Prehospital</a:t>
            </a:r>
            <a:r>
              <a:rPr lang="en-US" sz="800" dirty="0">
                <a:latin typeface="Arial" pitchFamily="34" charset="0"/>
                <a:cs typeface="Arial" pitchFamily="34" charset="0"/>
              </a:rPr>
              <a:t> Professionals, © American Academy of Pediatrics, 2000</a:t>
            </a:r>
          </a:p>
        </p:txBody>
      </p:sp>
      <p:pic>
        <p:nvPicPr>
          <p:cNvPr id="3074" name="Picture 2" descr="The illustration depicts a triangle that is distinguished into three parts labeling the observations as follows. Appearance: Anxious. Work of Breathing: Rapid respirations with equal rise and fall of the chest. Circulation to skin: Skin is warm and dry." title="An illustration shows the initial observations in a child."/>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4936275" y="2195582"/>
            <a:ext cx="3200400" cy="2859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22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Discussion</a:t>
            </a:r>
          </a:p>
        </p:txBody>
      </p:sp>
      <p:sp>
        <p:nvSpPr>
          <p:cNvPr id="3" name="Content Placeholder 2"/>
          <p:cNvSpPr>
            <a:spLocks noGrp="1"/>
          </p:cNvSpPr>
          <p:nvPr>
            <p:ph idx="1"/>
          </p:nvPr>
        </p:nvSpPr>
        <p:spPr>
          <a:xfrm>
            <a:off x="762000" y="1999299"/>
            <a:ext cx="7639050" cy="4394247"/>
          </a:xfrm>
        </p:spPr>
        <p:txBody>
          <a:bodyPr>
            <a:normAutofit/>
          </a:bodyPr>
          <a:lstStyle/>
          <a:p>
            <a:r>
              <a:rPr lang="en-US" dirty="0">
                <a:latin typeface="Minion Pro" panose="02040503050306020203" pitchFamily="18" charset="0"/>
              </a:rPr>
              <a:t>Is this patient “Quick” or “Not Quick”?</a:t>
            </a:r>
          </a:p>
          <a:p>
            <a:r>
              <a:rPr lang="en-US" dirty="0">
                <a:latin typeface="Minion Pro" panose="02040503050306020203" pitchFamily="18" charset="0"/>
              </a:rPr>
              <a:t>Have you identified possible red flags?</a:t>
            </a:r>
          </a:p>
          <a:p>
            <a:pPr marL="0" indent="0">
              <a:buNone/>
            </a:pPr>
            <a:endParaRPr lang="en-US" sz="2800" dirty="0"/>
          </a:p>
        </p:txBody>
      </p:sp>
    </p:spTree>
    <p:extLst>
      <p:ext uri="{BB962C8B-B14F-4D97-AF65-F5344CB8AC3E}">
        <p14:creationId xmlns:p14="http://schemas.microsoft.com/office/powerpoint/2010/main" val="132262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Primary Survey</a:t>
            </a:r>
          </a:p>
        </p:txBody>
      </p:sp>
      <p:sp>
        <p:nvSpPr>
          <p:cNvPr id="3" name="Content Placeholder 2"/>
          <p:cNvSpPr>
            <a:spLocks noGrp="1"/>
          </p:cNvSpPr>
          <p:nvPr>
            <p:ph idx="1"/>
          </p:nvPr>
        </p:nvSpPr>
        <p:spPr>
          <a:xfrm>
            <a:off x="694373" y="1897257"/>
            <a:ext cx="7715250" cy="4699047"/>
          </a:xfrm>
        </p:spPr>
        <p:txBody>
          <a:bodyPr>
            <a:normAutofit/>
          </a:bodyPr>
          <a:lstStyle/>
          <a:p>
            <a:pPr marL="342900" lvl="2" indent="-342900">
              <a:spcBef>
                <a:spcPts val="750"/>
              </a:spcBef>
              <a:buFont typeface="Wingdings" pitchFamily="2" charset="2"/>
              <a:buChar char="§"/>
            </a:pPr>
            <a:r>
              <a:rPr lang="en-US" sz="2100" dirty="0">
                <a:latin typeface="Minion Pro" panose="02040503050306020203" pitchFamily="18" charset="0"/>
              </a:rPr>
              <a:t>Primary survey</a:t>
            </a:r>
          </a:p>
          <a:p>
            <a:pPr marL="628650" lvl="3" indent="-285750">
              <a:spcBef>
                <a:spcPts val="750"/>
              </a:spcBef>
              <a:buSzPct val="80000"/>
            </a:pPr>
            <a:r>
              <a:rPr lang="en-US" sz="1800" b="1" dirty="0">
                <a:latin typeface="Minion Pro" panose="02040503050306020203" pitchFamily="18" charset="0"/>
              </a:rPr>
              <a:t>X</a:t>
            </a:r>
            <a:r>
              <a:rPr lang="en-US" sz="1800" dirty="0">
                <a:latin typeface="Minion Pro" panose="02040503050306020203" pitchFamily="18" charset="0"/>
              </a:rPr>
              <a:t> ‒ No bleeding found.</a:t>
            </a:r>
          </a:p>
          <a:p>
            <a:pPr marL="628650" lvl="3" indent="-285750">
              <a:buSzPct val="80000"/>
            </a:pPr>
            <a:r>
              <a:rPr lang="en-US" sz="1800" b="1" dirty="0">
                <a:latin typeface="Minion Pro" panose="02040503050306020203" pitchFamily="18" charset="0"/>
              </a:rPr>
              <a:t>A</a:t>
            </a:r>
            <a:r>
              <a:rPr lang="en-US" sz="1800" dirty="0">
                <a:latin typeface="Minion Pro" panose="02040503050306020203" pitchFamily="18" charset="0"/>
              </a:rPr>
              <a:t> ‒ Patent.</a:t>
            </a:r>
          </a:p>
          <a:p>
            <a:pPr marL="628650" lvl="3" indent="-285750">
              <a:buSzPct val="80000"/>
            </a:pPr>
            <a:r>
              <a:rPr lang="en-US" sz="1800" b="1" dirty="0">
                <a:latin typeface="Minion Pro" panose="02040503050306020203" pitchFamily="18" charset="0"/>
              </a:rPr>
              <a:t>B</a:t>
            </a:r>
            <a:r>
              <a:rPr lang="en-US" sz="1800" dirty="0">
                <a:latin typeface="Minion Pro" panose="02040503050306020203" pitchFamily="18" charset="0"/>
              </a:rPr>
              <a:t> ‒ Respirations are rapid with equal rise and fall of the chest.</a:t>
            </a:r>
          </a:p>
          <a:p>
            <a:pPr marL="628650" lvl="3" indent="-285750">
              <a:buSzPct val="80000"/>
            </a:pPr>
            <a:r>
              <a:rPr lang="en-US" sz="1800" b="1" dirty="0">
                <a:latin typeface="Minion Pro" panose="02040503050306020203" pitchFamily="18" charset="0"/>
              </a:rPr>
              <a:t>C</a:t>
            </a:r>
            <a:r>
              <a:rPr lang="en-US" sz="1800" dirty="0">
                <a:latin typeface="Minion Pro" panose="02040503050306020203" pitchFamily="18" charset="0"/>
              </a:rPr>
              <a:t> ‒ Radial pulses are rapid, strong, and regular. Capillary refill time is brisk. Skin is warm and dry.</a:t>
            </a:r>
          </a:p>
          <a:p>
            <a:pPr marL="628650" lvl="3" indent="-285750">
              <a:buSzPct val="80000"/>
            </a:pPr>
            <a:r>
              <a:rPr lang="en-US" sz="1800" b="1" dirty="0">
                <a:latin typeface="Minion Pro" panose="02040503050306020203" pitchFamily="18" charset="0"/>
              </a:rPr>
              <a:t>D </a:t>
            </a:r>
            <a:r>
              <a:rPr lang="en-US" sz="1800" dirty="0">
                <a:latin typeface="Minion Pro" panose="02040503050306020203" pitchFamily="18" charset="0"/>
              </a:rPr>
              <a:t>‒ Alert and anxious; GCS = 15 (E4, V5, M6).</a:t>
            </a:r>
          </a:p>
          <a:p>
            <a:pPr marL="628650" lvl="3" indent="-285750">
              <a:buSzPct val="80000"/>
            </a:pPr>
            <a:r>
              <a:rPr lang="en-US" sz="1800" b="1" dirty="0">
                <a:latin typeface="Minion Pro" panose="02040503050306020203" pitchFamily="18" charset="0"/>
              </a:rPr>
              <a:t>E</a:t>
            </a:r>
            <a:r>
              <a:rPr lang="en-US" sz="1800" dirty="0">
                <a:latin typeface="Minion Pro" panose="02040503050306020203" pitchFamily="18" charset="0"/>
              </a:rPr>
              <a:t> ‒ Sitting on coach’s lap.</a:t>
            </a:r>
          </a:p>
        </p:txBody>
      </p:sp>
    </p:spTree>
    <p:extLst>
      <p:ext uri="{BB962C8B-B14F-4D97-AF65-F5344CB8AC3E}">
        <p14:creationId xmlns:p14="http://schemas.microsoft.com/office/powerpoint/2010/main" val="115723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Detailed Assessment</a:t>
            </a:r>
          </a:p>
        </p:txBody>
      </p:sp>
      <p:sp>
        <p:nvSpPr>
          <p:cNvPr id="3" name="Content Placeholder 2"/>
          <p:cNvSpPr>
            <a:spLocks noGrp="1"/>
          </p:cNvSpPr>
          <p:nvPr>
            <p:ph idx="1"/>
          </p:nvPr>
        </p:nvSpPr>
        <p:spPr>
          <a:xfrm>
            <a:off x="694373" y="2144001"/>
            <a:ext cx="7715250" cy="4699047"/>
          </a:xfrm>
        </p:spPr>
        <p:txBody>
          <a:bodyPr>
            <a:normAutofit/>
          </a:bodyPr>
          <a:lstStyle/>
          <a:p>
            <a:pPr marL="292100" indent="-292100"/>
            <a:r>
              <a:rPr lang="en-US" dirty="0">
                <a:latin typeface="Minion Pro" panose="02040503050306020203" pitchFamily="18" charset="0"/>
              </a:rPr>
              <a:t>History taking</a:t>
            </a:r>
          </a:p>
          <a:p>
            <a:pPr lvl="1"/>
            <a:r>
              <a:rPr lang="en-US" b="1" dirty="0">
                <a:latin typeface="Minion Pro" panose="02040503050306020203" pitchFamily="18" charset="0"/>
              </a:rPr>
              <a:t>O</a:t>
            </a:r>
            <a:r>
              <a:rPr lang="en-US" dirty="0">
                <a:latin typeface="Minion Pro" panose="02040503050306020203" pitchFamily="18" charset="0"/>
              </a:rPr>
              <a:t> – Difficulty breathing and chest pain after a 10-ft fall from being thrown from a horse.</a:t>
            </a:r>
          </a:p>
          <a:p>
            <a:pPr lvl="1"/>
            <a:r>
              <a:rPr lang="en-US" b="1" dirty="0">
                <a:latin typeface="Minion Pro" panose="02040503050306020203" pitchFamily="18" charset="0"/>
              </a:rPr>
              <a:t>P</a:t>
            </a:r>
            <a:r>
              <a:rPr lang="en-US" dirty="0">
                <a:latin typeface="Minion Pro" panose="02040503050306020203" pitchFamily="18" charset="0"/>
              </a:rPr>
              <a:t> – Nothing makes it better or worse.</a:t>
            </a:r>
          </a:p>
          <a:p>
            <a:pPr lvl="1"/>
            <a:r>
              <a:rPr lang="en-US" b="1" dirty="0">
                <a:latin typeface="Minion Pro" panose="02040503050306020203" pitchFamily="18" charset="0"/>
              </a:rPr>
              <a:t>Q </a:t>
            </a:r>
            <a:r>
              <a:rPr lang="en-US" dirty="0">
                <a:latin typeface="Minion Pro" panose="02040503050306020203" pitchFamily="18" charset="0"/>
              </a:rPr>
              <a:t>– Patient states, “It hurts to breathe.”</a:t>
            </a:r>
          </a:p>
          <a:p>
            <a:pPr lvl="1"/>
            <a:r>
              <a:rPr lang="en-US" b="1" dirty="0">
                <a:latin typeface="Minion Pro" panose="02040503050306020203" pitchFamily="18" charset="0"/>
              </a:rPr>
              <a:t>R</a:t>
            </a:r>
            <a:r>
              <a:rPr lang="en-US" dirty="0">
                <a:latin typeface="Minion Pro" panose="02040503050306020203" pitchFamily="18" charset="0"/>
              </a:rPr>
              <a:t> – No.</a:t>
            </a:r>
          </a:p>
          <a:p>
            <a:pPr lvl="1"/>
            <a:r>
              <a:rPr lang="en-US" b="1" dirty="0">
                <a:latin typeface="Minion Pro" panose="02040503050306020203" pitchFamily="18" charset="0"/>
              </a:rPr>
              <a:t>S</a:t>
            </a:r>
            <a:r>
              <a:rPr lang="en-US" dirty="0">
                <a:latin typeface="Minion Pro" panose="02040503050306020203" pitchFamily="18" charset="0"/>
              </a:rPr>
              <a:t> – Patient states, “it hurts bad,” and is crying.</a:t>
            </a:r>
          </a:p>
          <a:p>
            <a:pPr lvl="1"/>
            <a:r>
              <a:rPr lang="en-US" b="1" dirty="0">
                <a:latin typeface="Minion Pro" panose="02040503050306020203" pitchFamily="18" charset="0"/>
              </a:rPr>
              <a:t>T </a:t>
            </a:r>
            <a:r>
              <a:rPr lang="en-US" dirty="0">
                <a:latin typeface="Minion Pro" panose="02040503050306020203" pitchFamily="18" charset="0"/>
              </a:rPr>
              <a:t>– 10 minutes.</a:t>
            </a:r>
          </a:p>
        </p:txBody>
      </p:sp>
    </p:spTree>
    <p:extLst>
      <p:ext uri="{BB962C8B-B14F-4D97-AF65-F5344CB8AC3E}">
        <p14:creationId xmlns:p14="http://schemas.microsoft.com/office/powerpoint/2010/main" val="365010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EF237-2CE4-41F1-BBCE-8E8D15800D40}"/>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5385595A-41E7-4958-AEFA-4312A8591538}"/>
              </a:ext>
            </a:extLst>
          </p:cNvPr>
          <p:cNvSpPr>
            <a:spLocks noGrp="1"/>
          </p:cNvSpPr>
          <p:nvPr>
            <p:ph sz="half" idx="1"/>
          </p:nvPr>
        </p:nvSpPr>
        <p:spPr>
          <a:xfrm>
            <a:off x="685800" y="1776746"/>
            <a:ext cx="3641598" cy="4729436"/>
          </a:xfrm>
        </p:spPr>
        <p:txBody>
          <a:bodyPr>
            <a:normAutofit/>
          </a:bodyPr>
          <a:lstStyle/>
          <a:p>
            <a:pPr marL="658812" indent="-342900">
              <a:spcBef>
                <a:spcPts val="600"/>
              </a:spcBef>
            </a:pPr>
            <a:r>
              <a:rPr lang="en-US" dirty="0">
                <a:latin typeface="Minion Pro" panose="02040503050306020203" pitchFamily="18" charset="0"/>
              </a:rPr>
              <a:t>Trauma is the leading cause of death and disability in the pediatric population.</a:t>
            </a:r>
          </a:p>
          <a:p>
            <a:pPr marL="658812" indent="-342900">
              <a:spcBef>
                <a:spcPts val="600"/>
              </a:spcBef>
            </a:pPr>
            <a:r>
              <a:rPr lang="en-US" dirty="0">
                <a:latin typeface="Minion Pro" panose="02040503050306020203" pitchFamily="18" charset="0"/>
              </a:rPr>
              <a:t>Trauma caused by transportation incidents are the leading cause of death/disability.</a:t>
            </a:r>
          </a:p>
          <a:p>
            <a:pPr marL="990283" lvl="1" indent="-342900">
              <a:spcBef>
                <a:spcPts val="600"/>
              </a:spcBef>
            </a:pPr>
            <a:r>
              <a:rPr lang="en-US" dirty="0">
                <a:latin typeface="Minion Pro" panose="02040503050306020203" pitchFamily="18" charset="0"/>
              </a:rPr>
              <a:t>Automotive passengers</a:t>
            </a:r>
          </a:p>
          <a:p>
            <a:pPr marL="990283" lvl="1" indent="-342900">
              <a:spcBef>
                <a:spcPts val="600"/>
              </a:spcBef>
            </a:pPr>
            <a:r>
              <a:rPr lang="en-US" dirty="0">
                <a:latin typeface="Minion Pro" panose="02040503050306020203" pitchFamily="18" charset="0"/>
              </a:rPr>
              <a:t>Pedestrians</a:t>
            </a:r>
          </a:p>
          <a:p>
            <a:pPr marL="990283" lvl="1" indent="-342900">
              <a:spcBef>
                <a:spcPts val="600"/>
              </a:spcBef>
            </a:pPr>
            <a:r>
              <a:rPr lang="en-US" dirty="0">
                <a:latin typeface="Minion Pro" panose="02040503050306020203" pitchFamily="18" charset="0"/>
              </a:rPr>
              <a:t>Bicycle accidents</a:t>
            </a:r>
          </a:p>
          <a:p>
            <a:pPr marL="658812" indent="-342900">
              <a:spcBef>
                <a:spcPts val="600"/>
              </a:spcBef>
            </a:pPr>
            <a:r>
              <a:rPr lang="en-US" dirty="0">
                <a:latin typeface="Minion Pro" panose="02040503050306020203" pitchFamily="18" charset="0"/>
              </a:rPr>
              <a:t>Injury prevention must be a priority.</a:t>
            </a:r>
          </a:p>
          <a:p>
            <a:pPr marL="315912" indent="0">
              <a:spcBef>
                <a:spcPts val="600"/>
              </a:spcBef>
              <a:buNone/>
            </a:pPr>
            <a:endParaRPr lang="en-US" sz="2400" dirty="0"/>
          </a:p>
          <a:p>
            <a:pPr marL="630237" lvl="1" indent="0">
              <a:spcBef>
                <a:spcPts val="600"/>
              </a:spcBef>
              <a:buNone/>
            </a:pPr>
            <a:endParaRPr lang="en-US" sz="2000" dirty="0"/>
          </a:p>
          <a:p>
            <a:pPr marL="630237" lvl="1" indent="0">
              <a:spcBef>
                <a:spcPts val="600"/>
              </a:spcBef>
              <a:buNone/>
            </a:pPr>
            <a:endParaRPr lang="en-US" sz="2000" dirty="0"/>
          </a:p>
          <a:p>
            <a:endParaRPr lang="en-US" dirty="0"/>
          </a:p>
        </p:txBody>
      </p:sp>
      <p:pic>
        <p:nvPicPr>
          <p:cNvPr id="1026" name="Picture 2" descr="A photo shows a teddy bear wearing a sling and a patch of bandage on its forehe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1966" y="2438400"/>
            <a:ext cx="4038600" cy="269222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971889" y="5100886"/>
            <a:ext cx="1298753" cy="215444"/>
          </a:xfrm>
          <a:prstGeom prst="rect">
            <a:avLst/>
          </a:prstGeom>
        </p:spPr>
        <p:txBody>
          <a:bodyPr wrap="none">
            <a:spAutoFit/>
          </a:bodyPr>
          <a:lstStyle/>
          <a:p>
            <a:pPr algn="ctr"/>
            <a:r>
              <a:rPr lang="en-US" sz="800" dirty="0">
                <a:solidFill>
                  <a:schemeClr val="bg1">
                    <a:lumMod val="50000"/>
                  </a:schemeClr>
                </a:solidFill>
                <a:latin typeface="Arial" pitchFamily="34" charset="0"/>
                <a:cs typeface="Arial" pitchFamily="34" charset="0"/>
              </a:rPr>
              <a:t>© </a:t>
            </a:r>
            <a:r>
              <a:rPr lang="en-US" sz="800" dirty="0" err="1">
                <a:solidFill>
                  <a:schemeClr val="bg1">
                    <a:lumMod val="50000"/>
                  </a:schemeClr>
                </a:solidFill>
                <a:latin typeface="Arial" pitchFamily="34" charset="0"/>
                <a:cs typeface="Arial" pitchFamily="34" charset="0"/>
              </a:rPr>
              <a:t>shisu_ka</a:t>
            </a:r>
            <a:r>
              <a:rPr lang="en-US" sz="800" dirty="0">
                <a:solidFill>
                  <a:schemeClr val="bg1">
                    <a:lumMod val="50000"/>
                  </a:schemeClr>
                </a:solidFill>
                <a:latin typeface="Arial" pitchFamily="34" charset="0"/>
                <a:cs typeface="Arial" pitchFamily="34" charset="0"/>
              </a:rPr>
              <a:t>/</a:t>
            </a:r>
            <a:r>
              <a:rPr lang="en-US" sz="800" dirty="0" err="1">
                <a:solidFill>
                  <a:schemeClr val="bg1">
                    <a:lumMod val="50000"/>
                  </a:schemeClr>
                </a:solidFill>
                <a:latin typeface="Arial" pitchFamily="34" charset="0"/>
                <a:cs typeface="Arial" pitchFamily="34" charset="0"/>
              </a:rPr>
              <a:t>Shutterstock</a:t>
            </a:r>
            <a:endParaRPr lang="en-US" sz="800" dirty="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111007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dirty="0"/>
              <a:t>Detailed Assessment</a:t>
            </a:r>
          </a:p>
        </p:txBody>
      </p:sp>
      <p:sp>
        <p:nvSpPr>
          <p:cNvPr id="3" name="Content Placeholder 2"/>
          <p:cNvSpPr>
            <a:spLocks noGrp="1"/>
          </p:cNvSpPr>
          <p:nvPr>
            <p:ph idx="1"/>
          </p:nvPr>
        </p:nvSpPr>
        <p:spPr>
          <a:xfrm>
            <a:off x="694373" y="1853721"/>
            <a:ext cx="7715250" cy="4699047"/>
          </a:xfrm>
        </p:spPr>
        <p:txBody>
          <a:bodyPr>
            <a:normAutofit/>
          </a:bodyPr>
          <a:lstStyle/>
          <a:p>
            <a:pPr marL="292100" indent="-292100"/>
            <a:r>
              <a:rPr lang="en-US" dirty="0">
                <a:latin typeface="Minion Pro" panose="02040503050306020203" pitchFamily="18" charset="0"/>
              </a:rPr>
              <a:t>History taking</a:t>
            </a:r>
          </a:p>
          <a:p>
            <a:pPr marL="577850" lvl="2" indent="-285750">
              <a:buSzPct val="80000"/>
              <a:buFont typeface="Arial" pitchFamily="34" charset="0"/>
              <a:buChar char="•"/>
              <a:tabLst>
                <a:tab pos="1028700" algn="l"/>
              </a:tabLst>
            </a:pPr>
            <a:r>
              <a:rPr lang="en-US" sz="1800" b="1" dirty="0">
                <a:latin typeface="Minion Pro" panose="02040503050306020203" pitchFamily="18" charset="0"/>
              </a:rPr>
              <a:t>S</a:t>
            </a:r>
            <a:r>
              <a:rPr lang="en-US" sz="1800" dirty="0">
                <a:latin typeface="Minion Pro" panose="02040503050306020203" pitchFamily="18" charset="0"/>
              </a:rPr>
              <a:t> ‒ Increasing difficulty with breathing, developing accessory muscle use, now unable to speak in full sentences, auscultation reveals decreasing lung sounds on left side, uneven chest wall movement.</a:t>
            </a:r>
          </a:p>
          <a:p>
            <a:pPr marL="577850" lvl="2" indent="-285750">
              <a:buSzPct val="80000"/>
              <a:buFont typeface="Arial" pitchFamily="34" charset="0"/>
              <a:buChar char="•"/>
              <a:tabLst>
                <a:tab pos="1028700" algn="l"/>
              </a:tabLst>
            </a:pPr>
            <a:r>
              <a:rPr lang="en-US" sz="1800" b="1" dirty="0">
                <a:latin typeface="Minion Pro" panose="02040503050306020203" pitchFamily="18" charset="0"/>
              </a:rPr>
              <a:t>A</a:t>
            </a:r>
            <a:r>
              <a:rPr lang="en-US" sz="1800" dirty="0">
                <a:latin typeface="Minion Pro" panose="02040503050306020203" pitchFamily="18" charset="0"/>
              </a:rPr>
              <a:t> ‒ No known allergies.</a:t>
            </a:r>
          </a:p>
          <a:p>
            <a:pPr marL="577850" lvl="2" indent="-285750">
              <a:buSzPct val="80000"/>
              <a:buFont typeface="Arial" pitchFamily="34" charset="0"/>
              <a:buChar char="•"/>
            </a:pPr>
            <a:r>
              <a:rPr lang="en-US" sz="1800" b="1" dirty="0">
                <a:latin typeface="Minion Pro" panose="02040503050306020203" pitchFamily="18" charset="0"/>
              </a:rPr>
              <a:t>M</a:t>
            </a:r>
            <a:r>
              <a:rPr lang="en-US" sz="1800" dirty="0">
                <a:latin typeface="Minion Pro" panose="02040503050306020203" pitchFamily="18" charset="0"/>
              </a:rPr>
              <a:t> ‒ None.</a:t>
            </a:r>
          </a:p>
          <a:p>
            <a:pPr marL="577850" lvl="2" indent="-285750">
              <a:buSzPct val="80000"/>
              <a:buFont typeface="Arial" pitchFamily="34" charset="0"/>
              <a:buChar char="•"/>
            </a:pPr>
            <a:r>
              <a:rPr lang="en-US" sz="1800" b="1" dirty="0">
                <a:latin typeface="Minion Pro" panose="02040503050306020203" pitchFamily="18" charset="0"/>
              </a:rPr>
              <a:t>P</a:t>
            </a:r>
            <a:r>
              <a:rPr lang="en-US" sz="1800" dirty="0">
                <a:latin typeface="Minion Pro" panose="02040503050306020203" pitchFamily="18" charset="0"/>
              </a:rPr>
              <a:t> ‒ None.</a:t>
            </a:r>
          </a:p>
          <a:p>
            <a:pPr marL="577850" lvl="2" indent="-285750">
              <a:buSzPct val="80000"/>
              <a:buFont typeface="Arial" pitchFamily="34" charset="0"/>
              <a:buChar char="•"/>
            </a:pPr>
            <a:r>
              <a:rPr lang="en-US" sz="1800" b="1" dirty="0">
                <a:latin typeface="Minion Pro" panose="02040503050306020203" pitchFamily="18" charset="0"/>
              </a:rPr>
              <a:t>L </a:t>
            </a:r>
            <a:r>
              <a:rPr lang="en-US" sz="1800" dirty="0">
                <a:latin typeface="Minion Pro" panose="02040503050306020203" pitchFamily="18" charset="0"/>
              </a:rPr>
              <a:t>‒ Breakfast 2 hours ago.</a:t>
            </a:r>
          </a:p>
          <a:p>
            <a:pPr marL="577850" lvl="2" indent="-285750">
              <a:buSzPct val="80000"/>
              <a:buFont typeface="Arial" pitchFamily="34" charset="0"/>
              <a:buChar char="•"/>
            </a:pPr>
            <a:r>
              <a:rPr lang="en-US" sz="1800" b="1" dirty="0">
                <a:latin typeface="Minion Pro" panose="02040503050306020203" pitchFamily="18" charset="0"/>
              </a:rPr>
              <a:t>E </a:t>
            </a:r>
            <a:r>
              <a:rPr lang="en-US" sz="1800" dirty="0">
                <a:latin typeface="Minion Pro" panose="02040503050306020203" pitchFamily="18" charset="0"/>
              </a:rPr>
              <a:t>‒ Thrown from horse.</a:t>
            </a:r>
          </a:p>
          <a:p>
            <a:pPr marL="577850" lvl="2" indent="-285750">
              <a:buSzPct val="80000"/>
              <a:buFont typeface="Arial" pitchFamily="34" charset="0"/>
              <a:buChar char="•"/>
            </a:pPr>
            <a:r>
              <a:rPr lang="en-US" sz="1800" b="1" dirty="0">
                <a:latin typeface="Minion Pro" panose="02040503050306020203" pitchFamily="18" charset="0"/>
              </a:rPr>
              <a:t>R </a:t>
            </a:r>
            <a:r>
              <a:rPr lang="en-US" sz="1800" dirty="0">
                <a:latin typeface="Minion Pro" panose="02040503050306020203" pitchFamily="18" charset="0"/>
              </a:rPr>
              <a:t>– None.</a:t>
            </a:r>
          </a:p>
        </p:txBody>
      </p:sp>
    </p:spTree>
    <p:extLst>
      <p:ext uri="{BB962C8B-B14F-4D97-AF65-F5344CB8AC3E}">
        <p14:creationId xmlns:p14="http://schemas.microsoft.com/office/powerpoint/2010/main" val="216345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a:defRPr/>
            </a:pPr>
            <a:r>
              <a:rPr lang="en-US" dirty="0"/>
              <a:t>Vital Signs</a:t>
            </a:r>
          </a:p>
        </p:txBody>
      </p:sp>
      <p:pic>
        <p:nvPicPr>
          <p:cNvPr id="4" name="Picture 3" descr="The screen displays the following: Shocks 0, H R 141 beats per minute, Lead 2, S p O 2 89, E t C O 2 in millimeters of mercury 38, R R 30, Time 03:14, Temperature degree Fahrenheit 98.6, Temperature degree Celsius 37.0, N I B P in millimeters of mercury 74 over 30 open parenthesis 44 close parenthesis, 200 Joules, 1 Energy, 2 Charge, 3 Shock. Other buttons include sync, pacer, rate, output, pause, N B P start, N B P auto start, and off." title="A photo shows the screen of a monitor showing the vital signs of a patient.">
            <a:extLst>
              <a:ext uri="{FF2B5EF4-FFF2-40B4-BE49-F238E27FC236}">
                <a16:creationId xmlns:a16="http://schemas.microsoft.com/office/drawing/2014/main" id="{FFBE43F0-4448-F443-8FFB-07B16E917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1828800"/>
            <a:ext cx="6356350" cy="4779645"/>
          </a:xfrm>
          <a:prstGeom prst="rect">
            <a:avLst/>
          </a:prstGeom>
        </p:spPr>
      </p:pic>
    </p:spTree>
    <p:extLst>
      <p:ext uri="{BB962C8B-B14F-4D97-AF65-F5344CB8AC3E}">
        <p14:creationId xmlns:p14="http://schemas.microsoft.com/office/powerpoint/2010/main" val="1465092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Detailed Assessment </a:t>
            </a:r>
          </a:p>
        </p:txBody>
      </p:sp>
      <p:pic>
        <p:nvPicPr>
          <p:cNvPr id="4098" name="Picture 2" descr="The labels in the illustration for the physical exam are as follows. H E E N T: P E R R L, atraumatic, no J V D or tracheal deviation. Neuro: Motor and sensory intact, anxious. Heart and lungs: Lung sounds: diminished on left side; heart sounds normal, no murmur, not muffled. Upper extremities: Skin is slightly pale and diaphoretic. Weak distal pulses. Abdomen and pelvis: Soft, nontender. Bowel sounds are normal. Lower extremities: Skin is slightly pale and diaphoretic. Weak distal pulses." title="An illustration shows the detailed physical exam of a child."/>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645635" y="1752600"/>
            <a:ext cx="5852728" cy="488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34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3037A-1359-4065-BC6D-BAB72B5ECFC5}"/>
              </a:ext>
            </a:extLst>
          </p:cNvPr>
          <p:cNvSpPr>
            <a:spLocks noGrp="1"/>
          </p:cNvSpPr>
          <p:nvPr>
            <p:ph type="title"/>
          </p:nvPr>
        </p:nvSpPr>
        <p:spPr/>
        <p:txBody>
          <a:bodyPr/>
          <a:lstStyle/>
          <a:p>
            <a:r>
              <a:rPr lang="en-US" dirty="0"/>
              <a:t>Chest Decompression</a:t>
            </a:r>
          </a:p>
        </p:txBody>
      </p:sp>
      <p:sp>
        <p:nvSpPr>
          <p:cNvPr id="3" name="Content Placeholder 2">
            <a:extLst>
              <a:ext uri="{FF2B5EF4-FFF2-40B4-BE49-F238E27FC236}">
                <a16:creationId xmlns:a16="http://schemas.microsoft.com/office/drawing/2014/main" id="{EECC503F-A532-449F-862A-CFE052290B68}"/>
              </a:ext>
            </a:extLst>
          </p:cNvPr>
          <p:cNvSpPr>
            <a:spLocks noGrp="1"/>
          </p:cNvSpPr>
          <p:nvPr>
            <p:ph idx="1"/>
          </p:nvPr>
        </p:nvSpPr>
        <p:spPr>
          <a:xfrm>
            <a:off x="694373" y="1846461"/>
            <a:ext cx="7715250" cy="4699047"/>
          </a:xfrm>
        </p:spPr>
        <p:txBody>
          <a:bodyPr/>
          <a:lstStyle/>
          <a:p>
            <a:r>
              <a:rPr lang="en-US" dirty="0">
                <a:latin typeface="Minion Pro" panose="02040503050306020203" pitchFamily="18" charset="0"/>
              </a:rPr>
              <a:t>Needle thoracostomy</a:t>
            </a:r>
          </a:p>
          <a:p>
            <a:pPr lvl="1"/>
            <a:r>
              <a:rPr lang="en-US" dirty="0">
                <a:latin typeface="Minion Pro" panose="02040503050306020203" pitchFamily="18" charset="0"/>
              </a:rPr>
              <a:t>4th or 5th intercostal midaxillary line</a:t>
            </a:r>
          </a:p>
          <a:p>
            <a:pPr lvl="2"/>
            <a:r>
              <a:rPr lang="en-US" dirty="0">
                <a:latin typeface="Minion Pro" panose="02040503050306020203" pitchFamily="18" charset="0"/>
              </a:rPr>
              <a:t>2nd intercostal space, midclavicular remains an optional site for pediatric patients.</a:t>
            </a:r>
          </a:p>
          <a:p>
            <a:pPr lvl="2"/>
            <a:endParaRPr lang="en-US" dirty="0"/>
          </a:p>
          <a:p>
            <a:pPr lvl="2"/>
            <a:endParaRPr lang="en-US" dirty="0"/>
          </a:p>
        </p:txBody>
      </p:sp>
      <p:pic>
        <p:nvPicPr>
          <p:cNvPr id="4" name="Picture 3" descr="Anterior axillary average depth is 3.42 centimeters, 2.82 to 4.05. Midclavicular average depth is 4.28 centimeters, 3.9 to 4.7." title="An illustration shows anterior axillary and midclavicular average dept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8900" y="3368987"/>
            <a:ext cx="3886200" cy="3087553"/>
          </a:xfrm>
          <a:prstGeom prst="rect">
            <a:avLst/>
          </a:prstGeom>
        </p:spPr>
      </p:pic>
    </p:spTree>
    <p:extLst>
      <p:ext uri="{BB962C8B-B14F-4D97-AF65-F5344CB8AC3E}">
        <p14:creationId xmlns:p14="http://schemas.microsoft.com/office/powerpoint/2010/main" val="23395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a:xfrm>
            <a:off x="694373" y="1813803"/>
            <a:ext cx="7715250" cy="4699047"/>
          </a:xfrm>
        </p:spPr>
        <p:txBody>
          <a:bodyPr>
            <a:noAutofit/>
          </a:bodyPr>
          <a:lstStyle/>
          <a:p>
            <a:pPr marL="292100" indent="-292100"/>
            <a:r>
              <a:rPr lang="en-US" dirty="0">
                <a:latin typeface="Minion Pro" panose="02040503050306020203" pitchFamily="18" charset="0"/>
              </a:rPr>
              <a:t>BLS</a:t>
            </a:r>
          </a:p>
          <a:p>
            <a:pPr lvl="1">
              <a:buSzPct val="80000"/>
            </a:pPr>
            <a:r>
              <a:rPr lang="en-US" dirty="0">
                <a:latin typeface="Minion Pro" panose="02040503050306020203" pitchFamily="18" charset="0"/>
              </a:rPr>
              <a:t>Monitor breathing</a:t>
            </a:r>
          </a:p>
          <a:p>
            <a:pPr lvl="1">
              <a:buSzPct val="80000"/>
            </a:pPr>
            <a:r>
              <a:rPr lang="en-US" dirty="0">
                <a:latin typeface="Minion Pro" panose="02040503050306020203" pitchFamily="18" charset="0"/>
              </a:rPr>
              <a:t>Administer oxygen</a:t>
            </a:r>
          </a:p>
          <a:p>
            <a:pPr lvl="1">
              <a:buSzPct val="80000"/>
            </a:pPr>
            <a:r>
              <a:rPr lang="en-US" dirty="0">
                <a:latin typeface="Minion Pro" panose="02040503050306020203" pitchFamily="18" charset="0"/>
              </a:rPr>
              <a:t>Position of comfort</a:t>
            </a:r>
          </a:p>
          <a:p>
            <a:pPr marL="292100" indent="-292100"/>
            <a:r>
              <a:rPr lang="en-US" dirty="0">
                <a:latin typeface="Minion Pro" panose="02040503050306020203" pitchFamily="18" charset="0"/>
              </a:rPr>
              <a:t>ALS</a:t>
            </a:r>
          </a:p>
          <a:p>
            <a:pPr lvl="1">
              <a:buSzPct val="80000"/>
            </a:pPr>
            <a:r>
              <a:rPr lang="en-US" dirty="0">
                <a:latin typeface="Minion Pro" panose="02040503050306020203" pitchFamily="18" charset="0"/>
              </a:rPr>
              <a:t>BLS care</a:t>
            </a:r>
          </a:p>
          <a:p>
            <a:pPr lvl="1">
              <a:buSzPct val="80000"/>
            </a:pPr>
            <a:r>
              <a:rPr lang="en-US" dirty="0">
                <a:latin typeface="Minion Pro" panose="02040503050306020203" pitchFamily="18" charset="0"/>
              </a:rPr>
              <a:t>Chest decompression</a:t>
            </a:r>
          </a:p>
          <a:p>
            <a:pPr marL="292100" indent="-292100"/>
            <a:r>
              <a:rPr lang="en-US" dirty="0">
                <a:latin typeface="Minion Pro" panose="02040503050306020203" pitchFamily="18" charset="0"/>
              </a:rPr>
              <a:t>Critical care</a:t>
            </a:r>
          </a:p>
          <a:p>
            <a:pPr lvl="1">
              <a:buSzPct val="80000"/>
            </a:pPr>
            <a:r>
              <a:rPr lang="en-US" dirty="0">
                <a:latin typeface="Minion Pro" panose="02040503050306020203" pitchFamily="18" charset="0"/>
              </a:rPr>
              <a:t>BLS/ALS care</a:t>
            </a:r>
          </a:p>
          <a:p>
            <a:pPr lvl="1">
              <a:buSzPct val="80000"/>
            </a:pPr>
            <a:r>
              <a:rPr lang="en-US" dirty="0">
                <a:latin typeface="Minion Pro" panose="02040503050306020203" pitchFamily="18" charset="0"/>
              </a:rPr>
              <a:t>Simple thoracostomy/chest tube</a:t>
            </a:r>
          </a:p>
        </p:txBody>
      </p:sp>
    </p:spTree>
    <p:extLst>
      <p:ext uri="{BB962C8B-B14F-4D97-AF65-F5344CB8AC3E}">
        <p14:creationId xmlns:p14="http://schemas.microsoft.com/office/powerpoint/2010/main" val="117127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Ongoing Management</a:t>
            </a:r>
          </a:p>
        </p:txBody>
      </p:sp>
      <p:sp>
        <p:nvSpPr>
          <p:cNvPr id="3" name="Content Placeholder 2"/>
          <p:cNvSpPr>
            <a:spLocks noGrp="1"/>
          </p:cNvSpPr>
          <p:nvPr>
            <p:ph idx="1"/>
          </p:nvPr>
        </p:nvSpPr>
        <p:spPr>
          <a:xfrm>
            <a:off x="694373" y="1911769"/>
            <a:ext cx="7715250" cy="4699047"/>
          </a:xfrm>
        </p:spPr>
        <p:txBody>
          <a:bodyPr/>
          <a:lstStyle/>
          <a:p>
            <a:pPr marL="292100" indent="-292100"/>
            <a:r>
              <a:rPr lang="en-US" dirty="0">
                <a:latin typeface="Minion Pro" panose="02040503050306020203" pitchFamily="18" charset="0"/>
              </a:rPr>
              <a:t>Reassess the patient and interventions performed.</a:t>
            </a:r>
          </a:p>
          <a:p>
            <a:pPr marL="292100" indent="-292100"/>
            <a:r>
              <a:rPr lang="en-US" dirty="0">
                <a:latin typeface="Minion Pro" panose="02040503050306020203" pitchFamily="18" charset="0"/>
              </a:rPr>
              <a:t>Can you safely transport this child in your ambulance?</a:t>
            </a:r>
          </a:p>
        </p:txBody>
      </p:sp>
    </p:spTree>
    <p:extLst>
      <p:ext uri="{BB962C8B-B14F-4D97-AF65-F5344CB8AC3E}">
        <p14:creationId xmlns:p14="http://schemas.microsoft.com/office/powerpoint/2010/main" val="417241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Trauma Destinations</a:t>
            </a:r>
          </a:p>
        </p:txBody>
      </p:sp>
      <p:sp>
        <p:nvSpPr>
          <p:cNvPr id="3" name="Content Placeholder 2"/>
          <p:cNvSpPr>
            <a:spLocks noGrp="1"/>
          </p:cNvSpPr>
          <p:nvPr>
            <p:ph idx="1"/>
          </p:nvPr>
        </p:nvSpPr>
        <p:spPr>
          <a:xfrm>
            <a:off x="685800" y="1922655"/>
            <a:ext cx="7723823" cy="4314855"/>
          </a:xfrm>
        </p:spPr>
        <p:txBody>
          <a:bodyPr/>
          <a:lstStyle/>
          <a:p>
            <a:pPr marL="292100" indent="-292100"/>
            <a:r>
              <a:rPr lang="en-US" dirty="0">
                <a:latin typeface="Minion Pro" panose="02040503050306020203" pitchFamily="18" charset="0"/>
              </a:rPr>
              <a:t>Where is the most appropriate treatment destination and why?</a:t>
            </a:r>
          </a:p>
        </p:txBody>
      </p:sp>
      <p:pic>
        <p:nvPicPr>
          <p:cNvPr id="14338" name="Picture 2" descr="A photo shows the signboard of the Seattle Children’s Hospital on top of the Emergency sig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9300" y="2668316"/>
            <a:ext cx="5105400" cy="3405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44878" y="6104163"/>
            <a:ext cx="1454244" cy="215444"/>
          </a:xfrm>
          <a:prstGeom prst="rect">
            <a:avLst/>
          </a:prstGeom>
        </p:spPr>
        <p:txBody>
          <a:bodyPr wrap="none">
            <a:spAutoFit/>
          </a:bodyPr>
          <a:lstStyle/>
          <a:p>
            <a:pPr algn="ctr"/>
            <a:r>
              <a:rPr lang="en-US" sz="800" dirty="0">
                <a:latin typeface="Arial" pitchFamily="34" charset="0"/>
                <a:cs typeface="Arial" pitchFamily="34" charset="0"/>
              </a:rPr>
              <a:t>© VDB Photos/</a:t>
            </a:r>
            <a:r>
              <a:rPr lang="en-US" sz="800" dirty="0" err="1">
                <a:latin typeface="Arial" pitchFamily="34" charset="0"/>
                <a:cs typeface="Arial" pitchFamily="34" charset="0"/>
              </a:rPr>
              <a:t>Shutterstock</a:t>
            </a:r>
            <a:endParaRPr lang="en-US" sz="800" dirty="0">
              <a:latin typeface="Arial" pitchFamily="34" charset="0"/>
              <a:cs typeface="Arial" pitchFamily="34" charset="0"/>
            </a:endParaRPr>
          </a:p>
        </p:txBody>
      </p:sp>
    </p:spTree>
    <p:extLst>
      <p:ext uri="{BB962C8B-B14F-4D97-AF65-F5344CB8AC3E}">
        <p14:creationId xmlns:p14="http://schemas.microsoft.com/office/powerpoint/2010/main" val="2519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Case Wrap-Up</a:t>
            </a:r>
          </a:p>
        </p:txBody>
      </p:sp>
      <p:sp>
        <p:nvSpPr>
          <p:cNvPr id="5" name="Content Placeholder 4"/>
          <p:cNvSpPr>
            <a:spLocks noGrp="1"/>
          </p:cNvSpPr>
          <p:nvPr>
            <p:ph idx="1"/>
          </p:nvPr>
        </p:nvSpPr>
        <p:spPr>
          <a:xfrm>
            <a:off x="694373" y="1835573"/>
            <a:ext cx="7715250" cy="4699047"/>
          </a:xfrm>
        </p:spPr>
        <p:txBody>
          <a:bodyPr>
            <a:normAutofit/>
          </a:bodyPr>
          <a:lstStyle/>
          <a:p>
            <a:pPr>
              <a:lnSpc>
                <a:spcPct val="100000"/>
              </a:lnSpc>
              <a:spcBef>
                <a:spcPts val="600"/>
              </a:spcBef>
            </a:pPr>
            <a:r>
              <a:rPr lang="en-US" dirty="0">
                <a:latin typeface="Minion Pro" panose="02040503050306020203" pitchFamily="18" charset="0"/>
              </a:rPr>
              <a:t>Diagnosis: Closed pneumothorax that progressed to a tension pneumothorax.</a:t>
            </a:r>
          </a:p>
          <a:p>
            <a:pPr>
              <a:lnSpc>
                <a:spcPct val="100000"/>
              </a:lnSpc>
              <a:spcBef>
                <a:spcPts val="600"/>
              </a:spcBef>
            </a:pPr>
            <a:endParaRPr lang="en-US" dirty="0"/>
          </a:p>
        </p:txBody>
      </p:sp>
      <p:pic>
        <p:nvPicPr>
          <p:cNvPr id="15362" name="Picture 2" descr="A chest X-ray shows arrows pointing toward a collapsed left l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8139" y="2737767"/>
            <a:ext cx="2743200" cy="353241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26436" y="6270181"/>
            <a:ext cx="1646605" cy="215444"/>
          </a:xfrm>
          <a:prstGeom prst="rect">
            <a:avLst/>
          </a:prstGeom>
        </p:spPr>
        <p:txBody>
          <a:bodyPr wrap="none">
            <a:spAutoFit/>
          </a:bodyPr>
          <a:lstStyle/>
          <a:p>
            <a:pPr algn="ctr"/>
            <a:r>
              <a:rPr lang="en-US" sz="800" dirty="0">
                <a:latin typeface="Arial" pitchFamily="34" charset="0"/>
                <a:cs typeface="Arial" pitchFamily="34" charset="0"/>
              </a:rPr>
              <a:t>Courtesy of Leonard V. Crowley</a:t>
            </a:r>
          </a:p>
        </p:txBody>
      </p:sp>
    </p:spTree>
    <p:extLst>
      <p:ext uri="{BB962C8B-B14F-4D97-AF65-F5344CB8AC3E}">
        <p14:creationId xmlns:p14="http://schemas.microsoft.com/office/powerpoint/2010/main" val="427563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Wrap-Up</a:t>
            </a:r>
          </a:p>
        </p:txBody>
      </p:sp>
      <p:sp>
        <p:nvSpPr>
          <p:cNvPr id="3" name="Content Placeholder 2"/>
          <p:cNvSpPr>
            <a:spLocks noGrp="1"/>
          </p:cNvSpPr>
          <p:nvPr>
            <p:ph idx="1"/>
          </p:nvPr>
        </p:nvSpPr>
        <p:spPr>
          <a:xfrm>
            <a:off x="628650" y="1923129"/>
            <a:ext cx="7886700" cy="4351338"/>
          </a:xfrm>
        </p:spPr>
        <p:txBody>
          <a:bodyPr>
            <a:normAutofit/>
          </a:bodyPr>
          <a:lstStyle/>
          <a:p>
            <a:pPr>
              <a:spcBef>
                <a:spcPct val="0"/>
              </a:spcBef>
            </a:pPr>
            <a:r>
              <a:rPr lang="en-US" dirty="0">
                <a:latin typeface="Minion Pro" panose="02040503050306020203" pitchFamily="18" charset="0"/>
              </a:rPr>
              <a:t>Trauma is the leading cause of death and disability in pediatrics around the world. </a:t>
            </a:r>
          </a:p>
          <a:p>
            <a:pPr>
              <a:spcBef>
                <a:spcPct val="0"/>
              </a:spcBef>
            </a:pPr>
            <a:r>
              <a:rPr lang="en-US" dirty="0">
                <a:latin typeface="Minion Pro" panose="02040503050306020203" pitchFamily="18" charset="0"/>
              </a:rPr>
              <a:t>Prevention is the best treatment! </a:t>
            </a:r>
          </a:p>
          <a:p>
            <a:pPr>
              <a:spcBef>
                <a:spcPct val="0"/>
              </a:spcBef>
            </a:pPr>
            <a:r>
              <a:rPr lang="en-US" dirty="0">
                <a:latin typeface="Minion Pro" panose="02040503050306020203" pitchFamily="18" charset="0"/>
              </a:rPr>
              <a:t>Treatments for critically injured trauma patients should focus on identification and treatment of life-threatening conditions and rapid transport to a pediatric trauma center.</a:t>
            </a:r>
          </a:p>
          <a:p>
            <a:pPr>
              <a:spcBef>
                <a:spcPct val="0"/>
              </a:spcBef>
            </a:pPr>
            <a:r>
              <a:rPr lang="en-US" dirty="0">
                <a:latin typeface="Minion Pro" panose="02040503050306020203" pitchFamily="18" charset="0"/>
              </a:rPr>
              <a:t>Coming Up, Lesson 4: Pediatric Shock.</a:t>
            </a:r>
          </a:p>
          <a:p>
            <a:pPr>
              <a:spcBef>
                <a:spcPct val="0"/>
              </a:spcBef>
            </a:pPr>
            <a:endParaRPr lang="en-US" dirty="0"/>
          </a:p>
          <a:p>
            <a:pPr algn="ctr"/>
            <a:endParaRPr lang="en-US" dirty="0"/>
          </a:p>
        </p:txBody>
      </p:sp>
    </p:spTree>
    <p:extLst>
      <p:ext uri="{BB962C8B-B14F-4D97-AF65-F5344CB8AC3E}">
        <p14:creationId xmlns:p14="http://schemas.microsoft.com/office/powerpoint/2010/main" val="1456256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76537-A340-423B-BABA-C4524C7FA1D0}"/>
              </a:ext>
            </a:extLst>
          </p:cNvPr>
          <p:cNvSpPr>
            <a:spLocks noGrp="1"/>
          </p:cNvSpPr>
          <p:nvPr>
            <p:ph type="title"/>
          </p:nvPr>
        </p:nvSpPr>
        <p:spPr/>
        <p:txBody>
          <a:bodyPr>
            <a:noAutofit/>
          </a:bodyPr>
          <a:lstStyle/>
          <a:p>
            <a:r>
              <a:rPr lang="en-US" dirty="0"/>
              <a:t>Questions? </a:t>
            </a:r>
          </a:p>
        </p:txBody>
      </p:sp>
      <p:pic>
        <p:nvPicPr>
          <p:cNvPr id="16386" name="Picture 2" descr="A photo shows three blocks, each with a question mark sign on 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008" y="1905000"/>
            <a:ext cx="7993983" cy="4495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5999" y="6400800"/>
            <a:ext cx="4572000" cy="215444"/>
          </a:xfrm>
          <a:prstGeom prst="rect">
            <a:avLst/>
          </a:prstGeom>
        </p:spPr>
        <p:txBody>
          <a:bodyPr>
            <a:spAutoFit/>
          </a:bodyPr>
          <a:lstStyle/>
          <a:p>
            <a:pPr algn="ctr"/>
            <a:r>
              <a:rPr lang="en-US" sz="800" dirty="0">
                <a:latin typeface="Arial" pitchFamily="34" charset="0"/>
                <a:cs typeface="Arial" pitchFamily="34" charset="0"/>
              </a:rPr>
              <a:t>© </a:t>
            </a:r>
            <a:r>
              <a:rPr lang="en-US" sz="800" dirty="0" err="1">
                <a:latin typeface="Arial" pitchFamily="34" charset="0"/>
                <a:cs typeface="Arial" pitchFamily="34" charset="0"/>
              </a:rPr>
              <a:t>Nujumuddin</a:t>
            </a:r>
            <a:r>
              <a:rPr lang="en-US" sz="800" dirty="0">
                <a:latin typeface="Arial" pitchFamily="34" charset="0"/>
                <a:cs typeface="Arial" pitchFamily="34" charset="0"/>
              </a:rPr>
              <a:t> </a:t>
            </a:r>
            <a:r>
              <a:rPr lang="en-US" sz="800" dirty="0" err="1">
                <a:latin typeface="Arial" pitchFamily="34" charset="0"/>
                <a:cs typeface="Arial" pitchFamily="34" charset="0"/>
              </a:rPr>
              <a:t>Mohamad</a:t>
            </a:r>
            <a:r>
              <a:rPr lang="en-US" sz="800" dirty="0">
                <a:latin typeface="Arial" pitchFamily="34" charset="0"/>
                <a:cs typeface="Arial" pitchFamily="34" charset="0"/>
              </a:rPr>
              <a:t> </a:t>
            </a:r>
            <a:r>
              <a:rPr lang="en-US" sz="800" dirty="0" err="1">
                <a:latin typeface="Arial" pitchFamily="34" charset="0"/>
                <a:cs typeface="Arial" pitchFamily="34" charset="0"/>
              </a:rPr>
              <a:t>Yaman</a:t>
            </a:r>
            <a:r>
              <a:rPr lang="en-US" sz="800" dirty="0">
                <a:latin typeface="Arial" pitchFamily="34" charset="0"/>
                <a:cs typeface="Arial" pitchFamily="34" charset="0"/>
              </a:rPr>
              <a:t>/</a:t>
            </a:r>
            <a:r>
              <a:rPr lang="en-US" sz="800" dirty="0" err="1">
                <a:latin typeface="Arial" pitchFamily="34" charset="0"/>
                <a:cs typeface="Arial" pitchFamily="34" charset="0"/>
              </a:rPr>
              <a:t>EyeEm</a:t>
            </a:r>
            <a:r>
              <a:rPr lang="en-US" sz="800" dirty="0">
                <a:latin typeface="Arial" pitchFamily="34" charset="0"/>
                <a:cs typeface="Arial" pitchFamily="34" charset="0"/>
              </a:rPr>
              <a:t>/Getty Images</a:t>
            </a:r>
          </a:p>
        </p:txBody>
      </p:sp>
    </p:spTree>
    <p:extLst>
      <p:ext uri="{BB962C8B-B14F-4D97-AF65-F5344CB8AC3E}">
        <p14:creationId xmlns:p14="http://schemas.microsoft.com/office/powerpoint/2010/main" val="222520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3898A-CABD-4464-AF26-F6B13EDFD1B3}"/>
              </a:ext>
            </a:extLst>
          </p:cNvPr>
          <p:cNvSpPr>
            <a:spLocks noGrp="1"/>
          </p:cNvSpPr>
          <p:nvPr>
            <p:ph type="title"/>
          </p:nvPr>
        </p:nvSpPr>
        <p:spPr/>
        <p:txBody>
          <a:bodyPr/>
          <a:lstStyle/>
          <a:p>
            <a:r>
              <a:rPr lang="en-US" dirty="0"/>
              <a:t>Kinematics of Pediatric Trauma</a:t>
            </a:r>
          </a:p>
        </p:txBody>
      </p:sp>
      <p:sp>
        <p:nvSpPr>
          <p:cNvPr id="3" name="Content Placeholder 2">
            <a:extLst>
              <a:ext uri="{FF2B5EF4-FFF2-40B4-BE49-F238E27FC236}">
                <a16:creationId xmlns:a16="http://schemas.microsoft.com/office/drawing/2014/main" id="{0FB2EA7A-657D-44C7-8C5B-26DCFDE3B509}"/>
              </a:ext>
            </a:extLst>
          </p:cNvPr>
          <p:cNvSpPr>
            <a:spLocks noGrp="1"/>
          </p:cNvSpPr>
          <p:nvPr>
            <p:ph idx="1"/>
          </p:nvPr>
        </p:nvSpPr>
        <p:spPr>
          <a:xfrm>
            <a:off x="685800" y="1976647"/>
            <a:ext cx="7723823" cy="3738354"/>
          </a:xfrm>
        </p:spPr>
        <p:txBody>
          <a:bodyPr>
            <a:normAutofit/>
          </a:bodyPr>
          <a:lstStyle/>
          <a:p>
            <a:r>
              <a:rPr lang="en-US" dirty="0">
                <a:latin typeface="Minion Pro" panose="02040503050306020203" pitchFamily="18" charset="0"/>
              </a:rPr>
              <a:t>Smaller frame/smaller mass results in limited ability to dissipate forces. </a:t>
            </a:r>
          </a:p>
          <a:p>
            <a:r>
              <a:rPr lang="en-US" dirty="0">
                <a:latin typeface="Minion Pro" panose="02040503050306020203" pitchFamily="18" charset="0"/>
              </a:rPr>
              <a:t>Improper seat belt usage leads to more significant injuries.</a:t>
            </a:r>
          </a:p>
          <a:p>
            <a:r>
              <a:rPr lang="en-US" dirty="0">
                <a:latin typeface="Minion Pro" panose="02040503050306020203" pitchFamily="18" charset="0"/>
              </a:rPr>
              <a:t>Falls from varying heights create different patterns of injury.</a:t>
            </a:r>
          </a:p>
          <a:p>
            <a:r>
              <a:rPr lang="en-US" dirty="0">
                <a:latin typeface="Minion Pro" panose="02040503050306020203" pitchFamily="18" charset="0"/>
              </a:rPr>
              <a:t>Bicycle collision injuries are dependent on the use of protective equipment.</a:t>
            </a:r>
          </a:p>
        </p:txBody>
      </p:sp>
    </p:spTree>
    <p:extLst>
      <p:ext uri="{BB962C8B-B14F-4D97-AF65-F5344CB8AC3E}">
        <p14:creationId xmlns:p14="http://schemas.microsoft.com/office/powerpoint/2010/main" val="152397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Trauma Triad of Death</a:t>
            </a:r>
          </a:p>
        </p:txBody>
      </p:sp>
      <p:pic>
        <p:nvPicPr>
          <p:cNvPr id="2050" name="Picture 2" descr="An illustration shows a triangle labeled Triad of Death. The sides of the triangle are labeled hypothermia, acidosis, and coagulopathy."/>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209800" y="2037523"/>
            <a:ext cx="4724400" cy="4340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5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BC4F6-201F-442A-8245-B562D9637FE2}"/>
              </a:ext>
            </a:extLst>
          </p:cNvPr>
          <p:cNvSpPr>
            <a:spLocks noGrp="1"/>
          </p:cNvSpPr>
          <p:nvPr>
            <p:ph type="title"/>
          </p:nvPr>
        </p:nvSpPr>
        <p:spPr/>
        <p:txBody>
          <a:bodyPr>
            <a:normAutofit/>
          </a:bodyPr>
          <a:lstStyle/>
          <a:p>
            <a:r>
              <a:rPr lang="en-US" dirty="0"/>
              <a:t>Types of Injuries </a:t>
            </a:r>
            <a:r>
              <a:rPr lang="en-US" sz="2000" dirty="0"/>
              <a:t>(1 of 5)</a:t>
            </a:r>
          </a:p>
        </p:txBody>
      </p:sp>
      <p:sp>
        <p:nvSpPr>
          <p:cNvPr id="3" name="Content Placeholder 2">
            <a:extLst>
              <a:ext uri="{FF2B5EF4-FFF2-40B4-BE49-F238E27FC236}">
                <a16:creationId xmlns:a16="http://schemas.microsoft.com/office/drawing/2014/main" id="{C169DA31-A166-498E-9378-93104B20224C}"/>
              </a:ext>
            </a:extLst>
          </p:cNvPr>
          <p:cNvSpPr>
            <a:spLocks noGrp="1"/>
          </p:cNvSpPr>
          <p:nvPr>
            <p:ph sz="half" idx="1"/>
          </p:nvPr>
        </p:nvSpPr>
        <p:spPr>
          <a:xfrm>
            <a:off x="685800" y="1863834"/>
            <a:ext cx="3641598" cy="4729436"/>
          </a:xfrm>
        </p:spPr>
        <p:txBody>
          <a:bodyPr>
            <a:normAutofit/>
          </a:bodyPr>
          <a:lstStyle/>
          <a:p>
            <a:r>
              <a:rPr lang="en-US" dirty="0">
                <a:latin typeface="Minion Pro" panose="02040503050306020203" pitchFamily="18" charset="0"/>
              </a:rPr>
              <a:t>External hemorrhage</a:t>
            </a:r>
          </a:p>
          <a:p>
            <a:pPr lvl="1"/>
            <a:r>
              <a:rPr lang="en-US" dirty="0">
                <a:latin typeface="Minion Pro" panose="02040503050306020203" pitchFamily="18" charset="0"/>
              </a:rPr>
              <a:t>Extremity</a:t>
            </a:r>
          </a:p>
          <a:p>
            <a:pPr lvl="1"/>
            <a:r>
              <a:rPr lang="en-US" dirty="0">
                <a:latin typeface="Minion Pro" panose="02040503050306020203" pitchFamily="18" charset="0"/>
              </a:rPr>
              <a:t>Junctional</a:t>
            </a:r>
          </a:p>
          <a:p>
            <a:r>
              <a:rPr lang="en-US" dirty="0">
                <a:latin typeface="Minion Pro" panose="02040503050306020203" pitchFamily="18" charset="0"/>
              </a:rPr>
              <a:t>Internal hemorrhage</a:t>
            </a:r>
          </a:p>
          <a:p>
            <a:pPr lvl="1"/>
            <a:r>
              <a:rPr lang="en-US" dirty="0">
                <a:latin typeface="Minion Pro" panose="02040503050306020203" pitchFamily="18" charset="0"/>
              </a:rPr>
              <a:t>Non-compressible </a:t>
            </a:r>
          </a:p>
        </p:txBody>
      </p:sp>
      <p:pic>
        <p:nvPicPr>
          <p:cNvPr id="3074" name="Picture 2" descr="Capillary: A cut is along with the index finger. The bleeding is slow and oozing, easily controlled, and stops spontaneously. Venous: A cut is along the base of the thumb. The bleeding is a steady flow, easier to control, and low pressure system. Arterial: A cut is along the wrist. The bleeding is rapid and profuse, spurting with heart beat, and most difficult to control." title="An illustration shows the three types of external bleeding in the ha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7081" y="2270987"/>
            <a:ext cx="4343400" cy="35267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573268" y="5815757"/>
            <a:ext cx="1871025" cy="215444"/>
          </a:xfrm>
          <a:prstGeom prst="rect">
            <a:avLst/>
          </a:prstGeom>
        </p:spPr>
        <p:txBody>
          <a:bodyPr wrap="none">
            <a:spAutoFit/>
          </a:bodyPr>
          <a:lstStyle/>
          <a:p>
            <a:r>
              <a:rPr lang="en-US" sz="800" dirty="0">
                <a:latin typeface="Arial" pitchFamily="34" charset="0"/>
                <a:cs typeface="Arial" pitchFamily="34" charset="0"/>
              </a:rPr>
              <a:t>© </a:t>
            </a:r>
            <a:r>
              <a:rPr lang="en-US" sz="800" dirty="0" err="1">
                <a:latin typeface="Arial" pitchFamily="34" charset="0"/>
                <a:cs typeface="Arial" pitchFamily="34" charset="0"/>
              </a:rPr>
              <a:t>N.Vinoth</a:t>
            </a:r>
            <a:r>
              <a:rPr lang="en-US" sz="800" dirty="0">
                <a:latin typeface="Arial" pitchFamily="34" charset="0"/>
                <a:cs typeface="Arial" pitchFamily="34" charset="0"/>
              </a:rPr>
              <a:t> </a:t>
            </a:r>
            <a:r>
              <a:rPr lang="en-US" sz="800" dirty="0" err="1">
                <a:latin typeface="Arial" pitchFamily="34" charset="0"/>
                <a:cs typeface="Arial" pitchFamily="34" charset="0"/>
              </a:rPr>
              <a:t>Narasingam</a:t>
            </a:r>
            <a:r>
              <a:rPr lang="en-US" sz="800" dirty="0">
                <a:latin typeface="Arial" pitchFamily="34" charset="0"/>
                <a:cs typeface="Arial" pitchFamily="34" charset="0"/>
              </a:rPr>
              <a:t>/</a:t>
            </a:r>
            <a:r>
              <a:rPr lang="en-US" sz="800" dirty="0" err="1">
                <a:latin typeface="Arial" pitchFamily="34" charset="0"/>
                <a:cs typeface="Arial" pitchFamily="34" charset="0"/>
              </a:rPr>
              <a:t>Shutterstock</a:t>
            </a:r>
            <a:endParaRPr lang="en-US" sz="800" dirty="0">
              <a:latin typeface="Arial" pitchFamily="34" charset="0"/>
              <a:cs typeface="Arial" pitchFamily="34" charset="0"/>
            </a:endParaRPr>
          </a:p>
        </p:txBody>
      </p:sp>
    </p:spTree>
    <p:extLst>
      <p:ext uri="{BB962C8B-B14F-4D97-AF65-F5344CB8AC3E}">
        <p14:creationId xmlns:p14="http://schemas.microsoft.com/office/powerpoint/2010/main" val="259219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BC4F6-201F-442A-8245-B562D9637FE2}"/>
              </a:ext>
            </a:extLst>
          </p:cNvPr>
          <p:cNvSpPr>
            <a:spLocks noGrp="1"/>
          </p:cNvSpPr>
          <p:nvPr>
            <p:ph type="title"/>
          </p:nvPr>
        </p:nvSpPr>
        <p:spPr/>
        <p:txBody>
          <a:bodyPr>
            <a:normAutofit/>
          </a:bodyPr>
          <a:lstStyle/>
          <a:p>
            <a:r>
              <a:rPr lang="en-US" dirty="0"/>
              <a:t>Types of Injuries </a:t>
            </a:r>
            <a:r>
              <a:rPr lang="en-US" sz="2000" dirty="0"/>
              <a:t>(2 of 5)</a:t>
            </a:r>
          </a:p>
        </p:txBody>
      </p:sp>
      <p:sp>
        <p:nvSpPr>
          <p:cNvPr id="3" name="Content Placeholder 2">
            <a:extLst>
              <a:ext uri="{FF2B5EF4-FFF2-40B4-BE49-F238E27FC236}">
                <a16:creationId xmlns:a16="http://schemas.microsoft.com/office/drawing/2014/main" id="{C169DA31-A166-498E-9378-93104B20224C}"/>
              </a:ext>
            </a:extLst>
          </p:cNvPr>
          <p:cNvSpPr>
            <a:spLocks noGrp="1"/>
          </p:cNvSpPr>
          <p:nvPr>
            <p:ph sz="half" idx="1"/>
          </p:nvPr>
        </p:nvSpPr>
        <p:spPr>
          <a:xfrm>
            <a:off x="685800" y="2204002"/>
            <a:ext cx="3657600" cy="3358598"/>
          </a:xfrm>
        </p:spPr>
        <p:txBody>
          <a:bodyPr>
            <a:normAutofit/>
          </a:bodyPr>
          <a:lstStyle/>
          <a:p>
            <a:r>
              <a:rPr lang="en-US" sz="2100" dirty="0"/>
              <a:t>Airway injuries</a:t>
            </a:r>
          </a:p>
          <a:p>
            <a:pPr lvl="1"/>
            <a:r>
              <a:rPr lang="en-US" sz="1800" dirty="0"/>
              <a:t>Airway compromise from injuries</a:t>
            </a:r>
          </a:p>
          <a:p>
            <a:r>
              <a:rPr lang="en-US" sz="2100" dirty="0"/>
              <a:t>Chest injuries</a:t>
            </a:r>
          </a:p>
          <a:p>
            <a:pPr lvl="1"/>
            <a:r>
              <a:rPr lang="en-US" sz="1800" dirty="0"/>
              <a:t>Open pneumothorax</a:t>
            </a:r>
          </a:p>
          <a:p>
            <a:pPr lvl="1"/>
            <a:r>
              <a:rPr lang="en-US" sz="1800" dirty="0"/>
              <a:t>Closed pneumothorax</a:t>
            </a:r>
          </a:p>
          <a:p>
            <a:pPr lvl="1"/>
            <a:r>
              <a:rPr lang="en-US" sz="1800" dirty="0"/>
              <a:t>Hemopneumothorax</a:t>
            </a:r>
          </a:p>
        </p:txBody>
      </p:sp>
      <p:pic>
        <p:nvPicPr>
          <p:cNvPr id="4098" name="Picture 2" descr="A photo shows an infant lying supine. A medical professional holds the infant’s head and chin with each ha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2508650"/>
            <a:ext cx="4118428" cy="274930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841517" y="5257952"/>
            <a:ext cx="1426994" cy="215444"/>
          </a:xfrm>
          <a:prstGeom prst="rect">
            <a:avLst/>
          </a:prstGeom>
        </p:spPr>
        <p:txBody>
          <a:bodyPr wrap="none">
            <a:spAutoFit/>
          </a:bodyPr>
          <a:lstStyle/>
          <a:p>
            <a:pPr algn="ctr"/>
            <a:r>
              <a:rPr lang="en-US" sz="800" dirty="0">
                <a:latin typeface="Arial" pitchFamily="34" charset="0"/>
                <a:cs typeface="Arial" pitchFamily="34" charset="0"/>
              </a:rPr>
              <a:t>© </a:t>
            </a:r>
            <a:r>
              <a:rPr lang="en-US" sz="800" dirty="0" err="1">
                <a:latin typeface="Arial" pitchFamily="34" charset="0"/>
                <a:cs typeface="Arial" pitchFamily="34" charset="0"/>
              </a:rPr>
              <a:t>Anatta_Tan</a:t>
            </a:r>
            <a:r>
              <a:rPr lang="en-US" sz="800" dirty="0">
                <a:latin typeface="Arial" pitchFamily="34" charset="0"/>
                <a:cs typeface="Arial" pitchFamily="34" charset="0"/>
              </a:rPr>
              <a:t>/</a:t>
            </a:r>
            <a:r>
              <a:rPr lang="en-US" sz="800" dirty="0" err="1">
                <a:latin typeface="Arial" pitchFamily="34" charset="0"/>
                <a:cs typeface="Arial" pitchFamily="34" charset="0"/>
              </a:rPr>
              <a:t>Shutterstock</a:t>
            </a:r>
            <a:endParaRPr lang="en-US" sz="800" dirty="0">
              <a:latin typeface="Arial" pitchFamily="34" charset="0"/>
              <a:cs typeface="Arial" pitchFamily="34" charset="0"/>
            </a:endParaRPr>
          </a:p>
        </p:txBody>
      </p:sp>
    </p:spTree>
    <p:extLst>
      <p:ext uri="{BB962C8B-B14F-4D97-AF65-F5344CB8AC3E}">
        <p14:creationId xmlns:p14="http://schemas.microsoft.com/office/powerpoint/2010/main" val="20494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BC4F6-201F-442A-8245-B562D9637FE2}"/>
              </a:ext>
            </a:extLst>
          </p:cNvPr>
          <p:cNvSpPr>
            <a:spLocks noGrp="1"/>
          </p:cNvSpPr>
          <p:nvPr>
            <p:ph type="title"/>
          </p:nvPr>
        </p:nvSpPr>
        <p:spPr/>
        <p:txBody>
          <a:bodyPr>
            <a:normAutofit/>
          </a:bodyPr>
          <a:lstStyle/>
          <a:p>
            <a:r>
              <a:rPr lang="en-US" dirty="0"/>
              <a:t>Types of Injuries </a:t>
            </a:r>
            <a:r>
              <a:rPr lang="en-US" sz="2000" dirty="0"/>
              <a:t>(3 of 5)</a:t>
            </a:r>
          </a:p>
        </p:txBody>
      </p:sp>
      <p:sp>
        <p:nvSpPr>
          <p:cNvPr id="3" name="Content Placeholder 2">
            <a:extLst>
              <a:ext uri="{FF2B5EF4-FFF2-40B4-BE49-F238E27FC236}">
                <a16:creationId xmlns:a16="http://schemas.microsoft.com/office/drawing/2014/main" id="{C169DA31-A166-498E-9378-93104B20224C}"/>
              </a:ext>
            </a:extLst>
          </p:cNvPr>
          <p:cNvSpPr>
            <a:spLocks noGrp="1"/>
          </p:cNvSpPr>
          <p:nvPr>
            <p:ph idx="1"/>
          </p:nvPr>
        </p:nvSpPr>
        <p:spPr>
          <a:xfrm>
            <a:off x="694373" y="1839223"/>
            <a:ext cx="7715250" cy="4699047"/>
          </a:xfrm>
        </p:spPr>
        <p:txBody>
          <a:bodyPr>
            <a:normAutofit/>
          </a:bodyPr>
          <a:lstStyle/>
          <a:p>
            <a:r>
              <a:rPr lang="en-US" dirty="0">
                <a:latin typeface="Minion Pro" panose="02040503050306020203" pitchFamily="18" charset="0"/>
              </a:rPr>
              <a:t>Head injuries</a:t>
            </a:r>
          </a:p>
          <a:p>
            <a:pPr lvl="1"/>
            <a:r>
              <a:rPr lang="en-US" dirty="0">
                <a:latin typeface="Minion Pro" panose="02040503050306020203" pitchFamily="18" charset="0"/>
              </a:rPr>
              <a:t>TBI</a:t>
            </a:r>
          </a:p>
          <a:p>
            <a:pPr lvl="1"/>
            <a:r>
              <a:rPr lang="en-US" dirty="0">
                <a:latin typeface="Minion Pro" panose="02040503050306020203" pitchFamily="18" charset="0"/>
              </a:rPr>
              <a:t>Concussion</a:t>
            </a:r>
          </a:p>
        </p:txBody>
      </p:sp>
      <p:pic>
        <p:nvPicPr>
          <p:cNvPr id="1026" name="Picture 2" descr="A photo shows a football player holding the ball and falling on his he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4807" y="2438400"/>
            <a:ext cx="4744820" cy="31670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322042" y="5607122"/>
            <a:ext cx="1510350" cy="215444"/>
          </a:xfrm>
          <a:prstGeom prst="rect">
            <a:avLst/>
          </a:prstGeom>
        </p:spPr>
        <p:txBody>
          <a:bodyPr wrap="none">
            <a:spAutoFit/>
          </a:bodyPr>
          <a:lstStyle/>
          <a:p>
            <a:pPr algn="ctr"/>
            <a:r>
              <a:rPr lang="en-US" sz="800" dirty="0">
                <a:latin typeface="Arial" pitchFamily="34" charset="0"/>
                <a:cs typeface="Arial" pitchFamily="34" charset="0"/>
              </a:rPr>
              <a:t>© Margaret Kite/</a:t>
            </a:r>
            <a:r>
              <a:rPr lang="en-US" sz="800" dirty="0" err="1">
                <a:latin typeface="Arial" pitchFamily="34" charset="0"/>
                <a:cs typeface="Arial" pitchFamily="34" charset="0"/>
              </a:rPr>
              <a:t>Shutterstock</a:t>
            </a:r>
            <a:endParaRPr lang="en-US" sz="800" dirty="0">
              <a:latin typeface="Arial" pitchFamily="34" charset="0"/>
              <a:cs typeface="Arial" pitchFamily="34" charset="0"/>
            </a:endParaRPr>
          </a:p>
        </p:txBody>
      </p:sp>
    </p:spTree>
    <p:extLst>
      <p:ext uri="{BB962C8B-B14F-4D97-AF65-F5344CB8AC3E}">
        <p14:creationId xmlns:p14="http://schemas.microsoft.com/office/powerpoint/2010/main" val="210410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BC4F6-201F-442A-8245-B562D9637FE2}"/>
              </a:ext>
            </a:extLst>
          </p:cNvPr>
          <p:cNvSpPr>
            <a:spLocks noGrp="1"/>
          </p:cNvSpPr>
          <p:nvPr>
            <p:ph type="title"/>
          </p:nvPr>
        </p:nvSpPr>
        <p:spPr/>
        <p:txBody>
          <a:bodyPr>
            <a:normAutofit/>
          </a:bodyPr>
          <a:lstStyle/>
          <a:p>
            <a:r>
              <a:rPr lang="en-US" dirty="0"/>
              <a:t>Types of Injuries  </a:t>
            </a:r>
          </a:p>
        </p:txBody>
      </p:sp>
      <p:sp>
        <p:nvSpPr>
          <p:cNvPr id="3" name="Content Placeholder 2">
            <a:extLst>
              <a:ext uri="{FF2B5EF4-FFF2-40B4-BE49-F238E27FC236}">
                <a16:creationId xmlns:a16="http://schemas.microsoft.com/office/drawing/2014/main" id="{C169DA31-A166-498E-9378-93104B20224C}"/>
              </a:ext>
            </a:extLst>
          </p:cNvPr>
          <p:cNvSpPr>
            <a:spLocks noGrp="1"/>
          </p:cNvSpPr>
          <p:nvPr>
            <p:ph sz="half" idx="1"/>
          </p:nvPr>
        </p:nvSpPr>
        <p:spPr>
          <a:xfrm>
            <a:off x="685800" y="1940036"/>
            <a:ext cx="3641598" cy="4729436"/>
          </a:xfrm>
        </p:spPr>
        <p:txBody>
          <a:bodyPr>
            <a:normAutofit/>
          </a:bodyPr>
          <a:lstStyle/>
          <a:p>
            <a:r>
              <a:rPr lang="en-US" dirty="0">
                <a:latin typeface="Minion Pro" panose="02040503050306020203" pitchFamily="18" charset="0"/>
              </a:rPr>
              <a:t>Fractures</a:t>
            </a:r>
          </a:p>
          <a:p>
            <a:pPr lvl="1"/>
            <a:r>
              <a:rPr lang="en-US" dirty="0">
                <a:latin typeface="Minion Pro" panose="02040503050306020203" pitchFamily="18" charset="0"/>
              </a:rPr>
              <a:t>Distal radius</a:t>
            </a:r>
          </a:p>
          <a:p>
            <a:pPr lvl="1"/>
            <a:r>
              <a:rPr lang="en-US" dirty="0">
                <a:latin typeface="Minion Pro" panose="02040503050306020203" pitchFamily="18" charset="0"/>
              </a:rPr>
              <a:t>Hand</a:t>
            </a:r>
          </a:p>
          <a:p>
            <a:pPr lvl="1"/>
            <a:r>
              <a:rPr lang="en-US" dirty="0">
                <a:latin typeface="Minion Pro" panose="02040503050306020203" pitchFamily="18" charset="0"/>
              </a:rPr>
              <a:t>Clavicle</a:t>
            </a:r>
          </a:p>
          <a:p>
            <a:pPr lvl="1"/>
            <a:r>
              <a:rPr lang="en-US" dirty="0">
                <a:latin typeface="Minion Pro" panose="02040503050306020203" pitchFamily="18" charset="0"/>
              </a:rPr>
              <a:t>Tibia</a:t>
            </a:r>
          </a:p>
          <a:p>
            <a:endParaRPr lang="en-US" sz="3200" dirty="0"/>
          </a:p>
        </p:txBody>
      </p:sp>
      <p:pic>
        <p:nvPicPr>
          <p:cNvPr id="2050" name="Picture 2" descr="A photo shows a young girl sitting on a stoop with a sling on her ar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2438400"/>
            <a:ext cx="4721293" cy="314937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530143" y="5587773"/>
            <a:ext cx="1433406" cy="215444"/>
          </a:xfrm>
          <a:prstGeom prst="rect">
            <a:avLst/>
          </a:prstGeom>
        </p:spPr>
        <p:txBody>
          <a:bodyPr wrap="none">
            <a:spAutoFit/>
          </a:bodyPr>
          <a:lstStyle/>
          <a:p>
            <a:pPr algn="ctr"/>
            <a:r>
              <a:rPr lang="en-US" sz="800" dirty="0">
                <a:latin typeface="Arial" pitchFamily="34" charset="0"/>
                <a:cs typeface="Arial" pitchFamily="34" charset="0"/>
              </a:rPr>
              <a:t>© </a:t>
            </a:r>
            <a:r>
              <a:rPr lang="en-US" sz="800" dirty="0" err="1">
                <a:latin typeface="Arial" pitchFamily="34" charset="0"/>
                <a:cs typeface="Arial" pitchFamily="34" charset="0"/>
              </a:rPr>
              <a:t>Mimma</a:t>
            </a:r>
            <a:r>
              <a:rPr lang="en-US" sz="800" dirty="0">
                <a:latin typeface="Arial" pitchFamily="34" charset="0"/>
                <a:cs typeface="Arial" pitchFamily="34" charset="0"/>
              </a:rPr>
              <a:t> Key/</a:t>
            </a:r>
            <a:r>
              <a:rPr lang="en-US" sz="800" dirty="0" err="1">
                <a:latin typeface="Arial" pitchFamily="34" charset="0"/>
                <a:cs typeface="Arial" pitchFamily="34" charset="0"/>
              </a:rPr>
              <a:t>Shutterstock</a:t>
            </a:r>
            <a:endParaRPr lang="en-US" sz="800" dirty="0">
              <a:latin typeface="Arial" pitchFamily="34" charset="0"/>
              <a:cs typeface="Arial" pitchFamily="34" charset="0"/>
            </a:endParaRPr>
          </a:p>
        </p:txBody>
      </p:sp>
    </p:spTree>
    <p:extLst>
      <p:ext uri="{BB962C8B-B14F-4D97-AF65-F5344CB8AC3E}">
        <p14:creationId xmlns:p14="http://schemas.microsoft.com/office/powerpoint/2010/main" val="206993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Custom 2">
      <a:dk1>
        <a:srgbClr val="4196D7"/>
      </a:dk1>
      <a:lt1>
        <a:srgbClr val="6E6E71"/>
      </a:lt1>
      <a:dk2>
        <a:srgbClr val="3C9FAE"/>
      </a:dk2>
      <a:lt2>
        <a:srgbClr val="7A174E"/>
      </a:lt2>
      <a:accent1>
        <a:srgbClr val="EAE62A"/>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21384</TotalTime>
  <Words>7294</Words>
  <Application>Microsoft Macintosh PowerPoint</Application>
  <PresentationFormat>On-screen Show (4:3)</PresentationFormat>
  <Paragraphs>830</Paragraphs>
  <Slides>39</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Calibri</vt:lpstr>
      <vt:lpstr>Cambria</vt:lpstr>
      <vt:lpstr>Courier New</vt:lpstr>
      <vt:lpstr>Minion Pro</vt:lpstr>
      <vt:lpstr>Montserrat ExtraBold</vt:lpstr>
      <vt:lpstr>Segoe UI</vt:lpstr>
      <vt:lpstr>Wingdings</vt:lpstr>
      <vt:lpstr>Educational subjects 16x9</vt:lpstr>
      <vt:lpstr>PowerPoint Presentation</vt:lpstr>
      <vt:lpstr>Lesson Objectives</vt:lpstr>
      <vt:lpstr>Introduction</vt:lpstr>
      <vt:lpstr>Kinematics of Pediatric Trauma</vt:lpstr>
      <vt:lpstr>Trauma Triad of Death</vt:lpstr>
      <vt:lpstr>Types of Injuries (1 of 5)</vt:lpstr>
      <vt:lpstr>Types of Injuries (2 of 5)</vt:lpstr>
      <vt:lpstr>Types of Injuries (3 of 5)</vt:lpstr>
      <vt:lpstr>Types of Injuries  </vt:lpstr>
      <vt:lpstr>Types of Injuries (5 of 5)</vt:lpstr>
      <vt:lpstr>Case 1</vt:lpstr>
      <vt:lpstr>Initial Observations</vt:lpstr>
      <vt:lpstr>Discussion</vt:lpstr>
      <vt:lpstr>Primary Survey</vt:lpstr>
      <vt:lpstr>Tourniquets (1 of 2)</vt:lpstr>
      <vt:lpstr>Tourniquets (2 of 2)</vt:lpstr>
      <vt:lpstr>Detailed Assessment</vt:lpstr>
      <vt:lpstr>Detailed Assessment</vt:lpstr>
      <vt:lpstr>Vital Signs</vt:lpstr>
      <vt:lpstr>Detailed Assessment </vt:lpstr>
      <vt:lpstr>Treatment</vt:lpstr>
      <vt:lpstr>TXA in Pediatrics</vt:lpstr>
      <vt:lpstr>Ongoing Management</vt:lpstr>
      <vt:lpstr>Case Wrap-Up</vt:lpstr>
      <vt:lpstr>Case 2</vt:lpstr>
      <vt:lpstr>Initial Observations</vt:lpstr>
      <vt:lpstr>Discussion</vt:lpstr>
      <vt:lpstr>Primary Survey</vt:lpstr>
      <vt:lpstr>Detailed Assessment</vt:lpstr>
      <vt:lpstr>Detailed Assessment</vt:lpstr>
      <vt:lpstr>Vital Signs</vt:lpstr>
      <vt:lpstr>Detailed Assessment </vt:lpstr>
      <vt:lpstr>Chest Decompression</vt:lpstr>
      <vt:lpstr>Treatment</vt:lpstr>
      <vt:lpstr>Ongoing Management</vt:lpstr>
      <vt:lpstr>Trauma Destinations</vt:lpstr>
      <vt:lpstr>Case Wrap-Up</vt:lpstr>
      <vt:lpstr>Lesson Wrap-Up</vt:lpstr>
      <vt:lpstr>Questions? </vt:lpstr>
    </vt:vector>
  </TitlesOfParts>
  <Company>Ascend Learning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Jennifer Deforge-Kling</dc:creator>
  <cp:lastModifiedBy>Madelene Nieman</cp:lastModifiedBy>
  <cp:revision>468</cp:revision>
  <dcterms:created xsi:type="dcterms:W3CDTF">2015-08-20T18:58:25Z</dcterms:created>
  <dcterms:modified xsi:type="dcterms:W3CDTF">2021-10-05T14:34:49Z</dcterms:modified>
</cp:coreProperties>
</file>