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handoutMasterIdLst>
    <p:handoutMasterId r:id="rId60"/>
  </p:handoutMasterIdLst>
  <p:sldIdLst>
    <p:sldId id="278" r:id="rId2"/>
    <p:sldId id="568" r:id="rId3"/>
    <p:sldId id="389" r:id="rId4"/>
    <p:sldId id="511" r:id="rId5"/>
    <p:sldId id="512" r:id="rId6"/>
    <p:sldId id="513" r:id="rId7"/>
    <p:sldId id="394" r:id="rId8"/>
    <p:sldId id="515" r:id="rId9"/>
    <p:sldId id="516" r:id="rId10"/>
    <p:sldId id="517" r:id="rId11"/>
    <p:sldId id="518" r:id="rId12"/>
    <p:sldId id="519" r:id="rId13"/>
    <p:sldId id="520" r:id="rId14"/>
    <p:sldId id="521" r:id="rId15"/>
    <p:sldId id="514" r:id="rId16"/>
    <p:sldId id="523" r:id="rId17"/>
    <p:sldId id="524" r:id="rId18"/>
    <p:sldId id="525" r:id="rId19"/>
    <p:sldId id="526" r:id="rId20"/>
    <p:sldId id="527" r:id="rId21"/>
    <p:sldId id="528" r:id="rId22"/>
    <p:sldId id="529" r:id="rId23"/>
    <p:sldId id="530" r:id="rId24"/>
    <p:sldId id="531" r:id="rId25"/>
    <p:sldId id="532" r:id="rId26"/>
    <p:sldId id="533" r:id="rId27"/>
    <p:sldId id="534" r:id="rId28"/>
    <p:sldId id="536" r:id="rId29"/>
    <p:sldId id="537" r:id="rId30"/>
    <p:sldId id="522" r:id="rId31"/>
    <p:sldId id="541" r:id="rId32"/>
    <p:sldId id="540" r:id="rId33"/>
    <p:sldId id="542" r:id="rId34"/>
    <p:sldId id="543" r:id="rId35"/>
    <p:sldId id="544" r:id="rId36"/>
    <p:sldId id="545" r:id="rId37"/>
    <p:sldId id="546" r:id="rId38"/>
    <p:sldId id="547" r:id="rId39"/>
    <p:sldId id="548" r:id="rId40"/>
    <p:sldId id="549" r:id="rId41"/>
    <p:sldId id="539" r:id="rId42"/>
    <p:sldId id="552" r:id="rId43"/>
    <p:sldId id="553" r:id="rId44"/>
    <p:sldId id="554" r:id="rId45"/>
    <p:sldId id="555" r:id="rId46"/>
    <p:sldId id="551" r:id="rId47"/>
    <p:sldId id="556" r:id="rId48"/>
    <p:sldId id="557" r:id="rId49"/>
    <p:sldId id="558" r:id="rId50"/>
    <p:sldId id="559" r:id="rId51"/>
    <p:sldId id="560" r:id="rId52"/>
    <p:sldId id="562" r:id="rId53"/>
    <p:sldId id="563" r:id="rId54"/>
    <p:sldId id="564" r:id="rId55"/>
    <p:sldId id="561" r:id="rId56"/>
    <p:sldId id="566" r:id="rId57"/>
    <p:sldId id="567" r:id="rId5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forge-Kling" initials="JDK" lastIdx="5" clrIdx="0"/>
  <p:cmAuthor id="1" name="Jessica Sturtevant" initials="J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7A6"/>
    <a:srgbClr val="4D20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80284" autoAdjust="0"/>
  </p:normalViewPr>
  <p:slideViewPr>
    <p:cSldViewPr>
      <p:cViewPr>
        <p:scale>
          <a:sx n="60" d="100"/>
          <a:sy n="60" d="100"/>
        </p:scale>
        <p:origin x="-1512" y="-30"/>
      </p:cViewPr>
      <p:guideLst>
        <p:guide orient="horz" pos="2160"/>
        <p:guide orient="horz" pos="912"/>
        <p:guide orient="horz" pos="3936"/>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306"/>
    </p:cViewPr>
  </p:sorterViewPr>
  <p:notesViewPr>
    <p:cSldViewPr>
      <p:cViewPr varScale="1">
        <p:scale>
          <a:sx n="55" d="100"/>
          <a:sy n="55" d="100"/>
        </p:scale>
        <p:origin x="157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321DF8-F179-43D0-BC0F-D11D20D05FF7}" type="slidenum">
              <a:rPr lang="en-US" altLang="en-US"/>
              <a:pPr/>
              <a:t>‹#›</a:t>
            </a:fld>
            <a:endParaRPr lang="en-US" altLang="en-US" dirty="0"/>
          </a:p>
        </p:txBody>
      </p:sp>
    </p:spTree>
    <p:extLst>
      <p:ext uri="{BB962C8B-B14F-4D97-AF65-F5344CB8AC3E}">
        <p14:creationId xmlns:p14="http://schemas.microsoft.com/office/powerpoint/2010/main" val="224255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144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216C51-FE2C-4B40-8DEA-FA0CE26D0BF2}" type="slidenum">
              <a:rPr lang="en-US" altLang="en-US"/>
              <a:pPr/>
              <a:t>‹#›</a:t>
            </a:fld>
            <a:endParaRPr lang="en-US" altLang="en-US" dirty="0"/>
          </a:p>
        </p:txBody>
      </p:sp>
    </p:spTree>
    <p:extLst>
      <p:ext uri="{BB962C8B-B14F-4D97-AF65-F5344CB8AC3E}">
        <p14:creationId xmlns:p14="http://schemas.microsoft.com/office/powerpoint/2010/main" val="149997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a:t>
            </a:r>
            <a:r>
              <a:rPr lang="en-US" baseline="0" dirty="0"/>
              <a:t> 16: Mental Health</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5.	Following the discovery of chlorpromazine (</a:t>
            </a:r>
            <a:r>
              <a:rPr lang="en-US" sz="1200" dirty="0" err="1" smtClean="0">
                <a:effectLst/>
                <a:latin typeface="Times New Roman"/>
                <a:ea typeface="Times New Roman"/>
              </a:rPr>
              <a:t>Thorazine</a:t>
            </a:r>
            <a:r>
              <a:rPr lang="en-US" sz="1200" dirty="0" smtClean="0">
                <a:effectLst/>
                <a:latin typeface="Times New Roman"/>
                <a:ea typeface="Times New Roman"/>
              </a:rPr>
              <a:t>) and other antipsychotics in the 1950s, public policy shifted to emphasize:</a:t>
            </a:r>
          </a:p>
          <a:p>
            <a:pPr marL="685800" marR="0" indent="-228600">
              <a:spcBef>
                <a:spcPts val="0"/>
              </a:spcBef>
              <a:spcAft>
                <a:spcPts val="300"/>
              </a:spcAft>
              <a:tabLst>
                <a:tab pos="685800" algn="l"/>
              </a:tabLst>
            </a:pPr>
            <a:r>
              <a:rPr lang="en-US" sz="1200" dirty="0" smtClean="0">
                <a:effectLst/>
                <a:latin typeface="Times New Roman"/>
                <a:ea typeface="Times New Roman"/>
              </a:rPr>
              <a:t>a.	The use of medications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In-community treatment </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6.	Mental health and health care professionals are familiar with the difficulty of finding inpatient care for the “revolving door” patient who is socially isolated and requires help with:</a:t>
            </a:r>
          </a:p>
          <a:p>
            <a:pPr marL="685800" marR="0" indent="-228600">
              <a:spcBef>
                <a:spcPts val="0"/>
              </a:spcBef>
              <a:spcAft>
                <a:spcPts val="300"/>
              </a:spcAft>
              <a:tabLst>
                <a:tab pos="685800" algn="l"/>
              </a:tabLst>
            </a:pPr>
            <a:r>
              <a:rPr lang="en-US" sz="1200" dirty="0" smtClean="0">
                <a:effectLst/>
                <a:latin typeface="Times New Roman"/>
                <a:ea typeface="Times New Roman"/>
              </a:rPr>
              <a:t>a.	Addiction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Psychiatric disorders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Underlying physical illness</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7.	Finding ways to make effective treatment referrals and to ensure an integrated network of care for patients with psychiatric disorders is among the most difficult challenges facing community paramedics.</a:t>
            </a:r>
          </a:p>
          <a:p>
            <a:pPr marL="457200" marR="0" lvl="0" indent="-228600" algn="l" defTabSz="914400" rtl="0" eaLnBrk="0" fontAlgn="base" latinLnBrk="0" hangingPunct="0">
              <a:lnSpc>
                <a:spcPct val="100000"/>
              </a:lnSpc>
              <a:spcBef>
                <a:spcPts val="0"/>
              </a:spcBef>
              <a:spcAft>
                <a:spcPts val="300"/>
              </a:spcAft>
              <a:buClrTx/>
              <a:buSzTx/>
              <a:buFontTx/>
              <a:buAutoNum type="arabicPeriod" startAt="7"/>
              <a:tabLst>
                <a:tab pos="457200" algn="l"/>
              </a:tabLst>
              <a:defRPr/>
            </a:pP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10</a:t>
            </a:fld>
            <a:endParaRPr lang="en-US" altLang="en-US" dirty="0"/>
          </a:p>
        </p:txBody>
      </p:sp>
    </p:spTree>
    <p:extLst>
      <p:ext uri="{BB962C8B-B14F-4D97-AF65-F5344CB8AC3E}">
        <p14:creationId xmlns:p14="http://schemas.microsoft.com/office/powerpoint/2010/main" val="646471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III. Psychiatric Disorders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Behavior</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Behavior is defined as the way a person acts or responds </a:t>
            </a:r>
            <a:r>
              <a:rPr lang="en-US" sz="1200" dirty="0" smtClean="0">
                <a:effectLst/>
                <a:latin typeface="Times New Roman" panose="02020603050405020304" pitchFamily="18" charset="0"/>
                <a:ea typeface="Times New Roman" panose="02020603050405020304" pitchFamily="18" charset="0"/>
              </a:rPr>
              <a:t>outwardly—the </a:t>
            </a:r>
            <a:r>
              <a:rPr lang="en-US" sz="1200" dirty="0">
                <a:effectLst/>
                <a:latin typeface="Times New Roman" panose="02020603050405020304" pitchFamily="18" charset="0"/>
                <a:ea typeface="Times New Roman" panose="02020603050405020304" pitchFamily="18" charset="0"/>
              </a:rPr>
              <a:t>patient’s activities that we can observe.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Community paramedics must be careful to not make premature conclusions about their patients’ internal life from the external signs they present.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It can be difficult to tell, particularly when a person is in crisis, if the cause of abnormal behavior is: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Stress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Medical illness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Use of alcohol or drugs</a:t>
            </a:r>
          </a:p>
          <a:p>
            <a:pPr marL="685800" marR="0" indent="-228600">
              <a:spcBef>
                <a:spcPts val="0"/>
              </a:spcBef>
              <a:spcAft>
                <a:spcPts val="300"/>
              </a:spcAft>
              <a:buAutoNum type="alphaLcPeriod" startAt="4"/>
              <a:tabLst>
                <a:tab pos="685800" algn="l"/>
              </a:tabLst>
            </a:pPr>
            <a:r>
              <a:rPr lang="en-US" sz="1100" dirty="0" smtClean="0">
                <a:effectLst/>
                <a:latin typeface="Times New Roman" panose="02020603050405020304" pitchFamily="18" charset="0"/>
                <a:ea typeface="Times New Roman" panose="02020603050405020304" pitchFamily="18" charset="0"/>
              </a:rPr>
              <a:t>Psychiatric disorder</a:t>
            </a:r>
          </a:p>
          <a:p>
            <a:pPr marL="457200" marR="0" indent="-228600">
              <a:spcBef>
                <a:spcPts val="0"/>
              </a:spcBef>
              <a:spcAft>
                <a:spcPts val="300"/>
              </a:spcAft>
              <a:tabLst>
                <a:tab pos="457200" algn="l"/>
              </a:tabLst>
            </a:pPr>
            <a:r>
              <a:rPr lang="en-US" sz="1100" dirty="0" smtClean="0">
                <a:effectLst/>
                <a:latin typeface="Times New Roman"/>
                <a:ea typeface="Times New Roman"/>
              </a:rPr>
              <a:t>4.	As experienced emergency medical services (EMS) providers, community paramedics are familiar with the confusion experienced by:</a:t>
            </a:r>
          </a:p>
          <a:p>
            <a:pPr marL="685800" marR="0" indent="-228600">
              <a:spcBef>
                <a:spcPts val="0"/>
              </a:spcBef>
              <a:spcAft>
                <a:spcPts val="300"/>
              </a:spcAft>
              <a:tabLst>
                <a:tab pos="685800" algn="l"/>
              </a:tabLst>
            </a:pPr>
            <a:r>
              <a:rPr lang="en-US" sz="1100" dirty="0" smtClean="0">
                <a:effectLst/>
                <a:latin typeface="Times New Roman"/>
                <a:ea typeface="Times New Roman"/>
              </a:rPr>
              <a:t>a.	A patient with diabetes whose blood glucose is too low </a:t>
            </a:r>
            <a:endParaRPr lang="en-US" sz="1050" dirty="0" smtClean="0">
              <a:effectLst/>
              <a:latin typeface="Times New Roman"/>
              <a:ea typeface="Times New Roman"/>
            </a:endParaRPr>
          </a:p>
          <a:p>
            <a:pPr marL="685800" marR="0" indent="-228600">
              <a:spcBef>
                <a:spcPts val="0"/>
              </a:spcBef>
              <a:spcAft>
                <a:spcPts val="300"/>
              </a:spcAft>
              <a:tabLst>
                <a:tab pos="685800" algn="l"/>
              </a:tabLst>
            </a:pPr>
            <a:r>
              <a:rPr lang="en-US" sz="1100" dirty="0" smtClean="0">
                <a:effectLst/>
                <a:latin typeface="Times New Roman"/>
                <a:ea typeface="Times New Roman"/>
              </a:rPr>
              <a:t>b.	A patient who has consumed too much alcohol or mind-altering drugs</a:t>
            </a:r>
            <a:endParaRPr lang="en-US" sz="1050" dirty="0" smtClean="0">
              <a:effectLst/>
              <a:latin typeface="Times New Roman"/>
              <a:ea typeface="Times New Roman"/>
            </a:endParaRPr>
          </a:p>
          <a:p>
            <a:pPr marL="685800" marR="0" indent="-228600">
              <a:spcBef>
                <a:spcPts val="0"/>
              </a:spcBef>
              <a:spcAft>
                <a:spcPts val="300"/>
              </a:spcAft>
              <a:tabLst>
                <a:tab pos="685800" algn="l"/>
              </a:tabLst>
            </a:pPr>
            <a:r>
              <a:rPr lang="en-US" sz="1100" dirty="0" smtClean="0">
                <a:effectLst/>
                <a:latin typeface="Times New Roman"/>
                <a:ea typeface="Times New Roman"/>
              </a:rPr>
              <a:t>c.	A patient with Alzheimer disease</a:t>
            </a:r>
            <a:endParaRPr lang="en-US" sz="1050" dirty="0" smtClean="0">
              <a:effectLst/>
              <a:latin typeface="Times New Roman"/>
              <a:ea typeface="Times New Roman"/>
            </a:endParaRPr>
          </a:p>
          <a:p>
            <a:pPr marL="685800" marR="0" indent="-228600">
              <a:spcBef>
                <a:spcPts val="0"/>
              </a:spcBef>
              <a:spcAft>
                <a:spcPts val="300"/>
              </a:spcAft>
              <a:buAutoNum type="alphaLcPeriod" startAt="4"/>
              <a:tabLst>
                <a:tab pos="685800" algn="l"/>
              </a:tabLst>
            </a:pPr>
            <a:endParaRPr lang="en-US" sz="11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11</a:t>
            </a:fld>
            <a:endParaRPr lang="en-US" altLang="en-US" dirty="0"/>
          </a:p>
        </p:txBody>
      </p:sp>
    </p:spTree>
    <p:extLst>
      <p:ext uri="{BB962C8B-B14F-4D97-AF65-F5344CB8AC3E}">
        <p14:creationId xmlns:p14="http://schemas.microsoft.com/office/powerpoint/2010/main" val="323706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Psychiatric emergencies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threshold for identifying a psychiatric emergency</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based on the level of agitation, violence, or uncooperative behavior that poses a threat to self or others.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safety of any scene can deteriorate rapidly and a patient’s condition can change rapidly—certainly from visit to visit.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As a community paramedic, you need to be alert to the signs of imminent behavioral change, even violence.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12</a:t>
            </a:fld>
            <a:endParaRPr lang="en-US" altLang="en-US" dirty="0"/>
          </a:p>
        </p:txBody>
      </p:sp>
    </p:spTree>
    <p:extLst>
      <p:ext uri="{BB962C8B-B14F-4D97-AF65-F5344CB8AC3E}">
        <p14:creationId xmlns:p14="http://schemas.microsoft.com/office/powerpoint/2010/main" val="728486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Chronic psychiatric disorders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Chronic psychiatric disorders tend to persist over a long period—in some cases, for the entire life span of the patient.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Although most psychiatric disorders have the potential to become chronic, the chronic psychiatric disorders that community paramedics are most likely to encounter include: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Schizophrenia</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Major depressive disorder</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Bipolar disorder</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Obsessive-compulsive disorder (OCD)</a:t>
            </a:r>
          </a:p>
          <a:p>
            <a:pPr marL="457200" marR="0" indent="-228600">
              <a:spcBef>
                <a:spcPts val="0"/>
              </a:spcBef>
              <a:spcAft>
                <a:spcPts val="300"/>
              </a:spcAft>
              <a:tabLst>
                <a:tab pos="457200" algn="l"/>
              </a:tabLst>
            </a:pPr>
            <a:r>
              <a:rPr lang="en-US" sz="1200" dirty="0" smtClean="0">
                <a:effectLst/>
                <a:latin typeface="Times New Roman"/>
                <a:ea typeface="Times New Roman"/>
              </a:rPr>
              <a:t>3.	A patient’s chronic psychiatric disorder may not be evident or present all the time.</a:t>
            </a:r>
          </a:p>
          <a:p>
            <a:pPr marL="457200" marR="0" indent="-228600">
              <a:spcBef>
                <a:spcPts val="0"/>
              </a:spcBef>
              <a:spcAft>
                <a:spcPts val="300"/>
              </a:spcAft>
              <a:tabLst>
                <a:tab pos="457200" algn="l"/>
              </a:tabLst>
            </a:pPr>
            <a:r>
              <a:rPr lang="en-US" sz="1200" dirty="0" smtClean="0">
                <a:effectLst/>
                <a:latin typeface="Times New Roman"/>
                <a:ea typeface="Times New Roman"/>
              </a:rPr>
              <a:t>4.	Treatment options for the patient with a chronic psychiatric disorder may not be readily available because of:</a:t>
            </a:r>
          </a:p>
          <a:p>
            <a:pPr marL="685800" marR="0" indent="-228600">
              <a:spcBef>
                <a:spcPts val="0"/>
              </a:spcBef>
              <a:spcAft>
                <a:spcPts val="300"/>
              </a:spcAft>
              <a:tabLst>
                <a:tab pos="685800" algn="l"/>
              </a:tabLst>
            </a:pPr>
            <a:r>
              <a:rPr lang="en-US" sz="1200" dirty="0" smtClean="0">
                <a:effectLst/>
                <a:latin typeface="Times New Roman"/>
                <a:ea typeface="Times New Roman"/>
              </a:rPr>
              <a:t>a.	Lack of resources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Prohibitive cost</a:t>
            </a:r>
            <a:endParaRPr lang="en-US" sz="1100" dirty="0" smtClean="0">
              <a:effectLst/>
              <a:latin typeface="Times New Roman"/>
              <a:ea typeface="Times New Roman"/>
            </a:endParaRPr>
          </a:p>
          <a:p>
            <a:pPr marL="685800" marR="0" indent="-228600">
              <a:spcBef>
                <a:spcPts val="0"/>
              </a:spcBef>
              <a:spcAft>
                <a:spcPts val="300"/>
              </a:spcAft>
              <a:buAutoNum type="alphaLcPeriod" startAt="3"/>
              <a:tabLst>
                <a:tab pos="685800" algn="l"/>
              </a:tabLst>
            </a:pPr>
            <a:r>
              <a:rPr lang="en-US" sz="1200" dirty="0" smtClean="0">
                <a:effectLst/>
                <a:latin typeface="Times New Roman"/>
                <a:ea typeface="Times New Roman"/>
              </a:rPr>
              <a:t>Lack of accessibility</a:t>
            </a:r>
            <a:endParaRPr lang="en-US" sz="1100" dirty="0" smtClean="0">
              <a:effectLst/>
              <a:latin typeface="Times New Roman"/>
              <a:ea typeface="Times New Roman"/>
            </a:endParaRPr>
          </a:p>
          <a:p>
            <a:pPr marL="685800" marR="0" indent="-228600">
              <a:spcBef>
                <a:spcPts val="0"/>
              </a:spcBef>
              <a:spcAft>
                <a:spcPts val="300"/>
              </a:spcAft>
              <a:buAutoNum type="alphaLcPeriod" startAt="3"/>
              <a:tabLst>
                <a:tab pos="685800" algn="l"/>
              </a:tabLst>
            </a:pPr>
            <a:r>
              <a:rPr lang="en-US" sz="1200" dirty="0" smtClean="0">
                <a:effectLst/>
                <a:latin typeface="Times New Roman"/>
                <a:ea typeface="Times New Roman"/>
              </a:rPr>
              <a:t>Limited program capacity</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13</a:t>
            </a:fld>
            <a:endParaRPr lang="en-US" altLang="en-US" dirty="0"/>
          </a:p>
        </p:txBody>
      </p:sp>
    </p:spTree>
    <p:extLst>
      <p:ext uri="{BB962C8B-B14F-4D97-AF65-F5344CB8AC3E}">
        <p14:creationId xmlns:p14="http://schemas.microsoft.com/office/powerpoint/2010/main" val="2468487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IV. Classifying Psychiatric Disorders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t>
            </a:r>
            <a:r>
              <a:rPr lang="en-US" sz="1200" b="0" i="1" dirty="0">
                <a:effectLst/>
                <a:latin typeface="Times New Roman" panose="02020603050405020304" pitchFamily="18" charset="0"/>
                <a:ea typeface="Times New Roman" panose="02020603050405020304" pitchFamily="18" charset="0"/>
              </a:rPr>
              <a:t>Diagnostic and Statistical Manual of Mental Disorders</a:t>
            </a:r>
            <a:endParaRPr lang="en-US" sz="1200" b="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We classify psychiatric disorders based on definitions of the signs and symptoms of abnormal conditions. These definitions are continually tested, debated, and revised through scientific research to incorporate new evidence.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result of this effort is the </a:t>
            </a:r>
            <a:r>
              <a:rPr lang="en-US" sz="1200" i="1" dirty="0">
                <a:effectLst/>
                <a:latin typeface="Times New Roman" panose="02020603050405020304" pitchFamily="18" charset="0"/>
                <a:ea typeface="Times New Roman" panose="02020603050405020304" pitchFamily="18" charset="0"/>
              </a:rPr>
              <a:t>Diagnostic and Statistical Manual of Mental Disorders (DSM),</a:t>
            </a:r>
            <a:r>
              <a:rPr lang="en-US" sz="1200" dirty="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now </a:t>
            </a:r>
            <a:r>
              <a:rPr lang="en-US" sz="1200" dirty="0">
                <a:effectLst/>
                <a:latin typeface="Times New Roman" panose="02020603050405020304" pitchFamily="18" charset="0"/>
                <a:ea typeface="Times New Roman" panose="02020603050405020304" pitchFamily="18" charset="0"/>
              </a:rPr>
              <a:t>in its fifth edition (</a:t>
            </a:r>
            <a:r>
              <a:rPr lang="en-US" sz="1200" i="1" dirty="0">
                <a:effectLst/>
                <a:latin typeface="Times New Roman" panose="02020603050405020304" pitchFamily="18" charset="0"/>
                <a:ea typeface="Times New Roman" panose="02020603050405020304" pitchFamily="18" charset="0"/>
              </a:rPr>
              <a:t>DSM-5</a:t>
            </a:r>
            <a:r>
              <a:rPr lang="en-US" sz="1200" dirty="0">
                <a:effectLst/>
                <a:latin typeface="Times New Roman" panose="02020603050405020304" pitchFamily="18" charset="0"/>
                <a:ea typeface="Times New Roman" panose="02020603050405020304" pitchFamily="18" charset="0"/>
              </a:rPr>
              <a: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This nearly 1,000-page compendium published by the American Psychiatric Association lists, in common language, all psychiatric disorders, along with:</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14</a:t>
            </a:fld>
            <a:endParaRPr lang="en-US" altLang="en-US" dirty="0"/>
          </a:p>
        </p:txBody>
      </p:sp>
    </p:spTree>
    <p:extLst>
      <p:ext uri="{BB962C8B-B14F-4D97-AF65-F5344CB8AC3E}">
        <p14:creationId xmlns:p14="http://schemas.microsoft.com/office/powerpoint/2010/main" val="2708857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This nearly 1,000-page compendium published by the American Psychiatric Association lists, in common language, all psychiatric disorders, along with:</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Symptoms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Descriptions of the psychiatric disorder</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Criteria for diagnosis </a:t>
            </a:r>
          </a:p>
          <a:p>
            <a:pPr marL="457200" marR="0" indent="-228600">
              <a:spcBef>
                <a:spcPts val="0"/>
              </a:spcBef>
              <a:spcAft>
                <a:spcPts val="300"/>
              </a:spcAft>
              <a:tabLst>
                <a:tab pos="457200" algn="l"/>
              </a:tabLst>
            </a:pPr>
            <a:r>
              <a:rPr lang="en-US" sz="1200" dirty="0" smtClean="0">
                <a:effectLst/>
                <a:latin typeface="Times New Roman"/>
                <a:ea typeface="Times New Roman"/>
              </a:rPr>
              <a:t>4.	</a:t>
            </a:r>
            <a:r>
              <a:rPr lang="en-US" sz="1200" i="1" dirty="0" smtClean="0">
                <a:effectLst/>
                <a:latin typeface="Times New Roman"/>
                <a:ea typeface="Times New Roman"/>
              </a:rPr>
              <a:t>DSM-5 </a:t>
            </a:r>
            <a:r>
              <a:rPr lang="en-US" sz="1200" dirty="0" smtClean="0">
                <a:effectLst/>
                <a:latin typeface="Times New Roman"/>
                <a:ea typeface="Times New Roman"/>
              </a:rPr>
              <a:t>addresses common features of some psychiatric disorders—cross-cutting symptoms, or symptoms that may not fit neatly into a single diagnosis, but “cut across” several psychiatric disorders.</a:t>
            </a:r>
          </a:p>
          <a:p>
            <a:pPr marL="685800" marR="0" indent="-228600">
              <a:spcBef>
                <a:spcPts val="0"/>
              </a:spcBef>
              <a:spcAft>
                <a:spcPts val="300"/>
              </a:spcAft>
              <a:tabLst>
                <a:tab pos="457200" algn="l"/>
              </a:tabLst>
            </a:pPr>
            <a:r>
              <a:rPr lang="en-US" sz="1200" dirty="0" smtClean="0">
                <a:effectLst/>
                <a:latin typeface="Times New Roman"/>
                <a:ea typeface="Times New Roman"/>
              </a:rPr>
              <a:t>a.	Diagnostic categories are created solely for the convenience of health care providers.</a:t>
            </a:r>
          </a:p>
          <a:p>
            <a:pPr marL="685800" marR="0" indent="-228600">
              <a:spcBef>
                <a:spcPts val="0"/>
              </a:spcBef>
              <a:spcAft>
                <a:spcPts val="300"/>
              </a:spcAft>
              <a:tabLst>
                <a:tab pos="685800" algn="l"/>
              </a:tabLst>
            </a:pPr>
            <a:r>
              <a:rPr lang="en-US" sz="1200" dirty="0" smtClean="0">
                <a:effectLst/>
                <a:latin typeface="Times New Roman"/>
                <a:ea typeface="Times New Roman"/>
              </a:rPr>
              <a:t>b.	Knowing the patient as a person is more important than checking off the boxes of a diagnosis or fitting that person into a category.</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15</a:t>
            </a:fld>
            <a:endParaRPr lang="en-US" altLang="en-US" dirty="0"/>
          </a:p>
        </p:txBody>
      </p:sp>
    </p:spTree>
    <p:extLst>
      <p:ext uri="{BB962C8B-B14F-4D97-AF65-F5344CB8AC3E}">
        <p14:creationId xmlns:p14="http://schemas.microsoft.com/office/powerpoint/2010/main" val="1078479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 Medical Versus Mental Causes of Psychiatric Symptoms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Causes of psychiatric symptoms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Signs and symptoms that appear to signify psychiatric disorders, such as hallucinations, may sometimes be the result of a medical condition.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Because the physiologic effects of medical diseases can produce or mimic psychiatric disorders, it is important to treat the whole person—mind </a:t>
            </a:r>
            <a:r>
              <a:rPr lang="en-US" sz="1200" i="1" dirty="0">
                <a:effectLst/>
                <a:latin typeface="Times New Roman" panose="02020603050405020304" pitchFamily="18" charset="0"/>
                <a:ea typeface="Times New Roman" panose="02020603050405020304" pitchFamily="18" charset="0"/>
              </a:rPr>
              <a:t>and </a:t>
            </a:r>
            <a:r>
              <a:rPr lang="en-US" sz="1200" dirty="0">
                <a:effectLst/>
                <a:latin typeface="Times New Roman" panose="02020603050405020304" pitchFamily="18" charset="0"/>
                <a:ea typeface="Times New Roman" panose="02020603050405020304" pitchFamily="18" charset="0"/>
              </a:rPr>
              <a:t>body— rather than simply assuming the problem stems only from the patient’s mind.</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Start by taking a thorough medical history and performing a physical examination of the patient.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Recognize that a psychiatric disorder may be nonsymptomatic</a:t>
            </a:r>
            <a:r>
              <a:rPr lang="en-US" sz="900" dirty="0">
                <a:effectLst/>
                <a:latin typeface="GiovanniStd-Book"/>
                <a:ea typeface="Times New Roman" panose="02020603050405020304" pitchFamily="18" charset="0"/>
                <a:cs typeface="GiovanniStd-Book"/>
              </a:rPr>
              <a:t> </a:t>
            </a:r>
            <a:r>
              <a:rPr lang="en-US" sz="1100" dirty="0">
                <a:effectLst/>
                <a:latin typeface="Times New Roman" panose="02020603050405020304" pitchFamily="18" charset="0"/>
                <a:ea typeface="Times New Roman" panose="02020603050405020304" pitchFamily="18" charset="0"/>
              </a:rPr>
              <a:t>at the time of the first patient assessment, as some psychiatric disorders develop slowly over time.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During the interview, ask the patient about psychiatric disorders and any past treatment.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Signs and symptoms that imply an emergent medical condition as the primary driver of a psychiatric disorder and require activation of EMS for rapid transport include: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Loss of memory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Severe headache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Muscle weakness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Heat intolerance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16</a:t>
            </a:fld>
            <a:endParaRPr lang="en-US" altLang="en-US" dirty="0"/>
          </a:p>
        </p:txBody>
      </p:sp>
    </p:spTree>
    <p:extLst>
      <p:ext uri="{BB962C8B-B14F-4D97-AF65-F5344CB8AC3E}">
        <p14:creationId xmlns:p14="http://schemas.microsoft.com/office/powerpoint/2010/main" val="3774298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Sudden-onset psychosis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	Abnormal vital signs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g. 	Slurred speech</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h.	Seizures</a:t>
            </a:r>
          </a:p>
          <a:p>
            <a:pPr marL="457200" marR="0" indent="-228600">
              <a:spcBef>
                <a:spcPts val="0"/>
              </a:spcBef>
              <a:spcAft>
                <a:spcPts val="300"/>
              </a:spcAft>
              <a:tabLst>
                <a:tab pos="457200" algn="l"/>
              </a:tabLst>
            </a:pPr>
            <a:r>
              <a:rPr lang="en-US" sz="1200" dirty="0" smtClean="0">
                <a:effectLst/>
                <a:latin typeface="Times New Roman"/>
                <a:ea typeface="Times New Roman"/>
              </a:rPr>
              <a:t>5.	You should suspect a medical cause if there has been a rapid onset of memory loss and psychosis.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17</a:t>
            </a:fld>
            <a:endParaRPr lang="en-US" altLang="en-US" dirty="0"/>
          </a:p>
        </p:txBody>
      </p:sp>
    </p:spTree>
    <p:extLst>
      <p:ext uri="{BB962C8B-B14F-4D97-AF65-F5344CB8AC3E}">
        <p14:creationId xmlns:p14="http://schemas.microsoft.com/office/powerpoint/2010/main" val="3935189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 Safety Concerns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Assessment for violence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Most patients with psychiatric disorders are not violent. The lifetime prevalence of violence among people with serious psychiatric disorders is 16% compared with 7% for people who do not have a psychiatric disorder.</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Substance abuse, by contrast, can greatly increase patients’ propensity for violence.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Predictors of violence include: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A past history of violent </a:t>
            </a:r>
            <a:r>
              <a:rPr lang="en-US" sz="1100" dirty="0" smtClean="0">
                <a:effectLst/>
                <a:latin typeface="Times New Roman" panose="02020603050405020304" pitchFamily="18" charset="0"/>
                <a:ea typeface="Times New Roman" panose="02020603050405020304" pitchFamily="18" charset="0"/>
              </a:rPr>
              <a:t>behavior (most reliable)</a:t>
            </a:r>
            <a:endParaRPr lang="en-US" sz="11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A history of childhood abuse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Borderline or antisocial personality disorder</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Substance abuse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e. 	Factors such as young age, male sex, and lower socioeconomic status.</a:t>
            </a:r>
          </a:p>
          <a:p>
            <a:pPr marL="457200" marR="0" indent="-228600">
              <a:spcBef>
                <a:spcPts val="0"/>
              </a:spcBef>
              <a:spcAft>
                <a:spcPts val="300"/>
              </a:spcAft>
              <a:tabLst>
                <a:tab pos="457200" algn="l"/>
              </a:tabLst>
            </a:pPr>
            <a:r>
              <a:rPr lang="en-US" sz="1200" dirty="0" smtClean="0">
                <a:effectLst/>
                <a:latin typeface="Times New Roman"/>
                <a:ea typeface="Times New Roman"/>
              </a:rPr>
              <a:t>4.	Violent outbursts often follow a recognizable pattern of warning signs:</a:t>
            </a:r>
          </a:p>
          <a:p>
            <a:pPr marL="685800" marR="0" indent="-228600">
              <a:spcBef>
                <a:spcPts val="0"/>
              </a:spcBef>
              <a:spcAft>
                <a:spcPts val="300"/>
              </a:spcAft>
              <a:tabLst>
                <a:tab pos="685800" algn="l"/>
              </a:tabLst>
            </a:pPr>
            <a:r>
              <a:rPr lang="en-US" sz="1200" dirty="0" smtClean="0">
                <a:effectLst/>
                <a:latin typeface="Times New Roman"/>
                <a:ea typeface="Times New Roman"/>
              </a:rPr>
              <a:t>a.	Fixed, staring facial expression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Clenched jaw or fists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Rigid and tense posture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d.	Loud, threatening speech</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e. 	Escalating verbal profanity</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f.	Motor hyperactivity (usually restless pacing)</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5.	Aggressive motor activity is a red flag for impending violence and requires immediate intervention and management. Follow local protocols.</a:t>
            </a:r>
          </a:p>
          <a:p>
            <a:pPr marL="457200" marR="0" indent="-228600">
              <a:spcBef>
                <a:spcPts val="0"/>
              </a:spcBef>
              <a:spcAft>
                <a:spcPts val="300"/>
              </a:spcAft>
              <a:tabLst>
                <a:tab pos="457200" algn="l"/>
              </a:tabLst>
            </a:pPr>
            <a:r>
              <a:rPr lang="en-US" sz="1200" dirty="0" smtClean="0">
                <a:effectLst/>
                <a:latin typeface="Times New Roman"/>
                <a:ea typeface="Times New Roman"/>
              </a:rPr>
              <a:t>6.	To reduce the likelihood of violence, the community paramedic should: </a:t>
            </a:r>
          </a:p>
          <a:p>
            <a:pPr marL="685800" marR="0" indent="-228600">
              <a:spcBef>
                <a:spcPts val="0"/>
              </a:spcBef>
              <a:spcAft>
                <a:spcPts val="300"/>
              </a:spcAft>
              <a:tabLst>
                <a:tab pos="685800" algn="l"/>
              </a:tabLst>
            </a:pPr>
            <a:r>
              <a:rPr lang="en-US" sz="1200" dirty="0" smtClean="0">
                <a:effectLst/>
                <a:latin typeface="Times New Roman"/>
                <a:ea typeface="Times New Roman"/>
              </a:rPr>
              <a:t>a. 	Take the time to create an atmosphere of safety</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Extend respect to the patient</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Establish trust </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18</a:t>
            </a:fld>
            <a:endParaRPr lang="en-US" altLang="en-US" dirty="0"/>
          </a:p>
        </p:txBody>
      </p:sp>
    </p:spTree>
    <p:extLst>
      <p:ext uri="{BB962C8B-B14F-4D97-AF65-F5344CB8AC3E}">
        <p14:creationId xmlns:p14="http://schemas.microsoft.com/office/powerpoint/2010/main" val="1908152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B. 	Assessment for suicide risk</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Demographics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Suicide is a major health problem, representing the 10th leading cause of death in the United States in 2013.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In that year, 41,149 suicides occurred in the United States—a rate of 12.6 deaths per 100,000 people, equivalent to 113 suicides each day.</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Risk factors for suicide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Several risk factors stand out across the major mental disorders including:</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Seriousness of previous attempts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History of attempts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Suicidal ideation</a:t>
            </a:r>
          </a:p>
          <a:p>
            <a:pPr marL="685800" marR="0" indent="-228600">
              <a:spcBef>
                <a:spcPts val="0"/>
              </a:spcBef>
              <a:spcAft>
                <a:spcPts val="300"/>
              </a:spcAft>
              <a:tabLst>
                <a:tab pos="685800" algn="l"/>
              </a:tabLst>
            </a:pPr>
            <a:r>
              <a:rPr lang="en-US" sz="1200" dirty="0" smtClean="0">
                <a:effectLst/>
                <a:latin typeface="Times New Roman"/>
                <a:ea typeface="Times New Roman"/>
              </a:rPr>
              <a:t>b.	Additional risk factors include: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Chronic deteriorating medical illness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	Inability to maintain a job</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iii.	Feelings of worthlessness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iv.	Recent onset of impulsive behavior</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 3.	Approaches to suicide assessments for patients with psychiatric disorders</a:t>
            </a:r>
          </a:p>
          <a:p>
            <a:pPr marL="685800" marR="0" indent="-228600">
              <a:spcBef>
                <a:spcPts val="0"/>
              </a:spcBef>
              <a:spcAft>
                <a:spcPts val="300"/>
              </a:spcAft>
              <a:tabLst>
                <a:tab pos="685800" algn="l"/>
              </a:tabLst>
            </a:pPr>
            <a:r>
              <a:rPr lang="en-US" sz="1200" dirty="0" smtClean="0">
                <a:effectLst/>
                <a:latin typeface="Times New Roman"/>
                <a:ea typeface="Times New Roman"/>
              </a:rPr>
              <a:t>a.	 The following practices can potentially improve the quality of your assessment and treatment of people at risk of suicide:</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Suspend moral judgment.</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smtClean="0">
                <a:effectLst/>
                <a:latin typeface="Times New Roman"/>
                <a:ea typeface="Times New Roman"/>
              </a:rPr>
              <a:t>ii.	Establish trust.</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smtClean="0">
                <a:effectLst/>
                <a:latin typeface="Times New Roman"/>
                <a:ea typeface="Times New Roman"/>
              </a:rPr>
              <a:t>iii.	Talk openly, frankly, and objectively with the patient about this topic.</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smtClean="0">
                <a:effectLst/>
                <a:latin typeface="Times New Roman"/>
                <a:ea typeface="Times New Roman"/>
              </a:rPr>
              <a:t>iv.	Stay on topic.	</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smtClean="0">
                <a:effectLst/>
                <a:latin typeface="Times New Roman"/>
                <a:ea typeface="Times New Roman"/>
              </a:rPr>
              <a:t>v.	Be aware of psychiatric disorders where suicide risks feature in the diagnostic criteria of the disorder.</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smtClean="0">
                <a:effectLst/>
                <a:latin typeface="Times New Roman"/>
                <a:ea typeface="Times New Roman"/>
              </a:rPr>
              <a:t>vi.	Offer assistance.</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19</a:t>
            </a:fld>
            <a:endParaRPr lang="en-US" altLang="en-US" dirty="0"/>
          </a:p>
        </p:txBody>
      </p:sp>
    </p:spTree>
    <p:extLst>
      <p:ext uri="{BB962C8B-B14F-4D97-AF65-F5344CB8AC3E}">
        <p14:creationId xmlns:p14="http://schemas.microsoft.com/office/powerpoint/2010/main" val="157966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a:t>
            </a:r>
            <a:r>
              <a:rPr lang="en-US" baseline="0" dirty="0"/>
              <a:t> 16: Mental Health</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Substance abuse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Substance abuse (also called chemical dependency) is the medical terminology used to describe the use of psychoactive (mind-altering) substances that results in a physical or psychological addiction, accompanied by recurrent and significant consequences.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Community paramedics may encounter patients with a dual diagnosis, meaning the presence of both a substance abuse disorder and an underlying psychiatric disorder.</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Virtually all health professionals agree that alcohol and drug abuse and dependency must be treated first. Therapies and interventions must wait until successful completion of chemical dependency treatment.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20</a:t>
            </a:fld>
            <a:endParaRPr lang="en-US" altLang="en-US" dirty="0"/>
          </a:p>
        </p:txBody>
      </p:sp>
    </p:spTree>
    <p:extLst>
      <p:ext uri="{BB962C8B-B14F-4D97-AF65-F5344CB8AC3E}">
        <p14:creationId xmlns:p14="http://schemas.microsoft.com/office/powerpoint/2010/main" val="3579803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D. 	Assessment of substance abuse</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Wait to assess the patient until he or she is sober, while closely monitoring the patient’s medical symptoms.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If the </a:t>
            </a:r>
            <a:r>
              <a:rPr lang="en-US" sz="1400" dirty="0" smtClean="0">
                <a:effectLst/>
                <a:latin typeface="Times New Roman" panose="02020603050405020304" pitchFamily="18" charset="0"/>
                <a:ea typeface="Times New Roman" panose="02020603050405020304" pitchFamily="18" charset="0"/>
              </a:rPr>
              <a:t>patient’s mental status </a:t>
            </a:r>
            <a:r>
              <a:rPr lang="en-US" sz="1400" dirty="0">
                <a:effectLst/>
                <a:latin typeface="Times New Roman" panose="02020603050405020304" pitchFamily="18" charset="0"/>
                <a:ea typeface="Times New Roman" panose="02020603050405020304" pitchFamily="18" charset="0"/>
              </a:rPr>
              <a:t>is altered at time of assessment, the community paramedic should:</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Arrange for transport to a detoxification facility or emergency department for medical assessment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Reschedule the patient assessment for another home </a:t>
            </a:r>
            <a:r>
              <a:rPr lang="en-US" sz="1200" dirty="0" smtClean="0">
                <a:effectLst/>
                <a:latin typeface="Times New Roman" panose="02020603050405020304" pitchFamily="18" charset="0"/>
                <a:ea typeface="Times New Roman" panose="02020603050405020304" pitchFamily="18" charset="0"/>
              </a:rPr>
              <a:t>visit</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	As part of the patient assessment, obtain a complete alcohol and drug history, including:</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The type of substance(s) used</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How long the patient has been using them</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Previous hospitalizations for substance-related conditions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Consequences of use (eg, physical, personal relationships, employment, </a:t>
            </a:r>
            <a:r>
              <a:rPr lang="en-US" sz="1200" dirty="0" smtClean="0">
                <a:effectLst/>
                <a:latin typeface="Times New Roman" panose="02020603050405020304" pitchFamily="18" charset="0"/>
                <a:ea typeface="Times New Roman" panose="02020603050405020304" pitchFamily="18" charset="0"/>
              </a:rPr>
              <a:t>and legal </a:t>
            </a:r>
            <a:r>
              <a:rPr lang="en-US" sz="1200" dirty="0">
                <a:effectLst/>
                <a:latin typeface="Times New Roman" panose="02020603050405020304" pitchFamily="18" charset="0"/>
                <a:ea typeface="Times New Roman" panose="02020603050405020304" pitchFamily="18" charset="0"/>
              </a:rPr>
              <a:t>issues)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Any prior treatments or periods of abstinence</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Tests to determine if substance abuse is a problem:</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CAFE test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Alcohol Use Disorders Identification Test (AUDIT)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21</a:t>
            </a:fld>
            <a:endParaRPr lang="en-US" altLang="en-US" dirty="0"/>
          </a:p>
        </p:txBody>
      </p:sp>
    </p:spTree>
    <p:extLst>
      <p:ext uri="{BB962C8B-B14F-4D97-AF65-F5344CB8AC3E}">
        <p14:creationId xmlns:p14="http://schemas.microsoft.com/office/powerpoint/2010/main" val="526915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b="1"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E. 	Discussing treatment</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Referring the patient who is substance dependent to seek help or treatment is an art because patients with patterns of substance abuse become skilled at: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Minimalization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Rationalization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Projection (blaming others)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The community paramedic can: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Appeal to a desire to recover even if the patient may have failed in previous attempts at </a:t>
            </a:r>
            <a:r>
              <a:rPr lang="en-US" sz="1200" dirty="0" smtClean="0">
                <a:effectLst/>
                <a:latin typeface="Times New Roman" panose="02020603050405020304" pitchFamily="18" charset="0"/>
                <a:ea typeface="Times New Roman" panose="02020603050405020304" pitchFamily="18" charset="0"/>
              </a:rPr>
              <a:t>sobriety</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t>
            </a:r>
            <a:r>
              <a:rPr lang="en-US" sz="1200" dirty="0" smtClean="0">
                <a:effectLst/>
                <a:latin typeface="Times New Roman" panose="02020603050405020304" pitchFamily="18" charset="0"/>
                <a:ea typeface="Times New Roman" panose="02020603050405020304" pitchFamily="18" charset="0"/>
              </a:rPr>
              <a:t>Reaffirm </a:t>
            </a:r>
            <a:r>
              <a:rPr lang="en-US" sz="1200" dirty="0">
                <a:effectLst/>
                <a:latin typeface="Times New Roman" panose="02020603050405020304" pitchFamily="18" charset="0"/>
                <a:ea typeface="Times New Roman" panose="02020603050405020304" pitchFamily="18" charset="0"/>
              </a:rPr>
              <a:t>the patient’s worth and ability to recover can help to reduce </a:t>
            </a:r>
            <a:r>
              <a:rPr lang="en-US" sz="1200" dirty="0" smtClean="0">
                <a:effectLst/>
                <a:latin typeface="Times New Roman" panose="02020603050405020304" pitchFamily="18" charset="0"/>
                <a:ea typeface="Times New Roman" panose="02020603050405020304" pitchFamily="18" charset="0"/>
              </a:rPr>
              <a:t>denial</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Challenge </a:t>
            </a:r>
            <a:r>
              <a:rPr lang="en-US" sz="1200" dirty="0" smtClean="0">
                <a:effectLst/>
                <a:latin typeface="Times New Roman" panose="02020603050405020304" pitchFamily="18" charset="0"/>
                <a:ea typeface="Times New Roman" panose="02020603050405020304" pitchFamily="18" charset="0"/>
              </a:rPr>
              <a:t>the patient</a:t>
            </a:r>
            <a:r>
              <a:rPr lang="en-US" sz="1200" baseline="0" dirty="0" smtClean="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by </a:t>
            </a:r>
            <a:r>
              <a:rPr lang="en-US" sz="1200" dirty="0">
                <a:effectLst/>
                <a:latin typeface="Times New Roman" panose="02020603050405020304" pitchFamily="18" charset="0"/>
                <a:ea typeface="Times New Roman" panose="02020603050405020304" pitchFamily="18" charset="0"/>
              </a:rPr>
              <a:t>using the patient’s own input about how he or she sees the problem or may have described it in the </a:t>
            </a:r>
            <a:r>
              <a:rPr lang="en-US" sz="1200" dirty="0" smtClean="0">
                <a:effectLst/>
                <a:latin typeface="Times New Roman" panose="02020603050405020304" pitchFamily="18" charset="0"/>
                <a:ea typeface="Times New Roman" panose="02020603050405020304" pitchFamily="18" charset="0"/>
              </a:rPr>
              <a:t>past</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Give encouraging feedback</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a:t>
            </a:r>
            <a:r>
              <a:rPr lang="en-US" sz="1200" dirty="0" smtClean="0">
                <a:effectLst/>
                <a:latin typeface="Times New Roman" panose="02020603050405020304" pitchFamily="18" charset="0"/>
                <a:ea typeface="Times New Roman" panose="02020603050405020304" pitchFamily="18" charset="0"/>
              </a:rPr>
              <a:t>Explain</a:t>
            </a:r>
            <a:r>
              <a:rPr lang="en-US" sz="1200" baseline="0" dirty="0" smtClean="0">
                <a:effectLst/>
                <a:latin typeface="Times New Roman" panose="02020603050405020304" pitchFamily="18" charset="0"/>
                <a:ea typeface="Times New Roman" panose="02020603050405020304" pitchFamily="18" charset="0"/>
              </a:rPr>
              <a:t> that p</a:t>
            </a:r>
            <a:r>
              <a:rPr lang="en-US" sz="1200" dirty="0" smtClean="0">
                <a:effectLst/>
                <a:latin typeface="Times New Roman" panose="02020603050405020304" pitchFamily="18" charset="0"/>
                <a:ea typeface="Times New Roman" panose="02020603050405020304" pitchFamily="18" charset="0"/>
              </a:rPr>
              <a:t>articipation </a:t>
            </a:r>
            <a:r>
              <a:rPr lang="en-US" sz="1200" dirty="0">
                <a:effectLst/>
                <a:latin typeface="Times New Roman" panose="02020603050405020304" pitchFamily="18" charset="0"/>
                <a:ea typeface="Times New Roman" panose="02020603050405020304" pitchFamily="18" charset="0"/>
              </a:rPr>
              <a:t>in treatment is the patient’s responsibility, but the patient is not responsible for the </a:t>
            </a:r>
            <a:r>
              <a:rPr lang="en-US" sz="1200" dirty="0" smtClean="0">
                <a:effectLst/>
                <a:latin typeface="Times New Roman" panose="02020603050405020304" pitchFamily="18" charset="0"/>
                <a:ea typeface="Times New Roman" panose="02020603050405020304" pitchFamily="18" charset="0"/>
              </a:rPr>
              <a:t>disease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22</a:t>
            </a:fld>
            <a:endParaRPr lang="en-US" altLang="en-US" dirty="0"/>
          </a:p>
        </p:txBody>
      </p:sp>
    </p:spTree>
    <p:extLst>
      <p:ext uri="{BB962C8B-B14F-4D97-AF65-F5344CB8AC3E}">
        <p14:creationId xmlns:p14="http://schemas.microsoft.com/office/powerpoint/2010/main" val="1903117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3.	Some programs have open meetings or beginners’ groups that welcome people seeking an introduction to the recovery model of the 12-step program.</a:t>
            </a:r>
          </a:p>
          <a:p>
            <a:pPr marL="685800" marR="0" indent="-228600">
              <a:spcBef>
                <a:spcPts val="0"/>
              </a:spcBef>
              <a:spcAft>
                <a:spcPts val="300"/>
              </a:spcAft>
              <a:tabLst>
                <a:tab pos="685800" algn="l"/>
              </a:tabLst>
            </a:pPr>
            <a:r>
              <a:rPr lang="en-US" sz="1200" dirty="0" smtClean="0">
                <a:effectLst/>
                <a:latin typeface="Times New Roman"/>
                <a:ea typeface="Times New Roman"/>
              </a:rPr>
              <a:t>a.	Alcoholics Anonymous (AA)</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Narcotics Anonymous (NA) </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4.	Success in moving a patient toward therapy for addiction can be a trial-and-error process.</a:t>
            </a:r>
          </a:p>
          <a:p>
            <a:pPr marL="457200" marR="0" indent="-228600">
              <a:spcBef>
                <a:spcPts val="0"/>
              </a:spcBef>
              <a:spcAft>
                <a:spcPts val="300"/>
              </a:spcAft>
              <a:tabLst>
                <a:tab pos="457200" algn="l"/>
              </a:tabLst>
            </a:pPr>
            <a:r>
              <a:rPr lang="en-US" sz="1200" dirty="0" smtClean="0">
                <a:effectLst/>
                <a:latin typeface="Times New Roman"/>
                <a:ea typeface="Times New Roman"/>
              </a:rPr>
              <a:t>5.	Success requires:</a:t>
            </a:r>
          </a:p>
          <a:p>
            <a:pPr marL="685800" marR="0" indent="-228600">
              <a:spcBef>
                <a:spcPts val="0"/>
              </a:spcBef>
              <a:spcAft>
                <a:spcPts val="300"/>
              </a:spcAft>
              <a:tabLst>
                <a:tab pos="685800" algn="l"/>
              </a:tabLst>
            </a:pPr>
            <a:r>
              <a:rPr lang="en-US" sz="1200" dirty="0" smtClean="0">
                <a:effectLst/>
                <a:latin typeface="Times New Roman"/>
                <a:ea typeface="Times New Roman"/>
              </a:rPr>
              <a:t>a.	A degree of motivation on the part of the patient</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An umbrella of safety from the counselor or therapist</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Good timing to exploit opportunistic moments when the patient is compelled—or legally ordered—to seek treatment</a:t>
            </a:r>
            <a:endParaRPr lang="en-US" sz="1100" dirty="0" smtClean="0">
              <a:effectLst/>
              <a:latin typeface="Times New Roman"/>
              <a:ea typeface="Times New Roman"/>
            </a:endParaRPr>
          </a:p>
          <a:p>
            <a:pPr marL="685800" marR="0" indent="-228600">
              <a:spcBef>
                <a:spcPts val="0"/>
              </a:spcBef>
              <a:spcAft>
                <a:spcPts val="300"/>
              </a:spcAft>
              <a:buAutoNum type="alphaLcPeriod" startAt="2"/>
              <a:tabLst>
                <a:tab pos="685800" algn="l"/>
              </a:tabLst>
            </a:pPr>
            <a:endParaRPr lang="en-US" sz="11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23</a:t>
            </a:fld>
            <a:endParaRPr lang="en-US" altLang="en-US" dirty="0"/>
          </a:p>
        </p:txBody>
      </p:sp>
    </p:spTree>
    <p:extLst>
      <p:ext uri="{BB962C8B-B14F-4D97-AF65-F5344CB8AC3E}">
        <p14:creationId xmlns:p14="http://schemas.microsoft.com/office/powerpoint/2010/main" val="3972010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smtClean="0">
                <a:effectLst/>
                <a:latin typeface="Times New Roman"/>
                <a:ea typeface="Times New Roman"/>
              </a:rPr>
              <a:t>VII. Psychosis</a:t>
            </a:r>
          </a:p>
          <a:p>
            <a:pPr marL="228600" marR="0" indent="-228600">
              <a:spcBef>
                <a:spcPts val="600"/>
              </a:spcBef>
              <a:spcAft>
                <a:spcPts val="600"/>
              </a:spcAft>
            </a:pPr>
            <a:r>
              <a:rPr lang="en-US" sz="1200" b="0" dirty="0" smtClean="0">
                <a:effectLst/>
                <a:latin typeface="Times New Roman"/>
                <a:ea typeface="Times New Roman"/>
              </a:rPr>
              <a:t>A. 	Primary versus secondary psychosis</a:t>
            </a:r>
          </a:p>
          <a:p>
            <a:pPr marL="457200" marR="0" indent="-228600">
              <a:spcBef>
                <a:spcPts val="0"/>
              </a:spcBef>
              <a:spcAft>
                <a:spcPts val="300"/>
              </a:spcAft>
              <a:tabLst>
                <a:tab pos="457200" algn="l"/>
              </a:tabLst>
            </a:pPr>
            <a:r>
              <a:rPr lang="en-US" sz="1200" dirty="0" smtClean="0">
                <a:effectLst/>
                <a:latin typeface="Times New Roman"/>
                <a:ea typeface="Times New Roman"/>
              </a:rPr>
              <a:t>1.	Community paramedics may encounter a patient with psychosis at any time:</a:t>
            </a:r>
          </a:p>
          <a:p>
            <a:pPr marL="685800" marR="0" indent="-228600">
              <a:spcBef>
                <a:spcPts val="0"/>
              </a:spcBef>
              <a:spcAft>
                <a:spcPts val="300"/>
              </a:spcAft>
              <a:tabLst>
                <a:tab pos="685800" algn="l"/>
              </a:tabLst>
            </a:pPr>
            <a:r>
              <a:rPr lang="en-US" sz="1200" dirty="0" smtClean="0">
                <a:effectLst/>
                <a:latin typeface="Times New Roman"/>
                <a:ea typeface="Times New Roman"/>
              </a:rPr>
              <a:t>a.	On a routine visit for follow-up care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At time of first patient encounter</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As needed to meet the waxing and waning needs of a patient with a major psychiatric disorder</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2.	The cause may be an underlying medical condition, such as a:</a:t>
            </a:r>
          </a:p>
          <a:p>
            <a:pPr marL="685800" marR="0" indent="-228600">
              <a:spcBef>
                <a:spcPts val="0"/>
              </a:spcBef>
              <a:spcAft>
                <a:spcPts val="300"/>
              </a:spcAft>
              <a:tabLst>
                <a:tab pos="685800" algn="l"/>
              </a:tabLst>
            </a:pPr>
            <a:r>
              <a:rPr lang="en-US" sz="1200" dirty="0" smtClean="0">
                <a:effectLst/>
                <a:latin typeface="Times New Roman"/>
                <a:ea typeface="Times New Roman"/>
              </a:rPr>
              <a:t>a.	Urinary tract infection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Medication side effect</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Primary psychosis from a psychiatric disorder, such as schizophrenia, bipolar disorder, or a major depressive disorder</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3.	The general meaning of psychosis is impaired reality testing, which means that the patient is unable to clearly distinguish external reality from his or her own internal reality.</a:t>
            </a:r>
          </a:p>
          <a:p>
            <a:pPr marL="457200" marR="0" indent="-228600">
              <a:spcBef>
                <a:spcPts val="0"/>
              </a:spcBef>
              <a:spcAft>
                <a:spcPts val="300"/>
              </a:spcAft>
              <a:tabLst>
                <a:tab pos="457200" algn="l"/>
              </a:tabLst>
            </a:pPr>
            <a:r>
              <a:rPr lang="en-US" sz="1200" dirty="0" smtClean="0">
                <a:effectLst/>
                <a:latin typeface="Times New Roman"/>
                <a:ea typeface="Times New Roman"/>
              </a:rPr>
              <a:t>4.	Primary psychosis</a:t>
            </a:r>
            <a:r>
              <a:rPr lang="en-US" sz="1200" b="1" dirty="0" smtClean="0">
                <a:effectLst/>
                <a:latin typeface="Times New Roman"/>
                <a:ea typeface="Times New Roman"/>
              </a:rPr>
              <a:t> </a:t>
            </a:r>
            <a:r>
              <a:rPr lang="en-US" sz="1200" dirty="0" smtClean="0">
                <a:effectLst/>
                <a:latin typeface="Times New Roman"/>
                <a:ea typeface="Times New Roman"/>
              </a:rPr>
              <a:t>is a serious psychiatric disorder that is characterized by impaired thinking and emotions that cause the patient to lose contact with external reality.</a:t>
            </a:r>
          </a:p>
          <a:p>
            <a:pPr marL="685800" marR="0" indent="-228600">
              <a:spcBef>
                <a:spcPts val="0"/>
              </a:spcBef>
              <a:spcAft>
                <a:spcPts val="300"/>
              </a:spcAft>
              <a:tabLst>
                <a:tab pos="457200" algn="l"/>
              </a:tabLst>
            </a:pPr>
            <a:r>
              <a:rPr lang="en-US" sz="1200" dirty="0" smtClean="0">
                <a:effectLst/>
                <a:latin typeface="Times New Roman"/>
                <a:ea typeface="Times New Roman"/>
              </a:rPr>
              <a:t>a.	The patient may exhibit delusions or thoughts that are blatantly false or experience auditory, visual, tactile, olfactory, or gustatory hallucinations.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24</a:t>
            </a:fld>
            <a:endParaRPr lang="en-US" altLang="en-US" dirty="0"/>
          </a:p>
        </p:txBody>
      </p:sp>
    </p:spTree>
    <p:extLst>
      <p:ext uri="{BB962C8B-B14F-4D97-AF65-F5344CB8AC3E}">
        <p14:creationId xmlns:p14="http://schemas.microsoft.com/office/powerpoint/2010/main" val="46985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Psychotic states may, but do not always, manifest as: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Disorganized speech</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A heightened level of agitation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Paranoia</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6.	One of the most significant of these psychotic disorders is schizophrenia.</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25</a:t>
            </a:fld>
            <a:endParaRPr lang="en-US" altLang="en-US" dirty="0"/>
          </a:p>
        </p:txBody>
      </p:sp>
    </p:spTree>
    <p:extLst>
      <p:ext uri="{BB962C8B-B14F-4D97-AF65-F5344CB8AC3E}">
        <p14:creationId xmlns:p14="http://schemas.microsoft.com/office/powerpoint/2010/main" val="4151741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7.	Secondary psychosis refers to psychotic features caused by:</a:t>
            </a:r>
          </a:p>
          <a:p>
            <a:pPr marL="685800" marR="0" indent="-228600">
              <a:spcBef>
                <a:spcPts val="0"/>
              </a:spcBef>
              <a:spcAft>
                <a:spcPts val="300"/>
              </a:spcAft>
              <a:tabLst>
                <a:tab pos="685800" algn="l"/>
              </a:tabLst>
            </a:pPr>
            <a:r>
              <a:rPr lang="en-US" sz="1200" dirty="0" smtClean="0">
                <a:effectLst/>
                <a:latin typeface="Times New Roman"/>
                <a:ea typeface="Times New Roman"/>
              </a:rPr>
              <a:t>a.	Medical illness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Substance abuse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Medications</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8.	In these cases, the patient may not necessarily have an underlying psychiatric condition.</a:t>
            </a:r>
          </a:p>
          <a:p>
            <a:pPr marL="457200" marR="0" indent="-228600">
              <a:spcBef>
                <a:spcPts val="0"/>
              </a:spcBef>
              <a:spcAft>
                <a:spcPts val="300"/>
              </a:spcAft>
              <a:tabLst>
                <a:tab pos="457200" algn="l"/>
              </a:tabLst>
            </a:pPr>
            <a:r>
              <a:rPr lang="en-US" sz="1200" dirty="0" smtClean="0">
                <a:effectLst/>
                <a:latin typeface="Times New Roman"/>
                <a:ea typeface="Times New Roman"/>
              </a:rPr>
              <a:t>9.	The following guidelines may help distinguish psychosis arising from a medical condition or pharmacologic influence from that arising from an underlying psychiatric disorder:</a:t>
            </a:r>
          </a:p>
          <a:p>
            <a:pPr marL="685800" marR="0" indent="-228600">
              <a:spcBef>
                <a:spcPts val="0"/>
              </a:spcBef>
              <a:spcAft>
                <a:spcPts val="300"/>
              </a:spcAft>
              <a:tabLst>
                <a:tab pos="685800" algn="l"/>
              </a:tabLst>
            </a:pPr>
            <a:r>
              <a:rPr lang="en-US" sz="1200" dirty="0" smtClean="0">
                <a:effectLst/>
                <a:latin typeface="Times New Roman"/>
                <a:ea typeface="Times New Roman"/>
              </a:rPr>
              <a:t>a.	The patient has an underlying medical condition previously diagnosed that is currently symptomatic.</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There is a proximal time relationship between the medical condition, recent onset, exacerbation or remission, and psychotic symptoms.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The signs and symptoms of the psychosis are atypical (</a:t>
            </a:r>
            <a:r>
              <a:rPr lang="en-US" sz="1200" dirty="0" err="1" smtClean="0">
                <a:effectLst/>
                <a:latin typeface="Times New Roman"/>
                <a:ea typeface="Times New Roman"/>
              </a:rPr>
              <a:t>eg</a:t>
            </a:r>
            <a:r>
              <a:rPr lang="en-US" sz="1200" dirty="0" smtClean="0">
                <a:effectLst/>
                <a:latin typeface="Times New Roman"/>
                <a:ea typeface="Times New Roman"/>
              </a:rPr>
              <a:t>, unusual for a patient of this age, atypical olfactory hallucination). </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10.	 Seek direction from your medical director if your patient presents with psychotic symptoms.</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26</a:t>
            </a:fld>
            <a:endParaRPr lang="en-US" altLang="en-US" dirty="0"/>
          </a:p>
        </p:txBody>
      </p:sp>
    </p:spTree>
    <p:extLst>
      <p:ext uri="{BB962C8B-B14F-4D97-AF65-F5344CB8AC3E}">
        <p14:creationId xmlns:p14="http://schemas.microsoft.com/office/powerpoint/2010/main" val="23486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Schizophrenia</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cause of schizophrenia remains largely unknown.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t>
            </a:r>
            <a:r>
              <a:rPr lang="en-US" sz="1200" dirty="0" smtClean="0">
                <a:effectLst/>
                <a:latin typeface="Times New Roman" panose="02020603050405020304" pitchFamily="18" charset="0"/>
                <a:ea typeface="Times New Roman" panose="02020603050405020304" pitchFamily="18" charset="0"/>
              </a:rPr>
              <a:t>It </a:t>
            </a:r>
            <a:r>
              <a:rPr lang="en-US" sz="1200" dirty="0">
                <a:effectLst/>
                <a:latin typeface="Times New Roman" panose="02020603050405020304" pitchFamily="18" charset="0"/>
                <a:ea typeface="Times New Roman" panose="02020603050405020304" pitchFamily="18" charset="0"/>
              </a:rPr>
              <a:t>usually manifests prior to age 25 years (range of </a:t>
            </a:r>
            <a:r>
              <a:rPr lang="en-US" sz="1200" dirty="0" smtClean="0">
                <a:effectLst/>
                <a:latin typeface="Times New Roman" panose="02020603050405020304" pitchFamily="18" charset="0"/>
                <a:ea typeface="Times New Roman" panose="02020603050405020304" pitchFamily="18" charset="0"/>
              </a:rPr>
              <a:t>onset is </a:t>
            </a:r>
            <a:r>
              <a:rPr lang="en-US" sz="1200" dirty="0">
                <a:effectLst/>
                <a:latin typeface="Times New Roman" panose="02020603050405020304" pitchFamily="18" charset="0"/>
                <a:ea typeface="Times New Roman" panose="02020603050405020304" pitchFamily="18" charset="0"/>
              </a:rPr>
              <a:t>16 to 30 years of age) and persists for the rest of the person’s life.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Development of schizophrenia may be affected by: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Genetics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Environment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Neurotransmitters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There is no single marker, such as a blood test, that identifies schizophrenia; rather, this disorder presents with a broad clinical picture.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Diagnosis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The </a:t>
            </a:r>
            <a:r>
              <a:rPr lang="en-US" sz="1100" i="1" dirty="0">
                <a:effectLst/>
                <a:latin typeface="Times New Roman" panose="02020603050405020304" pitchFamily="18" charset="0"/>
                <a:ea typeface="Times New Roman" panose="02020603050405020304" pitchFamily="18" charset="0"/>
              </a:rPr>
              <a:t>DSM-5 </a:t>
            </a:r>
            <a:r>
              <a:rPr lang="en-US" sz="1100" dirty="0">
                <a:effectLst/>
                <a:latin typeface="Times New Roman" panose="02020603050405020304" pitchFamily="18" charset="0"/>
                <a:ea typeface="Times New Roman" panose="02020603050405020304" pitchFamily="18" charset="0"/>
              </a:rPr>
              <a:t>criteria require that the person experience two or more of the following five symptoms for at least 1 month to warrant a diagnosis of schizophrenia: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	i.	Delusions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	ii.	Hallucinations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	iii.	Disorganized speech</a:t>
            </a:r>
          </a:p>
          <a:p>
            <a:pPr marL="685800" marR="0" indent="-228600">
              <a:spcBef>
                <a:spcPts val="0"/>
              </a:spcBef>
              <a:spcAft>
                <a:spcPts val="300"/>
              </a:spcAft>
              <a:tabLst>
                <a:tab pos="685800" algn="l"/>
              </a:tabLst>
            </a:pPr>
            <a:r>
              <a:rPr lang="en-US" sz="1200" dirty="0" smtClean="0">
                <a:effectLst/>
                <a:latin typeface="Times New Roman"/>
                <a:ea typeface="Times New Roman"/>
              </a:rPr>
              <a:t>	iv.	Disorganized or unresponsive behavior</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v.	Negative symptoms (</a:t>
            </a:r>
            <a:r>
              <a:rPr lang="en-US" sz="1200" dirty="0" err="1" smtClean="0">
                <a:effectLst/>
                <a:latin typeface="Times New Roman"/>
                <a:ea typeface="Times New Roman"/>
              </a:rPr>
              <a:t>eg</a:t>
            </a:r>
            <a:r>
              <a:rPr lang="en-US" sz="1200" dirty="0" smtClean="0">
                <a:effectLst/>
                <a:latin typeface="Times New Roman"/>
                <a:ea typeface="Times New Roman"/>
              </a:rPr>
              <a:t>, flat affect, decreased motivation)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Other factors considered in the diagnosis include deterioration of ability to maintain: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A job</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	Interpersonal relationships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iii.	Self-care </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At the center of the symptoms of schizophrenia is distorted reality testing that is worsened by periods of delusions and hallucinations.</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27</a:t>
            </a:fld>
            <a:endParaRPr lang="en-US" altLang="en-US" dirty="0"/>
          </a:p>
        </p:txBody>
      </p:sp>
    </p:spTree>
    <p:extLst>
      <p:ext uri="{BB962C8B-B14F-4D97-AF65-F5344CB8AC3E}">
        <p14:creationId xmlns:p14="http://schemas.microsoft.com/office/powerpoint/2010/main" val="3298455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6. 	Therapeutic interventions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Treatment of schizophrenia is frequently viewed as consisting of three phases: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Acute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Stabilization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Maintenance</a:t>
            </a:r>
          </a:p>
          <a:p>
            <a:pPr marL="685800" marR="0" indent="-228600">
              <a:spcBef>
                <a:spcPts val="0"/>
              </a:spcBef>
              <a:spcAft>
                <a:spcPts val="300"/>
              </a:spcAft>
              <a:tabLst>
                <a:tab pos="685800" algn="l"/>
              </a:tabLst>
            </a:pPr>
            <a:r>
              <a:rPr lang="en-US" sz="1200" dirty="0" smtClean="0">
                <a:effectLst/>
                <a:latin typeface="Times New Roman"/>
                <a:ea typeface="Times New Roman"/>
              </a:rPr>
              <a:t>b.	Ruling out suicide risk in the acute phase is crucial. </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28</a:t>
            </a:fld>
            <a:endParaRPr lang="en-US" altLang="en-US" dirty="0"/>
          </a:p>
        </p:txBody>
      </p:sp>
    </p:spTree>
    <p:extLst>
      <p:ext uri="{BB962C8B-B14F-4D97-AF65-F5344CB8AC3E}">
        <p14:creationId xmlns:p14="http://schemas.microsoft.com/office/powerpoint/2010/main" val="4180432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c</a:t>
            </a:r>
            <a:r>
              <a:rPr lang="en-US" sz="1200" dirty="0">
                <a:effectLst/>
                <a:latin typeface="Times New Roman" panose="02020603050405020304" pitchFamily="18" charset="0"/>
                <a:ea typeface="Times New Roman" panose="02020603050405020304" pitchFamily="18" charset="0"/>
              </a:rPr>
              <a:t>.	Medication therapy remains the cornerstone of schizophrenia management throughout the course of treatment.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Combining medication therapy with psychosocial therapy helps prevent relapses.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Coordinated specialty care (CSC) has been shown to improve treatment outcomes for young people with early-stage psychosis.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29</a:t>
            </a:fld>
            <a:endParaRPr lang="en-US" altLang="en-US" dirty="0"/>
          </a:p>
        </p:txBody>
      </p:sp>
    </p:spTree>
    <p:extLst>
      <p:ext uri="{BB962C8B-B14F-4D97-AF65-F5344CB8AC3E}">
        <p14:creationId xmlns:p14="http://schemas.microsoft.com/office/powerpoint/2010/main" val="60938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 Introduction</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Mental health</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One of the greatest challenges you will face as a community paramedic is the close relationship between medical illness and psychiatric disorders.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At time of dispatch, roughly two-thirds of 9-1-1 calls are for medical situations and roughly one-third are for psychiatric and behavioral issues.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The more we learn about our patients, the more likely we are to see that the patient’s mind and body are inseparable parts of a whole person.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A patient with diabetes may have a major depressive disorder that impairs his or her ability to comply with insulin management.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A patient with schizophrenia may be experiencing involuntary muscle contractions after starting a new medication to manage hypertension.</a:t>
            </a:r>
          </a:p>
          <a:p>
            <a:pPr marL="457200" marR="0" indent="-228600">
              <a:spcBef>
                <a:spcPts val="0"/>
              </a:spcBef>
              <a:spcAft>
                <a:spcPts val="300"/>
              </a:spcAft>
              <a:buAutoNum type="arabicPeriod" startAt="4"/>
              <a:tabLst>
                <a:tab pos="457200" algn="l"/>
              </a:tabLst>
            </a:pPr>
            <a:r>
              <a:rPr lang="en-US" sz="1200" dirty="0" smtClean="0">
                <a:effectLst/>
                <a:latin typeface="Times New Roman" panose="02020603050405020304" pitchFamily="18" charset="0"/>
                <a:ea typeface="Times New Roman" panose="02020603050405020304" pitchFamily="18" charset="0"/>
              </a:rPr>
              <a:t>As </a:t>
            </a:r>
            <a:r>
              <a:rPr lang="en-US" sz="1200" dirty="0">
                <a:effectLst/>
                <a:latin typeface="Times New Roman" panose="02020603050405020304" pitchFamily="18" charset="0"/>
                <a:ea typeface="Times New Roman" panose="02020603050405020304" pitchFamily="18" charset="0"/>
              </a:rPr>
              <a:t>a community paramedic, you have the advantage of having significantly more time to perform a detailed patient assessment and develop a professional health care relationship with the patient. </a:t>
            </a:r>
          </a:p>
          <a:p>
            <a:pPr marL="685800" marR="0" indent="-228600">
              <a:spcBef>
                <a:spcPts val="0"/>
              </a:spcBef>
              <a:spcAft>
                <a:spcPts val="300"/>
              </a:spcAft>
              <a:tabLst>
                <a:tab pos="685800" algn="l"/>
              </a:tabLst>
            </a:pPr>
            <a:r>
              <a:rPr lang="en-US" sz="1200" dirty="0" smtClean="0">
                <a:effectLst/>
                <a:latin typeface="Times New Roman"/>
                <a:ea typeface="Times New Roman"/>
              </a:rPr>
              <a:t>a.	Taking your time is important when dealing with psychiatric disorders. </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You will work to navigate the patient toward self-care and management.</a:t>
            </a:r>
            <a:endParaRPr lang="en-US" sz="1100" dirty="0" smtClean="0">
              <a:effectLst/>
              <a:latin typeface="Times New Roman"/>
              <a:ea typeface="Times New Roman"/>
            </a:endParaRPr>
          </a:p>
          <a:p>
            <a:pPr marL="457200" marR="0" indent="-228600">
              <a:spcBef>
                <a:spcPts val="0"/>
              </a:spcBef>
              <a:spcAft>
                <a:spcPts val="300"/>
              </a:spcAft>
              <a:buAutoNum type="arabicPeriod" startAt="4"/>
              <a:tabLst>
                <a:tab pos="4572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a:t>
            </a:fld>
            <a:endParaRPr lang="en-US" altLang="en-US" dirty="0"/>
          </a:p>
        </p:txBody>
      </p:sp>
    </p:spTree>
    <p:extLst>
      <p:ext uri="{BB962C8B-B14F-4D97-AF65-F5344CB8AC3E}">
        <p14:creationId xmlns:p14="http://schemas.microsoft.com/office/powerpoint/2010/main" val="1401802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	First-generation antipsychotics (now called typical antipsychotics)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Still used to treat schizophrenia</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a:t>
            </a:r>
            <a:r>
              <a:rPr lang="en-US" sz="1200" dirty="0" smtClean="0">
                <a:effectLst/>
                <a:latin typeface="Times New Roman" panose="02020603050405020304" pitchFamily="18" charset="0"/>
                <a:ea typeface="Times New Roman" panose="02020603050405020304" pitchFamily="18" charset="0"/>
              </a:rPr>
              <a:t>Effectiveness is </a:t>
            </a:r>
            <a:r>
              <a:rPr lang="en-US" sz="1200" dirty="0">
                <a:effectLst/>
                <a:latin typeface="Times New Roman" panose="02020603050405020304" pitchFamily="18" charset="0"/>
                <a:ea typeface="Times New Roman" panose="02020603050405020304" pitchFamily="18" charset="0"/>
              </a:rPr>
              <a:t>debated</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Compliance rates as low as 30%</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iv.	Extrapyramidal symptoms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vi.	Tardive dyskinesia </a:t>
            </a:r>
          </a:p>
          <a:p>
            <a:pPr marL="685800" marR="0" indent="-228600">
              <a:spcBef>
                <a:spcPts val="0"/>
              </a:spcBef>
              <a:spcAft>
                <a:spcPts val="300"/>
              </a:spcAft>
              <a:tabLst>
                <a:tab pos="685800" algn="l"/>
              </a:tabLst>
            </a:pPr>
            <a:r>
              <a:rPr lang="en-US" sz="1200" dirty="0" smtClean="0">
                <a:effectLst/>
                <a:latin typeface="Times New Roman"/>
                <a:ea typeface="Times New Roman"/>
              </a:rPr>
              <a:t>g.	Second-generation antipsychotics (now called atypical antipsychotics)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May show modest benefit over first-generation medications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	Fewer extrapyramidal side effects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iii.	Risk of weight gain unacceptable in cases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h.	Community paramedics should monitor and keep a record of adverse effects from schizophrenia medications, such as: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Sedation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	Sleep difficulties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iii.	Sexual and reproductive system problems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iv.	Extrapyramidal symptoms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v.	Weight change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vi.	Abnormalities in blood pressure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vii.	Changes in blood lipid and glucose levels</a:t>
            </a:r>
            <a:endParaRPr lang="en-US" sz="1100" dirty="0" smtClean="0">
              <a:effectLst/>
              <a:latin typeface="Times New Roman"/>
              <a:ea typeface="Times New Roman"/>
            </a:endParaRPr>
          </a:p>
          <a:p>
            <a:pPr marL="457200" marR="0" indent="-228600">
              <a:spcBef>
                <a:spcPts val="0"/>
              </a:spcBef>
              <a:spcAft>
                <a:spcPts val="300"/>
              </a:spcAft>
              <a:tabLst>
                <a:tab pos="457200" algn="l"/>
              </a:tabLst>
            </a:pPr>
            <a:r>
              <a:rPr lang="en-US" sz="1200" dirty="0" smtClean="0">
                <a:effectLst/>
                <a:latin typeface="Times New Roman"/>
                <a:ea typeface="Times New Roman"/>
              </a:rPr>
              <a:t>7. 	Remission and recovery</a:t>
            </a:r>
          </a:p>
          <a:p>
            <a:pPr marL="685800" marR="0" indent="-228600">
              <a:spcBef>
                <a:spcPts val="0"/>
              </a:spcBef>
              <a:spcAft>
                <a:spcPts val="300"/>
              </a:spcAft>
              <a:tabLst>
                <a:tab pos="685800" algn="l"/>
              </a:tabLst>
            </a:pPr>
            <a:r>
              <a:rPr lang="en-US" sz="1200" dirty="0" smtClean="0">
                <a:effectLst/>
                <a:latin typeface="Times New Roman"/>
                <a:ea typeface="Times New Roman"/>
              </a:rPr>
              <a:t>a.	Although schizophrenia is not curable and relapse rates are high, patients do experience periods, sometimes long periods, of remission or improvement.</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Relapse rates remain high—up to 82% after 5 years. </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Discontinuing medication is associated with a five times higher risk of relapse as compared with staying on medication.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d.	Ongoing psychosocial assessment is important for all patients with schizophrenia.</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e.	When appropriate and if available, enlist concerned family members in the assessment and care of the patient.</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30</a:t>
            </a:fld>
            <a:endParaRPr lang="en-US" altLang="en-US" dirty="0"/>
          </a:p>
        </p:txBody>
      </p:sp>
    </p:spTree>
    <p:extLst>
      <p:ext uri="{BB962C8B-B14F-4D97-AF65-F5344CB8AC3E}">
        <p14:creationId xmlns:p14="http://schemas.microsoft.com/office/powerpoint/2010/main" val="126809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Bipolar disorder</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Bipolar disorder is an example of how our understanding of a psychiatric disorder can change over time.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This disease was formerly called “manic-depressive disorder,” a term that implied the patient experienced periods of exuberant, euphoric hyperactivity and racing thoughts (manic episodes), which were then routinely followed by down periods of depressed mood, lack of interest in activities, and thoughts about death (depressive episodes).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In reality, patients may have numerous periods of major depression before the first episode of mania occurs.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Moods can cycle in highly variable ways in frequency and </a:t>
            </a:r>
            <a:r>
              <a:rPr lang="en-US" sz="1100" dirty="0" smtClean="0">
                <a:effectLst/>
                <a:latin typeface="Times New Roman" panose="02020603050405020304" pitchFamily="18" charset="0"/>
                <a:ea typeface="Times New Roman" panose="02020603050405020304" pitchFamily="18" charset="0"/>
              </a:rPr>
              <a:t>severity.</a:t>
            </a:r>
            <a:endParaRPr lang="en-US" sz="11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Bipolar disorder is the sixth leading cause of disability in the developed world in people 15 to 44 years of age.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31</a:t>
            </a:fld>
            <a:endParaRPr lang="en-US" altLang="en-US" dirty="0"/>
          </a:p>
        </p:txBody>
      </p:sp>
    </p:spTree>
    <p:extLst>
      <p:ext uri="{BB962C8B-B14F-4D97-AF65-F5344CB8AC3E}">
        <p14:creationId xmlns:p14="http://schemas.microsoft.com/office/powerpoint/2010/main" val="883886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5.	Bipolar disorder is frequently associated with other coexisting conditions, most commonly anxiety disorders and substance abuse disorders. </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6. 	In addition many common medical illnesses can cause or influence the symptoms of bipolar disorder.</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7.	It is vital to assess the patient with bipolar disorder for risk of harming self or others.</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32</a:t>
            </a:fld>
            <a:endParaRPr lang="en-US" altLang="en-US" dirty="0"/>
          </a:p>
        </p:txBody>
      </p:sp>
    </p:spTree>
    <p:extLst>
      <p:ext uri="{BB962C8B-B14F-4D97-AF65-F5344CB8AC3E}">
        <p14:creationId xmlns:p14="http://schemas.microsoft.com/office/powerpoint/2010/main" val="1922768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8. 	Types of bipolar disorder</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Bipolar disorder can be confusing because the disorder is divided into two distinctly separate illnesses: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Bipolar I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Bipolar II</a:t>
            </a:r>
          </a:p>
          <a:p>
            <a:pPr marL="685800" marR="0" indent="-228600">
              <a:spcBef>
                <a:spcPts val="0"/>
              </a:spcBef>
              <a:spcAft>
                <a:spcPts val="300"/>
              </a:spcAft>
              <a:tabLst>
                <a:tab pos="685800" algn="l"/>
              </a:tabLst>
            </a:pPr>
            <a:r>
              <a:rPr lang="en-US" sz="1200" dirty="0" smtClean="0">
                <a:effectLst/>
                <a:latin typeface="Times New Roman"/>
                <a:ea typeface="Times New Roman"/>
              </a:rPr>
              <a:t>b.	Bipolar I is roughly equivalent to the historical definition of manic-depressive illness, placing an emphasis on episodes of severe mania followed by depression.</a:t>
            </a:r>
            <a:endParaRPr lang="en-US" sz="1100" dirty="0" smtClean="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33</a:t>
            </a:fld>
            <a:endParaRPr lang="en-US" altLang="en-US" dirty="0"/>
          </a:p>
        </p:txBody>
      </p:sp>
    </p:spTree>
    <p:extLst>
      <p:ext uri="{BB962C8B-B14F-4D97-AF65-F5344CB8AC3E}">
        <p14:creationId xmlns:p14="http://schemas.microsoft.com/office/powerpoint/2010/main" val="106791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smtClean="0">
                <a:effectLst/>
                <a:latin typeface="Times New Roman"/>
                <a:ea typeface="Times New Roman"/>
              </a:rPr>
              <a:t>c.	Bipolar II requires at least one major depressive episode and hypomania (a lesser degree of mania), but emphasizes impairment in work and social functioning caused by the depression.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d.	Depending on the community </a:t>
            </a:r>
            <a:r>
              <a:rPr lang="en-US" sz="1200" dirty="0" err="1" smtClean="0">
                <a:effectLst/>
                <a:latin typeface="Times New Roman"/>
                <a:ea typeface="Times New Roman"/>
              </a:rPr>
              <a:t>paramedicine</a:t>
            </a:r>
            <a:r>
              <a:rPr lang="en-US" sz="1200" dirty="0" smtClean="0">
                <a:effectLst/>
                <a:latin typeface="Times New Roman"/>
                <a:ea typeface="Times New Roman"/>
              </a:rPr>
              <a:t> program, the goal for community paramedics when assessing a patient with suspected bipolar disorder is to look for core symptoms of both disorders and generally judge which aspect of bipolar disorder is causing the patient greatest harm. </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e. 	The community paramedic should seek direction for an appropriate referral to the emergency department or psychiatric consultant in accordance with local protocols.</a:t>
            </a:r>
            <a:endParaRPr lang="en-US" sz="1100" dirty="0" smtClean="0">
              <a:effectLst/>
              <a:latin typeface="Times New Roman"/>
              <a:ea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34</a:t>
            </a:fld>
            <a:endParaRPr lang="en-US" altLang="en-US" dirty="0"/>
          </a:p>
        </p:txBody>
      </p:sp>
    </p:spTree>
    <p:extLst>
      <p:ext uri="{BB962C8B-B14F-4D97-AF65-F5344CB8AC3E}">
        <p14:creationId xmlns:p14="http://schemas.microsoft.com/office/powerpoint/2010/main" val="4288953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9. 	Therapeutic interventions</a:t>
            </a:r>
          </a:p>
          <a:p>
            <a:pPr marL="685800" marR="0" indent="-228600">
              <a:spcBef>
                <a:spcPts val="0"/>
              </a:spcBef>
              <a:spcAft>
                <a:spcPts val="300"/>
              </a:spcAft>
              <a:tabLst>
                <a:tab pos="685800" algn="l"/>
              </a:tabLst>
            </a:pPr>
            <a:r>
              <a:rPr lang="en-US" sz="1200" dirty="0" smtClean="0">
                <a:effectLst/>
                <a:latin typeface="Times New Roman"/>
                <a:ea typeface="Times New Roman"/>
              </a:rPr>
              <a:t>a. 	The primary role for the community paramedic working with a patient with bipolar disorder may be: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Monitoring medication compliance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	Monitoring potential substance abuse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iii.	Helping to ensure adherence to the patient’s psychotherapy treatment plan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A first priority for patients with bipolar disorder is an assessment for substance abuse and dependency.</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Patients can achieve greater control over mood swings through a combination of medications and psychotherapy. </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35</a:t>
            </a:fld>
            <a:endParaRPr lang="en-US" altLang="en-US" dirty="0"/>
          </a:p>
        </p:txBody>
      </p:sp>
    </p:spTree>
    <p:extLst>
      <p:ext uri="{BB962C8B-B14F-4D97-AF65-F5344CB8AC3E}">
        <p14:creationId xmlns:p14="http://schemas.microsoft.com/office/powerpoint/2010/main" val="1732941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Mood stabilizers are the first choice for treatment. Most commonly used is lithium.</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Because bipolar disorder is a complicated disease, other medications are brought into the treatment protocol as necessary to </a:t>
            </a:r>
            <a:r>
              <a:rPr lang="en-US" sz="1200" dirty="0" smtClean="0">
                <a:effectLst/>
                <a:latin typeface="Times New Roman" panose="02020603050405020304" pitchFamily="18" charset="0"/>
                <a:ea typeface="Times New Roman" panose="02020603050405020304" pitchFamily="18" charset="0"/>
              </a:rPr>
              <a:t>treat</a:t>
            </a:r>
            <a:r>
              <a:rPr lang="en-US" sz="1200" baseline="0" dirty="0" smtClean="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psychotic </a:t>
            </a:r>
            <a:r>
              <a:rPr lang="en-US" sz="1200" dirty="0">
                <a:effectLst/>
                <a:latin typeface="Times New Roman" panose="02020603050405020304" pitchFamily="18" charset="0"/>
                <a:ea typeface="Times New Roman" panose="02020603050405020304" pitchFamily="18" charset="0"/>
              </a:rPr>
              <a:t>and depressive symptoms.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Patient education and counseling, including psychotherapy and cognitive-behavioral therapy (CBT), are typically added as components to treatment after initial stabilization.</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g. </a:t>
            </a:r>
            <a:r>
              <a:rPr lang="en-US" sz="1200" dirty="0">
                <a:effectLst/>
                <a:latin typeface="Times New Roman" panose="02020603050405020304" pitchFamily="18" charset="0"/>
                <a:ea typeface="Times New Roman" panose="02020603050405020304" pitchFamily="18" charset="0"/>
              </a:rPr>
              <a:t>	A relatively new protocol, interpersonal and social rhythm therapy (IPSRT), seeks to help patients stabilize routines for sleep, mealtimes, and exercise.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36</a:t>
            </a:fld>
            <a:endParaRPr lang="en-US" altLang="en-US" dirty="0"/>
          </a:p>
        </p:txBody>
      </p:sp>
    </p:spTree>
    <p:extLst>
      <p:ext uri="{BB962C8B-B14F-4D97-AF65-F5344CB8AC3E}">
        <p14:creationId xmlns:p14="http://schemas.microsoft.com/office/powerpoint/2010/main" val="251520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VIII. Depressive Disorders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Depression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Depression</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a disorder of mood characterized by: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Extreme sadness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Irritability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Loss of the ability to experience pleasure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It is accompanied by fatigue and disturbances of:</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Sleep</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Appetite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Sexual desire</a:t>
            </a:r>
          </a:p>
          <a:p>
            <a:pPr marL="457200" marR="0" indent="-228600">
              <a:spcBef>
                <a:spcPts val="0"/>
              </a:spcBef>
              <a:spcAft>
                <a:spcPts val="300"/>
              </a:spcAft>
              <a:tabLst>
                <a:tab pos="457200" algn="l"/>
              </a:tabLst>
            </a:pPr>
            <a:r>
              <a:rPr lang="en-US" sz="1200" dirty="0" smtClean="0">
                <a:effectLst/>
                <a:latin typeface="Times New Roman"/>
                <a:ea typeface="Times New Roman"/>
              </a:rPr>
              <a:t>3.	The primary emotion experienced by persons with depression is profound sadness.</a:t>
            </a:r>
          </a:p>
          <a:p>
            <a:pPr marL="457200" marR="0" indent="-228600">
              <a:spcBef>
                <a:spcPts val="0"/>
              </a:spcBef>
              <a:spcAft>
                <a:spcPts val="300"/>
              </a:spcAft>
              <a:tabLst>
                <a:tab pos="457200" algn="l"/>
              </a:tabLst>
            </a:pPr>
            <a:r>
              <a:rPr lang="en-US" sz="1200" dirty="0" smtClean="0">
                <a:effectLst/>
                <a:latin typeface="Times New Roman"/>
                <a:ea typeface="Times New Roman"/>
              </a:rPr>
              <a:t>4.	There may be no external reason for the feelings of profound sadness.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37</a:t>
            </a:fld>
            <a:endParaRPr lang="en-US" altLang="en-US" dirty="0"/>
          </a:p>
        </p:txBody>
      </p:sp>
    </p:spTree>
    <p:extLst>
      <p:ext uri="{BB962C8B-B14F-4D97-AF65-F5344CB8AC3E}">
        <p14:creationId xmlns:p14="http://schemas.microsoft.com/office/powerpoint/2010/main" val="215273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Depression in the older population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Depression can occur later in life even in people who have not previously experienced a depressive episode.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Major depressive disorder occurs in 5% of adults older than 60 years, and as many as 16% of these adults have clinically significant depressive symptoms.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Rates of the disorder rise with the presence of coexisting medical conditions and increase dramatically after hospitalizations. </a:t>
            </a:r>
          </a:p>
          <a:p>
            <a:pPr marL="457200" marR="0" indent="-228600">
              <a:spcBef>
                <a:spcPts val="0"/>
              </a:spcBef>
              <a:spcAft>
                <a:spcPts val="300"/>
              </a:spcAft>
              <a:tabLst>
                <a:tab pos="457200" algn="l"/>
              </a:tabLst>
            </a:pPr>
            <a:r>
              <a:rPr lang="en-US" sz="1200" dirty="0" smtClean="0">
                <a:effectLst/>
                <a:latin typeface="Times New Roman"/>
                <a:ea typeface="Times New Roman"/>
              </a:rPr>
              <a:t>4.	Community paramedics may need to refer an older patient for assessment of cognitive deficits that can, by themselves, increase levels of clinical depression.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38</a:t>
            </a:fld>
            <a:endParaRPr lang="en-US" altLang="en-US" dirty="0"/>
          </a:p>
        </p:txBody>
      </p:sp>
    </p:spTree>
    <p:extLst>
      <p:ext uri="{BB962C8B-B14F-4D97-AF65-F5344CB8AC3E}">
        <p14:creationId xmlns:p14="http://schemas.microsoft.com/office/powerpoint/2010/main" val="3068138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5.	The challenge with older patients is to assess the impact of coexisting illnesses. </a:t>
            </a:r>
          </a:p>
          <a:p>
            <a:pPr marL="457200" marR="0" indent="-228600">
              <a:spcBef>
                <a:spcPts val="0"/>
              </a:spcBef>
              <a:spcAft>
                <a:spcPts val="300"/>
              </a:spcAft>
              <a:tabLst>
                <a:tab pos="457200" algn="l"/>
              </a:tabLst>
            </a:pPr>
            <a:r>
              <a:rPr lang="en-US" sz="1200" dirty="0" smtClean="0">
                <a:effectLst/>
                <a:latin typeface="Times New Roman"/>
                <a:ea typeface="Times New Roman"/>
              </a:rPr>
              <a:t>6.	While suicide assessment is important for all older patients, the risk in this population warrants greater attention and precaution.</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7</a:t>
            </a:r>
            <a:r>
              <a:rPr lang="en-US" sz="1200" dirty="0">
                <a:effectLst/>
                <a:latin typeface="Times New Roman" panose="02020603050405020304" pitchFamily="18" charset="0"/>
                <a:ea typeface="Times New Roman" panose="02020603050405020304" pitchFamily="18" charset="0"/>
              </a:rPr>
              <a:t>.	The community paramedic should look for changes in normal patterns and closely monitor the older patient’s: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Pattern of social activities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Eating patterns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Level of worry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Sleep habits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e.	Complaints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39</a:t>
            </a:fld>
            <a:endParaRPr lang="en-US" altLang="en-US" dirty="0"/>
          </a:p>
        </p:txBody>
      </p:sp>
    </p:spTree>
    <p:extLst>
      <p:ext uri="{BB962C8B-B14F-4D97-AF65-F5344CB8AC3E}">
        <p14:creationId xmlns:p14="http://schemas.microsoft.com/office/powerpoint/2010/main" val="376203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2000" dirty="0">
                <a:effectLst/>
                <a:latin typeface="Times New Roman" panose="02020603050405020304" pitchFamily="18" charset="0"/>
                <a:ea typeface="Times New Roman" panose="02020603050405020304" pitchFamily="18" charset="0"/>
              </a:rPr>
              <a:t>II. A Brief History of Mental Health</a:t>
            </a:r>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A. 	Negative view of mental illness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Ancient Chinese, Hebrew, Egyptian, Greek, and Roman societies associated psychiatric disorders and abnormal behavior with evil spirits and demons.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People affected by psychiatric disorders were deemed “possessed,” and emphasis was placed on a lack of morality and character. </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Unfortunately, people with psychiatric disorders today are still subject to negative moral judgments.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Example: A </a:t>
            </a:r>
            <a:r>
              <a:rPr lang="en-US" sz="1200" dirty="0">
                <a:effectLst/>
                <a:latin typeface="Times New Roman" panose="02020603050405020304" pitchFamily="18" charset="0"/>
                <a:ea typeface="Times New Roman" panose="02020603050405020304" pitchFamily="18" charset="0"/>
              </a:rPr>
              <a:t>person who is homeless and sitting on the corner, muttering, unkempt, possibly in the midst of a schizophrenia crisis, is all but invisible to passersby.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Moral judgment is still evident with patients struggling with alcohol and drug addiction, who may be viewed by some in society as lacking in willpower.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a:t>
            </a:fld>
            <a:endParaRPr lang="en-US" altLang="en-US" dirty="0"/>
          </a:p>
        </p:txBody>
      </p:sp>
    </p:spTree>
    <p:extLst>
      <p:ext uri="{BB962C8B-B14F-4D97-AF65-F5344CB8AC3E}">
        <p14:creationId xmlns:p14="http://schemas.microsoft.com/office/powerpoint/2010/main" val="939764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smtClean="0">
                <a:effectLst/>
                <a:latin typeface="Times New Roman"/>
                <a:ea typeface="Times New Roman"/>
              </a:rPr>
              <a:t>C. 	Therapeutic interventions</a:t>
            </a:r>
          </a:p>
          <a:p>
            <a:pPr marL="457200" marR="0" indent="-228600">
              <a:spcBef>
                <a:spcPts val="0"/>
              </a:spcBef>
              <a:spcAft>
                <a:spcPts val="300"/>
              </a:spcAft>
              <a:tabLst>
                <a:tab pos="457200" algn="l"/>
              </a:tabLst>
            </a:pPr>
            <a:r>
              <a:rPr lang="en-US" sz="1400" dirty="0" smtClean="0">
                <a:effectLst/>
                <a:latin typeface="Times New Roman"/>
                <a:ea typeface="Times New Roman"/>
              </a:rPr>
              <a:t>1.	Depending on the community </a:t>
            </a:r>
            <a:r>
              <a:rPr lang="en-US" sz="1400" dirty="0" err="1" smtClean="0">
                <a:effectLst/>
                <a:latin typeface="Times New Roman"/>
                <a:ea typeface="Times New Roman"/>
              </a:rPr>
              <a:t>paramedicine</a:t>
            </a:r>
            <a:r>
              <a:rPr lang="en-US" sz="1400" dirty="0" smtClean="0">
                <a:effectLst/>
                <a:latin typeface="Times New Roman"/>
                <a:ea typeface="Times New Roman"/>
              </a:rPr>
              <a:t> program, community paramedics may:</a:t>
            </a:r>
          </a:p>
          <a:p>
            <a:pPr marL="685800" marR="0" indent="-228600">
              <a:spcBef>
                <a:spcPts val="0"/>
              </a:spcBef>
              <a:spcAft>
                <a:spcPts val="300"/>
              </a:spcAft>
              <a:tabLst>
                <a:tab pos="685800" algn="l"/>
              </a:tabLst>
            </a:pPr>
            <a:r>
              <a:rPr lang="en-US" sz="1400" dirty="0" smtClean="0">
                <a:effectLst/>
                <a:latin typeface="Times New Roman"/>
                <a:ea typeface="Times New Roman"/>
              </a:rPr>
              <a:t>a.	Monitor medication compliance</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b.	Monitor adherence to psychotherapy treatment plans</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c.	Act as a source of support and encouragement to the patient</a:t>
            </a:r>
            <a:endParaRPr lang="en-US" sz="1200" dirty="0" smtClean="0">
              <a:effectLst/>
              <a:latin typeface="Times New Roman"/>
              <a:ea typeface="Times New Roman"/>
            </a:endParaRPr>
          </a:p>
          <a:p>
            <a:pPr marL="457200" marR="0" indent="-228600">
              <a:spcBef>
                <a:spcPts val="0"/>
              </a:spcBef>
              <a:spcAft>
                <a:spcPts val="300"/>
              </a:spcAft>
              <a:tabLst>
                <a:tab pos="457200" algn="l"/>
              </a:tabLst>
            </a:pPr>
            <a:r>
              <a:rPr lang="en-US" sz="1400" dirty="0" smtClean="0">
                <a:effectLst/>
                <a:latin typeface="Times New Roman"/>
                <a:ea typeface="Times New Roman"/>
              </a:rPr>
              <a:t>2.	Two modalities of treatment have produced positive results and continue to be cost-effective: </a:t>
            </a:r>
          </a:p>
          <a:p>
            <a:pPr marL="685800" marR="0" indent="-228600">
              <a:spcBef>
                <a:spcPts val="0"/>
              </a:spcBef>
              <a:spcAft>
                <a:spcPts val="300"/>
              </a:spcAft>
              <a:tabLst>
                <a:tab pos="685800" algn="l"/>
              </a:tabLst>
            </a:pPr>
            <a:r>
              <a:rPr lang="en-US" sz="1400" dirty="0" smtClean="0">
                <a:effectLst/>
                <a:latin typeface="Times New Roman"/>
                <a:ea typeface="Times New Roman"/>
              </a:rPr>
              <a:t>a.	Antidepressant medications </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b.	Cognitive-behavioral therapy (CBT)</a:t>
            </a:r>
            <a:endParaRPr lang="en-US" sz="1200" dirty="0" smtClean="0">
              <a:effectLst/>
              <a:latin typeface="Times New Roman"/>
              <a:ea typeface="Times New Roman"/>
            </a:endParaRPr>
          </a:p>
          <a:p>
            <a:pPr marL="457200" marR="0" indent="-228600">
              <a:spcBef>
                <a:spcPts val="0"/>
              </a:spcBef>
              <a:spcAft>
                <a:spcPts val="300"/>
              </a:spcAft>
              <a:tabLst>
                <a:tab pos="457200" algn="l"/>
              </a:tabLst>
            </a:pPr>
            <a:r>
              <a:rPr lang="en-US" sz="1400" dirty="0" smtClean="0">
                <a:effectLst/>
                <a:latin typeface="Times New Roman"/>
                <a:ea typeface="Times New Roman"/>
              </a:rPr>
              <a:t>3.	Antidepressants </a:t>
            </a:r>
          </a:p>
          <a:p>
            <a:pPr marL="685800" marR="0" indent="-228600">
              <a:spcBef>
                <a:spcPts val="0"/>
              </a:spcBef>
              <a:spcAft>
                <a:spcPts val="300"/>
              </a:spcAft>
              <a:tabLst>
                <a:tab pos="685800" algn="l"/>
              </a:tabLst>
            </a:pPr>
            <a:r>
              <a:rPr lang="en-US" sz="1400" dirty="0" smtClean="0">
                <a:effectLst/>
                <a:latin typeface="Times New Roman"/>
                <a:ea typeface="Times New Roman"/>
              </a:rPr>
              <a:t>a.	Antidepressants remain the first-line pharmacologic treatments for patients with depression.</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b.	The community paramedic needs to make sure patients know what to expect in terms of response to medication and potential side effects and that they know how to manage the start or discontinuation of medications.</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c. 	Importantly, suicide is a risk with antidepressants both at the start and upon discontinuation of use.</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d. 	One notable risk associated with the major selective serotonin reuptake inhibitor (SSRI) antidepressants (</a:t>
            </a:r>
            <a:r>
              <a:rPr lang="en-US" sz="1400" dirty="0" err="1" smtClean="0">
                <a:effectLst/>
                <a:latin typeface="Times New Roman"/>
                <a:ea typeface="Times New Roman"/>
              </a:rPr>
              <a:t>eg</a:t>
            </a:r>
            <a:r>
              <a:rPr lang="en-US" sz="1400" dirty="0" smtClean="0">
                <a:effectLst/>
                <a:latin typeface="Times New Roman"/>
                <a:ea typeface="Times New Roman"/>
              </a:rPr>
              <a:t>, citalopram, sertraline, fluoxetine, and </a:t>
            </a:r>
            <a:r>
              <a:rPr lang="en-US" sz="1400" dirty="0" err="1" smtClean="0">
                <a:effectLst/>
                <a:latin typeface="Times New Roman"/>
                <a:ea typeface="Times New Roman"/>
              </a:rPr>
              <a:t>escitalopram</a:t>
            </a:r>
            <a:r>
              <a:rPr lang="en-US" sz="1400" dirty="0" smtClean="0">
                <a:effectLst/>
                <a:latin typeface="Times New Roman"/>
                <a:ea typeface="Times New Roman"/>
              </a:rPr>
              <a:t>) is serotonin syndrome, a serious and potentially fatal condition that is caused by too much serotonin in the neuronal synapse of the brain stem and spinal cord.</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40</a:t>
            </a:fld>
            <a:endParaRPr lang="en-US" altLang="en-US" dirty="0"/>
          </a:p>
        </p:txBody>
      </p:sp>
    </p:spTree>
    <p:extLst>
      <p:ext uri="{BB962C8B-B14F-4D97-AF65-F5344CB8AC3E}">
        <p14:creationId xmlns:p14="http://schemas.microsoft.com/office/powerpoint/2010/main" val="1144329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endParaRPr lang="en-US" dirty="0" smtClean="0"/>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4.	Cognitive-behavioral therapy </a:t>
            </a:r>
          </a:p>
          <a:p>
            <a:pPr marL="685800" marR="0" indent="-228600">
              <a:spcBef>
                <a:spcPts val="0"/>
              </a:spcBef>
              <a:spcAft>
                <a:spcPts val="300"/>
              </a:spcAft>
              <a:tabLst>
                <a:tab pos="685800" algn="l"/>
              </a:tabLst>
            </a:pPr>
            <a:r>
              <a:rPr lang="en-US" sz="1200" dirty="0" smtClean="0">
                <a:effectLst/>
                <a:latin typeface="Times New Roman"/>
                <a:ea typeface="Times New Roman"/>
              </a:rPr>
              <a:t>a. 	The concept of American psychiatrist Aaron Beck of the University of Pennsylvania, this therapy is based on the idea that changing the way a patient thinks can change the way a patient feels and, therefore, the way the patient responds.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When undergoing CBT, the patient works with a mental health counselor (psychotherapist or therapist) in a structured way, attending a limited number of sessions. </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CBT can be a very helpful tool in treating a variety of psychiatric disorders, such as: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Depression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	Posttraumatic stress disorder</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	iii.	Eating disorders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d.	CBT can also be an effective and affordable tool to help anyone learn how to better manage stressful life situations.</a:t>
            </a:r>
            <a:endParaRPr lang="en-US" sz="11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41</a:t>
            </a:fld>
            <a:endParaRPr lang="en-US" altLang="en-US" dirty="0"/>
          </a:p>
        </p:txBody>
      </p:sp>
    </p:spTree>
    <p:extLst>
      <p:ext uri="{BB962C8B-B14F-4D97-AF65-F5344CB8AC3E}">
        <p14:creationId xmlns:p14="http://schemas.microsoft.com/office/powerpoint/2010/main" val="478571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smtClean="0">
                <a:effectLst/>
                <a:latin typeface="Times New Roman"/>
                <a:ea typeface="Times New Roman"/>
              </a:rPr>
              <a:t>5.	Electroconvulsive therapy</a:t>
            </a:r>
          </a:p>
          <a:p>
            <a:pPr marL="685800" marR="0" indent="-228600">
              <a:spcBef>
                <a:spcPts val="0"/>
              </a:spcBef>
              <a:spcAft>
                <a:spcPts val="300"/>
              </a:spcAft>
              <a:tabLst>
                <a:tab pos="685800" algn="l"/>
              </a:tabLst>
            </a:pPr>
            <a:r>
              <a:rPr lang="en-US" sz="1400" dirty="0" smtClean="0">
                <a:effectLst/>
                <a:latin typeface="Times New Roman"/>
                <a:ea typeface="Times New Roman"/>
              </a:rPr>
              <a:t>a.	Developed in 1938, electroconvulsive therapy</a:t>
            </a:r>
            <a:r>
              <a:rPr lang="en-US" sz="1400" b="1" dirty="0" smtClean="0">
                <a:effectLst/>
                <a:latin typeface="Times New Roman"/>
                <a:ea typeface="Times New Roman"/>
              </a:rPr>
              <a:t> </a:t>
            </a:r>
            <a:r>
              <a:rPr lang="en-US" sz="1400" dirty="0" smtClean="0">
                <a:effectLst/>
                <a:latin typeface="Times New Roman"/>
                <a:ea typeface="Times New Roman"/>
              </a:rPr>
              <a:t>(ECT)</a:t>
            </a:r>
            <a:r>
              <a:rPr lang="en-US" sz="1400" b="1" dirty="0" smtClean="0">
                <a:effectLst/>
                <a:latin typeface="Times New Roman"/>
                <a:ea typeface="Times New Roman"/>
              </a:rPr>
              <a:t> </a:t>
            </a:r>
            <a:r>
              <a:rPr lang="en-US" sz="1400" dirty="0" smtClean="0">
                <a:effectLst/>
                <a:latin typeface="Times New Roman"/>
                <a:ea typeface="Times New Roman"/>
              </a:rPr>
              <a:t>is the oldest form of brain stimulation therapy and has an infamous reputation in popular culture.</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b.	It is often an effective treatment for depression that has resisted antidepressant medications and other forms of therapy.</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c.	Following careful medical screening and in a highly controlled environment, low-energy electrical current is passed through the brain to cause a seizure lasting 1 minute.</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d.	Common side effects include:</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	</a:t>
            </a:r>
            <a:r>
              <a:rPr lang="en-US" sz="1400" dirty="0" err="1" smtClean="0">
                <a:effectLst/>
                <a:latin typeface="Times New Roman"/>
                <a:ea typeface="Times New Roman"/>
              </a:rPr>
              <a:t>i</a:t>
            </a:r>
            <a:r>
              <a:rPr lang="en-US" sz="1400" dirty="0" smtClean="0">
                <a:effectLst/>
                <a:latin typeface="Times New Roman"/>
                <a:ea typeface="Times New Roman"/>
              </a:rPr>
              <a:t>.	Short-term confusion</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	ii.	Headaches</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	iii.	Muscle ache</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	iv.	Nausea</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	v.	Temporary memory loss</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e.	ECT has been reported to result in a prompt improvement in symptoms of depression in the majority of patients treated.</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f.	It is not clear how ECT achieves its therapeutic success, but the procedure is considered safe and the patient response is rapid.</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g.	Usually, patients receive treatment 2 or 3 times per week in a series of 6 to 12 treatments. </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h.	The major drawback of ECT is its relatively high cost.</a:t>
            </a:r>
            <a:endParaRPr lang="en-US" sz="1200" dirty="0" smtClean="0">
              <a:effectLst/>
              <a:latin typeface="Times New Roman"/>
              <a:ea typeface="Times New Roman"/>
            </a:endParaRPr>
          </a:p>
          <a:p>
            <a:pPr marL="457200" marR="0" indent="-228600">
              <a:spcBef>
                <a:spcPts val="0"/>
              </a:spcBef>
              <a:spcAft>
                <a:spcPts val="300"/>
              </a:spcAft>
              <a:tabLst>
                <a:tab pos="457200" algn="l"/>
              </a:tabLst>
            </a:pPr>
            <a:r>
              <a:rPr lang="en-US" sz="1400" dirty="0" smtClean="0">
                <a:effectLst/>
                <a:latin typeface="Times New Roman"/>
                <a:ea typeface="Times New Roman"/>
              </a:rPr>
              <a:t>6.	Repetitive </a:t>
            </a:r>
            <a:r>
              <a:rPr lang="en-US" sz="1400" dirty="0" err="1" smtClean="0">
                <a:effectLst/>
                <a:latin typeface="Times New Roman"/>
                <a:ea typeface="Times New Roman"/>
              </a:rPr>
              <a:t>transcranial</a:t>
            </a:r>
            <a:r>
              <a:rPr lang="en-US" sz="1400" dirty="0" smtClean="0">
                <a:effectLst/>
                <a:latin typeface="Times New Roman"/>
                <a:ea typeface="Times New Roman"/>
              </a:rPr>
              <a:t> magnetic stimulation (</a:t>
            </a:r>
            <a:r>
              <a:rPr lang="en-US" sz="1400" dirty="0" err="1" smtClean="0">
                <a:effectLst/>
                <a:latin typeface="Times New Roman"/>
                <a:ea typeface="Times New Roman"/>
              </a:rPr>
              <a:t>rTMS</a:t>
            </a:r>
            <a:r>
              <a:rPr lang="en-US" sz="1400" dirty="0" smtClean="0">
                <a:effectLst/>
                <a:latin typeface="Times New Roman"/>
                <a:ea typeface="Times New Roman"/>
              </a:rPr>
              <a:t>)</a:t>
            </a:r>
          </a:p>
          <a:p>
            <a:pPr marL="685800" marR="0" indent="-228600">
              <a:spcBef>
                <a:spcPts val="0"/>
              </a:spcBef>
              <a:spcAft>
                <a:spcPts val="300"/>
              </a:spcAft>
              <a:tabLst>
                <a:tab pos="685800" algn="l"/>
              </a:tabLst>
            </a:pPr>
            <a:r>
              <a:rPr lang="en-US" sz="1400" dirty="0" smtClean="0">
                <a:effectLst/>
                <a:latin typeface="Times New Roman"/>
                <a:ea typeface="Times New Roman"/>
              </a:rPr>
              <a:t>a.	An electromagnetic coil is held against the forehead and short electromagnetic pulses are administered via the coil. </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b.	This treatment for depression is relatively new, and response rates and side effects are the focus of ongoing research.</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c.	Patients report headaches and sensitivity at the side of the head where the magnet was placed, but we do not yet know the long-term effects.</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42</a:t>
            </a:fld>
            <a:endParaRPr lang="en-US" altLang="en-US" dirty="0"/>
          </a:p>
        </p:txBody>
      </p:sp>
    </p:spTree>
    <p:extLst>
      <p:ext uri="{BB962C8B-B14F-4D97-AF65-F5344CB8AC3E}">
        <p14:creationId xmlns:p14="http://schemas.microsoft.com/office/powerpoint/2010/main" val="649632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IX</a:t>
            </a:r>
            <a:r>
              <a:rPr lang="en-US" sz="1800" dirty="0" smtClean="0">
                <a:effectLst/>
                <a:latin typeface="Times New Roman" panose="02020603050405020304" pitchFamily="18" charset="0"/>
                <a:ea typeface="Times New Roman" panose="02020603050405020304" pitchFamily="18" charset="0"/>
              </a:rPr>
              <a:t>. Anxiety </a:t>
            </a:r>
            <a:r>
              <a:rPr lang="en-US" sz="1800" dirty="0">
                <a:effectLst/>
                <a:latin typeface="Times New Roman" panose="02020603050405020304" pitchFamily="18" charset="0"/>
                <a:ea typeface="Times New Roman" panose="02020603050405020304" pitchFamily="18" charset="0"/>
              </a:rPr>
              <a:t>Disorders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Anxiety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For some </a:t>
            </a:r>
            <a:r>
              <a:rPr lang="en-US" sz="1200" dirty="0" smtClean="0">
                <a:effectLst/>
                <a:latin typeface="Times New Roman" panose="02020603050405020304" pitchFamily="18" charset="0"/>
                <a:ea typeface="Times New Roman" panose="02020603050405020304" pitchFamily="18" charset="0"/>
              </a:rPr>
              <a:t>people </a:t>
            </a:r>
            <a:r>
              <a:rPr lang="en-US" sz="1200" dirty="0">
                <a:effectLst/>
                <a:latin typeface="Times New Roman" panose="02020603050405020304" pitchFamily="18" charset="0"/>
                <a:ea typeface="Times New Roman" panose="02020603050405020304" pitchFamily="18" charset="0"/>
              </a:rPr>
              <a:t>the feeling of fear can become excessive,</a:t>
            </a:r>
            <a:r>
              <a:rPr lang="en-US" sz="900" dirty="0">
                <a:solidFill>
                  <a:srgbClr val="000000"/>
                </a:solidFill>
                <a:effectLst/>
                <a:latin typeface="GiovanniStd-Book"/>
                <a:ea typeface="Times New Roman" panose="02020603050405020304" pitchFamily="18" charset="0"/>
                <a:cs typeface="GiovanniStd-Book"/>
              </a:rPr>
              <a:t> </a:t>
            </a:r>
            <a:r>
              <a:rPr lang="en-US" sz="1200" dirty="0">
                <a:effectLst/>
                <a:latin typeface="Times New Roman" panose="02020603050405020304" pitchFamily="18" charset="0"/>
                <a:ea typeface="Times New Roman" panose="02020603050405020304" pitchFamily="18" charset="0"/>
              </a:rPr>
              <a:t>evolving into a paralyzing dread about some future threat—in other words, anxiety.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When anxiety becomes irrational and difficult to control, it is considered a psychiatric pathology if it meets specific diagnostic criteria.</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Among the many important changes in </a:t>
            </a:r>
            <a:r>
              <a:rPr lang="en-US" sz="1200" i="1" dirty="0">
                <a:effectLst/>
                <a:latin typeface="Times New Roman" panose="02020603050405020304" pitchFamily="18" charset="0"/>
                <a:ea typeface="Times New Roman" panose="02020603050405020304" pitchFamily="18" charset="0"/>
              </a:rPr>
              <a:t>DSM-5</a:t>
            </a:r>
            <a:r>
              <a:rPr lang="en-US" sz="1200" dirty="0">
                <a:effectLst/>
                <a:latin typeface="Times New Roman" panose="02020603050405020304" pitchFamily="18" charset="0"/>
                <a:ea typeface="Times New Roman" panose="02020603050405020304" pitchFamily="18" charset="0"/>
              </a:rPr>
              <a:t>, the types of anxiety disorders</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and their essential features were reclassified.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43</a:t>
            </a:fld>
            <a:endParaRPr lang="en-US" altLang="en-US" dirty="0"/>
          </a:p>
        </p:txBody>
      </p:sp>
    </p:spTree>
    <p:extLst>
      <p:ext uri="{BB962C8B-B14F-4D97-AF65-F5344CB8AC3E}">
        <p14:creationId xmlns:p14="http://schemas.microsoft.com/office/powerpoint/2010/main" val="2500461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400" b="0" dirty="0" smtClean="0">
                <a:effectLst/>
                <a:latin typeface="Times New Roman"/>
                <a:ea typeface="Times New Roman"/>
              </a:rPr>
              <a:t>B. 	Generalized anxiety disorder</a:t>
            </a:r>
          </a:p>
          <a:p>
            <a:pPr marL="457200" marR="0" indent="-228600">
              <a:spcBef>
                <a:spcPts val="0"/>
              </a:spcBef>
              <a:spcAft>
                <a:spcPts val="300"/>
              </a:spcAft>
              <a:tabLst>
                <a:tab pos="457200" algn="l"/>
              </a:tabLst>
            </a:pPr>
            <a:r>
              <a:rPr lang="en-US" sz="1400" dirty="0" smtClean="0">
                <a:effectLst/>
                <a:latin typeface="Times New Roman"/>
                <a:ea typeface="Times New Roman"/>
              </a:rPr>
              <a:t>1.	At the core of generalized anxiety disorder (GAD)</a:t>
            </a:r>
            <a:r>
              <a:rPr lang="en-US" sz="1400" b="1" dirty="0" smtClean="0">
                <a:effectLst/>
                <a:latin typeface="Times New Roman"/>
                <a:ea typeface="Times New Roman"/>
              </a:rPr>
              <a:t> </a:t>
            </a:r>
            <a:r>
              <a:rPr lang="en-US" sz="1400" dirty="0" smtClean="0">
                <a:effectLst/>
                <a:latin typeface="Times New Roman"/>
                <a:ea typeface="Times New Roman"/>
              </a:rPr>
              <a:t>is chronic and persistent worry—fretfulness that typically centers on numerous issues (</a:t>
            </a:r>
            <a:r>
              <a:rPr lang="en-US" sz="1400" dirty="0" err="1" smtClean="0">
                <a:effectLst/>
                <a:latin typeface="Times New Roman"/>
                <a:ea typeface="Times New Roman"/>
              </a:rPr>
              <a:t>eg</a:t>
            </a:r>
            <a:r>
              <a:rPr lang="en-US" sz="1400" dirty="0" smtClean="0">
                <a:effectLst/>
                <a:latin typeface="Times New Roman"/>
                <a:ea typeface="Times New Roman"/>
              </a:rPr>
              <a:t>, work, finances, health).</a:t>
            </a:r>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2</a:t>
            </a:r>
            <a:r>
              <a:rPr lang="en-US" sz="1400" dirty="0">
                <a:effectLst/>
                <a:latin typeface="Times New Roman" panose="02020603050405020304" pitchFamily="18" charset="0"/>
                <a:ea typeface="Times New Roman" panose="02020603050405020304" pitchFamily="18" charset="0"/>
              </a:rPr>
              <a:t>.	Patients with GAD have a number of common presenting attributes: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The worry is uncontrollable and is consistently present for 6 months.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The disorder is often associated with depression, alcohol abuse, and substance abuse.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It frequently presents with multiple but often nonspecific symptoms of physical health (eg, back pain, headaches, gastrointestinal problems, insomnia). </a:t>
            </a:r>
          </a:p>
          <a:p>
            <a:pPr marL="457200" marR="0" indent="-228600">
              <a:spcBef>
                <a:spcPts val="0"/>
              </a:spcBef>
              <a:spcAft>
                <a:spcPts val="300"/>
              </a:spcAft>
              <a:tabLst>
                <a:tab pos="457200" algn="l"/>
              </a:tabLst>
            </a:pPr>
            <a:r>
              <a:rPr lang="en-US" sz="1200" dirty="0" smtClean="0">
                <a:effectLst/>
                <a:latin typeface="Times New Roman"/>
                <a:ea typeface="Times New Roman"/>
              </a:rPr>
              <a:t>3.	Anxiety disorders commonly co-occur with alcohol or drug abuse, which can either mask the symptoms of anxiety or amplify them.</a:t>
            </a:r>
          </a:p>
          <a:p>
            <a:pPr marL="457200" marR="0" indent="-228600">
              <a:spcBef>
                <a:spcPts val="0"/>
              </a:spcBef>
              <a:spcAft>
                <a:spcPts val="300"/>
              </a:spcAft>
              <a:tabLst>
                <a:tab pos="457200" algn="l"/>
              </a:tabLst>
            </a:pPr>
            <a:r>
              <a:rPr lang="en-US" sz="1200" dirty="0" smtClean="0">
                <a:effectLst/>
                <a:latin typeface="Times New Roman"/>
                <a:ea typeface="Times New Roman"/>
              </a:rPr>
              <a:t>4.	During the patient assessment, look for signs and symptoms of depression and posttraumatic stress disorder.</a:t>
            </a:r>
          </a:p>
          <a:p>
            <a:pPr marL="457200" marR="0" indent="-228600">
              <a:spcBef>
                <a:spcPts val="0"/>
              </a:spcBef>
              <a:spcAft>
                <a:spcPts val="300"/>
              </a:spcAft>
              <a:tabLst>
                <a:tab pos="457200" algn="l"/>
              </a:tabLst>
            </a:pPr>
            <a:r>
              <a:rPr lang="en-US" sz="1200" dirty="0" smtClean="0">
                <a:effectLst/>
                <a:latin typeface="Times New Roman"/>
                <a:ea typeface="Times New Roman"/>
              </a:rPr>
              <a:t>5.	Patients should be evaluated for GAD by a mental health professional if they have at least three of the following symptoms:</a:t>
            </a:r>
          </a:p>
          <a:p>
            <a:pPr marL="685800" marR="0" indent="-228600">
              <a:spcBef>
                <a:spcPts val="0"/>
              </a:spcBef>
              <a:spcAft>
                <a:spcPts val="300"/>
              </a:spcAft>
              <a:tabLst>
                <a:tab pos="685800" algn="l"/>
              </a:tabLst>
            </a:pPr>
            <a:r>
              <a:rPr lang="en-US" sz="1200" dirty="0" smtClean="0">
                <a:effectLst/>
                <a:latin typeface="Times New Roman"/>
                <a:ea typeface="Times New Roman"/>
              </a:rPr>
              <a:t>a.	Restlessness or a feeling of being keyed up or “on edge”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Fatigue</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Difficulty concentrating</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d.	Irritability</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e.	Muscle tension</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f.	Sleep disturbance</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44</a:t>
            </a:fld>
            <a:endParaRPr lang="en-US" altLang="en-US" dirty="0"/>
          </a:p>
        </p:txBody>
      </p:sp>
    </p:spTree>
    <p:extLst>
      <p:ext uri="{BB962C8B-B14F-4D97-AF65-F5344CB8AC3E}">
        <p14:creationId xmlns:p14="http://schemas.microsoft.com/office/powerpoint/2010/main" val="2580704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C. 	Phobic disorders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Phobic disorders are characterized by excessive and irrational fears.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Examples: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Agoraphobia (overwhelming fear triggered by being outside)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Social phobia (fear of scrutiny by others, particularly peers)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Specific phobia (marked fear or anxiety about a specific object or situation)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45</a:t>
            </a:fld>
            <a:endParaRPr lang="en-US" altLang="en-US" dirty="0"/>
          </a:p>
        </p:txBody>
      </p:sp>
    </p:spTree>
    <p:extLst>
      <p:ext uri="{BB962C8B-B14F-4D97-AF65-F5344CB8AC3E}">
        <p14:creationId xmlns:p14="http://schemas.microsoft.com/office/powerpoint/2010/main" val="3434775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It is common for patients with this disorder to have multiple specific phobias.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It is helpful in crafting treatment to determine if the specific phobia is tied to a traumatic event.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46</a:t>
            </a:fld>
            <a:endParaRPr lang="en-US" altLang="en-US" dirty="0"/>
          </a:p>
        </p:txBody>
      </p:sp>
    </p:spTree>
    <p:extLst>
      <p:ext uri="{BB962C8B-B14F-4D97-AF65-F5344CB8AC3E}">
        <p14:creationId xmlns:p14="http://schemas.microsoft.com/office/powerpoint/2010/main" val="1558174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Therapeutic interventions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Depending on the community paramedicine program, the role of the community paramedic may involve: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Monitoring medication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Medication compliance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Adherence to psychiatric treatment plans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community paramedic may also educate the patient on the need to keep regular therapy appointments.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Psychotherapy (primarily CBT) and pharmacotherapy are the modalities most frequently used to treat anxiety disorders.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47</a:t>
            </a:fld>
            <a:endParaRPr lang="en-US" altLang="en-US" dirty="0"/>
          </a:p>
        </p:txBody>
      </p:sp>
    </p:spTree>
    <p:extLst>
      <p:ext uri="{BB962C8B-B14F-4D97-AF65-F5344CB8AC3E}">
        <p14:creationId xmlns:p14="http://schemas.microsoft.com/office/powerpoint/2010/main" val="3223320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X</a:t>
            </a:r>
            <a:r>
              <a:rPr lang="en-US" sz="1800" dirty="0" smtClean="0">
                <a:effectLst/>
                <a:latin typeface="Times New Roman" panose="02020603050405020304" pitchFamily="18" charset="0"/>
                <a:ea typeface="Times New Roman" panose="02020603050405020304" pitchFamily="18" charset="0"/>
              </a:rPr>
              <a:t>. Obsessive-Compulsive </a:t>
            </a:r>
            <a:r>
              <a:rPr lang="en-US" sz="1800" dirty="0">
                <a:effectLst/>
                <a:latin typeface="Times New Roman" panose="02020603050405020304" pitchFamily="18" charset="0"/>
                <a:ea typeface="Times New Roman" panose="02020603050405020304" pitchFamily="18" charset="0"/>
              </a:rPr>
              <a:t>Disorder</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OCD</a:t>
            </a:r>
            <a:r>
              <a:rPr lang="en-US" sz="1200" b="1" dirty="0" smtClean="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a psychiatric disorder that is frequently misunderstood by the public. </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1.</a:t>
            </a:r>
            <a:r>
              <a:rPr lang="en-US" sz="1200" dirty="0">
                <a:effectLst/>
                <a:latin typeface="Times New Roman" panose="02020603050405020304" pitchFamily="18" charset="0"/>
                <a:ea typeface="Times New Roman" panose="02020603050405020304" pitchFamily="18" charset="0"/>
              </a:rPr>
              <a:t>	It was previously viewed as an anxiety or personality disorder, but is better classified as a neuropsychiatric disorder.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Hoarding disorder, for example, is a closely related disorder.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Patients with OCD exhibit: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Obsessions (repetitive, intrusive thoughts)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Compulsions (repetitive, ritualistic behaviors)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Not surprisingly, then OCD has a high comorbidity with depression.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Physical and sexual abuse and other traumatic stress have also been associated with OCD.</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The cause of OCD is poorly understood. Some studies of brain structures have found cognitive deficits and hyperactivity in frontal lobe functions.</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6.</a:t>
            </a:r>
            <a:r>
              <a:rPr lang="en-US" sz="1200" dirty="0">
                <a:effectLst/>
                <a:latin typeface="Times New Roman" panose="02020603050405020304" pitchFamily="18" charset="0"/>
                <a:ea typeface="Times New Roman" panose="02020603050405020304" pitchFamily="18" charset="0"/>
              </a:rPr>
              <a:t>	Exposure-and-response therapy and CBT are the most effective treatments for OCD.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48</a:t>
            </a:fld>
            <a:endParaRPr lang="en-US" altLang="en-US" dirty="0"/>
          </a:p>
        </p:txBody>
      </p:sp>
    </p:spTree>
    <p:extLst>
      <p:ext uri="{BB962C8B-B14F-4D97-AF65-F5344CB8AC3E}">
        <p14:creationId xmlns:p14="http://schemas.microsoft.com/office/powerpoint/2010/main" val="1086181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2000" dirty="0">
                <a:effectLst/>
                <a:latin typeface="Times New Roman" panose="02020603050405020304" pitchFamily="18" charset="0"/>
                <a:ea typeface="Times New Roman" panose="02020603050405020304" pitchFamily="18" charset="0"/>
              </a:rPr>
              <a:t>XI</a:t>
            </a:r>
            <a:r>
              <a:rPr lang="en-US" sz="2000" dirty="0" smtClean="0">
                <a:effectLst/>
                <a:latin typeface="Times New Roman" panose="02020603050405020304" pitchFamily="18" charset="0"/>
                <a:ea typeface="Times New Roman" panose="02020603050405020304" pitchFamily="18" charset="0"/>
              </a:rPr>
              <a:t>. Posttraumatic </a:t>
            </a:r>
            <a:r>
              <a:rPr lang="en-US" sz="2000" dirty="0">
                <a:effectLst/>
                <a:latin typeface="Times New Roman" panose="02020603050405020304" pitchFamily="18" charset="0"/>
                <a:ea typeface="Times New Roman" panose="02020603050405020304" pitchFamily="18" charset="0"/>
              </a:rPr>
              <a:t>Stress Disorder</a:t>
            </a:r>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A.	Diagnosis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Posttraumatic stress disorder (PTSD) is enormously complex, </a:t>
            </a:r>
            <a:r>
              <a:rPr lang="en-US" sz="1400" dirty="0" smtClean="0">
                <a:effectLst/>
                <a:latin typeface="Times New Roman" panose="02020603050405020304" pitchFamily="18" charset="0"/>
                <a:ea typeface="Times New Roman" panose="02020603050405020304" pitchFamily="18" charset="0"/>
              </a:rPr>
              <a:t>with </a:t>
            </a:r>
            <a:r>
              <a:rPr lang="en-US" sz="1400" dirty="0">
                <a:effectLst/>
                <a:latin typeface="Times New Roman" panose="02020603050405020304" pitchFamily="18" charset="0"/>
                <a:ea typeface="Times New Roman" panose="02020603050405020304" pitchFamily="18" charset="0"/>
              </a:rPr>
              <a:t>dimensions of:</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Anxiety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Depression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Dissociation (disconnection from self)</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Sleep disturbance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Memory impairment</a:t>
            </a:r>
          </a:p>
          <a:p>
            <a:pPr marL="457200" marR="0" indent="-228600">
              <a:spcBef>
                <a:spcPts val="0"/>
              </a:spcBef>
              <a:spcAft>
                <a:spcPts val="300"/>
              </a:spcAft>
              <a:tabLst>
                <a:tab pos="457200" algn="l"/>
              </a:tabLst>
            </a:pPr>
            <a:r>
              <a:rPr lang="en-US" sz="1200" dirty="0" smtClean="0">
                <a:effectLst/>
                <a:latin typeface="Times New Roman"/>
                <a:ea typeface="Times New Roman"/>
              </a:rPr>
              <a:t>2.	The patient with PTSD commonly </a:t>
            </a:r>
            <a:r>
              <a:rPr lang="en-US" sz="1200" dirty="0" err="1" smtClean="0">
                <a:effectLst/>
                <a:latin typeface="Times New Roman"/>
                <a:ea typeface="Times New Roman"/>
              </a:rPr>
              <a:t>reexperiences</a:t>
            </a:r>
            <a:r>
              <a:rPr lang="en-US" sz="1200" dirty="0" smtClean="0">
                <a:effectLst/>
                <a:latin typeface="Times New Roman"/>
                <a:ea typeface="Times New Roman"/>
              </a:rPr>
              <a:t> the event with intrusive recollections, replays, and distressing memories that usually include sensory, emotional, and physiologic behavioral components.</a:t>
            </a:r>
          </a:p>
          <a:p>
            <a:pPr marL="457200" marR="0" indent="-228600">
              <a:spcBef>
                <a:spcPts val="0"/>
              </a:spcBef>
              <a:spcAft>
                <a:spcPts val="300"/>
              </a:spcAft>
              <a:tabLst>
                <a:tab pos="457200" algn="l"/>
              </a:tabLst>
            </a:pPr>
            <a:r>
              <a:rPr lang="en-US" sz="1200" dirty="0" smtClean="0">
                <a:effectLst/>
                <a:latin typeface="Times New Roman"/>
                <a:ea typeface="Times New Roman"/>
              </a:rPr>
              <a:t>3.	How and why PTSD develops in patients is not clearly understood.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49</a:t>
            </a:fld>
            <a:endParaRPr lang="en-US" altLang="en-US" dirty="0"/>
          </a:p>
        </p:txBody>
      </p:sp>
    </p:spTree>
    <p:extLst>
      <p:ext uri="{BB962C8B-B14F-4D97-AF65-F5344CB8AC3E}">
        <p14:creationId xmlns:p14="http://schemas.microsoft.com/office/powerpoint/2010/main" val="40179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Freud and the birth of psychiatry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Austrian neurologist Sigmund Freud (1856–1939) was intrigued by the causes of behavior in humans.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t>
            </a:r>
            <a:r>
              <a:rPr lang="en-US" sz="1200" dirty="0" smtClean="0">
                <a:effectLst/>
                <a:latin typeface="Times New Roman" panose="02020603050405020304" pitchFamily="18" charset="0"/>
                <a:ea typeface="Times New Roman" panose="02020603050405020304" pitchFamily="18" charset="0"/>
              </a:rPr>
              <a:t>His </a:t>
            </a:r>
            <a:r>
              <a:rPr lang="en-US" sz="1200" dirty="0">
                <a:effectLst/>
                <a:latin typeface="Times New Roman" panose="02020603050405020304" pitchFamily="18" charset="0"/>
                <a:ea typeface="Times New Roman" panose="02020603050405020304" pitchFamily="18" charset="0"/>
              </a:rPr>
              <a:t>ideas changed how personality development is viewed and how inner psychological conflict is discussed and treated.</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Freud held that we have distinct levels of awareness about our external and internal lives.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Beyond our conscious mind, </a:t>
            </a:r>
            <a:r>
              <a:rPr lang="en-US" sz="1100" dirty="0" smtClean="0">
                <a:effectLst/>
                <a:latin typeface="Times New Roman" panose="02020603050405020304" pitchFamily="18" charset="0"/>
                <a:ea typeface="Times New Roman" panose="02020603050405020304" pitchFamily="18" charset="0"/>
              </a:rPr>
              <a:t>there </a:t>
            </a:r>
            <a:r>
              <a:rPr lang="en-US" sz="1100" dirty="0">
                <a:effectLst/>
                <a:latin typeface="Times New Roman" panose="02020603050405020304" pitchFamily="18" charset="0"/>
                <a:ea typeface="Times New Roman" panose="02020603050405020304" pitchFamily="18" charset="0"/>
              </a:rPr>
              <a:t>is a deeper layer to who we are—a vast storehouse of memories, feelings, daydreams, fantasies, hopes, fears, and experiences.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This information is often “filed away” before we develop mature, rational minds or is absorbed so quickly during traumatic events that we do not have adequate time to process the emotions.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Freud believed this information resides in </a:t>
            </a:r>
            <a:r>
              <a:rPr lang="en-US" sz="1200" dirty="0" smtClean="0">
                <a:effectLst/>
                <a:latin typeface="Times New Roman" panose="02020603050405020304" pitchFamily="18" charset="0"/>
                <a:ea typeface="Times New Roman" panose="02020603050405020304" pitchFamily="18" charset="0"/>
              </a:rPr>
              <a:t>the </a:t>
            </a:r>
            <a:r>
              <a:rPr lang="en-US" sz="1200" dirty="0">
                <a:effectLst/>
                <a:latin typeface="Times New Roman" panose="02020603050405020304" pitchFamily="18" charset="0"/>
                <a:ea typeface="Times New Roman" panose="02020603050405020304" pitchFamily="18" charset="0"/>
              </a:rPr>
              <a:t>unconscious mind, which can be accessed only with a great deal of effort—in therapy or during dreams when the rational mind is not engaged.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Example:  </a:t>
            </a:r>
            <a:r>
              <a:rPr lang="en-US" sz="1100" dirty="0" smtClean="0">
                <a:effectLst/>
                <a:latin typeface="Times New Roman" panose="02020603050405020304" pitchFamily="18" charset="0"/>
                <a:ea typeface="Times New Roman" panose="02020603050405020304" pitchFamily="18" charset="0"/>
              </a:rPr>
              <a:t>The </a:t>
            </a:r>
            <a:r>
              <a:rPr lang="en-US" sz="1100" dirty="0">
                <a:effectLst/>
                <a:latin typeface="Times New Roman" panose="02020603050405020304" pitchFamily="18" charset="0"/>
                <a:ea typeface="Times New Roman" panose="02020603050405020304" pitchFamily="18" charset="0"/>
              </a:rPr>
              <a:t>military veteran who has returned from combat deployment may access the unconscious mind during flashbacks and distressing nightmares as his or her mind works to process the trauma of war.</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Freud’s work marks the birth of modern psychology</a:t>
            </a:r>
            <a:r>
              <a:rPr lang="en-US" sz="80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 and offers a window of understanding into some of the most complex psychotic disorders.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a:t>
            </a:fld>
            <a:endParaRPr lang="en-US" altLang="en-US" dirty="0"/>
          </a:p>
        </p:txBody>
      </p:sp>
    </p:spTree>
    <p:extLst>
      <p:ext uri="{BB962C8B-B14F-4D97-AF65-F5344CB8AC3E}">
        <p14:creationId xmlns:p14="http://schemas.microsoft.com/office/powerpoint/2010/main" val="3159568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smtClean="0">
                <a:effectLst/>
                <a:latin typeface="Times New Roman"/>
                <a:ea typeface="Times New Roman"/>
              </a:rPr>
              <a:t>B.	Therapeutic interventions</a:t>
            </a:r>
          </a:p>
          <a:p>
            <a:pPr marL="457200" marR="0" indent="-228600">
              <a:spcBef>
                <a:spcPts val="0"/>
              </a:spcBef>
              <a:spcAft>
                <a:spcPts val="300"/>
              </a:spcAft>
              <a:tabLst>
                <a:tab pos="457200" algn="l"/>
              </a:tabLst>
            </a:pPr>
            <a:r>
              <a:rPr lang="en-US" sz="1400" dirty="0" smtClean="0">
                <a:effectLst/>
                <a:latin typeface="Times New Roman"/>
                <a:ea typeface="Times New Roman"/>
              </a:rPr>
              <a:t>1. 	The community paramedic may:</a:t>
            </a:r>
          </a:p>
          <a:p>
            <a:pPr marL="685800" marR="0" indent="-228600">
              <a:spcBef>
                <a:spcPts val="0"/>
              </a:spcBef>
              <a:spcAft>
                <a:spcPts val="300"/>
              </a:spcAft>
              <a:tabLst>
                <a:tab pos="457200" algn="l"/>
              </a:tabLst>
            </a:pPr>
            <a:r>
              <a:rPr lang="en-US" sz="1400" dirty="0" smtClean="0">
                <a:effectLst/>
                <a:latin typeface="Times New Roman"/>
                <a:ea typeface="Times New Roman"/>
              </a:rPr>
              <a:t>a.	Monitor the patient for medication compliance and compliance with psychiatric treatment plans</a:t>
            </a:r>
          </a:p>
          <a:p>
            <a:pPr marL="685800" marR="0" indent="-228600">
              <a:spcBef>
                <a:spcPts val="0"/>
              </a:spcBef>
              <a:spcAft>
                <a:spcPts val="300"/>
              </a:spcAft>
              <a:tabLst>
                <a:tab pos="457200" algn="l"/>
              </a:tabLst>
            </a:pPr>
            <a:r>
              <a:rPr lang="en-US" sz="1400" dirty="0" smtClean="0">
                <a:effectLst/>
                <a:latin typeface="Times New Roman"/>
                <a:ea typeface="Times New Roman"/>
              </a:rPr>
              <a:t>b.	Assist in navigating the patient to stable living conditions and a safe physical environment</a:t>
            </a:r>
          </a:p>
          <a:p>
            <a:pPr marL="685800" marR="0" indent="-228600">
              <a:spcBef>
                <a:spcPts val="0"/>
              </a:spcBef>
              <a:spcAft>
                <a:spcPts val="300"/>
              </a:spcAft>
              <a:tabLst>
                <a:tab pos="457200" algn="l"/>
              </a:tabLst>
            </a:pPr>
            <a:r>
              <a:rPr lang="en-US" sz="1400" dirty="0" smtClean="0">
                <a:effectLst/>
                <a:latin typeface="Times New Roman"/>
                <a:ea typeface="Times New Roman"/>
              </a:rPr>
              <a:t>c.	Monitor the patient’s physical health and risk of suicide</a:t>
            </a:r>
          </a:p>
          <a:p>
            <a:pPr marL="457200" marR="0" indent="-228600">
              <a:spcBef>
                <a:spcPts val="0"/>
              </a:spcBef>
              <a:spcAft>
                <a:spcPts val="300"/>
              </a:spcAft>
              <a:tabLst>
                <a:tab pos="457200" algn="l"/>
              </a:tabLst>
            </a:pPr>
            <a:r>
              <a:rPr lang="en-US" sz="1400" dirty="0" smtClean="0">
                <a:effectLst/>
                <a:latin typeface="Times New Roman"/>
                <a:ea typeface="Times New Roman"/>
              </a:rPr>
              <a:t>2.	The community paramedic may navigate the patient to outreach services such as Veterans Affairs or local support groups to help address issues of:</a:t>
            </a:r>
          </a:p>
          <a:p>
            <a:pPr marL="685800" marR="0" indent="-228600">
              <a:spcBef>
                <a:spcPts val="0"/>
              </a:spcBef>
              <a:spcAft>
                <a:spcPts val="300"/>
              </a:spcAft>
              <a:tabLst>
                <a:tab pos="685800" algn="l"/>
              </a:tabLst>
            </a:pPr>
            <a:r>
              <a:rPr lang="en-US" sz="1400" dirty="0" smtClean="0">
                <a:effectLst/>
                <a:latin typeface="Times New Roman"/>
                <a:ea typeface="Times New Roman"/>
              </a:rPr>
              <a:t>a.	Pain management</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b.	Substance abuse</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c.	Housing</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d.	Employment</a:t>
            </a:r>
            <a:endParaRPr lang="en-US" sz="1200" dirty="0" smtClean="0">
              <a:effectLst/>
              <a:latin typeface="Times New Roman"/>
              <a:ea typeface="Times New Roman"/>
            </a:endParaRPr>
          </a:p>
          <a:p>
            <a:pPr marL="228600" marR="0" indent="-228600">
              <a:spcBef>
                <a:spcPts val="0"/>
              </a:spcBef>
              <a:spcAft>
                <a:spcPts val="300"/>
              </a:spcAft>
              <a:tabLst>
                <a:tab pos="457200" algn="l"/>
              </a:tabLst>
            </a:pPr>
            <a:r>
              <a:rPr lang="en-US" sz="1400" dirty="0" smtClean="0">
                <a:effectLst/>
                <a:latin typeface="Times New Roman"/>
                <a:ea typeface="Times New Roman"/>
              </a:rPr>
              <a:t>3.	In general, the following treatments have withstood greater scrutiny, though their effectiveness varies across most patient populations:</a:t>
            </a:r>
          </a:p>
          <a:p>
            <a:pPr marL="685800" marR="0" indent="-228600">
              <a:spcBef>
                <a:spcPts val="0"/>
              </a:spcBef>
              <a:spcAft>
                <a:spcPts val="300"/>
              </a:spcAft>
              <a:tabLst>
                <a:tab pos="685800" algn="l"/>
              </a:tabLst>
            </a:pPr>
            <a:r>
              <a:rPr lang="en-US" sz="1400" dirty="0" smtClean="0">
                <a:effectLst/>
                <a:latin typeface="Times New Roman"/>
                <a:ea typeface="Times New Roman"/>
              </a:rPr>
              <a:t>a.	Exposure therapy</a:t>
            </a:r>
            <a:endParaRPr lang="en-US" sz="1200" dirty="0" smtClean="0">
              <a:effectLst/>
              <a:latin typeface="Times New Roman"/>
              <a:ea typeface="Times New Roman"/>
            </a:endParaRPr>
          </a:p>
          <a:p>
            <a:pPr marL="914400" marR="0" indent="-228600">
              <a:spcBef>
                <a:spcPts val="0"/>
              </a:spcBef>
              <a:spcAft>
                <a:spcPts val="300"/>
              </a:spcAft>
              <a:tabLst>
                <a:tab pos="685800" algn="l"/>
              </a:tabLst>
            </a:pPr>
            <a:r>
              <a:rPr lang="en-US" sz="1400" dirty="0" err="1" smtClean="0">
                <a:effectLst/>
                <a:latin typeface="Times New Roman"/>
                <a:ea typeface="Times New Roman"/>
              </a:rPr>
              <a:t>i</a:t>
            </a:r>
            <a:r>
              <a:rPr lang="en-US" sz="1400" dirty="0" smtClean="0">
                <a:effectLst/>
                <a:latin typeface="Times New Roman"/>
                <a:ea typeface="Times New Roman"/>
              </a:rPr>
              <a:t>.	Most forms use a therapist-guided recall of traumatic memories in a controlled fashion so the patient can regain mastery of his or her thoughts and feelings about the incident.</a:t>
            </a:r>
            <a:endParaRPr lang="en-US" sz="1200" dirty="0" smtClean="0">
              <a:effectLst/>
              <a:latin typeface="Times New Roman"/>
              <a:ea typeface="Times New Roman"/>
            </a:endParaRPr>
          </a:p>
          <a:p>
            <a:pPr marL="914400" marR="0" indent="-228600">
              <a:spcBef>
                <a:spcPts val="0"/>
              </a:spcBef>
              <a:spcAft>
                <a:spcPts val="300"/>
              </a:spcAft>
              <a:tabLst>
                <a:tab pos="685800" algn="l"/>
              </a:tabLst>
            </a:pPr>
            <a:r>
              <a:rPr lang="en-US" sz="1400" dirty="0" smtClean="0">
                <a:effectLst/>
                <a:latin typeface="Times New Roman"/>
                <a:ea typeface="Times New Roman"/>
              </a:rPr>
              <a:t>ii.	 The aim is to help the patient evaluate and safely return to activities he or she has previously avoided.</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b.	CBT</a:t>
            </a:r>
            <a:endParaRPr lang="en-US" sz="1200" dirty="0" smtClean="0">
              <a:effectLst/>
              <a:latin typeface="Times New Roman"/>
              <a:ea typeface="Times New Roman"/>
            </a:endParaRPr>
          </a:p>
          <a:p>
            <a:pPr marL="914400" marR="0" indent="-228600">
              <a:spcBef>
                <a:spcPts val="0"/>
              </a:spcBef>
              <a:spcAft>
                <a:spcPts val="300"/>
              </a:spcAft>
              <a:tabLst>
                <a:tab pos="685800" algn="l"/>
              </a:tabLst>
            </a:pPr>
            <a:r>
              <a:rPr lang="en-US" sz="1400" dirty="0" err="1" smtClean="0">
                <a:effectLst/>
                <a:latin typeface="Times New Roman"/>
                <a:ea typeface="Times New Roman"/>
              </a:rPr>
              <a:t>i</a:t>
            </a:r>
            <a:r>
              <a:rPr lang="en-US" sz="1400" dirty="0" smtClean="0">
                <a:effectLst/>
                <a:latin typeface="Times New Roman"/>
                <a:ea typeface="Times New Roman"/>
              </a:rPr>
              <a:t>.	CBT is frequently used in concert with exposure therapy. </a:t>
            </a:r>
            <a:endParaRPr lang="en-US" sz="1200" dirty="0" smtClean="0">
              <a:effectLst/>
              <a:latin typeface="Times New Roman"/>
              <a:ea typeface="Times New Roman"/>
            </a:endParaRPr>
          </a:p>
          <a:p>
            <a:pPr marL="914400" marR="0" indent="-228600">
              <a:spcBef>
                <a:spcPts val="0"/>
              </a:spcBef>
              <a:spcAft>
                <a:spcPts val="300"/>
              </a:spcAft>
              <a:tabLst>
                <a:tab pos="685800" algn="l"/>
              </a:tabLst>
            </a:pPr>
            <a:r>
              <a:rPr lang="en-US" sz="1400" dirty="0" smtClean="0">
                <a:effectLst/>
                <a:latin typeface="Times New Roman"/>
                <a:ea typeface="Times New Roman"/>
              </a:rPr>
              <a:t>ii.	CBT revises the patient’s thinking pattern and automatic responses.</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c.	Stress-inoculation therapy</a:t>
            </a:r>
            <a:endParaRPr lang="en-US" sz="1200" dirty="0" smtClean="0">
              <a:effectLst/>
              <a:latin typeface="Times New Roman"/>
              <a:ea typeface="Times New Roman"/>
            </a:endParaRPr>
          </a:p>
          <a:p>
            <a:pPr marL="914400" marR="0" indent="-228600">
              <a:spcBef>
                <a:spcPts val="0"/>
              </a:spcBef>
              <a:spcAft>
                <a:spcPts val="300"/>
              </a:spcAft>
              <a:tabLst>
                <a:tab pos="685800" algn="l"/>
              </a:tabLst>
            </a:pPr>
            <a:r>
              <a:rPr lang="en-US" sz="1400" dirty="0" err="1" smtClean="0">
                <a:effectLst/>
                <a:latin typeface="Times New Roman"/>
                <a:ea typeface="Times New Roman"/>
              </a:rPr>
              <a:t>i</a:t>
            </a:r>
            <a:r>
              <a:rPr lang="en-US" sz="1400" dirty="0" smtClean="0">
                <a:effectLst/>
                <a:latin typeface="Times New Roman"/>
                <a:ea typeface="Times New Roman"/>
              </a:rPr>
              <a:t>.	This hybrid treatment combines elements of CBT with specific techniques of anxiety reduction, breathing, muscle relaxation, and memory recall.</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400" dirty="0" smtClean="0">
                <a:effectLst/>
                <a:latin typeface="Times New Roman"/>
                <a:ea typeface="Times New Roman"/>
              </a:rPr>
              <a:t>d.	Eye-movement desensitization and reprocessing (EMDR) </a:t>
            </a:r>
            <a:endParaRPr lang="en-US" sz="1200" dirty="0" smtClean="0">
              <a:effectLst/>
              <a:latin typeface="Times New Roman"/>
              <a:ea typeface="Times New Roman"/>
            </a:endParaRPr>
          </a:p>
          <a:p>
            <a:pPr marL="914400" marR="0" indent="-228600">
              <a:spcBef>
                <a:spcPts val="0"/>
              </a:spcBef>
              <a:spcAft>
                <a:spcPts val="300"/>
              </a:spcAft>
              <a:tabLst>
                <a:tab pos="685800" algn="l"/>
              </a:tabLst>
            </a:pPr>
            <a:r>
              <a:rPr lang="en-US" sz="1400" dirty="0" err="1" smtClean="0">
                <a:effectLst/>
                <a:latin typeface="Times New Roman"/>
                <a:ea typeface="Times New Roman"/>
              </a:rPr>
              <a:t>i</a:t>
            </a:r>
            <a:r>
              <a:rPr lang="en-US" sz="1400" dirty="0" smtClean="0">
                <a:effectLst/>
                <a:latin typeface="Times New Roman"/>
                <a:ea typeface="Times New Roman"/>
              </a:rPr>
              <a:t>.	This treatment combines exposure therapy with a series of guided eye movements.</a:t>
            </a:r>
            <a:endParaRPr lang="en-US" sz="1200" dirty="0" smtClean="0">
              <a:effectLst/>
              <a:latin typeface="Times New Roman"/>
              <a:ea typeface="Times New Roman"/>
            </a:endParaRPr>
          </a:p>
          <a:p>
            <a:pPr marL="914400" marR="0" indent="-228600">
              <a:spcBef>
                <a:spcPts val="0"/>
              </a:spcBef>
              <a:spcAft>
                <a:spcPts val="300"/>
              </a:spcAft>
              <a:tabLst>
                <a:tab pos="685800" algn="l"/>
              </a:tabLst>
            </a:pPr>
            <a:r>
              <a:rPr lang="en-US" sz="1400" dirty="0" smtClean="0">
                <a:effectLst/>
                <a:latin typeface="Times New Roman"/>
                <a:ea typeface="Times New Roman"/>
              </a:rPr>
              <a:t>ii.	It is not clear how EDMR works, but it has shown favorable results in treating PTSD.   </a:t>
            </a:r>
            <a:endParaRPr lang="en-US" sz="1200" dirty="0" smtClean="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50</a:t>
            </a:fld>
            <a:endParaRPr lang="en-US" altLang="en-US" dirty="0"/>
          </a:p>
        </p:txBody>
      </p:sp>
    </p:spTree>
    <p:extLst>
      <p:ext uri="{BB962C8B-B14F-4D97-AF65-F5344CB8AC3E}">
        <p14:creationId xmlns:p14="http://schemas.microsoft.com/office/powerpoint/2010/main" val="30966856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685800" algn="l"/>
              </a:tabLst>
            </a:pPr>
            <a:r>
              <a:rPr lang="en-US" sz="1200" dirty="0" smtClean="0">
                <a:effectLst/>
                <a:latin typeface="Times New Roman"/>
                <a:ea typeface="Times New Roman"/>
              </a:rPr>
              <a:t>d.	Eye-movement desensitization and reprocessing (EMDR) </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This treatment combines exposure therapy with a series of guided eye movements.</a:t>
            </a:r>
            <a:endParaRPr lang="en-US" sz="1100" dirty="0" smtClean="0">
              <a:effectLst/>
              <a:latin typeface="Times New Roman"/>
              <a:ea typeface="Times New Roman"/>
            </a:endParaRPr>
          </a:p>
          <a:p>
            <a:pPr marL="914400" marR="0" indent="-228600">
              <a:spcBef>
                <a:spcPts val="0"/>
              </a:spcBef>
              <a:spcAft>
                <a:spcPts val="300"/>
              </a:spcAft>
              <a:tabLst>
                <a:tab pos="685800" algn="l"/>
              </a:tabLst>
            </a:pPr>
            <a:r>
              <a:rPr lang="en-US" sz="1200" dirty="0" smtClean="0">
                <a:effectLst/>
                <a:latin typeface="Times New Roman"/>
                <a:ea typeface="Times New Roman"/>
              </a:rPr>
              <a:t>ii.	It is not clear how EDMR works, but it has shown favorable results in treating PTSD.   </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51</a:t>
            </a:fld>
            <a:endParaRPr lang="en-US" altLang="en-US" dirty="0"/>
          </a:p>
        </p:txBody>
      </p:sp>
    </p:spTree>
    <p:extLst>
      <p:ext uri="{BB962C8B-B14F-4D97-AF65-F5344CB8AC3E}">
        <p14:creationId xmlns:p14="http://schemas.microsoft.com/office/powerpoint/2010/main" val="809024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Medications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Both antidepressants and antianxiety medications are often used to treat patients with PTSD.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In addition, prazosin (Minipress) is sometimes used to suppress nightmares.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f.	Psychotherapy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Individual and group psychotherapy are frequently used to treat patients with PTSD.</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g.	Service animals</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Recent trials utilizing service animals to reduce anxiety and calm night terrors have shown promise.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52</a:t>
            </a:fld>
            <a:endParaRPr lang="en-US" altLang="en-US" dirty="0"/>
          </a:p>
        </p:txBody>
      </p:sp>
    </p:spTree>
    <p:extLst>
      <p:ext uri="{BB962C8B-B14F-4D97-AF65-F5344CB8AC3E}">
        <p14:creationId xmlns:p14="http://schemas.microsoft.com/office/powerpoint/2010/main" val="1839819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XII. </a:t>
            </a:r>
            <a:r>
              <a:rPr lang="en-US" sz="1800" dirty="0" smtClean="0">
                <a:effectLst/>
                <a:latin typeface="Times New Roman" panose="02020603050405020304" pitchFamily="18" charset="0"/>
                <a:ea typeface="Times New Roman" panose="02020603050405020304" pitchFamily="18" charset="0"/>
              </a:rPr>
              <a:t>Building </a:t>
            </a:r>
            <a:r>
              <a:rPr lang="en-US" sz="1800" dirty="0">
                <a:effectLst/>
                <a:latin typeface="Times New Roman" panose="02020603050405020304" pitchFamily="18" charset="0"/>
                <a:ea typeface="Times New Roman" panose="02020603050405020304" pitchFamily="18" charset="0"/>
              </a:rPr>
              <a:t>a Relationship: The Essentials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Personal style of dealing with people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An integral part of the treatment of patients with psychiatric disorders is the community paramedic’s personal style of dealing with other people: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Manner of speech</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Values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Beliefs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Ability to listen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53</a:t>
            </a:fld>
            <a:endParaRPr lang="en-US" altLang="en-US" dirty="0"/>
          </a:p>
        </p:txBody>
      </p:sp>
    </p:spTree>
    <p:extLst>
      <p:ext uri="{BB962C8B-B14F-4D97-AF65-F5344CB8AC3E}">
        <p14:creationId xmlns:p14="http://schemas.microsoft.com/office/powerpoint/2010/main" val="18688582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It is vital to suspend any judgment of the patient and provide the patient with a sense of emotional safety.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To help establish trust with the patient, the community paramedic can use a number of techniques, including maintaining cultural sensitivity.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54</a:t>
            </a:fld>
            <a:endParaRPr lang="en-US" altLang="en-US" dirty="0"/>
          </a:p>
        </p:txBody>
      </p:sp>
    </p:spTree>
    <p:extLst>
      <p:ext uri="{BB962C8B-B14F-4D97-AF65-F5344CB8AC3E}">
        <p14:creationId xmlns:p14="http://schemas.microsoft.com/office/powerpoint/2010/main" val="7098001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In addition, the community paramedic should give respect and make a concerted effort to earn the patient’s </a:t>
            </a:r>
            <a:r>
              <a:rPr lang="en-US" sz="1400" dirty="0" smtClean="0">
                <a:effectLst/>
                <a:latin typeface="Times New Roman" panose="02020603050405020304" pitchFamily="18" charset="0"/>
                <a:ea typeface="Times New Roman" panose="02020603050405020304" pitchFamily="18" charset="0"/>
              </a:rPr>
              <a:t>trust.</a:t>
            </a:r>
            <a:endParaRPr lang="en-US" sz="14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buAutoNum type="alphaLcPeriod"/>
              <a:tabLst>
                <a:tab pos="685800" algn="l"/>
              </a:tabLst>
            </a:pPr>
            <a:r>
              <a:rPr lang="en-US" sz="1200" dirty="0" smtClean="0">
                <a:effectLst/>
                <a:latin typeface="Times New Roman" panose="02020603050405020304" pitchFamily="18" charset="0"/>
                <a:ea typeface="Times New Roman" panose="02020603050405020304" pitchFamily="18" charset="0"/>
              </a:rPr>
              <a:t>The </a:t>
            </a:r>
            <a:r>
              <a:rPr lang="en-US" sz="1200" dirty="0">
                <a:effectLst/>
                <a:latin typeface="Times New Roman" panose="02020603050405020304" pitchFamily="18" charset="0"/>
                <a:ea typeface="Times New Roman" panose="02020603050405020304" pitchFamily="18" charset="0"/>
              </a:rPr>
              <a:t>patient will easily recognize when a community paramedic is genuinely compassionate and views him or her as a human being. </a:t>
            </a:r>
            <a:endParaRPr lang="en-US" sz="1200" dirty="0" smtClean="0">
              <a:effectLst/>
              <a:latin typeface="Times New Roman" panose="02020603050405020304" pitchFamily="18" charset="0"/>
              <a:ea typeface="Times New Roman" panose="02020603050405020304" pitchFamily="18" charset="0"/>
            </a:endParaRPr>
          </a:p>
          <a:p>
            <a:pPr marL="685800" marR="0" indent="-228600" algn="l" defTabSz="914400" rtl="0" eaLnBrk="0" fontAlgn="base" latinLnBrk="0" hangingPunct="0">
              <a:lnSpc>
                <a:spcPct val="100000"/>
              </a:lnSpc>
              <a:spcBef>
                <a:spcPts val="0"/>
              </a:spcBef>
              <a:spcAft>
                <a:spcPts val="300"/>
              </a:spcAft>
              <a:buClrTx/>
              <a:buSzTx/>
              <a:buFontTx/>
              <a:buAutoNum type="alphaLcPeriod"/>
              <a:tabLst>
                <a:tab pos="685800" algn="l"/>
              </a:tabLst>
              <a:defRPr/>
            </a:pPr>
            <a:r>
              <a:rPr lang="en-US" sz="1200" kern="1200" dirty="0" smtClean="0">
                <a:solidFill>
                  <a:schemeClr val="tx1"/>
                </a:solidFill>
                <a:effectLst/>
                <a:latin typeface="Times New Roman" pitchFamily="18" charset="0"/>
                <a:ea typeface="+mn-ea"/>
                <a:cs typeface="+mn-cs"/>
              </a:rPr>
              <a:t>Take your time; trust evolves over the course of your relationship with the patient.</a:t>
            </a:r>
            <a:endParaRPr lang="en-US" sz="1200" dirty="0" smtClean="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5</a:t>
            </a:r>
            <a:r>
              <a:rPr lang="en-US" sz="1400" dirty="0">
                <a:effectLst/>
                <a:latin typeface="Times New Roman" panose="02020603050405020304" pitchFamily="18" charset="0"/>
                <a:ea typeface="Times New Roman" panose="02020603050405020304" pitchFamily="18" charset="0"/>
              </a:rPr>
              <a:t>.	Listen actively, and respond rather than react.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Focus on what the patient is saying, and respond by paraphrasing his or her words and stating your understanding of his or her emotions.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Above all, do not offer solutions and give advice.</a:t>
            </a:r>
          </a:p>
          <a:p>
            <a:pPr marL="685800" marR="0" indent="-228600">
              <a:spcBef>
                <a:spcPts val="0"/>
              </a:spcBef>
              <a:spcAft>
                <a:spcPts val="300"/>
              </a:spcAft>
              <a:tabLst>
                <a:tab pos="685800" algn="l"/>
              </a:tabLst>
            </a:pPr>
            <a:r>
              <a:rPr lang="en-US" sz="1200" dirty="0" smtClean="0">
                <a:effectLst/>
                <a:latin typeface="Times New Roman"/>
                <a:ea typeface="Times New Roman"/>
              </a:rPr>
              <a:t>c.	Use positive body language and cues.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d.	Use direct eye contact.</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e.	Set limits.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f.	Maintain professional boundaries.</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55</a:t>
            </a:fld>
            <a:endParaRPr lang="en-US" altLang="en-US" dirty="0"/>
          </a:p>
        </p:txBody>
      </p:sp>
    </p:spTree>
    <p:extLst>
      <p:ext uri="{BB962C8B-B14F-4D97-AF65-F5344CB8AC3E}">
        <p14:creationId xmlns:p14="http://schemas.microsoft.com/office/powerpoint/2010/main" val="1106530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XIII</a:t>
            </a:r>
            <a:r>
              <a:rPr lang="en-US" sz="1800" dirty="0" smtClean="0">
                <a:effectLst/>
                <a:latin typeface="Times New Roman" panose="02020603050405020304" pitchFamily="18" charset="0"/>
                <a:ea typeface="Times New Roman" panose="02020603050405020304" pitchFamily="18" charset="0"/>
              </a:rPr>
              <a:t>. Referrals</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Psychiatry or psychology?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difference between psychiatric and psychological disorders is in many ways established by the means used to treat the disorder—that is, between treatment based on “pills” and treatment featuring “skills.”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most successful programs incorporate counselors who also address a broad spectrum of:</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Medication therapy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Individual and family therapy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Substance abuse treatment</a:t>
            </a:r>
            <a:r>
              <a:rPr lang="en-US" sz="800"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Vocational, housing, educational, social, and nutritional needs</a:t>
            </a:r>
          </a:p>
          <a:p>
            <a:pPr marL="0" marR="0">
              <a:spcBef>
                <a:spcPts val="0"/>
              </a:spcBef>
              <a:spcAft>
                <a:spcPts val="0"/>
              </a:spcAft>
            </a:pPr>
            <a:r>
              <a:rPr lang="en-US" sz="800" dirty="0">
                <a:effectLst/>
                <a:latin typeface="Times New Roman" panose="02020603050405020304" pitchFamily="18" charset="0"/>
                <a:ea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56</a:t>
            </a:fld>
            <a:endParaRPr lang="en-US" altLang="en-US" dirty="0"/>
          </a:p>
        </p:txBody>
      </p:sp>
    </p:spTree>
    <p:extLst>
      <p:ext uri="{BB962C8B-B14F-4D97-AF65-F5344CB8AC3E}">
        <p14:creationId xmlns:p14="http://schemas.microsoft.com/office/powerpoint/2010/main" val="14890621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Referrals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As a community paramedic, you will meet with the patient alone, yet many patients with serious psychiatric disorders require additional resources.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While the medical director or the patient’s primary care physician will determine to whom the patient will be referred, as a community paramedic, you may be an advocate for the patient.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Discuss the patient with the medical </a:t>
            </a:r>
            <a:r>
              <a:rPr lang="en-US" sz="1100" dirty="0" smtClean="0">
                <a:effectLst/>
                <a:latin typeface="Times New Roman" panose="02020603050405020304" pitchFamily="18" charset="0"/>
                <a:ea typeface="Times New Roman" panose="02020603050405020304" pitchFamily="18" charset="0"/>
              </a:rPr>
              <a:t>director.</a:t>
            </a:r>
            <a:endParaRPr lang="en-US" sz="11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The patient may be referred to the following professionals: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Medical doctors (MD or DO), including psychiatrists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Psychologists (PhD, PsyD, or MA)</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Clinical social workers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Psychiatric mental health nurses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e.	Marriage and family therapists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f.	Licensed professional counselors (LPCs) and licensed mental health counselors (LMHCs)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g.	Chemical dependency counselors (addiction specialists)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As a community paramedic, you may navigate patients to outreach services and assist in navigating the health care system.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Being familiar with the specific agencies, clinics, hospitals, and treatment programs in your area—including their availability, accessibility, and cost—is essential.</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6.	Next, identify who will manage the case, especially after the referral is made.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7.	Finally, follow up on the referral.</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57</a:t>
            </a:fld>
            <a:endParaRPr lang="en-US" altLang="en-US" dirty="0"/>
          </a:p>
        </p:txBody>
      </p:sp>
    </p:spTree>
    <p:extLst>
      <p:ext uri="{BB962C8B-B14F-4D97-AF65-F5344CB8AC3E}">
        <p14:creationId xmlns:p14="http://schemas.microsoft.com/office/powerpoint/2010/main" val="141995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C. 	Modern neuroscience</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Modern research in neurophysiology, brain imaging, and genetics has expanded our understanding of the mind.</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The areas of the frontal lobe </a:t>
            </a:r>
            <a:r>
              <a:rPr lang="en-US" sz="1200" dirty="0" smtClean="0">
                <a:effectLst/>
                <a:latin typeface="Times New Roman" panose="02020603050405020304" pitchFamily="18" charset="0"/>
                <a:ea typeface="Times New Roman" panose="02020603050405020304" pitchFamily="18" charset="0"/>
              </a:rPr>
              <a:t>are </a:t>
            </a:r>
            <a:r>
              <a:rPr lang="en-US" sz="1200" dirty="0">
                <a:effectLst/>
                <a:latin typeface="Times New Roman" panose="02020603050405020304" pitchFamily="18" charset="0"/>
                <a:ea typeface="Times New Roman" panose="02020603050405020304" pitchFamily="18" charset="0"/>
              </a:rPr>
              <a:t>responsible for executive functioning, or what we sometimes call the “rational mind”; these </a:t>
            </a:r>
            <a:r>
              <a:rPr lang="en-US" sz="1200" dirty="0" smtClean="0">
                <a:effectLst/>
                <a:latin typeface="Times New Roman" panose="02020603050405020304" pitchFamily="18" charset="0"/>
                <a:ea typeface="Times New Roman" panose="02020603050405020304" pitchFamily="18" charset="0"/>
              </a:rPr>
              <a:t>areas: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	Mediate our emotions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	Control our judgments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iii.	Monitor our behaviors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The temporal lobes help to control and process our sense of hearing and place regulatory roles in speech.</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6</a:t>
            </a:fld>
            <a:endParaRPr lang="en-US" altLang="en-US" dirty="0"/>
          </a:p>
        </p:txBody>
      </p:sp>
    </p:spTree>
    <p:extLst>
      <p:ext uri="{BB962C8B-B14F-4D97-AF65-F5344CB8AC3E}">
        <p14:creationId xmlns:p14="http://schemas.microsoft.com/office/powerpoint/2010/main" val="122136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2.	Functional magnetic resonance imaging (MRI) of the frontal lobes and temporal lobes of patients with schizophrenia shows hyperactivity when compared to MRI of the brains of patients without schizophrenia. </a:t>
            </a:r>
          </a:p>
          <a:p>
            <a:pPr marL="457200" marR="0" indent="-228600">
              <a:spcBef>
                <a:spcPts val="0"/>
              </a:spcBef>
              <a:spcAft>
                <a:spcPts val="300"/>
              </a:spcAft>
              <a:tabLst>
                <a:tab pos="457200" algn="l"/>
              </a:tabLst>
            </a:pPr>
            <a:r>
              <a:rPr lang="en-US" sz="1200" dirty="0" smtClean="0">
                <a:effectLst/>
                <a:latin typeface="Times New Roman"/>
                <a:ea typeface="Times New Roman"/>
              </a:rPr>
              <a:t>3.	This hyperactivity may help to illuminate why the hallmarks of schizophrenia include:</a:t>
            </a:r>
          </a:p>
          <a:p>
            <a:pPr marL="685800" marR="0" indent="-228600">
              <a:spcBef>
                <a:spcPts val="0"/>
              </a:spcBef>
              <a:spcAft>
                <a:spcPts val="300"/>
              </a:spcAft>
              <a:tabLst>
                <a:tab pos="685800" algn="l"/>
              </a:tabLst>
            </a:pPr>
            <a:r>
              <a:rPr lang="en-US" sz="1200" dirty="0" smtClean="0">
                <a:effectLst/>
                <a:latin typeface="Times New Roman"/>
                <a:ea typeface="Times New Roman"/>
              </a:rPr>
              <a:t>a.	Disordered thinking</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b.	Auditory hallucinations</a:t>
            </a:r>
            <a:endParaRPr lang="en-US" sz="11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c.	Disorganized speech</a:t>
            </a:r>
            <a:endParaRPr lang="en-US" sz="11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7</a:t>
            </a:fld>
            <a:endParaRPr lang="en-US" altLang="en-US" dirty="0"/>
          </a:p>
        </p:txBody>
      </p:sp>
    </p:spTree>
    <p:extLst>
      <p:ext uri="{BB962C8B-B14F-4D97-AF65-F5344CB8AC3E}">
        <p14:creationId xmlns:p14="http://schemas.microsoft.com/office/powerpoint/2010/main" val="298151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A history of mental health treatment in the United States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Until the early 19th century, the United States followed Europe’s pattern of housing persons with psychiatric disorders in asylums, jails, and poorhouses.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Following investigations of the inhumane and uncivilized treatment of patients in asylums, activists led efforts to establish psychiatric hospitals dedicated to the professional care of patients with psychiatric disorders.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By the late 19th century, all of the asylums were closed and dedicated psychiatric hospitals were built across the United States.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8</a:t>
            </a:fld>
            <a:endParaRPr lang="en-US" altLang="en-US" dirty="0"/>
          </a:p>
        </p:txBody>
      </p:sp>
    </p:spTree>
    <p:extLst>
      <p:ext uri="{BB962C8B-B14F-4D97-AF65-F5344CB8AC3E}">
        <p14:creationId xmlns:p14="http://schemas.microsoft.com/office/powerpoint/2010/main" val="148894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a:ea typeface="Times New Roman"/>
              </a:rPr>
              <a:t>4.	That emphasis on treatment has since been reversed. Jails and prisons now play a central role in the contemporary response to psychiatric disorders. </a:t>
            </a:r>
          </a:p>
          <a:p>
            <a:pPr marL="685800" marR="0" indent="-228600">
              <a:spcBef>
                <a:spcPts val="0"/>
              </a:spcBef>
              <a:spcAft>
                <a:spcPts val="300"/>
              </a:spcAft>
              <a:tabLst>
                <a:tab pos="457200" algn="l"/>
              </a:tabLst>
            </a:pPr>
            <a:r>
              <a:rPr lang="en-US" sz="1200" dirty="0" smtClean="0">
                <a:effectLst/>
                <a:latin typeface="Times New Roman"/>
                <a:ea typeface="Times New Roman"/>
              </a:rPr>
              <a:t>a.	By 2016, psychiatric beds numbered only 35,000, and 10 times more patients with psychiatric disorders were in prisons than in state hospital beds.</a:t>
            </a:r>
          </a:p>
          <a:p>
            <a:pPr marL="685800" marR="0" indent="-228600">
              <a:spcBef>
                <a:spcPts val="0"/>
              </a:spcBef>
              <a:spcAft>
                <a:spcPts val="300"/>
              </a:spcAft>
              <a:tabLst>
                <a:tab pos="457200" algn="l"/>
              </a:tabLst>
            </a:pPr>
            <a:r>
              <a:rPr lang="en-US" sz="1200" dirty="0" smtClean="0">
                <a:effectLst/>
                <a:latin typeface="Times New Roman"/>
                <a:ea typeface="Times New Roman"/>
              </a:rPr>
              <a:t>b.	The driving force behind this dramatic shift can be summed up in one word: deinstitutionalization.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9</a:t>
            </a:fld>
            <a:endParaRPr lang="en-US" altLang="en-US" dirty="0"/>
          </a:p>
        </p:txBody>
      </p:sp>
    </p:spTree>
    <p:extLst>
      <p:ext uri="{BB962C8B-B14F-4D97-AF65-F5344CB8AC3E}">
        <p14:creationId xmlns:p14="http://schemas.microsoft.com/office/powerpoint/2010/main" val="179115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00731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60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8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70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312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0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4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91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93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6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447800"/>
            <a:ext cx="7772400" cy="4800600"/>
          </a:xfrm>
          <a:prstGeom prst="rect">
            <a:avLst/>
          </a:prstGeom>
          <a:noFill/>
          <a:ln w="19050">
            <a:no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w="9525">
            <a:noFill/>
            <a:miter lim="800000"/>
            <a:headEnd/>
            <a:tailEnd/>
          </a:ln>
          <a:effectLst>
            <a:outerShdw blurRad="25400" dist="12700" dir="2700000" algn="ctr" rotWithShape="0">
              <a:schemeClr val="tx1">
                <a:alpha val="73000"/>
              </a:schemeClr>
            </a:outerShdw>
          </a:effectLs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lnSpc>
          <a:spcPct val="90000"/>
        </a:lnSpc>
        <a:spcBef>
          <a:spcPct val="0"/>
        </a:spcBef>
        <a:spcAft>
          <a:spcPct val="0"/>
        </a:spcAft>
        <a:defRPr sz="4000" b="1">
          <a:solidFill>
            <a:schemeClr val="bg1">
              <a:lumMod val="75000"/>
            </a:schemeClr>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lumMod val="75000"/>
          </a:schemeClr>
        </a:buClr>
        <a:buChar char="•"/>
        <a:defRPr sz="2800">
          <a:solidFill>
            <a:schemeClr val="bg1">
              <a:lumMod val="75000"/>
            </a:schemeClr>
          </a:solidFill>
          <a:latin typeface="+mn-lt"/>
          <a:ea typeface="+mn-ea"/>
          <a:cs typeface="+mn-cs"/>
        </a:defRPr>
      </a:lvl1pPr>
      <a:lvl2pPr marL="800100" indent="-342900" algn="l" rtl="0" eaLnBrk="0" fontAlgn="base" hangingPunct="0">
        <a:spcBef>
          <a:spcPct val="25000"/>
        </a:spcBef>
        <a:spcAft>
          <a:spcPct val="0"/>
        </a:spcAft>
        <a:buClr>
          <a:schemeClr val="bg1">
            <a:lumMod val="75000"/>
          </a:schemeClr>
        </a:buClr>
        <a:buChar char="–"/>
        <a:defRPr sz="2400">
          <a:solidFill>
            <a:schemeClr val="bg1">
              <a:lumMod val="75000"/>
            </a:schemeClr>
          </a:solidFill>
          <a:latin typeface="+mn-lt"/>
          <a:ea typeface="+mn-ea"/>
        </a:defRPr>
      </a:lvl2pPr>
      <a:lvl3pPr marL="1143000" indent="-228600" algn="l" rtl="0" eaLnBrk="0" fontAlgn="base" hangingPunct="0">
        <a:spcBef>
          <a:spcPct val="25000"/>
        </a:spcBef>
        <a:spcAft>
          <a:spcPct val="0"/>
        </a:spcAft>
        <a:buClr>
          <a:schemeClr val="bg1">
            <a:lumMod val="75000"/>
          </a:schemeClr>
        </a:buClr>
        <a:buChar char="•"/>
        <a:defRPr sz="2200">
          <a:solidFill>
            <a:schemeClr val="bg1">
              <a:lumMod val="75000"/>
            </a:schemeClr>
          </a:solidFill>
          <a:latin typeface="+mn-lt"/>
          <a:ea typeface="+mn-ea"/>
        </a:defRPr>
      </a:lvl3pPr>
      <a:lvl4pPr marL="1600200" indent="-228600" algn="l" rtl="0" eaLnBrk="0" fontAlgn="base" hangingPunct="0">
        <a:spcBef>
          <a:spcPct val="25000"/>
        </a:spcBef>
        <a:spcAft>
          <a:spcPct val="0"/>
        </a:spcAft>
        <a:buChar char="–"/>
        <a:defRPr sz="2000">
          <a:solidFill>
            <a:schemeClr val="bg1">
              <a:lumMod val="75000"/>
            </a:schemeClr>
          </a:solidFill>
          <a:latin typeface="+mn-lt"/>
          <a:ea typeface="+mn-ea"/>
        </a:defRPr>
      </a:lvl4pPr>
      <a:lvl5pPr marL="2057400" indent="-228600" algn="l" rtl="0" eaLnBrk="0" fontAlgn="base" hangingPunct="0">
        <a:spcBef>
          <a:spcPct val="25000"/>
        </a:spcBef>
        <a:spcAft>
          <a:spcPct val="0"/>
        </a:spcAft>
        <a:buChar char="»"/>
        <a:defRPr sz="2000">
          <a:solidFill>
            <a:schemeClr val="bg1">
              <a:lumMod val="75000"/>
            </a:schemeClr>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A Brief History of Mental Health</a:t>
            </a:r>
            <a:r>
              <a:rPr lang="en-US" sz="2400" dirty="0"/>
              <a:t> </a:t>
            </a:r>
            <a:r>
              <a:rPr lang="en-US" sz="2400" dirty="0" smtClean="0"/>
              <a:t>(7 </a:t>
            </a:r>
            <a:r>
              <a:rPr lang="en-US" sz="2400" dirty="0"/>
              <a:t>of 7)</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a:t>History of mental health treatment in United States (cont’d)</a:t>
            </a:r>
          </a:p>
          <a:p>
            <a:pPr lvl="1"/>
            <a:r>
              <a:rPr lang="en-US" dirty="0"/>
              <a:t>1950s: Discovery of chlorpromazine (Thorazine) and other antipsychotics</a:t>
            </a:r>
          </a:p>
          <a:p>
            <a:pPr lvl="1"/>
            <a:r>
              <a:rPr lang="en-US" dirty="0"/>
              <a:t>Now it is difficult to find inpatient care for patients with addiction, psychiatric disorders, </a:t>
            </a:r>
            <a:r>
              <a:rPr lang="en-US" dirty="0" smtClean="0"/>
              <a:t>and underlying </a:t>
            </a:r>
            <a:r>
              <a:rPr lang="en-US" dirty="0"/>
              <a:t>physical </a:t>
            </a:r>
            <a:r>
              <a:rPr lang="en-US" dirty="0" smtClean="0"/>
              <a:t>illness.</a:t>
            </a:r>
            <a:endParaRPr lang="en-US" dirty="0"/>
          </a:p>
          <a:p>
            <a:pPr lvl="1"/>
            <a:endParaRPr lang="en-US" dirty="0"/>
          </a:p>
          <a:p>
            <a:endParaRPr lang="en-US" dirty="0"/>
          </a:p>
        </p:txBody>
      </p:sp>
    </p:spTree>
    <p:extLst>
      <p:ext uri="{BB962C8B-B14F-4D97-AF65-F5344CB8AC3E}">
        <p14:creationId xmlns:p14="http://schemas.microsoft.com/office/powerpoint/2010/main" val="1616429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Psychiatric Disorders</a:t>
            </a:r>
            <a:r>
              <a:rPr lang="en-US" sz="2400" dirty="0"/>
              <a:t> (1 of 3)</a:t>
            </a:r>
          </a:p>
        </p:txBody>
      </p:sp>
      <p:sp>
        <p:nvSpPr>
          <p:cNvPr id="3" name="Content Placeholder 2"/>
          <p:cNvSpPr>
            <a:spLocks noGrp="1"/>
          </p:cNvSpPr>
          <p:nvPr>
            <p:ph idx="1"/>
          </p:nvPr>
        </p:nvSpPr>
        <p:spPr/>
        <p:txBody>
          <a:bodyPr/>
          <a:lstStyle/>
          <a:p>
            <a:r>
              <a:rPr lang="en-US" dirty="0"/>
              <a:t>Behavior</a:t>
            </a:r>
          </a:p>
          <a:p>
            <a:pPr lvl="1"/>
            <a:r>
              <a:rPr lang="en-US" dirty="0"/>
              <a:t>The patient’s activities that we can observe</a:t>
            </a:r>
          </a:p>
          <a:p>
            <a:pPr lvl="1"/>
            <a:r>
              <a:rPr lang="en-US" dirty="0"/>
              <a:t>The cause of abnormal behavior could be from:</a:t>
            </a:r>
          </a:p>
          <a:p>
            <a:pPr lvl="2"/>
            <a:r>
              <a:rPr lang="en-US" dirty="0"/>
              <a:t>Stress</a:t>
            </a:r>
          </a:p>
          <a:p>
            <a:pPr lvl="2"/>
            <a:r>
              <a:rPr lang="en-US" dirty="0"/>
              <a:t>Medical illness</a:t>
            </a:r>
          </a:p>
          <a:p>
            <a:pPr lvl="2"/>
            <a:r>
              <a:rPr lang="en-US" dirty="0"/>
              <a:t>Use of alcohol or drugs</a:t>
            </a:r>
          </a:p>
          <a:p>
            <a:pPr lvl="2"/>
            <a:r>
              <a:rPr lang="en-US" dirty="0"/>
              <a:t>Psychiatric disorder</a:t>
            </a:r>
          </a:p>
        </p:txBody>
      </p:sp>
    </p:spTree>
    <p:extLst>
      <p:ext uri="{BB962C8B-B14F-4D97-AF65-F5344CB8AC3E}">
        <p14:creationId xmlns:p14="http://schemas.microsoft.com/office/powerpoint/2010/main" val="1483749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Psychiatric Disorders</a:t>
            </a:r>
            <a:r>
              <a:rPr lang="en-US" sz="2400" dirty="0"/>
              <a:t> </a:t>
            </a:r>
            <a:r>
              <a:rPr lang="en-US" sz="2400" dirty="0" smtClean="0"/>
              <a:t>(2 </a:t>
            </a:r>
            <a:r>
              <a:rPr lang="en-US" sz="2400" dirty="0"/>
              <a:t>of 3)</a:t>
            </a:r>
            <a:endParaRPr lang="en-US" sz="2800" dirty="0"/>
          </a:p>
        </p:txBody>
      </p:sp>
      <p:sp>
        <p:nvSpPr>
          <p:cNvPr id="3" name="Content Placeholder 2"/>
          <p:cNvSpPr>
            <a:spLocks noGrp="1"/>
          </p:cNvSpPr>
          <p:nvPr>
            <p:ph idx="1"/>
          </p:nvPr>
        </p:nvSpPr>
        <p:spPr/>
        <p:txBody>
          <a:bodyPr/>
          <a:lstStyle/>
          <a:p>
            <a:r>
              <a:rPr lang="en-US" dirty="0"/>
              <a:t>Psychiatric emergencies</a:t>
            </a:r>
          </a:p>
          <a:p>
            <a:pPr lvl="1"/>
            <a:r>
              <a:rPr lang="en-US" dirty="0"/>
              <a:t>Identifying a psychiatric emergency is based on the level of </a:t>
            </a:r>
            <a:r>
              <a:rPr lang="en-US" dirty="0" smtClean="0"/>
              <a:t>agitation and </a:t>
            </a:r>
            <a:r>
              <a:rPr lang="en-US" dirty="0"/>
              <a:t>violent behavior toward self or </a:t>
            </a:r>
            <a:r>
              <a:rPr lang="en-US" dirty="0" smtClean="0"/>
              <a:t>others.</a:t>
            </a:r>
            <a:endParaRPr lang="en-US" dirty="0"/>
          </a:p>
          <a:p>
            <a:pPr lvl="1"/>
            <a:r>
              <a:rPr lang="en-US" dirty="0"/>
              <a:t>Safety of any scene can deteriorate</a:t>
            </a:r>
          </a:p>
          <a:p>
            <a:pPr lvl="1"/>
            <a:r>
              <a:rPr lang="en-US" dirty="0"/>
              <a:t>As a community paramedic, you need to be alert to signs of imminent behavioral </a:t>
            </a:r>
            <a:r>
              <a:rPr lang="en-US" dirty="0" smtClean="0"/>
              <a:t>change.</a:t>
            </a:r>
            <a:endParaRPr lang="en-US" dirty="0"/>
          </a:p>
        </p:txBody>
      </p:sp>
    </p:spTree>
    <p:extLst>
      <p:ext uri="{BB962C8B-B14F-4D97-AF65-F5344CB8AC3E}">
        <p14:creationId xmlns:p14="http://schemas.microsoft.com/office/powerpoint/2010/main" val="2174418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Psychiatric Disorders</a:t>
            </a:r>
            <a:r>
              <a:rPr lang="en-US" sz="2400" dirty="0"/>
              <a:t> </a:t>
            </a:r>
            <a:r>
              <a:rPr lang="en-US" sz="2400" dirty="0" smtClean="0"/>
              <a:t>(3 </a:t>
            </a:r>
            <a:r>
              <a:rPr lang="en-US" sz="2400" dirty="0"/>
              <a:t>of 3)</a:t>
            </a:r>
            <a:endParaRPr lang="en-US" sz="2800" dirty="0"/>
          </a:p>
        </p:txBody>
      </p:sp>
      <p:sp>
        <p:nvSpPr>
          <p:cNvPr id="3" name="Content Placeholder 2"/>
          <p:cNvSpPr>
            <a:spLocks noGrp="1"/>
          </p:cNvSpPr>
          <p:nvPr>
            <p:ph idx="1"/>
          </p:nvPr>
        </p:nvSpPr>
        <p:spPr/>
        <p:txBody>
          <a:bodyPr/>
          <a:lstStyle/>
          <a:p>
            <a:r>
              <a:rPr lang="en-US" dirty="0"/>
              <a:t>Chronic psychiatric disorders</a:t>
            </a:r>
          </a:p>
          <a:p>
            <a:pPr lvl="1"/>
            <a:r>
              <a:rPr lang="en-US" dirty="0"/>
              <a:t>Community paramedics are most likely to encounter:</a:t>
            </a:r>
          </a:p>
          <a:p>
            <a:pPr lvl="2"/>
            <a:r>
              <a:rPr lang="en-US" dirty="0"/>
              <a:t>Schizophrenia</a:t>
            </a:r>
          </a:p>
          <a:p>
            <a:pPr lvl="2"/>
            <a:r>
              <a:rPr lang="en-US" dirty="0"/>
              <a:t>Major depressive disorder</a:t>
            </a:r>
          </a:p>
          <a:p>
            <a:pPr lvl="2"/>
            <a:r>
              <a:rPr lang="en-US" dirty="0"/>
              <a:t>Bipolar disorder</a:t>
            </a:r>
          </a:p>
          <a:p>
            <a:pPr lvl="2"/>
            <a:r>
              <a:rPr lang="en-US" dirty="0"/>
              <a:t>Obsessive−compulsive disorder (OCD)</a:t>
            </a:r>
          </a:p>
        </p:txBody>
      </p:sp>
    </p:spTree>
    <p:extLst>
      <p:ext uri="{BB962C8B-B14F-4D97-AF65-F5344CB8AC3E}">
        <p14:creationId xmlns:p14="http://schemas.microsoft.com/office/powerpoint/2010/main" val="1847137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Psychiatric Disorders</a:t>
            </a:r>
            <a:r>
              <a:rPr lang="en-US" sz="2400" dirty="0"/>
              <a:t> (1 of 2)</a:t>
            </a:r>
          </a:p>
        </p:txBody>
      </p:sp>
      <p:sp>
        <p:nvSpPr>
          <p:cNvPr id="3" name="Content Placeholder 2"/>
          <p:cNvSpPr>
            <a:spLocks noGrp="1"/>
          </p:cNvSpPr>
          <p:nvPr>
            <p:ph idx="1"/>
          </p:nvPr>
        </p:nvSpPr>
        <p:spPr>
          <a:xfrm>
            <a:off x="685800" y="1600200"/>
            <a:ext cx="7772400" cy="4800600"/>
          </a:xfrm>
        </p:spPr>
        <p:txBody>
          <a:bodyPr/>
          <a:lstStyle/>
          <a:p>
            <a:r>
              <a:rPr lang="en-US" i="1" dirty="0"/>
              <a:t>Diagnostic and Statistical Manual of Mental Disorders </a:t>
            </a:r>
          </a:p>
          <a:p>
            <a:pPr lvl="1"/>
            <a:r>
              <a:rPr lang="en-US" dirty="0" smtClean="0"/>
              <a:t>Now </a:t>
            </a:r>
            <a:r>
              <a:rPr lang="en-US" dirty="0"/>
              <a:t>in its 5th edition (</a:t>
            </a:r>
            <a:r>
              <a:rPr lang="en-US" i="1" dirty="0"/>
              <a:t>DSM-5</a:t>
            </a:r>
            <a:r>
              <a:rPr lang="en-US" dirty="0"/>
              <a:t>)</a:t>
            </a:r>
          </a:p>
          <a:p>
            <a:pPr lvl="1"/>
            <a:r>
              <a:rPr lang="en-US" dirty="0" smtClean="0"/>
              <a:t>Compendium published, </a:t>
            </a:r>
            <a:r>
              <a:rPr lang="en-US" dirty="0"/>
              <a:t>in common language, all psychiatric disorders</a:t>
            </a:r>
          </a:p>
        </p:txBody>
      </p:sp>
    </p:spTree>
    <p:extLst>
      <p:ext uri="{BB962C8B-B14F-4D97-AF65-F5344CB8AC3E}">
        <p14:creationId xmlns:p14="http://schemas.microsoft.com/office/powerpoint/2010/main" val="548310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Classifying Psychiatric Disorders</a:t>
            </a:r>
            <a:r>
              <a:rPr lang="en-US" sz="2400" dirty="0"/>
              <a:t> </a:t>
            </a:r>
            <a:r>
              <a:rPr lang="en-US" sz="2400" dirty="0" smtClean="0"/>
              <a:t>(2 </a:t>
            </a:r>
            <a:r>
              <a:rPr lang="en-US" sz="2400" dirty="0"/>
              <a:t>of 2)</a:t>
            </a:r>
            <a:endParaRPr lang="en-US" sz="2800" b="0" dirty="0"/>
          </a:p>
        </p:txBody>
      </p:sp>
      <p:sp>
        <p:nvSpPr>
          <p:cNvPr id="1029" name="Content Placeholder 2"/>
          <p:cNvSpPr>
            <a:spLocks noGrp="1"/>
          </p:cNvSpPr>
          <p:nvPr>
            <p:ph type="body" idx="1"/>
          </p:nvPr>
        </p:nvSpPr>
        <p:spPr>
          <a:xfrm>
            <a:off x="4572000" y="1447800"/>
            <a:ext cx="4114800" cy="4800600"/>
          </a:xfrm>
        </p:spPr>
        <p:txBody>
          <a:bodyPr rIns="228600"/>
          <a:lstStyle/>
          <a:p>
            <a:pPr>
              <a:spcBef>
                <a:spcPct val="35000"/>
              </a:spcBef>
            </a:pPr>
            <a:r>
              <a:rPr lang="en-US" altLang="en-US" i="1" dirty="0"/>
              <a:t>DSM-5</a:t>
            </a:r>
          </a:p>
          <a:p>
            <a:pPr lvl="1">
              <a:spcBef>
                <a:spcPct val="35000"/>
              </a:spcBef>
            </a:pPr>
            <a:r>
              <a:rPr lang="en-US" altLang="en-US" dirty="0"/>
              <a:t>Also lists symptoms</a:t>
            </a:r>
          </a:p>
          <a:p>
            <a:pPr lvl="1">
              <a:spcBef>
                <a:spcPct val="35000"/>
              </a:spcBef>
            </a:pPr>
            <a:r>
              <a:rPr lang="en-US" altLang="en-US" dirty="0"/>
              <a:t>Descriptions of </a:t>
            </a:r>
            <a:r>
              <a:rPr lang="en-US" altLang="en-US" dirty="0" smtClean="0"/>
              <a:t>disorders</a:t>
            </a:r>
            <a:endParaRPr lang="en-US" altLang="en-US" dirty="0"/>
          </a:p>
          <a:p>
            <a:pPr lvl="1">
              <a:spcBef>
                <a:spcPct val="35000"/>
              </a:spcBef>
            </a:pPr>
            <a:r>
              <a:rPr lang="en-US" altLang="en-US" dirty="0"/>
              <a:t>Criteria for diagnosis</a:t>
            </a:r>
          </a:p>
        </p:txBody>
      </p:sp>
      <p:sp>
        <p:nvSpPr>
          <p:cNvPr id="5" name="TextBox 4"/>
          <p:cNvSpPr txBox="1"/>
          <p:nvPr/>
        </p:nvSpPr>
        <p:spPr>
          <a:xfrm>
            <a:off x="914400" y="5715000"/>
            <a:ext cx="3429000" cy="507831"/>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Reprinted with permission from the Diagnostic and Statistical Manual of Mental Disorders, Fifth Edition, (Copyright © 2013). American Psychiatric Association. All Rights Reserved.</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24000"/>
            <a:ext cx="2971800" cy="4196699"/>
          </a:xfrm>
          <a:prstGeom prst="rect">
            <a:avLst/>
          </a:prstGeom>
        </p:spPr>
      </p:pic>
    </p:spTree>
    <p:extLst>
      <p:ext uri="{BB962C8B-B14F-4D97-AF65-F5344CB8AC3E}">
        <p14:creationId xmlns:p14="http://schemas.microsoft.com/office/powerpoint/2010/main" val="2095205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Medical Versus Mental Causes of Psychiatric Symptoms</a:t>
            </a:r>
            <a:r>
              <a:rPr lang="en-US" sz="2400" dirty="0"/>
              <a:t> (1 of 2)</a:t>
            </a:r>
          </a:p>
        </p:txBody>
      </p:sp>
      <p:sp>
        <p:nvSpPr>
          <p:cNvPr id="3" name="Content Placeholder 2"/>
          <p:cNvSpPr>
            <a:spLocks noGrp="1"/>
          </p:cNvSpPr>
          <p:nvPr>
            <p:ph idx="1"/>
          </p:nvPr>
        </p:nvSpPr>
        <p:spPr>
          <a:xfrm>
            <a:off x="685800" y="1600200"/>
            <a:ext cx="7772400" cy="4800600"/>
          </a:xfrm>
        </p:spPr>
        <p:txBody>
          <a:bodyPr/>
          <a:lstStyle/>
          <a:p>
            <a:r>
              <a:rPr lang="en-US" dirty="0"/>
              <a:t>Signs/symptoms that imply </a:t>
            </a:r>
            <a:r>
              <a:rPr lang="en-US" dirty="0" smtClean="0"/>
              <a:t>a </a:t>
            </a:r>
            <a:r>
              <a:rPr lang="en-US" dirty="0"/>
              <a:t>medical condition as driver of a psychiatric </a:t>
            </a:r>
            <a:r>
              <a:rPr lang="en-US" dirty="0" smtClean="0"/>
              <a:t>disorder:</a:t>
            </a:r>
            <a:endParaRPr lang="en-US" dirty="0"/>
          </a:p>
          <a:p>
            <a:pPr lvl="1"/>
            <a:r>
              <a:rPr lang="en-US" dirty="0"/>
              <a:t>Loss of memory</a:t>
            </a:r>
          </a:p>
          <a:p>
            <a:pPr lvl="1"/>
            <a:r>
              <a:rPr lang="en-US" dirty="0"/>
              <a:t>Severe headache</a:t>
            </a:r>
          </a:p>
          <a:p>
            <a:pPr lvl="1"/>
            <a:r>
              <a:rPr lang="en-US" dirty="0"/>
              <a:t>Muscle weakness</a:t>
            </a:r>
          </a:p>
          <a:p>
            <a:pPr lvl="1"/>
            <a:r>
              <a:rPr lang="en-US" dirty="0"/>
              <a:t>Heat intolerance</a:t>
            </a:r>
          </a:p>
          <a:p>
            <a:endParaRPr lang="en-US" dirty="0"/>
          </a:p>
        </p:txBody>
      </p:sp>
    </p:spTree>
    <p:extLst>
      <p:ext uri="{BB962C8B-B14F-4D97-AF65-F5344CB8AC3E}">
        <p14:creationId xmlns:p14="http://schemas.microsoft.com/office/powerpoint/2010/main" val="3998358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Medical Versus Mental Causes of Psychiatric Symptoms</a:t>
            </a:r>
            <a:r>
              <a:rPr lang="en-US" sz="2400" dirty="0"/>
              <a:t> </a:t>
            </a:r>
            <a:r>
              <a:rPr lang="en-US" sz="2400" dirty="0" smtClean="0"/>
              <a:t>(2 </a:t>
            </a:r>
            <a:r>
              <a:rPr lang="en-US" sz="2400" dirty="0"/>
              <a:t>of 2)</a:t>
            </a:r>
            <a:endParaRPr lang="en-US" sz="2800" dirty="0"/>
          </a:p>
        </p:txBody>
      </p:sp>
      <p:sp>
        <p:nvSpPr>
          <p:cNvPr id="3" name="Content Placeholder 2"/>
          <p:cNvSpPr>
            <a:spLocks noGrp="1"/>
          </p:cNvSpPr>
          <p:nvPr>
            <p:ph idx="1"/>
          </p:nvPr>
        </p:nvSpPr>
        <p:spPr>
          <a:xfrm>
            <a:off x="685800" y="1600200"/>
            <a:ext cx="7772400" cy="4800600"/>
          </a:xfrm>
        </p:spPr>
        <p:txBody>
          <a:bodyPr/>
          <a:lstStyle/>
          <a:p>
            <a:r>
              <a:rPr lang="en-US" dirty="0"/>
              <a:t>Signs/symptoms that imply </a:t>
            </a:r>
            <a:r>
              <a:rPr lang="en-US" dirty="0" smtClean="0"/>
              <a:t>a </a:t>
            </a:r>
            <a:r>
              <a:rPr lang="en-US" dirty="0"/>
              <a:t>medical condition as driver of a psychiatric disorder </a:t>
            </a:r>
            <a:r>
              <a:rPr lang="en-US" dirty="0" smtClean="0"/>
              <a:t>(cont’d</a:t>
            </a:r>
            <a:r>
              <a:rPr lang="en-US" dirty="0"/>
              <a:t>):</a:t>
            </a:r>
          </a:p>
          <a:p>
            <a:pPr lvl="1"/>
            <a:r>
              <a:rPr lang="en-US" dirty="0"/>
              <a:t>Sudden-onset psychosis</a:t>
            </a:r>
          </a:p>
          <a:p>
            <a:pPr lvl="1"/>
            <a:r>
              <a:rPr lang="en-US" dirty="0"/>
              <a:t>Abnormal vital signs</a:t>
            </a:r>
          </a:p>
          <a:p>
            <a:pPr lvl="1"/>
            <a:r>
              <a:rPr lang="en-US" dirty="0"/>
              <a:t>Slurred speech</a:t>
            </a:r>
          </a:p>
          <a:p>
            <a:pPr lvl="1"/>
            <a:r>
              <a:rPr lang="en-US" dirty="0" smtClean="0"/>
              <a:t>Seizures</a:t>
            </a:r>
            <a:endParaRPr lang="en-US" dirty="0"/>
          </a:p>
        </p:txBody>
      </p:sp>
    </p:spTree>
    <p:extLst>
      <p:ext uri="{BB962C8B-B14F-4D97-AF65-F5344CB8AC3E}">
        <p14:creationId xmlns:p14="http://schemas.microsoft.com/office/powerpoint/2010/main" val="2634916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Concerns</a:t>
            </a:r>
            <a:r>
              <a:rPr lang="en-US" sz="2400" dirty="0"/>
              <a:t> (1 of 6)</a:t>
            </a:r>
          </a:p>
        </p:txBody>
      </p:sp>
      <p:sp>
        <p:nvSpPr>
          <p:cNvPr id="3" name="Content Placeholder 2"/>
          <p:cNvSpPr>
            <a:spLocks noGrp="1"/>
          </p:cNvSpPr>
          <p:nvPr>
            <p:ph idx="1"/>
          </p:nvPr>
        </p:nvSpPr>
        <p:spPr/>
        <p:txBody>
          <a:bodyPr/>
          <a:lstStyle/>
          <a:p>
            <a:r>
              <a:rPr lang="en-US" dirty="0"/>
              <a:t>Assessment for violence</a:t>
            </a:r>
          </a:p>
          <a:p>
            <a:pPr lvl="1"/>
            <a:r>
              <a:rPr lang="en-US" dirty="0"/>
              <a:t>Predictors of violence include:</a:t>
            </a:r>
          </a:p>
          <a:p>
            <a:pPr lvl="2"/>
            <a:r>
              <a:rPr lang="en-US" dirty="0"/>
              <a:t>A past history of violent behavior</a:t>
            </a:r>
          </a:p>
          <a:p>
            <a:pPr lvl="2"/>
            <a:r>
              <a:rPr lang="en-US" dirty="0"/>
              <a:t>A history of childhood abuse</a:t>
            </a:r>
          </a:p>
          <a:p>
            <a:pPr lvl="2"/>
            <a:r>
              <a:rPr lang="en-US" dirty="0"/>
              <a:t>Borderline or antisocial personality disorder</a:t>
            </a:r>
          </a:p>
          <a:p>
            <a:pPr lvl="2"/>
            <a:r>
              <a:rPr lang="en-US" dirty="0"/>
              <a:t>Substance abuse</a:t>
            </a:r>
          </a:p>
          <a:p>
            <a:pPr lvl="2"/>
            <a:r>
              <a:rPr lang="en-US" dirty="0"/>
              <a:t>Factors such as young age/male sex/lower socioeconomic status</a:t>
            </a:r>
          </a:p>
        </p:txBody>
      </p:sp>
    </p:spTree>
    <p:extLst>
      <p:ext uri="{BB962C8B-B14F-4D97-AF65-F5344CB8AC3E}">
        <p14:creationId xmlns:p14="http://schemas.microsoft.com/office/powerpoint/2010/main" val="1886749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Concerns</a:t>
            </a:r>
            <a:r>
              <a:rPr lang="en-US" sz="2400" dirty="0"/>
              <a:t> </a:t>
            </a:r>
            <a:r>
              <a:rPr lang="en-US" sz="2400" dirty="0" smtClean="0"/>
              <a:t>(2 </a:t>
            </a:r>
            <a:r>
              <a:rPr lang="en-US" sz="2400" dirty="0"/>
              <a:t>of 6)</a:t>
            </a:r>
            <a:endParaRPr lang="en-US" sz="2800" dirty="0"/>
          </a:p>
        </p:txBody>
      </p:sp>
      <p:sp>
        <p:nvSpPr>
          <p:cNvPr id="3" name="Content Placeholder 2"/>
          <p:cNvSpPr>
            <a:spLocks noGrp="1"/>
          </p:cNvSpPr>
          <p:nvPr>
            <p:ph idx="1"/>
          </p:nvPr>
        </p:nvSpPr>
        <p:spPr/>
        <p:txBody>
          <a:bodyPr/>
          <a:lstStyle/>
          <a:p>
            <a:r>
              <a:rPr lang="en-US" dirty="0"/>
              <a:t>Assessment for suicide risk</a:t>
            </a:r>
          </a:p>
          <a:p>
            <a:pPr lvl="1"/>
            <a:r>
              <a:rPr lang="en-US" dirty="0"/>
              <a:t>Risk factors for suicide:</a:t>
            </a:r>
          </a:p>
          <a:p>
            <a:pPr lvl="2"/>
            <a:r>
              <a:rPr lang="en-US" dirty="0"/>
              <a:t>Seriousness of previous attempts</a:t>
            </a:r>
          </a:p>
          <a:p>
            <a:pPr lvl="2"/>
            <a:r>
              <a:rPr lang="en-US" dirty="0"/>
              <a:t>History of attempts</a:t>
            </a:r>
          </a:p>
          <a:p>
            <a:pPr lvl="2"/>
            <a:r>
              <a:rPr lang="en-US" dirty="0"/>
              <a:t>Suicide </a:t>
            </a:r>
            <a:r>
              <a:rPr lang="en-US" dirty="0" smtClean="0"/>
              <a:t>ideation</a:t>
            </a:r>
          </a:p>
          <a:p>
            <a:pPr lvl="1"/>
            <a:endParaRPr lang="en-US" dirty="0"/>
          </a:p>
        </p:txBody>
      </p:sp>
    </p:spTree>
    <p:extLst>
      <p:ext uri="{BB962C8B-B14F-4D97-AF65-F5344CB8AC3E}">
        <p14:creationId xmlns:p14="http://schemas.microsoft.com/office/powerpoint/2010/main" val="3454866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685800" y="533400"/>
            <a:ext cx="7772400" cy="5638800"/>
          </a:xfrm>
        </p:spPr>
        <p:txBody>
          <a:bodyPr/>
          <a:lstStyle/>
          <a:p>
            <a:pPr>
              <a:defRPr/>
            </a:pPr>
            <a:r>
              <a:rPr lang="en-US" sz="4400" dirty="0"/>
              <a:t>Chapter </a:t>
            </a:r>
            <a:r>
              <a:rPr lang="en-US" sz="4400" dirty="0" smtClean="0"/>
              <a:t>16</a:t>
            </a:r>
            <a:br>
              <a:rPr lang="en-US" sz="4400" dirty="0" smtClean="0"/>
            </a:br>
            <a:r>
              <a:rPr lang="en-US" sz="4400" dirty="0"/>
              <a:t/>
            </a:r>
            <a:br>
              <a:rPr lang="en-US" sz="4400" dirty="0"/>
            </a:br>
            <a:r>
              <a:rPr lang="en-US" dirty="0"/>
              <a:t>Mental </a:t>
            </a:r>
            <a:r>
              <a:rPr lang="en-US" dirty="0" smtClean="0"/>
              <a:t>Health</a:t>
            </a:r>
            <a:endParaRPr lang="en-US" sz="4400" dirty="0"/>
          </a:p>
        </p:txBody>
      </p:sp>
    </p:spTree>
    <p:extLst>
      <p:ext uri="{BB962C8B-B14F-4D97-AF65-F5344CB8AC3E}">
        <p14:creationId xmlns:p14="http://schemas.microsoft.com/office/powerpoint/2010/main" val="2362235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Concerns</a:t>
            </a:r>
            <a:r>
              <a:rPr lang="en-US" sz="2400" dirty="0"/>
              <a:t> </a:t>
            </a:r>
            <a:r>
              <a:rPr lang="en-US" sz="2400" dirty="0" smtClean="0"/>
              <a:t>(3 </a:t>
            </a:r>
            <a:r>
              <a:rPr lang="en-US" sz="2400" dirty="0"/>
              <a:t>of 6)</a:t>
            </a:r>
            <a:endParaRPr lang="en-US" sz="2800" dirty="0"/>
          </a:p>
        </p:txBody>
      </p:sp>
      <p:sp>
        <p:nvSpPr>
          <p:cNvPr id="3" name="Content Placeholder 2"/>
          <p:cNvSpPr>
            <a:spLocks noGrp="1"/>
          </p:cNvSpPr>
          <p:nvPr>
            <p:ph idx="1"/>
          </p:nvPr>
        </p:nvSpPr>
        <p:spPr/>
        <p:txBody>
          <a:bodyPr/>
          <a:lstStyle/>
          <a:p>
            <a:r>
              <a:rPr lang="en-US" dirty="0"/>
              <a:t>Substance abuse</a:t>
            </a:r>
          </a:p>
          <a:p>
            <a:pPr lvl="1"/>
            <a:r>
              <a:rPr lang="en-US" dirty="0"/>
              <a:t>Community paramedics may encounter patients with dual diagnosis, </a:t>
            </a:r>
            <a:r>
              <a:rPr lang="en-US" dirty="0" smtClean="0"/>
              <a:t>for the </a:t>
            </a:r>
            <a:r>
              <a:rPr lang="en-US" dirty="0"/>
              <a:t>presence of both:</a:t>
            </a:r>
          </a:p>
          <a:p>
            <a:pPr lvl="2"/>
            <a:r>
              <a:rPr lang="en-US" dirty="0"/>
              <a:t>A substance abuse disorder</a:t>
            </a:r>
          </a:p>
          <a:p>
            <a:pPr lvl="2"/>
            <a:r>
              <a:rPr lang="en-US" dirty="0"/>
              <a:t>An underlying psychiatric disorder</a:t>
            </a:r>
          </a:p>
          <a:p>
            <a:pPr lvl="1"/>
            <a:r>
              <a:rPr lang="en-US" dirty="0"/>
              <a:t>Treat alcohol and drug abuse/dependency first</a:t>
            </a:r>
          </a:p>
        </p:txBody>
      </p:sp>
    </p:spTree>
    <p:extLst>
      <p:ext uri="{BB962C8B-B14F-4D97-AF65-F5344CB8AC3E}">
        <p14:creationId xmlns:p14="http://schemas.microsoft.com/office/powerpoint/2010/main" val="1174010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Concerns</a:t>
            </a:r>
            <a:r>
              <a:rPr lang="en-US" sz="2400" dirty="0"/>
              <a:t> </a:t>
            </a:r>
            <a:r>
              <a:rPr lang="en-US" sz="2400" dirty="0" smtClean="0"/>
              <a:t>(4 </a:t>
            </a:r>
            <a:r>
              <a:rPr lang="en-US" sz="2400" dirty="0"/>
              <a:t>of 6)</a:t>
            </a:r>
            <a:endParaRPr lang="en-US" sz="2800" dirty="0"/>
          </a:p>
        </p:txBody>
      </p:sp>
      <p:sp>
        <p:nvSpPr>
          <p:cNvPr id="3" name="Content Placeholder 2"/>
          <p:cNvSpPr>
            <a:spLocks noGrp="1"/>
          </p:cNvSpPr>
          <p:nvPr>
            <p:ph idx="1"/>
          </p:nvPr>
        </p:nvSpPr>
        <p:spPr/>
        <p:txBody>
          <a:bodyPr/>
          <a:lstStyle/>
          <a:p>
            <a:r>
              <a:rPr lang="en-US" dirty="0"/>
              <a:t>Assessment of substance abuse</a:t>
            </a:r>
          </a:p>
          <a:p>
            <a:pPr lvl="1"/>
            <a:r>
              <a:rPr lang="en-US" dirty="0"/>
              <a:t>If the </a:t>
            </a:r>
            <a:r>
              <a:rPr lang="en-US" dirty="0" smtClean="0"/>
              <a:t>patient’s mental status </a:t>
            </a:r>
            <a:r>
              <a:rPr lang="en-US" dirty="0"/>
              <a:t>is altered at the time of assessment, arrange for medical assessment or </a:t>
            </a:r>
            <a:r>
              <a:rPr lang="en-US" dirty="0" smtClean="0"/>
              <a:t>reschedule.</a:t>
            </a:r>
            <a:endParaRPr lang="en-US" dirty="0"/>
          </a:p>
          <a:p>
            <a:pPr lvl="1"/>
            <a:r>
              <a:rPr lang="en-US" dirty="0"/>
              <a:t>Obtain a complete alcohol and drug history</a:t>
            </a:r>
          </a:p>
          <a:p>
            <a:pPr lvl="1"/>
            <a:r>
              <a:rPr lang="en-US" dirty="0" smtClean="0"/>
              <a:t>CAFE </a:t>
            </a:r>
            <a:r>
              <a:rPr lang="en-US" dirty="0"/>
              <a:t>test, Alcohol Use Disorders Identification Test (AUDIT)</a:t>
            </a:r>
          </a:p>
        </p:txBody>
      </p:sp>
    </p:spTree>
    <p:extLst>
      <p:ext uri="{BB962C8B-B14F-4D97-AF65-F5344CB8AC3E}">
        <p14:creationId xmlns:p14="http://schemas.microsoft.com/office/powerpoint/2010/main" val="3898249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Concerns</a:t>
            </a:r>
            <a:r>
              <a:rPr lang="en-US" sz="2400" dirty="0"/>
              <a:t> </a:t>
            </a:r>
            <a:r>
              <a:rPr lang="en-US" sz="2400" dirty="0" smtClean="0"/>
              <a:t>(5 </a:t>
            </a:r>
            <a:r>
              <a:rPr lang="en-US" sz="2400" dirty="0"/>
              <a:t>of 6)</a:t>
            </a:r>
            <a:endParaRPr lang="en-US" sz="2800" dirty="0"/>
          </a:p>
        </p:txBody>
      </p:sp>
      <p:sp>
        <p:nvSpPr>
          <p:cNvPr id="3" name="Content Placeholder 2"/>
          <p:cNvSpPr>
            <a:spLocks noGrp="1"/>
          </p:cNvSpPr>
          <p:nvPr>
            <p:ph idx="1"/>
          </p:nvPr>
        </p:nvSpPr>
        <p:spPr/>
        <p:txBody>
          <a:bodyPr/>
          <a:lstStyle/>
          <a:p>
            <a:r>
              <a:rPr lang="en-US" dirty="0"/>
              <a:t>Discussing treatment</a:t>
            </a:r>
          </a:p>
          <a:p>
            <a:pPr lvl="1"/>
            <a:r>
              <a:rPr lang="en-US" dirty="0"/>
              <a:t>Community paramedic can:</a:t>
            </a:r>
          </a:p>
          <a:p>
            <a:pPr lvl="2"/>
            <a:r>
              <a:rPr lang="en-US" sz="2400" dirty="0"/>
              <a:t>Appeal to </a:t>
            </a:r>
            <a:r>
              <a:rPr lang="en-US" sz="2400" dirty="0" smtClean="0"/>
              <a:t>a desire </a:t>
            </a:r>
            <a:r>
              <a:rPr lang="en-US" sz="2400" dirty="0"/>
              <a:t>to recover</a:t>
            </a:r>
          </a:p>
          <a:p>
            <a:pPr lvl="2"/>
            <a:r>
              <a:rPr lang="en-US" sz="2400" dirty="0"/>
              <a:t>Reaffirm patient’s worth and ability to recover</a:t>
            </a:r>
          </a:p>
          <a:p>
            <a:pPr lvl="2"/>
            <a:r>
              <a:rPr lang="en-US" sz="2400" dirty="0" smtClean="0"/>
              <a:t>Use patient’s own input</a:t>
            </a:r>
          </a:p>
          <a:p>
            <a:pPr lvl="2"/>
            <a:r>
              <a:rPr lang="en-US" sz="2400" dirty="0" smtClean="0"/>
              <a:t>Give </a:t>
            </a:r>
            <a:r>
              <a:rPr lang="en-US" sz="2400" dirty="0"/>
              <a:t>encouraging feedback</a:t>
            </a:r>
          </a:p>
          <a:p>
            <a:pPr lvl="2"/>
            <a:r>
              <a:rPr lang="en-US" sz="2400" dirty="0"/>
              <a:t>Explain patient is not responsible for disease</a:t>
            </a:r>
          </a:p>
        </p:txBody>
      </p:sp>
    </p:spTree>
    <p:extLst>
      <p:ext uri="{BB962C8B-B14F-4D97-AF65-F5344CB8AC3E}">
        <p14:creationId xmlns:p14="http://schemas.microsoft.com/office/powerpoint/2010/main" val="1199489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Concerns</a:t>
            </a:r>
            <a:r>
              <a:rPr lang="en-US" sz="2400" dirty="0"/>
              <a:t> </a:t>
            </a:r>
            <a:r>
              <a:rPr lang="en-US" sz="2400" dirty="0" smtClean="0"/>
              <a:t>(6 </a:t>
            </a:r>
            <a:r>
              <a:rPr lang="en-US" sz="2400" dirty="0"/>
              <a:t>of 6)</a:t>
            </a:r>
            <a:endParaRPr lang="en-US" sz="2800" dirty="0"/>
          </a:p>
        </p:txBody>
      </p:sp>
      <p:sp>
        <p:nvSpPr>
          <p:cNvPr id="3" name="Content Placeholder 2"/>
          <p:cNvSpPr>
            <a:spLocks noGrp="1"/>
          </p:cNvSpPr>
          <p:nvPr>
            <p:ph idx="1"/>
          </p:nvPr>
        </p:nvSpPr>
        <p:spPr/>
        <p:txBody>
          <a:bodyPr/>
          <a:lstStyle/>
          <a:p>
            <a:r>
              <a:rPr lang="en-US" dirty="0"/>
              <a:t>Discussing treatment (cont’d)</a:t>
            </a:r>
          </a:p>
          <a:p>
            <a:pPr lvl="1"/>
            <a:r>
              <a:rPr lang="en-US" dirty="0" smtClean="0"/>
              <a:t>Programs with open meetings</a:t>
            </a:r>
          </a:p>
          <a:p>
            <a:pPr lvl="2"/>
            <a:r>
              <a:rPr lang="en-US" sz="2400" dirty="0" smtClean="0"/>
              <a:t>Alcoholics </a:t>
            </a:r>
            <a:r>
              <a:rPr lang="en-US" sz="2400" dirty="0"/>
              <a:t>Anonymous (AA)</a:t>
            </a:r>
          </a:p>
          <a:p>
            <a:pPr lvl="2"/>
            <a:r>
              <a:rPr lang="en-US" sz="2400" dirty="0"/>
              <a:t>Narcotics Anonymous (NA)</a:t>
            </a:r>
          </a:p>
          <a:p>
            <a:pPr lvl="1"/>
            <a:r>
              <a:rPr lang="en-US" dirty="0"/>
              <a:t>Success in moving a patient toward therapy for addiction can be a trial-and-error </a:t>
            </a:r>
            <a:r>
              <a:rPr lang="en-US" dirty="0" smtClean="0"/>
              <a:t>process.</a:t>
            </a:r>
            <a:endParaRPr lang="en-US" dirty="0"/>
          </a:p>
        </p:txBody>
      </p:sp>
    </p:spTree>
    <p:extLst>
      <p:ext uri="{BB962C8B-B14F-4D97-AF65-F5344CB8AC3E}">
        <p14:creationId xmlns:p14="http://schemas.microsoft.com/office/powerpoint/2010/main" val="771447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Psychosis</a:t>
            </a:r>
            <a:r>
              <a:rPr lang="en-US" sz="2400" dirty="0"/>
              <a:t> (1 of </a:t>
            </a:r>
            <a:r>
              <a:rPr lang="en-US" sz="2400" dirty="0" smtClean="0"/>
              <a:t>13)</a:t>
            </a:r>
            <a:endParaRPr lang="en-US" sz="2400" dirty="0"/>
          </a:p>
        </p:txBody>
      </p:sp>
      <p:sp>
        <p:nvSpPr>
          <p:cNvPr id="3" name="Content Placeholder 2"/>
          <p:cNvSpPr>
            <a:spLocks noGrp="1"/>
          </p:cNvSpPr>
          <p:nvPr>
            <p:ph idx="1"/>
          </p:nvPr>
        </p:nvSpPr>
        <p:spPr/>
        <p:txBody>
          <a:bodyPr/>
          <a:lstStyle/>
          <a:p>
            <a:r>
              <a:rPr lang="en-US" dirty="0"/>
              <a:t>Primary versus secondary psychosis</a:t>
            </a:r>
          </a:p>
          <a:p>
            <a:pPr lvl="1"/>
            <a:r>
              <a:rPr lang="en-US" dirty="0"/>
              <a:t>Psychosis: patient is unable to distinguish external reality from his/her own internal reality</a:t>
            </a:r>
          </a:p>
          <a:p>
            <a:pPr lvl="1"/>
            <a:r>
              <a:rPr lang="en-US" dirty="0"/>
              <a:t>Primary </a:t>
            </a:r>
            <a:r>
              <a:rPr lang="en-US" dirty="0" smtClean="0"/>
              <a:t>psychosis is </a:t>
            </a:r>
            <a:r>
              <a:rPr lang="en-US" dirty="0"/>
              <a:t>serious psychiatric disorder characterized by </a:t>
            </a:r>
          </a:p>
          <a:p>
            <a:pPr lvl="2"/>
            <a:r>
              <a:rPr lang="en-US" dirty="0"/>
              <a:t>Impaired thinking/emotions </a:t>
            </a:r>
          </a:p>
          <a:p>
            <a:pPr lvl="2"/>
            <a:r>
              <a:rPr lang="en-US" dirty="0"/>
              <a:t>Loss of contact with reality</a:t>
            </a:r>
          </a:p>
        </p:txBody>
      </p:sp>
    </p:spTree>
    <p:extLst>
      <p:ext uri="{BB962C8B-B14F-4D97-AF65-F5344CB8AC3E}">
        <p14:creationId xmlns:p14="http://schemas.microsoft.com/office/powerpoint/2010/main" val="681427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Psychosis</a:t>
            </a:r>
            <a:r>
              <a:rPr lang="en-US" sz="2400" dirty="0" smtClean="0"/>
              <a:t> (2 of 13)</a:t>
            </a:r>
            <a:endParaRPr lang="en-US" sz="2400" dirty="0"/>
          </a:p>
        </p:txBody>
      </p:sp>
      <p:sp>
        <p:nvSpPr>
          <p:cNvPr id="3" name="Content Placeholder 2"/>
          <p:cNvSpPr>
            <a:spLocks noGrp="1"/>
          </p:cNvSpPr>
          <p:nvPr>
            <p:ph idx="1"/>
          </p:nvPr>
        </p:nvSpPr>
        <p:spPr/>
        <p:txBody>
          <a:bodyPr/>
          <a:lstStyle/>
          <a:p>
            <a:r>
              <a:rPr lang="en-US" dirty="0"/>
              <a:t>Primary versus secondary psychosis (cont’d)</a:t>
            </a:r>
          </a:p>
          <a:p>
            <a:pPr lvl="1"/>
            <a:r>
              <a:rPr lang="en-US" dirty="0"/>
              <a:t>Psychotic states may manifest as:</a:t>
            </a:r>
          </a:p>
          <a:p>
            <a:pPr lvl="2"/>
            <a:r>
              <a:rPr lang="en-US" dirty="0"/>
              <a:t>Disorganized speech</a:t>
            </a:r>
          </a:p>
          <a:p>
            <a:pPr lvl="2"/>
            <a:r>
              <a:rPr lang="en-US" dirty="0"/>
              <a:t>A heightened level of agitation</a:t>
            </a:r>
          </a:p>
          <a:p>
            <a:pPr lvl="2"/>
            <a:r>
              <a:rPr lang="en-US" dirty="0"/>
              <a:t>Paranoia</a:t>
            </a:r>
          </a:p>
          <a:p>
            <a:pPr lvl="1"/>
            <a:r>
              <a:rPr lang="en-US" dirty="0"/>
              <a:t>One of most significant psychotic disorders is </a:t>
            </a:r>
            <a:r>
              <a:rPr lang="en-US" dirty="0" smtClean="0"/>
              <a:t>schizophrenia.</a:t>
            </a:r>
            <a:endParaRPr lang="en-US" dirty="0"/>
          </a:p>
          <a:p>
            <a:pPr marL="0" indent="0">
              <a:buNone/>
            </a:pPr>
            <a:endParaRPr lang="en-US" dirty="0"/>
          </a:p>
        </p:txBody>
      </p:sp>
    </p:spTree>
    <p:extLst>
      <p:ext uri="{BB962C8B-B14F-4D97-AF65-F5344CB8AC3E}">
        <p14:creationId xmlns:p14="http://schemas.microsoft.com/office/powerpoint/2010/main" val="1703824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Psychosis</a:t>
            </a:r>
            <a:r>
              <a:rPr lang="en-US" sz="2400" dirty="0"/>
              <a:t> </a:t>
            </a:r>
            <a:r>
              <a:rPr lang="en-US" sz="2400" dirty="0" smtClean="0"/>
              <a:t>(3 </a:t>
            </a:r>
            <a:r>
              <a:rPr lang="en-US" sz="2400" dirty="0"/>
              <a:t>of 13)</a:t>
            </a:r>
          </a:p>
        </p:txBody>
      </p:sp>
      <p:sp>
        <p:nvSpPr>
          <p:cNvPr id="3" name="Content Placeholder 2"/>
          <p:cNvSpPr>
            <a:spLocks noGrp="1"/>
          </p:cNvSpPr>
          <p:nvPr>
            <p:ph idx="1"/>
          </p:nvPr>
        </p:nvSpPr>
        <p:spPr/>
        <p:txBody>
          <a:bodyPr/>
          <a:lstStyle/>
          <a:p>
            <a:r>
              <a:rPr lang="en-US" dirty="0"/>
              <a:t>Primary versus secondary psychosis (cont’d)</a:t>
            </a:r>
          </a:p>
          <a:p>
            <a:pPr lvl="1"/>
            <a:r>
              <a:rPr lang="en-US" dirty="0"/>
              <a:t>Secondary psychosis refers to psychotic features caused by:</a:t>
            </a:r>
          </a:p>
          <a:p>
            <a:pPr lvl="2"/>
            <a:r>
              <a:rPr lang="en-US" sz="2400" dirty="0" smtClean="0"/>
              <a:t>Medical </a:t>
            </a:r>
            <a:r>
              <a:rPr lang="en-US" sz="2400" dirty="0"/>
              <a:t>illness</a:t>
            </a:r>
          </a:p>
          <a:p>
            <a:pPr lvl="2"/>
            <a:r>
              <a:rPr lang="en-US" sz="2400" dirty="0"/>
              <a:t>Substance abuse</a:t>
            </a:r>
          </a:p>
          <a:p>
            <a:pPr lvl="2"/>
            <a:r>
              <a:rPr lang="en-US" sz="2400" dirty="0"/>
              <a:t>Medications</a:t>
            </a:r>
          </a:p>
          <a:p>
            <a:pPr lvl="1"/>
            <a:r>
              <a:rPr lang="en-US" dirty="0"/>
              <a:t>Patient may not have underlying psychiatric condition</a:t>
            </a:r>
          </a:p>
        </p:txBody>
      </p:sp>
    </p:spTree>
    <p:extLst>
      <p:ext uri="{BB962C8B-B14F-4D97-AF65-F5344CB8AC3E}">
        <p14:creationId xmlns:p14="http://schemas.microsoft.com/office/powerpoint/2010/main" val="3054775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Psychosis</a:t>
            </a:r>
            <a:r>
              <a:rPr lang="en-US" sz="2400" dirty="0"/>
              <a:t> </a:t>
            </a:r>
            <a:r>
              <a:rPr lang="en-US" sz="2400" dirty="0" smtClean="0"/>
              <a:t>(4 </a:t>
            </a:r>
            <a:r>
              <a:rPr lang="en-US" sz="2400" dirty="0"/>
              <a:t>of 13)</a:t>
            </a:r>
          </a:p>
        </p:txBody>
      </p:sp>
      <p:sp>
        <p:nvSpPr>
          <p:cNvPr id="3" name="Content Placeholder 2"/>
          <p:cNvSpPr>
            <a:spLocks noGrp="1"/>
          </p:cNvSpPr>
          <p:nvPr>
            <p:ph idx="1"/>
          </p:nvPr>
        </p:nvSpPr>
        <p:spPr/>
        <p:txBody>
          <a:bodyPr/>
          <a:lstStyle/>
          <a:p>
            <a:r>
              <a:rPr lang="en-US" dirty="0"/>
              <a:t>Schizophrenia</a:t>
            </a:r>
          </a:p>
          <a:p>
            <a:pPr lvl="1"/>
            <a:r>
              <a:rPr lang="en-US" dirty="0" smtClean="0"/>
              <a:t>2 </a:t>
            </a:r>
            <a:r>
              <a:rPr lang="en-US" dirty="0"/>
              <a:t>or more of the following 5 symptoms for at least 1 </a:t>
            </a:r>
            <a:r>
              <a:rPr lang="en-US" dirty="0" smtClean="0"/>
              <a:t>month:</a:t>
            </a:r>
            <a:endParaRPr lang="en-US" dirty="0"/>
          </a:p>
          <a:p>
            <a:pPr lvl="2"/>
            <a:r>
              <a:rPr lang="en-US" dirty="0"/>
              <a:t>Delusions</a:t>
            </a:r>
          </a:p>
          <a:p>
            <a:pPr lvl="2"/>
            <a:r>
              <a:rPr lang="en-US" dirty="0"/>
              <a:t>Hallucinations</a:t>
            </a:r>
          </a:p>
          <a:p>
            <a:pPr lvl="2"/>
            <a:r>
              <a:rPr lang="en-US" dirty="0"/>
              <a:t>Disorganized </a:t>
            </a:r>
            <a:r>
              <a:rPr lang="en-US" dirty="0" smtClean="0"/>
              <a:t>speech</a:t>
            </a:r>
          </a:p>
          <a:p>
            <a:pPr lvl="2"/>
            <a:r>
              <a:rPr lang="en-US" dirty="0"/>
              <a:t>Disorganized or unresponsive behavior</a:t>
            </a:r>
          </a:p>
          <a:p>
            <a:pPr lvl="2"/>
            <a:r>
              <a:rPr lang="en-US" dirty="0"/>
              <a:t>Negative symptoms (</a:t>
            </a:r>
            <a:r>
              <a:rPr lang="en-US" dirty="0" err="1"/>
              <a:t>eg</a:t>
            </a:r>
            <a:r>
              <a:rPr lang="en-US" dirty="0"/>
              <a:t>, flat affect, decreased motivation</a:t>
            </a:r>
            <a:r>
              <a:rPr lang="en-US" dirty="0" smtClean="0"/>
              <a:t>)</a:t>
            </a:r>
            <a:endParaRPr lang="en-US" dirty="0"/>
          </a:p>
        </p:txBody>
      </p:sp>
    </p:spTree>
    <p:extLst>
      <p:ext uri="{BB962C8B-B14F-4D97-AF65-F5344CB8AC3E}">
        <p14:creationId xmlns:p14="http://schemas.microsoft.com/office/powerpoint/2010/main" val="1587435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Psychosis</a:t>
            </a:r>
            <a:r>
              <a:rPr lang="en-US" sz="2400" dirty="0"/>
              <a:t> </a:t>
            </a:r>
            <a:r>
              <a:rPr lang="en-US" sz="2400" dirty="0" smtClean="0"/>
              <a:t>(5 </a:t>
            </a:r>
            <a:r>
              <a:rPr lang="en-US" sz="2400" dirty="0"/>
              <a:t>of </a:t>
            </a:r>
            <a:r>
              <a:rPr lang="en-US" sz="2400" dirty="0" smtClean="0"/>
              <a:t>13)</a:t>
            </a:r>
            <a:endParaRPr lang="en-US" sz="2400" dirty="0"/>
          </a:p>
        </p:txBody>
      </p:sp>
      <p:sp>
        <p:nvSpPr>
          <p:cNvPr id="3" name="Content Placeholder 2"/>
          <p:cNvSpPr>
            <a:spLocks noGrp="1"/>
          </p:cNvSpPr>
          <p:nvPr>
            <p:ph idx="1"/>
          </p:nvPr>
        </p:nvSpPr>
        <p:spPr/>
        <p:txBody>
          <a:bodyPr/>
          <a:lstStyle/>
          <a:p>
            <a:r>
              <a:rPr lang="en-US" dirty="0"/>
              <a:t>Schizophrenia (cont’d)</a:t>
            </a:r>
          </a:p>
          <a:p>
            <a:pPr lvl="1"/>
            <a:r>
              <a:rPr lang="en-US" dirty="0"/>
              <a:t>Therapeutic interventions</a:t>
            </a:r>
          </a:p>
          <a:p>
            <a:pPr lvl="1"/>
            <a:r>
              <a:rPr lang="en-US" dirty="0"/>
              <a:t>Treatment is frequently viewed in 3 phases:</a:t>
            </a:r>
          </a:p>
          <a:p>
            <a:pPr lvl="2"/>
            <a:r>
              <a:rPr lang="en-US" sz="2400" dirty="0"/>
              <a:t>Acute</a:t>
            </a:r>
          </a:p>
          <a:p>
            <a:pPr lvl="2"/>
            <a:r>
              <a:rPr lang="en-US" sz="2400" dirty="0"/>
              <a:t>Stabilization</a:t>
            </a:r>
          </a:p>
          <a:p>
            <a:pPr lvl="2"/>
            <a:r>
              <a:rPr lang="en-US" sz="2400" dirty="0"/>
              <a:t>Maintenance</a:t>
            </a:r>
          </a:p>
        </p:txBody>
      </p:sp>
    </p:spTree>
    <p:extLst>
      <p:ext uri="{BB962C8B-B14F-4D97-AF65-F5344CB8AC3E}">
        <p14:creationId xmlns:p14="http://schemas.microsoft.com/office/powerpoint/2010/main" val="343920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Psychosis</a:t>
            </a:r>
            <a:r>
              <a:rPr lang="en-US" sz="2400" dirty="0"/>
              <a:t> </a:t>
            </a:r>
            <a:r>
              <a:rPr lang="en-US" sz="2400" dirty="0" smtClean="0"/>
              <a:t>(6 </a:t>
            </a:r>
            <a:r>
              <a:rPr lang="en-US" sz="2400" dirty="0"/>
              <a:t>of </a:t>
            </a:r>
            <a:r>
              <a:rPr lang="en-US" sz="2400" dirty="0" smtClean="0"/>
              <a:t>13)</a:t>
            </a:r>
            <a:endParaRPr lang="en-US" sz="2400" dirty="0"/>
          </a:p>
        </p:txBody>
      </p:sp>
      <p:sp>
        <p:nvSpPr>
          <p:cNvPr id="3" name="Content Placeholder 2"/>
          <p:cNvSpPr>
            <a:spLocks noGrp="1"/>
          </p:cNvSpPr>
          <p:nvPr>
            <p:ph idx="1"/>
          </p:nvPr>
        </p:nvSpPr>
        <p:spPr/>
        <p:txBody>
          <a:bodyPr/>
          <a:lstStyle/>
          <a:p>
            <a:r>
              <a:rPr lang="en-US" dirty="0"/>
              <a:t>Schizophrenia (cont’d)</a:t>
            </a:r>
          </a:p>
          <a:p>
            <a:pPr lvl="1"/>
            <a:r>
              <a:rPr lang="en-US" dirty="0"/>
              <a:t>Medication therapy remains the cornerstone of schizophrenia </a:t>
            </a:r>
            <a:r>
              <a:rPr lang="en-US" dirty="0" smtClean="0"/>
              <a:t>management.</a:t>
            </a:r>
            <a:endParaRPr lang="en-US" dirty="0"/>
          </a:p>
          <a:p>
            <a:pPr lvl="1"/>
            <a:r>
              <a:rPr lang="en-US" dirty="0"/>
              <a:t>Combining medication therapy with psychosocial therapy helps prevent </a:t>
            </a:r>
            <a:r>
              <a:rPr lang="en-US" dirty="0" smtClean="0"/>
              <a:t>relapses.</a:t>
            </a:r>
            <a:endParaRPr lang="en-US" dirty="0"/>
          </a:p>
          <a:p>
            <a:pPr lvl="1"/>
            <a:r>
              <a:rPr lang="en-US" dirty="0"/>
              <a:t>Coordinated specialty care (CSC)</a:t>
            </a:r>
          </a:p>
        </p:txBody>
      </p:sp>
    </p:spTree>
    <p:extLst>
      <p:ext uri="{BB962C8B-B14F-4D97-AF65-F5344CB8AC3E}">
        <p14:creationId xmlns:p14="http://schemas.microsoft.com/office/powerpoint/2010/main" val="1422378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defRPr/>
            </a:pPr>
            <a:r>
              <a:rPr lang="en-US" dirty="0"/>
              <a:t>Introduction</a:t>
            </a:r>
          </a:p>
        </p:txBody>
      </p:sp>
      <p:sp>
        <p:nvSpPr>
          <p:cNvPr id="7171" name="Content Placeholder 2"/>
          <p:cNvSpPr>
            <a:spLocks noGrp="1"/>
          </p:cNvSpPr>
          <p:nvPr>
            <p:ph type="body" idx="1"/>
          </p:nvPr>
        </p:nvSpPr>
        <p:spPr/>
        <p:txBody>
          <a:bodyPr rIns="228600"/>
          <a:lstStyle/>
          <a:p>
            <a:pPr>
              <a:spcBef>
                <a:spcPct val="35000"/>
              </a:spcBef>
            </a:pPr>
            <a:r>
              <a:rPr lang="en-US" altLang="en-US" dirty="0"/>
              <a:t>Mental health</a:t>
            </a:r>
          </a:p>
          <a:p>
            <a:pPr lvl="1">
              <a:spcBef>
                <a:spcPct val="35000"/>
              </a:spcBef>
            </a:pPr>
            <a:r>
              <a:rPr lang="en-US" altLang="en-US" dirty="0"/>
              <a:t>Medical illness and psychiatric disorders</a:t>
            </a:r>
          </a:p>
          <a:p>
            <a:pPr lvl="2">
              <a:spcBef>
                <a:spcPct val="35000"/>
              </a:spcBef>
            </a:pPr>
            <a:r>
              <a:rPr lang="en-US" altLang="en-US" dirty="0"/>
              <a:t>Two-thirds of 9-1-1 calls are for medical situations; one-third are for psychiatric/behavioral issues</a:t>
            </a:r>
          </a:p>
          <a:p>
            <a:pPr lvl="1">
              <a:spcBef>
                <a:spcPct val="35000"/>
              </a:spcBef>
            </a:pPr>
            <a:r>
              <a:rPr lang="en-US" altLang="en-US" dirty="0"/>
              <a:t>As a community paramedic, you have time to:</a:t>
            </a:r>
          </a:p>
          <a:p>
            <a:pPr lvl="2">
              <a:spcBef>
                <a:spcPct val="35000"/>
              </a:spcBef>
            </a:pPr>
            <a:r>
              <a:rPr lang="en-US" altLang="en-US" dirty="0"/>
              <a:t>Perform a detailed patient assessment</a:t>
            </a:r>
          </a:p>
          <a:p>
            <a:pPr lvl="2">
              <a:spcBef>
                <a:spcPct val="35000"/>
              </a:spcBef>
            </a:pPr>
            <a:r>
              <a:rPr lang="en-US" altLang="en-US" dirty="0"/>
              <a:t>Develop a health care relationship with patient</a:t>
            </a:r>
          </a:p>
          <a:p>
            <a:pPr lvl="1">
              <a:spcBef>
                <a:spcPct val="35000"/>
              </a:spcBef>
            </a:pP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243114"/>
            <a:ext cx="7772400" cy="914400"/>
          </a:xfrm>
        </p:spPr>
        <p:txBody>
          <a:bodyPr/>
          <a:lstStyle/>
          <a:p>
            <a:pPr>
              <a:lnSpc>
                <a:spcPct val="85000"/>
              </a:lnSpc>
              <a:defRPr/>
            </a:pPr>
            <a:r>
              <a:rPr lang="en-US" dirty="0"/>
              <a:t>Psychosis</a:t>
            </a:r>
            <a:r>
              <a:rPr lang="en-US" sz="2400" dirty="0"/>
              <a:t> </a:t>
            </a:r>
            <a:r>
              <a:rPr lang="en-US" sz="2400" dirty="0" smtClean="0"/>
              <a:t>(7 </a:t>
            </a:r>
            <a:r>
              <a:rPr lang="en-US" sz="2400" dirty="0"/>
              <a:t>of </a:t>
            </a:r>
            <a:r>
              <a:rPr lang="en-US" sz="2400" dirty="0" smtClean="0"/>
              <a:t>13)</a:t>
            </a:r>
            <a:endParaRPr lang="en-US" sz="2400" dirty="0"/>
          </a:p>
        </p:txBody>
      </p:sp>
      <p:sp>
        <p:nvSpPr>
          <p:cNvPr id="1029" name="Content Placeholder 2"/>
          <p:cNvSpPr>
            <a:spLocks noGrp="1"/>
          </p:cNvSpPr>
          <p:nvPr>
            <p:ph type="body" idx="1"/>
          </p:nvPr>
        </p:nvSpPr>
        <p:spPr>
          <a:xfrm>
            <a:off x="4191000" y="1447800"/>
            <a:ext cx="4495800" cy="4800600"/>
          </a:xfrm>
        </p:spPr>
        <p:txBody>
          <a:bodyPr rIns="228600"/>
          <a:lstStyle/>
          <a:p>
            <a:r>
              <a:rPr lang="en-US" dirty="0"/>
              <a:t>Schizophrenia (cont’d)</a:t>
            </a:r>
          </a:p>
          <a:p>
            <a:pPr lvl="1">
              <a:spcBef>
                <a:spcPct val="35000"/>
              </a:spcBef>
            </a:pPr>
            <a:r>
              <a:rPr lang="en-US" altLang="en-US" dirty="0"/>
              <a:t>Typical antipsychotics </a:t>
            </a:r>
            <a:endParaRPr lang="en-US" altLang="en-US" dirty="0" smtClean="0"/>
          </a:p>
          <a:p>
            <a:pPr lvl="2">
              <a:spcBef>
                <a:spcPct val="35000"/>
              </a:spcBef>
            </a:pPr>
            <a:r>
              <a:rPr lang="en-US" altLang="en-US" dirty="0" smtClean="0"/>
              <a:t>Extrapyramidal </a:t>
            </a:r>
            <a:r>
              <a:rPr lang="en-US" altLang="en-US" dirty="0"/>
              <a:t>symptoms</a:t>
            </a:r>
          </a:p>
          <a:p>
            <a:pPr lvl="2">
              <a:spcBef>
                <a:spcPct val="35000"/>
              </a:spcBef>
            </a:pPr>
            <a:r>
              <a:rPr lang="en-US" altLang="en-US" dirty="0"/>
              <a:t>Tardive </a:t>
            </a:r>
            <a:r>
              <a:rPr lang="en-US" altLang="en-US" dirty="0" smtClean="0"/>
              <a:t>dyskinesia</a:t>
            </a:r>
          </a:p>
          <a:p>
            <a:pPr lvl="1">
              <a:spcBef>
                <a:spcPct val="35000"/>
              </a:spcBef>
            </a:pPr>
            <a:r>
              <a:rPr lang="en-US" altLang="en-US" dirty="0" smtClean="0"/>
              <a:t>Atypical </a:t>
            </a:r>
            <a:r>
              <a:rPr lang="en-US" altLang="en-US" dirty="0"/>
              <a:t>antipsychotics</a:t>
            </a:r>
          </a:p>
          <a:p>
            <a:pPr lvl="2">
              <a:spcBef>
                <a:spcPct val="35000"/>
              </a:spcBef>
            </a:pPr>
            <a:r>
              <a:rPr lang="en-US" altLang="en-US" dirty="0" smtClean="0"/>
              <a:t>Fewer side effects</a:t>
            </a:r>
            <a:endParaRPr lang="en-US" altLang="en-US" dirty="0"/>
          </a:p>
        </p:txBody>
      </p:sp>
      <p:sp>
        <p:nvSpPr>
          <p:cNvPr id="5" name="TextBox 4"/>
          <p:cNvSpPr txBox="1"/>
          <p:nvPr/>
        </p:nvSpPr>
        <p:spPr>
          <a:xfrm>
            <a:off x="457200" y="5029200"/>
            <a:ext cx="40386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Helene Rogers/Art Directors &amp; TRIP/</a:t>
            </a:r>
            <a:r>
              <a:rPr lang="en-IN" sz="900" dirty="0" err="1">
                <a:solidFill>
                  <a:schemeClr val="bg1">
                    <a:lumMod val="75000"/>
                  </a:schemeClr>
                </a:solidFill>
                <a:latin typeface="+mj-lt"/>
              </a:rPr>
              <a:t>Alamy</a:t>
            </a:r>
            <a:r>
              <a:rPr lang="en-IN" sz="900" dirty="0" smtClean="0">
                <a:solidFill>
                  <a:schemeClr val="bg1">
                    <a:lumMod val="75000"/>
                  </a:schemeClr>
                </a:solidFill>
                <a:latin typeface="+mj-lt"/>
              </a:rPr>
              <a:t>.</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21" y="1907628"/>
            <a:ext cx="3541279" cy="3121572"/>
          </a:xfrm>
          <a:prstGeom prst="rect">
            <a:avLst/>
          </a:prstGeom>
        </p:spPr>
      </p:pic>
    </p:spTree>
    <p:extLst>
      <p:ext uri="{BB962C8B-B14F-4D97-AF65-F5344CB8AC3E}">
        <p14:creationId xmlns:p14="http://schemas.microsoft.com/office/powerpoint/2010/main" val="723426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Psychosis</a:t>
            </a:r>
            <a:r>
              <a:rPr lang="en-US" sz="2400" dirty="0"/>
              <a:t> </a:t>
            </a:r>
            <a:r>
              <a:rPr lang="en-US" sz="2400" dirty="0" smtClean="0"/>
              <a:t>(8 </a:t>
            </a:r>
            <a:r>
              <a:rPr lang="en-US" sz="2400" dirty="0"/>
              <a:t>of </a:t>
            </a:r>
            <a:r>
              <a:rPr lang="en-US" sz="2400" dirty="0" smtClean="0"/>
              <a:t>13)</a:t>
            </a:r>
            <a:endParaRPr lang="en-US" sz="2400" dirty="0"/>
          </a:p>
        </p:txBody>
      </p:sp>
      <p:sp>
        <p:nvSpPr>
          <p:cNvPr id="3" name="Content Placeholder 2"/>
          <p:cNvSpPr>
            <a:spLocks noGrp="1"/>
          </p:cNvSpPr>
          <p:nvPr>
            <p:ph idx="1"/>
          </p:nvPr>
        </p:nvSpPr>
        <p:spPr/>
        <p:txBody>
          <a:bodyPr/>
          <a:lstStyle/>
          <a:p>
            <a:r>
              <a:rPr lang="en-US" dirty="0"/>
              <a:t>Bipolar disorder</a:t>
            </a:r>
          </a:p>
          <a:p>
            <a:pPr lvl="1"/>
            <a:r>
              <a:rPr lang="en-US" dirty="0"/>
              <a:t>Formerly called “manic-depressive disorder” </a:t>
            </a:r>
          </a:p>
          <a:p>
            <a:pPr lvl="1"/>
            <a:r>
              <a:rPr lang="en-US" dirty="0"/>
              <a:t>Patients can have numerous periods of major depression before first mania </a:t>
            </a:r>
            <a:r>
              <a:rPr lang="en-US" dirty="0" smtClean="0"/>
              <a:t>occurs.</a:t>
            </a:r>
            <a:endParaRPr lang="en-US" dirty="0"/>
          </a:p>
          <a:p>
            <a:pPr lvl="2"/>
            <a:r>
              <a:rPr lang="en-US" sz="2400" dirty="0"/>
              <a:t>Moods can cycle in highly variable ways in frequency and </a:t>
            </a:r>
            <a:r>
              <a:rPr lang="en-US" sz="2400" dirty="0" smtClean="0"/>
              <a:t>severity.</a:t>
            </a:r>
            <a:endParaRPr lang="en-US" sz="2400" dirty="0"/>
          </a:p>
          <a:p>
            <a:pPr lvl="2"/>
            <a:r>
              <a:rPr lang="en-US" sz="2400" dirty="0"/>
              <a:t>Vital to assess the patient for risk of harming self or </a:t>
            </a:r>
            <a:r>
              <a:rPr lang="en-US" sz="2400" dirty="0" smtClean="0"/>
              <a:t>others.</a:t>
            </a:r>
            <a:endParaRPr lang="en-US" sz="2400" dirty="0"/>
          </a:p>
          <a:p>
            <a:pPr lvl="2"/>
            <a:endParaRPr lang="en-US" dirty="0"/>
          </a:p>
        </p:txBody>
      </p:sp>
    </p:spTree>
    <p:extLst>
      <p:ext uri="{BB962C8B-B14F-4D97-AF65-F5344CB8AC3E}">
        <p14:creationId xmlns:p14="http://schemas.microsoft.com/office/powerpoint/2010/main" val="2988438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Psychosis</a:t>
            </a:r>
            <a:r>
              <a:rPr lang="en-US" sz="2400" dirty="0"/>
              <a:t> </a:t>
            </a:r>
            <a:r>
              <a:rPr lang="en-US" sz="2400" dirty="0" smtClean="0"/>
              <a:t>(9 </a:t>
            </a:r>
            <a:r>
              <a:rPr lang="en-US" sz="2400" dirty="0"/>
              <a:t>of </a:t>
            </a:r>
            <a:r>
              <a:rPr lang="en-US" sz="2400" dirty="0" smtClean="0"/>
              <a:t>13)</a:t>
            </a:r>
            <a:endParaRPr lang="en-US" sz="2400" dirty="0"/>
          </a:p>
        </p:txBody>
      </p:sp>
      <p:sp>
        <p:nvSpPr>
          <p:cNvPr id="3" name="Content Placeholder 2"/>
          <p:cNvSpPr>
            <a:spLocks noGrp="1"/>
          </p:cNvSpPr>
          <p:nvPr>
            <p:ph idx="1"/>
          </p:nvPr>
        </p:nvSpPr>
        <p:spPr/>
        <p:txBody>
          <a:bodyPr/>
          <a:lstStyle/>
          <a:p>
            <a:r>
              <a:rPr lang="en-US" dirty="0"/>
              <a:t>Bipolar disorder (cont’d)</a:t>
            </a:r>
          </a:p>
          <a:p>
            <a:pPr lvl="1"/>
            <a:r>
              <a:rPr lang="en-US" dirty="0"/>
              <a:t>Frequently associated with coexisting conditions</a:t>
            </a:r>
          </a:p>
          <a:p>
            <a:pPr lvl="2"/>
            <a:r>
              <a:rPr lang="en-US" dirty="0"/>
              <a:t>Anxiety disorders</a:t>
            </a:r>
          </a:p>
          <a:p>
            <a:pPr lvl="2"/>
            <a:r>
              <a:rPr lang="en-US" dirty="0"/>
              <a:t>Substance abuse disorders</a:t>
            </a:r>
          </a:p>
          <a:p>
            <a:pPr lvl="1"/>
            <a:r>
              <a:rPr lang="en-US" dirty="0"/>
              <a:t>Many common medical illnesses can cause or influence the symptoms of bipolar </a:t>
            </a:r>
            <a:r>
              <a:rPr lang="en-US" dirty="0" smtClean="0"/>
              <a:t>disorder.</a:t>
            </a:r>
            <a:endParaRPr lang="en-US" dirty="0"/>
          </a:p>
          <a:p>
            <a:pPr lvl="1"/>
            <a:endParaRPr lang="en-US" dirty="0"/>
          </a:p>
        </p:txBody>
      </p:sp>
    </p:spTree>
    <p:extLst>
      <p:ext uri="{BB962C8B-B14F-4D97-AF65-F5344CB8AC3E}">
        <p14:creationId xmlns:p14="http://schemas.microsoft.com/office/powerpoint/2010/main" val="1577454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Psychosis</a:t>
            </a:r>
            <a:r>
              <a:rPr lang="en-US" sz="2400" dirty="0"/>
              <a:t> (</a:t>
            </a:r>
            <a:r>
              <a:rPr lang="en-US" sz="2400" dirty="0" smtClean="0"/>
              <a:t>10 </a:t>
            </a:r>
            <a:r>
              <a:rPr lang="en-US" sz="2400" dirty="0"/>
              <a:t>of </a:t>
            </a:r>
            <a:r>
              <a:rPr lang="en-US" sz="2400" dirty="0" smtClean="0"/>
              <a:t>13)</a:t>
            </a:r>
            <a:endParaRPr lang="en-US" sz="2400" dirty="0"/>
          </a:p>
        </p:txBody>
      </p:sp>
      <p:sp>
        <p:nvSpPr>
          <p:cNvPr id="3" name="Content Placeholder 2"/>
          <p:cNvSpPr>
            <a:spLocks noGrp="1"/>
          </p:cNvSpPr>
          <p:nvPr>
            <p:ph idx="1"/>
          </p:nvPr>
        </p:nvSpPr>
        <p:spPr/>
        <p:txBody>
          <a:bodyPr/>
          <a:lstStyle/>
          <a:p>
            <a:r>
              <a:rPr lang="en-US" dirty="0"/>
              <a:t>Bipolar disorder (cont’d)</a:t>
            </a:r>
          </a:p>
          <a:p>
            <a:pPr lvl="1"/>
            <a:r>
              <a:rPr lang="en-US" dirty="0"/>
              <a:t>Types of bipolar disorder</a:t>
            </a:r>
          </a:p>
          <a:p>
            <a:pPr lvl="2"/>
            <a:r>
              <a:rPr lang="en-US" dirty="0"/>
              <a:t>Bipolar I</a:t>
            </a:r>
          </a:p>
          <a:p>
            <a:pPr lvl="2"/>
            <a:r>
              <a:rPr lang="en-US" dirty="0"/>
              <a:t>Bipolar II</a:t>
            </a:r>
          </a:p>
          <a:p>
            <a:pPr lvl="1"/>
            <a:r>
              <a:rPr lang="en-US" dirty="0"/>
              <a:t>Bipolar I: episodes of severe mania, followed by depression</a:t>
            </a:r>
          </a:p>
          <a:p>
            <a:endParaRPr lang="en-US" dirty="0"/>
          </a:p>
        </p:txBody>
      </p:sp>
    </p:spTree>
    <p:extLst>
      <p:ext uri="{BB962C8B-B14F-4D97-AF65-F5344CB8AC3E}">
        <p14:creationId xmlns:p14="http://schemas.microsoft.com/office/powerpoint/2010/main" val="594304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Psychosis</a:t>
            </a:r>
            <a:r>
              <a:rPr lang="en-US" sz="2400" dirty="0"/>
              <a:t> (</a:t>
            </a:r>
            <a:r>
              <a:rPr lang="en-US" sz="2400" dirty="0" smtClean="0"/>
              <a:t>11 </a:t>
            </a:r>
            <a:r>
              <a:rPr lang="en-US" sz="2400" dirty="0"/>
              <a:t>of 13)</a:t>
            </a:r>
          </a:p>
        </p:txBody>
      </p:sp>
      <p:sp>
        <p:nvSpPr>
          <p:cNvPr id="3" name="Content Placeholder 2"/>
          <p:cNvSpPr>
            <a:spLocks noGrp="1"/>
          </p:cNvSpPr>
          <p:nvPr>
            <p:ph idx="1"/>
          </p:nvPr>
        </p:nvSpPr>
        <p:spPr/>
        <p:txBody>
          <a:bodyPr/>
          <a:lstStyle/>
          <a:p>
            <a:r>
              <a:rPr lang="en-US" dirty="0"/>
              <a:t>Bipolar disorder (cont’d)</a:t>
            </a:r>
          </a:p>
          <a:p>
            <a:pPr lvl="1"/>
            <a:r>
              <a:rPr lang="en-US" dirty="0"/>
              <a:t>Types of bipolar </a:t>
            </a:r>
            <a:r>
              <a:rPr lang="en-US" dirty="0" smtClean="0"/>
              <a:t>disorder (cont’d)</a:t>
            </a:r>
            <a:endParaRPr lang="en-US" dirty="0"/>
          </a:p>
          <a:p>
            <a:pPr lvl="1"/>
            <a:r>
              <a:rPr lang="en-US" dirty="0"/>
              <a:t>Bipolar II</a:t>
            </a:r>
          </a:p>
          <a:p>
            <a:pPr lvl="2"/>
            <a:r>
              <a:rPr lang="en-US" dirty="0"/>
              <a:t>At least one depressive episode and hypomania</a:t>
            </a:r>
          </a:p>
          <a:p>
            <a:pPr lvl="2"/>
            <a:r>
              <a:rPr lang="en-US" dirty="0"/>
              <a:t>Emphasizes impairment in work/social functioning caused by the </a:t>
            </a:r>
            <a:r>
              <a:rPr lang="en-US" dirty="0" smtClean="0"/>
              <a:t>depression</a:t>
            </a:r>
            <a:endParaRPr lang="en-US" dirty="0"/>
          </a:p>
        </p:txBody>
      </p:sp>
    </p:spTree>
    <p:extLst>
      <p:ext uri="{BB962C8B-B14F-4D97-AF65-F5344CB8AC3E}">
        <p14:creationId xmlns:p14="http://schemas.microsoft.com/office/powerpoint/2010/main" val="1178159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Psychosis</a:t>
            </a:r>
            <a:r>
              <a:rPr lang="en-US" sz="2400" dirty="0"/>
              <a:t> (</a:t>
            </a:r>
            <a:r>
              <a:rPr lang="en-US" sz="2400" dirty="0" smtClean="0"/>
              <a:t>12 </a:t>
            </a:r>
            <a:r>
              <a:rPr lang="en-US" sz="2400" dirty="0"/>
              <a:t>of 13)</a:t>
            </a:r>
          </a:p>
        </p:txBody>
      </p:sp>
      <p:sp>
        <p:nvSpPr>
          <p:cNvPr id="3" name="Content Placeholder 2"/>
          <p:cNvSpPr>
            <a:spLocks noGrp="1"/>
          </p:cNvSpPr>
          <p:nvPr>
            <p:ph idx="1"/>
          </p:nvPr>
        </p:nvSpPr>
        <p:spPr/>
        <p:txBody>
          <a:bodyPr/>
          <a:lstStyle/>
          <a:p>
            <a:r>
              <a:rPr lang="en-US" dirty="0"/>
              <a:t>Bipolar disorder (cont’d)</a:t>
            </a:r>
          </a:p>
          <a:p>
            <a:pPr lvl="1"/>
            <a:r>
              <a:rPr lang="en-US" dirty="0"/>
              <a:t>Therapeutic interventions</a:t>
            </a:r>
          </a:p>
          <a:p>
            <a:pPr lvl="2"/>
            <a:r>
              <a:rPr lang="en-US" sz="2400" dirty="0"/>
              <a:t>Assess for substance abuse and dependency (patients may have a history of self-medicating)</a:t>
            </a:r>
          </a:p>
          <a:p>
            <a:pPr lvl="2"/>
            <a:r>
              <a:rPr lang="en-US" sz="2400" dirty="0"/>
              <a:t>Use combination of medications and psychotherapy</a:t>
            </a:r>
          </a:p>
          <a:p>
            <a:endParaRPr lang="en-US" dirty="0"/>
          </a:p>
        </p:txBody>
      </p:sp>
    </p:spTree>
    <p:extLst>
      <p:ext uri="{BB962C8B-B14F-4D97-AF65-F5344CB8AC3E}">
        <p14:creationId xmlns:p14="http://schemas.microsoft.com/office/powerpoint/2010/main" val="2002845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Psychosis</a:t>
            </a:r>
            <a:r>
              <a:rPr lang="en-US" sz="2400" dirty="0"/>
              <a:t> (</a:t>
            </a:r>
            <a:r>
              <a:rPr lang="en-US" sz="2400" dirty="0" smtClean="0"/>
              <a:t>13 </a:t>
            </a:r>
            <a:r>
              <a:rPr lang="en-US" sz="2400" dirty="0"/>
              <a:t>of 13)</a:t>
            </a:r>
          </a:p>
        </p:txBody>
      </p:sp>
      <p:sp>
        <p:nvSpPr>
          <p:cNvPr id="3" name="Content Placeholder 2"/>
          <p:cNvSpPr>
            <a:spLocks noGrp="1"/>
          </p:cNvSpPr>
          <p:nvPr>
            <p:ph idx="1"/>
          </p:nvPr>
        </p:nvSpPr>
        <p:spPr/>
        <p:txBody>
          <a:bodyPr/>
          <a:lstStyle/>
          <a:p>
            <a:r>
              <a:rPr lang="en-US" dirty="0"/>
              <a:t>Bipolar disorder (cont’d)</a:t>
            </a:r>
          </a:p>
          <a:p>
            <a:pPr lvl="1"/>
            <a:r>
              <a:rPr lang="en-US" dirty="0"/>
              <a:t>Therapeutic interventions</a:t>
            </a:r>
          </a:p>
          <a:p>
            <a:pPr lvl="2"/>
            <a:r>
              <a:rPr lang="en-US" sz="2400" dirty="0"/>
              <a:t>Mood stabilizers are first choice for treatment (lithium)</a:t>
            </a:r>
          </a:p>
          <a:p>
            <a:pPr lvl="2"/>
            <a:r>
              <a:rPr lang="en-US" sz="2400" dirty="0"/>
              <a:t>Other medications as necessary</a:t>
            </a:r>
          </a:p>
          <a:p>
            <a:pPr lvl="2"/>
            <a:r>
              <a:rPr lang="en-US" sz="2400" dirty="0" smtClean="0"/>
              <a:t>Cognitive-behavioral </a:t>
            </a:r>
            <a:r>
              <a:rPr lang="en-US" sz="2400" dirty="0"/>
              <a:t>therapy (CBT)</a:t>
            </a:r>
          </a:p>
          <a:p>
            <a:pPr lvl="2"/>
            <a:r>
              <a:rPr lang="en-US" sz="2400" dirty="0"/>
              <a:t>Interpersonal and social rhythm therapy (IPSRT)</a:t>
            </a:r>
          </a:p>
          <a:p>
            <a:pPr lvl="2"/>
            <a:endParaRPr lang="en-US" dirty="0"/>
          </a:p>
          <a:p>
            <a:endParaRPr lang="en-US" dirty="0"/>
          </a:p>
        </p:txBody>
      </p:sp>
    </p:spTree>
    <p:extLst>
      <p:ext uri="{BB962C8B-B14F-4D97-AF65-F5344CB8AC3E}">
        <p14:creationId xmlns:p14="http://schemas.microsoft.com/office/powerpoint/2010/main" val="1379229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Depressive Disorders</a:t>
            </a:r>
            <a:r>
              <a:rPr lang="en-US" sz="2400" dirty="0"/>
              <a:t> (1 of 6)</a:t>
            </a:r>
          </a:p>
        </p:txBody>
      </p:sp>
      <p:sp>
        <p:nvSpPr>
          <p:cNvPr id="3" name="Content Placeholder 2"/>
          <p:cNvSpPr>
            <a:spLocks noGrp="1"/>
          </p:cNvSpPr>
          <p:nvPr>
            <p:ph idx="1"/>
          </p:nvPr>
        </p:nvSpPr>
        <p:spPr/>
        <p:txBody>
          <a:bodyPr/>
          <a:lstStyle/>
          <a:p>
            <a:r>
              <a:rPr lang="en-US" dirty="0"/>
              <a:t>Depression</a:t>
            </a:r>
          </a:p>
          <a:p>
            <a:pPr lvl="1"/>
            <a:r>
              <a:rPr lang="en-US" dirty="0"/>
              <a:t>Extreme sadness</a:t>
            </a:r>
          </a:p>
          <a:p>
            <a:pPr lvl="1"/>
            <a:r>
              <a:rPr lang="en-US" dirty="0"/>
              <a:t>Irritability</a:t>
            </a:r>
          </a:p>
          <a:p>
            <a:pPr lvl="1"/>
            <a:r>
              <a:rPr lang="en-US" dirty="0"/>
              <a:t>Loss of ability to experience pleasure</a:t>
            </a:r>
          </a:p>
          <a:p>
            <a:pPr lvl="1"/>
            <a:r>
              <a:rPr lang="en-US" dirty="0" smtClean="0"/>
              <a:t>Often </a:t>
            </a:r>
            <a:r>
              <a:rPr lang="en-US" dirty="0"/>
              <a:t>accompanied by fatigue, disturbances of sleep, appetite, sexual desire</a:t>
            </a:r>
          </a:p>
        </p:txBody>
      </p:sp>
    </p:spTree>
    <p:extLst>
      <p:ext uri="{BB962C8B-B14F-4D97-AF65-F5344CB8AC3E}">
        <p14:creationId xmlns:p14="http://schemas.microsoft.com/office/powerpoint/2010/main" val="397866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Depressive Disorders</a:t>
            </a:r>
            <a:r>
              <a:rPr lang="en-US" sz="2400" dirty="0"/>
              <a:t> </a:t>
            </a:r>
            <a:r>
              <a:rPr lang="en-US" sz="2400" dirty="0" smtClean="0"/>
              <a:t>(2 </a:t>
            </a:r>
            <a:r>
              <a:rPr lang="en-US" sz="2400" dirty="0"/>
              <a:t>of 6)</a:t>
            </a:r>
            <a:endParaRPr lang="en-US" sz="2800" dirty="0"/>
          </a:p>
        </p:txBody>
      </p:sp>
      <p:sp>
        <p:nvSpPr>
          <p:cNvPr id="3" name="Content Placeholder 2"/>
          <p:cNvSpPr>
            <a:spLocks noGrp="1"/>
          </p:cNvSpPr>
          <p:nvPr>
            <p:ph idx="1"/>
          </p:nvPr>
        </p:nvSpPr>
        <p:spPr/>
        <p:txBody>
          <a:bodyPr/>
          <a:lstStyle/>
          <a:p>
            <a:r>
              <a:rPr lang="en-US" dirty="0"/>
              <a:t>Depression in the older population</a:t>
            </a:r>
          </a:p>
          <a:p>
            <a:pPr lvl="1"/>
            <a:r>
              <a:rPr lang="en-US" dirty="0"/>
              <a:t>Can occur in people who have not previously experienced a depressive episode</a:t>
            </a:r>
          </a:p>
          <a:p>
            <a:pPr lvl="1"/>
            <a:r>
              <a:rPr lang="en-US" dirty="0"/>
              <a:t>Rates of disorder rise with coexisting conditions; increase after hospitalizations</a:t>
            </a:r>
          </a:p>
          <a:p>
            <a:pPr lvl="1"/>
            <a:endParaRPr lang="en-US" dirty="0"/>
          </a:p>
          <a:p>
            <a:endParaRPr lang="en-US" dirty="0"/>
          </a:p>
        </p:txBody>
      </p:sp>
    </p:spTree>
    <p:extLst>
      <p:ext uri="{BB962C8B-B14F-4D97-AF65-F5344CB8AC3E}">
        <p14:creationId xmlns:p14="http://schemas.microsoft.com/office/powerpoint/2010/main" val="40647965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Depressive Disorders</a:t>
            </a:r>
            <a:r>
              <a:rPr lang="en-US" sz="2400" dirty="0"/>
              <a:t> </a:t>
            </a:r>
            <a:r>
              <a:rPr lang="en-US" sz="2400" dirty="0" smtClean="0"/>
              <a:t>(3 </a:t>
            </a:r>
            <a:r>
              <a:rPr lang="en-US" sz="2400" dirty="0"/>
              <a:t>of 6)</a:t>
            </a:r>
            <a:endParaRPr lang="en-US" sz="2800" dirty="0"/>
          </a:p>
        </p:txBody>
      </p:sp>
      <p:sp>
        <p:nvSpPr>
          <p:cNvPr id="3" name="Content Placeholder 2"/>
          <p:cNvSpPr>
            <a:spLocks noGrp="1"/>
          </p:cNvSpPr>
          <p:nvPr>
            <p:ph idx="1"/>
          </p:nvPr>
        </p:nvSpPr>
        <p:spPr/>
        <p:txBody>
          <a:bodyPr/>
          <a:lstStyle/>
          <a:p>
            <a:r>
              <a:rPr lang="en-US" dirty="0"/>
              <a:t>Depression in the older population (cont’d)</a:t>
            </a:r>
          </a:p>
          <a:p>
            <a:pPr lvl="1"/>
            <a:r>
              <a:rPr lang="en-US" dirty="0"/>
              <a:t>Community paramedic should monitor the older  </a:t>
            </a:r>
            <a:r>
              <a:rPr lang="en-US" dirty="0" smtClean="0"/>
              <a:t>patient’s:</a:t>
            </a:r>
            <a:endParaRPr lang="en-US" dirty="0"/>
          </a:p>
          <a:p>
            <a:pPr lvl="2"/>
            <a:r>
              <a:rPr lang="en-US" dirty="0"/>
              <a:t>Pattern of social activities</a:t>
            </a:r>
          </a:p>
          <a:p>
            <a:pPr lvl="2"/>
            <a:r>
              <a:rPr lang="en-US" dirty="0"/>
              <a:t>Eating patterns</a:t>
            </a:r>
          </a:p>
          <a:p>
            <a:pPr lvl="2"/>
            <a:r>
              <a:rPr lang="en-US" dirty="0"/>
              <a:t>Level of worry</a:t>
            </a:r>
          </a:p>
          <a:p>
            <a:pPr lvl="2"/>
            <a:r>
              <a:rPr lang="en-US" dirty="0"/>
              <a:t>Sleep habits</a:t>
            </a:r>
          </a:p>
          <a:p>
            <a:pPr lvl="2"/>
            <a:r>
              <a:rPr lang="en-US" dirty="0"/>
              <a:t>Complaints</a:t>
            </a:r>
          </a:p>
          <a:p>
            <a:endParaRPr lang="en-US" dirty="0"/>
          </a:p>
        </p:txBody>
      </p:sp>
    </p:spTree>
    <p:extLst>
      <p:ext uri="{BB962C8B-B14F-4D97-AF65-F5344CB8AC3E}">
        <p14:creationId xmlns:p14="http://schemas.microsoft.com/office/powerpoint/2010/main" val="168566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A Brief History of Mental Health</a:t>
            </a:r>
            <a:r>
              <a:rPr lang="en-US" sz="2400" dirty="0"/>
              <a:t> (1 of 7)</a:t>
            </a:r>
          </a:p>
        </p:txBody>
      </p:sp>
      <p:sp>
        <p:nvSpPr>
          <p:cNvPr id="3" name="Content Placeholder 2"/>
          <p:cNvSpPr>
            <a:spLocks noGrp="1"/>
          </p:cNvSpPr>
          <p:nvPr>
            <p:ph idx="1"/>
          </p:nvPr>
        </p:nvSpPr>
        <p:spPr>
          <a:xfrm>
            <a:off x="685800" y="1524000"/>
            <a:ext cx="7772400" cy="4800600"/>
          </a:xfrm>
        </p:spPr>
        <p:txBody>
          <a:bodyPr/>
          <a:lstStyle/>
          <a:p>
            <a:r>
              <a:rPr lang="en-US" dirty="0"/>
              <a:t>Negative view of mental illness</a:t>
            </a:r>
          </a:p>
          <a:p>
            <a:pPr lvl="1"/>
            <a:r>
              <a:rPr lang="en-US" dirty="0"/>
              <a:t>Ancient cultures associated psychiatric disorders with evil spirits and </a:t>
            </a:r>
            <a:r>
              <a:rPr lang="en-US" dirty="0" smtClean="0"/>
              <a:t>demons.</a:t>
            </a:r>
            <a:endParaRPr lang="en-US" dirty="0"/>
          </a:p>
          <a:p>
            <a:pPr lvl="1"/>
            <a:r>
              <a:rPr lang="en-US" dirty="0"/>
              <a:t>Negative moral judgments </a:t>
            </a:r>
            <a:r>
              <a:rPr lang="en-US" dirty="0" smtClean="0"/>
              <a:t>persist.</a:t>
            </a:r>
            <a:endParaRPr lang="en-US" dirty="0"/>
          </a:p>
          <a:p>
            <a:pPr lvl="1"/>
            <a:r>
              <a:rPr lang="en-US" dirty="0"/>
              <a:t>Examples: </a:t>
            </a:r>
          </a:p>
          <a:p>
            <a:pPr lvl="2"/>
            <a:r>
              <a:rPr lang="en-US" dirty="0"/>
              <a:t>Homeless man muttering to himself</a:t>
            </a:r>
          </a:p>
          <a:p>
            <a:pPr lvl="2"/>
            <a:r>
              <a:rPr lang="en-US" dirty="0"/>
              <a:t>Patients struggling with alcohol and drug addiction</a:t>
            </a:r>
          </a:p>
        </p:txBody>
      </p:sp>
    </p:spTree>
    <p:extLst>
      <p:ext uri="{BB962C8B-B14F-4D97-AF65-F5344CB8AC3E}">
        <p14:creationId xmlns:p14="http://schemas.microsoft.com/office/powerpoint/2010/main" val="3484923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Depressive Disorders</a:t>
            </a:r>
            <a:r>
              <a:rPr lang="en-US" sz="2400" dirty="0"/>
              <a:t> </a:t>
            </a:r>
            <a:r>
              <a:rPr lang="en-US" sz="2400" dirty="0" smtClean="0"/>
              <a:t>(4 </a:t>
            </a:r>
            <a:r>
              <a:rPr lang="en-US" sz="2400" dirty="0"/>
              <a:t>of 6)</a:t>
            </a:r>
            <a:endParaRPr lang="en-US" sz="2800" dirty="0"/>
          </a:p>
        </p:txBody>
      </p:sp>
      <p:sp>
        <p:nvSpPr>
          <p:cNvPr id="3" name="Content Placeholder 2"/>
          <p:cNvSpPr>
            <a:spLocks noGrp="1"/>
          </p:cNvSpPr>
          <p:nvPr>
            <p:ph idx="1"/>
          </p:nvPr>
        </p:nvSpPr>
        <p:spPr/>
        <p:txBody>
          <a:bodyPr/>
          <a:lstStyle/>
          <a:p>
            <a:r>
              <a:rPr lang="en-US" dirty="0"/>
              <a:t>Depression (cont’d)</a:t>
            </a:r>
          </a:p>
          <a:p>
            <a:pPr lvl="1"/>
            <a:r>
              <a:rPr lang="en-US" dirty="0"/>
              <a:t>Therapeutic interventions</a:t>
            </a:r>
          </a:p>
          <a:p>
            <a:pPr lvl="1"/>
            <a:r>
              <a:rPr lang="en-US" dirty="0"/>
              <a:t>Two modalities of treatment:</a:t>
            </a:r>
          </a:p>
          <a:p>
            <a:pPr lvl="2"/>
            <a:r>
              <a:rPr lang="en-US" sz="2400" dirty="0"/>
              <a:t>Antidepressant </a:t>
            </a:r>
            <a:r>
              <a:rPr lang="en-US" sz="2400" dirty="0" smtClean="0"/>
              <a:t>medications</a:t>
            </a:r>
          </a:p>
          <a:p>
            <a:pPr lvl="3"/>
            <a:r>
              <a:rPr lang="en-US" sz="2200" dirty="0"/>
              <a:t>Suicide risk with antidepressants both at the start and on discontinuation of use</a:t>
            </a:r>
          </a:p>
          <a:p>
            <a:pPr lvl="2"/>
            <a:r>
              <a:rPr lang="en-US" sz="2400" dirty="0" smtClean="0"/>
              <a:t>Cognitive-behavioral </a:t>
            </a:r>
            <a:r>
              <a:rPr lang="en-US" sz="2400" dirty="0"/>
              <a:t>therapy (CBT)</a:t>
            </a:r>
          </a:p>
          <a:p>
            <a:pPr lvl="1"/>
            <a:endParaRPr lang="en-US" dirty="0"/>
          </a:p>
        </p:txBody>
      </p:sp>
    </p:spTree>
    <p:extLst>
      <p:ext uri="{BB962C8B-B14F-4D97-AF65-F5344CB8AC3E}">
        <p14:creationId xmlns:p14="http://schemas.microsoft.com/office/powerpoint/2010/main" val="3485464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Depressive Disorders</a:t>
            </a:r>
            <a:r>
              <a:rPr lang="en-US" sz="2400" dirty="0"/>
              <a:t> </a:t>
            </a:r>
            <a:r>
              <a:rPr lang="en-US" sz="2400" dirty="0" smtClean="0"/>
              <a:t>(5 </a:t>
            </a:r>
            <a:r>
              <a:rPr lang="en-US" sz="2400" dirty="0"/>
              <a:t>of 6)</a:t>
            </a:r>
            <a:endParaRPr lang="en-US" sz="2800" b="0" dirty="0"/>
          </a:p>
        </p:txBody>
      </p:sp>
      <p:sp>
        <p:nvSpPr>
          <p:cNvPr id="1029" name="Content Placeholder 2"/>
          <p:cNvSpPr>
            <a:spLocks noGrp="1"/>
          </p:cNvSpPr>
          <p:nvPr>
            <p:ph type="body" idx="1"/>
          </p:nvPr>
        </p:nvSpPr>
        <p:spPr>
          <a:xfrm>
            <a:off x="685800" y="1219200"/>
            <a:ext cx="7848600" cy="4800600"/>
          </a:xfrm>
        </p:spPr>
        <p:txBody>
          <a:bodyPr rIns="228600"/>
          <a:lstStyle/>
          <a:p>
            <a:pPr>
              <a:spcBef>
                <a:spcPct val="35000"/>
              </a:spcBef>
            </a:pPr>
            <a:r>
              <a:rPr lang="en-US" altLang="en-US" dirty="0"/>
              <a:t>CBT </a:t>
            </a:r>
          </a:p>
          <a:p>
            <a:pPr lvl="1">
              <a:spcBef>
                <a:spcPct val="35000"/>
              </a:spcBef>
            </a:pPr>
            <a:r>
              <a:rPr lang="en-US" altLang="en-US" dirty="0"/>
              <a:t>Change the way a person thinks, then  feels, then responds</a:t>
            </a:r>
          </a:p>
          <a:p>
            <a:pPr lvl="1">
              <a:spcBef>
                <a:spcPct val="35000"/>
              </a:spcBef>
            </a:pPr>
            <a:r>
              <a:rPr lang="en-US" altLang="en-US" dirty="0"/>
              <a:t>Patient works with counselor</a:t>
            </a:r>
          </a:p>
        </p:txBody>
      </p:sp>
      <p:sp>
        <p:nvSpPr>
          <p:cNvPr id="5" name="TextBox 4"/>
          <p:cNvSpPr txBox="1"/>
          <p:nvPr/>
        </p:nvSpPr>
        <p:spPr>
          <a:xfrm>
            <a:off x="2105025" y="6093768"/>
            <a:ext cx="4676775"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Photographee.eu/Shutterstock.</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505200"/>
            <a:ext cx="4572000" cy="2547031"/>
          </a:xfrm>
          <a:prstGeom prst="rect">
            <a:avLst/>
          </a:prstGeom>
        </p:spPr>
      </p:pic>
    </p:spTree>
    <p:extLst>
      <p:ext uri="{BB962C8B-B14F-4D97-AF65-F5344CB8AC3E}">
        <p14:creationId xmlns:p14="http://schemas.microsoft.com/office/powerpoint/2010/main" val="1071660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Depressive Disorders</a:t>
            </a:r>
            <a:r>
              <a:rPr lang="en-US" sz="2400" dirty="0"/>
              <a:t> </a:t>
            </a:r>
            <a:r>
              <a:rPr lang="en-US" sz="2400" dirty="0" smtClean="0"/>
              <a:t>(6 </a:t>
            </a:r>
            <a:r>
              <a:rPr lang="en-US" sz="2400" dirty="0"/>
              <a:t>of 6)</a:t>
            </a:r>
            <a:endParaRPr lang="en-US" sz="2800" dirty="0"/>
          </a:p>
        </p:txBody>
      </p:sp>
      <p:sp>
        <p:nvSpPr>
          <p:cNvPr id="3" name="Content Placeholder 2"/>
          <p:cNvSpPr>
            <a:spLocks noGrp="1"/>
          </p:cNvSpPr>
          <p:nvPr>
            <p:ph idx="1"/>
          </p:nvPr>
        </p:nvSpPr>
        <p:spPr/>
        <p:txBody>
          <a:bodyPr/>
          <a:lstStyle/>
          <a:p>
            <a:r>
              <a:rPr lang="en-US" dirty="0" smtClean="0"/>
              <a:t>Therapeutic interventions</a:t>
            </a:r>
          </a:p>
          <a:p>
            <a:pPr lvl="1"/>
            <a:r>
              <a:rPr lang="en-US" sz="2600" dirty="0" smtClean="0"/>
              <a:t>Electroconvulsive </a:t>
            </a:r>
            <a:r>
              <a:rPr lang="en-US" sz="2600" dirty="0"/>
              <a:t>therapy (</a:t>
            </a:r>
            <a:r>
              <a:rPr lang="en-US" sz="2600" dirty="0" smtClean="0"/>
              <a:t>ECT)</a:t>
            </a:r>
          </a:p>
          <a:p>
            <a:pPr lvl="1"/>
            <a:r>
              <a:rPr lang="en-US" sz="2600" dirty="0" smtClean="0"/>
              <a:t>Repetitive </a:t>
            </a:r>
            <a:r>
              <a:rPr lang="en-US" sz="2600" dirty="0"/>
              <a:t>transcranial magnetic stimulation</a:t>
            </a:r>
          </a:p>
        </p:txBody>
      </p:sp>
    </p:spTree>
    <p:extLst>
      <p:ext uri="{BB962C8B-B14F-4D97-AF65-F5344CB8AC3E}">
        <p14:creationId xmlns:p14="http://schemas.microsoft.com/office/powerpoint/2010/main" val="1265861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Disorders</a:t>
            </a:r>
            <a:r>
              <a:rPr lang="en-US" sz="2400" dirty="0"/>
              <a:t> (1 of 5)</a:t>
            </a:r>
          </a:p>
        </p:txBody>
      </p:sp>
      <p:sp>
        <p:nvSpPr>
          <p:cNvPr id="3" name="Content Placeholder 2"/>
          <p:cNvSpPr>
            <a:spLocks noGrp="1"/>
          </p:cNvSpPr>
          <p:nvPr>
            <p:ph idx="1"/>
          </p:nvPr>
        </p:nvSpPr>
        <p:spPr/>
        <p:txBody>
          <a:bodyPr/>
          <a:lstStyle/>
          <a:p>
            <a:r>
              <a:rPr lang="en-US" dirty="0"/>
              <a:t>Anxiety</a:t>
            </a:r>
          </a:p>
          <a:p>
            <a:pPr lvl="1"/>
            <a:r>
              <a:rPr lang="en-US" dirty="0"/>
              <a:t>Fear becomes excessive, a paralyzing dread about a future threat</a:t>
            </a:r>
          </a:p>
          <a:p>
            <a:pPr lvl="1"/>
            <a:r>
              <a:rPr lang="en-US" dirty="0"/>
              <a:t>Anxiety that is irrational and difficult to control is considered a psychiatric pathology if it meets diagnostic </a:t>
            </a:r>
            <a:r>
              <a:rPr lang="en-US" dirty="0" smtClean="0"/>
              <a:t>criteria.</a:t>
            </a:r>
            <a:endParaRPr lang="en-US" dirty="0"/>
          </a:p>
        </p:txBody>
      </p:sp>
    </p:spTree>
    <p:extLst>
      <p:ext uri="{BB962C8B-B14F-4D97-AF65-F5344CB8AC3E}">
        <p14:creationId xmlns:p14="http://schemas.microsoft.com/office/powerpoint/2010/main" val="11806686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Disorders</a:t>
            </a:r>
            <a:r>
              <a:rPr lang="en-US" sz="2400" dirty="0"/>
              <a:t> </a:t>
            </a:r>
            <a:r>
              <a:rPr lang="en-US" sz="2400" dirty="0" smtClean="0"/>
              <a:t>(2 </a:t>
            </a:r>
            <a:r>
              <a:rPr lang="en-US" sz="2400" dirty="0"/>
              <a:t>of 5)</a:t>
            </a:r>
            <a:endParaRPr lang="en-US" sz="2800" dirty="0"/>
          </a:p>
        </p:txBody>
      </p:sp>
      <p:sp>
        <p:nvSpPr>
          <p:cNvPr id="3" name="Content Placeholder 2"/>
          <p:cNvSpPr>
            <a:spLocks noGrp="1"/>
          </p:cNvSpPr>
          <p:nvPr>
            <p:ph idx="1"/>
          </p:nvPr>
        </p:nvSpPr>
        <p:spPr/>
        <p:txBody>
          <a:bodyPr/>
          <a:lstStyle/>
          <a:p>
            <a:r>
              <a:rPr lang="en-US" dirty="0"/>
              <a:t>Generalized anxiety disorder (GAD)</a:t>
            </a:r>
          </a:p>
          <a:p>
            <a:pPr lvl="1"/>
            <a:r>
              <a:rPr lang="en-US" dirty="0"/>
              <a:t>Common presenting attributes:</a:t>
            </a:r>
          </a:p>
          <a:p>
            <a:pPr lvl="2"/>
            <a:r>
              <a:rPr lang="en-US" sz="2400" dirty="0"/>
              <a:t>Worry is uncontrollable; present for 6 months</a:t>
            </a:r>
          </a:p>
          <a:p>
            <a:pPr lvl="2"/>
            <a:r>
              <a:rPr lang="en-US" sz="2400" dirty="0"/>
              <a:t>Disorder associated with depression, </a:t>
            </a:r>
            <a:r>
              <a:rPr lang="en-US" sz="2400" dirty="0" smtClean="0"/>
              <a:t>alcohol</a:t>
            </a:r>
            <a:r>
              <a:rPr lang="en-US" sz="2400" dirty="0" smtClean="0">
                <a:solidFill>
                  <a:srgbClr val="2B87A6"/>
                </a:solidFill>
              </a:rPr>
              <a:t>,</a:t>
            </a:r>
            <a:r>
              <a:rPr lang="en-US" sz="2400" dirty="0" smtClean="0"/>
              <a:t> </a:t>
            </a:r>
            <a:r>
              <a:rPr lang="en-US" sz="2400" dirty="0"/>
              <a:t>and substance abuse</a:t>
            </a:r>
          </a:p>
          <a:p>
            <a:pPr lvl="2"/>
            <a:r>
              <a:rPr lang="en-US" sz="2400" dirty="0"/>
              <a:t>Nonspecific symptoms of physical health (back pain, headaches, insomnia)</a:t>
            </a:r>
          </a:p>
        </p:txBody>
      </p:sp>
    </p:spTree>
    <p:extLst>
      <p:ext uri="{BB962C8B-B14F-4D97-AF65-F5344CB8AC3E}">
        <p14:creationId xmlns:p14="http://schemas.microsoft.com/office/powerpoint/2010/main" val="1526397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Disorders</a:t>
            </a:r>
            <a:r>
              <a:rPr lang="en-US" sz="2400" dirty="0"/>
              <a:t> </a:t>
            </a:r>
            <a:r>
              <a:rPr lang="en-US" sz="2400" dirty="0" smtClean="0"/>
              <a:t>(3 </a:t>
            </a:r>
            <a:r>
              <a:rPr lang="en-US" sz="2400" dirty="0"/>
              <a:t>of 5)</a:t>
            </a:r>
            <a:endParaRPr lang="en-US" sz="2800" dirty="0"/>
          </a:p>
        </p:txBody>
      </p:sp>
      <p:sp>
        <p:nvSpPr>
          <p:cNvPr id="3" name="Content Placeholder 2"/>
          <p:cNvSpPr>
            <a:spLocks noGrp="1"/>
          </p:cNvSpPr>
          <p:nvPr>
            <p:ph idx="1"/>
          </p:nvPr>
        </p:nvSpPr>
        <p:spPr/>
        <p:txBody>
          <a:bodyPr/>
          <a:lstStyle/>
          <a:p>
            <a:r>
              <a:rPr lang="en-US" dirty="0"/>
              <a:t>Phobic disorders</a:t>
            </a:r>
          </a:p>
          <a:p>
            <a:pPr lvl="1"/>
            <a:r>
              <a:rPr lang="en-US" dirty="0"/>
              <a:t>Excessive and irrational fears</a:t>
            </a:r>
          </a:p>
          <a:p>
            <a:pPr lvl="2"/>
            <a:r>
              <a:rPr lang="en-US" sz="2400" dirty="0"/>
              <a:t>Agoraphobia (overwhelming fear triggered by being outside)</a:t>
            </a:r>
          </a:p>
          <a:p>
            <a:pPr lvl="2"/>
            <a:r>
              <a:rPr lang="en-US" sz="2400" dirty="0"/>
              <a:t>Social phobia (fear of scrutiny by others, particularly peers)</a:t>
            </a:r>
          </a:p>
        </p:txBody>
      </p:sp>
    </p:spTree>
    <p:extLst>
      <p:ext uri="{BB962C8B-B14F-4D97-AF65-F5344CB8AC3E}">
        <p14:creationId xmlns:p14="http://schemas.microsoft.com/office/powerpoint/2010/main" val="24654624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243114"/>
            <a:ext cx="7772400" cy="914400"/>
          </a:xfrm>
        </p:spPr>
        <p:txBody>
          <a:bodyPr/>
          <a:lstStyle/>
          <a:p>
            <a:pPr>
              <a:lnSpc>
                <a:spcPct val="85000"/>
              </a:lnSpc>
              <a:defRPr/>
            </a:pPr>
            <a:r>
              <a:rPr lang="en-US" dirty="0"/>
              <a:t>Anxiety Disorders</a:t>
            </a:r>
            <a:r>
              <a:rPr lang="en-US" sz="2400" dirty="0"/>
              <a:t> </a:t>
            </a:r>
            <a:r>
              <a:rPr lang="en-US" sz="2400" dirty="0" smtClean="0"/>
              <a:t>(4 </a:t>
            </a:r>
            <a:r>
              <a:rPr lang="en-US" sz="2400" dirty="0"/>
              <a:t>of 5)</a:t>
            </a:r>
            <a:endParaRPr lang="en-US" sz="2800" b="0" dirty="0"/>
          </a:p>
        </p:txBody>
      </p:sp>
      <p:sp>
        <p:nvSpPr>
          <p:cNvPr id="1029" name="Content Placeholder 2"/>
          <p:cNvSpPr>
            <a:spLocks noGrp="1"/>
          </p:cNvSpPr>
          <p:nvPr>
            <p:ph type="body" idx="1"/>
          </p:nvPr>
        </p:nvSpPr>
        <p:spPr>
          <a:xfrm>
            <a:off x="4572000" y="1447800"/>
            <a:ext cx="3886200" cy="4800600"/>
          </a:xfrm>
        </p:spPr>
        <p:txBody>
          <a:bodyPr rIns="228600"/>
          <a:lstStyle/>
          <a:p>
            <a:pPr>
              <a:spcBef>
                <a:spcPct val="35000"/>
              </a:spcBef>
            </a:pPr>
            <a:r>
              <a:rPr lang="en-US" dirty="0"/>
              <a:t>Phobic disorders (cont’d)</a:t>
            </a:r>
            <a:endParaRPr lang="en-US" altLang="en-US" dirty="0"/>
          </a:p>
          <a:p>
            <a:pPr lvl="1">
              <a:spcBef>
                <a:spcPct val="35000"/>
              </a:spcBef>
            </a:pPr>
            <a:r>
              <a:rPr lang="en-US" altLang="en-US" dirty="0"/>
              <a:t>Specific phobia</a:t>
            </a:r>
          </a:p>
          <a:p>
            <a:pPr lvl="1">
              <a:spcBef>
                <a:spcPct val="35000"/>
              </a:spcBef>
            </a:pPr>
            <a:r>
              <a:rPr lang="en-US" altLang="en-US" dirty="0"/>
              <a:t>Fear of specific object/situation</a:t>
            </a:r>
          </a:p>
          <a:p>
            <a:pPr lvl="1">
              <a:spcBef>
                <a:spcPct val="35000"/>
              </a:spcBef>
            </a:pPr>
            <a:r>
              <a:rPr lang="en-US" altLang="en-US" dirty="0"/>
              <a:t>Determine if fear tied to an event</a:t>
            </a:r>
          </a:p>
        </p:txBody>
      </p:sp>
      <p:sp>
        <p:nvSpPr>
          <p:cNvPr id="5" name="TextBox 4"/>
          <p:cNvSpPr txBox="1"/>
          <p:nvPr/>
        </p:nvSpPr>
        <p:spPr>
          <a:xfrm>
            <a:off x="762000" y="6307854"/>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Heather </a:t>
            </a:r>
            <a:r>
              <a:rPr lang="en-IN" sz="900" dirty="0" err="1">
                <a:solidFill>
                  <a:schemeClr val="bg1">
                    <a:lumMod val="75000"/>
                  </a:schemeClr>
                </a:solidFill>
                <a:latin typeface="+mj-lt"/>
              </a:rPr>
              <a:t>Shimmin</a:t>
            </a:r>
            <a:r>
              <a:rPr lang="en-IN" sz="900" dirty="0">
                <a:solidFill>
                  <a:schemeClr val="bg1">
                    <a:lumMod val="75000"/>
                  </a:schemeClr>
                </a:solidFill>
                <a:latin typeface="+mj-lt"/>
              </a:rPr>
              <a:t>/Shutterstock.</a:t>
            </a:r>
            <a:endParaRPr lang="en-US" sz="900" dirty="0">
              <a:solidFill>
                <a:schemeClr val="bg1">
                  <a:lumMod val="75000"/>
                </a:schemeClr>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012" y="3581400"/>
            <a:ext cx="2719388" cy="27193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012" y="1156801"/>
            <a:ext cx="3100388" cy="2061223"/>
          </a:xfrm>
          <a:prstGeom prst="rect">
            <a:avLst/>
          </a:prstGeom>
        </p:spPr>
      </p:pic>
      <p:sp>
        <p:nvSpPr>
          <p:cNvPr id="10" name="TextBox 9"/>
          <p:cNvSpPr txBox="1"/>
          <p:nvPr/>
        </p:nvSpPr>
        <p:spPr>
          <a:xfrm>
            <a:off x="762000" y="3218024"/>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smtClean="0">
                <a:solidFill>
                  <a:schemeClr val="bg1">
                    <a:lumMod val="75000"/>
                  </a:schemeClr>
                </a:solidFill>
                <a:latin typeface="+mj-lt"/>
              </a:rPr>
              <a:t>© </a:t>
            </a:r>
            <a:r>
              <a:rPr lang="en-IN" sz="900" dirty="0" err="1" smtClean="0">
                <a:solidFill>
                  <a:schemeClr val="bg1">
                    <a:lumMod val="75000"/>
                  </a:schemeClr>
                </a:solidFill>
                <a:latin typeface="+mj-lt"/>
              </a:rPr>
              <a:t>verzellenberg</a:t>
            </a:r>
            <a:r>
              <a:rPr lang="en-IN" sz="900" dirty="0" smtClean="0">
                <a:solidFill>
                  <a:schemeClr val="bg1">
                    <a:lumMod val="75000"/>
                  </a:schemeClr>
                </a:solidFill>
                <a:latin typeface="+mj-lt"/>
              </a:rPr>
              <a:t>/Shutterstock.</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29211215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Disorders</a:t>
            </a:r>
            <a:r>
              <a:rPr lang="en-US" sz="2400" dirty="0"/>
              <a:t> </a:t>
            </a:r>
            <a:r>
              <a:rPr lang="en-US" sz="2400" dirty="0" smtClean="0"/>
              <a:t>(5 </a:t>
            </a:r>
            <a:r>
              <a:rPr lang="en-US" sz="2400" dirty="0"/>
              <a:t>of 5)</a:t>
            </a:r>
            <a:endParaRPr lang="en-US" sz="2800" dirty="0"/>
          </a:p>
        </p:txBody>
      </p:sp>
      <p:sp>
        <p:nvSpPr>
          <p:cNvPr id="3" name="Content Placeholder 2"/>
          <p:cNvSpPr>
            <a:spLocks noGrp="1"/>
          </p:cNvSpPr>
          <p:nvPr>
            <p:ph idx="1"/>
          </p:nvPr>
        </p:nvSpPr>
        <p:spPr/>
        <p:txBody>
          <a:bodyPr/>
          <a:lstStyle/>
          <a:p>
            <a:r>
              <a:rPr lang="en-US" dirty="0"/>
              <a:t>Therapeutic interventions</a:t>
            </a:r>
          </a:p>
          <a:p>
            <a:pPr lvl="1"/>
            <a:r>
              <a:rPr lang="en-US" dirty="0"/>
              <a:t>Role of community paramedic may involve:</a:t>
            </a:r>
          </a:p>
          <a:p>
            <a:pPr lvl="2"/>
            <a:r>
              <a:rPr lang="en-US" dirty="0"/>
              <a:t>Monitoring medication</a:t>
            </a:r>
          </a:p>
          <a:p>
            <a:pPr lvl="2"/>
            <a:r>
              <a:rPr lang="en-US" dirty="0"/>
              <a:t>Medication compliance</a:t>
            </a:r>
          </a:p>
          <a:p>
            <a:pPr lvl="2"/>
            <a:r>
              <a:rPr lang="en-US" dirty="0"/>
              <a:t>Adherence to psychiatric treatment plans</a:t>
            </a:r>
          </a:p>
          <a:p>
            <a:pPr lvl="1"/>
            <a:r>
              <a:rPr lang="en-US" dirty="0"/>
              <a:t>Psychotherapy (CBT) and pharmacotherapy </a:t>
            </a:r>
            <a:r>
              <a:rPr lang="en-US" dirty="0" smtClean="0"/>
              <a:t>are most </a:t>
            </a:r>
            <a:r>
              <a:rPr lang="en-US" dirty="0"/>
              <a:t>frequently used</a:t>
            </a:r>
          </a:p>
        </p:txBody>
      </p:sp>
    </p:spTree>
    <p:extLst>
      <p:ext uri="{BB962C8B-B14F-4D97-AF65-F5344CB8AC3E}">
        <p14:creationId xmlns:p14="http://schemas.microsoft.com/office/powerpoint/2010/main" val="3837701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Obsessive−Compulsive Disorder</a:t>
            </a:r>
          </a:p>
        </p:txBody>
      </p:sp>
      <p:sp>
        <p:nvSpPr>
          <p:cNvPr id="3" name="Content Placeholder 2"/>
          <p:cNvSpPr>
            <a:spLocks noGrp="1"/>
          </p:cNvSpPr>
          <p:nvPr>
            <p:ph idx="1"/>
          </p:nvPr>
        </p:nvSpPr>
        <p:spPr>
          <a:xfrm>
            <a:off x="685800" y="1524000"/>
            <a:ext cx="7772400" cy="4800600"/>
          </a:xfrm>
        </p:spPr>
        <p:txBody>
          <a:bodyPr/>
          <a:lstStyle/>
          <a:p>
            <a:r>
              <a:rPr lang="en-US" dirty="0"/>
              <a:t>Patients with OCD exhibit:</a:t>
            </a:r>
          </a:p>
          <a:p>
            <a:pPr lvl="1"/>
            <a:r>
              <a:rPr lang="en-US" dirty="0"/>
              <a:t>Obsessions (repetitive, intrusive thoughts)</a:t>
            </a:r>
          </a:p>
          <a:p>
            <a:pPr lvl="1"/>
            <a:r>
              <a:rPr lang="en-US" dirty="0"/>
              <a:t>Compulsions (repetitive, ritualistic behaviors)</a:t>
            </a:r>
          </a:p>
          <a:p>
            <a:r>
              <a:rPr lang="en-US" dirty="0"/>
              <a:t>OCD has a high comorbidity with </a:t>
            </a:r>
            <a:r>
              <a:rPr lang="en-US" dirty="0" smtClean="0"/>
              <a:t>depression.</a:t>
            </a:r>
            <a:endParaRPr lang="en-US" dirty="0"/>
          </a:p>
          <a:p>
            <a:r>
              <a:rPr lang="en-US" dirty="0"/>
              <a:t>Exposure-and-response therapy and CBT are most effective treatments</a:t>
            </a:r>
          </a:p>
          <a:p>
            <a:endParaRPr lang="en-US" dirty="0"/>
          </a:p>
        </p:txBody>
      </p:sp>
    </p:spTree>
    <p:extLst>
      <p:ext uri="{BB962C8B-B14F-4D97-AF65-F5344CB8AC3E}">
        <p14:creationId xmlns:p14="http://schemas.microsoft.com/office/powerpoint/2010/main" val="16589061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Posttraumatic Stress Disorder </a:t>
            </a:r>
            <a:r>
              <a:rPr lang="en-US" sz="2400" dirty="0"/>
              <a:t>(1 of 4)</a:t>
            </a:r>
          </a:p>
        </p:txBody>
      </p:sp>
      <p:sp>
        <p:nvSpPr>
          <p:cNvPr id="3" name="Content Placeholder 2"/>
          <p:cNvSpPr>
            <a:spLocks noGrp="1"/>
          </p:cNvSpPr>
          <p:nvPr>
            <p:ph idx="1"/>
          </p:nvPr>
        </p:nvSpPr>
        <p:spPr/>
        <p:txBody>
          <a:bodyPr/>
          <a:lstStyle/>
          <a:p>
            <a:r>
              <a:rPr lang="en-US" dirty="0"/>
              <a:t>Posttraumatic stress disorder (PTSD)</a:t>
            </a:r>
          </a:p>
          <a:p>
            <a:pPr lvl="1"/>
            <a:r>
              <a:rPr lang="en-US" dirty="0"/>
              <a:t>Has dimensions of:</a:t>
            </a:r>
          </a:p>
          <a:p>
            <a:pPr lvl="2"/>
            <a:r>
              <a:rPr lang="en-US" sz="2400" dirty="0"/>
              <a:t>Anxiety</a:t>
            </a:r>
          </a:p>
          <a:p>
            <a:pPr lvl="2"/>
            <a:r>
              <a:rPr lang="en-US" sz="2400" dirty="0"/>
              <a:t>Depression</a:t>
            </a:r>
          </a:p>
          <a:p>
            <a:pPr lvl="2"/>
            <a:r>
              <a:rPr lang="en-US" sz="2400" dirty="0"/>
              <a:t>Dissociation (disconnection from self)</a:t>
            </a:r>
          </a:p>
          <a:p>
            <a:pPr lvl="2"/>
            <a:r>
              <a:rPr lang="en-US" sz="2400" dirty="0"/>
              <a:t>Sleep disturbance</a:t>
            </a:r>
          </a:p>
          <a:p>
            <a:pPr lvl="2"/>
            <a:r>
              <a:rPr lang="en-US" sz="2400" dirty="0"/>
              <a:t>Memory impairment</a:t>
            </a:r>
          </a:p>
        </p:txBody>
      </p:sp>
    </p:spTree>
    <p:extLst>
      <p:ext uri="{BB962C8B-B14F-4D97-AF65-F5344CB8AC3E}">
        <p14:creationId xmlns:p14="http://schemas.microsoft.com/office/powerpoint/2010/main" val="1751763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A Brief History of Mental Health</a:t>
            </a:r>
            <a:r>
              <a:rPr lang="en-US" sz="2400" dirty="0"/>
              <a:t> </a:t>
            </a:r>
            <a:r>
              <a:rPr lang="en-US" sz="2400" dirty="0" smtClean="0"/>
              <a:t>(2 </a:t>
            </a:r>
            <a:r>
              <a:rPr lang="en-US" sz="2400" dirty="0"/>
              <a:t>of 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Freud and the birth of psychiatry</a:t>
            </a:r>
          </a:p>
          <a:p>
            <a:pPr lvl="1"/>
            <a:r>
              <a:rPr lang="en-US" dirty="0"/>
              <a:t>Austrian neurologist Sigmund Freud </a:t>
            </a:r>
          </a:p>
          <a:p>
            <a:pPr lvl="2"/>
            <a:r>
              <a:rPr lang="en-US" dirty="0"/>
              <a:t>Distinct levels of awareness </a:t>
            </a:r>
          </a:p>
          <a:p>
            <a:pPr lvl="2"/>
            <a:r>
              <a:rPr lang="en-US" dirty="0"/>
              <a:t>Conscious and unconscious mind</a:t>
            </a:r>
          </a:p>
          <a:p>
            <a:pPr lvl="2"/>
            <a:r>
              <a:rPr lang="en-US" dirty="0"/>
              <a:t>Unconscious mind accessed in therapy or during dreams when rational mind is not engaged</a:t>
            </a:r>
          </a:p>
          <a:p>
            <a:pPr lvl="1"/>
            <a:r>
              <a:rPr lang="en-US" dirty="0"/>
              <a:t>His work marks the birth of modern </a:t>
            </a:r>
            <a:r>
              <a:rPr lang="en-US" dirty="0" smtClean="0"/>
              <a:t>psychology.</a:t>
            </a:r>
            <a:endParaRPr lang="en-US" dirty="0"/>
          </a:p>
        </p:txBody>
      </p:sp>
    </p:spTree>
    <p:extLst>
      <p:ext uri="{BB962C8B-B14F-4D97-AF65-F5344CB8AC3E}">
        <p14:creationId xmlns:p14="http://schemas.microsoft.com/office/powerpoint/2010/main" val="151540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Posttraumatic Stress Disorder </a:t>
            </a:r>
            <a:r>
              <a:rPr lang="en-US" sz="2400" dirty="0" smtClean="0"/>
              <a:t>(2 </a:t>
            </a:r>
            <a:r>
              <a:rPr lang="en-US" sz="2400" dirty="0"/>
              <a:t>of 4)</a:t>
            </a:r>
            <a:endParaRPr lang="en-US" sz="2800" dirty="0"/>
          </a:p>
        </p:txBody>
      </p:sp>
      <p:sp>
        <p:nvSpPr>
          <p:cNvPr id="3" name="Content Placeholder 2"/>
          <p:cNvSpPr>
            <a:spLocks noGrp="1"/>
          </p:cNvSpPr>
          <p:nvPr>
            <p:ph idx="1"/>
          </p:nvPr>
        </p:nvSpPr>
        <p:spPr/>
        <p:txBody>
          <a:bodyPr/>
          <a:lstStyle/>
          <a:p>
            <a:r>
              <a:rPr lang="en-US" dirty="0" smtClean="0"/>
              <a:t>Many </a:t>
            </a:r>
            <a:r>
              <a:rPr lang="en-US" dirty="0"/>
              <a:t>therapeutic interventions </a:t>
            </a:r>
            <a:endParaRPr lang="en-US" dirty="0" smtClean="0"/>
          </a:p>
          <a:p>
            <a:pPr lvl="1"/>
            <a:r>
              <a:rPr lang="en-US" dirty="0" smtClean="0"/>
              <a:t>Exposure therapy</a:t>
            </a:r>
          </a:p>
          <a:p>
            <a:pPr lvl="1"/>
            <a:r>
              <a:rPr lang="en-US" dirty="0" smtClean="0"/>
              <a:t>CBT</a:t>
            </a:r>
            <a:endParaRPr lang="en-US" dirty="0"/>
          </a:p>
          <a:p>
            <a:pPr lvl="1"/>
            <a:r>
              <a:rPr lang="en-US" dirty="0" smtClean="0"/>
              <a:t>Stress-inoculation therapy</a:t>
            </a:r>
          </a:p>
          <a:p>
            <a:pPr lvl="1"/>
            <a:r>
              <a:rPr lang="en-US" dirty="0" smtClean="0"/>
              <a:t>Eye-movement </a:t>
            </a:r>
            <a:r>
              <a:rPr lang="en-US" dirty="0"/>
              <a:t>desensitization and reprocessing (EMDR)</a:t>
            </a:r>
          </a:p>
          <a:p>
            <a:endParaRPr lang="en-US" dirty="0"/>
          </a:p>
          <a:p>
            <a:endParaRPr lang="en-US" dirty="0"/>
          </a:p>
        </p:txBody>
      </p:sp>
    </p:spTree>
    <p:extLst>
      <p:ext uri="{BB962C8B-B14F-4D97-AF65-F5344CB8AC3E}">
        <p14:creationId xmlns:p14="http://schemas.microsoft.com/office/powerpoint/2010/main" val="23284029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Posttraumatic Stress Disorder </a:t>
            </a:r>
            <a:r>
              <a:rPr lang="en-US" sz="2400" dirty="0" smtClean="0"/>
              <a:t>(3 </a:t>
            </a:r>
            <a:r>
              <a:rPr lang="en-US" sz="2400" dirty="0"/>
              <a:t>of 4)</a:t>
            </a:r>
            <a:endParaRPr lang="en-US" sz="2800" b="0" dirty="0"/>
          </a:p>
        </p:txBody>
      </p:sp>
      <p:sp>
        <p:nvSpPr>
          <p:cNvPr id="1029" name="Content Placeholder 2"/>
          <p:cNvSpPr>
            <a:spLocks noGrp="1"/>
          </p:cNvSpPr>
          <p:nvPr>
            <p:ph type="body" idx="1"/>
          </p:nvPr>
        </p:nvSpPr>
        <p:spPr>
          <a:xfrm>
            <a:off x="4953000" y="1447800"/>
            <a:ext cx="3886200" cy="4800600"/>
          </a:xfrm>
        </p:spPr>
        <p:txBody>
          <a:bodyPr rIns="228600"/>
          <a:lstStyle/>
          <a:p>
            <a:pPr>
              <a:spcBef>
                <a:spcPct val="35000"/>
              </a:spcBef>
            </a:pPr>
            <a:r>
              <a:rPr lang="en-US" altLang="en-US" dirty="0" smtClean="0"/>
              <a:t>EMDR</a:t>
            </a:r>
            <a:endParaRPr lang="en-US" altLang="en-US" dirty="0"/>
          </a:p>
          <a:p>
            <a:pPr lvl="1">
              <a:spcBef>
                <a:spcPct val="35000"/>
              </a:spcBef>
            </a:pPr>
            <a:r>
              <a:rPr lang="en-US" altLang="en-US" dirty="0"/>
              <a:t>Combines exposure therapy with guided eye movements</a:t>
            </a:r>
          </a:p>
        </p:txBody>
      </p:sp>
      <p:sp>
        <p:nvSpPr>
          <p:cNvPr id="5" name="TextBox 4"/>
          <p:cNvSpPr txBox="1"/>
          <p:nvPr/>
        </p:nvSpPr>
        <p:spPr>
          <a:xfrm>
            <a:off x="457200" y="4953000"/>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Yoon S. Byun/The Boston Globe/Getty.</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1981200"/>
            <a:ext cx="4219575" cy="2934564"/>
          </a:xfrm>
          <a:prstGeom prst="rect">
            <a:avLst/>
          </a:prstGeom>
        </p:spPr>
      </p:pic>
    </p:spTree>
    <p:extLst>
      <p:ext uri="{BB962C8B-B14F-4D97-AF65-F5344CB8AC3E}">
        <p14:creationId xmlns:p14="http://schemas.microsoft.com/office/powerpoint/2010/main" val="14765462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Posttraumatic Stress Disorder </a:t>
            </a:r>
            <a:r>
              <a:rPr lang="en-US" sz="2400" dirty="0" smtClean="0"/>
              <a:t>(4 </a:t>
            </a:r>
            <a:r>
              <a:rPr lang="en-US" sz="2400" dirty="0"/>
              <a:t>of 4)</a:t>
            </a:r>
            <a:endParaRPr lang="en-US" sz="2800" dirty="0"/>
          </a:p>
        </p:txBody>
      </p:sp>
      <p:sp>
        <p:nvSpPr>
          <p:cNvPr id="3" name="Content Placeholder 2"/>
          <p:cNvSpPr>
            <a:spLocks noGrp="1"/>
          </p:cNvSpPr>
          <p:nvPr>
            <p:ph idx="1"/>
          </p:nvPr>
        </p:nvSpPr>
        <p:spPr/>
        <p:txBody>
          <a:bodyPr/>
          <a:lstStyle/>
          <a:p>
            <a:r>
              <a:rPr lang="en-US" dirty="0" smtClean="0"/>
              <a:t>More </a:t>
            </a:r>
            <a:r>
              <a:rPr lang="en-US" dirty="0"/>
              <a:t>therapeutic interventions </a:t>
            </a:r>
            <a:endParaRPr lang="en-US" dirty="0" smtClean="0"/>
          </a:p>
          <a:p>
            <a:pPr lvl="1"/>
            <a:r>
              <a:rPr lang="en-US" sz="2600" dirty="0" smtClean="0"/>
              <a:t>Medications</a:t>
            </a:r>
            <a:endParaRPr lang="en-US" sz="2600" dirty="0"/>
          </a:p>
          <a:p>
            <a:pPr lvl="1"/>
            <a:r>
              <a:rPr lang="en-US" sz="2600" dirty="0" smtClean="0"/>
              <a:t>Psychotherapy</a:t>
            </a:r>
            <a:endParaRPr lang="en-US" sz="2600" dirty="0"/>
          </a:p>
          <a:p>
            <a:pPr lvl="1"/>
            <a:r>
              <a:rPr lang="en-US" sz="2600" dirty="0" smtClean="0"/>
              <a:t>Service </a:t>
            </a:r>
            <a:r>
              <a:rPr lang="en-US" sz="2600" dirty="0"/>
              <a:t>animals</a:t>
            </a:r>
          </a:p>
          <a:p>
            <a:pPr lvl="2"/>
            <a:endParaRPr lang="en-US" dirty="0"/>
          </a:p>
        </p:txBody>
      </p:sp>
    </p:spTree>
    <p:extLst>
      <p:ext uri="{BB962C8B-B14F-4D97-AF65-F5344CB8AC3E}">
        <p14:creationId xmlns:p14="http://schemas.microsoft.com/office/powerpoint/2010/main" val="37220246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Relationship: </a:t>
            </a:r>
            <a:r>
              <a:rPr lang="en-US" dirty="0" smtClean="0"/>
              <a:t/>
            </a:r>
            <a:br>
              <a:rPr lang="en-US" dirty="0" smtClean="0"/>
            </a:br>
            <a:r>
              <a:rPr lang="en-US" dirty="0" smtClean="0"/>
              <a:t>The </a:t>
            </a:r>
            <a:r>
              <a:rPr lang="en-US" dirty="0"/>
              <a:t>Essentials</a:t>
            </a:r>
            <a:r>
              <a:rPr lang="en-US" sz="2400" dirty="0"/>
              <a:t> (1 of 3)</a:t>
            </a:r>
          </a:p>
        </p:txBody>
      </p:sp>
      <p:sp>
        <p:nvSpPr>
          <p:cNvPr id="3" name="Content Placeholder 2"/>
          <p:cNvSpPr>
            <a:spLocks noGrp="1"/>
          </p:cNvSpPr>
          <p:nvPr>
            <p:ph idx="1"/>
          </p:nvPr>
        </p:nvSpPr>
        <p:spPr/>
        <p:txBody>
          <a:bodyPr/>
          <a:lstStyle/>
          <a:p>
            <a:r>
              <a:rPr lang="en-US" dirty="0"/>
              <a:t>Community paramedic’s personal style of dealing with people</a:t>
            </a:r>
          </a:p>
          <a:p>
            <a:pPr lvl="1"/>
            <a:r>
              <a:rPr lang="en-US" dirty="0"/>
              <a:t>Manner of speech</a:t>
            </a:r>
          </a:p>
          <a:p>
            <a:pPr lvl="1"/>
            <a:r>
              <a:rPr lang="en-US" dirty="0"/>
              <a:t>Values</a:t>
            </a:r>
          </a:p>
          <a:p>
            <a:pPr lvl="1"/>
            <a:r>
              <a:rPr lang="en-US" dirty="0"/>
              <a:t>Beliefs</a:t>
            </a:r>
          </a:p>
          <a:p>
            <a:pPr lvl="1"/>
            <a:r>
              <a:rPr lang="en-US" dirty="0"/>
              <a:t>Ability to listen</a:t>
            </a:r>
          </a:p>
        </p:txBody>
      </p:sp>
    </p:spTree>
    <p:extLst>
      <p:ext uri="{BB962C8B-B14F-4D97-AF65-F5344CB8AC3E}">
        <p14:creationId xmlns:p14="http://schemas.microsoft.com/office/powerpoint/2010/main" val="7976350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Relationship: </a:t>
            </a:r>
            <a:r>
              <a:rPr lang="en-US" dirty="0" smtClean="0"/>
              <a:t/>
            </a:r>
            <a:br>
              <a:rPr lang="en-US" dirty="0" smtClean="0"/>
            </a:br>
            <a:r>
              <a:rPr lang="en-US" dirty="0" smtClean="0"/>
              <a:t>The </a:t>
            </a:r>
            <a:r>
              <a:rPr lang="en-US" dirty="0"/>
              <a:t>Essentials</a:t>
            </a:r>
            <a:r>
              <a:rPr lang="en-US" sz="2400" dirty="0"/>
              <a:t> </a:t>
            </a:r>
            <a:r>
              <a:rPr lang="en-US" sz="2400" dirty="0" smtClean="0"/>
              <a:t>(2 </a:t>
            </a:r>
            <a:r>
              <a:rPr lang="en-US" sz="2400" dirty="0"/>
              <a:t>of 3)</a:t>
            </a:r>
            <a:endParaRPr lang="en-US" sz="2800" dirty="0"/>
          </a:p>
        </p:txBody>
      </p:sp>
      <p:sp>
        <p:nvSpPr>
          <p:cNvPr id="3" name="Content Placeholder 2"/>
          <p:cNvSpPr>
            <a:spLocks noGrp="1"/>
          </p:cNvSpPr>
          <p:nvPr>
            <p:ph idx="1"/>
          </p:nvPr>
        </p:nvSpPr>
        <p:spPr/>
        <p:txBody>
          <a:bodyPr/>
          <a:lstStyle/>
          <a:p>
            <a:r>
              <a:rPr lang="en-US" dirty="0"/>
              <a:t>Community paramedic must:</a:t>
            </a:r>
          </a:p>
          <a:p>
            <a:pPr lvl="1"/>
            <a:r>
              <a:rPr lang="en-US" dirty="0"/>
              <a:t>Suspend judgment of the patient</a:t>
            </a:r>
          </a:p>
          <a:p>
            <a:pPr lvl="1"/>
            <a:r>
              <a:rPr lang="en-US" dirty="0"/>
              <a:t>Provide patient with sense of emotional safety</a:t>
            </a:r>
          </a:p>
          <a:p>
            <a:pPr lvl="1"/>
            <a:r>
              <a:rPr lang="en-US" dirty="0"/>
              <a:t>Establish trust, maintain cultural sensitivity </a:t>
            </a:r>
          </a:p>
        </p:txBody>
      </p:sp>
    </p:spTree>
    <p:extLst>
      <p:ext uri="{BB962C8B-B14F-4D97-AF65-F5344CB8AC3E}">
        <p14:creationId xmlns:p14="http://schemas.microsoft.com/office/powerpoint/2010/main" val="14384813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Building a Relationship: </a:t>
            </a:r>
            <a:r>
              <a:rPr lang="en-US" dirty="0" smtClean="0"/>
              <a:t/>
            </a:r>
            <a:br>
              <a:rPr lang="en-US" dirty="0" smtClean="0"/>
            </a:br>
            <a:r>
              <a:rPr lang="en-US" dirty="0" smtClean="0"/>
              <a:t>The </a:t>
            </a:r>
            <a:r>
              <a:rPr lang="en-US" dirty="0"/>
              <a:t>Essentials</a:t>
            </a:r>
            <a:r>
              <a:rPr lang="en-US" sz="2400" dirty="0"/>
              <a:t> </a:t>
            </a:r>
            <a:r>
              <a:rPr lang="en-US" sz="2400" dirty="0" smtClean="0"/>
              <a:t>(3 </a:t>
            </a:r>
            <a:r>
              <a:rPr lang="en-US" sz="2400" dirty="0"/>
              <a:t>of 3)</a:t>
            </a:r>
            <a:endParaRPr lang="en-US" sz="2800" b="0" dirty="0"/>
          </a:p>
        </p:txBody>
      </p:sp>
      <p:sp>
        <p:nvSpPr>
          <p:cNvPr id="1029" name="Content Placeholder 2"/>
          <p:cNvSpPr>
            <a:spLocks noGrp="1"/>
          </p:cNvSpPr>
          <p:nvPr>
            <p:ph type="body" idx="1"/>
          </p:nvPr>
        </p:nvSpPr>
        <p:spPr>
          <a:xfrm>
            <a:off x="5029200" y="1447800"/>
            <a:ext cx="3657600" cy="4800600"/>
          </a:xfrm>
        </p:spPr>
        <p:txBody>
          <a:bodyPr rIns="228600"/>
          <a:lstStyle/>
          <a:p>
            <a:r>
              <a:rPr lang="en-US" dirty="0"/>
              <a:t>Community paramedic must (cont’d):</a:t>
            </a:r>
          </a:p>
          <a:p>
            <a:pPr lvl="1"/>
            <a:r>
              <a:rPr lang="en-US" dirty="0"/>
              <a:t>Give respect</a:t>
            </a:r>
          </a:p>
          <a:p>
            <a:pPr lvl="1"/>
            <a:r>
              <a:rPr lang="en-US" dirty="0"/>
              <a:t>Listen actively</a:t>
            </a:r>
          </a:p>
          <a:p>
            <a:pPr lvl="1"/>
            <a:r>
              <a:rPr lang="en-US" dirty="0"/>
              <a:t>Not offer advice</a:t>
            </a:r>
          </a:p>
          <a:p>
            <a:pPr lvl="1">
              <a:spcBef>
                <a:spcPct val="35000"/>
              </a:spcBef>
            </a:pPr>
            <a:endParaRPr lang="en-US" altLang="en-US" dirty="0"/>
          </a:p>
        </p:txBody>
      </p:sp>
      <p:sp>
        <p:nvSpPr>
          <p:cNvPr id="5" name="TextBox 4"/>
          <p:cNvSpPr txBox="1"/>
          <p:nvPr/>
        </p:nvSpPr>
        <p:spPr>
          <a:xfrm>
            <a:off x="533400" y="4874568"/>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Jones &amp; Bartlett Learning.</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981200"/>
            <a:ext cx="4267200" cy="2839762"/>
          </a:xfrm>
          <a:prstGeom prst="rect">
            <a:avLst/>
          </a:prstGeom>
        </p:spPr>
      </p:pic>
    </p:spTree>
    <p:extLst>
      <p:ext uri="{BB962C8B-B14F-4D97-AF65-F5344CB8AC3E}">
        <p14:creationId xmlns:p14="http://schemas.microsoft.com/office/powerpoint/2010/main" val="12966662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Referrals</a:t>
            </a:r>
            <a:r>
              <a:rPr lang="en-US" sz="2400" dirty="0"/>
              <a:t> (1 of 2)</a:t>
            </a:r>
          </a:p>
        </p:txBody>
      </p:sp>
      <p:sp>
        <p:nvSpPr>
          <p:cNvPr id="3" name="Content Placeholder 2"/>
          <p:cNvSpPr>
            <a:spLocks noGrp="1"/>
          </p:cNvSpPr>
          <p:nvPr>
            <p:ph idx="1"/>
          </p:nvPr>
        </p:nvSpPr>
        <p:spPr/>
        <p:txBody>
          <a:bodyPr/>
          <a:lstStyle/>
          <a:p>
            <a:r>
              <a:rPr lang="en-US" dirty="0" smtClean="0"/>
              <a:t>Most </a:t>
            </a:r>
            <a:r>
              <a:rPr lang="en-US" dirty="0"/>
              <a:t>successful programs have counselors who address a broad spectrum of: </a:t>
            </a:r>
          </a:p>
          <a:p>
            <a:pPr lvl="1"/>
            <a:r>
              <a:rPr lang="en-US" dirty="0" smtClean="0"/>
              <a:t>Medication therapy</a:t>
            </a:r>
          </a:p>
          <a:p>
            <a:pPr lvl="1"/>
            <a:r>
              <a:rPr lang="en-US" dirty="0" smtClean="0"/>
              <a:t>Individual </a:t>
            </a:r>
            <a:r>
              <a:rPr lang="en-US" dirty="0"/>
              <a:t>and family </a:t>
            </a:r>
            <a:r>
              <a:rPr lang="en-US" dirty="0" smtClean="0"/>
              <a:t>therapy</a:t>
            </a:r>
          </a:p>
          <a:p>
            <a:pPr lvl="1"/>
            <a:r>
              <a:rPr lang="en-US" dirty="0" smtClean="0"/>
              <a:t>Substance </a:t>
            </a:r>
            <a:r>
              <a:rPr lang="en-US" dirty="0"/>
              <a:t>abuse </a:t>
            </a:r>
            <a:r>
              <a:rPr lang="en-US" dirty="0" smtClean="0"/>
              <a:t>treatment</a:t>
            </a:r>
          </a:p>
          <a:p>
            <a:pPr lvl="1"/>
            <a:r>
              <a:rPr lang="en-US" dirty="0" smtClean="0"/>
              <a:t>Vocational</a:t>
            </a:r>
            <a:r>
              <a:rPr lang="en-US" dirty="0"/>
              <a:t>, housing, educational, social, nutritional needs</a:t>
            </a:r>
          </a:p>
        </p:txBody>
      </p:sp>
    </p:spTree>
    <p:extLst>
      <p:ext uri="{BB962C8B-B14F-4D97-AF65-F5344CB8AC3E}">
        <p14:creationId xmlns:p14="http://schemas.microsoft.com/office/powerpoint/2010/main" val="17288813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Referrals</a:t>
            </a:r>
            <a:r>
              <a:rPr lang="en-US" sz="2400" dirty="0"/>
              <a:t> </a:t>
            </a:r>
            <a:r>
              <a:rPr lang="en-US" sz="2400" dirty="0" smtClean="0"/>
              <a:t>(2 </a:t>
            </a:r>
            <a:r>
              <a:rPr lang="en-US" sz="2400" dirty="0"/>
              <a:t>of 2)</a:t>
            </a:r>
            <a:endParaRPr lang="en-US" sz="2800" dirty="0"/>
          </a:p>
        </p:txBody>
      </p:sp>
      <p:sp>
        <p:nvSpPr>
          <p:cNvPr id="3" name="Content Placeholder 2"/>
          <p:cNvSpPr>
            <a:spLocks noGrp="1"/>
          </p:cNvSpPr>
          <p:nvPr>
            <p:ph idx="1"/>
          </p:nvPr>
        </p:nvSpPr>
        <p:spPr/>
        <p:txBody>
          <a:bodyPr/>
          <a:lstStyle/>
          <a:p>
            <a:r>
              <a:rPr lang="en-US" dirty="0"/>
              <a:t>Community paramedic</a:t>
            </a:r>
          </a:p>
          <a:p>
            <a:pPr lvl="1"/>
            <a:r>
              <a:rPr lang="en-US" dirty="0"/>
              <a:t>Be an advocate for patient </a:t>
            </a:r>
          </a:p>
          <a:p>
            <a:pPr lvl="1"/>
            <a:r>
              <a:rPr lang="en-US" dirty="0"/>
              <a:t>Navigate patients:</a:t>
            </a:r>
          </a:p>
          <a:p>
            <a:pPr lvl="2"/>
            <a:r>
              <a:rPr lang="en-US" sz="2400" dirty="0"/>
              <a:t>To outreach services</a:t>
            </a:r>
          </a:p>
          <a:p>
            <a:pPr lvl="2"/>
            <a:r>
              <a:rPr lang="en-US" sz="2400" dirty="0"/>
              <a:t>Through health care system</a:t>
            </a:r>
          </a:p>
          <a:p>
            <a:pPr lvl="1"/>
            <a:r>
              <a:rPr lang="en-US" dirty="0"/>
              <a:t>Identify who will manage the case</a:t>
            </a:r>
          </a:p>
          <a:p>
            <a:pPr lvl="1"/>
            <a:r>
              <a:rPr lang="en-US" dirty="0"/>
              <a:t>Follow up on the referral</a:t>
            </a:r>
          </a:p>
        </p:txBody>
      </p:sp>
    </p:spTree>
    <p:extLst>
      <p:ext uri="{BB962C8B-B14F-4D97-AF65-F5344CB8AC3E}">
        <p14:creationId xmlns:p14="http://schemas.microsoft.com/office/powerpoint/2010/main" val="3319680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A Brief History of Mental Health</a:t>
            </a:r>
            <a:r>
              <a:rPr lang="en-US" sz="2400" dirty="0"/>
              <a:t> </a:t>
            </a:r>
            <a:r>
              <a:rPr lang="en-US" sz="2400" dirty="0" smtClean="0"/>
              <a:t>(3 </a:t>
            </a:r>
            <a:r>
              <a:rPr lang="en-US" sz="2400" dirty="0"/>
              <a:t>of 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Modern neuroscience</a:t>
            </a:r>
          </a:p>
          <a:p>
            <a:pPr lvl="1"/>
            <a:r>
              <a:rPr lang="en-US" dirty="0"/>
              <a:t>Neurophysiology, brain imaging, and genetics have expanded our understanding of the </a:t>
            </a:r>
            <a:r>
              <a:rPr lang="en-US" dirty="0" smtClean="0"/>
              <a:t>mind.</a:t>
            </a:r>
            <a:endParaRPr lang="en-US" dirty="0"/>
          </a:p>
          <a:p>
            <a:pPr lvl="2"/>
            <a:r>
              <a:rPr lang="en-US" dirty="0"/>
              <a:t>Frontal lobe: responsible for executive functioning “rational mind”</a:t>
            </a:r>
          </a:p>
          <a:p>
            <a:pPr lvl="2"/>
            <a:r>
              <a:rPr lang="en-US" dirty="0"/>
              <a:t>Temporal lobes: help to process our sense of hearing and place regulatory roles in </a:t>
            </a:r>
            <a:r>
              <a:rPr lang="en-US" dirty="0" smtClean="0"/>
              <a:t>speech</a:t>
            </a:r>
            <a:endParaRPr lang="en-US" dirty="0"/>
          </a:p>
        </p:txBody>
      </p:sp>
    </p:spTree>
    <p:extLst>
      <p:ext uri="{BB962C8B-B14F-4D97-AF65-F5344CB8AC3E}">
        <p14:creationId xmlns:p14="http://schemas.microsoft.com/office/powerpoint/2010/main" val="1191788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304800"/>
            <a:ext cx="7772400" cy="914400"/>
          </a:xfrm>
        </p:spPr>
        <p:txBody>
          <a:bodyPr/>
          <a:lstStyle/>
          <a:p>
            <a:pPr>
              <a:defRPr/>
            </a:pPr>
            <a:r>
              <a:rPr lang="en-US" dirty="0"/>
              <a:t>A Brief History of Mental Health</a:t>
            </a:r>
            <a:r>
              <a:rPr lang="en-US" sz="2400" dirty="0"/>
              <a:t> </a:t>
            </a:r>
            <a:r>
              <a:rPr lang="en-US" sz="2400" dirty="0" smtClean="0"/>
              <a:t>(4 </a:t>
            </a:r>
            <a:r>
              <a:rPr lang="en-US" sz="2400" dirty="0"/>
              <a:t>of 7)</a:t>
            </a:r>
            <a:endParaRPr lang="en-US" sz="2800" b="0" dirty="0"/>
          </a:p>
        </p:txBody>
      </p:sp>
      <p:sp>
        <p:nvSpPr>
          <p:cNvPr id="1029" name="Content Placeholder 2"/>
          <p:cNvSpPr>
            <a:spLocks noGrp="1"/>
          </p:cNvSpPr>
          <p:nvPr>
            <p:ph type="body" idx="1"/>
          </p:nvPr>
        </p:nvSpPr>
        <p:spPr>
          <a:xfrm>
            <a:off x="4800600" y="1524000"/>
            <a:ext cx="3886200" cy="4800600"/>
          </a:xfrm>
        </p:spPr>
        <p:txBody>
          <a:bodyPr rIns="228600"/>
          <a:lstStyle/>
          <a:p>
            <a:pPr>
              <a:spcBef>
                <a:spcPct val="35000"/>
              </a:spcBef>
            </a:pPr>
            <a:r>
              <a:rPr lang="en-US" altLang="en-US" dirty="0"/>
              <a:t>Magnetic resonance imaging (MRI) </a:t>
            </a:r>
          </a:p>
          <a:p>
            <a:pPr lvl="1">
              <a:spcBef>
                <a:spcPct val="35000"/>
              </a:spcBef>
            </a:pPr>
            <a:r>
              <a:rPr lang="en-US" altLang="en-US" dirty="0"/>
              <a:t>Frontal and temporal lobes</a:t>
            </a:r>
          </a:p>
          <a:p>
            <a:pPr lvl="1">
              <a:spcBef>
                <a:spcPct val="35000"/>
              </a:spcBef>
            </a:pPr>
            <a:r>
              <a:rPr lang="en-US" altLang="en-US" dirty="0"/>
              <a:t>Patient without and with schizophrenia</a:t>
            </a:r>
          </a:p>
        </p:txBody>
      </p:sp>
      <p:sp>
        <p:nvSpPr>
          <p:cNvPr id="5" name="TextBox 4"/>
          <p:cNvSpPr txBox="1"/>
          <p:nvPr/>
        </p:nvSpPr>
        <p:spPr>
          <a:xfrm>
            <a:off x="457200" y="4876800"/>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Science Source/Getty.</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43709"/>
            <a:ext cx="3990523" cy="263309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A Brief History of Mental Health</a:t>
            </a:r>
            <a:r>
              <a:rPr lang="en-US" sz="2400" dirty="0"/>
              <a:t> </a:t>
            </a:r>
            <a:r>
              <a:rPr lang="en-US" sz="2400" dirty="0" smtClean="0"/>
              <a:t>(5 </a:t>
            </a:r>
            <a:r>
              <a:rPr lang="en-US" sz="2400" dirty="0"/>
              <a:t>of 7)</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History of mental health treatment in United States</a:t>
            </a:r>
          </a:p>
          <a:p>
            <a:pPr lvl="1"/>
            <a:r>
              <a:rPr lang="en-US" dirty="0"/>
              <a:t>Until early 19th </a:t>
            </a:r>
            <a:r>
              <a:rPr lang="en-US" dirty="0" smtClean="0"/>
              <a:t>century </a:t>
            </a:r>
            <a:r>
              <a:rPr lang="en-US" dirty="0"/>
              <a:t>persons with psychiatric disorders were housed in asylums, jails, </a:t>
            </a:r>
            <a:r>
              <a:rPr lang="en-US" dirty="0" smtClean="0"/>
              <a:t>poorhouses.</a:t>
            </a:r>
            <a:endParaRPr lang="en-US" dirty="0"/>
          </a:p>
          <a:p>
            <a:pPr lvl="1"/>
            <a:r>
              <a:rPr lang="en-US" dirty="0"/>
              <a:t>Late 19th century: all of the asylums were closed and dedicated psychiatric hospitals were built</a:t>
            </a:r>
          </a:p>
        </p:txBody>
      </p:sp>
    </p:spTree>
    <p:extLst>
      <p:ext uri="{BB962C8B-B14F-4D97-AF65-F5344CB8AC3E}">
        <p14:creationId xmlns:p14="http://schemas.microsoft.com/office/powerpoint/2010/main" val="3730910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A Brief History of Mental Health</a:t>
            </a:r>
            <a:r>
              <a:rPr lang="en-US" sz="2400" dirty="0"/>
              <a:t> </a:t>
            </a:r>
            <a:r>
              <a:rPr lang="en-US" sz="2400" dirty="0" smtClean="0"/>
              <a:t>(6 </a:t>
            </a:r>
            <a:r>
              <a:rPr lang="en-US" sz="2400" dirty="0"/>
              <a:t>of 7)</a:t>
            </a:r>
            <a:endParaRPr lang="en-US" sz="2800" dirty="0"/>
          </a:p>
        </p:txBody>
      </p:sp>
      <p:sp>
        <p:nvSpPr>
          <p:cNvPr id="3" name="Content Placeholder 2"/>
          <p:cNvSpPr>
            <a:spLocks noGrp="1"/>
          </p:cNvSpPr>
          <p:nvPr>
            <p:ph idx="1"/>
          </p:nvPr>
        </p:nvSpPr>
        <p:spPr>
          <a:xfrm>
            <a:off x="685800" y="1676400"/>
            <a:ext cx="7772400" cy="4800600"/>
          </a:xfrm>
        </p:spPr>
        <p:txBody>
          <a:bodyPr/>
          <a:lstStyle/>
          <a:p>
            <a:r>
              <a:rPr lang="en-US" dirty="0"/>
              <a:t>History of mental health treatment in United States (cont’d)</a:t>
            </a:r>
          </a:p>
          <a:p>
            <a:pPr lvl="1"/>
            <a:r>
              <a:rPr lang="en-US" dirty="0"/>
              <a:t>As a result of deinstitutionalization, jails and prisons now play </a:t>
            </a:r>
            <a:r>
              <a:rPr lang="en-US" dirty="0" smtClean="0"/>
              <a:t>a central </a:t>
            </a:r>
            <a:r>
              <a:rPr lang="en-US" dirty="0"/>
              <a:t>role in contemporary response to psychiatric </a:t>
            </a:r>
            <a:r>
              <a:rPr lang="en-US" dirty="0" smtClean="0"/>
              <a:t>disorders.</a:t>
            </a:r>
            <a:endParaRPr lang="en-US" dirty="0"/>
          </a:p>
          <a:p>
            <a:pPr lvl="1"/>
            <a:endParaRPr lang="en-US" dirty="0"/>
          </a:p>
        </p:txBody>
      </p:sp>
    </p:spTree>
    <p:extLst>
      <p:ext uri="{BB962C8B-B14F-4D97-AF65-F5344CB8AC3E}">
        <p14:creationId xmlns:p14="http://schemas.microsoft.com/office/powerpoint/2010/main" val="657370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3497</TotalTime>
  <Words>2331</Words>
  <Application>Microsoft Office PowerPoint</Application>
  <PresentationFormat>On-screen Show (4:3)</PresentationFormat>
  <Paragraphs>998</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design_template</vt:lpstr>
      <vt:lpstr>PowerPoint Presentation</vt:lpstr>
      <vt:lpstr>Chapter 16  Mental Health</vt:lpstr>
      <vt:lpstr>Introduction</vt:lpstr>
      <vt:lpstr>A Brief History of Mental Health (1 of 7)</vt:lpstr>
      <vt:lpstr>A Brief History of Mental Health (2 of 7)</vt:lpstr>
      <vt:lpstr>A Brief History of Mental Health (3 of 7)</vt:lpstr>
      <vt:lpstr>A Brief History of Mental Health (4 of 7)</vt:lpstr>
      <vt:lpstr>A Brief History of Mental Health (5 of 7)</vt:lpstr>
      <vt:lpstr>A Brief History of Mental Health (6 of 7)</vt:lpstr>
      <vt:lpstr>A Brief History of Mental Health (7 of 7)</vt:lpstr>
      <vt:lpstr>Psychiatric Disorders (1 of 3)</vt:lpstr>
      <vt:lpstr>Psychiatric Disorders (2 of 3)</vt:lpstr>
      <vt:lpstr>Psychiatric Disorders (3 of 3)</vt:lpstr>
      <vt:lpstr>Classifying Psychiatric Disorders (1 of 2)</vt:lpstr>
      <vt:lpstr>Classifying Psychiatric Disorders (2 of 2)</vt:lpstr>
      <vt:lpstr>Medical Versus Mental Causes of Psychiatric Symptoms (1 of 2)</vt:lpstr>
      <vt:lpstr>Medical Versus Mental Causes of Psychiatric Symptoms (2 of 2)</vt:lpstr>
      <vt:lpstr>Safety Concerns (1 of 6)</vt:lpstr>
      <vt:lpstr>Safety Concerns (2 of 6)</vt:lpstr>
      <vt:lpstr>Safety Concerns (3 of 6)</vt:lpstr>
      <vt:lpstr>Safety Concerns (4 of 6)</vt:lpstr>
      <vt:lpstr>Safety Concerns (5 of 6)</vt:lpstr>
      <vt:lpstr>Safety Concerns (6 of 6)</vt:lpstr>
      <vt:lpstr>Psychosis (1 of 13)</vt:lpstr>
      <vt:lpstr>Psychosis (2 of 13)</vt:lpstr>
      <vt:lpstr>Psychosis (3 of 13)</vt:lpstr>
      <vt:lpstr>Psychosis (4 of 13)</vt:lpstr>
      <vt:lpstr>Psychosis (5 of 13)</vt:lpstr>
      <vt:lpstr>Psychosis (6 of 13)</vt:lpstr>
      <vt:lpstr>Psychosis (7 of 13)</vt:lpstr>
      <vt:lpstr>Psychosis (8 of 13)</vt:lpstr>
      <vt:lpstr>Psychosis (9 of 13)</vt:lpstr>
      <vt:lpstr>Psychosis (10 of 13)</vt:lpstr>
      <vt:lpstr>Psychosis (11 of 13)</vt:lpstr>
      <vt:lpstr>Psychosis (12 of 13)</vt:lpstr>
      <vt:lpstr>Psychosis (13 of 13)</vt:lpstr>
      <vt:lpstr>Depressive Disorders (1 of 6)</vt:lpstr>
      <vt:lpstr>Depressive Disorders (2 of 6)</vt:lpstr>
      <vt:lpstr>Depressive Disorders (3 of 6)</vt:lpstr>
      <vt:lpstr>Depressive Disorders (4 of 6)</vt:lpstr>
      <vt:lpstr>Depressive Disorders (5 of 6)</vt:lpstr>
      <vt:lpstr>Depressive Disorders (6 of 6)</vt:lpstr>
      <vt:lpstr>Anxiety Disorders (1 of 5)</vt:lpstr>
      <vt:lpstr>Anxiety Disorders (2 of 5)</vt:lpstr>
      <vt:lpstr>Anxiety Disorders (3 of 5)</vt:lpstr>
      <vt:lpstr>Anxiety Disorders (4 of 5)</vt:lpstr>
      <vt:lpstr>Anxiety Disorders (5 of 5)</vt:lpstr>
      <vt:lpstr>Obsessive−Compulsive Disorder</vt:lpstr>
      <vt:lpstr>Posttraumatic Stress Disorder (1 of 4)</vt:lpstr>
      <vt:lpstr>Posttraumatic Stress Disorder (2 of 4)</vt:lpstr>
      <vt:lpstr>Posttraumatic Stress Disorder (3 of 4)</vt:lpstr>
      <vt:lpstr>Posttraumatic Stress Disorder (4 of 4)</vt:lpstr>
      <vt:lpstr>Building a Relationship:  The Essentials (1 of 3)</vt:lpstr>
      <vt:lpstr>Building a Relationship:  The Essentials (2 of 3)</vt:lpstr>
      <vt:lpstr>Building a Relationship:  The Essentials (3 of 3)</vt:lpstr>
      <vt:lpstr>Referrals (1 of 2)</vt:lpstr>
      <vt:lpstr>Referrals (2 of 2)</vt:lpstr>
    </vt:vector>
  </TitlesOfParts>
  <Company>jones and bartlett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Jessica Sturtevant</cp:lastModifiedBy>
  <cp:revision>444</cp:revision>
  <dcterms:created xsi:type="dcterms:W3CDTF">2002-02-12T20:19:46Z</dcterms:created>
  <dcterms:modified xsi:type="dcterms:W3CDTF">2017-02-23T02:13:17Z</dcterms:modified>
</cp:coreProperties>
</file>