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93" r:id="rId2"/>
  </p:sldMasterIdLst>
  <p:notesMasterIdLst>
    <p:notesMasterId r:id="rId41"/>
  </p:notesMasterIdLst>
  <p:handoutMasterIdLst>
    <p:handoutMasterId r:id="rId42"/>
  </p:handoutMasterIdLst>
  <p:sldIdLst>
    <p:sldId id="800" r:id="rId3"/>
    <p:sldId id="802" r:id="rId4"/>
    <p:sldId id="803" r:id="rId5"/>
    <p:sldId id="804" r:id="rId6"/>
    <p:sldId id="805" r:id="rId7"/>
    <p:sldId id="806" r:id="rId8"/>
    <p:sldId id="808" r:id="rId9"/>
    <p:sldId id="811" r:id="rId10"/>
    <p:sldId id="812" r:id="rId11"/>
    <p:sldId id="813" r:id="rId12"/>
    <p:sldId id="814" r:id="rId13"/>
    <p:sldId id="809" r:id="rId14"/>
    <p:sldId id="816" r:id="rId15"/>
    <p:sldId id="818" r:id="rId16"/>
    <p:sldId id="819" r:id="rId17"/>
    <p:sldId id="820" r:id="rId18"/>
    <p:sldId id="821" r:id="rId19"/>
    <p:sldId id="817" r:id="rId20"/>
    <p:sldId id="822" r:id="rId21"/>
    <p:sldId id="823" r:id="rId22"/>
    <p:sldId id="824" r:id="rId23"/>
    <p:sldId id="825" r:id="rId24"/>
    <p:sldId id="826" r:id="rId25"/>
    <p:sldId id="827" r:id="rId26"/>
    <p:sldId id="828" r:id="rId27"/>
    <p:sldId id="829" r:id="rId28"/>
    <p:sldId id="830" r:id="rId29"/>
    <p:sldId id="831" r:id="rId30"/>
    <p:sldId id="841" r:id="rId31"/>
    <p:sldId id="842" r:id="rId32"/>
    <p:sldId id="843" r:id="rId33"/>
    <p:sldId id="844" r:id="rId34"/>
    <p:sldId id="845" r:id="rId35"/>
    <p:sldId id="847" r:id="rId36"/>
    <p:sldId id="846" r:id="rId37"/>
    <p:sldId id="848" r:id="rId38"/>
    <p:sldId id="849" r:id="rId39"/>
    <p:sldId id="85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Chris Brewster" initials="BCB" lastIdx="18" clrIdx="0">
    <p:extLst>
      <p:ext uri="{19B8F6BF-5375-455C-9EA6-DF929625EA0E}">
        <p15:presenceInfo xmlns:p15="http://schemas.microsoft.com/office/powerpoint/2012/main" userId="d3c440e2b8f28f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79705" autoAdjust="0"/>
  </p:normalViewPr>
  <p:slideViewPr>
    <p:cSldViewPr>
      <p:cViewPr varScale="1">
        <p:scale>
          <a:sx n="69" d="100"/>
          <a:sy n="69" d="100"/>
        </p:scale>
        <p:origin x="2050" y="67"/>
      </p:cViewPr>
      <p:guideLst>
        <p:guide orient="horz" pos="2160"/>
        <p:guide pos="2880"/>
      </p:guideLst>
    </p:cSldViewPr>
  </p:slideViewPr>
  <p:outlineViewPr>
    <p:cViewPr>
      <p:scale>
        <a:sx n="33" d="100"/>
        <a:sy n="33" d="100"/>
      </p:scale>
      <p:origin x="0" y="-523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8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F0BAC5-94FA-46B3-8A8A-CD0377A75F74}" type="datetimeFigureOut">
              <a:rPr lang="en-US" smtClean="0"/>
              <a:t>3/10/2017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AD61C1-1A25-4234-893E-1663A07DD190}" type="slidenum">
              <a:rPr lang="en-US" smtClean="0"/>
              <a:t>‹#›</a:t>
            </a:fld>
            <a:endParaRPr lang="en-US" dirty="0"/>
          </a:p>
        </p:txBody>
      </p:sp>
    </p:spTree>
    <p:extLst>
      <p:ext uri="{BB962C8B-B14F-4D97-AF65-F5344CB8AC3E}">
        <p14:creationId xmlns:p14="http://schemas.microsoft.com/office/powerpoint/2010/main" val="3614663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9689F-1E9B-4204-A1B3-EF66E4127E55}" type="datetimeFigureOut">
              <a:rPr lang="en-US" smtClean="0"/>
              <a:t>3/10/2017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2E86E8-C936-4B82-BEA8-3E6CEAEAA2F0}" type="slidenum">
              <a:rPr lang="en-US" smtClean="0"/>
              <a:t>‹#›</a:t>
            </a:fld>
            <a:endParaRPr lang="en-US" dirty="0"/>
          </a:p>
        </p:txBody>
      </p:sp>
    </p:spTree>
    <p:extLst>
      <p:ext uri="{BB962C8B-B14F-4D97-AF65-F5344CB8AC3E}">
        <p14:creationId xmlns:p14="http://schemas.microsoft.com/office/powerpoint/2010/main" val="211958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Explain lifeguard medical training.</a:t>
            </a:r>
          </a:p>
          <a:p>
            <a:pPr marL="228600" indent="-228600">
              <a:buFont typeface="+mj-lt"/>
              <a:buAutoNum type="arabicPeriod"/>
            </a:pPr>
            <a:r>
              <a:rPr lang="en-US" dirty="0"/>
              <a:t>List lifeguard medical equipment.</a:t>
            </a:r>
          </a:p>
          <a:p>
            <a:pPr marL="228600" indent="-228600">
              <a:buFont typeface="+mj-lt"/>
              <a:buAutoNum type="arabicPeriod"/>
            </a:pPr>
            <a:r>
              <a:rPr lang="en-US" dirty="0"/>
              <a:t>Describe how to provide medical care.</a:t>
            </a:r>
          </a:p>
          <a:p>
            <a:pPr marL="228600" indent="-228600">
              <a:buFont typeface="+mj-lt"/>
              <a:buAutoNum type="arabicPeriod"/>
            </a:pPr>
            <a:r>
              <a:rPr lang="en-US" dirty="0"/>
              <a:t>Explain resuscitation of drowning victims.</a:t>
            </a:r>
          </a:p>
          <a:p>
            <a:pPr marL="228600" indent="-228600">
              <a:buFont typeface="+mj-lt"/>
              <a:buAutoNum type="arabicPeriod"/>
            </a:pPr>
            <a:r>
              <a:rPr lang="en-US" dirty="0"/>
              <a:t>Describe the types of injuries from aquatic life.</a:t>
            </a:r>
          </a:p>
          <a:p>
            <a:pPr marL="228600" indent="-228600">
              <a:buFont typeface="+mj-lt"/>
              <a:buAutoNum type="arabicPeriod"/>
            </a:pPr>
            <a:r>
              <a:rPr lang="en-US" dirty="0"/>
              <a:t>Explain the impact of spinal injuries and how to provide medical care.</a:t>
            </a:r>
          </a:p>
          <a:p>
            <a:pPr marL="228600" indent="-228600">
              <a:buFont typeface="+mj-lt"/>
              <a:buAutoNum type="arabicPeriod"/>
            </a:pPr>
            <a:r>
              <a:rPr lang="en-US" dirty="0"/>
              <a:t>Describe the effects of cold water injuries.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a:t>
            </a:fld>
            <a:endParaRPr lang="en-US" dirty="0"/>
          </a:p>
        </p:txBody>
      </p:sp>
    </p:spTree>
    <p:extLst>
      <p:ext uri="{BB962C8B-B14F-4D97-AF65-F5344CB8AC3E}">
        <p14:creationId xmlns:p14="http://schemas.microsoft.com/office/powerpoint/2010/main" val="49121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a nonbreathing victim recovered in deep water, research has shown that immediate ventilation is the priority and can be crucial to resuscitation, Position the victim face up, extending the neck to open the airway. Use an RFD or rescue board. [Demonstrate.]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Attempt to ventilate for approximately one minute (12 to 16 ventilations). If ventilation is restored, proceed toward shore, intermittently stopping to check for spontaneous breathing.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not and if nearshore, rescue the victim while ventilations are continued or stop every one or two minutes to ventilate again.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a long swim, continue ventilation one additional minute in place and check for movement or reaction to ventilation. If present, use the same procedures as with the short swim. If movement or reaction to ventilation is absent, the bring the victim to shore without further ventilations.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10</a:t>
            </a:fld>
            <a:endParaRPr lang="en-US" dirty="0"/>
          </a:p>
        </p:txBody>
      </p:sp>
    </p:spTree>
    <p:extLst>
      <p:ext uri="{BB962C8B-B14F-4D97-AF65-F5344CB8AC3E}">
        <p14:creationId xmlns:p14="http://schemas.microsoft.com/office/powerpoint/2010/main" val="193820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 a sloping beach, the victim should be placed in a position parallel to the waterline, lying supine, so that the body is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position the victim head-down on the slope of the beach, as this will increase the likelihood of vomiting.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Ensure that you bring the victim far enough up the beach to avoid uprush and an incoming tide</a:t>
            </a:r>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11</a:t>
            </a:fld>
            <a:endParaRPr lang="en-US" dirty="0"/>
          </a:p>
        </p:txBody>
      </p:sp>
    </p:spTree>
    <p:extLst>
      <p:ext uri="{BB962C8B-B14F-4D97-AF65-F5344CB8AC3E}">
        <p14:creationId xmlns:p14="http://schemas.microsoft.com/office/powerpoint/2010/main" val="303135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 drowning victim is recovered from the water, the person is typically experiencing hypoxia.  It is ideal to provide the victim with 100 % pure oxygen to reverse hypoxia.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Oxygen regulators should receive annual service check.</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12</a:t>
            </a:fld>
            <a:endParaRPr lang="en-US" dirty="0"/>
          </a:p>
        </p:txBody>
      </p:sp>
    </p:spTree>
    <p:extLst>
      <p:ext uri="{BB962C8B-B14F-4D97-AF65-F5344CB8AC3E}">
        <p14:creationId xmlns:p14="http://schemas.microsoft.com/office/powerpoint/2010/main" val="54956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AED’s are a common tool of lifeguards.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Primarily intended to correct problems associated with sudden cardiac arrest (versus drowning).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AED’s can sometime stop ventricular fibrillation (VF), an uncontrolled beating of the heart.  VF is rare in submersion victims.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13</a:t>
            </a:fld>
            <a:endParaRPr lang="en-US" dirty="0"/>
          </a:p>
        </p:txBody>
      </p:sp>
    </p:spTree>
    <p:extLst>
      <p:ext uri="{BB962C8B-B14F-4D97-AF65-F5344CB8AC3E}">
        <p14:creationId xmlns:p14="http://schemas.microsoft.com/office/powerpoint/2010/main" val="373911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14</a:t>
            </a:fld>
            <a:endParaRPr lang="en-US" dirty="0"/>
          </a:p>
        </p:txBody>
      </p:sp>
    </p:spTree>
    <p:extLst>
      <p:ext uri="{BB962C8B-B14F-4D97-AF65-F5344CB8AC3E}">
        <p14:creationId xmlns:p14="http://schemas.microsoft.com/office/powerpoint/2010/main" val="14231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Whenever a victim has aspired water in a drowning incident, but is conscious, the lifeguard must make a determination whether further treatment is needed or the victim can be released from care.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following are recommended guidelines from the International Life Saving Federation:</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15</a:t>
            </a:fld>
            <a:endParaRPr lang="en-US" dirty="0"/>
          </a:p>
        </p:txBody>
      </p:sp>
    </p:spTree>
    <p:extLst>
      <p:ext uri="{BB962C8B-B14F-4D97-AF65-F5344CB8AC3E}">
        <p14:creationId xmlns:p14="http://schemas.microsoft.com/office/powerpoint/2010/main" val="1242500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always a risk of delayed lung complications.  All immersion victims should be warned that if they develop cough, breathlessness, fever, or any other worrying symptom, they should seek medical advice immediately. Special care and observation should be given to child victims.</a:t>
            </a:r>
          </a:p>
          <a:p>
            <a:endParaRPr lang="en-US" dirty="0"/>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16</a:t>
            </a:fld>
            <a:endParaRPr lang="en-US" dirty="0"/>
          </a:p>
        </p:txBody>
      </p:sp>
    </p:spTree>
    <p:extLst>
      <p:ext uri="{BB962C8B-B14F-4D97-AF65-F5344CB8AC3E}">
        <p14:creationId xmlns:p14="http://schemas.microsoft.com/office/powerpoint/2010/main" val="2938570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18</a:t>
            </a:fld>
            <a:endParaRPr lang="en-US" dirty="0"/>
          </a:p>
        </p:txBody>
      </p:sp>
    </p:spTree>
    <p:extLst>
      <p:ext uri="{BB962C8B-B14F-4D97-AF65-F5344CB8AC3E}">
        <p14:creationId xmlns:p14="http://schemas.microsoft.com/office/powerpoint/2010/main" val="12264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19</a:t>
            </a:fld>
            <a:endParaRPr lang="en-US" dirty="0"/>
          </a:p>
        </p:txBody>
      </p:sp>
    </p:spTree>
    <p:extLst>
      <p:ext uri="{BB962C8B-B14F-4D97-AF65-F5344CB8AC3E}">
        <p14:creationId xmlns:p14="http://schemas.microsoft.com/office/powerpoint/2010/main" val="2071049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hot shower, or application of a heat pack provide the best pain relief. </a:t>
            </a:r>
          </a:p>
          <a:p>
            <a:r>
              <a:rPr lang="en-US" dirty="0"/>
              <a:t>If heat treatment unavailable, cold packs have been shown to be effective, but less so than heat. </a:t>
            </a:r>
          </a:p>
          <a:p>
            <a:r>
              <a:rPr lang="en-US" dirty="0"/>
              <a:t>Vinegar has been shown, in some cases, to worsen the discharges and the sting with some species</a:t>
            </a:r>
          </a:p>
        </p:txBody>
      </p:sp>
      <p:sp>
        <p:nvSpPr>
          <p:cNvPr id="4" name="Slide Number Placeholder 3"/>
          <p:cNvSpPr>
            <a:spLocks noGrp="1"/>
          </p:cNvSpPr>
          <p:nvPr>
            <p:ph type="sldNum" sz="quarter" idx="10"/>
          </p:nvPr>
        </p:nvSpPr>
        <p:spPr/>
        <p:txBody>
          <a:bodyPr/>
          <a:lstStyle/>
          <a:p>
            <a:fld id="{C92E86E8-C936-4B82-BEA8-3E6CEAEAA2F0}" type="slidenum">
              <a:rPr lang="en-US" smtClean="0"/>
              <a:t>20</a:t>
            </a:fld>
            <a:endParaRPr lang="en-US" dirty="0"/>
          </a:p>
        </p:txBody>
      </p:sp>
    </p:spTree>
    <p:extLst>
      <p:ext uri="{BB962C8B-B14F-4D97-AF65-F5344CB8AC3E}">
        <p14:creationId xmlns:p14="http://schemas.microsoft.com/office/powerpoint/2010/main" val="141806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medical cases handled by lifeguards involve minor injuries which can be resolved at the beach.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serious injuries, such as difficulty breathing or serious trauma, require both lifeguard care and that of additional EMS responders.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Lifeguards must be capable of supporting life, sometimes for an extended period of time, until a higher medical authority can take over.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USLA has set minimum recommended standards for emergency training for all open water lifeguards.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information offered here is intended to supplement this training with medical care information that is specific to the role of a professional open water lifeguard.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a:t>
            </a:fld>
            <a:endParaRPr lang="en-US" dirty="0"/>
          </a:p>
        </p:txBody>
      </p:sp>
    </p:spTree>
    <p:extLst>
      <p:ext uri="{BB962C8B-B14F-4D97-AF65-F5344CB8AC3E}">
        <p14:creationId xmlns:p14="http://schemas.microsoft.com/office/powerpoint/2010/main" val="3256201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21</a:t>
            </a:fld>
            <a:endParaRPr lang="en-US" dirty="0"/>
          </a:p>
        </p:txBody>
      </p:sp>
    </p:spTree>
    <p:extLst>
      <p:ext uri="{BB962C8B-B14F-4D97-AF65-F5344CB8AC3E}">
        <p14:creationId xmlns:p14="http://schemas.microsoft.com/office/powerpoint/2010/main" val="80835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22</a:t>
            </a:fld>
            <a:endParaRPr lang="en-US" dirty="0"/>
          </a:p>
        </p:txBody>
      </p:sp>
    </p:spTree>
    <p:extLst>
      <p:ext uri="{BB962C8B-B14F-4D97-AF65-F5344CB8AC3E}">
        <p14:creationId xmlns:p14="http://schemas.microsoft.com/office/powerpoint/2010/main" val="185979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23</a:t>
            </a:fld>
            <a:endParaRPr lang="en-US" dirty="0"/>
          </a:p>
        </p:txBody>
      </p:sp>
    </p:spTree>
    <p:extLst>
      <p:ext uri="{BB962C8B-B14F-4D97-AF65-F5344CB8AC3E}">
        <p14:creationId xmlns:p14="http://schemas.microsoft.com/office/powerpoint/2010/main" val="2858395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24</a:t>
            </a:fld>
            <a:endParaRPr lang="en-US" dirty="0"/>
          </a:p>
        </p:txBody>
      </p:sp>
    </p:spTree>
    <p:extLst>
      <p:ext uri="{BB962C8B-B14F-4D97-AF65-F5344CB8AC3E}">
        <p14:creationId xmlns:p14="http://schemas.microsoft.com/office/powerpoint/2010/main" val="235172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25</a:t>
            </a:fld>
            <a:endParaRPr lang="en-US" dirty="0"/>
          </a:p>
        </p:txBody>
      </p:sp>
    </p:spTree>
    <p:extLst>
      <p:ext uri="{BB962C8B-B14F-4D97-AF65-F5344CB8AC3E}">
        <p14:creationId xmlns:p14="http://schemas.microsoft.com/office/powerpoint/2010/main" val="3691582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26</a:t>
            </a:fld>
            <a:endParaRPr lang="en-US" dirty="0"/>
          </a:p>
        </p:txBody>
      </p:sp>
    </p:spTree>
    <p:extLst>
      <p:ext uri="{BB962C8B-B14F-4D97-AF65-F5344CB8AC3E}">
        <p14:creationId xmlns:p14="http://schemas.microsoft.com/office/powerpoint/2010/main" val="4083796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27</a:t>
            </a:fld>
            <a:endParaRPr lang="en-US" dirty="0"/>
          </a:p>
        </p:txBody>
      </p:sp>
    </p:spTree>
    <p:extLst>
      <p:ext uri="{BB962C8B-B14F-4D97-AF65-F5344CB8AC3E}">
        <p14:creationId xmlns:p14="http://schemas.microsoft.com/office/powerpoint/2010/main" val="1495024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28</a:t>
            </a:fld>
            <a:endParaRPr lang="en-US" dirty="0"/>
          </a:p>
        </p:txBody>
      </p:sp>
    </p:spTree>
    <p:extLst>
      <p:ext uri="{BB962C8B-B14F-4D97-AF65-F5344CB8AC3E}">
        <p14:creationId xmlns:p14="http://schemas.microsoft.com/office/powerpoint/2010/main" val="138881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cases of nonbreathing victims or those with compromised breathing, resuscitation is the priority. The reported incidence of cervical spine injury in drowning victims is low.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step in treatment of spinal injury victims is recognition.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Any neck or back pain after injury (even trivial injury) or head trauma needs to be treated appropriately.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Unless victim is endangered, move slowly and in unison. Unless the victim is in imminent mortal danger and must be moved quickly, all actions should be taken slowly, carefully, and in unison.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Act in accordance with your level of medical training and train regularly.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Best methods will depend upon: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Location – onshore or offshore, deep or shallow water, surf or flatwater distance from shore.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Available lifeguards – strength, training, and numbers.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Victim – sizes and condition.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Available equipment and transportation</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29</a:t>
            </a:fld>
            <a:endParaRPr lang="en-US" dirty="0"/>
          </a:p>
        </p:txBody>
      </p:sp>
    </p:spTree>
    <p:extLst>
      <p:ext uri="{BB962C8B-B14F-4D97-AF65-F5344CB8AC3E}">
        <p14:creationId xmlns:p14="http://schemas.microsoft.com/office/powerpoint/2010/main" val="603397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of the spinal injuries a lifeguard will see involve people who walk up to the lifeguard complaining of neck and back injury sustained during water reaction, such as bodysurfing, or a shallow water dive in which the bottom was struck.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Recognition and immobilization are of tremendous importance to minimize further injury.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assume because the victim is able to walk, there is not a serious injury to the spine.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victim should not be allowed to lie down.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standing backboard technique.</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30</a:t>
            </a:fld>
            <a:endParaRPr lang="en-US" dirty="0"/>
          </a:p>
        </p:txBody>
      </p:sp>
    </p:spTree>
    <p:extLst>
      <p:ext uri="{BB962C8B-B14F-4D97-AF65-F5344CB8AC3E}">
        <p14:creationId xmlns:p14="http://schemas.microsoft.com/office/powerpoint/2010/main" val="104621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USLA sets recommended standards for medical equipment, which should be made available to lifeguards. They are detailed in the chapter on Lifeguard Facilities and Equipment.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aid supplies and each first aid kit should be clean and properly stocked at all times.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Oxygen and other medical equipment should also be inspected daily, and maintained in a ready condition.</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a:t>
            </a:fld>
            <a:endParaRPr lang="en-US" dirty="0"/>
          </a:p>
        </p:txBody>
      </p:sp>
    </p:spTree>
    <p:extLst>
      <p:ext uri="{BB962C8B-B14F-4D97-AF65-F5344CB8AC3E}">
        <p14:creationId xmlns:p14="http://schemas.microsoft.com/office/powerpoint/2010/main" val="3978110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2E86E8-C936-4B82-BEA8-3E6CEAEAA2F0}" type="slidenum">
              <a:rPr lang="en-US" smtClean="0"/>
              <a:t>31</a:t>
            </a:fld>
            <a:endParaRPr lang="en-US" dirty="0"/>
          </a:p>
        </p:txBody>
      </p:sp>
    </p:spTree>
    <p:extLst>
      <p:ext uri="{BB962C8B-B14F-4D97-AF65-F5344CB8AC3E}">
        <p14:creationId xmlns:p14="http://schemas.microsoft.com/office/powerpoint/2010/main" val="413455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Victims found in the surf or floating in shallow water, or those seen diving, need appropriate precautionary care for possible spinal injury.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approaching avoid unnecessary turbulence.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victim is not breathing begins rescue breathing.  Use modified jaw thrust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three in-water spinal immobilization techniques.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a backboard that floats, if available.</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32</a:t>
            </a:fld>
            <a:endParaRPr lang="en-US" dirty="0"/>
          </a:p>
        </p:txBody>
      </p:sp>
    </p:spTree>
    <p:extLst>
      <p:ext uri="{BB962C8B-B14F-4D97-AF65-F5344CB8AC3E}">
        <p14:creationId xmlns:p14="http://schemas.microsoft.com/office/powerpoint/2010/main" val="937744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from the victim’s side, place the lifeguard’s dominant arm along the victim’s sternum, and stabilizes the chin with the hand.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lifeguard’s other arm is then placed along the spine with this hand cupping the back of the victim’s head.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arms squeezed together forming a vice, which provides stabilization.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excessive pressure on the airway.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face down, slow rotate the victim toward the lifeguard.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Works in deep and shallow water.</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33</a:t>
            </a:fld>
            <a:endParaRPr lang="en-US" dirty="0"/>
          </a:p>
        </p:txBody>
      </p:sp>
    </p:spTree>
    <p:extLst>
      <p:ext uri="{BB962C8B-B14F-4D97-AF65-F5344CB8AC3E}">
        <p14:creationId xmlns:p14="http://schemas.microsoft.com/office/powerpoint/2010/main" val="270013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Lifeguard approaches the face up victim from behind and partially submerges.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lifeguard then places their arms through the victim’s armpit from back and places their hands over the victim’s ears, thus stabilizing the head.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lifeguard’s face is place next to the victim’ head.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face down the lifeguard uses the same arm and hand placement and then rolls the victim toward the lifeguard.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Provides great immobilization.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Impractical in shallow water.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change in immobilization technique is required before placing on a </a:t>
            </a:r>
            <a:r>
              <a:rPr lang="en-US" sz="1200" kern="1200" dirty="0" err="1">
                <a:solidFill>
                  <a:schemeClr val="tx1"/>
                </a:solidFill>
                <a:effectLst/>
                <a:latin typeface="+mn-lt"/>
                <a:ea typeface="+mn-ea"/>
                <a:cs typeface="+mn-cs"/>
              </a:rPr>
              <a:t>spineboard</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34</a:t>
            </a:fld>
            <a:endParaRPr lang="en-US" dirty="0"/>
          </a:p>
        </p:txBody>
      </p:sp>
    </p:spTree>
    <p:extLst>
      <p:ext uri="{BB962C8B-B14F-4D97-AF65-F5344CB8AC3E}">
        <p14:creationId xmlns:p14="http://schemas.microsoft.com/office/powerpoint/2010/main" val="2521763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Lifeguard takes a position at the victim’s side and grabs the victim’s arm just above the elbow right-to-right and left-to-left.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Carefully raise the arms above the victim’s head pressing them together against the ears.  This immobilizes the head.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face down applies as mentioned and then rolls towards the lifeguard, placing the victim in the crook of their arm.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Works in shallow water.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concerns about the degree of immobilization with this method, especially toward flexion forces.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35</a:t>
            </a:fld>
            <a:endParaRPr lang="en-US" dirty="0"/>
          </a:p>
        </p:txBody>
      </p:sp>
    </p:spTree>
    <p:extLst>
      <p:ext uri="{BB962C8B-B14F-4D97-AF65-F5344CB8AC3E}">
        <p14:creationId xmlns:p14="http://schemas.microsoft.com/office/powerpoint/2010/main" val="3221841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36</a:t>
            </a:fld>
            <a:endParaRPr lang="en-US" dirty="0"/>
          </a:p>
        </p:txBody>
      </p:sp>
    </p:spTree>
    <p:extLst>
      <p:ext uri="{BB962C8B-B14F-4D97-AF65-F5344CB8AC3E}">
        <p14:creationId xmlns:p14="http://schemas.microsoft.com/office/powerpoint/2010/main" val="1653021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cold water immersion victims should be quickly rescued.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Victims how have been in cold water for a considerable amount of time should be rescued in a near horizontal attitude to prevent a potentially adverse fall in blood pressure.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Remove wet clothing and replace with dry clothing.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in warm blankets.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open airway.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cardiac arrest, follow CPR protocols.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hasty diagnosis.  No one is dead until they are warm and dead.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Individuals have survived cold water submersion up to one hour in ice cold water</a:t>
            </a:r>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37</a:t>
            </a:fld>
            <a:endParaRPr lang="en-US" dirty="0"/>
          </a:p>
        </p:txBody>
      </p:sp>
    </p:spTree>
    <p:extLst>
      <p:ext uri="{BB962C8B-B14F-4D97-AF65-F5344CB8AC3E}">
        <p14:creationId xmlns:p14="http://schemas.microsoft.com/office/powerpoint/2010/main" val="3818155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 class into small groups.  Assign a “Discussion Point” to each group.  Ask each group to share the most important parts of their lesson point with the rest of the class.  Expand on each group’s comments so that all lesson material is covered. </a:t>
            </a:r>
            <a:endParaRPr lang="en-US" b="1" dirty="0"/>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38</a:t>
            </a:fld>
            <a:endParaRPr lang="en-US" dirty="0"/>
          </a:p>
        </p:txBody>
      </p:sp>
    </p:spTree>
    <p:extLst>
      <p:ext uri="{BB962C8B-B14F-4D97-AF65-F5344CB8AC3E}">
        <p14:creationId xmlns:p14="http://schemas.microsoft.com/office/powerpoint/2010/main" val="3452987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Lifeguards should provide care in accordance with their training, agency policies, agency protocols, and any applicable regulations. </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4</a:t>
            </a:fld>
            <a:endParaRPr lang="en-US" dirty="0"/>
          </a:p>
        </p:txBody>
      </p:sp>
    </p:spTree>
    <p:extLst>
      <p:ext uri="{BB962C8B-B14F-4D97-AF65-F5344CB8AC3E}">
        <p14:creationId xmlns:p14="http://schemas.microsoft.com/office/powerpoint/2010/main" val="209950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Injuries that lifeguard commonly encounter can be divided into three levels.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Minor injuries – are conditions unlikely to require medical treatment beyond primary care.  These injuries include minor abrasion, cuts, and scrapes.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Moderate injuries – are those, which are not immediately life, threatening, but which require further care at a medical facility.  These injuries are minor lacerations that require sutures, minor puncture wounds to the extremities, and other similar injuries. Moderate injuries require that decisions be made by lifeguards as to whether an ambulance should be summoned or the person released with advice to seek further care. Agency policies are key to this decision.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Acute injuries and Illness – is defined as any injury or illness requiring urgent care at a medical facility.  This includes immediately life-threatening injuries, such as uncontrolled bleeding, as well as those which are not immediately life-threatening, such as a simple, closed fracture.</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5</a:t>
            </a:fld>
            <a:endParaRPr lang="en-US" dirty="0"/>
          </a:p>
        </p:txBody>
      </p:sp>
    </p:spTree>
    <p:extLst>
      <p:ext uri="{BB962C8B-B14F-4D97-AF65-F5344CB8AC3E}">
        <p14:creationId xmlns:p14="http://schemas.microsoft.com/office/powerpoint/2010/main" val="224024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The following are some general guidelines for treating injuries and ailments which may be modified in accordance with the severity of injury and general circumstances:	</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6</a:t>
            </a:fld>
            <a:endParaRPr lang="en-US" dirty="0"/>
          </a:p>
        </p:txBody>
      </p:sp>
    </p:spTree>
    <p:extLst>
      <p:ext uri="{BB962C8B-B14F-4D97-AF65-F5344CB8AC3E}">
        <p14:creationId xmlns:p14="http://schemas.microsoft.com/office/powerpoint/2010/main" val="118175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general guidelines for treating injuries, the following tips should help lifeguards address issues they will commonly encounter: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Prioritize Responsibilities – treating a minor injury that does not require immediate care may not take precedence over water surveillance.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and treat the injury – beach goers occasionally request medical supplies for self-treatment of minor injuries, without revealing the injury.  This should be discouraged.  Lifeguards should offer to assist in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Assess Carefully – assessment of injuries requires a good judgement and skills on the part of the lifeguard.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Treat carefully and thoroughly – whenever a lifeguard initiates medical treatment for an injury, the lifeguard undertakes a responsibility to treat properly.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Treat minors with care – if there is a parent or an adult supervisor of the minor readily available, the lifeguard should make sure that the adult knows of the injury, preferably before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bystanders back – a pushing crowd can aggravate the fear and anxiety of an injured person.  Keep onlookers away.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control – it is important for lifeguards to maintain control of the situation and keep treatment within the lines of established protocols. Be cautious of bystanders who say, “I’m a doctor,” or “I’m a paramedic.”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discretion – the beach is a public place.  If treatment of a wound will require removal of clothing, it may be best to bring the victim inside, if possible. Privacy is a secondary issue in the case of a life-threatening injury, but it should be taken into account.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inappropriate release from care – lifeguards must be careful not to release a person whose status may quickly deteriorate.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follow up treatment – it is wise to recommend the victims follow up with their physicians.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 treatment and advice – the treatment provided, advice rendered, and all recommendations for further treatment of injuries should be carefully documented of medical reports.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7</a:t>
            </a:fld>
            <a:endParaRPr lang="en-US" dirty="0"/>
          </a:p>
        </p:txBody>
      </p:sp>
    </p:spTree>
    <p:extLst>
      <p:ext uri="{BB962C8B-B14F-4D97-AF65-F5344CB8AC3E}">
        <p14:creationId xmlns:p14="http://schemas.microsoft.com/office/powerpoint/2010/main" val="76244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8</a:t>
            </a:fld>
            <a:endParaRPr lang="en-US" dirty="0"/>
          </a:p>
        </p:txBody>
      </p:sp>
    </p:spTree>
    <p:extLst>
      <p:ext uri="{BB962C8B-B14F-4D97-AF65-F5344CB8AC3E}">
        <p14:creationId xmlns:p14="http://schemas.microsoft.com/office/powerpoint/2010/main" val="199199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Drowning victims may be conscious and alert or they may be unconscious.  They may have a pulse with no respiration or may have neither.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Hypoxia caused by immersion or submersion, if not corrected, results first in respiratory arrest. If respiratory arrest is not corrected, it is followed by cardiac arrest.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American Heart Association (AHA) guidelines for treating drowning have consistently made clear that drowning resuscitation priorities differ in key ways from standard CPR for sudden cardiac arrest.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and most important treatment of the drowning victim is the immediate provision of ventilation.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Victims with only respiratory arrest usually respond after a few artificial breaths are given.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CPR for drowning victims should follow A-B-C vs C-A-B because drowning is a hypoxic event.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available, a barrier device should be used for rescue breathing. Barrier devices have not been shown to reduce the low risk of transmission of infection.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 the International Life Saving Federation: “Studies suggest that the chance of contracting a communicable disease via mouth-to-mouth resuscitation attempts is extremely small. On the other hand, the chance of saving a life in these cases is high.” Drowning victims commonly aspirate water, but there is no need to clear the airway of this water because only a modest amount is aspirated by the majority of drowning victims, and aspirated water is rapidly absorbed by the body. Attempts to remove water from the breathing passages by any means other than suction (e.g., abdominal thrusts or the Heimlich maneuver) are unnecessary and potentially dangerous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Drowning victims do commonly vomit.</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9</a:t>
            </a:fld>
            <a:endParaRPr lang="en-US" dirty="0"/>
          </a:p>
        </p:txBody>
      </p:sp>
    </p:spTree>
    <p:extLst>
      <p:ext uri="{BB962C8B-B14F-4D97-AF65-F5344CB8AC3E}">
        <p14:creationId xmlns:p14="http://schemas.microsoft.com/office/powerpoint/2010/main" val="78419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lvl1pPr algn="l">
              <a:defRPr/>
            </a:lvl1pPr>
          </a:lstStyle>
          <a:p>
            <a:r>
              <a:rPr lang="en-US" dirty="0"/>
              <a:t>Click to edit Master title style</a:t>
            </a:r>
          </a:p>
        </p:txBody>
      </p:sp>
      <p:sp>
        <p:nvSpPr>
          <p:cNvPr id="3" name="Content Placeholder 2"/>
          <p:cNvSpPr>
            <a:spLocks noGrp="1"/>
          </p:cNvSpPr>
          <p:nvPr>
            <p:ph sz="half" idx="1" hasCustomPrompt="1"/>
          </p:nvPr>
        </p:nvSpPr>
        <p:spPr>
          <a:xfrm>
            <a:off x="457200" y="1148216"/>
            <a:ext cx="4038600" cy="4525963"/>
          </a:xfrm>
        </p:spPr>
        <p:txBody>
          <a:bodyPr/>
          <a:lstStyle>
            <a:lvl1pPr>
              <a:defRPr sz="2800">
                <a:solidFill>
                  <a:schemeClr val="tx2">
                    <a:lumMod val="7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8216"/>
            <a:ext cx="4038600" cy="49779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338108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3505200" cy="4038600"/>
          </a:xfrm>
        </p:spPr>
        <p:txBody>
          <a:bodyPr/>
          <a:lstStyle>
            <a:lvl1pPr>
              <a:defRPr>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3594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01E278-1ADF-4048-9E51-866E592FFA07}" type="slidenum">
              <a:rPr lang="en-US" smtClean="0"/>
              <a:t>‹#›</a:t>
            </a:fld>
            <a:endParaRPr lang="en-US" dirty="0"/>
          </a:p>
        </p:txBody>
      </p:sp>
      <p:sp>
        <p:nvSpPr>
          <p:cNvPr id="5" name="Title 1"/>
          <p:cNvSpPr>
            <a:spLocks noGrp="1"/>
          </p:cNvSpPr>
          <p:nvPr>
            <p:ph type="title"/>
          </p:nvPr>
        </p:nvSpPr>
        <p:spPr>
          <a:xfrm>
            <a:off x="762000" y="381000"/>
            <a:ext cx="7620000" cy="565150"/>
          </a:xfrm>
        </p:spPr>
        <p:txBody>
          <a:bodyPr anchor="b"/>
          <a:lstStyle>
            <a:lvl1pPr algn="ctr">
              <a:defRPr sz="3200" b="0">
                <a:solidFill>
                  <a:schemeClr val="tx2">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74290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50"/>
            <a:ext cx="3733800" cy="565150"/>
          </a:xfrm>
        </p:spPr>
        <p:txBody>
          <a:bodyPr anchor="b"/>
          <a:lstStyle>
            <a:lvl1pPr algn="l">
              <a:defRPr sz="3200" b="0">
                <a:solidFill>
                  <a:schemeClr val="tx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3434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8600" y="990600"/>
            <a:ext cx="3733800" cy="4419601"/>
          </a:xfrm>
        </p:spPr>
        <p:txBody>
          <a:bodyPr/>
          <a:lstStyle>
            <a:lvl1pPr marL="0" indent="0">
              <a:buNone/>
              <a:defRPr sz="3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162578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hapter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rmAutofit/>
          </a:bodyPr>
          <a:lstStyle>
            <a:lvl1pPr>
              <a:defRPr sz="3600">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8B303B-DE31-49A9-9E32-CC990A95794A}" type="slidenum">
              <a:rPr lang="en-US" smtClean="0"/>
              <a:t>‹#›</a:t>
            </a:fld>
            <a:endParaRPr lang="en-US" dirty="0"/>
          </a:p>
        </p:txBody>
      </p:sp>
      <p:pic>
        <p:nvPicPr>
          <p:cNvPr id="1026" name="Picture 2" descr="\\local.cityofevanston.org\users\users\aabajian\Desktop\clear USLA logo.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674" y="1600200"/>
            <a:ext cx="4733925"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0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Landscape">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14400"/>
          </a:xfrm>
        </p:spPr>
        <p:txBody>
          <a:bodyPr>
            <a:normAutofit/>
          </a:bodyPr>
          <a:lstStyle>
            <a:lvl1pPr algn="ctr">
              <a:defRPr sz="3600" b="0">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8B303B-DE31-49A9-9E32-CC990A95794A}" type="slidenum">
              <a:rPr lang="en-US" smtClean="0"/>
              <a:t>‹#›</a:t>
            </a:fld>
            <a:endParaRPr lang="en-US" dirty="0"/>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2800" y="5993525"/>
            <a:ext cx="1981200" cy="864475"/>
          </a:xfrm>
          <a:prstGeom prst="rect">
            <a:avLst/>
          </a:prstGeom>
          <a:noFill/>
          <a:ln w="9525">
            <a:solidFill>
              <a:schemeClr val="tx1"/>
            </a:solidFill>
            <a:miter lim="800000"/>
            <a:headEnd/>
            <a:tailEnd/>
          </a:ln>
          <a:effectLst>
            <a:glow>
              <a:schemeClr val="accent1">
                <a:alpha val="44000"/>
              </a:schemeClr>
            </a:glow>
            <a:outerShdw dir="366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2681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bjective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38600" y="1110342"/>
            <a:ext cx="4800600" cy="5246007"/>
          </a:xfrm>
        </p:spPr>
        <p:txBody>
          <a:bodyPr>
            <a:normAutofit/>
          </a:bodyPr>
          <a:lstStyle>
            <a:lvl1pPr marL="571500" indent="-571500" algn="l">
              <a:buFont typeface="Arial" panose="020B0604020202020204" pitchFamily="34" charset="0"/>
              <a:buChar char="•"/>
              <a:defRPr sz="3600">
                <a:solidFill>
                  <a:schemeClr val="tx2">
                    <a:lumMod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8B303B-DE31-49A9-9E32-CC990A95794A}"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00"/>
            <a:ext cx="3919280" cy="7467600"/>
          </a:xfrm>
          <a:prstGeom prst="rect">
            <a:avLst/>
          </a:prstGeom>
        </p:spPr>
      </p:pic>
      <p:sp>
        <p:nvSpPr>
          <p:cNvPr id="9" name="Title 1"/>
          <p:cNvSpPr>
            <a:spLocks noGrp="1"/>
          </p:cNvSpPr>
          <p:nvPr>
            <p:ph type="title"/>
          </p:nvPr>
        </p:nvSpPr>
        <p:spPr>
          <a:xfrm>
            <a:off x="4038600" y="60324"/>
            <a:ext cx="4800600" cy="930275"/>
          </a:xfr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270529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ussion Poin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066800"/>
            <a:ext cx="8763000" cy="4267200"/>
          </a:xfrm>
        </p:spPr>
        <p:txBody>
          <a:bodyPr anchor="t"/>
          <a:lstStyle>
            <a:lvl1pPr marL="0" indent="0">
              <a:buNone/>
              <a:defRPr sz="2400">
                <a:solidFill>
                  <a:schemeClr val="tx2">
                    <a:lumMod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8B303B-DE31-49A9-9E32-CC990A95794A}"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3109" y="5649395"/>
            <a:ext cx="6667500" cy="1190625"/>
          </a:xfrm>
          <a:prstGeom prst="rect">
            <a:avLst/>
          </a:prstGeom>
          <a:ln>
            <a:solidFill>
              <a:schemeClr val="accent1"/>
            </a:solidFill>
          </a:ln>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31" y="794452"/>
            <a:ext cx="9144000" cy="3990864"/>
          </a:xfrm>
          <a:prstGeom prst="rect">
            <a:avLst/>
          </a:prstGeom>
        </p:spPr>
      </p:pic>
    </p:spTree>
    <p:extLst>
      <p:ext uri="{BB962C8B-B14F-4D97-AF65-F5344CB8AC3E}">
        <p14:creationId xmlns:p14="http://schemas.microsoft.com/office/powerpoint/2010/main" val="295822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3303" b="6879"/>
          <a:stretch/>
        </p:blipFill>
        <p:spPr>
          <a:xfrm>
            <a:off x="-76200" y="0"/>
            <a:ext cx="9144000" cy="6858000"/>
          </a:xfrm>
          <a:prstGeom prst="rect">
            <a:avLst/>
          </a:prstGeom>
        </p:spPr>
      </p:pic>
      <p:sp>
        <p:nvSpPr>
          <p:cNvPr id="2" name="Title 1"/>
          <p:cNvSpPr>
            <a:spLocks noGrp="1"/>
          </p:cNvSpPr>
          <p:nvPr>
            <p:ph type="title"/>
          </p:nvPr>
        </p:nvSpPr>
        <p:spPr>
          <a:xfrm>
            <a:off x="533400" y="2209800"/>
            <a:ext cx="82296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1654406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18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42672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676399"/>
            <a:ext cx="4267200" cy="3886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1AEDA-ABE6-4B1D-AAC7-B69D2E1C451F}" type="datetimeFigureOut">
              <a:rPr lang="en-US" smtClean="0"/>
              <a:t>3/10/2017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1E278-1ADF-4048-9E51-866E592FFA07}" type="slidenum">
              <a:rPr lang="en-US" smtClean="0"/>
              <a:t>‹#›</a:t>
            </a:fld>
            <a:endParaRPr lang="en-US" dirty="0"/>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569193"/>
            <a:ext cx="1371600" cy="1288807"/>
          </a:xfrm>
          <a:prstGeom prst="rect">
            <a:avLst/>
          </a:prstGeom>
        </p:spPr>
      </p:pic>
    </p:spTree>
    <p:extLst>
      <p:ext uri="{BB962C8B-B14F-4D97-AF65-F5344CB8AC3E}">
        <p14:creationId xmlns:p14="http://schemas.microsoft.com/office/powerpoint/2010/main" val="3043305404"/>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Lst>
  <p:txStyles>
    <p:titleStyle>
      <a:lvl1pPr algn="ctr" defTabSz="914400" rtl="0" eaLnBrk="1" latinLnBrk="0" hangingPunct="1">
        <a:spcBef>
          <a:spcPct val="0"/>
        </a:spcBef>
        <a:buNone/>
        <a:defRPr sz="3600"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7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lumMod val="60000"/>
              <a:lumOff val="4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lumMod val="60000"/>
              <a:lumOff val="4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lumMod val="60000"/>
              <a:lumOff val="4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lumMod val="60000"/>
              <a:lumOff val="4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18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1AEDA-ABE6-4B1D-AAC7-B69D2E1C451F}" type="datetimeFigureOut">
              <a:rPr lang="en-US" smtClean="0"/>
              <a:t>3/10/2017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1E278-1ADF-4048-9E51-866E592FFA07}" type="slidenum">
              <a:rPr lang="en-US" smtClean="0"/>
              <a:t>‹#›</a:t>
            </a:fld>
            <a:endParaRPr lang="en-US" dirty="0"/>
          </a:p>
        </p:txBody>
      </p:sp>
    </p:spTree>
    <p:extLst>
      <p:ext uri="{BB962C8B-B14F-4D97-AF65-F5344CB8AC3E}">
        <p14:creationId xmlns:p14="http://schemas.microsoft.com/office/powerpoint/2010/main" val="1488921432"/>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10" r:id="rId4"/>
    <p:sldLayoutId id="2147483711" r:id="rId5"/>
  </p:sldLayoutIdLst>
  <p:txStyles>
    <p:titleStyle>
      <a:lvl1pPr algn="ctr" defTabSz="914400" rtl="0" eaLnBrk="1" latinLnBrk="0" hangingPunct="1">
        <a:spcBef>
          <a:spcPct val="0"/>
        </a:spcBef>
        <a:buNone/>
        <a:defRPr sz="4400"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18: Medical Care in the Aquatic Environment</a:t>
            </a:r>
          </a:p>
        </p:txBody>
      </p:sp>
    </p:spTree>
    <p:extLst>
      <p:ext uri="{BB962C8B-B14F-4D97-AF65-F5344CB8AC3E}">
        <p14:creationId xmlns:p14="http://schemas.microsoft.com/office/powerpoint/2010/main" val="39011348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3313113" cy="1219200"/>
          </a:xfrm>
        </p:spPr>
        <p:txBody>
          <a:bodyPr/>
          <a:lstStyle/>
          <a:p>
            <a:r>
              <a:rPr lang="en-US" sz="2800" dirty="0"/>
              <a:t>Non-Breathing Victim Recovered in Deep Water</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368" b="10954"/>
          <a:stretch/>
        </p:blipFill>
        <p:spPr>
          <a:xfrm>
            <a:off x="3577529" y="3662916"/>
            <a:ext cx="5555837" cy="3195084"/>
          </a:xfrm>
        </p:spPr>
      </p:pic>
      <p:sp>
        <p:nvSpPr>
          <p:cNvPr id="4" name="Text Placeholder 3"/>
          <p:cNvSpPr>
            <a:spLocks noGrp="1"/>
          </p:cNvSpPr>
          <p:nvPr>
            <p:ph type="body" sz="half" idx="2"/>
          </p:nvPr>
        </p:nvSpPr>
        <p:spPr>
          <a:xfrm>
            <a:off x="152400" y="1600199"/>
            <a:ext cx="3313113" cy="4038601"/>
          </a:xfrm>
        </p:spPr>
        <p:txBody>
          <a:bodyPr>
            <a:normAutofit/>
          </a:bodyPr>
          <a:lstStyle/>
          <a:p>
            <a:pPr marL="457200" indent="-457200">
              <a:buFont typeface="Arial" panose="020B0604020202020204" pitchFamily="34" charset="0"/>
              <a:buChar char="•"/>
            </a:pPr>
            <a:r>
              <a:rPr lang="en-US" sz="2400" dirty="0"/>
              <a:t>Position victim face up</a:t>
            </a:r>
          </a:p>
          <a:p>
            <a:pPr marL="457200" indent="-457200">
              <a:buFont typeface="Arial" panose="020B0604020202020204" pitchFamily="34" charset="0"/>
              <a:buChar char="•"/>
            </a:pPr>
            <a:r>
              <a:rPr lang="en-US" sz="2400" dirty="0"/>
              <a:t>Extend neck to open position</a:t>
            </a:r>
          </a:p>
          <a:p>
            <a:pPr marL="457200" indent="-457200">
              <a:buFont typeface="Arial" panose="020B0604020202020204" pitchFamily="34" charset="0"/>
              <a:buChar char="•"/>
            </a:pPr>
            <a:r>
              <a:rPr lang="en-US" sz="2400" dirty="0"/>
              <a:t>Attempt to ventilate for one minute</a:t>
            </a:r>
          </a:p>
          <a:p>
            <a:pPr marL="457200" indent="-457200">
              <a:buFont typeface="Arial" panose="020B0604020202020204" pitchFamily="34" charset="0"/>
              <a:buChar char="•"/>
            </a:pPr>
            <a:r>
              <a:rPr lang="en-US" sz="2400" dirty="0"/>
              <a:t>Continue ventilation while moving victim to shore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6667" r="8139"/>
          <a:stretch/>
        </p:blipFill>
        <p:spPr>
          <a:xfrm>
            <a:off x="3572213" y="0"/>
            <a:ext cx="5561153" cy="3363284"/>
          </a:xfrm>
          <a:prstGeom prst="rect">
            <a:avLst/>
          </a:prstGeom>
        </p:spPr>
      </p:pic>
    </p:spTree>
    <p:extLst>
      <p:ext uri="{BB962C8B-B14F-4D97-AF65-F5344CB8AC3E}">
        <p14:creationId xmlns:p14="http://schemas.microsoft.com/office/powerpoint/2010/main" val="418986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1600200"/>
            <a:ext cx="4800600" cy="4756150"/>
          </a:xfrm>
        </p:spPr>
        <p:txBody>
          <a:bodyPr>
            <a:normAutofit/>
          </a:bodyPr>
          <a:lstStyle/>
          <a:p>
            <a:r>
              <a:rPr lang="en-US" sz="2800" dirty="0"/>
              <a:t>On a slope victim should be parallel to waterline</a:t>
            </a:r>
          </a:p>
          <a:p>
            <a:r>
              <a:rPr lang="en-US" sz="2800" dirty="0"/>
              <a:t>Never head-down the slope</a:t>
            </a:r>
          </a:p>
          <a:p>
            <a:r>
              <a:rPr lang="en-US" sz="2800" dirty="0"/>
              <a:t>Keep victim out of the water (consider incoming tide and wave sets)</a:t>
            </a:r>
          </a:p>
        </p:txBody>
      </p:sp>
      <p:sp>
        <p:nvSpPr>
          <p:cNvPr id="3" name="Title 2"/>
          <p:cNvSpPr>
            <a:spLocks noGrp="1"/>
          </p:cNvSpPr>
          <p:nvPr>
            <p:ph type="title"/>
          </p:nvPr>
        </p:nvSpPr>
        <p:spPr>
          <a:xfrm>
            <a:off x="4038600" y="304800"/>
            <a:ext cx="4800600" cy="930275"/>
          </a:xfrm>
        </p:spPr>
        <p:txBody>
          <a:bodyPr/>
          <a:lstStyle/>
          <a:p>
            <a:r>
              <a:rPr lang="en-US" dirty="0"/>
              <a:t>Positioning a Drowning Victim</a:t>
            </a:r>
          </a:p>
        </p:txBody>
      </p:sp>
    </p:spTree>
    <p:extLst>
      <p:ext uri="{BB962C8B-B14F-4D97-AF65-F5344CB8AC3E}">
        <p14:creationId xmlns:p14="http://schemas.microsoft.com/office/powerpoint/2010/main" val="473619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Oxygen</a:t>
            </a:r>
          </a:p>
        </p:txBody>
      </p:sp>
      <p:sp>
        <p:nvSpPr>
          <p:cNvPr id="3" name="Content Placeholder 2"/>
          <p:cNvSpPr>
            <a:spLocks noGrp="1"/>
          </p:cNvSpPr>
          <p:nvPr>
            <p:ph sz="half" idx="1"/>
          </p:nvPr>
        </p:nvSpPr>
        <p:spPr>
          <a:xfrm>
            <a:off x="152400" y="1143000"/>
            <a:ext cx="4038600" cy="4525963"/>
          </a:xfrm>
        </p:spPr>
        <p:txBody>
          <a:bodyPr/>
          <a:lstStyle/>
          <a:p>
            <a:pPr marL="0" indent="0">
              <a:buNone/>
            </a:pPr>
            <a:r>
              <a:rPr lang="en-US" dirty="0"/>
              <a:t>Oxygen can be given by:</a:t>
            </a:r>
          </a:p>
          <a:p>
            <a:r>
              <a:rPr lang="en-US" dirty="0"/>
              <a:t>Oronasal mask</a:t>
            </a:r>
          </a:p>
          <a:p>
            <a:r>
              <a:rPr lang="en-US" dirty="0"/>
              <a:t>Non-rebreather</a:t>
            </a:r>
          </a:p>
          <a:p>
            <a:r>
              <a:rPr lang="en-US" dirty="0"/>
              <a:t>Demand valve</a:t>
            </a:r>
          </a:p>
          <a:p>
            <a:r>
              <a:rPr lang="en-US" dirty="0"/>
              <a:t>Bag valve mask</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00500" y="0"/>
            <a:ext cx="5143500" cy="6858000"/>
          </a:xfrm>
        </p:spPr>
      </p:pic>
    </p:spTree>
    <p:extLst>
      <p:ext uri="{BB962C8B-B14F-4D97-AF65-F5344CB8AC3E}">
        <p14:creationId xmlns:p14="http://schemas.microsoft.com/office/powerpoint/2010/main" val="688976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Defibrillators</a:t>
            </a:r>
          </a:p>
        </p:txBody>
      </p:sp>
      <p:sp>
        <p:nvSpPr>
          <p:cNvPr id="3" name="Content Placeholder 2"/>
          <p:cNvSpPr>
            <a:spLocks noGrp="1"/>
          </p:cNvSpPr>
          <p:nvPr>
            <p:ph sz="half" idx="1"/>
          </p:nvPr>
        </p:nvSpPr>
        <p:spPr/>
        <p:txBody>
          <a:bodyPr/>
          <a:lstStyle/>
          <a:p>
            <a:r>
              <a:rPr lang="en-US" dirty="0"/>
              <a:t>AED’s are standard equipment</a:t>
            </a:r>
          </a:p>
          <a:p>
            <a:r>
              <a:rPr lang="en-US" dirty="0"/>
              <a:t>Intended for sudden cardiac events</a:t>
            </a:r>
          </a:p>
          <a:p>
            <a:r>
              <a:rPr lang="en-US" dirty="0"/>
              <a:t>AED’s can sometimes stop V-fib or VF (not typically associated with drownings)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84161" y="0"/>
            <a:ext cx="4559840" cy="6858000"/>
          </a:xfrm>
        </p:spPr>
      </p:pic>
    </p:spTree>
    <p:extLst>
      <p:ext uri="{BB962C8B-B14F-4D97-AF65-F5344CB8AC3E}">
        <p14:creationId xmlns:p14="http://schemas.microsoft.com/office/powerpoint/2010/main" val="2537425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Release of Drowning Victims from Care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000" b="17778"/>
          <a:stretch/>
        </p:blipFill>
        <p:spPr>
          <a:xfrm>
            <a:off x="0" y="1371600"/>
            <a:ext cx="9144000" cy="4267200"/>
          </a:xfrm>
          <a:prstGeom prst="rect">
            <a:avLst/>
          </a:prstGeom>
        </p:spPr>
      </p:pic>
    </p:spTree>
    <p:extLst>
      <p:ext uri="{BB962C8B-B14F-4D97-AF65-F5344CB8AC3E}">
        <p14:creationId xmlns:p14="http://schemas.microsoft.com/office/powerpoint/2010/main" val="15320373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Treatment is Needed</a:t>
            </a:r>
          </a:p>
        </p:txBody>
      </p:sp>
      <p:sp>
        <p:nvSpPr>
          <p:cNvPr id="3" name="Content Placeholder 2"/>
          <p:cNvSpPr>
            <a:spLocks noGrp="1"/>
          </p:cNvSpPr>
          <p:nvPr>
            <p:ph sz="half" idx="1"/>
          </p:nvPr>
        </p:nvSpPr>
        <p:spPr/>
        <p:txBody>
          <a:bodyPr>
            <a:normAutofit/>
          </a:bodyPr>
          <a:lstStyle/>
          <a:p>
            <a:pPr marL="0" lvl="0" indent="0">
              <a:buNone/>
            </a:pPr>
            <a:r>
              <a:rPr lang="en-US" dirty="0"/>
              <a:t>The following people should be sent to the hospital in most cases:</a:t>
            </a:r>
          </a:p>
          <a:p>
            <a:pPr marL="171450" lvl="0" indent="-171450"/>
            <a:r>
              <a:rPr lang="en-US" dirty="0"/>
              <a:t>Any victim who lost consciousness even for a brief period</a:t>
            </a:r>
          </a:p>
          <a:p>
            <a:pPr marL="171450" lvl="0" indent="-171450"/>
            <a:r>
              <a:rPr lang="en-US" dirty="0"/>
              <a:t>Any victim who required rescue breathing</a:t>
            </a:r>
          </a:p>
        </p:txBody>
      </p:sp>
      <p:sp>
        <p:nvSpPr>
          <p:cNvPr id="4" name="Content Placeholder 3"/>
          <p:cNvSpPr>
            <a:spLocks noGrp="1"/>
          </p:cNvSpPr>
          <p:nvPr>
            <p:ph sz="half" idx="2"/>
          </p:nvPr>
        </p:nvSpPr>
        <p:spPr>
          <a:xfrm>
            <a:off x="4648200" y="1148216"/>
            <a:ext cx="4267200" cy="4977947"/>
          </a:xfrm>
        </p:spPr>
        <p:txBody>
          <a:bodyPr>
            <a:normAutofit/>
          </a:bodyPr>
          <a:lstStyle/>
          <a:p>
            <a:pPr marL="171450" lvl="0" indent="-171450"/>
            <a:r>
              <a:rPr lang="en-US" dirty="0"/>
              <a:t>Any victim who required cardiopulmonary resuscitation</a:t>
            </a:r>
          </a:p>
          <a:p>
            <a:pPr marL="171450" lvl="0" indent="-171450"/>
            <a:r>
              <a:rPr lang="en-US" dirty="0"/>
              <a:t>Any victim in whom a serious condition is suspected such as heart attack, spinal injury, other injury, asthma, epilepsy, stinger, intoxication, delirium, etc.</a:t>
            </a:r>
          </a:p>
          <a:p>
            <a:pPr marL="0" indent="0">
              <a:buNone/>
            </a:pPr>
            <a:endParaRPr lang="en-US" dirty="0"/>
          </a:p>
        </p:txBody>
      </p:sp>
    </p:spTree>
    <p:extLst>
      <p:ext uri="{BB962C8B-B14F-4D97-AF65-F5344CB8AC3E}">
        <p14:creationId xmlns:p14="http://schemas.microsoft.com/office/powerpoint/2010/main" val="238735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Treatment May Not Be Needed </a:t>
            </a:r>
          </a:p>
        </p:txBody>
      </p:sp>
      <p:sp>
        <p:nvSpPr>
          <p:cNvPr id="3" name="Content Placeholder 2"/>
          <p:cNvSpPr>
            <a:spLocks noGrp="1"/>
          </p:cNvSpPr>
          <p:nvPr>
            <p:ph sz="half" idx="1"/>
          </p:nvPr>
        </p:nvSpPr>
        <p:spPr>
          <a:xfrm>
            <a:off x="457200" y="1148216"/>
            <a:ext cx="5029200" cy="4525963"/>
          </a:xfrm>
        </p:spPr>
        <p:txBody>
          <a:bodyPr>
            <a:normAutofit fontScale="92500" lnSpcReduction="10000"/>
          </a:bodyPr>
          <a:lstStyle/>
          <a:p>
            <a:r>
              <a:rPr lang="en-US" dirty="0"/>
              <a:t>The following people may be considered for release from care at the scene if, after 10-15 minutes of careful observation, while being warmed with blankets or coverings as required and the victim meets all of the requirements listed below</a:t>
            </a:r>
          </a:p>
          <a:p>
            <a:pPr lvl="1"/>
            <a:r>
              <a:rPr lang="en-US" dirty="0">
                <a:solidFill>
                  <a:schemeClr val="accent2">
                    <a:lumMod val="75000"/>
                  </a:schemeClr>
                </a:solidFill>
              </a:rPr>
              <a:t>Fully conscious, awake and alert</a:t>
            </a:r>
          </a:p>
          <a:p>
            <a:pPr lvl="1"/>
            <a:r>
              <a:rPr lang="en-US" dirty="0">
                <a:solidFill>
                  <a:schemeClr val="accent2">
                    <a:lumMod val="75000"/>
                  </a:schemeClr>
                </a:solidFill>
              </a:rPr>
              <a:t>An oxyhemoglobin saturation level over 95%</a:t>
            </a:r>
          </a:p>
          <a:p>
            <a:endParaRPr lang="en-US" dirty="0"/>
          </a:p>
        </p:txBody>
      </p:sp>
      <p:sp>
        <p:nvSpPr>
          <p:cNvPr id="4" name="Content Placeholder 3"/>
          <p:cNvSpPr>
            <a:spLocks noGrp="1"/>
          </p:cNvSpPr>
          <p:nvPr>
            <p:ph sz="half" idx="2"/>
          </p:nvPr>
        </p:nvSpPr>
        <p:spPr>
          <a:xfrm>
            <a:off x="5486400" y="1148216"/>
            <a:ext cx="3429000" cy="4977947"/>
          </a:xfrm>
        </p:spPr>
        <p:txBody>
          <a:bodyPr>
            <a:normAutofit fontScale="92500" lnSpcReduction="10000"/>
          </a:bodyPr>
          <a:lstStyle/>
          <a:p>
            <a:pPr marL="171450" lvl="0" indent="-171450"/>
            <a:r>
              <a:rPr lang="en-US" dirty="0"/>
              <a:t>No cough</a:t>
            </a:r>
          </a:p>
          <a:p>
            <a:pPr marL="171450" lvl="0" indent="-171450"/>
            <a:r>
              <a:rPr lang="en-US" dirty="0"/>
              <a:t>Normal rate of breathing</a:t>
            </a:r>
          </a:p>
          <a:p>
            <a:pPr marL="171450" lvl="0" indent="-171450"/>
            <a:r>
              <a:rPr lang="en-US" dirty="0"/>
              <a:t>Normal circulation as measured by pulse in strength and rate, and blood pressure</a:t>
            </a:r>
          </a:p>
          <a:p>
            <a:pPr marL="171450" lvl="0" indent="-171450"/>
            <a:r>
              <a:rPr lang="en-US" dirty="0"/>
              <a:t>Normal color and skin perfusion</a:t>
            </a:r>
          </a:p>
          <a:p>
            <a:pPr marL="171450" lvl="0" indent="-171450"/>
            <a:r>
              <a:rPr lang="en-US" dirty="0"/>
              <a:t>No shivering</a:t>
            </a:r>
          </a:p>
          <a:p>
            <a:endParaRPr lang="en-US" dirty="0"/>
          </a:p>
        </p:txBody>
      </p:sp>
    </p:spTree>
    <p:extLst>
      <p:ext uri="{BB962C8B-B14F-4D97-AF65-F5344CB8AC3E}">
        <p14:creationId xmlns:p14="http://schemas.microsoft.com/office/powerpoint/2010/main" val="2891810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Injuries from Aquatic Life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966" b="17407"/>
          <a:stretch/>
        </p:blipFill>
        <p:spPr>
          <a:xfrm>
            <a:off x="-13447" y="1107141"/>
            <a:ext cx="9157447" cy="4782024"/>
          </a:xfrm>
          <a:prstGeom prst="rect">
            <a:avLst/>
          </a:prstGeom>
        </p:spPr>
      </p:pic>
    </p:spTree>
    <p:extLst>
      <p:ext uri="{BB962C8B-B14F-4D97-AF65-F5344CB8AC3E}">
        <p14:creationId xmlns:p14="http://schemas.microsoft.com/office/powerpoint/2010/main" val="263414960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1295400"/>
            <a:ext cx="4800600" cy="5060950"/>
          </a:xfrm>
        </p:spPr>
        <p:txBody>
          <a:bodyPr>
            <a:normAutofit/>
          </a:bodyPr>
          <a:lstStyle/>
          <a:p>
            <a:pPr lvl="0"/>
            <a:r>
              <a:rPr lang="en-US" sz="2800" dirty="0"/>
              <a:t>If bitten by a predatory fish, crucial to get the victim out of the water</a:t>
            </a:r>
          </a:p>
          <a:p>
            <a:pPr lvl="0"/>
            <a:r>
              <a:rPr lang="en-US" sz="2800" dirty="0"/>
              <a:t>Minor wounds should be cleaned and disinfected</a:t>
            </a:r>
          </a:p>
          <a:p>
            <a:pPr lvl="0"/>
            <a:r>
              <a:rPr lang="en-US" sz="2800" dirty="0"/>
              <a:t>Major wounds require immediate transport to a medical facility</a:t>
            </a:r>
          </a:p>
          <a:p>
            <a:pPr lvl="0"/>
            <a:r>
              <a:rPr lang="en-US" sz="2800" dirty="0"/>
              <a:t>A tetanus shot should be recommended</a:t>
            </a:r>
          </a:p>
        </p:txBody>
      </p:sp>
      <p:sp>
        <p:nvSpPr>
          <p:cNvPr id="3" name="Title 2"/>
          <p:cNvSpPr>
            <a:spLocks noGrp="1"/>
          </p:cNvSpPr>
          <p:nvPr>
            <p:ph type="title"/>
          </p:nvPr>
        </p:nvSpPr>
        <p:spPr>
          <a:xfrm>
            <a:off x="4038600" y="152400"/>
            <a:ext cx="4800600" cy="838199"/>
          </a:xfrm>
        </p:spPr>
        <p:txBody>
          <a:bodyPr/>
          <a:lstStyle/>
          <a:p>
            <a:r>
              <a:rPr lang="en-US" dirty="0"/>
              <a:t>Bites</a:t>
            </a:r>
          </a:p>
        </p:txBody>
      </p:sp>
    </p:spTree>
    <p:extLst>
      <p:ext uri="{BB962C8B-B14F-4D97-AF65-F5344CB8AC3E}">
        <p14:creationId xmlns:p14="http://schemas.microsoft.com/office/powerpoint/2010/main" val="2258246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pPr lvl="0"/>
            <a:r>
              <a:rPr lang="en-US" sz="2800" dirty="0"/>
              <a:t>Treatment may vary based on level of training and local protocols</a:t>
            </a:r>
          </a:p>
          <a:p>
            <a:pPr lvl="0"/>
            <a:r>
              <a:rPr lang="en-US" sz="2800" dirty="0"/>
              <a:t>Victim should be evaluated for any reaction that extends beyond bleeding and pain</a:t>
            </a:r>
          </a:p>
        </p:txBody>
      </p:sp>
      <p:sp>
        <p:nvSpPr>
          <p:cNvPr id="3" name="Title 2"/>
          <p:cNvSpPr>
            <a:spLocks noGrp="1"/>
          </p:cNvSpPr>
          <p:nvPr>
            <p:ph type="title"/>
          </p:nvPr>
        </p:nvSpPr>
        <p:spPr/>
        <p:txBody>
          <a:bodyPr/>
          <a:lstStyle/>
          <a:p>
            <a:r>
              <a:rPr lang="en-US" dirty="0"/>
              <a:t>Stings</a:t>
            </a:r>
          </a:p>
        </p:txBody>
      </p:sp>
    </p:spTree>
    <p:extLst>
      <p:ext uri="{BB962C8B-B14F-4D97-AF65-F5344CB8AC3E}">
        <p14:creationId xmlns:p14="http://schemas.microsoft.com/office/powerpoint/2010/main" val="2805061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Lifeguard Medical Training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714" t="24879" b="18368"/>
          <a:stretch/>
        </p:blipFill>
        <p:spPr>
          <a:xfrm>
            <a:off x="571500" y="1143000"/>
            <a:ext cx="8001000" cy="4708991"/>
          </a:xfrm>
          <a:prstGeom prst="rect">
            <a:avLst/>
          </a:prstGeom>
        </p:spPr>
      </p:pic>
    </p:spTree>
    <p:extLst>
      <p:ext uri="{BB962C8B-B14F-4D97-AF65-F5344CB8AC3E}">
        <p14:creationId xmlns:p14="http://schemas.microsoft.com/office/powerpoint/2010/main" val="229153163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76600" y="1447800"/>
            <a:ext cx="5562600" cy="5257800"/>
          </a:xfrm>
        </p:spPr>
        <p:txBody>
          <a:bodyPr>
            <a:normAutofit fontScale="77500" lnSpcReduction="20000"/>
          </a:bodyPr>
          <a:lstStyle/>
          <a:p>
            <a:pPr lvl="0"/>
            <a:r>
              <a:rPr lang="en-US" dirty="0"/>
              <a:t>Absent medical complications, calm the victim and provide pain relief</a:t>
            </a:r>
          </a:p>
          <a:p>
            <a:pPr lvl="0"/>
            <a:r>
              <a:rPr lang="en-US" dirty="0"/>
              <a:t>Remove any remaining tentacles using medical gloves or your fingers </a:t>
            </a:r>
          </a:p>
          <a:p>
            <a:pPr lvl="0"/>
            <a:r>
              <a:rPr lang="en-US" dirty="0"/>
              <a:t>Immerse affected area in hot water</a:t>
            </a:r>
          </a:p>
          <a:p>
            <a:pPr lvl="0"/>
            <a:r>
              <a:rPr lang="en-US" dirty="0"/>
              <a:t>No commercial products or noncommercial solutions have been scientifically proven to work </a:t>
            </a:r>
          </a:p>
          <a:p>
            <a:pPr lvl="0"/>
            <a:r>
              <a:rPr lang="en-US" dirty="0"/>
              <a:t>Monitor until resolve or send for treatment</a:t>
            </a:r>
          </a:p>
          <a:p>
            <a:pPr marL="0" indent="0">
              <a:buNone/>
            </a:pPr>
            <a:endParaRPr lang="en-US" dirty="0"/>
          </a:p>
        </p:txBody>
      </p:sp>
      <p:sp>
        <p:nvSpPr>
          <p:cNvPr id="3" name="Title 2"/>
          <p:cNvSpPr>
            <a:spLocks noGrp="1"/>
          </p:cNvSpPr>
          <p:nvPr>
            <p:ph type="title"/>
          </p:nvPr>
        </p:nvSpPr>
        <p:spPr>
          <a:xfrm>
            <a:off x="4038600" y="381000"/>
            <a:ext cx="4800600" cy="838200"/>
          </a:xfrm>
        </p:spPr>
        <p:txBody>
          <a:bodyPr/>
          <a:lstStyle/>
          <a:p>
            <a:r>
              <a:rPr lang="en-US" sz="3200" dirty="0"/>
              <a:t>Jellyfish and Portuguese Man-of-War</a:t>
            </a:r>
            <a:endParaRPr lang="en-US" dirty="0"/>
          </a:p>
        </p:txBody>
      </p:sp>
    </p:spTree>
    <p:extLst>
      <p:ext uri="{BB962C8B-B14F-4D97-AF65-F5344CB8AC3E}">
        <p14:creationId xmlns:p14="http://schemas.microsoft.com/office/powerpoint/2010/main" val="3729158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77500" lnSpcReduction="20000"/>
          </a:bodyPr>
          <a:lstStyle/>
          <a:p>
            <a:pPr lvl="0"/>
            <a:r>
              <a:rPr lang="en-US" dirty="0"/>
              <a:t>Check wound to make sure the sheath and barb are completely removed</a:t>
            </a:r>
          </a:p>
          <a:p>
            <a:pPr lvl="0"/>
            <a:r>
              <a:rPr lang="en-US" dirty="0"/>
              <a:t>Immerse the injury site in very warm (not scalding) water</a:t>
            </a:r>
          </a:p>
          <a:p>
            <a:pPr lvl="0"/>
            <a:r>
              <a:rPr lang="en-US" dirty="0"/>
              <a:t>In most cases very warm water will reduce the pain</a:t>
            </a:r>
          </a:p>
          <a:p>
            <a:pPr lvl="0"/>
            <a:r>
              <a:rPr lang="en-US" dirty="0"/>
              <a:t>Continue treatment until extremity can be removed without pain</a:t>
            </a:r>
          </a:p>
          <a:p>
            <a:pPr lvl="0"/>
            <a:r>
              <a:rPr lang="en-US" dirty="0"/>
              <a:t>A tetanus shot is recommended</a:t>
            </a:r>
          </a:p>
        </p:txBody>
      </p:sp>
      <p:sp>
        <p:nvSpPr>
          <p:cNvPr id="3" name="Title 2"/>
          <p:cNvSpPr>
            <a:spLocks noGrp="1"/>
          </p:cNvSpPr>
          <p:nvPr>
            <p:ph type="title"/>
          </p:nvPr>
        </p:nvSpPr>
        <p:spPr/>
        <p:txBody>
          <a:bodyPr/>
          <a:lstStyle/>
          <a:p>
            <a:r>
              <a:rPr lang="en-US" dirty="0"/>
              <a:t>Stingrays</a:t>
            </a:r>
          </a:p>
        </p:txBody>
      </p:sp>
    </p:spTree>
    <p:extLst>
      <p:ext uri="{BB962C8B-B14F-4D97-AF65-F5344CB8AC3E}">
        <p14:creationId xmlns:p14="http://schemas.microsoft.com/office/powerpoint/2010/main" val="862178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lvl="0"/>
            <a:r>
              <a:rPr lang="en-US" sz="2800" dirty="0"/>
              <a:t>Treat the same as a stingray</a:t>
            </a:r>
          </a:p>
          <a:p>
            <a:pPr lvl="0"/>
            <a:r>
              <a:rPr lang="en-US" sz="2800" dirty="0"/>
              <a:t>Complications more likely than for stingray</a:t>
            </a:r>
          </a:p>
          <a:p>
            <a:pPr lvl="0"/>
            <a:r>
              <a:rPr lang="en-US" sz="2800" dirty="0"/>
              <a:t>Monitor victims for reactions</a:t>
            </a:r>
          </a:p>
          <a:p>
            <a:pPr marL="0" indent="0">
              <a:buNone/>
            </a:pPr>
            <a:endParaRPr lang="en-US" dirty="0"/>
          </a:p>
        </p:txBody>
      </p:sp>
      <p:sp>
        <p:nvSpPr>
          <p:cNvPr id="3" name="Title 2"/>
          <p:cNvSpPr>
            <a:spLocks noGrp="1"/>
          </p:cNvSpPr>
          <p:nvPr>
            <p:ph type="title"/>
          </p:nvPr>
        </p:nvSpPr>
        <p:spPr/>
        <p:txBody>
          <a:bodyPr/>
          <a:lstStyle/>
          <a:p>
            <a:r>
              <a:rPr lang="en-US" dirty="0"/>
              <a:t>Scorpion Fish</a:t>
            </a:r>
          </a:p>
        </p:txBody>
      </p:sp>
    </p:spTree>
    <p:extLst>
      <p:ext uri="{BB962C8B-B14F-4D97-AF65-F5344CB8AC3E}">
        <p14:creationId xmlns:p14="http://schemas.microsoft.com/office/powerpoint/2010/main" val="3271759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76600" y="1098550"/>
            <a:ext cx="5562600" cy="5257800"/>
          </a:xfrm>
        </p:spPr>
        <p:txBody>
          <a:bodyPr>
            <a:normAutofit fontScale="70000" lnSpcReduction="20000"/>
          </a:bodyPr>
          <a:lstStyle/>
          <a:p>
            <a:pPr lvl="0"/>
            <a:r>
              <a:rPr lang="en-US" dirty="0"/>
              <a:t>Penetration wounds from spines</a:t>
            </a:r>
          </a:p>
          <a:p>
            <a:pPr lvl="0"/>
            <a:r>
              <a:rPr lang="en-US" dirty="0"/>
              <a:t>Often break off below surface</a:t>
            </a:r>
          </a:p>
          <a:p>
            <a:pPr lvl="0"/>
            <a:r>
              <a:rPr lang="en-US" dirty="0"/>
              <a:t>Can cause weakness, loss of body sensation, facial swelling and irregular pulse (paralysis, respiratory distress have occurred)</a:t>
            </a:r>
          </a:p>
          <a:p>
            <a:pPr lvl="0"/>
            <a:r>
              <a:rPr lang="en-US" dirty="0"/>
              <a:t>Apply hot compresses or soak affected area in hot water</a:t>
            </a:r>
          </a:p>
          <a:p>
            <a:pPr lvl="0"/>
            <a:r>
              <a:rPr lang="en-US" dirty="0"/>
              <a:t>Recommend follow-up with doctor, especially if broken off spines remain</a:t>
            </a:r>
          </a:p>
          <a:p>
            <a:pPr lvl="0"/>
            <a:r>
              <a:rPr lang="en-US" dirty="0"/>
              <a:t>Tetanus shot may be appropriate</a:t>
            </a:r>
          </a:p>
        </p:txBody>
      </p:sp>
      <p:sp>
        <p:nvSpPr>
          <p:cNvPr id="3" name="Title 2"/>
          <p:cNvSpPr>
            <a:spLocks noGrp="1"/>
          </p:cNvSpPr>
          <p:nvPr>
            <p:ph type="title"/>
          </p:nvPr>
        </p:nvSpPr>
        <p:spPr/>
        <p:txBody>
          <a:bodyPr/>
          <a:lstStyle/>
          <a:p>
            <a:r>
              <a:rPr lang="en-US" dirty="0"/>
              <a:t>Sea Urchins</a:t>
            </a:r>
          </a:p>
        </p:txBody>
      </p:sp>
    </p:spTree>
    <p:extLst>
      <p:ext uri="{BB962C8B-B14F-4D97-AF65-F5344CB8AC3E}">
        <p14:creationId xmlns:p14="http://schemas.microsoft.com/office/powerpoint/2010/main" val="823329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lvl="0"/>
            <a:r>
              <a:rPr lang="en-US" sz="2800" dirty="0"/>
              <a:t>The shells can cause abrasions and lacerations</a:t>
            </a:r>
          </a:p>
          <a:p>
            <a:pPr lvl="0"/>
            <a:r>
              <a:rPr lang="en-US" sz="2800" dirty="0"/>
              <a:t>Clean wounds and apply sterile dressings</a:t>
            </a:r>
          </a:p>
          <a:p>
            <a:pPr lvl="0"/>
            <a:r>
              <a:rPr lang="en-US" sz="2800" dirty="0"/>
              <a:t>Tetanus shot may be appropriate</a:t>
            </a:r>
          </a:p>
          <a:p>
            <a:endParaRPr lang="en-US" dirty="0"/>
          </a:p>
        </p:txBody>
      </p:sp>
      <p:sp>
        <p:nvSpPr>
          <p:cNvPr id="3" name="Title 2"/>
          <p:cNvSpPr>
            <a:spLocks noGrp="1"/>
          </p:cNvSpPr>
          <p:nvPr>
            <p:ph type="title"/>
          </p:nvPr>
        </p:nvSpPr>
        <p:spPr/>
        <p:txBody>
          <a:bodyPr/>
          <a:lstStyle/>
          <a:p>
            <a:r>
              <a:rPr lang="en-US" dirty="0"/>
              <a:t>Mollusks</a:t>
            </a:r>
          </a:p>
        </p:txBody>
      </p:sp>
    </p:spTree>
    <p:extLst>
      <p:ext uri="{BB962C8B-B14F-4D97-AF65-F5344CB8AC3E}">
        <p14:creationId xmlns:p14="http://schemas.microsoft.com/office/powerpoint/2010/main" val="1794245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lvl="0"/>
            <a:r>
              <a:rPr lang="en-US" sz="2800" dirty="0"/>
              <a:t>Coral cuts should be rinsed with seawater</a:t>
            </a:r>
          </a:p>
          <a:p>
            <a:pPr lvl="0"/>
            <a:r>
              <a:rPr lang="en-US" sz="2800" dirty="0"/>
              <a:t>May require antibiotics and tetanus shot</a:t>
            </a:r>
          </a:p>
          <a:p>
            <a:pPr marL="0" indent="0">
              <a:buNone/>
            </a:pPr>
            <a:endParaRPr lang="en-US" dirty="0"/>
          </a:p>
        </p:txBody>
      </p:sp>
      <p:sp>
        <p:nvSpPr>
          <p:cNvPr id="3" name="Title 2"/>
          <p:cNvSpPr>
            <a:spLocks noGrp="1"/>
          </p:cNvSpPr>
          <p:nvPr>
            <p:ph type="title"/>
          </p:nvPr>
        </p:nvSpPr>
        <p:spPr/>
        <p:txBody>
          <a:bodyPr/>
          <a:lstStyle/>
          <a:p>
            <a:r>
              <a:rPr lang="en-US" dirty="0"/>
              <a:t>Coral</a:t>
            </a:r>
          </a:p>
        </p:txBody>
      </p:sp>
    </p:spTree>
    <p:extLst>
      <p:ext uri="{BB962C8B-B14F-4D97-AF65-F5344CB8AC3E}">
        <p14:creationId xmlns:p14="http://schemas.microsoft.com/office/powerpoint/2010/main" val="2598478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pPr lvl="0"/>
            <a:r>
              <a:rPr lang="en-US" sz="2800" dirty="0"/>
              <a:t>Toxic signs (appearing within twenty minutes) can cause malaise, anxiety, euphoria, muscle spasm, respiratory problems, convulsions, unconsciousness, and all signs of shock</a:t>
            </a:r>
          </a:p>
          <a:p>
            <a:pPr lvl="0"/>
            <a:r>
              <a:rPr lang="en-US" sz="2800" dirty="0"/>
              <a:t>Transport to a medical facility normally appropriate</a:t>
            </a:r>
          </a:p>
        </p:txBody>
      </p:sp>
      <p:sp>
        <p:nvSpPr>
          <p:cNvPr id="3" name="Title 2"/>
          <p:cNvSpPr>
            <a:spLocks noGrp="1"/>
          </p:cNvSpPr>
          <p:nvPr>
            <p:ph type="title"/>
          </p:nvPr>
        </p:nvSpPr>
        <p:spPr/>
        <p:txBody>
          <a:bodyPr/>
          <a:lstStyle/>
          <a:p>
            <a:r>
              <a:rPr lang="en-US" dirty="0"/>
              <a:t>Snakes</a:t>
            </a:r>
          </a:p>
        </p:txBody>
      </p:sp>
    </p:spTree>
    <p:extLst>
      <p:ext uri="{BB962C8B-B14F-4D97-AF65-F5344CB8AC3E}">
        <p14:creationId xmlns:p14="http://schemas.microsoft.com/office/powerpoint/2010/main" val="1826503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2800" dirty="0"/>
              <a:t>A common practice is to simply place salt directly on the leech, which typically causes it to release</a:t>
            </a:r>
          </a:p>
          <a:p>
            <a:pPr marL="0" indent="0">
              <a:buNone/>
            </a:pPr>
            <a:endParaRPr lang="en-US" dirty="0"/>
          </a:p>
        </p:txBody>
      </p:sp>
      <p:sp>
        <p:nvSpPr>
          <p:cNvPr id="3" name="Title 2"/>
          <p:cNvSpPr>
            <a:spLocks noGrp="1"/>
          </p:cNvSpPr>
          <p:nvPr>
            <p:ph type="title"/>
          </p:nvPr>
        </p:nvSpPr>
        <p:spPr/>
        <p:txBody>
          <a:bodyPr/>
          <a:lstStyle/>
          <a:p>
            <a:r>
              <a:rPr lang="en-US" dirty="0"/>
              <a:t>Leeches</a:t>
            </a:r>
          </a:p>
        </p:txBody>
      </p:sp>
    </p:spTree>
    <p:extLst>
      <p:ext uri="{BB962C8B-B14F-4D97-AF65-F5344CB8AC3E}">
        <p14:creationId xmlns:p14="http://schemas.microsoft.com/office/powerpoint/2010/main" val="3272235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Spinal Injuries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50" y="1143000"/>
            <a:ext cx="6972300" cy="4648200"/>
          </a:xfrm>
          <a:prstGeom prst="rect">
            <a:avLst/>
          </a:prstGeom>
        </p:spPr>
      </p:pic>
    </p:spTree>
    <p:extLst>
      <p:ext uri="{BB962C8B-B14F-4D97-AF65-F5344CB8AC3E}">
        <p14:creationId xmlns:p14="http://schemas.microsoft.com/office/powerpoint/2010/main" val="215429738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762000"/>
            <a:ext cx="4800600" cy="5594350"/>
          </a:xfrm>
        </p:spPr>
        <p:txBody>
          <a:bodyPr>
            <a:normAutofit/>
          </a:bodyPr>
          <a:lstStyle/>
          <a:p>
            <a:r>
              <a:rPr lang="en-US" sz="2800" dirty="0"/>
              <a:t>Recognition</a:t>
            </a:r>
          </a:p>
          <a:p>
            <a:r>
              <a:rPr lang="en-US" sz="2800" dirty="0"/>
              <a:t>Any sign of neck or back pain needs to be treated as a potential spinal</a:t>
            </a:r>
          </a:p>
          <a:p>
            <a:r>
              <a:rPr lang="en-US" sz="2800" dirty="0"/>
              <a:t>Move slowly and in unison</a:t>
            </a:r>
          </a:p>
          <a:p>
            <a:r>
              <a:rPr lang="en-US" sz="2800" dirty="0"/>
              <a:t>The best method of treatment depends on available resources</a:t>
            </a:r>
          </a:p>
        </p:txBody>
      </p:sp>
    </p:spTree>
    <p:extLst>
      <p:ext uri="{BB962C8B-B14F-4D97-AF65-F5344CB8AC3E}">
        <p14:creationId xmlns:p14="http://schemas.microsoft.com/office/powerpoint/2010/main" val="3274855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3950240" cy="1389388"/>
          </a:xfrm>
        </p:spPr>
        <p:txBody>
          <a:bodyPr/>
          <a:lstStyle/>
          <a:p>
            <a:r>
              <a:rPr lang="en-US" dirty="0"/>
              <a:t>Lifeguard Medical Equipment</a:t>
            </a:r>
          </a:p>
        </p:txBody>
      </p:sp>
      <p:sp>
        <p:nvSpPr>
          <p:cNvPr id="5" name="Content Placeholder 4"/>
          <p:cNvSpPr>
            <a:spLocks noGrp="1"/>
          </p:cNvSpPr>
          <p:nvPr>
            <p:ph sz="half" idx="1"/>
          </p:nvPr>
        </p:nvSpPr>
        <p:spPr>
          <a:xfrm>
            <a:off x="228600" y="1541788"/>
            <a:ext cx="4114800" cy="4132391"/>
          </a:xfrm>
        </p:spPr>
        <p:txBody>
          <a:bodyPr/>
          <a:lstStyle/>
          <a:p>
            <a:pPr marL="0" indent="0">
              <a:buNone/>
            </a:pPr>
            <a:endParaRPr lang="en-US" dirty="0"/>
          </a:p>
          <a:p>
            <a:r>
              <a:rPr lang="en-US" dirty="0"/>
              <a:t>USLA standards</a:t>
            </a:r>
          </a:p>
          <a:p>
            <a:r>
              <a:rPr lang="en-US" dirty="0"/>
              <a:t>Medical aid </a:t>
            </a:r>
            <a:r>
              <a:rPr lang="en-US" dirty="0" err="1"/>
              <a:t>upplies</a:t>
            </a:r>
            <a:endParaRPr lang="en-US" dirty="0"/>
          </a:p>
          <a:p>
            <a:r>
              <a:rPr lang="en-US" dirty="0"/>
              <a:t>Equipment should be inspected and maintained</a:t>
            </a:r>
          </a:p>
          <a:p>
            <a:endParaRPr lang="en-US" dirty="0"/>
          </a:p>
        </p:txBody>
      </p:sp>
      <p:sp>
        <p:nvSpPr>
          <p:cNvPr id="6" name="Content Placeholder 5"/>
          <p:cNvSpPr>
            <a:spLocks noGrp="1"/>
          </p:cNvSpPr>
          <p:nvPr>
            <p:ph sz="half" idx="2"/>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160" y="0"/>
            <a:ext cx="4559840" cy="6858000"/>
          </a:xfrm>
          <a:prstGeom prst="rect">
            <a:avLst/>
          </a:prstGeom>
        </p:spPr>
      </p:pic>
    </p:spTree>
    <p:extLst>
      <p:ext uri="{BB962C8B-B14F-4D97-AF65-F5344CB8AC3E}">
        <p14:creationId xmlns:p14="http://schemas.microsoft.com/office/powerpoint/2010/main" val="2284417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3000" dirty="0"/>
              <a:t>Often reported by a victim who complains about neck or back pain</a:t>
            </a:r>
          </a:p>
          <a:p>
            <a:r>
              <a:rPr lang="en-US" sz="3000" dirty="0"/>
              <a:t>Recognition</a:t>
            </a:r>
          </a:p>
          <a:p>
            <a:r>
              <a:rPr lang="en-US" sz="3000" dirty="0"/>
              <a:t>Immobilization</a:t>
            </a:r>
          </a:p>
          <a:p>
            <a:r>
              <a:rPr lang="en-US" sz="3000" dirty="0"/>
              <a:t>Just because someone can walk doesn’t mean it’s not a spinal</a:t>
            </a:r>
          </a:p>
          <a:p>
            <a:r>
              <a:rPr lang="en-US" sz="3000" dirty="0"/>
              <a:t>Use standing backboard technique</a:t>
            </a:r>
          </a:p>
          <a:p>
            <a:endParaRPr lang="en-US" dirty="0"/>
          </a:p>
          <a:p>
            <a:endParaRPr lang="en-US" dirty="0"/>
          </a:p>
        </p:txBody>
      </p:sp>
      <p:sp>
        <p:nvSpPr>
          <p:cNvPr id="3" name="Title 2"/>
          <p:cNvSpPr>
            <a:spLocks noGrp="1"/>
          </p:cNvSpPr>
          <p:nvPr>
            <p:ph type="title"/>
          </p:nvPr>
        </p:nvSpPr>
        <p:spPr/>
        <p:txBody>
          <a:bodyPr/>
          <a:lstStyle/>
          <a:p>
            <a:r>
              <a:rPr lang="en-US" dirty="0"/>
              <a:t>Beach Presentation</a:t>
            </a:r>
          </a:p>
        </p:txBody>
      </p:sp>
    </p:spTree>
    <p:extLst>
      <p:ext uri="{BB962C8B-B14F-4D97-AF65-F5344CB8AC3E}">
        <p14:creationId xmlns:p14="http://schemas.microsoft.com/office/powerpoint/2010/main" val="7301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Standing Backboard Technique</a:t>
            </a:r>
          </a:p>
        </p:txBody>
      </p:sp>
      <p:sp>
        <p:nvSpPr>
          <p:cNvPr id="3" name="Content Placeholder 2"/>
          <p:cNvSpPr>
            <a:spLocks noGrp="1"/>
          </p:cNvSpPr>
          <p:nvPr>
            <p:ph sz="half" idx="1"/>
          </p:nvPr>
        </p:nvSpPr>
        <p:spPr>
          <a:xfrm>
            <a:off x="152399" y="1148216"/>
            <a:ext cx="4154469" cy="4719184"/>
          </a:xfrm>
        </p:spPr>
        <p:txBody>
          <a:bodyPr>
            <a:normAutofit fontScale="70000" lnSpcReduction="20000"/>
          </a:bodyPr>
          <a:lstStyle/>
          <a:p>
            <a:pPr marL="171450" lvl="0" indent="-171450"/>
            <a:r>
              <a:rPr lang="en-US" dirty="0"/>
              <a:t>The lifeguard moves to the rear of the victim and stabilizes the head and neck with one hand on each side</a:t>
            </a:r>
          </a:p>
          <a:p>
            <a:pPr marL="171450" lvl="0" indent="-171450"/>
            <a:r>
              <a:rPr lang="en-US" dirty="0"/>
              <a:t>A second lifeguard applies a cervical collar  </a:t>
            </a:r>
          </a:p>
          <a:p>
            <a:pPr marL="171450" lvl="0" indent="-171450"/>
            <a:r>
              <a:rPr lang="en-US" dirty="0"/>
              <a:t>First lifeguard maintains stabilization</a:t>
            </a:r>
          </a:p>
          <a:p>
            <a:pPr marL="171450" lvl="0" indent="-171450"/>
            <a:r>
              <a:rPr lang="en-US" dirty="0"/>
              <a:t>At least two other lifeguards then stand facing the victim and grasp opposite sides of the backboard through the victim’s armpits and gently lower the board to the sand</a:t>
            </a:r>
          </a:p>
          <a:p>
            <a:pPr marL="171450" lvl="0" indent="-171450"/>
            <a:r>
              <a:rPr lang="en-US" dirty="0"/>
              <a:t>Follow standard procedures for securing the victim to the backboard</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1260"/>
          <a:stretch/>
        </p:blipFill>
        <p:spPr>
          <a:xfrm>
            <a:off x="4306869" y="1145168"/>
            <a:ext cx="4818843" cy="5712832"/>
          </a:xfrm>
        </p:spPr>
      </p:pic>
    </p:spTree>
    <p:extLst>
      <p:ext uri="{BB962C8B-B14F-4D97-AF65-F5344CB8AC3E}">
        <p14:creationId xmlns:p14="http://schemas.microsoft.com/office/powerpoint/2010/main" val="1360008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2800" dirty="0"/>
              <a:t>Avoid creating added turbulence</a:t>
            </a:r>
          </a:p>
          <a:p>
            <a:r>
              <a:rPr lang="en-US" sz="2800" dirty="0"/>
              <a:t>If rescue breathing is needed use modified jaw thrust</a:t>
            </a:r>
          </a:p>
          <a:p>
            <a:r>
              <a:rPr lang="en-US" sz="2800" dirty="0"/>
              <a:t>Use a buoyant backboard if available</a:t>
            </a:r>
          </a:p>
          <a:p>
            <a:r>
              <a:rPr lang="en-US" sz="2800" dirty="0"/>
              <a:t>Use of one of the following techniques to stabilize</a:t>
            </a:r>
          </a:p>
          <a:p>
            <a:endParaRPr lang="en-US" dirty="0"/>
          </a:p>
        </p:txBody>
      </p:sp>
      <p:sp>
        <p:nvSpPr>
          <p:cNvPr id="3" name="Title 2"/>
          <p:cNvSpPr>
            <a:spLocks noGrp="1"/>
          </p:cNvSpPr>
          <p:nvPr>
            <p:ph type="title"/>
          </p:nvPr>
        </p:nvSpPr>
        <p:spPr/>
        <p:txBody>
          <a:bodyPr/>
          <a:lstStyle/>
          <a:p>
            <a:r>
              <a:rPr lang="en-US" dirty="0"/>
              <a:t>Water Presentation</a:t>
            </a:r>
          </a:p>
        </p:txBody>
      </p:sp>
    </p:spTree>
    <p:extLst>
      <p:ext uri="{BB962C8B-B14F-4D97-AF65-F5344CB8AC3E}">
        <p14:creationId xmlns:p14="http://schemas.microsoft.com/office/powerpoint/2010/main" val="2818443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
            <a:ext cx="2362200" cy="565150"/>
          </a:xfrm>
        </p:spPr>
        <p:txBody>
          <a:bodyPr/>
          <a:lstStyle/>
          <a:p>
            <a:r>
              <a:rPr lang="en-US" dirty="0"/>
              <a:t>Vice Grip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987" y="18288"/>
            <a:ext cx="4318677" cy="28773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8800"/>
            <a:ext cx="4363387" cy="29069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3987" y="3980936"/>
            <a:ext cx="4318677" cy="2877064"/>
          </a:xfrm>
          <a:prstGeom prst="rect">
            <a:avLst/>
          </a:prstGeom>
        </p:spPr>
      </p:pic>
    </p:spTree>
    <p:extLst>
      <p:ext uri="{BB962C8B-B14F-4D97-AF65-F5344CB8AC3E}">
        <p14:creationId xmlns:p14="http://schemas.microsoft.com/office/powerpoint/2010/main" val="1083367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68" y="24384"/>
            <a:ext cx="2456619" cy="565150"/>
          </a:xfrm>
        </p:spPr>
        <p:txBody>
          <a:bodyPr/>
          <a:lstStyle/>
          <a:p>
            <a:r>
              <a:rPr lang="en-US" dirty="0"/>
              <a:t>Body Hug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240"/>
            <a:ext cx="5149822" cy="34353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420115"/>
            <a:ext cx="5199956" cy="3468365"/>
          </a:xfrm>
          <a:prstGeom prst="rect">
            <a:avLst/>
          </a:prstGeom>
        </p:spPr>
      </p:pic>
    </p:spTree>
    <p:extLst>
      <p:ext uri="{BB962C8B-B14F-4D97-AF65-F5344CB8AC3E}">
        <p14:creationId xmlns:p14="http://schemas.microsoft.com/office/powerpoint/2010/main" val="42926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62400" cy="565150"/>
          </a:xfrm>
        </p:spPr>
        <p:txBody>
          <a:bodyPr/>
          <a:lstStyle/>
          <a:p>
            <a:r>
              <a:rPr lang="en-US" dirty="0"/>
              <a:t>Extended Arm Grip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4285488" cy="28552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0200"/>
            <a:ext cx="4362295" cy="290631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1" y="4024350"/>
            <a:ext cx="4267200" cy="2844801"/>
          </a:xfrm>
          <a:prstGeom prst="rect">
            <a:avLst/>
          </a:prstGeom>
        </p:spPr>
      </p:pic>
    </p:spTree>
    <p:extLst>
      <p:ext uri="{BB962C8B-B14F-4D97-AF65-F5344CB8AC3E}">
        <p14:creationId xmlns:p14="http://schemas.microsoft.com/office/powerpoint/2010/main" val="4037933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out)">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1447800"/>
            <a:ext cx="4800600" cy="4908550"/>
          </a:xfrm>
        </p:spPr>
        <p:txBody>
          <a:bodyPr>
            <a:normAutofit fontScale="77500" lnSpcReduction="20000"/>
          </a:bodyPr>
          <a:lstStyle/>
          <a:p>
            <a:r>
              <a:rPr lang="en-US" dirty="0"/>
              <a:t>Use a floating backboard and carefully submerge it under the victim and secure the victim to it with the least amount of movement</a:t>
            </a:r>
          </a:p>
          <a:p>
            <a:pPr lvl="0"/>
            <a:r>
              <a:rPr lang="en-US" dirty="0"/>
              <a:t>A last resort would be to use a rescue tube to help support the lifeguard and victim until additional lifeguards arrive</a:t>
            </a:r>
          </a:p>
        </p:txBody>
      </p:sp>
      <p:sp>
        <p:nvSpPr>
          <p:cNvPr id="3" name="Title 2"/>
          <p:cNvSpPr>
            <a:spLocks noGrp="1"/>
          </p:cNvSpPr>
          <p:nvPr>
            <p:ph type="title"/>
          </p:nvPr>
        </p:nvSpPr>
        <p:spPr>
          <a:xfrm>
            <a:off x="4038600" y="304800"/>
            <a:ext cx="4800600" cy="930275"/>
          </a:xfrm>
        </p:spPr>
        <p:txBody>
          <a:bodyPr/>
          <a:lstStyle/>
          <a:p>
            <a:r>
              <a:rPr lang="en-US" dirty="0"/>
              <a:t>Rescue to Shore (deep water)</a:t>
            </a:r>
          </a:p>
        </p:txBody>
      </p:sp>
    </p:spTree>
    <p:extLst>
      <p:ext uri="{BB962C8B-B14F-4D97-AF65-F5344CB8AC3E}">
        <p14:creationId xmlns:p14="http://schemas.microsoft.com/office/powerpoint/2010/main" val="3997540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96056" y="1752600"/>
            <a:ext cx="5334000" cy="4908550"/>
          </a:xfrm>
        </p:spPr>
        <p:txBody>
          <a:bodyPr>
            <a:normAutofit/>
          </a:bodyPr>
          <a:lstStyle/>
          <a:p>
            <a:r>
              <a:rPr lang="en-US" sz="2800" dirty="0"/>
              <a:t>Keep victims as horizontal as possible</a:t>
            </a:r>
          </a:p>
          <a:p>
            <a:r>
              <a:rPr lang="en-US" sz="2800" dirty="0"/>
              <a:t>Remove wet clothing</a:t>
            </a:r>
          </a:p>
          <a:p>
            <a:r>
              <a:rPr lang="en-US" sz="2800" dirty="0"/>
              <a:t>Wrap in warm blankets</a:t>
            </a:r>
          </a:p>
          <a:p>
            <a:r>
              <a:rPr lang="en-US" sz="2800" dirty="0"/>
              <a:t>Maintain open airway</a:t>
            </a:r>
          </a:p>
          <a:p>
            <a:r>
              <a:rPr lang="en-US" sz="2800" dirty="0"/>
              <a:t>Nobody is dead until they are warm and dead</a:t>
            </a:r>
          </a:p>
        </p:txBody>
      </p:sp>
      <p:sp>
        <p:nvSpPr>
          <p:cNvPr id="3" name="Title 2"/>
          <p:cNvSpPr>
            <a:spLocks noGrp="1"/>
          </p:cNvSpPr>
          <p:nvPr>
            <p:ph type="title"/>
          </p:nvPr>
        </p:nvSpPr>
        <p:spPr>
          <a:xfrm>
            <a:off x="4029456" y="533400"/>
            <a:ext cx="4800600" cy="930275"/>
          </a:xfrm>
        </p:spPr>
        <p:txBody>
          <a:bodyPr/>
          <a:lstStyle/>
          <a:p>
            <a:r>
              <a:rPr lang="en-US" dirty="0"/>
              <a:t>Cold Water Emergencies</a:t>
            </a:r>
          </a:p>
        </p:txBody>
      </p:sp>
    </p:spTree>
    <p:extLst>
      <p:ext uri="{BB962C8B-B14F-4D97-AF65-F5344CB8AC3E}">
        <p14:creationId xmlns:p14="http://schemas.microsoft.com/office/powerpoint/2010/main" val="4159416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5639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Providing Medical Care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84" b="15440"/>
          <a:stretch/>
        </p:blipFill>
        <p:spPr>
          <a:xfrm>
            <a:off x="457200" y="1143000"/>
            <a:ext cx="8229600" cy="4594860"/>
          </a:xfrm>
          <a:prstGeom prst="rect">
            <a:avLst/>
          </a:prstGeom>
        </p:spPr>
      </p:pic>
    </p:spTree>
    <p:extLst>
      <p:ext uri="{BB962C8B-B14F-4D97-AF65-F5344CB8AC3E}">
        <p14:creationId xmlns:p14="http://schemas.microsoft.com/office/powerpoint/2010/main" val="396128326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Minor injuries</a:t>
            </a:r>
          </a:p>
          <a:p>
            <a:r>
              <a:rPr lang="en-US" dirty="0"/>
              <a:t>Moderate injuries</a:t>
            </a:r>
          </a:p>
          <a:p>
            <a:r>
              <a:rPr lang="en-US" dirty="0"/>
              <a:t>Acute injuries and illness</a:t>
            </a:r>
          </a:p>
        </p:txBody>
      </p:sp>
      <p:sp>
        <p:nvSpPr>
          <p:cNvPr id="3" name="Title 2"/>
          <p:cNvSpPr>
            <a:spLocks noGrp="1"/>
          </p:cNvSpPr>
          <p:nvPr>
            <p:ph type="title"/>
          </p:nvPr>
        </p:nvSpPr>
        <p:spPr/>
        <p:txBody>
          <a:bodyPr/>
          <a:lstStyle/>
          <a:p>
            <a:r>
              <a:rPr lang="en-US" dirty="0"/>
              <a:t>Levels of Injury</a:t>
            </a:r>
          </a:p>
        </p:txBody>
      </p:sp>
    </p:spTree>
    <p:extLst>
      <p:ext uri="{BB962C8B-B14F-4D97-AF65-F5344CB8AC3E}">
        <p14:creationId xmlns:p14="http://schemas.microsoft.com/office/powerpoint/2010/main" val="3738337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Guidelines</a:t>
            </a:r>
          </a:p>
        </p:txBody>
      </p:sp>
      <p:sp>
        <p:nvSpPr>
          <p:cNvPr id="3" name="Content Placeholder 2"/>
          <p:cNvSpPr>
            <a:spLocks noGrp="1"/>
          </p:cNvSpPr>
          <p:nvPr>
            <p:ph sz="half" idx="1"/>
          </p:nvPr>
        </p:nvSpPr>
        <p:spPr>
          <a:xfrm>
            <a:off x="0" y="1148216"/>
            <a:ext cx="4495800" cy="4525963"/>
          </a:xfrm>
        </p:spPr>
        <p:txBody>
          <a:bodyPr>
            <a:normAutofit fontScale="77500" lnSpcReduction="20000"/>
          </a:bodyPr>
          <a:lstStyle/>
          <a:p>
            <a:r>
              <a:rPr lang="en-US" dirty="0"/>
              <a:t>Determine that the area is safe</a:t>
            </a:r>
          </a:p>
          <a:p>
            <a:r>
              <a:rPr lang="en-US" dirty="0"/>
              <a:t>Summon necessary backup</a:t>
            </a:r>
          </a:p>
          <a:p>
            <a:r>
              <a:rPr lang="en-US" dirty="0"/>
              <a:t>Use universal precautions for infection control</a:t>
            </a:r>
          </a:p>
          <a:p>
            <a:r>
              <a:rPr lang="en-US" dirty="0"/>
              <a:t>Treat immediate problems according to level of medical training including:</a:t>
            </a:r>
          </a:p>
          <a:p>
            <a:pPr lvl="1"/>
            <a:r>
              <a:rPr lang="en-US" dirty="0">
                <a:solidFill>
                  <a:schemeClr val="accent2">
                    <a:lumMod val="75000"/>
                  </a:schemeClr>
                </a:solidFill>
              </a:rPr>
              <a:t>Airway</a:t>
            </a:r>
          </a:p>
          <a:p>
            <a:pPr lvl="1"/>
            <a:r>
              <a:rPr lang="en-US" dirty="0">
                <a:solidFill>
                  <a:schemeClr val="accent2">
                    <a:lumMod val="75000"/>
                  </a:schemeClr>
                </a:solidFill>
              </a:rPr>
              <a:t>Breathing</a:t>
            </a:r>
          </a:p>
          <a:p>
            <a:pPr lvl="1"/>
            <a:r>
              <a:rPr lang="en-US" dirty="0">
                <a:solidFill>
                  <a:schemeClr val="accent2">
                    <a:lumMod val="75000"/>
                  </a:schemeClr>
                </a:solidFill>
              </a:rPr>
              <a:t>Circulation</a:t>
            </a:r>
          </a:p>
          <a:p>
            <a:pPr lvl="1"/>
            <a:r>
              <a:rPr lang="en-US" dirty="0">
                <a:solidFill>
                  <a:schemeClr val="accent2">
                    <a:lumMod val="75000"/>
                  </a:schemeClr>
                </a:solidFill>
              </a:rPr>
              <a:t>Bleeding</a:t>
            </a:r>
          </a:p>
          <a:p>
            <a:r>
              <a:rPr lang="en-US" dirty="0"/>
              <a:t>Determine mechanism of injury</a:t>
            </a:r>
          </a:p>
        </p:txBody>
      </p:sp>
      <p:sp>
        <p:nvSpPr>
          <p:cNvPr id="4" name="Content Placeholder 3"/>
          <p:cNvSpPr>
            <a:spLocks noGrp="1"/>
          </p:cNvSpPr>
          <p:nvPr>
            <p:ph sz="half" idx="2"/>
          </p:nvPr>
        </p:nvSpPr>
        <p:spPr>
          <a:xfrm>
            <a:off x="4648200" y="1148216"/>
            <a:ext cx="4495800" cy="4977947"/>
          </a:xfrm>
        </p:spPr>
        <p:txBody>
          <a:bodyPr>
            <a:normAutofit fontScale="77500" lnSpcReduction="20000"/>
          </a:bodyPr>
          <a:lstStyle/>
          <a:p>
            <a:pPr marL="171450" lvl="0" indent="-171450"/>
            <a:r>
              <a:rPr lang="en-US" dirty="0"/>
              <a:t>Conduct a full assessment for any and all injuries</a:t>
            </a:r>
          </a:p>
          <a:p>
            <a:pPr marL="171450" lvl="0" indent="-171450"/>
            <a:r>
              <a:rPr lang="en-US" dirty="0"/>
              <a:t>Stabilize injuries according to medical protocol and level of training</a:t>
            </a:r>
          </a:p>
          <a:p>
            <a:pPr marL="171450" lvl="0" indent="-171450"/>
            <a:r>
              <a:rPr lang="en-US" dirty="0"/>
              <a:t>Avoid moving the victim until the full extent of injury is determined</a:t>
            </a:r>
          </a:p>
          <a:p>
            <a:pPr marL="171450" lvl="0" indent="-171450"/>
            <a:r>
              <a:rPr lang="en-US" dirty="0"/>
              <a:t>Monitor and record vital signs</a:t>
            </a:r>
          </a:p>
          <a:p>
            <a:pPr marL="171450" lvl="0" indent="-171450"/>
            <a:r>
              <a:rPr lang="en-US" dirty="0"/>
              <a:t>Protect body temperature</a:t>
            </a:r>
          </a:p>
          <a:p>
            <a:pPr marL="171450" lvl="0" indent="-171450"/>
            <a:r>
              <a:rPr lang="en-US" dirty="0"/>
              <a:t>Make the victim as comfortable as possible</a:t>
            </a:r>
          </a:p>
          <a:p>
            <a:pPr marL="171450" lvl="0" indent="-171450"/>
            <a:r>
              <a:rPr lang="en-US" dirty="0"/>
              <a:t>Recommend further treatment in cases that victim is not transported to the hospital</a:t>
            </a:r>
          </a:p>
          <a:p>
            <a:pPr marL="171450" lvl="0" indent="-171450"/>
            <a:r>
              <a:rPr lang="en-US" dirty="0"/>
              <a:t>Document your actions</a:t>
            </a:r>
          </a:p>
          <a:p>
            <a:pPr marL="0" indent="0">
              <a:buNone/>
            </a:pPr>
            <a:endParaRPr lang="en-US" dirty="0"/>
          </a:p>
        </p:txBody>
      </p:sp>
    </p:spTree>
    <p:extLst>
      <p:ext uri="{BB962C8B-B14F-4D97-AF65-F5344CB8AC3E}">
        <p14:creationId xmlns:p14="http://schemas.microsoft.com/office/powerpoint/2010/main" val="120361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Principles</a:t>
            </a:r>
          </a:p>
        </p:txBody>
      </p:sp>
      <p:sp>
        <p:nvSpPr>
          <p:cNvPr id="3" name="Content Placeholder 2"/>
          <p:cNvSpPr>
            <a:spLocks noGrp="1"/>
          </p:cNvSpPr>
          <p:nvPr>
            <p:ph sz="half" idx="1"/>
          </p:nvPr>
        </p:nvSpPr>
        <p:spPr>
          <a:xfrm>
            <a:off x="152400" y="1148216"/>
            <a:ext cx="4343400" cy="4525963"/>
          </a:xfrm>
        </p:spPr>
        <p:txBody>
          <a:bodyPr/>
          <a:lstStyle/>
          <a:p>
            <a:r>
              <a:rPr lang="en-US" dirty="0"/>
              <a:t>Prioritize responsibilities</a:t>
            </a:r>
          </a:p>
          <a:p>
            <a:r>
              <a:rPr lang="en-US" dirty="0"/>
              <a:t>Inspect and treat the injury</a:t>
            </a:r>
          </a:p>
          <a:p>
            <a:r>
              <a:rPr lang="en-US" dirty="0"/>
              <a:t>Assess carefully</a:t>
            </a:r>
          </a:p>
          <a:p>
            <a:r>
              <a:rPr lang="en-US" dirty="0"/>
              <a:t>Treat carefully and thoroughly</a:t>
            </a:r>
          </a:p>
        </p:txBody>
      </p:sp>
      <p:sp>
        <p:nvSpPr>
          <p:cNvPr id="4" name="Content Placeholder 3"/>
          <p:cNvSpPr>
            <a:spLocks noGrp="1"/>
          </p:cNvSpPr>
          <p:nvPr>
            <p:ph sz="half" idx="2"/>
          </p:nvPr>
        </p:nvSpPr>
        <p:spPr>
          <a:xfrm>
            <a:off x="4648200" y="1148216"/>
            <a:ext cx="4343400" cy="4977947"/>
          </a:xfrm>
        </p:spPr>
        <p:txBody>
          <a:bodyPr/>
          <a:lstStyle/>
          <a:p>
            <a:r>
              <a:rPr lang="en-US" dirty="0"/>
              <a:t>Keep bystanders back</a:t>
            </a:r>
          </a:p>
          <a:p>
            <a:r>
              <a:rPr lang="en-US" dirty="0"/>
              <a:t>Maintain control</a:t>
            </a:r>
          </a:p>
          <a:p>
            <a:r>
              <a:rPr lang="en-US" dirty="0"/>
              <a:t>Use discretion</a:t>
            </a:r>
          </a:p>
          <a:p>
            <a:r>
              <a:rPr lang="en-US" dirty="0"/>
              <a:t>Avoid inappropriate release from care</a:t>
            </a:r>
          </a:p>
          <a:p>
            <a:r>
              <a:rPr lang="en-US" dirty="0"/>
              <a:t>Encourage follow up treatment</a:t>
            </a:r>
          </a:p>
          <a:p>
            <a:r>
              <a:rPr lang="en-US" dirty="0"/>
              <a:t>Document and advice</a:t>
            </a:r>
          </a:p>
        </p:txBody>
      </p:sp>
    </p:spTree>
    <p:extLst>
      <p:ext uri="{BB962C8B-B14F-4D97-AF65-F5344CB8AC3E}">
        <p14:creationId xmlns:p14="http://schemas.microsoft.com/office/powerpoint/2010/main" val="3942137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023730"/>
            <a:ext cx="3962400" cy="1371600"/>
          </a:xfrm>
        </p:spPr>
        <p:txBody>
          <a:bodyPr>
            <a:normAutofit/>
          </a:bodyPr>
          <a:lstStyle/>
          <a:p>
            <a:r>
              <a:rPr lang="en-US" dirty="0"/>
              <a:t>Resuscitation of a Drowning Victim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2"/>
            <a:ext cx="4472869" cy="6858000"/>
          </a:xfrm>
          <a:prstGeom prst="rect">
            <a:avLst/>
          </a:prstGeom>
        </p:spPr>
      </p:pic>
    </p:spTree>
    <p:extLst>
      <p:ext uri="{BB962C8B-B14F-4D97-AF65-F5344CB8AC3E}">
        <p14:creationId xmlns:p14="http://schemas.microsoft.com/office/powerpoint/2010/main" val="25425269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57600" y="381000"/>
            <a:ext cx="5181600" cy="5975350"/>
          </a:xfrm>
        </p:spPr>
        <p:txBody>
          <a:bodyPr>
            <a:normAutofit lnSpcReduction="10000"/>
          </a:bodyPr>
          <a:lstStyle/>
          <a:p>
            <a:r>
              <a:rPr lang="en-US" dirty="0"/>
              <a:t>Conscious or unconscious</a:t>
            </a:r>
          </a:p>
          <a:p>
            <a:r>
              <a:rPr lang="en-US" dirty="0"/>
              <a:t>Hypoxia</a:t>
            </a:r>
          </a:p>
          <a:p>
            <a:r>
              <a:rPr lang="en-US" dirty="0"/>
              <a:t>CPR protocols differ in drownings</a:t>
            </a:r>
          </a:p>
          <a:p>
            <a:r>
              <a:rPr lang="en-US" dirty="0"/>
              <a:t>Immediate ventilation</a:t>
            </a:r>
          </a:p>
          <a:p>
            <a:r>
              <a:rPr lang="en-US" dirty="0"/>
              <a:t>Barrier devices</a:t>
            </a:r>
          </a:p>
          <a:p>
            <a:r>
              <a:rPr lang="en-US" dirty="0"/>
              <a:t>Abdominal thrusts not advised</a:t>
            </a:r>
          </a:p>
          <a:p>
            <a:r>
              <a:rPr lang="en-US" dirty="0"/>
              <a:t>Expect vomit</a:t>
            </a:r>
          </a:p>
          <a:p>
            <a:endParaRPr lang="en-US" dirty="0"/>
          </a:p>
        </p:txBody>
      </p:sp>
    </p:spTree>
    <p:extLst>
      <p:ext uri="{BB962C8B-B14F-4D97-AF65-F5344CB8AC3E}">
        <p14:creationId xmlns:p14="http://schemas.microsoft.com/office/powerpoint/2010/main" val="416127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14119</TotalTime>
  <Words>3332</Words>
  <Application>Microsoft Office PowerPoint</Application>
  <PresentationFormat>On-screen Show (4:3)</PresentationFormat>
  <Paragraphs>307</Paragraphs>
  <Slides>38</Slides>
  <Notes>37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38</vt:i4>
      </vt:variant>
    </vt:vector>
  </HeadingPairs>
  <TitlesOfParts>
    <vt:vector size="42" baseType="lpstr">
      <vt:lpstr>Arial</vt:lpstr>
      <vt:lpstr>Calibri</vt:lpstr>
      <vt:lpstr>Custom Design</vt:lpstr>
      <vt:lpstr>Office Theme</vt:lpstr>
      <vt:lpstr>Chapter 18: Medical Care in the Aquatic Environment</vt:lpstr>
      <vt:lpstr>Lifeguard Medical Training</vt:lpstr>
      <vt:lpstr>Lifeguard Medical Equipment</vt:lpstr>
      <vt:lpstr>Providing Medical Care</vt:lpstr>
      <vt:lpstr>Levels of Injury</vt:lpstr>
      <vt:lpstr>Treatment Guidelines</vt:lpstr>
      <vt:lpstr>Treatment Principles</vt:lpstr>
      <vt:lpstr>Resuscitation of a Drowning Victim</vt:lpstr>
      <vt:lpstr>PowerPoint Presentation</vt:lpstr>
      <vt:lpstr>Non-Breathing Victim Recovered in Deep Water</vt:lpstr>
      <vt:lpstr>Positioning a Drowning Victim</vt:lpstr>
      <vt:lpstr>Oxygen</vt:lpstr>
      <vt:lpstr>Defibrillators</vt:lpstr>
      <vt:lpstr>Release of Drowning Victims from Care</vt:lpstr>
      <vt:lpstr>Further Treatment is Needed</vt:lpstr>
      <vt:lpstr>Further Treatment May Not Be Needed </vt:lpstr>
      <vt:lpstr>Injuries from Aquatic Life</vt:lpstr>
      <vt:lpstr>Bites</vt:lpstr>
      <vt:lpstr>Stings</vt:lpstr>
      <vt:lpstr>Jellyfish and Portuguese Man-of-War</vt:lpstr>
      <vt:lpstr>Stingrays</vt:lpstr>
      <vt:lpstr>Scorpion Fish</vt:lpstr>
      <vt:lpstr>Sea Urchins</vt:lpstr>
      <vt:lpstr>Mollusks</vt:lpstr>
      <vt:lpstr>Coral</vt:lpstr>
      <vt:lpstr>Snakes</vt:lpstr>
      <vt:lpstr>Leeches</vt:lpstr>
      <vt:lpstr>Spinal Injuries</vt:lpstr>
      <vt:lpstr>PowerPoint Presentation</vt:lpstr>
      <vt:lpstr>Beach Presentation</vt:lpstr>
      <vt:lpstr>Standing Backboard Technique</vt:lpstr>
      <vt:lpstr>Water Presentation</vt:lpstr>
      <vt:lpstr>Vice Grip</vt:lpstr>
      <vt:lpstr>Body Hug</vt:lpstr>
      <vt:lpstr>Extended Arm Grip</vt:lpstr>
      <vt:lpstr>Rescue to Shore (deep water)</vt:lpstr>
      <vt:lpstr>Cold Water Emergencies</vt:lpstr>
      <vt:lpstr>PowerPoint Presentation</vt:lpstr>
    </vt:vector>
  </TitlesOfParts>
  <Company>City of Evanston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Abajian, Adam</dc:creator>
  <cp:lastModifiedBy>B. Chris Brewster</cp:lastModifiedBy>
  <cp:revision>545</cp:revision>
  <dcterms:created xsi:type="dcterms:W3CDTF">2016-10-05T17:47:24Z</dcterms:created>
  <dcterms:modified xsi:type="dcterms:W3CDTF">2017-03-10T17:38:25Z</dcterms:modified>
</cp:coreProperties>
</file>