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2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3491" y="796631"/>
            <a:ext cx="6251304" cy="2700706"/>
          </a:xfrm>
        </p:spPr>
        <p:txBody>
          <a:bodyPr bIns="0"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443491" y="3497337"/>
            <a:ext cx="6251304" cy="1011489"/>
          </a:xfrm>
        </p:spPr>
        <p:txBody>
          <a:bodyPr tIns="91440" bIns="91440">
            <a:normAutofit/>
          </a:bodyPr>
          <a:lstStyle>
            <a:lvl1pPr marL="0" indent="0" algn="ct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EA7108-D61A-4673-A028-CEEB2A3A4DA7}" type="datetimeFigureOut">
              <a:rPr lang="en-US" smtClean="0"/>
              <a:t>10/21/2020</a:t>
            </a:fld>
            <a:endParaRPr lang="en-US"/>
          </a:p>
        </p:txBody>
      </p:sp>
      <p:sp>
        <p:nvSpPr>
          <p:cNvPr id="5" name="Footer Placeholder 4"/>
          <p:cNvSpPr>
            <a:spLocks noGrp="1"/>
          </p:cNvSpPr>
          <p:nvPr>
            <p:ph type="ftr" sz="quarter" idx="11"/>
          </p:nvPr>
        </p:nvSpPr>
        <p:spPr>
          <a:xfrm>
            <a:off x="1443490" y="329308"/>
            <a:ext cx="3719283" cy="309201"/>
          </a:xfrm>
        </p:spPr>
        <p:txBody>
          <a:bodyPr/>
          <a:lstStyle/>
          <a:p>
            <a:endParaRPr lang="en-US"/>
          </a:p>
        </p:txBody>
      </p:sp>
      <p:sp>
        <p:nvSpPr>
          <p:cNvPr id="6" name="Slide Number Placeholder 5"/>
          <p:cNvSpPr>
            <a:spLocks noGrp="1"/>
          </p:cNvSpPr>
          <p:nvPr>
            <p:ph type="sldNum" sz="quarter" idx="12"/>
          </p:nvPr>
        </p:nvSpPr>
        <p:spPr>
          <a:xfrm>
            <a:off x="477760" y="798973"/>
            <a:ext cx="802005" cy="503578"/>
          </a:xfrm>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1099807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A7108-D61A-4673-A028-CEEB2A3A4DA7}"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389962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2373"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2" y="798974"/>
            <a:ext cx="4985762"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A7108-D61A-4673-A028-CEEB2A3A4DA7}"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68568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EA7108-D61A-4673-A028-CEEB2A3A4DA7}"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385964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2" y="1756130"/>
            <a:ext cx="6251302" cy="1952270"/>
          </a:xfrm>
        </p:spPr>
        <p:txBody>
          <a:bodyPr anchor="b">
            <a:normAutofit/>
          </a:bodyPr>
          <a:lstStyle>
            <a:lvl1pPr algn="ctr">
              <a:defRPr sz="3200"/>
            </a:lvl1pPr>
          </a:lstStyle>
          <a:p>
            <a:r>
              <a:rPr lang="en-US"/>
              <a:t>Click to edit Master title style</a:t>
            </a:r>
            <a:endParaRPr lang="en-US" dirty="0"/>
          </a:p>
        </p:txBody>
      </p:sp>
      <p:sp>
        <p:nvSpPr>
          <p:cNvPr id="3" name="Text Placeholder 2"/>
          <p:cNvSpPr>
            <a:spLocks noGrp="1"/>
          </p:cNvSpPr>
          <p:nvPr>
            <p:ph type="body" idx="1"/>
          </p:nvPr>
        </p:nvSpPr>
        <p:spPr>
          <a:xfrm>
            <a:off x="1434318" y="3708400"/>
            <a:ext cx="6251302" cy="1110725"/>
          </a:xfrm>
        </p:spPr>
        <p:txBody>
          <a:bodyPr tIns="91440">
            <a:normAutofit/>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EA7108-D61A-4673-A028-CEEB2A3A4DA7}"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310884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25130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1" y="2013936"/>
            <a:ext cx="2965632"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9162" y="2013936"/>
            <a:ext cx="2965424"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EA7108-D61A-4673-A028-CEEB2A3A4DA7}"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23684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164"/>
            <a:ext cx="62513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2965631"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2965631"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9270" y="2023004"/>
            <a:ext cx="2965523"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29270" y="2821491"/>
            <a:ext cx="2965523"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EA7108-D61A-4673-A028-CEEB2A3A4DA7}"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366406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EA7108-D61A-4673-A028-CEEB2A3A4DA7}"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392864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A7108-D61A-4673-A028-CEEB2A3A4DA7}"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284327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406519"/>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50671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1501"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FEA7108-D61A-4673-A028-CEEB2A3A4DA7}"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260491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9" y="1129513"/>
            <a:ext cx="308049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defTabSz="914400">
              <a:spcBef>
                <a:spcPts val="1800"/>
              </a:spcBef>
            </a:pPr>
            <a:r>
              <a:rPr lang="en-US"/>
              <a:t>Click icon to add picture</a:t>
            </a:r>
            <a:endParaRPr lang="en-US" dirty="0"/>
          </a:p>
        </p:txBody>
      </p:sp>
      <p:sp>
        <p:nvSpPr>
          <p:cNvPr id="4" name="Text Placeholder 3"/>
          <p:cNvSpPr>
            <a:spLocks noGrp="1"/>
          </p:cNvSpPr>
          <p:nvPr>
            <p:ph type="body" sz="half" idx="2"/>
          </p:nvPr>
        </p:nvSpPr>
        <p:spPr>
          <a:xfrm>
            <a:off x="1443492" y="3145992"/>
            <a:ext cx="3076077"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082905" cy="320123"/>
          </a:xfrm>
        </p:spPr>
        <p:txBody>
          <a:bodyPr/>
          <a:lstStyle>
            <a:lvl1pPr algn="l">
              <a:defRPr/>
            </a:lvl1pPr>
          </a:lstStyle>
          <a:p>
            <a:fld id="{9FEA7108-D61A-4673-A028-CEEB2A3A4DA7}" type="datetimeFigureOut">
              <a:rPr lang="en-US" smtClean="0"/>
              <a:t>10/21/2020</a:t>
            </a:fld>
            <a:endParaRPr lang="en-US"/>
          </a:p>
        </p:txBody>
      </p:sp>
      <p:sp>
        <p:nvSpPr>
          <p:cNvPr id="6" name="Footer Placeholder 5"/>
          <p:cNvSpPr>
            <a:spLocks noGrp="1"/>
          </p:cNvSpPr>
          <p:nvPr>
            <p:ph type="ftr" sz="quarter" idx="11"/>
          </p:nvPr>
        </p:nvSpPr>
        <p:spPr>
          <a:xfrm>
            <a:off x="1437530" y="318641"/>
            <a:ext cx="3082083" cy="320931"/>
          </a:xfrm>
        </p:spPr>
        <p:txBody>
          <a:bodyPr/>
          <a:lstStyle/>
          <a:p>
            <a:endParaRPr lang="en-US"/>
          </a:p>
        </p:txBody>
      </p:sp>
      <p:sp>
        <p:nvSpPr>
          <p:cNvPr id="7" name="Slide Number Placeholder 6"/>
          <p:cNvSpPr>
            <a:spLocks noGrp="1"/>
          </p:cNvSpPr>
          <p:nvPr>
            <p:ph type="sldNum" sz="quarter" idx="12"/>
          </p:nvPr>
        </p:nvSpPr>
        <p:spPr/>
        <p:txBody>
          <a:bodyPr/>
          <a:lstStyle/>
          <a:p>
            <a:fld id="{32F296B9-2B2B-46F0-BD39-B59117520F76}" type="slidenum">
              <a:rPr lang="en-US" smtClean="0"/>
              <a:t>‹#›</a:t>
            </a:fld>
            <a:endParaRPr lang="en-US"/>
          </a:p>
        </p:txBody>
      </p:sp>
    </p:spTree>
    <p:extLst>
      <p:ext uri="{BB962C8B-B14F-4D97-AF65-F5344CB8AC3E}">
        <p14:creationId xmlns:p14="http://schemas.microsoft.com/office/powerpoint/2010/main" val="2043949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3622291"/>
            <a:ext cx="9144000" cy="251227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t="2769" b="-2769"/>
          <a:stretch/>
        </p:blipFill>
        <p:spPr>
          <a:xfrm>
            <a:off x="0" y="6135624"/>
            <a:ext cx="9144000" cy="742950"/>
          </a:xfrm>
          <a:prstGeom prst="rect">
            <a:avLst/>
          </a:prstGeom>
        </p:spPr>
      </p:pic>
      <p:sp>
        <p:nvSpPr>
          <p:cNvPr id="2" name="Title Placeholder 1"/>
          <p:cNvSpPr>
            <a:spLocks noGrp="1"/>
          </p:cNvSpPr>
          <p:nvPr>
            <p:ph type="title"/>
          </p:nvPr>
        </p:nvSpPr>
        <p:spPr>
          <a:xfrm>
            <a:off x="1443491" y="804520"/>
            <a:ext cx="6251303"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25130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2650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FEA7108-D61A-4673-A028-CEEB2A3A4DA7}" type="datetimeFigureOut">
              <a:rPr lang="en-US" smtClean="0"/>
              <a:t>10/21/2020</a:t>
            </a:fld>
            <a:endParaRPr lang="en-US"/>
          </a:p>
        </p:txBody>
      </p:sp>
      <p:sp>
        <p:nvSpPr>
          <p:cNvPr id="5" name="Footer Placeholder 4"/>
          <p:cNvSpPr>
            <a:spLocks noGrp="1"/>
          </p:cNvSpPr>
          <p:nvPr>
            <p:ph type="ftr" sz="quarter" idx="3"/>
          </p:nvPr>
        </p:nvSpPr>
        <p:spPr>
          <a:xfrm>
            <a:off x="1443491" y="329308"/>
            <a:ext cx="3719283"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32F296B9-2B2B-46F0-BD39-B59117520F76}" type="slidenum">
              <a:rPr lang="en-US" smtClean="0"/>
              <a:t>‹#›</a:t>
            </a:fld>
            <a:endParaRPr lang="en-US"/>
          </a:p>
        </p:txBody>
      </p:sp>
      <p:cxnSp>
        <p:nvCxnSpPr>
          <p:cNvPr id="12" name="Straight Connector 11"/>
          <p:cNvCxnSpPr/>
          <p:nvPr/>
        </p:nvCxnSpPr>
        <p:spPr>
          <a:xfrm>
            <a:off x="0" y="6144768"/>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53375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1.xml"/><Relationship Id="rId16"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6.bin"/><Relationship Id="rId5" Type="http://schemas.openxmlformats.org/officeDocument/2006/relationships/oleObject" Target="../embeddings/oleObject2.bin"/><Relationship Id="rId15" Type="http://schemas.openxmlformats.org/officeDocument/2006/relationships/oleObject" Target="../embeddings/oleObject8.bin"/><Relationship Id="rId10" Type="http://schemas.openxmlformats.org/officeDocument/2006/relationships/image" Target="../media/image5.wmf"/><Relationship Id="rId4" Type="http://schemas.openxmlformats.org/officeDocument/2006/relationships/image" Target="../media/image3.wmf"/><Relationship Id="rId9" Type="http://schemas.openxmlformats.org/officeDocument/2006/relationships/oleObject" Target="../embeddings/oleObject5.bin"/><Relationship Id="rId14" Type="http://schemas.openxmlformats.org/officeDocument/2006/relationships/image" Target="../media/image7.wmf"/></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imgres?imgurl=http://loops.typepad.com/photos/uncategorized/2007/03/22/600pxstop_sign.png&amp;imgrefurl=http://loops.typepad.com/serendipity/2007/03/stop_sigh.html&amp;h=600&amp;w=600&amp;sz=32&amp;tbnid=GhNdrL_65BsJ::&amp;tbnh=135&amp;tbnw=135&amp;prev=/images%3Fq%3Dstop%2Bsigh%2Bpicture&amp;hl=en&amp;usg=__Xl93hF4EsLy4T0ED46BUPuG9Vsc=&amp;sa=X&amp;oi=image_result&amp;resnum=1&amp;ct=image&amp;cd=1"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imgres?imgurl=http://loops.typepad.com/photos/uncategorized/2007/03/22/600pxstop_sign.png&amp;imgrefurl=http://loops.typepad.com/serendipity/2007/03/stop_sigh.html&amp;h=600&amp;w=600&amp;sz=32&amp;tbnid=GhNdrL_65BsJ::&amp;tbnh=135&amp;tbnw=135&amp;prev=/images%3Fq%3Dstop%2Bsigh%2Bpicture&amp;hl=en&amp;usg=__Xl93hF4EsLy4T0ED46BUPuG9Vsc=&amp;sa=X&amp;oi=image_result&amp;resnum=1&amp;ct=image&amp;cd=1"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WordArt 2"/>
          <p:cNvSpPr>
            <a:spLocks noChangeArrowheads="1" noChangeShapeType="1" noTextEdit="1"/>
          </p:cNvSpPr>
          <p:nvPr/>
        </p:nvSpPr>
        <p:spPr bwMode="auto">
          <a:xfrm>
            <a:off x="762000" y="1828800"/>
            <a:ext cx="7772400" cy="1963738"/>
          </a:xfrm>
          <a:prstGeom prst="rect">
            <a:avLst/>
          </a:prstGeom>
        </p:spPr>
        <p:txBody>
          <a:bodyPr wrap="none" fromWordArt="1">
            <a:prstTxWarp prst="textDeflate">
              <a:avLst>
                <a:gd name="adj" fmla="val 26227"/>
              </a:avLst>
            </a:prstTxWarp>
          </a:bodyPr>
          <a:lstStyle/>
          <a:p>
            <a:pPr algn="ctr"/>
            <a:r>
              <a:rPr lang="en-US" sz="3600" kern="10">
                <a:ln w="9525">
                  <a:solidFill>
                    <a:srgbClr val="FFFF00"/>
                  </a:solidFill>
                  <a:round/>
                  <a:headEnd/>
                  <a:tailEnd/>
                </a:ln>
                <a:solidFill>
                  <a:srgbClr val="FFFF00"/>
                </a:solidFill>
                <a:latin typeface="Mistral"/>
              </a:rPr>
              <a:t>Lost in the Wilderness</a:t>
            </a:r>
          </a:p>
        </p:txBody>
      </p:sp>
      <p:graphicFrame>
        <p:nvGraphicFramePr>
          <p:cNvPr id="1026" name="Object 3"/>
          <p:cNvGraphicFramePr>
            <a:graphicFrameLocks noChangeAspect="1"/>
          </p:cNvGraphicFramePr>
          <p:nvPr/>
        </p:nvGraphicFramePr>
        <p:xfrm>
          <a:off x="7239000" y="3886200"/>
          <a:ext cx="1427163" cy="2590800"/>
        </p:xfrm>
        <a:graphic>
          <a:graphicData uri="http://schemas.openxmlformats.org/presentationml/2006/ole">
            <mc:AlternateContent xmlns:mc="http://schemas.openxmlformats.org/markup-compatibility/2006">
              <mc:Choice xmlns:v="urn:schemas-microsoft-com:vml" Requires="v">
                <p:oleObj spid="_x0000_s1050" name="ClipArt" r:id="rId3" imgW="1427760" imgH="1237320" progId="MS_ClipArt_Gallery.2">
                  <p:embed/>
                </p:oleObj>
              </mc:Choice>
              <mc:Fallback>
                <p:oleObj name="ClipArt" r:id="rId3" imgW="1427760" imgH="123732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886200"/>
                        <a:ext cx="14271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533400" y="3810000"/>
          <a:ext cx="1427163" cy="2590800"/>
        </p:xfrm>
        <a:graphic>
          <a:graphicData uri="http://schemas.openxmlformats.org/presentationml/2006/ole">
            <mc:AlternateContent xmlns:mc="http://schemas.openxmlformats.org/markup-compatibility/2006">
              <mc:Choice xmlns:v="urn:schemas-microsoft-com:vml" Requires="v">
                <p:oleObj spid="_x0000_s1051" name="ClipArt" r:id="rId5" imgW="1427760" imgH="1237320" progId="MS_ClipArt_Gallery.2">
                  <p:embed/>
                </p:oleObj>
              </mc:Choice>
              <mc:Fallback>
                <p:oleObj name="ClipArt" r:id="rId5" imgW="1427760" imgH="1237320"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10000"/>
                        <a:ext cx="14271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5"/>
          <p:cNvGraphicFramePr>
            <a:graphicFrameLocks noChangeAspect="1"/>
          </p:cNvGraphicFramePr>
          <p:nvPr/>
        </p:nvGraphicFramePr>
        <p:xfrm>
          <a:off x="1676400" y="3733800"/>
          <a:ext cx="1427163" cy="1770063"/>
        </p:xfrm>
        <a:graphic>
          <a:graphicData uri="http://schemas.openxmlformats.org/presentationml/2006/ole">
            <mc:AlternateContent xmlns:mc="http://schemas.openxmlformats.org/markup-compatibility/2006">
              <mc:Choice xmlns:v="urn:schemas-microsoft-com:vml" Requires="v">
                <p:oleObj spid="_x0000_s1052" name="ClipArt" r:id="rId7" imgW="1427760" imgH="1237320" progId="MS_ClipArt_Gallery.2">
                  <p:embed/>
                </p:oleObj>
              </mc:Choice>
              <mc:Fallback>
                <p:oleObj name="ClipArt" r:id="rId7" imgW="1427760" imgH="1237320" progId="MS_ClipArt_Gallery.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733800"/>
                        <a:ext cx="1427163" cy="177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6"/>
          <p:cNvGraphicFramePr>
            <a:graphicFrameLocks noChangeAspect="1"/>
          </p:cNvGraphicFramePr>
          <p:nvPr/>
        </p:nvGraphicFramePr>
        <p:xfrm>
          <a:off x="6096000" y="3581400"/>
          <a:ext cx="1427163" cy="2913063"/>
        </p:xfrm>
        <a:graphic>
          <a:graphicData uri="http://schemas.openxmlformats.org/presentationml/2006/ole">
            <mc:AlternateContent xmlns:mc="http://schemas.openxmlformats.org/markup-compatibility/2006">
              <mc:Choice xmlns:v="urn:schemas-microsoft-com:vml" Requires="v">
                <p:oleObj spid="_x0000_s1053" name="ClipArt" r:id="rId8" imgW="1427760" imgH="1237320" progId="MS_ClipArt_Gallery.2">
                  <p:embed/>
                </p:oleObj>
              </mc:Choice>
              <mc:Fallback>
                <p:oleObj name="ClipArt" r:id="rId8" imgW="1427760" imgH="1237320" progId="MS_ClipArt_Gallery.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581400"/>
                        <a:ext cx="1427163" cy="291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7"/>
          <p:cNvGraphicFramePr>
            <a:graphicFrameLocks noChangeAspect="1"/>
          </p:cNvGraphicFramePr>
          <p:nvPr/>
        </p:nvGraphicFramePr>
        <p:xfrm>
          <a:off x="6934200" y="5791200"/>
          <a:ext cx="436563" cy="609600"/>
        </p:xfrm>
        <a:graphic>
          <a:graphicData uri="http://schemas.openxmlformats.org/presentationml/2006/ole">
            <mc:AlternateContent xmlns:mc="http://schemas.openxmlformats.org/markup-compatibility/2006">
              <mc:Choice xmlns:v="urn:schemas-microsoft-com:vml" Requires="v">
                <p:oleObj spid="_x0000_s1054" name="ClipArt" r:id="rId9" imgW="1351800" imgH="1208880" progId="MS_ClipArt_Gallery.2">
                  <p:embed/>
                </p:oleObj>
              </mc:Choice>
              <mc:Fallback>
                <p:oleObj name="ClipArt" r:id="rId9" imgW="1351800" imgH="1208880" progId="MS_ClipArt_Gallery.2">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0" y="57912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8"/>
          <p:cNvGraphicFramePr>
            <a:graphicFrameLocks noChangeAspect="1"/>
          </p:cNvGraphicFramePr>
          <p:nvPr/>
        </p:nvGraphicFramePr>
        <p:xfrm>
          <a:off x="7467600" y="5791200"/>
          <a:ext cx="546100" cy="665163"/>
        </p:xfrm>
        <a:graphic>
          <a:graphicData uri="http://schemas.openxmlformats.org/presentationml/2006/ole">
            <mc:AlternateContent xmlns:mc="http://schemas.openxmlformats.org/markup-compatibility/2006">
              <mc:Choice xmlns:v="urn:schemas-microsoft-com:vml" Requires="v">
                <p:oleObj spid="_x0000_s1055" name="ClipArt" r:id="rId11" imgW="1551600" imgH="1332720" progId="MS_ClipArt_Gallery.2">
                  <p:embed/>
                </p:oleObj>
              </mc:Choice>
              <mc:Fallback>
                <p:oleObj name="ClipArt" r:id="rId11" imgW="1551600" imgH="1332720" progId="MS_ClipArt_Gallery.2">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7600" y="5791200"/>
                        <a:ext cx="546100" cy="66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9"/>
          <p:cNvGraphicFramePr>
            <a:graphicFrameLocks noChangeAspect="1"/>
          </p:cNvGraphicFramePr>
          <p:nvPr/>
        </p:nvGraphicFramePr>
        <p:xfrm>
          <a:off x="1371600" y="5638800"/>
          <a:ext cx="712788" cy="741363"/>
        </p:xfrm>
        <a:graphic>
          <a:graphicData uri="http://schemas.openxmlformats.org/presentationml/2006/ole">
            <mc:AlternateContent xmlns:mc="http://schemas.openxmlformats.org/markup-compatibility/2006">
              <mc:Choice xmlns:v="urn:schemas-microsoft-com:vml" Requires="v">
                <p:oleObj spid="_x0000_s1056" name="ClipArt" r:id="rId13" imgW="1551600" imgH="1332720" progId="MS_ClipArt_Gallery.2">
                  <p:embed/>
                </p:oleObj>
              </mc:Choice>
              <mc:Fallback>
                <p:oleObj name="ClipArt" r:id="rId13" imgW="1551600" imgH="1332720" progId="MS_ClipArt_Gallery.2">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1600" y="5638800"/>
                        <a:ext cx="712788"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10"/>
          <p:cNvGraphicFramePr>
            <a:graphicFrameLocks noChangeAspect="1"/>
          </p:cNvGraphicFramePr>
          <p:nvPr/>
        </p:nvGraphicFramePr>
        <p:xfrm>
          <a:off x="685800" y="5638800"/>
          <a:ext cx="609600" cy="685800"/>
        </p:xfrm>
        <a:graphic>
          <a:graphicData uri="http://schemas.openxmlformats.org/presentationml/2006/ole">
            <mc:AlternateContent xmlns:mc="http://schemas.openxmlformats.org/markup-compatibility/2006">
              <mc:Choice xmlns:v="urn:schemas-microsoft-com:vml" Requires="v">
                <p:oleObj spid="_x0000_s1057" name="ClipArt" r:id="rId15" imgW="1351800" imgH="1208880" progId="MS_ClipArt_Gallery.2">
                  <p:embed/>
                </p:oleObj>
              </mc:Choice>
              <mc:Fallback>
                <p:oleObj name="ClipArt" r:id="rId15" imgW="1351800" imgH="1208880" progId="MS_ClipArt_Gallery.2">
                  <p:embed/>
                  <p:pic>
                    <p:nvPicPr>
                      <p:cNvPr id="0"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 y="5638800"/>
                        <a:ext cx="609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Rectangle 11"/>
          <p:cNvSpPr>
            <a:spLocks noGrp="1" noRot="1" noChangeArrowheads="1"/>
          </p:cNvSpPr>
          <p:nvPr>
            <p:ph type="subTitle" idx="1"/>
          </p:nvPr>
        </p:nvSpPr>
        <p:spPr/>
        <p:txBody>
          <a:bodyPr/>
          <a:lstStyle/>
          <a:p>
            <a:pPr eaLnBrk="1" hangingPunct="1">
              <a:defRPr/>
            </a:pPr>
            <a:endParaRPr lang="en-US">
              <a:solidFill>
                <a:srgbClr val="FFFF66"/>
              </a:solidFill>
              <a:latin typeface="Mistral" pitchFamily="66" charset="0"/>
            </a:endParaRPr>
          </a:p>
          <a:p>
            <a:pPr eaLnBrk="1" hangingPunct="1">
              <a:defRPr/>
            </a:pPr>
            <a:endParaRPr lang="en-US" sz="360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8" descr="blizzard"/>
          <p:cNvPicPr>
            <a:picLocks noChangeAspect="1" noChangeArrowheads="1"/>
          </p:cNvPicPr>
          <p:nvPr/>
        </p:nvPicPr>
        <p:blipFill rotWithShape="1">
          <a:blip r:embed="rId2" cstate="print">
            <a:alphaModFix amt="50000"/>
          </a:blip>
          <a:srcRect r="11336"/>
          <a:stretch/>
        </p:blipFill>
        <p:spPr bwMode="auto">
          <a:xfrm>
            <a:off x="20" y="10"/>
            <a:ext cx="9143751" cy="6857990"/>
          </a:xfrm>
          <a:prstGeom prst="rect">
            <a:avLst/>
          </a:prstGeom>
          <a:noFill/>
        </p:spPr>
      </p:pic>
      <p:sp>
        <p:nvSpPr>
          <p:cNvPr id="21508" name="Rectangle 4"/>
          <p:cNvSpPr>
            <a:spLocks noGrp="1" noRot="1" noChangeArrowheads="1"/>
          </p:cNvSpPr>
          <p:nvPr>
            <p:ph type="ctrTitle"/>
          </p:nvPr>
        </p:nvSpPr>
        <p:spPr>
          <a:xfrm>
            <a:off x="3732477" y="992221"/>
            <a:ext cx="4685481" cy="4873558"/>
          </a:xfrm>
        </p:spPr>
        <p:txBody>
          <a:bodyPr anchor="ctr">
            <a:normAutofit/>
          </a:bodyPr>
          <a:lstStyle/>
          <a:p>
            <a:pPr eaLnBrk="1" hangingPunct="1">
              <a:defRPr/>
            </a:pPr>
            <a:r>
              <a:rPr lang="en-US" sz="4200">
                <a:solidFill>
                  <a:schemeClr val="tx1"/>
                </a:solidFill>
              </a:rPr>
              <a:t>–95 % of Wilderness Deaths in Northern Climates are caused by Hypothermia!</a:t>
            </a:r>
          </a:p>
        </p:txBody>
      </p:sp>
      <p:sp>
        <p:nvSpPr>
          <p:cNvPr id="21509" name="Rectangle 5"/>
          <p:cNvSpPr>
            <a:spLocks noGrp="1" noRot="1" noChangeArrowheads="1"/>
          </p:cNvSpPr>
          <p:nvPr>
            <p:ph type="subTitle" idx="1"/>
          </p:nvPr>
        </p:nvSpPr>
        <p:spPr>
          <a:xfrm>
            <a:off x="726042" y="996610"/>
            <a:ext cx="2522925" cy="4864780"/>
          </a:xfrm>
        </p:spPr>
        <p:txBody>
          <a:bodyPr anchor="ctr">
            <a:normAutofit/>
          </a:bodyPr>
          <a:lstStyle/>
          <a:p>
            <a:pPr algn="r" eaLnBrk="1" hangingPunct="1">
              <a:defRPr/>
            </a:pPr>
            <a:r>
              <a:rPr lang="en-US" sz="1700" b="1"/>
              <a:t>–In the past 10 years the outdoor death rate has more than doubled.</a:t>
            </a:r>
          </a:p>
        </p:txBody>
      </p:sp>
      <p:cxnSp>
        <p:nvCxnSpPr>
          <p:cNvPr id="77" name="Straight Connector 76">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b="1"/>
              <a:t>Survival Is:</a:t>
            </a:r>
            <a:r>
              <a:rPr lang="en-US"/>
              <a:t> </a:t>
            </a:r>
          </a:p>
        </p:txBody>
      </p:sp>
      <p:sp>
        <p:nvSpPr>
          <p:cNvPr id="24579" name="Rectangle 3"/>
          <p:cNvSpPr>
            <a:spLocks noGrp="1" noRot="1" noChangeArrowheads="1"/>
          </p:cNvSpPr>
          <p:nvPr>
            <p:ph idx="1"/>
          </p:nvPr>
        </p:nvSpPr>
        <p:spPr/>
        <p:txBody>
          <a:bodyPr/>
          <a:lstStyle/>
          <a:p>
            <a:pPr eaLnBrk="1" hangingPunct="1">
              <a:defRPr/>
            </a:pPr>
            <a:r>
              <a:rPr lang="en-US"/>
              <a:t>10 % Skill</a:t>
            </a:r>
          </a:p>
          <a:p>
            <a:pPr eaLnBrk="1" hangingPunct="1">
              <a:defRPr/>
            </a:pPr>
            <a:r>
              <a:rPr lang="en-US"/>
              <a:t>10 % Equipment</a:t>
            </a:r>
          </a:p>
          <a:p>
            <a:pPr eaLnBrk="1" hangingPunct="1">
              <a:defRPr/>
            </a:pPr>
            <a:r>
              <a:rPr lang="en-US"/>
              <a:t>80 % Positive Mental Attitude</a:t>
            </a:r>
          </a:p>
        </p:txBody>
      </p:sp>
      <p:pic>
        <p:nvPicPr>
          <p:cNvPr id="12292" name="Picture 5" descr="http://www.propellertraining.com/blog/wp-content/uploads/2008/04/istock_000005250604xsmall.jpg"/>
          <p:cNvPicPr>
            <a:picLocks noChangeAspect="1" noChangeArrowheads="1"/>
          </p:cNvPicPr>
          <p:nvPr/>
        </p:nvPicPr>
        <p:blipFill>
          <a:blip r:embed="rId2" cstate="print"/>
          <a:srcRect/>
          <a:stretch>
            <a:fillRect/>
          </a:stretch>
        </p:blipFill>
        <p:spPr bwMode="auto">
          <a:xfrm>
            <a:off x="5962650" y="3438525"/>
            <a:ext cx="3181350" cy="3419475"/>
          </a:xfrm>
          <a:prstGeom prst="rect">
            <a:avLst/>
          </a:prstGeom>
          <a:noFill/>
          <a:ln w="9525">
            <a:noFill/>
            <a:miter lim="800000"/>
            <a:headEnd/>
            <a:tailEnd/>
          </a:ln>
        </p:spPr>
      </p:pic>
      <p:pic>
        <p:nvPicPr>
          <p:cNvPr id="12293" name="Picture 7" descr="http://www.emblibrary.com/EL/product_images/A1632.jpg"/>
          <p:cNvPicPr>
            <a:picLocks noChangeAspect="1" noChangeArrowheads="1"/>
          </p:cNvPicPr>
          <p:nvPr/>
        </p:nvPicPr>
        <p:blipFill>
          <a:blip r:embed="rId3" cstate="print"/>
          <a:srcRect/>
          <a:stretch>
            <a:fillRect/>
          </a:stretch>
        </p:blipFill>
        <p:spPr bwMode="auto">
          <a:xfrm>
            <a:off x="0" y="3819525"/>
            <a:ext cx="4800600" cy="30384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 y="0"/>
            <a:ext cx="914615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02" name="Rectangle 2"/>
          <p:cNvSpPr>
            <a:spLocks noGrp="1" noRot="1" noChangeArrowheads="1"/>
          </p:cNvSpPr>
          <p:nvPr>
            <p:ph type="title"/>
          </p:nvPr>
        </p:nvSpPr>
        <p:spPr>
          <a:xfrm>
            <a:off x="1088684" y="1002165"/>
            <a:ext cx="7202456" cy="1371580"/>
          </a:xfrm>
        </p:spPr>
        <p:txBody>
          <a:bodyPr>
            <a:normAutofit/>
          </a:bodyPr>
          <a:lstStyle/>
          <a:p>
            <a:pPr eaLnBrk="1" hangingPunct="1">
              <a:defRPr/>
            </a:pPr>
            <a:r>
              <a:rPr lang="en-US" sz="3100" b="1">
                <a:solidFill>
                  <a:srgbClr val="FFFFFF"/>
                </a:solidFill>
              </a:rPr>
              <a:t>Survival Is:</a:t>
            </a:r>
            <a:r>
              <a:rPr lang="en-US" sz="3100">
                <a:solidFill>
                  <a:srgbClr val="FFFFFF"/>
                </a:solidFill>
              </a:rPr>
              <a:t> </a:t>
            </a:r>
          </a:p>
        </p:txBody>
      </p:sp>
      <p:sp useBgFill="1">
        <p:nvSpPr>
          <p:cNvPr id="74" name="Rectangle 73">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 y="2611819"/>
            <a:ext cx="914615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03" name="Rectangle 3"/>
          <p:cNvSpPr>
            <a:spLocks noGrp="1" noRot="1" noChangeArrowheads="1"/>
          </p:cNvSpPr>
          <p:nvPr>
            <p:ph idx="1"/>
          </p:nvPr>
        </p:nvSpPr>
        <p:spPr>
          <a:xfrm>
            <a:off x="1088685" y="2965045"/>
            <a:ext cx="7077303" cy="3087524"/>
          </a:xfrm>
        </p:spPr>
        <p:txBody>
          <a:bodyPr>
            <a:normAutofit/>
          </a:bodyPr>
          <a:lstStyle/>
          <a:p>
            <a:pPr eaLnBrk="1" hangingPunct="1">
              <a:defRPr/>
            </a:pPr>
            <a:r>
              <a:rPr lang="en-US"/>
              <a:t>Personal</a:t>
            </a:r>
          </a:p>
          <a:p>
            <a:pPr eaLnBrk="1" hangingPunct="1">
              <a:defRPr/>
            </a:pPr>
            <a:r>
              <a:rPr lang="en-US"/>
              <a:t>Seasonal</a:t>
            </a:r>
          </a:p>
          <a:p>
            <a:pPr eaLnBrk="1" hangingPunct="1">
              <a:defRPr/>
            </a:pPr>
            <a:r>
              <a:rPr lang="en-US"/>
              <a:t>Geographical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B04795E-5771-4ECC-A3CB-F844D81DF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8" name="Picture 137">
            <a:extLst>
              <a:ext uri="{FF2B5EF4-FFF2-40B4-BE49-F238E27FC236}">
                <a16:creationId xmlns:a16="http://schemas.microsoft.com/office/drawing/2014/main" id="{38E3E624-51F9-4A79-8CEB-B975AAF9FA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140" name="Straight Connector 139">
            <a:extLst>
              <a:ext uri="{FF2B5EF4-FFF2-40B4-BE49-F238E27FC236}">
                <a16:creationId xmlns:a16="http://schemas.microsoft.com/office/drawing/2014/main" id="{BDF26AAC-C0AE-4FB9-AA40-3F7856364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6626" name="Rectangle 2"/>
          <p:cNvSpPr>
            <a:spLocks noGrp="1" noRot="1" noChangeArrowheads="1"/>
          </p:cNvSpPr>
          <p:nvPr>
            <p:ph type="title"/>
          </p:nvPr>
        </p:nvSpPr>
        <p:spPr>
          <a:xfrm>
            <a:off x="6505107" y="1468464"/>
            <a:ext cx="2144126" cy="1965542"/>
          </a:xfrm>
        </p:spPr>
        <p:txBody>
          <a:bodyPr vert="horz" lIns="91440" tIns="45720" rIns="91440" bIns="0" rtlCol="0" anchor="b">
            <a:normAutofit/>
          </a:bodyPr>
          <a:lstStyle/>
          <a:p>
            <a:pPr defTabSz="914400">
              <a:defRPr/>
            </a:pPr>
            <a:r>
              <a:rPr lang="en-US" sz="3100"/>
              <a:t>Getting Lost: </a:t>
            </a:r>
          </a:p>
        </p:txBody>
      </p:sp>
      <p:sp>
        <p:nvSpPr>
          <p:cNvPr id="26627" name="Rectangle 3"/>
          <p:cNvSpPr>
            <a:spLocks noGrp="1" noRot="1" noChangeArrowheads="1"/>
          </p:cNvSpPr>
          <p:nvPr>
            <p:ph idx="1"/>
          </p:nvPr>
        </p:nvSpPr>
        <p:spPr>
          <a:xfrm>
            <a:off x="6503554" y="3448294"/>
            <a:ext cx="2141917" cy="1694403"/>
          </a:xfrm>
        </p:spPr>
        <p:txBody>
          <a:bodyPr vert="horz" lIns="91440" tIns="91440" rIns="91440" bIns="91440" rtlCol="0">
            <a:normAutofit/>
          </a:bodyPr>
          <a:lstStyle/>
          <a:p>
            <a:pPr marL="0" indent="0" algn="ctr" defTabSz="914400">
              <a:buNone/>
              <a:defRPr/>
            </a:pPr>
            <a:r>
              <a:rPr lang="en-US" sz="1400" cap="all"/>
              <a:t>–87 % of</a:t>
            </a:r>
            <a:r>
              <a:rPr lang="en-US" sz="1400" u="sng" cap="all"/>
              <a:t> All</a:t>
            </a:r>
            <a:r>
              <a:rPr lang="en-US" sz="1400" cap="all"/>
              <a:t> people who become lost or stranded will panic to some degree!</a:t>
            </a:r>
          </a:p>
        </p:txBody>
      </p:sp>
      <p:grpSp>
        <p:nvGrpSpPr>
          <p:cNvPr id="142" name="Group 141">
            <a:extLst>
              <a:ext uri="{FF2B5EF4-FFF2-40B4-BE49-F238E27FC236}">
                <a16:creationId xmlns:a16="http://schemas.microsoft.com/office/drawing/2014/main" id="{7AB96556-CB0A-4560-8DEB-AA7FBABFC7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7063" y="477854"/>
            <a:ext cx="2768193" cy="1899398"/>
            <a:chOff x="649418" y="477854"/>
            <a:chExt cx="3690924" cy="1899398"/>
          </a:xfrm>
        </p:grpSpPr>
        <p:sp>
          <p:nvSpPr>
            <p:cNvPr id="143" name="Rectangle 142">
              <a:extLst>
                <a:ext uri="{FF2B5EF4-FFF2-40B4-BE49-F238E27FC236}">
                  <a16:creationId xmlns:a16="http://schemas.microsoft.com/office/drawing/2014/main" id="{E4E6FCD6-DA19-4CC6-A7AC-D1AA797E0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9418" y="477854"/>
              <a:ext cx="3690924" cy="1899398"/>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BBF2FD5-8611-4B13-94A7-2303D33BF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9419" y="485173"/>
              <a:ext cx="3690922" cy="1888604"/>
            </a:xfrm>
            <a:prstGeom prst="rect">
              <a:avLst/>
            </a:prstGeom>
            <a:gradFill>
              <a:gsLst>
                <a:gs pos="0">
                  <a:srgbClr val="DADADA"/>
                </a:gs>
                <a:gs pos="100000">
                  <a:srgbClr val="FFFFFE"/>
                </a:gs>
              </a:gsLst>
              <a:lin ang="16200000" scaled="0"/>
            </a:gradFill>
            <a:ln w="63500" cmpd="sng">
              <a:solidFill>
                <a:srgbClr val="736F66"/>
              </a:solidFill>
              <a:miter lim="800000"/>
            </a:ln>
            <a:effectLst>
              <a:innerShdw blurRad="63500" dist="88900" dir="14100000">
                <a:srgbClr val="000000">
                  <a:alpha val="30000"/>
                </a:srgbClr>
              </a:innerShdw>
            </a:effectLst>
            <a:scene3d>
              <a:camera prst="orthographicFront"/>
              <a:lightRig rig="balanced"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342" name="Picture 10" descr="http://1.bp.blogspot.com/_2OGCKoTykxw/SYO__KirtxI/AAAAAAAAAFs/YD6GmsOMUNo/s200/Panic.gif"/>
          <p:cNvPicPr>
            <a:picLocks noChangeAspect="1" noChangeArrowheads="1"/>
          </p:cNvPicPr>
          <p:nvPr/>
        </p:nvPicPr>
        <p:blipFill rotWithShape="1">
          <a:blip r:embed="rId3" cstate="print"/>
          <a:srcRect r="-3" b="25881"/>
          <a:stretch/>
        </p:blipFill>
        <p:spPr bwMode="auto">
          <a:xfrm>
            <a:off x="606644" y="637525"/>
            <a:ext cx="2520068" cy="1578294"/>
          </a:xfrm>
          <a:prstGeom prst="rect">
            <a:avLst/>
          </a:prstGeom>
          <a:noFill/>
        </p:spPr>
      </p:pic>
      <p:grpSp>
        <p:nvGrpSpPr>
          <p:cNvPr id="146" name="Group 145">
            <a:extLst>
              <a:ext uri="{FF2B5EF4-FFF2-40B4-BE49-F238E27FC236}">
                <a16:creationId xmlns:a16="http://schemas.microsoft.com/office/drawing/2014/main" id="{4287490E-529A-4F1D-A720-9A36AD1C78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70618" y="465668"/>
            <a:ext cx="2771324" cy="5156200"/>
            <a:chOff x="4494158" y="465668"/>
            <a:chExt cx="3695099" cy="5156200"/>
          </a:xfrm>
        </p:grpSpPr>
        <p:sp>
          <p:nvSpPr>
            <p:cNvPr id="147" name="Rectangle 146">
              <a:extLst>
                <a:ext uri="{FF2B5EF4-FFF2-40B4-BE49-F238E27FC236}">
                  <a16:creationId xmlns:a16="http://schemas.microsoft.com/office/drawing/2014/main" id="{691013D2-4AD6-4D33-8AE0-2010AF0C7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158" y="465668"/>
              <a:ext cx="3695099" cy="5156200"/>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EB276915-A181-45E2-B318-A6BDF824B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159" y="485537"/>
              <a:ext cx="3695097" cy="5126898"/>
            </a:xfrm>
            <a:prstGeom prst="rect">
              <a:avLst/>
            </a:prstGeom>
            <a:gradFill>
              <a:gsLst>
                <a:gs pos="0">
                  <a:srgbClr val="DADADA"/>
                </a:gs>
                <a:gs pos="100000">
                  <a:srgbClr val="FFFFFE"/>
                </a:gs>
              </a:gsLst>
              <a:lin ang="16200000" scaled="0"/>
            </a:gradFill>
            <a:ln w="63500" cmpd="sng">
              <a:solidFill>
                <a:srgbClr val="736F66"/>
              </a:solidFill>
              <a:miter lim="800000"/>
            </a:ln>
            <a:effectLst>
              <a:innerShdw blurRad="63500" dist="88900" dir="14100000">
                <a:srgbClr val="000000">
                  <a:alpha val="30000"/>
                </a:srgbClr>
              </a:innerShdw>
            </a:effectLst>
            <a:scene3d>
              <a:camera prst="orthographicFront"/>
              <a:lightRig rig="balanced"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341" name="Picture 8" descr="http://www.stockphotopro.com/photo-thumbs-2/stockphotopro_72302960VFP_no_title.jpg"/>
          <p:cNvPicPr>
            <a:picLocks noChangeAspect="1" noChangeArrowheads="1"/>
          </p:cNvPicPr>
          <p:nvPr/>
        </p:nvPicPr>
        <p:blipFill rotWithShape="1">
          <a:blip r:embed="rId4" cstate="print"/>
          <a:srcRect l="16620" r="13624" b="4"/>
          <a:stretch/>
        </p:blipFill>
        <p:spPr bwMode="auto">
          <a:xfrm>
            <a:off x="3494523" y="637525"/>
            <a:ext cx="2516044" cy="4809022"/>
          </a:xfrm>
          <a:prstGeom prst="rect">
            <a:avLst/>
          </a:prstGeom>
          <a:noFill/>
        </p:spPr>
      </p:pic>
      <p:grpSp>
        <p:nvGrpSpPr>
          <p:cNvPr id="150" name="Group 149">
            <a:extLst>
              <a:ext uri="{FF2B5EF4-FFF2-40B4-BE49-F238E27FC236}">
                <a16:creationId xmlns:a16="http://schemas.microsoft.com/office/drawing/2014/main" id="{5306A13A-776F-4385-B8B7-7D550EFCA5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9631" y="2542318"/>
            <a:ext cx="2768193" cy="3074978"/>
            <a:chOff x="639509" y="2542318"/>
            <a:chExt cx="3690924" cy="3074978"/>
          </a:xfrm>
        </p:grpSpPr>
        <p:sp>
          <p:nvSpPr>
            <p:cNvPr id="151" name="Rectangle 150">
              <a:extLst>
                <a:ext uri="{FF2B5EF4-FFF2-40B4-BE49-F238E27FC236}">
                  <a16:creationId xmlns:a16="http://schemas.microsoft.com/office/drawing/2014/main" id="{FBBC352E-5525-41E4-84CF-CBEE20425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9509" y="2542318"/>
              <a:ext cx="3690924" cy="3074978"/>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F2FB8E7-E2D7-41E9-A76F-1DA93139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9510" y="2554167"/>
              <a:ext cx="3690922" cy="3057503"/>
            </a:xfrm>
            <a:prstGeom prst="rect">
              <a:avLst/>
            </a:prstGeom>
            <a:gradFill>
              <a:gsLst>
                <a:gs pos="0">
                  <a:srgbClr val="DADADA"/>
                </a:gs>
                <a:gs pos="100000">
                  <a:srgbClr val="FFFFFE"/>
                </a:gs>
              </a:gsLst>
              <a:lin ang="16200000" scaled="0"/>
            </a:gradFill>
            <a:ln w="63500" cmpd="sng">
              <a:solidFill>
                <a:srgbClr val="736F66"/>
              </a:solidFill>
              <a:miter lim="800000"/>
            </a:ln>
            <a:effectLst>
              <a:innerShdw blurRad="63500" dist="88900" dir="14100000">
                <a:srgbClr val="000000">
                  <a:alpha val="30000"/>
                </a:srgbClr>
              </a:innerShdw>
            </a:effectLst>
            <a:scene3d>
              <a:camera prst="orthographicFront"/>
              <a:lightRig rig="balanced"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340" name="Picture 6" descr="http://www.heart-valve-surgery.com/Images/panic-attack.jpg"/>
          <p:cNvPicPr>
            <a:picLocks noChangeAspect="1" noChangeArrowheads="1"/>
          </p:cNvPicPr>
          <p:nvPr/>
        </p:nvPicPr>
        <p:blipFill rotWithShape="1">
          <a:blip r:embed="rId5" cstate="print"/>
          <a:srcRect l="14476" r="16477" b="1"/>
          <a:stretch/>
        </p:blipFill>
        <p:spPr bwMode="auto">
          <a:xfrm>
            <a:off x="606644" y="2706910"/>
            <a:ext cx="2518386" cy="274069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Rot="1" noChangeArrowheads="1"/>
          </p:cNvSpPr>
          <p:nvPr>
            <p:ph type="title"/>
          </p:nvPr>
        </p:nvSpPr>
        <p:spPr/>
        <p:txBody>
          <a:bodyPr/>
          <a:lstStyle/>
          <a:p>
            <a:pPr eaLnBrk="1" hangingPunct="1">
              <a:defRPr/>
            </a:pPr>
            <a:endParaRPr lang="en-US"/>
          </a:p>
        </p:txBody>
      </p:sp>
      <p:sp>
        <p:nvSpPr>
          <p:cNvPr id="15363" name="Rectangle 5"/>
          <p:cNvSpPr>
            <a:spLocks noChangeArrowheads="1"/>
          </p:cNvSpPr>
          <p:nvPr/>
        </p:nvSpPr>
        <p:spPr bwMode="auto">
          <a:xfrm>
            <a:off x="0" y="1905000"/>
            <a:ext cx="11537950" cy="1384300"/>
          </a:xfrm>
          <a:prstGeom prst="rect">
            <a:avLst/>
          </a:prstGeom>
          <a:noFill/>
          <a:ln w="9525">
            <a:noFill/>
            <a:miter lim="800000"/>
            <a:headEnd/>
            <a:tailEnd/>
          </a:ln>
        </p:spPr>
        <p:txBody>
          <a:bodyPr>
            <a:spAutoFit/>
          </a:bodyPr>
          <a:lstStyle/>
          <a:p>
            <a:r>
              <a:rPr lang="en-US" sz="3600"/>
              <a:t>– </a:t>
            </a:r>
            <a:r>
              <a:rPr lang="en-US" sz="4800" b="1"/>
              <a:t>50 %</a:t>
            </a:r>
            <a:r>
              <a:rPr lang="en-US" sz="3600"/>
              <a:t> of these people will run until they </a:t>
            </a:r>
          </a:p>
          <a:p>
            <a:r>
              <a:rPr lang="en-US" sz="3600"/>
              <a:t>drop from exhaustation</a:t>
            </a:r>
          </a:p>
        </p:txBody>
      </p:sp>
      <p:pic>
        <p:nvPicPr>
          <p:cNvPr id="15364" name="Picture 7" descr="http://www.legaljuice.com/naked%20nude%20runner%20running%20jogger%20man%20person-thumb.jpg"/>
          <p:cNvPicPr>
            <a:picLocks noChangeAspect="1" noChangeArrowheads="1"/>
          </p:cNvPicPr>
          <p:nvPr/>
        </p:nvPicPr>
        <p:blipFill>
          <a:blip r:embed="rId2" cstate="print"/>
          <a:srcRect/>
          <a:stretch>
            <a:fillRect/>
          </a:stretch>
        </p:blipFill>
        <p:spPr bwMode="auto">
          <a:xfrm>
            <a:off x="2514600" y="3438525"/>
            <a:ext cx="3981450" cy="34194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6" name="Picture 75">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78" name="Straight Connector 77">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6387" name="Picture 6" descr="Child%20hiking%20up%20WTA-installed%20steps%20by%20large%20trees%20along%20MidFork%20Snoq"/>
          <p:cNvPicPr>
            <a:picLocks noChangeAspect="1" noChangeArrowheads="1"/>
          </p:cNvPicPr>
          <p:nvPr/>
        </p:nvPicPr>
        <p:blipFill rotWithShape="1">
          <a:blip r:embed="rId3" cstate="print"/>
          <a:srcRect l="9091" t="34238" r="1" b="20420"/>
          <a:stretch/>
        </p:blipFill>
        <p:spPr bwMode="auto">
          <a:xfrm>
            <a:off x="1" y="10"/>
            <a:ext cx="9143771" cy="6857990"/>
          </a:xfrm>
          <a:prstGeom prst="rect">
            <a:avLst/>
          </a:prstGeom>
          <a:noFill/>
        </p:spPr>
      </p:pic>
      <p:sp>
        <p:nvSpPr>
          <p:cNvPr id="80" name="Rectangle 79">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24" name="Rectangle 4"/>
          <p:cNvSpPr>
            <a:spLocks noGrp="1" noRot="1" noChangeArrowheads="1"/>
          </p:cNvSpPr>
          <p:nvPr>
            <p:ph type="title"/>
          </p:nvPr>
        </p:nvSpPr>
        <p:spPr>
          <a:xfrm>
            <a:off x="3049133" y="3236470"/>
            <a:ext cx="5124375" cy="1431984"/>
          </a:xfrm>
        </p:spPr>
        <p:txBody>
          <a:bodyPr vert="horz" lIns="91440" tIns="45720" rIns="91440" bIns="0" rtlCol="0" anchor="b">
            <a:normAutofit/>
          </a:bodyPr>
          <a:lstStyle/>
          <a:p>
            <a:pPr algn="l" defTabSz="914400">
              <a:defRPr/>
            </a:pPr>
            <a:r>
              <a:rPr lang="en-US" sz="2700"/>
              <a:t>–Every time you pass a fork in the trail go past, stop and look back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90F31C6-2E66-43D1-BE93-3B9282034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7" name="Picture 76">
            <a:extLst>
              <a:ext uri="{FF2B5EF4-FFF2-40B4-BE49-F238E27FC236}">
                <a16:creationId xmlns:a16="http://schemas.microsoft.com/office/drawing/2014/main" id="{25DB1DC3-6110-432F-AC60-5131B96E09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79" name="Straight Connector 78">
            <a:extLst>
              <a:ext uri="{FF2B5EF4-FFF2-40B4-BE49-F238E27FC236}">
                <a16:creationId xmlns:a16="http://schemas.microsoft.com/office/drawing/2014/main" id="{A50E5C8A-0E82-4F34-9086-5081984C20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412" name="Picture 8" descr="678-talking-on-the-phone"/>
          <p:cNvPicPr>
            <a:picLocks noChangeAspect="1" noChangeArrowheads="1"/>
          </p:cNvPicPr>
          <p:nvPr/>
        </p:nvPicPr>
        <p:blipFill rotWithShape="1">
          <a:blip r:embed="rId3" cstate="print"/>
          <a:srcRect l="31594" r="16919" b="-1"/>
          <a:stretch/>
        </p:blipFill>
        <p:spPr bwMode="auto">
          <a:xfrm>
            <a:off x="1" y="10"/>
            <a:ext cx="4570807" cy="6857990"/>
          </a:xfrm>
          <a:prstGeom prst="rect">
            <a:avLst/>
          </a:prstGeom>
          <a:noFill/>
        </p:spPr>
      </p:pic>
      <p:pic>
        <p:nvPicPr>
          <p:cNvPr id="17411" name="Picture 6" descr="900-talking-on-the-phone"/>
          <p:cNvPicPr>
            <a:picLocks noChangeAspect="1" noChangeArrowheads="1"/>
          </p:cNvPicPr>
          <p:nvPr/>
        </p:nvPicPr>
        <p:blipFill rotWithShape="1">
          <a:blip r:embed="rId4" cstate="print"/>
          <a:srcRect l="30986" r="15860" b="-2"/>
          <a:stretch/>
        </p:blipFill>
        <p:spPr bwMode="auto">
          <a:xfrm>
            <a:off x="4572038" y="10"/>
            <a:ext cx="4570807" cy="6857990"/>
          </a:xfrm>
          <a:prstGeom prst="rect">
            <a:avLst/>
          </a:prstGeom>
          <a:noFill/>
        </p:spPr>
      </p:pic>
      <p:sp>
        <p:nvSpPr>
          <p:cNvPr id="81" name="Rectangle 80">
            <a:extLst>
              <a:ext uri="{FF2B5EF4-FFF2-40B4-BE49-F238E27FC236}">
                <a16:creationId xmlns:a16="http://schemas.microsoft.com/office/drawing/2014/main" id="{639F1067-0E42-4B00-811F-50E45CAC0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819" y="4411985"/>
            <a:ext cx="7212363" cy="1728068"/>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52" name="Rectangle 4"/>
          <p:cNvSpPr>
            <a:spLocks noGrp="1" noRot="1" noChangeArrowheads="1"/>
          </p:cNvSpPr>
          <p:nvPr>
            <p:ph type="title"/>
          </p:nvPr>
        </p:nvSpPr>
        <p:spPr>
          <a:xfrm>
            <a:off x="1086027" y="4561764"/>
            <a:ext cx="6962349" cy="877922"/>
          </a:xfrm>
        </p:spPr>
        <p:txBody>
          <a:bodyPr vert="horz" lIns="91440" tIns="45720" rIns="91440" bIns="0" rtlCol="0" anchor="b">
            <a:normAutofit/>
          </a:bodyPr>
          <a:lstStyle/>
          <a:p>
            <a:pPr defTabSz="914400">
              <a:defRPr/>
            </a:pPr>
            <a:r>
              <a:rPr lang="en-US" sz="2700"/>
              <a:t>–Let someone know where you are going and when you’ll be back.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Rot="1" noChangeArrowheads="1"/>
          </p:cNvSpPr>
          <p:nvPr>
            <p:ph type="ctrTitle"/>
          </p:nvPr>
        </p:nvSpPr>
        <p:spPr>
          <a:xfrm>
            <a:off x="685800" y="304800"/>
            <a:ext cx="7772400" cy="1447800"/>
          </a:xfrm>
        </p:spPr>
        <p:txBody>
          <a:bodyPr>
            <a:normAutofit fontScale="90000"/>
          </a:bodyPr>
          <a:lstStyle/>
          <a:p>
            <a:pPr eaLnBrk="1" hangingPunct="1">
              <a:defRPr/>
            </a:pPr>
            <a:r>
              <a:rPr lang="en-US"/>
              <a:t>–</a:t>
            </a:r>
            <a:r>
              <a:rPr lang="en-US" b="1">
                <a:solidFill>
                  <a:schemeClr val="hlink"/>
                </a:solidFill>
              </a:rPr>
              <a:t>If you become Lost:</a:t>
            </a:r>
            <a:r>
              <a:rPr lang="en-US"/>
              <a:t> </a:t>
            </a:r>
          </a:p>
        </p:txBody>
      </p:sp>
      <p:sp>
        <p:nvSpPr>
          <p:cNvPr id="29701" name="Rectangle 5"/>
          <p:cNvSpPr>
            <a:spLocks noGrp="1" noRot="1" noChangeArrowheads="1"/>
          </p:cNvSpPr>
          <p:nvPr>
            <p:ph type="subTitle" idx="1"/>
          </p:nvPr>
        </p:nvSpPr>
        <p:spPr/>
        <p:txBody>
          <a:bodyPr>
            <a:normAutofit fontScale="85000" lnSpcReduction="10000"/>
          </a:bodyPr>
          <a:lstStyle/>
          <a:p>
            <a:pPr eaLnBrk="1" hangingPunct="1">
              <a:defRPr/>
            </a:pPr>
            <a:endParaRPr lang="en-US" sz="6000">
              <a:solidFill>
                <a:srgbClr val="FF0000"/>
              </a:solidFill>
            </a:endParaRPr>
          </a:p>
        </p:txBody>
      </p:sp>
      <p:pic>
        <p:nvPicPr>
          <p:cNvPr id="18436" name="Picture 7" descr="http://loops.typepad.com/serendipity/2007/03/stop_sigh.html">
            <a:hlinkClick r:id="rId2"/>
          </p:cNvPr>
          <p:cNvPicPr>
            <a:picLocks noChangeAspect="1" noChangeArrowheads="1"/>
          </p:cNvPicPr>
          <p:nvPr/>
        </p:nvPicPr>
        <p:blipFill>
          <a:blip r:embed="rId3" cstate="print"/>
          <a:srcRect/>
          <a:stretch>
            <a:fillRect/>
          </a:stretch>
        </p:blipFill>
        <p:spPr bwMode="auto">
          <a:xfrm>
            <a:off x="2971800" y="2362200"/>
            <a:ext cx="3276600" cy="3276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4822" name="Rectangle 6"/>
          <p:cNvSpPr>
            <a:spLocks noGrp="1" noRot="1" noChangeArrowheads="1"/>
          </p:cNvSpPr>
          <p:nvPr>
            <p:ph type="ctrTitle"/>
          </p:nvPr>
        </p:nvSpPr>
        <p:spPr>
          <a:xfrm>
            <a:off x="4327554" y="964769"/>
            <a:ext cx="3724824" cy="2469237"/>
          </a:xfrm>
        </p:spPr>
        <p:txBody>
          <a:bodyPr>
            <a:normAutofit/>
          </a:bodyPr>
          <a:lstStyle/>
          <a:p>
            <a:pPr eaLnBrk="1" hangingPunct="1">
              <a:defRPr/>
            </a:pPr>
            <a:r>
              <a:rPr lang="en-US" sz="4700"/>
              <a:t>S.T.O.P.</a:t>
            </a:r>
          </a:p>
        </p:txBody>
      </p:sp>
      <p:sp>
        <p:nvSpPr>
          <p:cNvPr id="34823" name="Rectangle 7"/>
          <p:cNvSpPr>
            <a:spLocks noGrp="1" noRot="1" noChangeArrowheads="1"/>
          </p:cNvSpPr>
          <p:nvPr>
            <p:ph type="subTitle" idx="1"/>
          </p:nvPr>
        </p:nvSpPr>
        <p:spPr>
          <a:xfrm>
            <a:off x="4327555" y="3448294"/>
            <a:ext cx="3729047" cy="1693553"/>
          </a:xfrm>
        </p:spPr>
        <p:txBody>
          <a:bodyPr>
            <a:normAutofit/>
          </a:bodyPr>
          <a:lstStyle/>
          <a:p>
            <a:pPr eaLnBrk="1" hangingPunct="1">
              <a:lnSpc>
                <a:spcPct val="110000"/>
              </a:lnSpc>
              <a:defRPr/>
            </a:pPr>
            <a:r>
              <a:rPr lang="en-US"/>
              <a:t>Stop</a:t>
            </a:r>
          </a:p>
          <a:p>
            <a:pPr eaLnBrk="1" hangingPunct="1">
              <a:lnSpc>
                <a:spcPct val="110000"/>
              </a:lnSpc>
              <a:defRPr/>
            </a:pPr>
            <a:r>
              <a:rPr lang="en-US"/>
              <a:t>Think</a:t>
            </a:r>
          </a:p>
          <a:p>
            <a:pPr eaLnBrk="1" hangingPunct="1">
              <a:lnSpc>
                <a:spcPct val="110000"/>
              </a:lnSpc>
              <a:defRPr/>
            </a:pPr>
            <a:r>
              <a:rPr lang="en-US"/>
              <a:t>Observe </a:t>
            </a:r>
          </a:p>
          <a:p>
            <a:pPr eaLnBrk="1" hangingPunct="1">
              <a:lnSpc>
                <a:spcPct val="110000"/>
              </a:lnSpc>
              <a:defRPr/>
            </a:pPr>
            <a:r>
              <a:rPr lang="en-US"/>
              <a:t>Plan</a:t>
            </a:r>
          </a:p>
        </p:txBody>
      </p:sp>
      <p:grpSp>
        <p:nvGrpSpPr>
          <p:cNvPr id="140" name="Group 139">
            <a:extLst>
              <a:ext uri="{FF2B5EF4-FFF2-40B4-BE49-F238E27FC236}">
                <a16:creationId xmlns:a16="http://schemas.microsoft.com/office/drawing/2014/main" id="{E22EE57C-D205-4084-9CBC-10143F4AF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8" y="482171"/>
            <a:ext cx="3481313" cy="5149101"/>
            <a:chOff x="632238" y="482171"/>
            <a:chExt cx="4641751" cy="5149101"/>
          </a:xfrm>
        </p:grpSpPr>
        <p:sp>
          <p:nvSpPr>
            <p:cNvPr id="141" name="Rectangle 140">
              <a:extLst>
                <a:ext uri="{FF2B5EF4-FFF2-40B4-BE49-F238E27FC236}">
                  <a16:creationId xmlns:a16="http://schemas.microsoft.com/office/drawing/2014/main" id="{FDDB07DB-7ABB-457C-8108-2EC46EEFF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5ACBA9F1-CB5D-4428-B72A-0BE92E967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460" name="Picture 9" descr="http://loops.typepad.com/serendipity/2007/03/stop_sigh.html">
            <a:hlinkClick r:id="rId3"/>
          </p:cNvPr>
          <p:cNvPicPr>
            <a:picLocks noChangeAspect="1" noChangeArrowheads="1"/>
          </p:cNvPicPr>
          <p:nvPr/>
        </p:nvPicPr>
        <p:blipFill rotWithShape="1">
          <a:blip r:embed="rId4" cstate="print"/>
          <a:srcRect l="18350" r="16427" b="-1"/>
          <a:stretch/>
        </p:blipFill>
        <p:spPr bwMode="auto">
          <a:xfrm>
            <a:off x="953417" y="1116345"/>
            <a:ext cx="2521606" cy="386617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90F31C6-2E66-43D1-BE93-3B9282034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7" name="Picture 76">
            <a:extLst>
              <a:ext uri="{FF2B5EF4-FFF2-40B4-BE49-F238E27FC236}">
                <a16:creationId xmlns:a16="http://schemas.microsoft.com/office/drawing/2014/main" id="{25DB1DC3-6110-432F-AC60-5131B96E09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79" name="Straight Connector 78">
            <a:extLst>
              <a:ext uri="{FF2B5EF4-FFF2-40B4-BE49-F238E27FC236}">
                <a16:creationId xmlns:a16="http://schemas.microsoft.com/office/drawing/2014/main" id="{A50E5C8A-0E82-4F34-9086-5081984C20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483" name="Picture 9" descr="whistle_new"/>
          <p:cNvPicPr>
            <a:picLocks noChangeAspect="1" noChangeArrowheads="1"/>
          </p:cNvPicPr>
          <p:nvPr/>
        </p:nvPicPr>
        <p:blipFill rotWithShape="1">
          <a:blip r:embed="rId3" cstate="print"/>
          <a:srcRect l="22501"/>
          <a:stretch/>
        </p:blipFill>
        <p:spPr bwMode="auto">
          <a:xfrm>
            <a:off x="1" y="10"/>
            <a:ext cx="4570807" cy="6857990"/>
          </a:xfrm>
          <a:prstGeom prst="rect">
            <a:avLst/>
          </a:prstGeom>
          <a:noFill/>
        </p:spPr>
      </p:pic>
      <p:pic>
        <p:nvPicPr>
          <p:cNvPr id="20484" name="Picture 13" descr="http://scrapetv.com/News/News%20Pages/usa/images-2/geico-caveman-relaxing.jpg"/>
          <p:cNvPicPr>
            <a:picLocks noChangeAspect="1" noChangeArrowheads="1"/>
          </p:cNvPicPr>
          <p:nvPr/>
        </p:nvPicPr>
        <p:blipFill rotWithShape="1">
          <a:blip r:embed="rId4" cstate="print"/>
          <a:srcRect l="20714" r="34964"/>
          <a:stretch/>
        </p:blipFill>
        <p:spPr bwMode="auto">
          <a:xfrm>
            <a:off x="4572038" y="10"/>
            <a:ext cx="4570807" cy="6857990"/>
          </a:xfrm>
          <a:prstGeom prst="rect">
            <a:avLst/>
          </a:prstGeom>
          <a:noFill/>
        </p:spPr>
      </p:pic>
      <p:sp>
        <p:nvSpPr>
          <p:cNvPr id="81" name="Rectangle 80">
            <a:extLst>
              <a:ext uri="{FF2B5EF4-FFF2-40B4-BE49-F238E27FC236}">
                <a16:creationId xmlns:a16="http://schemas.microsoft.com/office/drawing/2014/main" id="{639F1067-0E42-4B00-811F-50E45CAC0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5819" y="4411985"/>
            <a:ext cx="7212363" cy="1728068"/>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64" name="Rectangle 4"/>
          <p:cNvSpPr>
            <a:spLocks noGrp="1" noRot="1" noChangeArrowheads="1"/>
          </p:cNvSpPr>
          <p:nvPr>
            <p:ph type="title"/>
          </p:nvPr>
        </p:nvSpPr>
        <p:spPr>
          <a:xfrm>
            <a:off x="1086027" y="4561764"/>
            <a:ext cx="6962349" cy="877922"/>
          </a:xfrm>
        </p:spPr>
        <p:txBody>
          <a:bodyPr vert="horz" lIns="91440" tIns="45720" rIns="91440" bIns="0" rtlCol="0" anchor="b">
            <a:normAutofit/>
          </a:bodyPr>
          <a:lstStyle/>
          <a:p>
            <a:pPr marL="838200" indent="-838200" defTabSz="914400">
              <a:defRPr/>
            </a:pPr>
            <a:r>
              <a:rPr lang="en-US" sz="2900"/>
              <a:t>Stop, sit down Look around</a:t>
            </a:r>
            <a:br>
              <a:rPr lang="en-US" sz="2900"/>
            </a:br>
            <a:r>
              <a:rPr lang="en-US" sz="2900"/>
              <a:t>2) Blow whistle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ctrTitle"/>
          </p:nvPr>
        </p:nvSpPr>
        <p:spPr>
          <a:xfrm>
            <a:off x="228600" y="304800"/>
            <a:ext cx="4800600" cy="1676400"/>
          </a:xfrm>
        </p:spPr>
        <p:txBody>
          <a:bodyPr>
            <a:normAutofit fontScale="90000"/>
          </a:bodyPr>
          <a:lstStyle/>
          <a:p>
            <a:pPr eaLnBrk="1" hangingPunct="1">
              <a:defRPr/>
            </a:pPr>
            <a:r>
              <a:rPr lang="en-US" sz="6000" dirty="0">
                <a:solidFill>
                  <a:srgbClr val="FF9900"/>
                </a:solidFill>
                <a:latin typeface="Impact" pitchFamily="34" charset="0"/>
              </a:rPr>
              <a:t>Setting the Stage</a:t>
            </a:r>
            <a:endParaRPr lang="en-US" dirty="0"/>
          </a:p>
        </p:txBody>
      </p:sp>
      <p:sp>
        <p:nvSpPr>
          <p:cNvPr id="9219" name="Rectangle 3"/>
          <p:cNvSpPr>
            <a:spLocks noGrp="1" noRot="1" noChangeArrowheads="1"/>
          </p:cNvSpPr>
          <p:nvPr>
            <p:ph type="subTitle" idx="1"/>
          </p:nvPr>
        </p:nvSpPr>
        <p:spPr>
          <a:xfrm>
            <a:off x="1371600" y="2286000"/>
            <a:ext cx="6400800" cy="4038600"/>
          </a:xfrm>
        </p:spPr>
        <p:txBody>
          <a:bodyPr>
            <a:normAutofit/>
          </a:bodyPr>
          <a:lstStyle/>
          <a:p>
            <a:pPr eaLnBrk="1" hangingPunct="1">
              <a:defRPr/>
            </a:pPr>
            <a:r>
              <a:rPr lang="en-US" dirty="0">
                <a:solidFill>
                  <a:schemeClr val="accent3">
                    <a:lumMod val="50000"/>
                  </a:schemeClr>
                </a:solidFill>
                <a:latin typeface="Impact" pitchFamily="34" charset="0"/>
              </a:rPr>
              <a:t>You are on a trip to Alaska to visit an old friend.  From Chicago to Anchorage you are the only passenger in a small, three man plane.  Midway through the flight something goes wrong--</a:t>
            </a:r>
            <a:r>
              <a:rPr lang="en-US" i="1" dirty="0">
                <a:solidFill>
                  <a:schemeClr val="accent3">
                    <a:lumMod val="50000"/>
                  </a:schemeClr>
                </a:solidFill>
                <a:latin typeface="Impact" pitchFamily="34" charset="0"/>
              </a:rPr>
              <a:t>your plane crashes</a:t>
            </a:r>
            <a:r>
              <a:rPr lang="en-US" dirty="0">
                <a:solidFill>
                  <a:schemeClr val="accent3">
                    <a:lumMod val="50000"/>
                  </a:schemeClr>
                </a:solidFill>
                <a:latin typeface="Impact" pitchFamily="34" charset="0"/>
              </a:rPr>
              <a:t>!  The pilot dies and you are left all alone in the mountains of Canada.</a:t>
            </a:r>
          </a:p>
        </p:txBody>
      </p:sp>
      <p:pic>
        <p:nvPicPr>
          <p:cNvPr id="9220" name="Picture 4" descr="airplane"/>
          <p:cNvPicPr>
            <a:picLocks noChangeAspect="1" noChangeArrowheads="1"/>
          </p:cNvPicPr>
          <p:nvPr/>
        </p:nvPicPr>
        <p:blipFill>
          <a:blip r:embed="rId2" cstate="print"/>
          <a:srcRect/>
          <a:stretch>
            <a:fillRect/>
          </a:stretch>
        </p:blipFill>
        <p:spPr bwMode="auto">
          <a:xfrm>
            <a:off x="5486400" y="457200"/>
            <a:ext cx="8610600" cy="1447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100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0-#ppt_w/2"/>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1510" name="Picture 11" descr="Cooking on the open fire."/>
          <p:cNvPicPr>
            <a:picLocks noChangeAspect="1" noChangeArrowheads="1"/>
          </p:cNvPicPr>
          <p:nvPr/>
        </p:nvPicPr>
        <p:blipFill rotWithShape="1">
          <a:blip r:embed="rId2" cstate="print"/>
          <a:srcRect t="1284" r="6" b="6"/>
          <a:stretch/>
        </p:blipFill>
        <p:spPr bwMode="auto">
          <a:xfrm>
            <a:off x="20" y="1"/>
            <a:ext cx="3050602" cy="2258568"/>
          </a:xfrm>
          <a:prstGeom prst="rect">
            <a:avLst/>
          </a:prstGeom>
          <a:noFill/>
        </p:spPr>
      </p:pic>
      <p:pic>
        <p:nvPicPr>
          <p:cNvPr id="21508" name="Picture 7" descr="http://www.barkingmadsurvival.co.uk/images/shelter.jpg"/>
          <p:cNvPicPr>
            <a:picLocks noChangeAspect="1" noChangeArrowheads="1"/>
          </p:cNvPicPr>
          <p:nvPr/>
        </p:nvPicPr>
        <p:blipFill rotWithShape="1">
          <a:blip r:embed="rId3" cstate="print"/>
          <a:srcRect l="7084" r="3434" b="1"/>
          <a:stretch/>
        </p:blipFill>
        <p:spPr bwMode="auto">
          <a:xfrm>
            <a:off x="20" y="2299716"/>
            <a:ext cx="3050602" cy="2258568"/>
          </a:xfrm>
          <a:prstGeom prst="rect">
            <a:avLst/>
          </a:prstGeom>
          <a:noFill/>
        </p:spPr>
      </p:pic>
      <p:pic>
        <p:nvPicPr>
          <p:cNvPr id="21509" name="Picture 9" descr="http://www.barkingmadsurvival.co.uk/s7003018.jpg"/>
          <p:cNvPicPr>
            <a:picLocks noChangeAspect="1" noChangeArrowheads="1"/>
          </p:cNvPicPr>
          <p:nvPr/>
        </p:nvPicPr>
        <p:blipFill rotWithShape="1">
          <a:blip r:embed="rId4" cstate="print"/>
          <a:srcRect t="775" r="6" b="516"/>
          <a:stretch/>
        </p:blipFill>
        <p:spPr bwMode="auto">
          <a:xfrm>
            <a:off x="20" y="4599432"/>
            <a:ext cx="3050602" cy="2258568"/>
          </a:xfrm>
          <a:prstGeom prst="rect">
            <a:avLst/>
          </a:prstGeom>
          <a:noFill/>
        </p:spPr>
      </p:pic>
      <p:pic>
        <p:nvPicPr>
          <p:cNvPr id="21511" name="Picture 13" descr="red_cross_magnetic_sign.jpg (11528 bytes)"/>
          <p:cNvPicPr>
            <a:picLocks noChangeAspect="1" noChangeArrowheads="1"/>
          </p:cNvPicPr>
          <p:nvPr/>
        </p:nvPicPr>
        <p:blipFill rotWithShape="1">
          <a:blip r:embed="rId5" cstate="print"/>
          <a:srcRect l="5533" r="5581" b="-1"/>
          <a:stretch/>
        </p:blipFill>
        <p:spPr bwMode="auto">
          <a:xfrm>
            <a:off x="3048239" y="10"/>
            <a:ext cx="6095761" cy="6857990"/>
          </a:xfrm>
          <a:prstGeom prst="rect">
            <a:avLst/>
          </a:prstGeom>
          <a:noFill/>
        </p:spPr>
      </p:pic>
      <p:cxnSp>
        <p:nvCxnSpPr>
          <p:cNvPr id="136" name="Straight Connector 135">
            <a:extLst>
              <a:ext uri="{FF2B5EF4-FFF2-40B4-BE49-F238E27FC236}">
                <a16:creationId xmlns:a16="http://schemas.microsoft.com/office/drawing/2014/main" id="{B08C7864-158C-4DC1-999F-1C14A2D7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239" y="-680"/>
            <a:ext cx="0" cy="6858003"/>
          </a:xfrm>
          <a:prstGeom prst="line">
            <a:avLst/>
          </a:prstGeom>
          <a:ln w="101600">
            <a:solidFill>
              <a:srgbClr val="00000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257ADA9-E998-4CC6-AF2C-052F39F7D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72143"/>
            <a:ext cx="3048240" cy="0"/>
          </a:xfrm>
          <a:prstGeom prst="line">
            <a:avLst/>
          </a:prstGeom>
          <a:ln w="101600">
            <a:solidFill>
              <a:srgbClr val="00000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21E9B67-85BB-455A-92DB-DD8EA6A1D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5075"/>
            <a:ext cx="3048240" cy="0"/>
          </a:xfrm>
          <a:prstGeom prst="line">
            <a:avLst/>
          </a:prstGeom>
          <a:ln w="101600">
            <a:solidFill>
              <a:srgbClr val="00000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5E839C7E-98D6-41C0-B6A5-3A6B97E3B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453" y="639571"/>
            <a:ext cx="4718547" cy="5572810"/>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02" name="Rectangle 2"/>
          <p:cNvSpPr>
            <a:spLocks noGrp="1" noRot="1" noChangeArrowheads="1"/>
          </p:cNvSpPr>
          <p:nvPr>
            <p:ph type="title"/>
          </p:nvPr>
        </p:nvSpPr>
        <p:spPr>
          <a:xfrm>
            <a:off x="4550630" y="804520"/>
            <a:ext cx="3608734" cy="1049235"/>
          </a:xfrm>
        </p:spPr>
        <p:txBody>
          <a:bodyPr>
            <a:normAutofit/>
          </a:bodyPr>
          <a:lstStyle/>
          <a:p>
            <a:pPr eaLnBrk="1" hangingPunct="1">
              <a:defRPr/>
            </a:pPr>
            <a:r>
              <a:rPr lang="en-US"/>
              <a:t>Priorities</a:t>
            </a:r>
          </a:p>
        </p:txBody>
      </p:sp>
      <p:sp>
        <p:nvSpPr>
          <p:cNvPr id="102403" name="Rectangle 3"/>
          <p:cNvSpPr>
            <a:spLocks noGrp="1" noRot="1" noChangeArrowheads="1"/>
          </p:cNvSpPr>
          <p:nvPr>
            <p:ph idx="1"/>
          </p:nvPr>
        </p:nvSpPr>
        <p:spPr>
          <a:xfrm>
            <a:off x="4550630" y="2015733"/>
            <a:ext cx="3608734" cy="4021267"/>
          </a:xfrm>
        </p:spPr>
        <p:txBody>
          <a:bodyPr>
            <a:normAutofit/>
          </a:bodyPr>
          <a:lstStyle/>
          <a:p>
            <a:pPr eaLnBrk="1" hangingPunct="1">
              <a:defRPr/>
            </a:pPr>
            <a:r>
              <a:rPr lang="en-US">
                <a:solidFill>
                  <a:srgbClr val="FFFFFE"/>
                </a:solidFill>
              </a:rPr>
              <a:t>Medical Care</a:t>
            </a:r>
          </a:p>
          <a:p>
            <a:pPr eaLnBrk="1" hangingPunct="1">
              <a:defRPr/>
            </a:pPr>
            <a:r>
              <a:rPr lang="en-US">
                <a:solidFill>
                  <a:srgbClr val="FFFFFE"/>
                </a:solidFill>
              </a:rPr>
              <a:t>Shelter &amp; fire</a:t>
            </a:r>
          </a:p>
          <a:p>
            <a:pPr eaLnBrk="1" hangingPunct="1">
              <a:defRPr/>
            </a:pPr>
            <a:r>
              <a:rPr lang="en-US">
                <a:solidFill>
                  <a:srgbClr val="FFFFFE"/>
                </a:solidFill>
              </a:rPr>
              <a:t>Signal</a:t>
            </a:r>
          </a:p>
          <a:p>
            <a:pPr eaLnBrk="1" hangingPunct="1">
              <a:defRPr/>
            </a:pPr>
            <a:r>
              <a:rPr lang="en-US">
                <a:solidFill>
                  <a:srgbClr val="FFFFFE"/>
                </a:solidFill>
              </a:rPr>
              <a:t>Water and sustenance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38138" y="-131763"/>
            <a:ext cx="9820276" cy="3751263"/>
          </a:xfrm>
          <a:prstGeom prst="rect">
            <a:avLst/>
          </a:prstGeom>
          <a:noFill/>
          <a:ln w="9525">
            <a:noFill/>
            <a:miter lim="800000"/>
            <a:headEnd/>
            <a:tailEnd/>
          </a:ln>
        </p:spPr>
        <p:txBody>
          <a:bodyPr anchor="ctr">
            <a:spAutoFit/>
          </a:bodyPr>
          <a:lstStyle/>
          <a:p>
            <a:pPr indent="457200" algn="ctr">
              <a:tabLst>
                <a:tab pos="-914400" algn="l"/>
              </a:tabLst>
            </a:pPr>
            <a:r>
              <a:rPr lang="en-US" sz="4800">
                <a:solidFill>
                  <a:schemeClr val="accent2"/>
                </a:solidFill>
              </a:rPr>
              <a:t>Before Dark:</a:t>
            </a:r>
            <a:r>
              <a:rPr lang="en-US" sz="4800"/>
              <a:t> </a:t>
            </a:r>
          </a:p>
          <a:p>
            <a:pPr indent="457200" algn="ctr">
              <a:tabLst>
                <a:tab pos="-914400" algn="l"/>
              </a:tabLst>
            </a:pPr>
            <a:r>
              <a:rPr lang="en-US" sz="4800"/>
              <a:t>1) Find a big tree with low branches</a:t>
            </a:r>
          </a:p>
          <a:p>
            <a:pPr indent="457200" algn="ctr">
              <a:tabLst>
                <a:tab pos="-914400" algn="l"/>
              </a:tabLst>
            </a:pPr>
            <a:r>
              <a:rPr lang="en-US" sz="4800"/>
              <a:t>2) Hug the down wind side</a:t>
            </a:r>
          </a:p>
          <a:p>
            <a:pPr indent="457200" algn="ctr">
              <a:tabLst>
                <a:tab pos="-914400" algn="l"/>
              </a:tabLst>
            </a:pPr>
            <a:r>
              <a:rPr lang="en-US" sz="4800"/>
              <a:t>3) Stay Put!</a:t>
            </a:r>
          </a:p>
        </p:txBody>
      </p:sp>
      <p:pic>
        <p:nvPicPr>
          <p:cNvPr id="22531" name="Picture 10" descr="http://www.getsirius.com/whois/tree_hugger.jpg"/>
          <p:cNvPicPr>
            <a:picLocks noChangeAspect="1" noChangeArrowheads="1"/>
          </p:cNvPicPr>
          <p:nvPr/>
        </p:nvPicPr>
        <p:blipFill>
          <a:blip r:embed="rId2" cstate="print"/>
          <a:srcRect/>
          <a:stretch>
            <a:fillRect/>
          </a:stretch>
        </p:blipFill>
        <p:spPr bwMode="auto">
          <a:xfrm>
            <a:off x="228600" y="3048000"/>
            <a:ext cx="2857500" cy="3810000"/>
          </a:xfrm>
          <a:prstGeom prst="rect">
            <a:avLst/>
          </a:prstGeom>
          <a:noFill/>
          <a:ln w="9525">
            <a:noFill/>
            <a:miter lim="800000"/>
            <a:headEnd/>
            <a:tailEnd/>
          </a:ln>
        </p:spPr>
      </p:pic>
      <p:pic>
        <p:nvPicPr>
          <p:cNvPr id="22532" name="Picture 12" descr="http://www.relationship-economy.com/wp-content/uploads/2009/07/tree_hugger.jpg"/>
          <p:cNvPicPr>
            <a:picLocks noChangeAspect="1" noChangeArrowheads="1"/>
          </p:cNvPicPr>
          <p:nvPr/>
        </p:nvPicPr>
        <p:blipFill>
          <a:blip r:embed="rId3" cstate="print"/>
          <a:srcRect/>
          <a:stretch>
            <a:fillRect/>
          </a:stretch>
        </p:blipFill>
        <p:spPr bwMode="auto">
          <a:xfrm>
            <a:off x="6381750" y="3609975"/>
            <a:ext cx="2762250" cy="3248025"/>
          </a:xfrm>
          <a:prstGeom prst="rect">
            <a:avLst/>
          </a:prstGeom>
          <a:noFill/>
          <a:ln w="9525">
            <a:noFill/>
            <a:miter lim="800000"/>
            <a:headEnd/>
            <a:tailEnd/>
          </a:ln>
        </p:spPr>
      </p:pic>
      <p:pic>
        <p:nvPicPr>
          <p:cNvPr id="22533" name="Picture 14" descr="http://www.harplecreations.com/images/Tree%20Hugger.jpg"/>
          <p:cNvPicPr>
            <a:picLocks noChangeAspect="1" noChangeArrowheads="1"/>
          </p:cNvPicPr>
          <p:nvPr/>
        </p:nvPicPr>
        <p:blipFill>
          <a:blip r:embed="rId4" cstate="print"/>
          <a:srcRect/>
          <a:stretch>
            <a:fillRect/>
          </a:stretch>
        </p:blipFill>
        <p:spPr bwMode="auto">
          <a:xfrm>
            <a:off x="3048000" y="4276725"/>
            <a:ext cx="3282950" cy="25812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3554" name="Picture 5" descr="snowy-pine-tree"/>
          <p:cNvPicPr>
            <a:picLocks noChangeAspect="1" noChangeArrowheads="1"/>
          </p:cNvPicPr>
          <p:nvPr/>
        </p:nvPicPr>
        <p:blipFill rotWithShape="1">
          <a:blip r:embed="rId2" cstate="print"/>
          <a:srcRect t="45213" b="4724"/>
          <a:stretch/>
        </p:blipFill>
        <p:spPr bwMode="auto">
          <a:xfrm>
            <a:off x="20" y="10"/>
            <a:ext cx="9143980" cy="685799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495504" y="804520"/>
            <a:ext cx="2120263" cy="1049235"/>
          </a:xfrm>
        </p:spPr>
        <p:txBody>
          <a:bodyPr>
            <a:normAutofit/>
          </a:bodyPr>
          <a:lstStyle/>
          <a:p>
            <a:pPr eaLnBrk="1" hangingPunct="1">
              <a:defRPr/>
            </a:pPr>
            <a:r>
              <a:rPr lang="en-US" sz="1500" b="1"/>
              <a:t>–3 requirements for surviving the night :</a:t>
            </a:r>
          </a:p>
        </p:txBody>
      </p:sp>
      <p:sp>
        <p:nvSpPr>
          <p:cNvPr id="46083" name="Rectangle 3"/>
          <p:cNvSpPr>
            <a:spLocks noGrp="1" noRot="1" noChangeArrowheads="1"/>
          </p:cNvSpPr>
          <p:nvPr>
            <p:ph idx="1"/>
          </p:nvPr>
        </p:nvSpPr>
        <p:spPr>
          <a:xfrm>
            <a:off x="495633" y="2015732"/>
            <a:ext cx="2118081" cy="3287567"/>
          </a:xfrm>
        </p:spPr>
        <p:txBody>
          <a:bodyPr>
            <a:normAutofit/>
          </a:bodyPr>
          <a:lstStyle/>
          <a:p>
            <a:pPr eaLnBrk="1" hangingPunct="1">
              <a:defRPr/>
            </a:pPr>
            <a:r>
              <a:rPr lang="en-US"/>
              <a:t>1) shelter</a:t>
            </a:r>
          </a:p>
          <a:p>
            <a:pPr eaLnBrk="1" hangingPunct="1">
              <a:defRPr/>
            </a:pPr>
            <a:r>
              <a:rPr lang="en-US"/>
              <a:t>2) Fire</a:t>
            </a:r>
          </a:p>
          <a:p>
            <a:pPr eaLnBrk="1" hangingPunct="1">
              <a:defRPr/>
            </a:pPr>
            <a:r>
              <a:rPr lang="en-US"/>
              <a:t>3) Signal</a:t>
            </a:r>
          </a:p>
        </p:txBody>
      </p:sp>
      <p:grpSp>
        <p:nvGrpSpPr>
          <p:cNvPr id="46085" name="Group 74">
            <a:extLst>
              <a:ext uri="{FF2B5EF4-FFF2-40B4-BE49-F238E27FC236}">
                <a16:creationId xmlns:a16="http://schemas.microsoft.com/office/drawing/2014/main" id="{51B888BE-3904-475B-B2B8-150345CAD4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78007" y="482171"/>
            <a:ext cx="5685934" cy="5149101"/>
            <a:chOff x="3970677" y="482171"/>
            <a:chExt cx="7581245" cy="5149101"/>
          </a:xfrm>
        </p:grpSpPr>
        <p:sp>
          <p:nvSpPr>
            <p:cNvPr id="76" name="Rectangle 75">
              <a:extLst>
                <a:ext uri="{FF2B5EF4-FFF2-40B4-BE49-F238E27FC236}">
                  <a16:creationId xmlns:a16="http://schemas.microsoft.com/office/drawing/2014/main" id="{8F25C18E-77D5-4F78-87F4-57131D195D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0677" y="482171"/>
              <a:ext cx="7581245"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86" name="Rectangle 76">
              <a:extLst>
                <a:ext uri="{FF2B5EF4-FFF2-40B4-BE49-F238E27FC236}">
                  <a16:creationId xmlns:a16="http://schemas.microsoft.com/office/drawing/2014/main" id="{7093A851-E5D9-4803-98EC-B336469D6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0717" y="812507"/>
              <a:ext cx="695001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4581" name="Picture 7" descr="campfire"/>
          <p:cNvPicPr>
            <a:picLocks noChangeAspect="1" noChangeArrowheads="1"/>
          </p:cNvPicPr>
          <p:nvPr/>
        </p:nvPicPr>
        <p:blipFill rotWithShape="1">
          <a:blip r:embed="rId3" cstate="print"/>
          <a:srcRect l="29174" r="16277"/>
          <a:stretch/>
        </p:blipFill>
        <p:spPr bwMode="auto">
          <a:xfrm>
            <a:off x="3461762" y="1122808"/>
            <a:ext cx="2910574" cy="3858645"/>
          </a:xfrm>
          <a:prstGeom prst="rect">
            <a:avLst/>
          </a:prstGeom>
          <a:noFill/>
        </p:spPr>
      </p:pic>
      <p:pic>
        <p:nvPicPr>
          <p:cNvPr id="24582" name="Picture 9" descr="fox_40_whistle"/>
          <p:cNvPicPr>
            <a:picLocks noChangeAspect="1" noChangeArrowheads="1"/>
          </p:cNvPicPr>
          <p:nvPr/>
        </p:nvPicPr>
        <p:blipFill rotWithShape="1">
          <a:blip r:embed="rId4" cstate="print"/>
          <a:srcRect l="10893" r="-4" b="-4"/>
          <a:stretch/>
        </p:blipFill>
        <p:spPr bwMode="auto">
          <a:xfrm>
            <a:off x="6497764" y="1124571"/>
            <a:ext cx="1688843" cy="2216222"/>
          </a:xfrm>
          <a:prstGeom prst="rect">
            <a:avLst/>
          </a:prstGeom>
          <a:noFill/>
        </p:spPr>
      </p:pic>
      <p:pic>
        <p:nvPicPr>
          <p:cNvPr id="24580" name="Picture 5" descr="2008_wilderness_survival019"/>
          <p:cNvPicPr>
            <a:picLocks noChangeAspect="1" noChangeArrowheads="1"/>
          </p:cNvPicPr>
          <p:nvPr/>
        </p:nvPicPr>
        <p:blipFill rotWithShape="1">
          <a:blip r:embed="rId5" cstate="print"/>
          <a:srcRect r="14051" b="-5"/>
          <a:stretch/>
        </p:blipFill>
        <p:spPr bwMode="auto">
          <a:xfrm>
            <a:off x="6495130" y="3506448"/>
            <a:ext cx="1691477" cy="147606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1" name="Picture 14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143" name="Straight Connector 14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45" name="Rectangle 144">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3" name="Picture 9" descr="hike%20to%20thousand%20island%20lake,%20ruby,%20emerald,%20shadow%20016"/>
          <p:cNvPicPr>
            <a:picLocks noChangeAspect="1" noChangeArrowheads="1"/>
          </p:cNvPicPr>
          <p:nvPr/>
        </p:nvPicPr>
        <p:blipFill rotWithShape="1">
          <a:blip r:embed="rId3" cstate="print">
            <a:alphaModFix amt="50000"/>
          </a:blip>
          <a:srcRect l="3"/>
          <a:stretch/>
        </p:blipFill>
        <p:spPr bwMode="auto">
          <a:xfrm>
            <a:off x="20" y="10"/>
            <a:ext cx="9143751" cy="6857990"/>
          </a:xfrm>
          <a:prstGeom prst="rect">
            <a:avLst/>
          </a:prstGeom>
          <a:noFill/>
        </p:spPr>
      </p:pic>
      <p:sp>
        <p:nvSpPr>
          <p:cNvPr id="49158" name="Rectangle 6"/>
          <p:cNvSpPr>
            <a:spLocks noGrp="1" noRot="1" noChangeArrowheads="1"/>
          </p:cNvSpPr>
          <p:nvPr>
            <p:ph type="title"/>
          </p:nvPr>
        </p:nvSpPr>
        <p:spPr>
          <a:xfrm>
            <a:off x="3732477" y="992221"/>
            <a:ext cx="4685481" cy="4873558"/>
          </a:xfrm>
        </p:spPr>
        <p:txBody>
          <a:bodyPr vert="horz" lIns="91440" tIns="45720" rIns="91440" bIns="0" rtlCol="0" anchor="ctr">
            <a:normAutofit/>
          </a:bodyPr>
          <a:lstStyle/>
          <a:p>
            <a:pPr defTabSz="914400">
              <a:defRPr/>
            </a:pPr>
            <a:r>
              <a:rPr lang="en-US" sz="4200">
                <a:solidFill>
                  <a:schemeClr val="tx1"/>
                </a:solidFill>
              </a:rPr>
              <a:t>6 Priorities of Life: </a:t>
            </a:r>
          </a:p>
        </p:txBody>
      </p:sp>
      <p:cxnSp>
        <p:nvCxnSpPr>
          <p:cNvPr id="147" name="Straight Connector 146">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6" name="Picture 75">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78" name="Straight Connector 77">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1204" name="Rectangle 4"/>
          <p:cNvSpPr>
            <a:spLocks noGrp="1" noRot="1" noChangeArrowheads="1"/>
          </p:cNvSpPr>
          <p:nvPr>
            <p:ph type="title"/>
          </p:nvPr>
        </p:nvSpPr>
        <p:spPr>
          <a:xfrm>
            <a:off x="4327554" y="964769"/>
            <a:ext cx="3724824" cy="2469237"/>
          </a:xfrm>
        </p:spPr>
        <p:txBody>
          <a:bodyPr vert="horz" lIns="91440" tIns="45720" rIns="91440" bIns="0" rtlCol="0" anchor="b">
            <a:normAutofit/>
          </a:bodyPr>
          <a:lstStyle/>
          <a:p>
            <a:pPr defTabSz="914400">
              <a:defRPr/>
            </a:pPr>
            <a:r>
              <a:rPr lang="en-US" sz="4700"/>
              <a:t>1) Shelter: </a:t>
            </a:r>
          </a:p>
        </p:txBody>
      </p:sp>
      <p:grpSp>
        <p:nvGrpSpPr>
          <p:cNvPr id="80" name="Group 79">
            <a:extLst>
              <a:ext uri="{FF2B5EF4-FFF2-40B4-BE49-F238E27FC236}">
                <a16:creationId xmlns:a16="http://schemas.microsoft.com/office/drawing/2014/main" id="{E22EE57C-D205-4084-9CBC-10143F4AF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8" y="482171"/>
            <a:ext cx="3481313" cy="5149101"/>
            <a:chOff x="632238" y="482171"/>
            <a:chExt cx="4641751" cy="5149101"/>
          </a:xfrm>
        </p:grpSpPr>
        <p:sp>
          <p:nvSpPr>
            <p:cNvPr id="81" name="Rectangle 80">
              <a:extLst>
                <a:ext uri="{FF2B5EF4-FFF2-40B4-BE49-F238E27FC236}">
                  <a16:creationId xmlns:a16="http://schemas.microsoft.com/office/drawing/2014/main" id="{FDDB07DB-7ABB-457C-8108-2EC46EEFF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ACBA9F1-CB5D-4428-B72A-0BE92E967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6627" name="Picture 8" descr="pic05"/>
          <p:cNvPicPr>
            <a:picLocks noChangeAspect="1" noChangeArrowheads="1"/>
          </p:cNvPicPr>
          <p:nvPr/>
        </p:nvPicPr>
        <p:blipFill rotWithShape="1">
          <a:blip r:embed="rId4" cstate="print"/>
          <a:srcRect l="6839" r="8808" b="1"/>
          <a:stretch/>
        </p:blipFill>
        <p:spPr bwMode="auto">
          <a:xfrm>
            <a:off x="953417" y="1116345"/>
            <a:ext cx="2521606" cy="386617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7" name="Picture 76">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79" name="Straight Connector 78">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4277" name="Rectangle 5"/>
          <p:cNvSpPr>
            <a:spLocks noGrp="1" noRot="1" noChangeArrowheads="1"/>
          </p:cNvSpPr>
          <p:nvPr>
            <p:ph type="title"/>
          </p:nvPr>
        </p:nvSpPr>
        <p:spPr>
          <a:xfrm>
            <a:off x="4327554" y="964769"/>
            <a:ext cx="3724824" cy="2469237"/>
          </a:xfrm>
        </p:spPr>
        <p:txBody>
          <a:bodyPr vert="horz" lIns="91440" tIns="45720" rIns="91440" bIns="0" rtlCol="0" anchor="b">
            <a:normAutofit/>
          </a:bodyPr>
          <a:lstStyle/>
          <a:p>
            <a:pPr defTabSz="914400">
              <a:defRPr/>
            </a:pPr>
            <a:r>
              <a:rPr lang="en-US" sz="4700"/>
              <a:t>2) Fire: </a:t>
            </a:r>
          </a:p>
        </p:txBody>
      </p:sp>
      <p:grpSp>
        <p:nvGrpSpPr>
          <p:cNvPr id="81" name="Group 80">
            <a:extLst>
              <a:ext uri="{FF2B5EF4-FFF2-40B4-BE49-F238E27FC236}">
                <a16:creationId xmlns:a16="http://schemas.microsoft.com/office/drawing/2014/main" id="{E22EE57C-D205-4084-9CBC-10143F4AF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8" y="482171"/>
            <a:ext cx="3481313" cy="5149101"/>
            <a:chOff x="632238" y="482171"/>
            <a:chExt cx="4641751" cy="5149101"/>
          </a:xfrm>
        </p:grpSpPr>
        <p:sp>
          <p:nvSpPr>
            <p:cNvPr id="82" name="Rectangle 81">
              <a:extLst>
                <a:ext uri="{FF2B5EF4-FFF2-40B4-BE49-F238E27FC236}">
                  <a16:creationId xmlns:a16="http://schemas.microsoft.com/office/drawing/2014/main" id="{FDDB07DB-7ABB-457C-8108-2EC46EEFF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ACBA9F1-CB5D-4428-B72A-0BE92E967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651" name="Picture 7" descr="pic07"/>
          <p:cNvPicPr>
            <a:picLocks noChangeAspect="1" noChangeArrowheads="1"/>
          </p:cNvPicPr>
          <p:nvPr/>
        </p:nvPicPr>
        <p:blipFill rotWithShape="1">
          <a:blip r:embed="rId4" cstate="print"/>
          <a:srcRect l="10957" r="13821" b="1"/>
          <a:stretch/>
        </p:blipFill>
        <p:spPr bwMode="auto">
          <a:xfrm>
            <a:off x="953417" y="1116345"/>
            <a:ext cx="2521606" cy="386617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9" name="Picture 138">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141" name="Straight Connector 140">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6324" name="Rectangle 4"/>
          <p:cNvSpPr>
            <a:spLocks noGrp="1" noRot="1" noChangeArrowheads="1"/>
          </p:cNvSpPr>
          <p:nvPr>
            <p:ph type="title"/>
          </p:nvPr>
        </p:nvSpPr>
        <p:spPr>
          <a:xfrm>
            <a:off x="4327554" y="964769"/>
            <a:ext cx="3724824" cy="2469237"/>
          </a:xfrm>
        </p:spPr>
        <p:txBody>
          <a:bodyPr vert="horz" lIns="91440" tIns="45720" rIns="91440" bIns="0" rtlCol="0" anchor="b">
            <a:normAutofit/>
          </a:bodyPr>
          <a:lstStyle/>
          <a:p>
            <a:pPr defTabSz="914400">
              <a:defRPr/>
            </a:pPr>
            <a:r>
              <a:rPr lang="en-US" sz="4300"/>
              <a:t>3) Be Where You Are:	S.T.O.P.</a:t>
            </a:r>
          </a:p>
        </p:txBody>
      </p:sp>
      <p:grpSp>
        <p:nvGrpSpPr>
          <p:cNvPr id="143" name="Group 142">
            <a:extLst>
              <a:ext uri="{FF2B5EF4-FFF2-40B4-BE49-F238E27FC236}">
                <a16:creationId xmlns:a16="http://schemas.microsoft.com/office/drawing/2014/main" id="{E22EE57C-D205-4084-9CBC-10143F4AF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8" y="482171"/>
            <a:ext cx="3481313" cy="5149101"/>
            <a:chOff x="632238" y="482171"/>
            <a:chExt cx="4641751" cy="5149101"/>
          </a:xfrm>
        </p:grpSpPr>
        <p:sp>
          <p:nvSpPr>
            <p:cNvPr id="144" name="Rectangle 143">
              <a:extLst>
                <a:ext uri="{FF2B5EF4-FFF2-40B4-BE49-F238E27FC236}">
                  <a16:creationId xmlns:a16="http://schemas.microsoft.com/office/drawing/2014/main" id="{FDDB07DB-7ABB-457C-8108-2EC46EEFF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5ACBA9F1-CB5D-4428-B72A-0BE92E967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8675" name="Picture 6" descr="pic02"/>
          <p:cNvPicPr>
            <a:picLocks noChangeAspect="1" noChangeArrowheads="1"/>
          </p:cNvPicPr>
          <p:nvPr/>
        </p:nvPicPr>
        <p:blipFill rotWithShape="1">
          <a:blip r:embed="rId4" cstate="print"/>
          <a:srcRect l="10394" r="18296" b="-1"/>
          <a:stretch/>
        </p:blipFill>
        <p:spPr bwMode="auto">
          <a:xfrm>
            <a:off x="953417" y="1116345"/>
            <a:ext cx="2521606" cy="386617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6" name="Picture 75">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78" name="Straight Connector 77">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8372" name="Rectangle 4"/>
          <p:cNvSpPr>
            <a:spLocks noGrp="1" noRot="1" noChangeArrowheads="1"/>
          </p:cNvSpPr>
          <p:nvPr>
            <p:ph type="title"/>
          </p:nvPr>
        </p:nvSpPr>
        <p:spPr>
          <a:xfrm>
            <a:off x="4327554" y="964769"/>
            <a:ext cx="3724824" cy="2469237"/>
          </a:xfrm>
        </p:spPr>
        <p:txBody>
          <a:bodyPr vert="horz" lIns="91440" tIns="45720" rIns="91440" bIns="0" rtlCol="0" anchor="b">
            <a:normAutofit/>
          </a:bodyPr>
          <a:lstStyle/>
          <a:p>
            <a:pPr defTabSz="914400">
              <a:defRPr/>
            </a:pPr>
            <a:r>
              <a:rPr lang="en-US" sz="4700"/>
              <a:t>4) Water:</a:t>
            </a:r>
          </a:p>
        </p:txBody>
      </p:sp>
      <p:grpSp>
        <p:nvGrpSpPr>
          <p:cNvPr id="80" name="Group 79">
            <a:extLst>
              <a:ext uri="{FF2B5EF4-FFF2-40B4-BE49-F238E27FC236}">
                <a16:creationId xmlns:a16="http://schemas.microsoft.com/office/drawing/2014/main" id="{E22EE57C-D205-4084-9CBC-10143F4AF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8" y="482171"/>
            <a:ext cx="3481313" cy="5149101"/>
            <a:chOff x="632238" y="482171"/>
            <a:chExt cx="4641751" cy="5149101"/>
          </a:xfrm>
        </p:grpSpPr>
        <p:sp>
          <p:nvSpPr>
            <p:cNvPr id="81" name="Rectangle 80">
              <a:extLst>
                <a:ext uri="{FF2B5EF4-FFF2-40B4-BE49-F238E27FC236}">
                  <a16:creationId xmlns:a16="http://schemas.microsoft.com/office/drawing/2014/main" id="{FDDB07DB-7ABB-457C-8108-2EC46EEFF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ACBA9F1-CB5D-4428-B72A-0BE92E967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9699" name="Picture 6" descr="pic06"/>
          <p:cNvPicPr>
            <a:picLocks noChangeAspect="1" noChangeArrowheads="1"/>
          </p:cNvPicPr>
          <p:nvPr/>
        </p:nvPicPr>
        <p:blipFill rotWithShape="1">
          <a:blip r:embed="rId4" cstate="print"/>
          <a:srcRect l="13864" r="14728" b="-1"/>
          <a:stretch/>
        </p:blipFill>
        <p:spPr bwMode="auto">
          <a:xfrm>
            <a:off x="953417" y="1116345"/>
            <a:ext cx="2521606" cy="386617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B25638D-3D06-41D1-8060-4D2707C60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9" name="Picture 138">
            <a:extLst>
              <a:ext uri="{FF2B5EF4-FFF2-40B4-BE49-F238E27FC236}">
                <a16:creationId xmlns:a16="http://schemas.microsoft.com/office/drawing/2014/main" id="{8161BB1E-0062-4056-AB94-121EF614D5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141" name="Straight Connector 140">
            <a:extLst>
              <a:ext uri="{FF2B5EF4-FFF2-40B4-BE49-F238E27FC236}">
                <a16:creationId xmlns:a16="http://schemas.microsoft.com/office/drawing/2014/main" id="{8FBC01E2-D629-4319-B5CB-BFA461B8CF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0420" name="Rectangle 4"/>
          <p:cNvSpPr>
            <a:spLocks noGrp="1" noRot="1" noChangeArrowheads="1"/>
          </p:cNvSpPr>
          <p:nvPr>
            <p:ph type="title"/>
          </p:nvPr>
        </p:nvSpPr>
        <p:spPr>
          <a:xfrm>
            <a:off x="494475" y="1474968"/>
            <a:ext cx="2117940" cy="1959037"/>
          </a:xfrm>
        </p:spPr>
        <p:txBody>
          <a:bodyPr vert="horz" lIns="91440" tIns="45720" rIns="91440" bIns="0" rtlCol="0" anchor="b">
            <a:normAutofit/>
          </a:bodyPr>
          <a:lstStyle/>
          <a:p>
            <a:pPr defTabSz="914400">
              <a:defRPr/>
            </a:pPr>
            <a:r>
              <a:rPr lang="en-US" sz="3100"/>
              <a:t>5) Signal: </a:t>
            </a:r>
          </a:p>
        </p:txBody>
      </p:sp>
      <p:grpSp>
        <p:nvGrpSpPr>
          <p:cNvPr id="143" name="Group 142">
            <a:extLst>
              <a:ext uri="{FF2B5EF4-FFF2-40B4-BE49-F238E27FC236}">
                <a16:creationId xmlns:a16="http://schemas.microsoft.com/office/drawing/2014/main" id="{2A7F3A7D-1232-4BDE-ACB6-F7CDEF0668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482171"/>
            <a:ext cx="5670087" cy="5149101"/>
            <a:chOff x="3979389" y="482171"/>
            <a:chExt cx="7560115" cy="5149101"/>
          </a:xfrm>
        </p:grpSpPr>
        <p:sp>
          <p:nvSpPr>
            <p:cNvPr id="144" name="Rectangle 143">
              <a:extLst>
                <a:ext uri="{FF2B5EF4-FFF2-40B4-BE49-F238E27FC236}">
                  <a16:creationId xmlns:a16="http://schemas.microsoft.com/office/drawing/2014/main" id="{EBC09455-A53B-4264-85C6-E119FCA7F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1446D1B-DF15-4E6B-A24E-4148357B99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7" name="Rectangle 146">
            <a:extLst>
              <a:ext uri="{FF2B5EF4-FFF2-40B4-BE49-F238E27FC236}">
                <a16:creationId xmlns:a16="http://schemas.microsoft.com/office/drawing/2014/main" id="{773D9643-4BC8-486D-8267-3577C8F08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2130" y="977099"/>
            <a:ext cx="4965627" cy="4137268"/>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3" name="Picture 6" descr="fig19-7"/>
          <p:cNvPicPr>
            <a:picLocks noChangeAspect="1" noChangeArrowheads="1"/>
          </p:cNvPicPr>
          <p:nvPr/>
        </p:nvPicPr>
        <p:blipFill>
          <a:blip r:embed="rId4" cstate="print"/>
          <a:stretch>
            <a:fillRect/>
          </a:stretch>
        </p:blipFill>
        <p:spPr bwMode="auto">
          <a:xfrm>
            <a:off x="3655972" y="1116345"/>
            <a:ext cx="4327804" cy="38661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533400" y="228600"/>
            <a:ext cx="7848600" cy="4038600"/>
          </a:xfrm>
        </p:spPr>
        <p:txBody>
          <a:bodyPr>
            <a:normAutofit fontScale="90000"/>
          </a:bodyPr>
          <a:lstStyle/>
          <a:p>
            <a:pPr eaLnBrk="1" hangingPunct="1">
              <a:defRPr/>
            </a:pPr>
            <a:r>
              <a:rPr lang="en-US" sz="5400" b="1" u="sng" dirty="0">
                <a:solidFill>
                  <a:srgbClr val="000066"/>
                </a:solidFill>
                <a:latin typeface="Garamond" pitchFamily="18" charset="0"/>
              </a:rPr>
              <a:t>Questions :</a:t>
            </a:r>
            <a:br>
              <a:rPr lang="en-US" sz="5400" b="1" u="sng" dirty="0">
                <a:solidFill>
                  <a:srgbClr val="FF9900"/>
                </a:solidFill>
                <a:latin typeface="Garamond" pitchFamily="18" charset="0"/>
              </a:rPr>
            </a:br>
            <a:r>
              <a:rPr lang="en-US" sz="3600" b="1" dirty="0">
                <a:solidFill>
                  <a:srgbClr val="CC0000"/>
                </a:solidFill>
                <a:latin typeface="Comic Sans MS" pitchFamily="66" charset="0"/>
              </a:rPr>
              <a:t>You only brought 3 items with you on your trip.  After the crash you can only find one of them.  Of the three, which would you most like to have, and why?</a:t>
            </a:r>
            <a:endParaRPr lang="en-US" dirty="0"/>
          </a:p>
        </p:txBody>
      </p:sp>
      <p:sp>
        <p:nvSpPr>
          <p:cNvPr id="11267" name="Rectangle 3"/>
          <p:cNvSpPr>
            <a:spLocks noGrp="1" noRot="1" noChangeArrowheads="1"/>
          </p:cNvSpPr>
          <p:nvPr>
            <p:ph idx="1"/>
          </p:nvPr>
        </p:nvSpPr>
        <p:spPr>
          <a:xfrm>
            <a:off x="838200" y="4191000"/>
            <a:ext cx="7772400" cy="2286000"/>
          </a:xfrm>
        </p:spPr>
        <p:txBody>
          <a:bodyPr>
            <a:normAutofit fontScale="92500" lnSpcReduction="10000"/>
          </a:bodyPr>
          <a:lstStyle/>
          <a:p>
            <a:pPr eaLnBrk="1" hangingPunct="1">
              <a:buClr>
                <a:schemeClr val="tx1"/>
              </a:buClr>
              <a:buSzPct val="110000"/>
              <a:buFont typeface="Wingdings" pitchFamily="2" charset="2"/>
              <a:buChar char="ü"/>
              <a:defRPr/>
            </a:pPr>
            <a:r>
              <a:rPr lang="en-US" sz="4000">
                <a:solidFill>
                  <a:srgbClr val="33CC33"/>
                </a:solidFill>
                <a:latin typeface="Tahoma" pitchFamily="34" charset="0"/>
              </a:rPr>
              <a:t>Matches</a:t>
            </a:r>
          </a:p>
          <a:p>
            <a:pPr eaLnBrk="1" hangingPunct="1">
              <a:buClr>
                <a:schemeClr val="tx1"/>
              </a:buClr>
              <a:buSzPct val="110000"/>
              <a:buFont typeface="Wingdings" pitchFamily="2" charset="2"/>
              <a:buChar char="ü"/>
              <a:defRPr/>
            </a:pPr>
            <a:r>
              <a:rPr lang="en-US" sz="4000">
                <a:solidFill>
                  <a:srgbClr val="33CC33"/>
                </a:solidFill>
                <a:latin typeface="Tahoma" pitchFamily="34" charset="0"/>
              </a:rPr>
              <a:t>A knife</a:t>
            </a:r>
          </a:p>
          <a:p>
            <a:pPr eaLnBrk="1" hangingPunct="1">
              <a:buClr>
                <a:schemeClr val="tx1"/>
              </a:buClr>
              <a:buSzPct val="110000"/>
              <a:buFont typeface="Wingdings" pitchFamily="2" charset="2"/>
              <a:buChar char="ü"/>
              <a:defRPr/>
            </a:pPr>
            <a:r>
              <a:rPr lang="en-US" sz="4000">
                <a:solidFill>
                  <a:srgbClr val="33CC33"/>
                </a:solidFill>
                <a:latin typeface="Tahoma" pitchFamily="34" charset="0"/>
              </a:rPr>
              <a:t>Your sleeping bag</a:t>
            </a:r>
          </a:p>
        </p:txBody>
      </p:sp>
      <p:graphicFrame>
        <p:nvGraphicFramePr>
          <p:cNvPr id="2050" name="Object 4"/>
          <p:cNvGraphicFramePr>
            <a:graphicFrameLocks noChangeAspect="1"/>
          </p:cNvGraphicFramePr>
          <p:nvPr/>
        </p:nvGraphicFramePr>
        <p:xfrm>
          <a:off x="6705600" y="4038600"/>
          <a:ext cx="1447800" cy="2514600"/>
        </p:xfrm>
        <a:graphic>
          <a:graphicData uri="http://schemas.openxmlformats.org/presentationml/2006/ole">
            <mc:AlternateContent xmlns:mc="http://schemas.openxmlformats.org/markup-compatibility/2006">
              <mc:Choice xmlns:v="urn:schemas-microsoft-com:vml" Requires="v">
                <p:oleObj spid="_x0000_s2053" name="ClipArt" r:id="rId3" imgW="1857600" imgH="3995640" progId="MS_ClipArt_Gallery.2">
                  <p:embed/>
                </p:oleObj>
              </mc:Choice>
              <mc:Fallback>
                <p:oleObj name="ClipArt" r:id="rId3" imgW="1857600" imgH="399564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38600"/>
                        <a:ext cx="14478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6" name="Picture 75">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78" name="Straight Connector 77">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2468" name="Rectangle 4"/>
          <p:cNvSpPr>
            <a:spLocks noGrp="1" noRot="1" noChangeArrowheads="1"/>
          </p:cNvSpPr>
          <p:nvPr>
            <p:ph type="title"/>
          </p:nvPr>
        </p:nvSpPr>
        <p:spPr>
          <a:xfrm>
            <a:off x="4327554" y="964769"/>
            <a:ext cx="3724824" cy="2469237"/>
          </a:xfrm>
        </p:spPr>
        <p:txBody>
          <a:bodyPr vert="horz" lIns="91440" tIns="45720" rIns="91440" bIns="0" rtlCol="0" anchor="b">
            <a:normAutofit/>
          </a:bodyPr>
          <a:lstStyle/>
          <a:p>
            <a:pPr defTabSz="914400">
              <a:defRPr/>
            </a:pPr>
            <a:r>
              <a:rPr lang="en-US" sz="4700"/>
              <a:t>6) Food:</a:t>
            </a:r>
          </a:p>
        </p:txBody>
      </p:sp>
      <p:grpSp>
        <p:nvGrpSpPr>
          <p:cNvPr id="80" name="Group 79">
            <a:extLst>
              <a:ext uri="{FF2B5EF4-FFF2-40B4-BE49-F238E27FC236}">
                <a16:creationId xmlns:a16="http://schemas.microsoft.com/office/drawing/2014/main" id="{E22EE57C-D205-4084-9CBC-10143F4AF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4178" y="482171"/>
            <a:ext cx="3481313" cy="5149101"/>
            <a:chOff x="632238" y="482171"/>
            <a:chExt cx="4641751" cy="5149101"/>
          </a:xfrm>
        </p:grpSpPr>
        <p:sp>
          <p:nvSpPr>
            <p:cNvPr id="81" name="Rectangle 80">
              <a:extLst>
                <a:ext uri="{FF2B5EF4-FFF2-40B4-BE49-F238E27FC236}">
                  <a16:creationId xmlns:a16="http://schemas.microsoft.com/office/drawing/2014/main" id="{FDDB07DB-7ABB-457C-8108-2EC46EEFF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ACBA9F1-CB5D-4428-B72A-0BE92E967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1747" name="Picture 6" descr="pic08"/>
          <p:cNvPicPr>
            <a:picLocks noChangeAspect="1" noChangeArrowheads="1"/>
          </p:cNvPicPr>
          <p:nvPr/>
        </p:nvPicPr>
        <p:blipFill rotWithShape="1">
          <a:blip r:embed="rId4" cstate="print"/>
          <a:srcRect l="10901" r="7790" b="1"/>
          <a:stretch/>
        </p:blipFill>
        <p:spPr bwMode="auto">
          <a:xfrm>
            <a:off x="953417" y="1116345"/>
            <a:ext cx="2521606" cy="38661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7772400" y="5029200"/>
          <a:ext cx="1014413" cy="1828800"/>
        </p:xfrm>
        <a:graphic>
          <a:graphicData uri="http://schemas.openxmlformats.org/presentationml/2006/ole">
            <mc:AlternateContent xmlns:mc="http://schemas.openxmlformats.org/markup-compatibility/2006">
              <mc:Choice xmlns:v="urn:schemas-microsoft-com:vml" Requires="v">
                <p:oleObj spid="_x0000_s3080" name="ClipArt" r:id="rId3" imgW="3247200" imgH="5878800" progId="MS_ClipArt_Gallery.2">
                  <p:embed/>
                </p:oleObj>
              </mc:Choice>
              <mc:Fallback>
                <p:oleObj name="ClipArt" r:id="rId3" imgW="3247200" imgH="587880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5029200"/>
                        <a:ext cx="1014413"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685800" y="5029200"/>
          <a:ext cx="939800" cy="1828800"/>
        </p:xfrm>
        <a:graphic>
          <a:graphicData uri="http://schemas.openxmlformats.org/presentationml/2006/ole">
            <mc:AlternateContent xmlns:mc="http://schemas.openxmlformats.org/markup-compatibility/2006">
              <mc:Choice xmlns:v="urn:schemas-microsoft-com:vml" Requires="v">
                <p:oleObj spid="_x0000_s3081" name="ClipArt" r:id="rId5" imgW="2033280" imgH="3390840" progId="MS_ClipArt_Gallery.2">
                  <p:embed/>
                </p:oleObj>
              </mc:Choice>
              <mc:Fallback>
                <p:oleObj name="ClipArt" r:id="rId5" imgW="2033280" imgH="339084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29200"/>
                        <a:ext cx="939800"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Rectangle 4"/>
          <p:cNvSpPr>
            <a:spLocks noGrp="1" noRot="1" noChangeArrowheads="1"/>
          </p:cNvSpPr>
          <p:nvPr>
            <p:ph type="title"/>
          </p:nvPr>
        </p:nvSpPr>
        <p:spPr>
          <a:xfrm>
            <a:off x="685800" y="609600"/>
            <a:ext cx="7467600" cy="4114800"/>
          </a:xfrm>
        </p:spPr>
        <p:txBody>
          <a:bodyPr>
            <a:normAutofit fontScale="90000"/>
          </a:bodyPr>
          <a:lstStyle/>
          <a:p>
            <a:pPr eaLnBrk="1" hangingPunct="1">
              <a:defRPr/>
            </a:pPr>
            <a:r>
              <a:rPr lang="en-US" sz="5400" b="1" u="sng" dirty="0">
                <a:solidFill>
                  <a:srgbClr val="3333CC"/>
                </a:solidFill>
                <a:latin typeface="Mistral" pitchFamily="66" charset="0"/>
              </a:rPr>
              <a:t>Questions :</a:t>
            </a:r>
            <a:br>
              <a:rPr lang="en-US" sz="5400" b="1" u="sng" dirty="0">
                <a:solidFill>
                  <a:srgbClr val="3333CC"/>
                </a:solidFill>
                <a:latin typeface="Mistral" pitchFamily="66" charset="0"/>
              </a:rPr>
            </a:br>
            <a:r>
              <a:rPr lang="en-US" sz="3600" dirty="0">
                <a:solidFill>
                  <a:srgbClr val="CC0066"/>
                </a:solidFill>
                <a:latin typeface="Arial Narrow" pitchFamily="34" charset="0"/>
              </a:rPr>
              <a:t>Just before the plane crashed the pilot swerved left, then right, then left again.  You have no idea where you’ve landed, or which way you need to go.  Would you guess a direction and try to walk your way out?  Or would you sit still and wait for help to come?</a:t>
            </a:r>
            <a:endParaRPr lang="en-US" b="1" u="sng"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85800" y="381000"/>
            <a:ext cx="7772400" cy="6172200"/>
          </a:xfrm>
        </p:spPr>
        <p:txBody>
          <a:bodyPr/>
          <a:lstStyle/>
          <a:p>
            <a:pPr eaLnBrk="1" hangingPunct="1">
              <a:defRPr/>
            </a:pPr>
            <a:br>
              <a:rPr lang="en-US" b="1" u="sng" dirty="0"/>
            </a:br>
            <a:r>
              <a:rPr lang="en-US" sz="5400" b="1" u="sng" dirty="0">
                <a:solidFill>
                  <a:srgbClr val="FF0000"/>
                </a:solidFill>
                <a:latin typeface="Modern" pitchFamily="50"/>
              </a:rPr>
              <a:t>Questions :</a:t>
            </a:r>
            <a:br>
              <a:rPr lang="en-US" sz="5400" dirty="0">
                <a:solidFill>
                  <a:srgbClr val="FF0000"/>
                </a:solidFill>
                <a:latin typeface="Modern" pitchFamily="50"/>
              </a:rPr>
            </a:br>
            <a:r>
              <a:rPr lang="en-US" sz="3600" b="1" dirty="0">
                <a:solidFill>
                  <a:schemeClr val="accent3">
                    <a:lumMod val="50000"/>
                  </a:schemeClr>
                </a:solidFill>
                <a:latin typeface="News Gothic" pitchFamily="34" charset="0"/>
              </a:rPr>
              <a:t>Being alone in the wilderness raises lots of concerns.  You’ll need food, water, and shelter until the rescuers arrive.  Of these three, which need is the most urgent?  In what order would you look to satisfy them?</a:t>
            </a:r>
            <a:endParaRPr lang="en-US" dirty="0">
              <a:solidFill>
                <a:schemeClr val="accent3">
                  <a:lumMod val="50000"/>
                </a:schemeClr>
              </a:solidFill>
            </a:endParaRPr>
          </a:p>
        </p:txBody>
      </p:sp>
      <p:pic>
        <p:nvPicPr>
          <p:cNvPr id="15363" name="Picture 3" descr="lightning"/>
          <p:cNvPicPr>
            <a:picLocks noChangeAspect="1" noChangeArrowheads="1"/>
          </p:cNvPicPr>
          <p:nvPr/>
        </p:nvPicPr>
        <p:blipFill>
          <a:blip r:embed="rId2" cstate="print"/>
          <a:srcRect/>
          <a:stretch>
            <a:fillRect/>
          </a:stretch>
        </p:blipFill>
        <p:spPr bwMode="auto">
          <a:xfrm>
            <a:off x="381000" y="0"/>
            <a:ext cx="2743200" cy="14954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500" fill="hold"/>
                                        <p:tgtEl>
                                          <p:spTgt spid="15363"/>
                                        </p:tgtEl>
                                        <p:attrNameLst>
                                          <p:attrName>ppt_w</p:attrName>
                                        </p:attrNameLst>
                                      </p:cBhvr>
                                      <p:tavLst>
                                        <p:tav tm="0">
                                          <p:val>
                                            <p:strVal val="2/3*#ppt_w"/>
                                          </p:val>
                                        </p:tav>
                                        <p:tav tm="100000">
                                          <p:val>
                                            <p:strVal val="#ppt_w"/>
                                          </p:val>
                                        </p:tav>
                                      </p:tavLst>
                                    </p:anim>
                                    <p:anim calcmode="lin" valueType="num">
                                      <p:cBhvr>
                                        <p:cTn id="8" dur="500" fill="hold"/>
                                        <p:tgtEl>
                                          <p:spTgt spid="1536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85800" y="228600"/>
            <a:ext cx="7772400" cy="4419600"/>
          </a:xfrm>
        </p:spPr>
        <p:txBody>
          <a:bodyPr/>
          <a:lstStyle/>
          <a:p>
            <a:pPr eaLnBrk="1" hangingPunct="1">
              <a:defRPr/>
            </a:pPr>
            <a:r>
              <a:rPr lang="en-US" sz="5400" b="1" u="sng" dirty="0">
                <a:solidFill>
                  <a:srgbClr val="9999FF"/>
                </a:solidFill>
                <a:latin typeface="Kidprint" pitchFamily="66" charset="0"/>
              </a:rPr>
              <a:t>Questions :</a:t>
            </a:r>
            <a:br>
              <a:rPr lang="en-US" sz="5400" dirty="0">
                <a:solidFill>
                  <a:srgbClr val="9999FF"/>
                </a:solidFill>
                <a:latin typeface="Kidprint" pitchFamily="66" charset="0"/>
              </a:rPr>
            </a:br>
            <a:r>
              <a:rPr lang="en-US" sz="4000" dirty="0">
                <a:solidFill>
                  <a:srgbClr val="33CC33"/>
                </a:solidFill>
                <a:latin typeface="Kidprint" pitchFamily="66" charset="0"/>
              </a:rPr>
              <a:t>What people/things from home would you miss the most while you were lost?</a:t>
            </a:r>
            <a:endParaRPr lang="en-US" b="1" u="sng" dirty="0"/>
          </a:p>
        </p:txBody>
      </p:sp>
      <p:pic>
        <p:nvPicPr>
          <p:cNvPr id="16387" name="Picture 3" descr="canoe1"/>
          <p:cNvPicPr>
            <a:picLocks noChangeAspect="1" noChangeArrowheads="1"/>
          </p:cNvPicPr>
          <p:nvPr/>
        </p:nvPicPr>
        <p:blipFill>
          <a:blip r:embed="rId2" cstate="print"/>
          <a:srcRect/>
          <a:stretch>
            <a:fillRect/>
          </a:stretch>
        </p:blipFill>
        <p:spPr bwMode="auto">
          <a:xfrm>
            <a:off x="6477000" y="4724400"/>
            <a:ext cx="2057400" cy="914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100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0" fill="hold"/>
                                        <p:tgtEl>
                                          <p:spTgt spid="16387"/>
                                        </p:tgtEl>
                                        <p:attrNameLst>
                                          <p:attrName>ppt_x</p:attrName>
                                        </p:attrNameLst>
                                      </p:cBhvr>
                                      <p:tavLst>
                                        <p:tav tm="0">
                                          <p:val>
                                            <p:strVal val="0-#ppt_w/2"/>
                                          </p:val>
                                        </p:tav>
                                        <p:tav tm="100000">
                                          <p:val>
                                            <p:strVal val="#ppt_x"/>
                                          </p:val>
                                        </p:tav>
                                      </p:tavLst>
                                    </p:anim>
                                    <p:anim calcmode="lin" valueType="num">
                                      <p:cBhvr additive="base">
                                        <p:cTn id="8" dur="5000" fill="hold"/>
                                        <p:tgtEl>
                                          <p:spTgt spid="163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Rot="1" noChangeArrowheads="1"/>
          </p:cNvSpPr>
          <p:nvPr>
            <p:ph type="title"/>
          </p:nvPr>
        </p:nvSpPr>
        <p:spPr/>
        <p:txBody>
          <a:bodyPr/>
          <a:lstStyle/>
          <a:p>
            <a:pPr eaLnBrk="1" hangingPunct="1">
              <a:defRPr/>
            </a:pPr>
            <a:r>
              <a:rPr lang="en-US" sz="6000"/>
              <a:t>Survival</a:t>
            </a:r>
          </a:p>
        </p:txBody>
      </p:sp>
      <p:pic>
        <p:nvPicPr>
          <p:cNvPr id="8195" name="Picture 6" descr="hoegees20090102_18_thumb"/>
          <p:cNvPicPr>
            <a:picLocks noChangeAspect="1" noChangeArrowheads="1"/>
          </p:cNvPicPr>
          <p:nvPr/>
        </p:nvPicPr>
        <p:blipFill>
          <a:blip r:embed="rId2" cstate="print"/>
          <a:srcRect/>
          <a:stretch>
            <a:fillRect/>
          </a:stretch>
        </p:blipFill>
        <p:spPr bwMode="auto">
          <a:xfrm>
            <a:off x="1066800" y="1524000"/>
            <a:ext cx="7162800" cy="53721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219" name="Picture 7" descr="Ground%20Blizzard%20Negaunee%20MI"/>
          <p:cNvPicPr>
            <a:picLocks noChangeAspect="1" noChangeArrowheads="1"/>
          </p:cNvPicPr>
          <p:nvPr/>
        </p:nvPicPr>
        <p:blipFill rotWithShape="1">
          <a:blip r:embed="rId2" cstate="print"/>
          <a:srcRect/>
          <a:stretch/>
        </p:blipFill>
        <p:spPr bwMode="auto">
          <a:xfrm>
            <a:off x="20" y="10"/>
            <a:ext cx="9143980" cy="6857990"/>
          </a:xfrm>
          <a:prstGeom prst="rect">
            <a:avLst/>
          </a:prstGeom>
          <a:noFill/>
        </p:spPr>
      </p:pic>
      <p:sp>
        <p:nvSpPr>
          <p:cNvPr id="18435" name="Rectangle 3"/>
          <p:cNvSpPr>
            <a:spLocks noGrp="1" noRot="1" noChangeArrowheads="1"/>
          </p:cNvSpPr>
          <p:nvPr>
            <p:ph type="body" idx="4294967295"/>
          </p:nvPr>
        </p:nvSpPr>
        <p:spPr>
          <a:xfrm>
            <a:off x="0" y="152400"/>
            <a:ext cx="8540750" cy="2971800"/>
          </a:xfrm>
        </p:spPr>
        <p:txBody>
          <a:bodyPr/>
          <a:lstStyle/>
          <a:p>
            <a:pPr eaLnBrk="1" hangingPunct="1">
              <a:defRPr/>
            </a:pPr>
            <a:r>
              <a:rPr lang="en-US" b="1" dirty="0"/>
              <a:t>–</a:t>
            </a:r>
            <a:r>
              <a:rPr lang="en-US" b="1" dirty="0">
                <a:solidFill>
                  <a:schemeClr val="accent1"/>
                </a:solidFill>
              </a:rPr>
              <a:t>1983</a:t>
            </a:r>
            <a:r>
              <a:rPr lang="en-US" dirty="0">
                <a:solidFill>
                  <a:schemeClr val="accent1"/>
                </a:solidFill>
              </a:rPr>
              <a:t> Thanksgiving storm.  </a:t>
            </a:r>
          </a:p>
          <a:p>
            <a:pPr eaLnBrk="1" hangingPunct="1">
              <a:defRPr/>
            </a:pPr>
            <a:endParaRPr lang="en-US" dirty="0">
              <a:solidFill>
                <a:schemeClr val="accent1"/>
              </a:solidFill>
            </a:endParaRPr>
          </a:p>
          <a:p>
            <a:pPr eaLnBrk="1" hangingPunct="1">
              <a:defRPr/>
            </a:pPr>
            <a:r>
              <a:rPr lang="en-US" b="1" dirty="0">
                <a:solidFill>
                  <a:schemeClr val="accent1"/>
                </a:solidFill>
              </a:rPr>
              <a:t>88 people died</a:t>
            </a:r>
            <a:r>
              <a:rPr lang="en-US" dirty="0">
                <a:solidFill>
                  <a:schemeClr val="accent1"/>
                </a:solidFill>
              </a:rPr>
              <a:t>.  (2/hour)</a:t>
            </a:r>
          </a:p>
          <a:p>
            <a:pPr eaLnBrk="1" hangingPunct="1">
              <a:defRPr/>
            </a:pPr>
            <a:endParaRPr lang="en-US" dirty="0">
              <a:solidFill>
                <a:schemeClr val="accent1"/>
              </a:solidFill>
            </a:endParaRPr>
          </a:p>
          <a:p>
            <a:pPr eaLnBrk="1" hangingPunct="1">
              <a:defRPr/>
            </a:pPr>
            <a:r>
              <a:rPr lang="en-US" dirty="0">
                <a:solidFill>
                  <a:schemeClr val="accent1"/>
                </a:solidFill>
              </a:rPr>
              <a:t>How did they die??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9144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1" name="Picture 140">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9144000" cy="742950"/>
          </a:xfrm>
          <a:prstGeom prst="rect">
            <a:avLst/>
          </a:prstGeom>
        </p:spPr>
      </p:pic>
      <p:cxnSp>
        <p:nvCxnSpPr>
          <p:cNvPr id="143" name="Straight Connector 142">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44" name="Picture 7" descr="blizzard-02-l"/>
          <p:cNvPicPr>
            <a:picLocks noChangeAspect="1" noChangeArrowheads="1"/>
          </p:cNvPicPr>
          <p:nvPr/>
        </p:nvPicPr>
        <p:blipFill rotWithShape="1">
          <a:blip r:embed="rId3" cstate="print"/>
          <a:srcRect l="19093" t="4576" b="4515"/>
          <a:stretch/>
        </p:blipFill>
        <p:spPr bwMode="auto">
          <a:xfrm>
            <a:off x="1" y="10"/>
            <a:ext cx="9143771" cy="6857990"/>
          </a:xfrm>
          <a:prstGeom prst="rect">
            <a:avLst/>
          </a:prstGeom>
          <a:noFill/>
        </p:spPr>
      </p:pic>
      <p:sp>
        <p:nvSpPr>
          <p:cNvPr id="145" name="Rectangle 144">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18732" y="636753"/>
            <a:ext cx="6224576"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60" name="Rectangle 4"/>
          <p:cNvSpPr>
            <a:spLocks noGrp="1" noRot="1" noChangeArrowheads="1"/>
          </p:cNvSpPr>
          <p:nvPr>
            <p:ph type="title"/>
          </p:nvPr>
        </p:nvSpPr>
        <p:spPr>
          <a:xfrm>
            <a:off x="3047565" y="804520"/>
            <a:ext cx="5111799" cy="1049235"/>
          </a:xfrm>
        </p:spPr>
        <p:txBody>
          <a:bodyPr vert="horz" lIns="91440" tIns="45720" rIns="91440" bIns="45720" rtlCol="0" anchor="ctr">
            <a:normAutofit/>
          </a:bodyPr>
          <a:lstStyle/>
          <a:p>
            <a:pPr defTabSz="914400">
              <a:defRPr/>
            </a:pPr>
            <a:r>
              <a:rPr lang="en-US"/>
              <a:t>–85 % from Carbon Monoxide</a:t>
            </a:r>
          </a:p>
        </p:txBody>
      </p:sp>
      <p:sp>
        <p:nvSpPr>
          <p:cNvPr id="10243" name="Rectangle 5"/>
          <p:cNvSpPr>
            <a:spLocks noChangeArrowheads="1"/>
          </p:cNvSpPr>
          <p:nvPr/>
        </p:nvSpPr>
        <p:spPr bwMode="auto">
          <a:xfrm>
            <a:off x="3047565" y="2015733"/>
            <a:ext cx="5111799" cy="4021267"/>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a:solidFill>
                  <a:srgbClr val="FFFFFE"/>
                </a:solidFill>
              </a:rPr>
              <a:t>–Allow vehicle to become covered with snow. Snow doesn’t get below 26-28</a:t>
            </a:r>
          </a:p>
          <a:p>
            <a:pPr indent="-228600" defTabSz="914400">
              <a:lnSpc>
                <a:spcPct val="120000"/>
              </a:lnSpc>
              <a:spcAft>
                <a:spcPts val="600"/>
              </a:spcAft>
              <a:buClr>
                <a:schemeClr val="accent1"/>
              </a:buClr>
              <a:buSzPct val="100000"/>
              <a:buFont typeface="Arial" panose="020B0604020202020204" pitchFamily="34" charset="0"/>
              <a:buChar char="•"/>
            </a:pPr>
            <a:r>
              <a:rPr lang="en-US">
                <a:solidFill>
                  <a:srgbClr val="FFFFFE"/>
                </a:solidFill>
              </a:rPr>
              <a:t>   Degrees F.</a:t>
            </a:r>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43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On-screen Show (4:3)</PresentationFormat>
  <Paragraphs>62</Paragraphs>
  <Slides>30</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4" baseType="lpstr">
      <vt:lpstr>Arial</vt:lpstr>
      <vt:lpstr>Arial Narrow</vt:lpstr>
      <vt:lpstr>Comic Sans MS</vt:lpstr>
      <vt:lpstr>Garamond</vt:lpstr>
      <vt:lpstr>Impact</vt:lpstr>
      <vt:lpstr>Kidprint</vt:lpstr>
      <vt:lpstr>Mistral</vt:lpstr>
      <vt:lpstr>Modern</vt:lpstr>
      <vt:lpstr>News Gothic</vt:lpstr>
      <vt:lpstr>Rockwell</vt:lpstr>
      <vt:lpstr>Tahoma</vt:lpstr>
      <vt:lpstr>Wingdings</vt:lpstr>
      <vt:lpstr>Gallery</vt:lpstr>
      <vt:lpstr>ClipArt</vt:lpstr>
      <vt:lpstr>PowerPoint Presentation</vt:lpstr>
      <vt:lpstr>Setting the Stage</vt:lpstr>
      <vt:lpstr>Questions : You only brought 3 items with you on your trip.  After the crash you can only find one of them.  Of the three, which would you most like to have, and why?</vt:lpstr>
      <vt:lpstr>Questions : Just before the plane crashed the pilot swerved left, then right, then left again.  You have no idea where you’ve landed, or which way you need to go.  Would you guess a direction and try to walk your way out?  Or would you sit still and wait for help to come?</vt:lpstr>
      <vt:lpstr> Questions : Being alone in the wilderness raises lots of concerns.  You’ll need food, water, and shelter until the rescuers arrive.  Of these three, which need is the most urgent?  In what order would you look to satisfy them?</vt:lpstr>
      <vt:lpstr>Questions : What people/things from home would you miss the most while you were lost?</vt:lpstr>
      <vt:lpstr>Survival</vt:lpstr>
      <vt:lpstr>PowerPoint Presentation</vt:lpstr>
      <vt:lpstr>–85 % from Carbon Monoxide</vt:lpstr>
      <vt:lpstr>–95 % of Wilderness Deaths in Northern Climates are caused by Hypothermia!</vt:lpstr>
      <vt:lpstr>Survival Is: </vt:lpstr>
      <vt:lpstr>Survival Is: </vt:lpstr>
      <vt:lpstr>Getting Lost: </vt:lpstr>
      <vt:lpstr>PowerPoint Presentation</vt:lpstr>
      <vt:lpstr>–Every time you pass a fork in the trail go past, stop and look back</vt:lpstr>
      <vt:lpstr>–Let someone know where you are going and when you’ll be back.</vt:lpstr>
      <vt:lpstr>–If you become Lost: </vt:lpstr>
      <vt:lpstr>S.T.O.P.</vt:lpstr>
      <vt:lpstr>Stop, sit down Look around 2) Blow whistle</vt:lpstr>
      <vt:lpstr>Priorities</vt:lpstr>
      <vt:lpstr>PowerPoint Presentation</vt:lpstr>
      <vt:lpstr>PowerPoint Presentation</vt:lpstr>
      <vt:lpstr>–3 requirements for surviving the night :</vt:lpstr>
      <vt:lpstr>6 Priorities of Life: </vt:lpstr>
      <vt:lpstr>1) Shelter: </vt:lpstr>
      <vt:lpstr>2) Fire: </vt:lpstr>
      <vt:lpstr>3) Be Where You Are: S.T.O.P.</vt:lpstr>
      <vt:lpstr>4) Water:</vt:lpstr>
      <vt:lpstr>5) Signal: </vt:lpstr>
      <vt:lpstr>6) Food: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Tavarez</dc:creator>
  <cp:lastModifiedBy>Carlos Tavarez</cp:lastModifiedBy>
  <cp:revision>1</cp:revision>
  <dcterms:created xsi:type="dcterms:W3CDTF">2020-10-21T15:18:55Z</dcterms:created>
  <dcterms:modified xsi:type="dcterms:W3CDTF">2020-10-21T15:19:12Z</dcterms:modified>
</cp:coreProperties>
</file>