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78" r:id="rId2"/>
    <p:sldId id="554" r:id="rId3"/>
    <p:sldId id="389" r:id="rId4"/>
    <p:sldId id="511" r:id="rId5"/>
    <p:sldId id="513" r:id="rId6"/>
    <p:sldId id="514" r:id="rId7"/>
    <p:sldId id="515" r:id="rId8"/>
    <p:sldId id="516" r:id="rId9"/>
    <p:sldId id="518" r:id="rId10"/>
    <p:sldId id="394" r:id="rId11"/>
    <p:sldId id="519" r:id="rId12"/>
    <p:sldId id="521" r:id="rId13"/>
    <p:sldId id="517" r:id="rId14"/>
    <p:sldId id="523" r:id="rId15"/>
    <p:sldId id="522" r:id="rId16"/>
    <p:sldId id="526" r:id="rId17"/>
    <p:sldId id="527" r:id="rId18"/>
    <p:sldId id="528" r:id="rId19"/>
    <p:sldId id="529" r:id="rId20"/>
    <p:sldId id="525" r:id="rId21"/>
    <p:sldId id="531" r:id="rId22"/>
    <p:sldId id="533" r:id="rId23"/>
    <p:sldId id="534" r:id="rId24"/>
    <p:sldId id="535" r:id="rId25"/>
    <p:sldId id="536" r:id="rId26"/>
    <p:sldId id="538" r:id="rId27"/>
    <p:sldId id="539" r:id="rId28"/>
    <p:sldId id="540" r:id="rId29"/>
    <p:sldId id="541" r:id="rId30"/>
    <p:sldId id="542" r:id="rId31"/>
    <p:sldId id="543" r:id="rId32"/>
    <p:sldId id="544" r:id="rId33"/>
    <p:sldId id="545" r:id="rId34"/>
    <p:sldId id="546" r:id="rId35"/>
    <p:sldId id="547" r:id="rId36"/>
    <p:sldId id="548" r:id="rId37"/>
    <p:sldId id="549" r:id="rId38"/>
    <p:sldId id="550" r:id="rId39"/>
    <p:sldId id="530" r:id="rId40"/>
    <p:sldId id="552" r:id="rId41"/>
    <p:sldId id="553" r:id="rId4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5914" autoAdjust="0"/>
  </p:normalViewPr>
  <p:slideViewPr>
    <p:cSldViewPr>
      <p:cViewPr>
        <p:scale>
          <a:sx n="60" d="100"/>
          <a:sy n="60" d="100"/>
        </p:scale>
        <p:origin x="-654" y="-60"/>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57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19: Hospice and Palliative </a:t>
            </a:r>
            <a:r>
              <a:rPr lang="en-US" dirty="0" smtClean="0"/>
              <a:t>Care</a:t>
            </a:r>
            <a:r>
              <a:rPr lang="en-US" dirty="0"/>
              <a:t/>
            </a:r>
            <a:br>
              <a:rPr lang="en-US" dirty="0"/>
            </a:br>
            <a:r>
              <a:rPr lang="en-US" baseline="0" dirty="0"/>
              <a:t>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If you are called to a scene in which death is imminent, the actions you take may have a lasting impact on the family. This is a time when compassion, understanding, and sensitivity are most needed.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Patients with a terminal illness who receive continued aggressive medical care are receiving curative care.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Patients with a verified terminal illness may choose to enter hospice treatment.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7.	Hospice</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program and philosophy that attempts to help the terminally ill patient maximize the quality of remaining life.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Decision to enter hospice is made by the patient in consultation with </a:t>
            </a:r>
            <a:r>
              <a:rPr lang="en-US" sz="1100" dirty="0" smtClean="0">
                <a:effectLst/>
                <a:latin typeface="Times New Roman" panose="02020603050405020304" pitchFamily="18" charset="0"/>
                <a:ea typeface="Times New Roman" panose="02020603050405020304" pitchFamily="18" charset="0"/>
              </a:rPr>
              <a:t>a</a:t>
            </a:r>
            <a:r>
              <a:rPr lang="en-US" sz="1100" baseline="0" dirty="0" smtClean="0">
                <a:effectLst/>
                <a:latin typeface="Times New Roman" panose="02020603050405020304" pitchFamily="18" charset="0"/>
                <a:ea typeface="Times New Roman" panose="02020603050405020304" pitchFamily="18" charset="0"/>
              </a:rPr>
              <a:t> </a:t>
            </a:r>
            <a:r>
              <a:rPr lang="en-US" sz="1100" dirty="0" smtClean="0">
                <a:effectLst/>
                <a:latin typeface="Times New Roman" panose="02020603050405020304" pitchFamily="18" charset="0"/>
                <a:ea typeface="Times New Roman" panose="02020603050405020304" pitchFamily="18" charset="0"/>
              </a:rPr>
              <a:t>primary </a:t>
            </a:r>
            <a:r>
              <a:rPr lang="en-US" sz="1100" dirty="0">
                <a:effectLst/>
                <a:latin typeface="Times New Roman" panose="02020603050405020304" pitchFamily="18" charset="0"/>
                <a:ea typeface="Times New Roman" panose="02020603050405020304" pitchFamily="18" charset="0"/>
              </a:rPr>
              <a:t>care physician and family members.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Enrollment made upon referral from the primary care physician when the patient is expected to live 6 months or less.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339769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a:t>
            </a:r>
            <a:r>
              <a:rPr lang="en-US" baseline="0" dirty="0" smtClean="0"/>
              <a:t>Outline</a:t>
            </a:r>
          </a:p>
          <a:p>
            <a:endParaRPr lang="en-US" baseline="0" dirty="0"/>
          </a:p>
          <a:p>
            <a:pPr marL="457200" marR="0" indent="-228600">
              <a:spcBef>
                <a:spcPts val="0"/>
              </a:spcBef>
              <a:spcAft>
                <a:spcPts val="300"/>
              </a:spcAft>
              <a:tabLst>
                <a:tab pos="457200" algn="l"/>
              </a:tabLst>
            </a:pPr>
            <a:r>
              <a:rPr lang="en-US" sz="1200" dirty="0" smtClean="0">
                <a:effectLst/>
                <a:latin typeface="Times New Roman"/>
                <a:ea typeface="Times New Roman"/>
              </a:rPr>
              <a:t>8.	Hospice programs:</a:t>
            </a:r>
          </a:p>
          <a:p>
            <a:pPr marL="685800" marR="0" indent="-228600">
              <a:spcBef>
                <a:spcPts val="0"/>
              </a:spcBef>
              <a:spcAft>
                <a:spcPts val="300"/>
              </a:spcAft>
              <a:tabLst>
                <a:tab pos="685800" algn="l"/>
              </a:tabLst>
            </a:pPr>
            <a:r>
              <a:rPr lang="en-US" sz="1200" dirty="0" smtClean="0">
                <a:effectLst/>
                <a:latin typeface="Times New Roman"/>
                <a:ea typeface="Times New Roman"/>
              </a:rPr>
              <a:t>a.	Provide social and emotional support</a:t>
            </a:r>
          </a:p>
          <a:p>
            <a:pPr marL="685800" marR="0" indent="-228600">
              <a:spcBef>
                <a:spcPts val="0"/>
              </a:spcBef>
              <a:spcAft>
                <a:spcPts val="300"/>
              </a:spcAft>
              <a:tabLst>
                <a:tab pos="685800" algn="l"/>
              </a:tabLst>
            </a:pPr>
            <a:r>
              <a:rPr lang="en-US" sz="1200" dirty="0" smtClean="0">
                <a:effectLst/>
                <a:latin typeface="Times New Roman"/>
                <a:ea typeface="Times New Roman"/>
              </a:rPr>
              <a:t>b. 	Treat discomfort with pharmacologic and </a:t>
            </a:r>
            <a:r>
              <a:rPr lang="en-US" sz="1200" dirty="0" err="1" smtClean="0">
                <a:effectLst/>
                <a:latin typeface="Times New Roman"/>
                <a:ea typeface="Times New Roman"/>
              </a:rPr>
              <a:t>nonpharmacologic</a:t>
            </a:r>
            <a:r>
              <a:rPr lang="en-US" sz="1200" dirty="0" smtClean="0">
                <a:effectLst/>
                <a:latin typeface="Times New Roman"/>
                <a:ea typeface="Times New Roman"/>
              </a:rPr>
              <a:t> approaches  </a:t>
            </a:r>
          </a:p>
          <a:p>
            <a:pPr marL="685800" marR="0" indent="-228600">
              <a:spcBef>
                <a:spcPts val="0"/>
              </a:spcBef>
              <a:spcAft>
                <a:spcPts val="300"/>
              </a:spcAft>
              <a:tabLst>
                <a:tab pos="685800" algn="l"/>
              </a:tabLst>
            </a:pPr>
            <a:r>
              <a:rPr lang="en-US" sz="1200" dirty="0" smtClean="0">
                <a:effectLst/>
                <a:latin typeface="Times New Roman"/>
                <a:ea typeface="Times New Roman"/>
              </a:rPr>
              <a:t>c.	Help patients and families cope with the prospect of impending death</a:t>
            </a:r>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B</a:t>
            </a:r>
            <a:r>
              <a:rPr lang="en-US" sz="1200" b="0" dirty="0">
                <a:effectLst/>
                <a:latin typeface="Times New Roman" panose="02020603050405020304" pitchFamily="18" charset="0"/>
                <a:ea typeface="Times New Roman" panose="02020603050405020304" pitchFamily="18" charset="0"/>
              </a:rPr>
              <a:t>. 	Hospice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Comfort measures, such as pain medications, are often provided in a home setting.</a:t>
            </a:r>
          </a:p>
          <a:p>
            <a:pPr marL="457200" marR="0" indent="-228600">
              <a:spcBef>
                <a:spcPts val="0"/>
              </a:spcBef>
              <a:spcAft>
                <a:spcPts val="300"/>
              </a:spcAft>
              <a:tabLst>
                <a:tab pos="457200" algn="l"/>
              </a:tabLst>
            </a:pPr>
            <a:r>
              <a:rPr lang="en-US" sz="1200" dirty="0" smtClean="0">
                <a:effectLst/>
                <a:latin typeface="Times New Roman"/>
                <a:ea typeface="Times New Roman"/>
              </a:rPr>
              <a:t>2. 	There are also dedicated facilities for hospice care.</a:t>
            </a:r>
          </a:p>
          <a:p>
            <a:pPr marL="457200" marR="0" indent="-228600">
              <a:spcBef>
                <a:spcPts val="0"/>
              </a:spcBef>
              <a:spcAft>
                <a:spcPts val="300"/>
              </a:spcAft>
              <a:tabLst>
                <a:tab pos="457200" algn="l"/>
              </a:tabLst>
            </a:pPr>
            <a:r>
              <a:rPr lang="en-US" sz="1200" dirty="0" smtClean="0">
                <a:effectLst/>
                <a:latin typeface="Times New Roman"/>
                <a:ea typeface="Times New Roman"/>
              </a:rPr>
              <a:t>3.	The overall goal of comfort measures for patients is to relieve symptoms of psychological or physical distress.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5</a:t>
            </a:r>
            <a:r>
              <a:rPr lang="en-US" sz="1200" dirty="0">
                <a:effectLst/>
                <a:latin typeface="Times New Roman" panose="02020603050405020304" pitchFamily="18" charset="0"/>
                <a:ea typeface="Times New Roman" panose="02020603050405020304" pitchFamily="18" charset="0"/>
              </a:rPr>
              <a:t>. 	If care is provided in the home, family members may serve as the primary caregivers.</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269202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9.	Patients may receive hospice treatment at: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Home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Hospitals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Long-term care facilities</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101232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Many hospice programs: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Provide physical care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Assist with hygiene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Counsel the patient and the caregivers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Supply medical equipment and/or supplies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308423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pPr marL="457200" marR="0" indent="-228600">
              <a:spcBef>
                <a:spcPts val="0"/>
              </a:spcBef>
              <a:spcAft>
                <a:spcPts val="300"/>
              </a:spcAft>
              <a:tabLst>
                <a:tab pos="457200" algn="l"/>
              </a:tabLst>
            </a:pP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6.	The hospice team is available 24 hours a day, and members have specialized training in palliative care. </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7.	The team usually consists of:</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a.	The patient’s personal physician or hospice physician</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b. 	Visiting nurses</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c. 	A home health aide</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d</a:t>
            </a:r>
            <a:r>
              <a:rPr lang="en-US" sz="1200" dirty="0">
                <a:effectLst/>
                <a:latin typeface="Times New Roman" panose="02020603050405020304" pitchFamily="18" charset="0"/>
                <a:ea typeface="Times New Roman" panose="02020603050405020304" pitchFamily="18" charset="0"/>
              </a:rPr>
              <a:t>. 	Social workers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Chaplains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Trained volunteers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184149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8.	A common misconception: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Once a patient is on hospice, the patient must remain in hospice.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 patient can stop hospice services at any time and for any reason (called hospice revocation).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9.	Hospice services continue as long as the patient still meets hospice criteria and is still declining, even after the initial 6-month period.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141532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IV. </a:t>
            </a:r>
            <a:r>
              <a:rPr lang="en-US" sz="2000" dirty="0" smtClean="0">
                <a:effectLst/>
                <a:latin typeface="Times New Roman" panose="02020603050405020304" pitchFamily="18" charset="0"/>
                <a:ea typeface="Times New Roman" panose="02020603050405020304" pitchFamily="18" charset="0"/>
              </a:rPr>
              <a:t>Coping </a:t>
            </a:r>
            <a:r>
              <a:rPr lang="en-US" sz="2000" dirty="0">
                <a:effectLst/>
                <a:latin typeface="Times New Roman" panose="02020603050405020304" pitchFamily="18" charset="0"/>
                <a:ea typeface="Times New Roman" panose="02020603050405020304" pitchFamily="18" charset="0"/>
              </a:rPr>
              <a:t>With Death and Dying</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Culture’s influence on death</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As a paramedic, you have been there when people are born, and you have been there when people die.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Every one of these encounters is an honor—a most private moment in someone’s life, to which you are invited.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In some cultures, these moments are a holy time, and you should consider it a privilege that the patient is willing to share the moment with you.</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In other cultures, such as those in the western hemisphere, death is regarded as a traumatic experience, something to be feared and postponed as long as possible, and you should consider it a sign of respect for your professionalism that the person has requested your assistance.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69112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B. 	Stages of the grieving process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In her classic study, detailed in the book </a:t>
            </a:r>
            <a:r>
              <a:rPr lang="en-US" sz="1400" i="1" dirty="0">
                <a:effectLst/>
                <a:latin typeface="Times New Roman" panose="02020603050405020304" pitchFamily="18" charset="0"/>
                <a:ea typeface="Times New Roman" panose="02020603050405020304" pitchFamily="18" charset="0"/>
              </a:rPr>
              <a:t>On Death and Dying</a:t>
            </a:r>
            <a:r>
              <a:rPr lang="en-US" sz="1400" dirty="0">
                <a:effectLst/>
                <a:latin typeface="Times New Roman" panose="02020603050405020304" pitchFamily="18" charset="0"/>
                <a:ea typeface="Times New Roman" panose="02020603050405020304" pitchFamily="18" charset="0"/>
              </a:rPr>
              <a:t>, Elisabeth Kübler-Ross, MD, defined the five stages of grief</a:t>
            </a:r>
            <a:r>
              <a:rPr lang="en-US" sz="1400" i="1" dirty="0">
                <a:effectLst/>
                <a:latin typeface="Times New Roman" panose="02020603050405020304" pitchFamily="18" charset="0"/>
                <a:ea typeface="Times New Roman" panose="02020603050405020304" pitchFamily="18" charset="0"/>
              </a:rPr>
              <a:t> </a:t>
            </a:r>
            <a:r>
              <a:rPr lang="en-US" sz="1400" dirty="0" smtClean="0">
                <a:effectLst/>
                <a:latin typeface="Times New Roman" panose="02020603050405020304" pitchFamily="18" charset="0"/>
                <a:ea typeface="Times New Roman" panose="02020603050405020304" pitchFamily="18" charset="0"/>
              </a:rPr>
              <a:t>people go</a:t>
            </a:r>
            <a:r>
              <a:rPr lang="en-US" sz="1400" i="1" dirty="0" smtClean="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through.</a:t>
            </a:r>
          </a:p>
          <a:p>
            <a:pPr marL="685800" marR="0" indent="-228600">
              <a:spcBef>
                <a:spcPts val="0"/>
              </a:spcBef>
              <a:spcAft>
                <a:spcPts val="300"/>
              </a:spcAft>
              <a:tabLst>
                <a:tab pos="685800" algn="l"/>
              </a:tabLst>
            </a:pPr>
            <a:r>
              <a:rPr lang="en-US" sz="1400" dirty="0" smtClean="0">
                <a:effectLst/>
                <a:latin typeface="Times New Roman"/>
                <a:ea typeface="Times New Roman"/>
              </a:rPr>
              <a:t>a.	Each of these stages helps the dying or their family members adapt to their own reality.</a:t>
            </a:r>
          </a:p>
          <a:p>
            <a:pPr marL="685800" marR="0" indent="-228600">
              <a:spcBef>
                <a:spcPts val="0"/>
              </a:spcBef>
              <a:spcAft>
                <a:spcPts val="300"/>
              </a:spcAft>
              <a:tabLst>
                <a:tab pos="685800" algn="l"/>
              </a:tabLst>
            </a:pPr>
            <a:r>
              <a:rPr lang="en-US" sz="1400" dirty="0" smtClean="0">
                <a:effectLst/>
                <a:latin typeface="Times New Roman"/>
                <a:ea typeface="Times New Roman"/>
              </a:rPr>
              <a:t>b.	It helps to be aware of these stages and to consider the behavior of dying patients or their families in the context of the grieving process.</a:t>
            </a:r>
          </a:p>
          <a:p>
            <a:pPr marL="685800" marR="0" indent="-228600">
              <a:spcBef>
                <a:spcPts val="0"/>
              </a:spcBef>
              <a:spcAft>
                <a:spcPts val="300"/>
              </a:spcAft>
              <a:tabLst>
                <a:tab pos="685800" algn="l"/>
              </a:tabLst>
            </a:pPr>
            <a:r>
              <a:rPr lang="en-US" sz="1400" dirty="0" smtClean="0">
                <a:effectLst/>
                <a:latin typeface="Times New Roman"/>
                <a:ea typeface="Times New Roman"/>
              </a:rPr>
              <a:t>c. 	Be aware that all people do not follow the stages in order or experience each stage.</a:t>
            </a:r>
          </a:p>
          <a:p>
            <a:pPr marL="685800" marR="0" indent="-228600">
              <a:spcBef>
                <a:spcPts val="0"/>
              </a:spcBef>
              <a:spcAft>
                <a:spcPts val="300"/>
              </a:spcAft>
              <a:tabLst>
                <a:tab pos="685800" algn="l"/>
              </a:tabLst>
            </a:pPr>
            <a:r>
              <a:rPr lang="en-US" sz="1400" dirty="0" smtClean="0">
                <a:effectLst/>
                <a:latin typeface="Times New Roman"/>
                <a:ea typeface="Times New Roman"/>
              </a:rPr>
              <a:t>d.	The community paramedic may also experience some of these stages when caring for a dying patient.</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rPr>
              <a:t>. 	Five stages of grief</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b="1" dirty="0">
                <a:effectLst/>
                <a:latin typeface="Times New Roman" panose="02020603050405020304" pitchFamily="18" charset="0"/>
                <a:ea typeface="Times New Roman" panose="02020603050405020304" pitchFamily="18" charset="0"/>
              </a:rPr>
              <a:t>Stage 1: Denial. </a:t>
            </a:r>
            <a:r>
              <a:rPr lang="en-US" sz="1200" dirty="0">
                <a:effectLst/>
                <a:latin typeface="Times New Roman" panose="02020603050405020304" pitchFamily="18" charset="0"/>
                <a:ea typeface="Times New Roman" panose="02020603050405020304" pitchFamily="18" charset="0"/>
              </a:rPr>
              <a:t>Denial is a mechanism by which people attempt to ignore a problem or pretend it does not exist.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b="1" dirty="0">
                <a:effectLst/>
                <a:latin typeface="Times New Roman" panose="02020603050405020304" pitchFamily="18" charset="0"/>
                <a:ea typeface="Times New Roman" panose="02020603050405020304" pitchFamily="18" charset="0"/>
              </a:rPr>
              <a:t>Stage 2: Anger. </a:t>
            </a:r>
            <a:r>
              <a:rPr lang="en-US" sz="1200" dirty="0">
                <a:effectLst/>
                <a:latin typeface="Times New Roman" panose="02020603050405020304" pitchFamily="18" charset="0"/>
                <a:ea typeface="Times New Roman" panose="02020603050405020304" pitchFamily="18" charset="0"/>
              </a:rPr>
              <a:t>When people can no longer deny the reality of a situation, anger over the loss replaces denial.</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a:t>
            </a:r>
            <a:r>
              <a:rPr lang="en-US" sz="1200" b="1" dirty="0">
                <a:effectLst/>
                <a:latin typeface="Times New Roman" panose="02020603050405020304" pitchFamily="18" charset="0"/>
                <a:ea typeface="Times New Roman" panose="02020603050405020304" pitchFamily="18" charset="0"/>
              </a:rPr>
              <a:t>Stage 3: Bargaining. </a:t>
            </a:r>
            <a:r>
              <a:rPr lang="en-US" sz="1200" dirty="0">
                <a:effectLst/>
                <a:latin typeface="Times New Roman" panose="02020603050405020304" pitchFamily="18" charset="0"/>
                <a:ea typeface="Times New Roman" panose="02020603050405020304" pitchFamily="18" charset="0"/>
              </a:rPr>
              <a:t>When anger does not change the painful reality of a situation, people may resort to bargaining—that is, trying to make some sort of deal in hopes of postponing the inevitable (eg, “If I can just live long enough to see my daughter’s wedding, then I’ll die in </a:t>
            </a:r>
            <a:r>
              <a:rPr lang="en-US" sz="1200" dirty="0" smtClean="0">
                <a:effectLst/>
                <a:latin typeface="Times New Roman" panose="02020603050405020304" pitchFamily="18" charset="0"/>
                <a:ea typeface="Times New Roman" panose="02020603050405020304" pitchFamily="18" charset="0"/>
              </a:rPr>
              <a:t>peace”).</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a:t>
            </a:r>
            <a:r>
              <a:rPr lang="en-US" sz="1200" b="1" dirty="0">
                <a:effectLst/>
                <a:latin typeface="Times New Roman" panose="02020603050405020304" pitchFamily="18" charset="0"/>
                <a:ea typeface="Times New Roman" panose="02020603050405020304" pitchFamily="18" charset="0"/>
              </a:rPr>
              <a:t>Stage 4: Depression. </a:t>
            </a:r>
            <a:r>
              <a:rPr lang="en-US" sz="1200" dirty="0">
                <a:effectLst/>
                <a:latin typeface="Times New Roman" panose="02020603050405020304" pitchFamily="18" charset="0"/>
                <a:ea typeface="Times New Roman" panose="02020603050405020304" pitchFamily="18" charset="0"/>
              </a:rPr>
              <a:t>When bargaining fails to change the reality of a loss and people must come to terms with dying, there is suddenly an enormous sense of loss.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a:t>
            </a:r>
            <a:r>
              <a:rPr lang="en-US" sz="1200" b="1" dirty="0">
                <a:effectLst/>
                <a:latin typeface="Times New Roman" panose="02020603050405020304" pitchFamily="18" charset="0"/>
                <a:ea typeface="Times New Roman" panose="02020603050405020304" pitchFamily="18" charset="0"/>
              </a:rPr>
              <a:t>Stage 5: Acceptance. </a:t>
            </a:r>
            <a:r>
              <a:rPr lang="en-US" sz="1200" dirty="0">
                <a:effectLst/>
                <a:latin typeface="Times New Roman" panose="02020603050405020304" pitchFamily="18" charset="0"/>
                <a:ea typeface="Times New Roman" panose="02020603050405020304" pitchFamily="18" charset="0"/>
              </a:rPr>
              <a:t>In the final stage of grief, people who are dying prepare to disengage from the world around them.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1882914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Interacting with the dying patient</a:t>
            </a:r>
          </a:p>
          <a:p>
            <a:pPr marL="457200" marR="0" indent="-228600">
              <a:spcBef>
                <a:spcPts val="0"/>
              </a:spcBef>
              <a:spcAft>
                <a:spcPts val="300"/>
              </a:spcAft>
              <a:buAutoNum type="arabicPeriod"/>
              <a:tabLst>
                <a:tab pos="457200" algn="l"/>
              </a:tabLst>
            </a:pPr>
            <a:r>
              <a:rPr lang="en-US" sz="1200" dirty="0" smtClean="0">
                <a:effectLst/>
                <a:latin typeface="Times New Roman" panose="02020603050405020304" pitchFamily="18" charset="0"/>
                <a:ea typeface="Times New Roman" panose="02020603050405020304" pitchFamily="18" charset="0"/>
              </a:rPr>
              <a:t>Patients</a:t>
            </a:r>
            <a:r>
              <a:rPr lang="en-US" sz="1200" dirty="0">
                <a:effectLst/>
                <a:latin typeface="Times New Roman" panose="02020603050405020304" pitchFamily="18" charset="0"/>
                <a:ea typeface="Times New Roman" panose="02020603050405020304" pitchFamily="18" charset="0"/>
              </a:rPr>
              <a:t>’ reactions to a terminal illness or impending death will differ from person to person</a:t>
            </a:r>
            <a:r>
              <a:rPr lang="en-US" sz="1200" dirty="0" smtClean="0">
                <a:effectLst/>
                <a:latin typeface="Times New Roman" panose="02020603050405020304" pitchFamily="18" charset="0"/>
                <a:ea typeface="Times New Roman" panose="02020603050405020304" pitchFamily="18" charset="0"/>
              </a:rPr>
              <a:t>.</a:t>
            </a:r>
          </a:p>
          <a:p>
            <a:pPr marL="685800" marR="0" indent="-228600">
              <a:spcBef>
                <a:spcPts val="0"/>
              </a:spcBef>
              <a:spcAft>
                <a:spcPts val="300"/>
              </a:spcAft>
              <a:tabLst>
                <a:tab pos="457200" algn="l"/>
              </a:tabLst>
            </a:pPr>
            <a:r>
              <a:rPr lang="en-US" sz="1200" dirty="0" smtClean="0">
                <a:effectLst/>
                <a:latin typeface="Times New Roman"/>
                <a:ea typeface="Times New Roman"/>
              </a:rPr>
              <a:t>a.	Some patients may want to discuss their disease, while others will hide it or deny the illness.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Remember not to reassure a patient by saying “everything will be alright.”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278375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19: Hospice and </a:t>
            </a:r>
            <a:r>
              <a:rPr lang="en-US"/>
              <a:t>Palliative </a:t>
            </a:r>
            <a:r>
              <a:rPr lang="en-US" smtClean="0"/>
              <a:t>Care</a:t>
            </a:r>
            <a:r>
              <a:rPr lang="en-US" dirty="0"/>
              <a:t/>
            </a:r>
            <a:br>
              <a:rPr lang="en-US" dirty="0"/>
            </a:br>
            <a:r>
              <a:rPr lang="en-US" baseline="0" dirty="0"/>
              <a:t>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a:t>
            </a:r>
            <a:r>
              <a:rPr lang="en-US" sz="1200" dirty="0">
                <a:effectLst/>
                <a:latin typeface="Times New Roman" panose="02020603050405020304" pitchFamily="18" charset="0"/>
                <a:ea typeface="Times New Roman" panose="02020603050405020304" pitchFamily="18" charset="0"/>
              </a:rPr>
              <a:t>. 	One of the most important aspects of care is your ability to listen, allowing the dying patient the opportunity to voice their fears or concerns about death. 	</a:t>
            </a:r>
          </a:p>
          <a:p>
            <a:pPr marL="685800" marR="0" indent="-228600">
              <a:spcBef>
                <a:spcPts val="0"/>
              </a:spcBef>
              <a:spcAft>
                <a:spcPts val="300"/>
              </a:spcAft>
              <a:tabLst>
                <a:tab pos="457200" algn="l"/>
              </a:tabLst>
            </a:pPr>
            <a:r>
              <a:rPr lang="en-US" sz="1200" dirty="0" smtClean="0">
                <a:effectLst/>
                <a:latin typeface="Times New Roman"/>
                <a:ea typeface="Times New Roman"/>
              </a:rPr>
              <a:t>a. 	Choosing the correct words to address fears about dying is vital.</a:t>
            </a:r>
          </a:p>
          <a:p>
            <a:pPr marL="685800" marR="0" indent="-228600">
              <a:spcBef>
                <a:spcPts val="0"/>
              </a:spcBef>
              <a:spcAft>
                <a:spcPts val="300"/>
              </a:spcAft>
              <a:tabLst>
                <a:tab pos="457200" algn="l"/>
              </a:tabLst>
            </a:pPr>
            <a:r>
              <a:rPr lang="en-US" sz="1200" dirty="0" smtClean="0">
                <a:effectLst/>
                <a:latin typeface="Times New Roman"/>
                <a:ea typeface="Times New Roman"/>
              </a:rPr>
              <a:t>b.	You can simply say, “If there is anything worrying you, I would be glad to listen.”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248564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Listening is an essential part of communicating with your patient and the patient’s caregivers.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Give the patient ample time to </a:t>
            </a:r>
            <a:r>
              <a:rPr lang="en-US" sz="1200" dirty="0" smtClean="0">
                <a:effectLst/>
                <a:latin typeface="Times New Roman" panose="02020603050405020304" pitchFamily="18" charset="0"/>
                <a:ea typeface="Times New Roman" panose="02020603050405020304" pitchFamily="18" charset="0"/>
              </a:rPr>
              <a:t>share.</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Be prepared that your patient may feel angry, sad, or </a:t>
            </a:r>
            <a:r>
              <a:rPr lang="en-US" sz="1200" dirty="0" smtClean="0">
                <a:effectLst/>
                <a:latin typeface="Times New Roman" panose="02020603050405020304" pitchFamily="18" charset="0"/>
                <a:ea typeface="Times New Roman" panose="02020603050405020304" pitchFamily="18" charset="0"/>
              </a:rPr>
              <a:t>anxious.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Do your best not to be judgmental or be offended by anything the patient </a:t>
            </a:r>
            <a:r>
              <a:rPr lang="en-US" sz="1200" dirty="0" smtClean="0">
                <a:effectLst/>
                <a:latin typeface="Times New Roman" panose="02020603050405020304" pitchFamily="18" charset="0"/>
                <a:ea typeface="Times New Roman" panose="02020603050405020304" pitchFamily="18" charset="0"/>
              </a:rPr>
              <a:t>says.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Remember the work of Kübler-Ross and how people </a:t>
            </a:r>
            <a:r>
              <a:rPr lang="en-US" sz="1200" dirty="0" smtClean="0">
                <a:effectLst/>
                <a:latin typeface="Times New Roman" panose="02020603050405020304" pitchFamily="18" charset="0"/>
                <a:ea typeface="Times New Roman" panose="02020603050405020304" pitchFamily="18" charset="0"/>
              </a:rPr>
              <a:t>grieve.</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Try to ask open-ended questions to allow the patient to answer </a:t>
            </a:r>
            <a:r>
              <a:rPr lang="en-US" sz="1200" dirty="0" smtClean="0">
                <a:effectLst/>
                <a:latin typeface="Times New Roman" panose="02020603050405020304" pitchFamily="18" charset="0"/>
                <a:ea typeface="Times New Roman" panose="02020603050405020304" pitchFamily="18" charset="0"/>
              </a:rPr>
              <a:t>fully.</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Try to reframe the discussion of </a:t>
            </a:r>
            <a:r>
              <a:rPr lang="en-US" sz="1200" dirty="0" smtClean="0">
                <a:effectLst/>
                <a:latin typeface="Times New Roman" panose="02020603050405020304" pitchFamily="18" charset="0"/>
                <a:ea typeface="Times New Roman" panose="02020603050405020304" pitchFamily="18" charset="0"/>
              </a:rPr>
              <a:t>hope.</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Reframe hope as hope for better comfort or for better rest. Find a way to give the patient hope for the present.</a:t>
            </a:r>
          </a:p>
          <a:p>
            <a:pPr marL="457200" marR="0" indent="-228600">
              <a:spcBef>
                <a:spcPts val="0"/>
              </a:spcBef>
              <a:spcAft>
                <a:spcPts val="300"/>
              </a:spcAft>
              <a:tabLst>
                <a:tab pos="457200" algn="l"/>
              </a:tabLst>
            </a:pPr>
            <a:r>
              <a:rPr lang="en-US" sz="1200" dirty="0" smtClean="0">
                <a:effectLst/>
                <a:latin typeface="Times New Roman"/>
                <a:ea typeface="Times New Roman"/>
              </a:rPr>
              <a:t>5. 	A quiet and unhurried environment reinforces respect for the patient. If appropriate, ask the patient if it would be alright to touch his or her hand.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275829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6.</a:t>
            </a:r>
            <a:r>
              <a:rPr lang="en-US" sz="1200" dirty="0">
                <a:effectLst/>
                <a:latin typeface="Times New Roman" panose="02020603050405020304" pitchFamily="18" charset="0"/>
                <a:ea typeface="Times New Roman" panose="02020603050405020304" pitchFamily="18" charset="0"/>
              </a:rPr>
              <a:t>	There is a risk of depression and despair when people lose control over their health. As much as possible: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Ask patients for their personal </a:t>
            </a:r>
            <a:r>
              <a:rPr lang="en-US" sz="1200" dirty="0" smtClean="0">
                <a:effectLst/>
                <a:latin typeface="Times New Roman" panose="02020603050405020304" pitchFamily="18" charset="0"/>
                <a:ea typeface="Times New Roman" panose="02020603050405020304" pitchFamily="18" charset="0"/>
              </a:rPr>
              <a:t>preferences.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Explain to patients their </a:t>
            </a:r>
            <a:r>
              <a:rPr lang="en-US" sz="1200" dirty="0" smtClean="0">
                <a:effectLst/>
                <a:latin typeface="Times New Roman" panose="02020603050405020304" pitchFamily="18" charset="0"/>
                <a:ea typeface="Times New Roman" panose="02020603050405020304" pitchFamily="18" charset="0"/>
              </a:rPr>
              <a:t>options.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Inform patients what you are doing to allow them an opportunity to participate in their treatment.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Ask them if there is anyone they would like you to contact or if they have any special instructions they want conveyed to someone.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If they do ask you to convey a message, write it down word for word.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404747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Interacting with a grieving family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Here are a few guidelines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Family members may ask if the patient is in pain during the dying process or if the dying process was painful. </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For example, if the patient is breathing only six times a minute and exhibits Cheyne-Stokes respirations, the patient’s family may ask if their loved one is suffering or what the community paramedic can do to help. </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Answering questions honestly can help decrease anxieties and comfort family members.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84406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This is a stressful time in a family, and tensions may escalate among family members. </a:t>
            </a:r>
          </a:p>
          <a:p>
            <a:pPr marL="9144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i</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Tensions may be driven by the fear that the patient is in pain. </a:t>
            </a:r>
          </a:p>
          <a:p>
            <a:pPr marL="9144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ii</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One way to help care for your patient and deescalate the situation is by explaining in terms they understand what is being done to make the patient as comfortable as possible.</a:t>
            </a:r>
          </a:p>
          <a:p>
            <a:pPr marL="685800" marR="0" indent="-228600">
              <a:spcBef>
                <a:spcPts val="0"/>
              </a:spcBef>
              <a:spcAft>
                <a:spcPts val="300"/>
              </a:spcAft>
              <a:tabLst>
                <a:tab pos="457200" algn="l"/>
              </a:tabLst>
            </a:pPr>
            <a:r>
              <a:rPr lang="en-US" sz="1200" dirty="0" smtClean="0">
                <a:effectLst/>
                <a:latin typeface="Times New Roman"/>
                <a:ea typeface="Times New Roman"/>
              </a:rPr>
              <a:t>c.	Help facilitate family members to be near the patient, such as sitting by the patient’s bedside.</a:t>
            </a:r>
          </a:p>
          <a:p>
            <a:pPr marL="685800" marR="0" indent="-228600">
              <a:spcBef>
                <a:spcPts val="0"/>
              </a:spcBef>
              <a:spcAft>
                <a:spcPts val="300"/>
              </a:spcAft>
              <a:tabLst>
                <a:tab pos="457200" algn="l"/>
              </a:tabLst>
            </a:pPr>
            <a:r>
              <a:rPr lang="en-US" sz="1200" dirty="0" smtClean="0">
                <a:effectLst/>
                <a:latin typeface="Times New Roman"/>
                <a:ea typeface="Times New Roman"/>
              </a:rPr>
              <a:t>­d.	People who are prevented from seeing the body of a loved one after death may later have enormous difficulty working through their grief because they may not be able to get beyond their denial.</a:t>
            </a:r>
          </a:p>
          <a:p>
            <a:pPr marL="685800" marR="0" indent="-228600">
              <a:spcBef>
                <a:spcPts val="0"/>
              </a:spcBef>
              <a:spcAft>
                <a:spcPts val="300"/>
              </a:spcAft>
              <a:tabLst>
                <a:tab pos="457200" algn="l"/>
              </a:tabLst>
            </a:pPr>
            <a:r>
              <a:rPr lang="en-US" sz="1200" dirty="0" smtClean="0">
                <a:effectLst/>
                <a:latin typeface="Times New Roman"/>
                <a:ea typeface="Times New Roman"/>
              </a:rPr>
              <a:t>­e.	Do not use euphemisms for death, such as “expired” or “passed away.” The family needs to hear the word “dead.”</a:t>
            </a:r>
          </a:p>
          <a:p>
            <a:pPr marL="685800" marR="0" indent="-228600">
              <a:spcBef>
                <a:spcPts val="0"/>
              </a:spcBef>
              <a:spcAft>
                <a:spcPts val="300"/>
              </a:spcAft>
              <a:tabLst>
                <a:tab pos="457200" algn="l"/>
              </a:tabLst>
            </a:pPr>
            <a:r>
              <a:rPr lang="en-US" sz="1200" dirty="0" smtClean="0">
                <a:effectLst/>
                <a:latin typeface="Times New Roman"/>
                <a:ea typeface="Times New Roman"/>
              </a:rPr>
              <a:t>­f.	Give the family as much time as they need with their loved one. Make the setting as comfortable as possible.</a:t>
            </a:r>
          </a:p>
          <a:p>
            <a:pPr marL="685800" marR="0" indent="-228600">
              <a:spcBef>
                <a:spcPts val="0"/>
              </a:spcBef>
              <a:spcAft>
                <a:spcPts val="300"/>
              </a:spcAft>
              <a:tabLst>
                <a:tab pos="457200" algn="l"/>
              </a:tabLst>
            </a:pPr>
            <a:r>
              <a:rPr lang="en-US" sz="1200" dirty="0" smtClean="0">
                <a:effectLst/>
                <a:latin typeface="Times New Roman"/>
                <a:ea typeface="Times New Roman"/>
              </a:rPr>
              <a:t>­g.	Try to arrange for further support. A neighbor or friend may be available, or you may offer to call the family’s clergy.</a:t>
            </a:r>
          </a:p>
          <a:p>
            <a:pPr marL="685800" marR="0" indent="-228600">
              <a:spcBef>
                <a:spcPts val="0"/>
              </a:spcBef>
              <a:spcAft>
                <a:spcPts val="300"/>
              </a:spcAft>
              <a:tabLst>
                <a:tab pos="457200" algn="l"/>
              </a:tabLst>
            </a:pPr>
            <a:r>
              <a:rPr lang="en-US" sz="1200" dirty="0" smtClean="0">
                <a:effectLst/>
                <a:latin typeface="Times New Roman"/>
                <a:ea typeface="Times New Roman"/>
              </a:rPr>
              <a:t>­h.	Accept the family’s right to experience a variety of feelings, including guilt, shock, denial, or anger.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811604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Interacting with a grieving child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Be particularly sensitive to the emotional needs of children and how they differ depending on their age group.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Children up to 3 years of age will be aware that something has happened and people are sad.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Children 3 to 6 years of age believe that death is temporary and may continually ask when the person will return. </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The family should emphasize to children that they were not responsible for the death and that it is okay for them to cry when they are sad.</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c.	Children 6 to 9 years of age may mask their feelings in an effort to not look babyish. </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i</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Family members should discuss the normal feelings of grieving with the child. Also, they should not hesitate to cry in front of the child.</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d.	Children 9 to 12 years of age may want to know details surrounding the incident. </a:t>
            </a:r>
          </a:p>
          <a:p>
            <a:pPr marL="9144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i</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Family members should encourage the sharing of feelings and memories to facilitate the grieving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366127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 </a:t>
            </a:r>
            <a:r>
              <a:rPr lang="en-US" sz="1800" dirty="0" smtClean="0">
                <a:effectLst/>
                <a:latin typeface="Times New Roman" panose="02020603050405020304" pitchFamily="18" charset="0"/>
                <a:ea typeface="Times New Roman" panose="02020603050405020304" pitchFamily="18" charset="0"/>
              </a:rPr>
              <a:t> Cultural </a:t>
            </a:r>
            <a:r>
              <a:rPr lang="en-US" sz="1800" dirty="0">
                <a:effectLst/>
                <a:latin typeface="Times New Roman" panose="02020603050405020304" pitchFamily="18" charset="0"/>
                <a:ea typeface="Times New Roman" panose="02020603050405020304" pitchFamily="18" charset="0"/>
              </a:rPr>
              <a:t>Effects in Hospice and Palliative Care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Honor your patient’s customs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Each culture may have a different set of beliefs on how to care for family members who are dying, as well as after death occurs.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It is vital to remember that cultural practices and rituals that are important to your patient are not about you.</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This is one reason why it is essential to know your own beliefs before you find yourself in a situation that you cannot abide.</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Communication is key to determining the wishes of the patient.</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As a community paramedic, you must know and use the most appropriate language with the patient and caregivers.</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rPr>
              <a:t>	Because the goal of end-of-life care is to provide comfort and limited patient care, speaking in the native language of the patient will be of great comfort.</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If the patient speaks in a language that you do not comprehend, request a translator so that overall patient care isn’t delayed or misunderstood.</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d.</a:t>
            </a:r>
            <a:r>
              <a:rPr lang="en-US" sz="1200" dirty="0">
                <a:effectLst/>
                <a:latin typeface="Times New Roman" panose="02020603050405020304" pitchFamily="18" charset="0"/>
                <a:ea typeface="Times New Roman" panose="02020603050405020304" pitchFamily="18" charset="0"/>
              </a:rPr>
              <a:t>	Address the patient how they wish to be greeted and spoken to.</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a:t>
            </a:r>
            <a:r>
              <a:rPr lang="en-US" sz="1200" dirty="0">
                <a:effectLst/>
                <a:latin typeface="Times New Roman" panose="02020603050405020304" pitchFamily="18" charset="0"/>
                <a:ea typeface="Times New Roman" panose="02020603050405020304" pitchFamily="18" charset="0"/>
              </a:rPr>
              <a:t>	Find out if the patient wants to participate in his or her own care (if allowed) or if the patient would like you or a caregiver to perform the care.</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Cultural issues may also surround food and consumption rituals. Ensure that the patient can safely consume these items.</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Make sure that you understand if there are rituals involving the food to ensure patient safety as well as to honor customs.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226109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a:t>
            </a:r>
            <a:r>
              <a:rPr lang="en-US" sz="1800" dirty="0" smtClean="0">
                <a:effectLst/>
                <a:latin typeface="Times New Roman" panose="02020603050405020304" pitchFamily="18" charset="0"/>
                <a:ea typeface="Times New Roman" panose="02020603050405020304" pitchFamily="18" charset="0"/>
              </a:rPr>
              <a:t>Collaboration </a:t>
            </a:r>
            <a:r>
              <a:rPr lang="en-US" sz="1800" dirty="0">
                <a:effectLst/>
                <a:latin typeface="Times New Roman" panose="02020603050405020304" pitchFamily="18" charset="0"/>
                <a:ea typeface="Times New Roman" panose="02020603050405020304" pitchFamily="18" charset="0"/>
              </a:rPr>
              <a:t>With Community Resources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Incident command system</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End-of-life care is a complex task that will involve multiple agencies.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It is essential for you to remember and correct the tendency to feel like you are the only caregiver on scene.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It may be helpful to frame end-of-life care in an incident command system (ICS) structure.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There are five basic functions within </a:t>
            </a:r>
            <a:r>
              <a:rPr lang="en-US" sz="1200" dirty="0" smtClean="0">
                <a:effectLst/>
                <a:latin typeface="Times New Roman" panose="02020603050405020304" pitchFamily="18" charset="0"/>
                <a:ea typeface="Times New Roman" panose="02020603050405020304" pitchFamily="18" charset="0"/>
              </a:rPr>
              <a:t>ICS. Let’s </a:t>
            </a:r>
            <a:r>
              <a:rPr lang="en-US" sz="1200" dirty="0">
                <a:effectLst/>
                <a:latin typeface="Times New Roman" panose="02020603050405020304" pitchFamily="18" charset="0"/>
                <a:ea typeface="Times New Roman" panose="02020603050405020304" pitchFamily="18" charset="0"/>
              </a:rPr>
              <a:t>compare those functions with those potentially used in caring for a terminally ill patient as part of a team.</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633247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Incident commander = the patient or legal surrogate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 single person with decision making authority is essential.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Patient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Designated legal surrogate (called a health care proxy)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Court-appointed guardian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73100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Planning = the primary care physician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patient’s primary care physician will determine how best to medically care for the patient within the direction received from the patient or legal surrogate (incident commander).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To meet the patient’s requirements, the physician will direct: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Palliative care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The use of associated devices as needed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418934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Caring for the dying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Novice and experienced paramedics alike have witnessed death and dying.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Many training programs spend limited time training paramedics on the comfort care for a dying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t>
            </a:r>
            <a:r>
              <a:rPr lang="en-US" sz="1100" dirty="0" smtClean="0">
                <a:effectLst/>
                <a:latin typeface="Times New Roman" panose="02020603050405020304" pitchFamily="18" charset="0"/>
                <a:ea typeface="Times New Roman" panose="02020603050405020304" pitchFamily="18" charset="0"/>
              </a:rPr>
              <a:t>Establishing </a:t>
            </a:r>
            <a:r>
              <a:rPr lang="en-US" sz="1100" dirty="0">
                <a:effectLst/>
                <a:latin typeface="Times New Roman" panose="02020603050405020304" pitchFamily="18" charset="0"/>
                <a:ea typeface="Times New Roman" panose="02020603050405020304" pitchFamily="18" charset="0"/>
              </a:rPr>
              <a:t>a long-term therapeutic relationship with a patient will be a new skill for most </a:t>
            </a:r>
            <a:r>
              <a:rPr lang="en-US" sz="1100" dirty="0" smtClean="0">
                <a:effectLst/>
                <a:latin typeface="Times New Roman" panose="02020603050405020304" pitchFamily="18" charset="0"/>
                <a:ea typeface="Times New Roman" panose="02020603050405020304" pitchFamily="18" charset="0"/>
              </a:rPr>
              <a:t>paramedics.</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a. </a:t>
            </a:r>
            <a:r>
              <a:rPr lang="en-US" sz="1100" dirty="0">
                <a:effectLst/>
                <a:latin typeface="Times New Roman" panose="02020603050405020304" pitchFamily="18" charset="0"/>
                <a:ea typeface="Times New Roman" panose="02020603050405020304" pitchFamily="18" charset="0"/>
              </a:rPr>
              <a:t>	Some of these patients may be in hospice and </a:t>
            </a:r>
            <a:r>
              <a:rPr lang="en-US" sz="1100" dirty="0" smtClean="0">
                <a:effectLst/>
                <a:latin typeface="Times New Roman" panose="02020603050405020304" pitchFamily="18" charset="0"/>
                <a:ea typeface="Times New Roman" panose="02020603050405020304" pitchFamily="18" charset="0"/>
              </a:rPr>
              <a:t>in </a:t>
            </a:r>
            <a:r>
              <a:rPr lang="en-US" sz="1100" dirty="0">
                <a:effectLst/>
                <a:latin typeface="Times New Roman" panose="02020603050405020304" pitchFamily="18" charset="0"/>
                <a:ea typeface="Times New Roman" panose="02020603050405020304" pitchFamily="18" charset="0"/>
              </a:rPr>
              <a:t>the process of </a:t>
            </a:r>
            <a:r>
              <a:rPr lang="en-US" sz="1100" dirty="0" smtClean="0">
                <a:effectLst/>
                <a:latin typeface="Times New Roman" panose="02020603050405020304" pitchFamily="18" charset="0"/>
                <a:ea typeface="Times New Roman" panose="02020603050405020304" pitchFamily="18" charset="0"/>
              </a:rPr>
              <a:t>dying.</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Caring for a dying patient may be one of the most challenging roles for a community paramedic.</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Role is switched from developing a field impression and treating it while transporting to the emergency department to enabling the patient to die in familiar surroundings and taking measures to ensure comfort.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Finance = the insurance company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patient’s insurance carrier is responsible for determining payment for goods and services.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amount and type of payment are directed through a written contract between the patient and the insurance company.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Arranging payment may be completed through reimbursement or through a request to purchase form or process.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588887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Logistics = vendors of durable medical equipment or other supplies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Logistics ensures that all requested equipment and supplies are obtained and delivered to keep the operation running.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Logistics depends on the planning and finance functions to obtain the needed items.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2304847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F. 	Operations = patient care professionals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 the ICS, the actual task of a given command is carried out by operations.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This is where the community paramedic will operate with other patient care professionals.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518470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In end-of-life care, in addition to medical care, there may be a(n):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Spiritual advisor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Mental health professional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Social worker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iv.	Caregiver respite group</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	v.	Dietitian</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	vi.	Occupational therapist</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	vii. Physical therapist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2301697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	All of the tasks performed by these professionals will be directed by the requests of the incident commander.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2975220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 </a:t>
            </a:r>
            <a:r>
              <a:rPr lang="en-US" sz="1800" dirty="0" smtClean="0">
                <a:effectLst/>
                <a:latin typeface="Times New Roman" panose="02020603050405020304" pitchFamily="18" charset="0"/>
                <a:ea typeface="Times New Roman" panose="02020603050405020304" pitchFamily="18" charset="0"/>
              </a:rPr>
              <a:t>Patient </a:t>
            </a:r>
            <a:r>
              <a:rPr lang="en-US" sz="1800" dirty="0">
                <a:effectLst/>
                <a:latin typeface="Times New Roman" panose="02020603050405020304" pitchFamily="18" charset="0"/>
                <a:ea typeface="Times New Roman" panose="02020603050405020304" pitchFamily="18" charset="0"/>
              </a:rPr>
              <a:t>Autonomy</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The patient’s right to make decisions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It is a well-established fact that patients have the right to direct their own care, including their end-of-life medical care. This right is known as patient autonomy.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Except where the patient is a minor or lacks decision-making capacity, you must respect and honor the patient’s right to make medical decisions.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Patients </a:t>
            </a:r>
            <a:r>
              <a:rPr lang="en-US" sz="1200" dirty="0">
                <a:effectLst/>
                <a:latin typeface="Times New Roman" panose="02020603050405020304" pitchFamily="18" charset="0"/>
                <a:ea typeface="Times New Roman" panose="02020603050405020304" pitchFamily="18" charset="0"/>
              </a:rPr>
              <a:t>may revoke a prior advance directive.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 number of high-profile legal cases have brought the issue of patient autonomy to the center of the medical ethics debate in the past 20 years.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Terri Schiavo case</a:t>
            </a:r>
          </a:p>
          <a:p>
            <a:pPr marL="457200" marR="0" indent="-228600">
              <a:spcBef>
                <a:spcPts val="0"/>
              </a:spcBef>
              <a:spcAft>
                <a:spcPts val="300"/>
              </a:spcAft>
              <a:buAutoNum type="arabicPeriod" startAt="4"/>
              <a:tabLst>
                <a:tab pos="457200" algn="l"/>
              </a:tabLst>
            </a:pPr>
            <a:r>
              <a:rPr lang="en-US" sz="1200" dirty="0" smtClean="0">
                <a:effectLst/>
                <a:latin typeface="Times New Roman" panose="02020603050405020304" pitchFamily="18" charset="0"/>
                <a:ea typeface="Times New Roman" panose="02020603050405020304" pitchFamily="18" charset="0"/>
              </a:rPr>
              <a:t>Patients</a:t>
            </a:r>
            <a:r>
              <a:rPr lang="en-US" sz="1200" dirty="0">
                <a:effectLst/>
                <a:latin typeface="Times New Roman" panose="02020603050405020304" pitchFamily="18" charset="0"/>
                <a:ea typeface="Times New Roman" panose="02020603050405020304" pitchFamily="18" charset="0"/>
              </a:rPr>
              <a:t>’ decisions may not be accepted by other members of the public or other members of the patient’s </a:t>
            </a:r>
            <a:r>
              <a:rPr lang="en-US" sz="1200" dirty="0" smtClean="0">
                <a:effectLst/>
                <a:latin typeface="Times New Roman" panose="02020603050405020304" pitchFamily="18" charset="0"/>
                <a:ea typeface="Times New Roman" panose="02020603050405020304" pitchFamily="18" charset="0"/>
              </a:rPr>
              <a:t>family.</a:t>
            </a:r>
          </a:p>
          <a:p>
            <a:pPr marL="685800" marR="0" indent="-228600">
              <a:spcBef>
                <a:spcPts val="0"/>
              </a:spcBef>
              <a:spcAft>
                <a:spcPts val="300"/>
              </a:spcAft>
              <a:buNone/>
              <a:tabLst>
                <a:tab pos="457200" algn="l"/>
              </a:tabLst>
            </a:pPr>
            <a:r>
              <a:rPr lang="en-US" sz="1200" dirty="0" smtClean="0">
                <a:effectLst/>
                <a:latin typeface="Times New Roman" panose="02020603050405020304" pitchFamily="18" charset="0"/>
                <a:ea typeface="Times New Roman" panose="02020603050405020304" pitchFamily="18" charset="0"/>
              </a:rPr>
              <a:t>a.	It </a:t>
            </a:r>
            <a:r>
              <a:rPr lang="en-US" sz="1200" dirty="0">
                <a:effectLst/>
                <a:latin typeface="Times New Roman" panose="02020603050405020304" pitchFamily="18" charset="0"/>
                <a:ea typeface="Times New Roman" panose="02020603050405020304" pitchFamily="18" charset="0"/>
              </a:rPr>
              <a:t>is important </a:t>
            </a:r>
            <a:r>
              <a:rPr lang="en-US" sz="1200" dirty="0" smtClean="0">
                <a:effectLst/>
                <a:latin typeface="Times New Roman" panose="02020603050405020304" pitchFamily="18" charset="0"/>
                <a:ea typeface="Times New Roman" panose="02020603050405020304" pitchFamily="18" charset="0"/>
              </a:rPr>
              <a:t>to </a:t>
            </a:r>
            <a:r>
              <a:rPr lang="en-US" sz="1200" dirty="0">
                <a:effectLst/>
                <a:latin typeface="Times New Roman" panose="02020603050405020304" pitchFamily="18" charset="0"/>
                <a:ea typeface="Times New Roman" panose="02020603050405020304" pitchFamily="18" charset="0"/>
              </a:rPr>
              <a:t>remember that the </a:t>
            </a:r>
            <a:r>
              <a:rPr lang="en-US" sz="1200" dirty="0" smtClean="0">
                <a:effectLst/>
                <a:latin typeface="Times New Roman" panose="02020603050405020304" pitchFamily="18" charset="0"/>
                <a:ea typeface="Times New Roman" panose="02020603050405020304" pitchFamily="18" charset="0"/>
              </a:rPr>
              <a:t>courts</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have </a:t>
            </a:r>
            <a:r>
              <a:rPr lang="en-US" sz="1200" dirty="0">
                <a:effectLst/>
                <a:latin typeface="Times New Roman" panose="02020603050405020304" pitchFamily="18" charset="0"/>
                <a:ea typeface="Times New Roman" panose="02020603050405020304" pitchFamily="18" charset="0"/>
              </a:rPr>
              <a:t>clearly recognized the right of patients to make decisions about their own medical care, even if that decision will bring about the patient’s death.</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Community paramedics must be cognizant of what is permissible and accepted in the state in which they practice.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351263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Advance directives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An advance directive is usually a written document (but can also be an oral statement) that expresses the wants/needs/desires of a patient in reference to his or her future medical care.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lang="en-US" sz="1200" dirty="0" smtClean="0">
                <a:effectLst/>
                <a:latin typeface="Times New Roman" panose="02020603050405020304" pitchFamily="18" charset="0"/>
                <a:ea typeface="Times New Roman" panose="02020603050405020304" pitchFamily="18" charset="0"/>
              </a:rPr>
              <a:t>Often </a:t>
            </a:r>
            <a:r>
              <a:rPr lang="en-US" sz="1200" dirty="0">
                <a:effectLst/>
                <a:latin typeface="Times New Roman" panose="02020603050405020304" pitchFamily="18" charset="0"/>
                <a:ea typeface="Times New Roman" panose="02020603050405020304" pitchFamily="18" charset="0"/>
              </a:rPr>
              <a:t>referred to as a living will but may also be referred to as a health care </a:t>
            </a:r>
            <a:r>
              <a:rPr lang="en-US" sz="1200" dirty="0" smtClean="0">
                <a:effectLst/>
                <a:latin typeface="Times New Roman" panose="02020603050405020304" pitchFamily="18" charset="0"/>
                <a:ea typeface="Times New Roman" panose="02020603050405020304" pitchFamily="18" charset="0"/>
              </a:rPr>
              <a:t>directive </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t>
            </a:r>
            <a:r>
              <a:rPr lang="en-US" sz="1200" dirty="0" smtClean="0">
                <a:effectLst/>
                <a:latin typeface="Times New Roman" panose="02020603050405020304" pitchFamily="18" charset="0"/>
                <a:ea typeface="Times New Roman" panose="02020603050405020304" pitchFamily="18" charset="0"/>
              </a:rPr>
              <a:t>State what </a:t>
            </a:r>
            <a:r>
              <a:rPr lang="en-US" sz="1200" dirty="0">
                <a:effectLst/>
                <a:latin typeface="Times New Roman" panose="02020603050405020304" pitchFamily="18" charset="0"/>
                <a:ea typeface="Times New Roman" panose="02020603050405020304" pitchFamily="18" charset="0"/>
              </a:rPr>
              <a:t>medical care the patient wants or does not want when the patient is unable to express his or her </a:t>
            </a:r>
            <a:r>
              <a:rPr lang="en-US" sz="1200" dirty="0" smtClean="0">
                <a:effectLst/>
                <a:latin typeface="Times New Roman" panose="02020603050405020304" pitchFamily="18" charset="0"/>
                <a:ea typeface="Times New Roman" panose="02020603050405020304" pitchFamily="18" charset="0"/>
              </a:rPr>
              <a:t>wishes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smtClean="0">
                <a:effectLst/>
                <a:latin typeface="Times New Roman"/>
                <a:ea typeface="Times New Roman"/>
              </a:rPr>
              <a:t>a. 	Such care may include providing nutrition and medication for pain.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867725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Living will and health care power of attorney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Both are types of advance directives in which a patient can express wishes regarding end-of-life medical care.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Sometimes </a:t>
            </a:r>
            <a:r>
              <a:rPr lang="en-US" sz="1200" dirty="0">
                <a:effectLst/>
                <a:latin typeface="Times New Roman" panose="02020603050405020304" pitchFamily="18" charset="0"/>
                <a:ea typeface="Times New Roman" panose="02020603050405020304" pitchFamily="18" charset="0"/>
              </a:rPr>
              <a:t>called health care “durable” powers of attorney because they remain in effect once a patient loses decision-making </a:t>
            </a:r>
            <a:r>
              <a:rPr lang="en-US" sz="1200" dirty="0" smtClean="0">
                <a:effectLst/>
                <a:latin typeface="Times New Roman" panose="02020603050405020304" pitchFamily="18" charset="0"/>
                <a:ea typeface="Times New Roman" panose="02020603050405020304" pitchFamily="18" charset="0"/>
              </a:rPr>
              <a:t>capacity</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There are various types of powers of attorney and not all of them authorize the designated agent to make decisions regarding health care.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Older patients commonly execute powers of attorney that enable others to conduct financial affairs on their behalf that have no effect on health care.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A power of attorney may have been executed outside the state in which the patient now resides, in which case its effect within your state may be questionable.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You should: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Ask to see the power of attorney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Carefully review it to determine whether it authorizes the agent to make health care decisions. </a:t>
            </a:r>
          </a:p>
          <a:p>
            <a:pPr marL="685800" marR="0" indent="-228600">
              <a:spcBef>
                <a:spcPts val="0"/>
              </a:spcBef>
              <a:spcAft>
                <a:spcPts val="300"/>
              </a:spcAft>
              <a:tabLst>
                <a:tab pos="457200" algn="l"/>
              </a:tabLst>
            </a:pPr>
            <a:r>
              <a:rPr lang="en-US" sz="1200" dirty="0" smtClean="0">
                <a:effectLst/>
                <a:latin typeface="Times New Roman"/>
                <a:ea typeface="Times New Roman"/>
              </a:rPr>
              <a:t>c. 	When in doubt, contact a supervisor</a:t>
            </a:r>
          </a:p>
          <a:p>
            <a:pPr marL="457200" marR="0" indent="-228600">
              <a:spcBef>
                <a:spcPts val="0"/>
              </a:spcBef>
              <a:spcAft>
                <a:spcPts val="300"/>
              </a:spcAft>
              <a:tabLst>
                <a:tab pos="457200" algn="l"/>
              </a:tabLst>
            </a:pPr>
            <a:r>
              <a:rPr lang="en-US" sz="1200" dirty="0" smtClean="0">
                <a:effectLst/>
                <a:latin typeface="Times New Roman"/>
                <a:ea typeface="Times New Roman"/>
              </a:rPr>
              <a:t>6.	Living wills generally require some kind of precondition to activate, such as a terminal illness or an irreversible coma.</a:t>
            </a:r>
          </a:p>
          <a:p>
            <a:pPr marL="685800" marR="0" indent="-228600">
              <a:spcBef>
                <a:spcPts val="0"/>
              </a:spcBef>
              <a:spcAft>
                <a:spcPts val="300"/>
              </a:spcAft>
              <a:tabLst>
                <a:tab pos="457200" algn="l"/>
              </a:tabLst>
            </a:pPr>
            <a:r>
              <a:rPr lang="en-US" sz="1200" dirty="0" smtClean="0">
                <a:effectLst/>
                <a:latin typeface="Times New Roman"/>
                <a:ea typeface="Times New Roman"/>
              </a:rPr>
              <a:t>a.	The living will should spell out exactly what kind of treatment a patient wishes to be given should he or she become incapacitated.</a:t>
            </a:r>
          </a:p>
          <a:p>
            <a:pPr marL="685800" marR="0" indent="-228600">
              <a:spcBef>
                <a:spcPts val="0"/>
              </a:spcBef>
              <a:spcAft>
                <a:spcPts val="300"/>
              </a:spcAft>
              <a:tabLst>
                <a:tab pos="457200" algn="l"/>
              </a:tabLst>
            </a:pPr>
            <a:r>
              <a:rPr lang="en-US" sz="1200" dirty="0" smtClean="0">
                <a:effectLst/>
                <a:latin typeface="Times New Roman"/>
                <a:ea typeface="Times New Roman"/>
              </a:rPr>
              <a:t>b.	It often contains a health care power of attorney, which designates another person (</a:t>
            </a:r>
            <a:r>
              <a:rPr lang="en-US" sz="1200" dirty="0" err="1" smtClean="0">
                <a:effectLst/>
                <a:latin typeface="Times New Roman"/>
                <a:ea typeface="Times New Roman"/>
              </a:rPr>
              <a:t>eg</a:t>
            </a:r>
            <a:r>
              <a:rPr lang="en-US" sz="1200" dirty="0" smtClean="0">
                <a:effectLst/>
                <a:latin typeface="Times New Roman"/>
                <a:ea typeface="Times New Roman"/>
              </a:rPr>
              <a:t>, spouse, partner, adult sibling, parent) to make health decisions for the patient at any time the patient is unable to make those decisions.</a:t>
            </a:r>
          </a:p>
          <a:p>
            <a:pPr marL="685800" marR="0" indent="-228600">
              <a:spcBef>
                <a:spcPts val="0"/>
              </a:spcBef>
              <a:spcAft>
                <a:spcPts val="300"/>
              </a:spcAft>
              <a:tabLst>
                <a:tab pos="457200" algn="l"/>
              </a:tabLst>
            </a:pPr>
            <a:r>
              <a:rPr lang="en-US" sz="1200" dirty="0" smtClean="0">
                <a:effectLst/>
                <a:latin typeface="Times New Roman"/>
                <a:ea typeface="Times New Roman"/>
              </a:rPr>
              <a:t>c.	In those cases where the living will does not contain a health care power of attorney, its use will be limited.</a:t>
            </a:r>
          </a:p>
          <a:p>
            <a:pPr marL="685800" marR="0" indent="-228600">
              <a:spcBef>
                <a:spcPts val="0"/>
              </a:spcBef>
              <a:spcAft>
                <a:spcPts val="300"/>
              </a:spcAft>
              <a:tabLst>
                <a:tab pos="457200" algn="l"/>
              </a:tabLst>
            </a:pPr>
            <a:r>
              <a:rPr lang="en-US" sz="1200" dirty="0" smtClean="0">
                <a:effectLst/>
                <a:latin typeface="Times New Roman"/>
                <a:ea typeface="Times New Roman"/>
              </a:rPr>
              <a:t>d. 	The person who carries the health care power of attorney is often called the surrogate decision maker.</a:t>
            </a:r>
          </a:p>
          <a:p>
            <a:pPr marL="457200" marR="0" indent="-228600">
              <a:spcBef>
                <a:spcPts val="0"/>
              </a:spcBef>
              <a:spcAft>
                <a:spcPts val="300"/>
              </a:spcAft>
              <a:tabLst>
                <a:tab pos="457200" algn="l"/>
              </a:tabLst>
            </a:pPr>
            <a:r>
              <a:rPr lang="en-US" sz="1200" dirty="0" smtClean="0">
                <a:effectLst/>
                <a:latin typeface="Times New Roman"/>
                <a:ea typeface="Times New Roman"/>
              </a:rPr>
              <a:t>7. 	The surrogate decision maker: </a:t>
            </a:r>
          </a:p>
          <a:p>
            <a:pPr marL="685800" marR="0" indent="-228600">
              <a:spcBef>
                <a:spcPts val="0"/>
              </a:spcBef>
              <a:spcAft>
                <a:spcPts val="300"/>
              </a:spcAft>
              <a:tabLst>
                <a:tab pos="457200" algn="l"/>
              </a:tabLst>
            </a:pPr>
            <a:r>
              <a:rPr lang="en-US" sz="1200" dirty="0" smtClean="0">
                <a:effectLst/>
                <a:latin typeface="Times New Roman"/>
                <a:ea typeface="Times New Roman"/>
              </a:rPr>
              <a:t>a.	Is legally obligated to make decisions as the patient would want and has presumably discussed these decisions with the patient</a:t>
            </a:r>
          </a:p>
          <a:p>
            <a:pPr marL="685800" marR="0" indent="-228600">
              <a:spcBef>
                <a:spcPts val="0"/>
              </a:spcBef>
              <a:spcAft>
                <a:spcPts val="300"/>
              </a:spcAft>
              <a:tabLst>
                <a:tab pos="457200" algn="l"/>
              </a:tabLst>
            </a:pPr>
            <a:r>
              <a:rPr lang="en-US" sz="1200" dirty="0" smtClean="0">
                <a:effectLst/>
                <a:latin typeface="Times New Roman"/>
                <a:ea typeface="Times New Roman"/>
              </a:rPr>
              <a:t>b.	Has no authority until the patient becomes incapable of making decisions</a:t>
            </a:r>
          </a:p>
          <a:p>
            <a:pPr marL="457200" marR="0" indent="-228600">
              <a:spcBef>
                <a:spcPts val="0"/>
              </a:spcBef>
              <a:spcAft>
                <a:spcPts val="300"/>
              </a:spcAft>
              <a:tabLst>
                <a:tab pos="457200" algn="l"/>
              </a:tabLst>
            </a:pPr>
            <a:r>
              <a:rPr lang="en-US" sz="1200" dirty="0" smtClean="0">
                <a:effectLst/>
                <a:latin typeface="Times New Roman"/>
                <a:ea typeface="Times New Roman"/>
              </a:rPr>
              <a:t>8. 	If a surrogate decision maker is attempting to make decisions that conflict with a competent patient’s decisions, the patient’s decisions are always the ones to be followed.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787868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9. </a:t>
            </a:r>
            <a:r>
              <a:rPr lang="en-US" sz="1200" dirty="0">
                <a:effectLst/>
                <a:latin typeface="Times New Roman" panose="02020603050405020304" pitchFamily="18" charset="0"/>
                <a:ea typeface="Times New Roman" panose="02020603050405020304" pitchFamily="18" charset="0"/>
              </a:rPr>
              <a:t>Guardianship: a directive that is functionally similar to a power of </a:t>
            </a:r>
            <a:r>
              <a:rPr lang="en-US" sz="1200" dirty="0" smtClean="0">
                <a:effectLst/>
                <a:latin typeface="Times New Roman" panose="02020603050405020304" pitchFamily="18" charset="0"/>
                <a:ea typeface="Times New Roman" panose="02020603050405020304" pitchFamily="18" charset="0"/>
              </a:rPr>
              <a:t>attorney</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Guardianship</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court action that declares a person incompetent to make his or her own decisions and appoints someone to act on the person’s behalf.</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appointed guardian is responsible for all: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Financial concerns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Living arrangements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Health care decisions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A key distinction between guardianship and a power of attorney is that while a power of attorney is assigned upon the wishes of the patient, a guardianship is ordered by a court of law without consent from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636293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10.</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 DNR </a:t>
            </a:r>
            <a:r>
              <a:rPr lang="en-US" sz="1200" dirty="0">
                <a:effectLst/>
                <a:latin typeface="Times New Roman" panose="02020603050405020304" pitchFamily="18" charset="0"/>
                <a:ea typeface="Times New Roman" panose="02020603050405020304" pitchFamily="18" charset="0"/>
              </a:rPr>
              <a:t>orders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 do not resuscitate (DNR) order (also referred to as do not attempt resuscitation [DNAR]) is an advance directive that describes which life-sustaining procedures, if any, should be performed if a patient’s medical condition suddenly deteriorates into cardiac arrest.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DNR orders must meet the following requirements to be valid:</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They must clearly state the patient’s wish that cardiovascular pulmonary resuscitation (CPR) not be initiated in the case of cardiac arrest.</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They must be signed by the patient or legal guardian.</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They must be signed by one or more physicians or other licensed health care providers.</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In some states, DNR orders contain an expiration date. DNR orders with expiration dates must be dated in the preceding 12 months to be valid.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Remember, DNR does not mean “do not treat.” Even in the presence of a DNR order, you are still obligated to provide</a:t>
            </a:r>
            <a:r>
              <a:rPr lang="en-US" sz="900" dirty="0">
                <a:effectLst/>
                <a:latin typeface="GiovanniStd-Book"/>
                <a:ea typeface="Times New Roman" panose="02020603050405020304" pitchFamily="18" charset="0"/>
                <a:cs typeface="GiovanniStd-Book"/>
              </a:rPr>
              <a:t> </a:t>
            </a:r>
            <a:r>
              <a:rPr lang="en-US" sz="1200" dirty="0">
                <a:effectLst/>
                <a:latin typeface="Times New Roman" panose="02020603050405020304" pitchFamily="18" charset="0"/>
                <a:ea typeface="Times New Roman" panose="02020603050405020304" pitchFamily="18" charset="0"/>
              </a:rPr>
              <a:t>all appropriate treatment measures to a patient who is not in cardiac arrest.</a:t>
            </a:r>
          </a:p>
          <a:p>
            <a:pPr marL="685800" marR="0" indent="-228600">
              <a:spcBef>
                <a:spcPts val="0"/>
              </a:spcBef>
              <a:spcAft>
                <a:spcPts val="300"/>
              </a:spcAft>
              <a:tabLst>
                <a:tab pos="457200" algn="l"/>
              </a:tabLst>
            </a:pPr>
            <a:r>
              <a:rPr lang="en-US" sz="1200" dirty="0" smtClean="0">
                <a:effectLst/>
                <a:latin typeface="Times New Roman"/>
                <a:ea typeface="Times New Roman"/>
              </a:rPr>
              <a:t>d.	You may also encounter physician orders for life-sustaining treatment (POLST) and medical orders for life-sustaining treatment (MOLST) forms when caring for patients with terminal illnesses.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These orders explicitly describe acceptable interventions for the patient in the form of medical orders. </a:t>
            </a:r>
          </a:p>
          <a:p>
            <a:pPr marL="914400" marR="0" indent="-228600">
              <a:spcBef>
                <a:spcPts val="0"/>
              </a:spcBef>
              <a:spcAft>
                <a:spcPts val="300"/>
              </a:spcAft>
              <a:tabLst>
                <a:tab pos="457200" algn="l"/>
              </a:tabLst>
            </a:pPr>
            <a:r>
              <a:rPr lang="en-US" sz="1200" dirty="0" smtClean="0">
                <a:effectLst/>
                <a:latin typeface="Times New Roman"/>
                <a:ea typeface="Times New Roman"/>
              </a:rPr>
              <a:t>ii.	These forms must be signed by an authorized medical provider in order to be valid.</a:t>
            </a:r>
          </a:p>
          <a:p>
            <a:pPr marL="914400" marR="0" indent="-228600">
              <a:spcBef>
                <a:spcPts val="0"/>
              </a:spcBef>
              <a:spcAft>
                <a:spcPts val="300"/>
              </a:spcAft>
              <a:tabLst>
                <a:tab pos="457200" algn="l"/>
              </a:tabLst>
            </a:pPr>
            <a:r>
              <a:rPr lang="en-US" sz="1200" dirty="0" smtClean="0">
                <a:effectLst/>
                <a:latin typeface="Times New Roman"/>
                <a:ea typeface="Times New Roman"/>
              </a:rPr>
              <a:t>iii.	The medical provider may be a physician, physician assistant, or nurse practitioner, depending on the state.</a:t>
            </a:r>
          </a:p>
          <a:p>
            <a:pPr marL="685800" marR="0" indent="-228600">
              <a:spcBef>
                <a:spcPts val="0"/>
              </a:spcBef>
              <a:spcAft>
                <a:spcPts val="300"/>
              </a:spcAft>
              <a:tabLst>
                <a:tab pos="457200" algn="l"/>
              </a:tabLst>
            </a:pPr>
            <a:r>
              <a:rPr lang="en-US" sz="1200" dirty="0" smtClean="0">
                <a:effectLst/>
                <a:latin typeface="Times New Roman"/>
                <a:ea typeface="Times New Roman"/>
              </a:rPr>
              <a:t>e.	Specific guidelines vary from state to state, but the following four statements may be considered general guidelines: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Patients have the right to refuse treatment, including resuscitative efforts, provided that they are able to communicate their wishes.</a:t>
            </a:r>
          </a:p>
          <a:p>
            <a:pPr marL="914400" marR="0" indent="-228600">
              <a:spcBef>
                <a:spcPts val="0"/>
              </a:spcBef>
              <a:spcAft>
                <a:spcPts val="300"/>
              </a:spcAft>
              <a:tabLst>
                <a:tab pos="457200" algn="l"/>
              </a:tabLst>
            </a:pPr>
            <a:r>
              <a:rPr lang="en-US" sz="1200" dirty="0" smtClean="0">
                <a:effectLst/>
                <a:latin typeface="Times New Roman"/>
                <a:ea typeface="Times New Roman"/>
              </a:rPr>
              <a:t>ii.	A written order from a physician is required for DNR orders to be valid.</a:t>
            </a:r>
          </a:p>
          <a:p>
            <a:pPr marL="914400" marR="0" indent="-228600">
              <a:spcBef>
                <a:spcPts val="0"/>
              </a:spcBef>
              <a:spcAft>
                <a:spcPts val="300"/>
              </a:spcAft>
              <a:tabLst>
                <a:tab pos="457200" algn="l"/>
              </a:tabLst>
            </a:pPr>
            <a:r>
              <a:rPr lang="en-US" sz="1200" dirty="0" smtClean="0">
                <a:effectLst/>
                <a:latin typeface="Times New Roman"/>
                <a:ea typeface="Times New Roman"/>
              </a:rPr>
              <a:t>iii.	You should periodically review state and local protocols and legislation regarding advance directives.</a:t>
            </a:r>
          </a:p>
          <a:p>
            <a:pPr marL="914400" marR="0" indent="-228600">
              <a:spcBef>
                <a:spcPts val="0"/>
              </a:spcBef>
              <a:spcAft>
                <a:spcPts val="300"/>
              </a:spcAft>
              <a:tabLst>
                <a:tab pos="457200" algn="l"/>
              </a:tabLst>
            </a:pPr>
            <a:r>
              <a:rPr lang="en-US" sz="1200" dirty="0" smtClean="0">
                <a:effectLst/>
                <a:latin typeface="Times New Roman"/>
                <a:ea typeface="Times New Roman"/>
              </a:rPr>
              <a:t>iv.	When you are in doubt, there is confusion, or the written orders are not present, you have an obligation to treat the patient as though the advance directive does not exist.</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165827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a:t>
            </a:r>
            <a:r>
              <a:rPr lang="en-US" baseline="0" dirty="0" smtClean="0"/>
              <a:t>Outline</a:t>
            </a:r>
          </a:p>
          <a:p>
            <a:endParaRPr lang="en-US" baseline="0" dirty="0"/>
          </a:p>
          <a:p>
            <a:pPr marL="0" marR="0">
              <a:spcBef>
                <a:spcPts val="1800"/>
              </a:spcBef>
              <a:spcAft>
                <a:spcPts val="600"/>
              </a:spcAft>
            </a:pPr>
            <a:r>
              <a:rPr lang="en-US" sz="1200" dirty="0" smtClean="0">
                <a:effectLst/>
                <a:latin typeface="Times New Roman"/>
                <a:ea typeface="Times New Roman"/>
              </a:rPr>
              <a:t>II. Palliative Care</a:t>
            </a:r>
          </a:p>
          <a:p>
            <a:pPr marL="228600" marR="0" indent="-228600">
              <a:spcBef>
                <a:spcPts val="600"/>
              </a:spcBef>
              <a:spcAft>
                <a:spcPts val="600"/>
              </a:spcAft>
            </a:pPr>
            <a:r>
              <a:rPr lang="en-US" sz="1000" b="0" dirty="0" smtClean="0">
                <a:effectLst/>
                <a:latin typeface="Times New Roman"/>
                <a:ea typeface="Times New Roman"/>
              </a:rPr>
              <a:t>A. 	What it is</a:t>
            </a:r>
          </a:p>
          <a:p>
            <a:pPr marL="457200" marR="0" indent="-228600">
              <a:spcBef>
                <a:spcPts val="0"/>
              </a:spcBef>
              <a:spcAft>
                <a:spcPts val="300"/>
              </a:spcAft>
              <a:tabLst>
                <a:tab pos="457200" algn="l"/>
              </a:tabLst>
            </a:pPr>
            <a:r>
              <a:rPr lang="en-US" sz="1200" dirty="0" smtClean="0">
                <a:effectLst/>
                <a:latin typeface="Times New Roman"/>
                <a:ea typeface="Times New Roman"/>
              </a:rPr>
              <a:t>1</a:t>
            </a:r>
            <a:r>
              <a:rPr lang="en-US" sz="1200" dirty="0" smtClean="0">
                <a:effectLst/>
                <a:latin typeface="Times New Roman"/>
                <a:ea typeface="Times New Roman"/>
              </a:rPr>
              <a:t>. 	Palliative care</a:t>
            </a:r>
            <a:r>
              <a:rPr lang="en-US" sz="1200" b="1" dirty="0" smtClean="0">
                <a:effectLst/>
                <a:latin typeface="Times New Roman"/>
                <a:ea typeface="Times New Roman"/>
              </a:rPr>
              <a:t> </a:t>
            </a:r>
            <a:r>
              <a:rPr lang="en-US" sz="1200" dirty="0" smtClean="0">
                <a:effectLst/>
                <a:latin typeface="Times New Roman"/>
                <a:ea typeface="Times New Roman"/>
              </a:rPr>
              <a:t>may be provided by a team of specialists in comfort care:</a:t>
            </a:r>
          </a:p>
          <a:p>
            <a:pPr marL="685800" marR="0" indent="-228600">
              <a:spcBef>
                <a:spcPts val="0"/>
              </a:spcBef>
              <a:spcAft>
                <a:spcPts val="300"/>
              </a:spcAft>
              <a:tabLst>
                <a:tab pos="685800" algn="l"/>
              </a:tabLst>
            </a:pPr>
            <a:r>
              <a:rPr lang="en-US" sz="1100" dirty="0" smtClean="0">
                <a:effectLst/>
                <a:latin typeface="Times New Roman"/>
                <a:ea typeface="Times New Roman"/>
              </a:rPr>
              <a:t>a.	Physicians</a:t>
            </a:r>
          </a:p>
          <a:p>
            <a:pPr marL="685800" marR="0" indent="-228600">
              <a:spcBef>
                <a:spcPts val="0"/>
              </a:spcBef>
              <a:spcAft>
                <a:spcPts val="300"/>
              </a:spcAft>
              <a:tabLst>
                <a:tab pos="685800" algn="l"/>
              </a:tabLst>
            </a:pPr>
            <a:r>
              <a:rPr lang="en-US" sz="1100" dirty="0" smtClean="0">
                <a:effectLst/>
                <a:latin typeface="Times New Roman"/>
                <a:ea typeface="Times New Roman"/>
              </a:rPr>
              <a:t>b. 	Nurses</a:t>
            </a:r>
          </a:p>
          <a:p>
            <a:pPr marL="685800" marR="0" indent="-228600">
              <a:spcBef>
                <a:spcPts val="0"/>
              </a:spcBef>
              <a:spcAft>
                <a:spcPts val="300"/>
              </a:spcAft>
              <a:tabLst>
                <a:tab pos="685800" algn="l"/>
              </a:tabLst>
            </a:pPr>
            <a:r>
              <a:rPr lang="en-US" sz="1100" dirty="0" smtClean="0">
                <a:effectLst/>
                <a:latin typeface="Times New Roman"/>
                <a:ea typeface="Times New Roman"/>
              </a:rPr>
              <a:t>c. 	Caregivers </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The goal of palliative care is to reduce the severity of symptoms while preserving the patient’s ability to function and be independent.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2298206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Role of the community paramedic</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must be aware of and fully understand each of these documents.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Because each patient is an individual, each document will be tailored to that individual.</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key to abiding by all of these legal documents and concepts is to be fully aware of each patient’s situation and each patient’s care file.</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	This is accomplished through full disclosure as well as frank, open communication.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1160156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VIII. Physician-assisted end-of-life decisions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Suicide and euthanasia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debate over assisted suicide and euthanasia is both legally and ethically complex and emotionally charged.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Physician-assisted suicide: a premeditated death in which the patient knowingly requests and consents to a self-administered lethal dose of medicine, assisted by a </a:t>
            </a:r>
            <a:r>
              <a:rPr lang="en-US" sz="1200" dirty="0" smtClean="0">
                <a:effectLst/>
                <a:latin typeface="Times New Roman" panose="02020603050405020304" pitchFamily="18" charset="0"/>
                <a:ea typeface="Times New Roman" panose="02020603050405020304" pitchFamily="18" charset="0"/>
              </a:rPr>
              <a:t>physician</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Euthanasia: </a:t>
            </a: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premeditated death in which the patient knowingly requests and consents to a lethal dose of medicine, </a:t>
            </a:r>
            <a:r>
              <a:rPr lang="en-US" sz="1200" dirty="0" smtClean="0">
                <a:effectLst/>
                <a:latin typeface="Times New Roman" panose="02020603050405020304" pitchFamily="18" charset="0"/>
                <a:ea typeface="Times New Roman" panose="02020603050405020304" pitchFamily="18" charset="0"/>
              </a:rPr>
              <a:t>but </a:t>
            </a:r>
            <a:r>
              <a:rPr lang="en-US" sz="1200" dirty="0">
                <a:effectLst/>
                <a:latin typeface="Times New Roman" panose="02020603050405020304" pitchFamily="18" charset="0"/>
                <a:ea typeface="Times New Roman" panose="02020603050405020304" pitchFamily="18" charset="0"/>
              </a:rPr>
              <a:t>the dose is administered by a </a:t>
            </a:r>
            <a:r>
              <a:rPr lang="en-US" sz="1200" dirty="0" smtClean="0">
                <a:effectLst/>
                <a:latin typeface="Times New Roman" panose="02020603050405020304" pitchFamily="18" charset="0"/>
                <a:ea typeface="Times New Roman" panose="02020603050405020304" pitchFamily="18" charset="0"/>
              </a:rPr>
              <a:t>physician</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Example: Oregon Death With Dignity Act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As state legislatures develop versions of death with dignity acts, it is essential for you, as the community paramedic, to:</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Know and understand the laws in your state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Understand the concepts of physician-assisted suicide and euthanasia</a:t>
            </a:r>
          </a:p>
          <a:p>
            <a:pPr marL="457200" marR="0" indent="-228600">
              <a:spcBef>
                <a:spcPts val="0"/>
              </a:spcBef>
              <a:spcAft>
                <a:spcPts val="300"/>
              </a:spcAft>
              <a:tabLst>
                <a:tab pos="457200" algn="l"/>
              </a:tabLst>
            </a:pPr>
            <a:r>
              <a:rPr lang="en-US" sz="1200" dirty="0" smtClean="0">
                <a:effectLst/>
                <a:latin typeface="Times New Roman"/>
                <a:ea typeface="Times New Roman"/>
              </a:rPr>
              <a:t>5.	The community paramedic programs in states with death with dignity legislation should have very specific policies and protocols for patients who are in these programs.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41</a:t>
            </a:fld>
            <a:endParaRPr lang="en-US" altLang="en-US" dirty="0"/>
          </a:p>
        </p:txBody>
      </p:sp>
    </p:spTree>
    <p:extLst>
      <p:ext uri="{BB962C8B-B14F-4D97-AF65-F5344CB8AC3E}">
        <p14:creationId xmlns:p14="http://schemas.microsoft.com/office/powerpoint/2010/main" val="344535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Patients undergoing palliative care may receive: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Analgesic medications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Oxygen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Intravenous fluids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Treatment of fevers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Antibiotic medications</a:t>
            </a:r>
          </a:p>
          <a:p>
            <a:pPr marL="457200" marR="0" indent="-228600">
              <a:spcBef>
                <a:spcPts val="0"/>
              </a:spcBef>
              <a:spcAft>
                <a:spcPts val="300"/>
              </a:spcAft>
              <a:tabLst>
                <a:tab pos="685800" algn="l"/>
              </a:tabLst>
            </a:pPr>
            <a:r>
              <a:rPr lang="en-US" sz="1200" dirty="0" smtClean="0">
                <a:effectLst/>
                <a:latin typeface="Times New Roman"/>
                <a:ea typeface="Times New Roman"/>
              </a:rPr>
              <a:t>4.</a:t>
            </a:r>
            <a:r>
              <a:rPr lang="en-US" sz="1200" dirty="0" smtClean="0">
                <a:effectLst/>
                <a:latin typeface="Times New Roman"/>
                <a:ea typeface="Times New Roman"/>
              </a:rPr>
              <a:t>	When symptoms occur, the patient is treated according to the causative source, while preventing further decline.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12986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5. </a:t>
            </a:r>
            <a:r>
              <a:rPr lang="en-US" sz="1200" dirty="0">
                <a:effectLst/>
                <a:latin typeface="Times New Roman" panose="02020603050405020304" pitchFamily="18" charset="0"/>
                <a:ea typeface="Times New Roman" panose="02020603050405020304" pitchFamily="18" charset="0"/>
              </a:rPr>
              <a:t>	Palliative care can be received by patients at any time, at any stage of illness, whether the patient’s condition is terminal or not.</a:t>
            </a:r>
          </a:p>
          <a:p>
            <a:pPr marL="4572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6.</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Palliative care emphasizes pain control and comfort management during other treatment, such as the regimen of care for a patient awaiting an organ transplant.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397552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a</a:t>
            </a:r>
            <a:r>
              <a:rPr lang="en-US" sz="1100" dirty="0">
                <a:effectLst/>
                <a:latin typeface="Times New Roman" panose="02020603050405020304" pitchFamily="18" charset="0"/>
                <a:ea typeface="Times New Roman" panose="02020603050405020304" pitchFamily="18" charset="0"/>
              </a:rPr>
              <a:t>.	Palliative care takes place concurrently with the ongoing care.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It is also a treatment plan of its own during end-of-life care.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294659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Care of Patients With Terminal Illness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 new way to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Community paramedics will encounter patients with a wide variety of terminal illnesses as well as patients who decline aggressive medical interventions.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Most sources define terminal illness as a disease process that is expected to cause death within 6 months, verified by a physician.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219165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When you are treating these patients, you must be prepared to alter or forego the aggressive, lifesaving interventions that have historically defined the paramedic profession.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49809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Care of Patients With Terminal Illness</a:t>
            </a:r>
            <a:r>
              <a:rPr lang="en-US" sz="2400" dirty="0"/>
              <a:t> </a:t>
            </a:r>
            <a:r>
              <a:rPr lang="en-US" sz="2400" dirty="0" smtClean="0"/>
              <a:t>(3 </a:t>
            </a:r>
            <a:r>
              <a:rPr lang="en-US" sz="2400" dirty="0"/>
              <a:t>of 9)</a:t>
            </a:r>
            <a:endParaRPr lang="en-US" sz="2800" b="0" dirty="0"/>
          </a:p>
        </p:txBody>
      </p:sp>
      <p:sp>
        <p:nvSpPr>
          <p:cNvPr id="1029" name="Content Placeholder 2"/>
          <p:cNvSpPr>
            <a:spLocks noGrp="1"/>
          </p:cNvSpPr>
          <p:nvPr>
            <p:ph type="body" idx="1"/>
          </p:nvPr>
        </p:nvSpPr>
        <p:spPr>
          <a:xfrm>
            <a:off x="4953000" y="1371600"/>
            <a:ext cx="4114800" cy="4800600"/>
          </a:xfrm>
        </p:spPr>
        <p:txBody>
          <a:bodyPr rIns="228600"/>
          <a:lstStyle/>
          <a:p>
            <a:pPr>
              <a:spcBef>
                <a:spcPct val="35000"/>
              </a:spcBef>
            </a:pPr>
            <a:r>
              <a:rPr lang="en-US" altLang="en-US" dirty="0"/>
              <a:t>When death is imminent</a:t>
            </a:r>
          </a:p>
          <a:p>
            <a:pPr lvl="1">
              <a:spcBef>
                <a:spcPct val="35000"/>
              </a:spcBef>
            </a:pPr>
            <a:r>
              <a:rPr lang="en-US" altLang="en-US" dirty="0"/>
              <a:t>Your actions may have a lasting impact on </a:t>
            </a:r>
            <a:r>
              <a:rPr lang="en-US" altLang="en-US" dirty="0" smtClean="0"/>
              <a:t>family.</a:t>
            </a:r>
            <a:endParaRPr lang="en-US" altLang="en-US" dirty="0"/>
          </a:p>
          <a:p>
            <a:pPr lvl="1">
              <a:spcBef>
                <a:spcPct val="35000"/>
              </a:spcBef>
            </a:pPr>
            <a:r>
              <a:rPr lang="en-US" altLang="en-US" dirty="0"/>
              <a:t>Compassion, understanding, sensitivity </a:t>
            </a:r>
            <a:r>
              <a:rPr lang="en-US" altLang="en-US" dirty="0" smtClean="0"/>
              <a:t>are needed</a:t>
            </a:r>
            <a:endParaRPr lang="en-US" altLang="en-US" dirty="0"/>
          </a:p>
        </p:txBody>
      </p:sp>
      <p:pic>
        <p:nvPicPr>
          <p:cNvPr id="1026" name="Picture 2" descr="\\10.1.1.17\productions\ART\ART PROCESS\PPT Projects\AAOS_ITK_PPT_164288\JPEG FILES\Chapter 19\9781284212785_CH19_FIG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4267200" cy="2924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515008" y="4906099"/>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Ocskay</a:t>
            </a:r>
            <a:r>
              <a:rPr lang="en-US" sz="900" dirty="0">
                <a:solidFill>
                  <a:schemeClr val="bg1">
                    <a:lumMod val="75000"/>
                  </a:schemeClr>
                </a:solidFill>
                <a:latin typeface="+mj-lt"/>
              </a:rPr>
              <a:t> Mark/Shutterstock</a:t>
            </a:r>
            <a:r>
              <a:rPr lang="en-US" sz="900" dirty="0" smtClean="0">
                <a:solidFill>
                  <a:schemeClr val="bg1">
                    <a:lumMod val="75000"/>
                  </a:schemeClr>
                </a:solidFill>
                <a:latin typeface="+mj-lt"/>
              </a:rPr>
              <a:t>.</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Patients With Terminal Illness</a:t>
            </a:r>
            <a:r>
              <a:rPr lang="en-US" sz="2400" dirty="0"/>
              <a:t> </a:t>
            </a:r>
            <a:r>
              <a:rPr lang="en-US" sz="2400" dirty="0" smtClean="0"/>
              <a:t>(4 </a:t>
            </a:r>
            <a:r>
              <a:rPr lang="en-US" sz="2400" dirty="0"/>
              <a:t>of 9)</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Patients with a terminal illness may choose: </a:t>
            </a:r>
          </a:p>
          <a:p>
            <a:pPr lvl="1"/>
            <a:r>
              <a:rPr lang="en-US" dirty="0"/>
              <a:t>To continue aggressive medical care (curative care)</a:t>
            </a:r>
          </a:p>
          <a:p>
            <a:pPr lvl="1"/>
            <a:r>
              <a:rPr lang="en-US" dirty="0"/>
              <a:t>To enter hospice treatment</a:t>
            </a:r>
          </a:p>
          <a:p>
            <a:r>
              <a:rPr lang="en-US" dirty="0"/>
              <a:t>Hospice: program/philosophy that helps the terminally ill patient maximize the quality of remaining life</a:t>
            </a:r>
          </a:p>
        </p:txBody>
      </p:sp>
    </p:spTree>
    <p:extLst>
      <p:ext uri="{BB962C8B-B14F-4D97-AF65-F5344CB8AC3E}">
        <p14:creationId xmlns:p14="http://schemas.microsoft.com/office/powerpoint/2010/main" val="927739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Patients With Terminal Illness</a:t>
            </a:r>
            <a:r>
              <a:rPr lang="en-US" sz="2400" dirty="0"/>
              <a:t> </a:t>
            </a:r>
            <a:r>
              <a:rPr lang="en-US" sz="2400" dirty="0" smtClean="0"/>
              <a:t>(5 </a:t>
            </a:r>
            <a:r>
              <a:rPr lang="en-US" sz="2400" dirty="0"/>
              <a:t>of 9)</a:t>
            </a:r>
            <a:endParaRPr lang="en-US" sz="2800" dirty="0"/>
          </a:p>
        </p:txBody>
      </p:sp>
      <p:sp>
        <p:nvSpPr>
          <p:cNvPr id="3" name="Content Placeholder 2"/>
          <p:cNvSpPr>
            <a:spLocks noGrp="1"/>
          </p:cNvSpPr>
          <p:nvPr>
            <p:ph idx="1"/>
          </p:nvPr>
        </p:nvSpPr>
        <p:spPr/>
        <p:txBody>
          <a:bodyPr/>
          <a:lstStyle/>
          <a:p>
            <a:r>
              <a:rPr lang="en-US" dirty="0"/>
              <a:t>Hospice </a:t>
            </a:r>
            <a:r>
              <a:rPr lang="en-US" dirty="0" smtClean="0"/>
              <a:t>programs</a:t>
            </a:r>
            <a:endParaRPr lang="en-US" dirty="0"/>
          </a:p>
          <a:p>
            <a:pPr lvl="1"/>
            <a:r>
              <a:rPr lang="en-US" dirty="0" smtClean="0"/>
              <a:t>Provide social and emotional support</a:t>
            </a:r>
          </a:p>
          <a:p>
            <a:pPr lvl="1"/>
            <a:r>
              <a:rPr lang="en-US" dirty="0" smtClean="0"/>
              <a:t>Use </a:t>
            </a:r>
            <a:r>
              <a:rPr lang="en-US" dirty="0"/>
              <a:t>comfort measures to relieve symptoms of psychological or physical distress</a:t>
            </a:r>
          </a:p>
          <a:p>
            <a:pPr lvl="1"/>
            <a:r>
              <a:rPr lang="en-US" dirty="0"/>
              <a:t>Comfort measures, such as pain medications, often provided in a home setting</a:t>
            </a:r>
          </a:p>
          <a:p>
            <a:pPr lvl="1"/>
            <a:r>
              <a:rPr lang="en-US" dirty="0"/>
              <a:t>If care </a:t>
            </a:r>
            <a:r>
              <a:rPr lang="en-US" dirty="0" smtClean="0"/>
              <a:t>is at </a:t>
            </a:r>
            <a:r>
              <a:rPr lang="en-US" dirty="0"/>
              <a:t>home, family members may be primary </a:t>
            </a:r>
            <a:r>
              <a:rPr lang="en-US" dirty="0" smtClean="0"/>
              <a:t>caregivers</a:t>
            </a:r>
          </a:p>
        </p:txBody>
      </p:sp>
    </p:spTree>
    <p:extLst>
      <p:ext uri="{BB962C8B-B14F-4D97-AF65-F5344CB8AC3E}">
        <p14:creationId xmlns:p14="http://schemas.microsoft.com/office/powerpoint/2010/main" val="2344594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Care of Patients With Terminal Illness</a:t>
            </a:r>
            <a:r>
              <a:rPr lang="en-US" sz="2400" dirty="0"/>
              <a:t> </a:t>
            </a:r>
            <a:r>
              <a:rPr lang="en-US" sz="2400" dirty="0" smtClean="0"/>
              <a:t>(6 </a:t>
            </a:r>
            <a:r>
              <a:rPr lang="en-US" sz="2400" dirty="0"/>
              <a:t>of 9)</a:t>
            </a:r>
            <a:endParaRPr lang="en-US" sz="2800" b="0" dirty="0"/>
          </a:p>
        </p:txBody>
      </p:sp>
      <p:sp>
        <p:nvSpPr>
          <p:cNvPr id="1029" name="Content Placeholder 2"/>
          <p:cNvSpPr>
            <a:spLocks noGrp="1"/>
          </p:cNvSpPr>
          <p:nvPr>
            <p:ph type="body" idx="1"/>
          </p:nvPr>
        </p:nvSpPr>
        <p:spPr>
          <a:xfrm>
            <a:off x="5105400" y="1447800"/>
            <a:ext cx="3886200" cy="4800600"/>
          </a:xfrm>
        </p:spPr>
        <p:txBody>
          <a:bodyPr rIns="228600"/>
          <a:lstStyle/>
          <a:p>
            <a:pPr>
              <a:spcBef>
                <a:spcPct val="35000"/>
              </a:spcBef>
            </a:pPr>
            <a:r>
              <a:rPr lang="en-US" altLang="en-US" dirty="0"/>
              <a:t>Hospice care </a:t>
            </a:r>
            <a:r>
              <a:rPr lang="en-US" altLang="en-US" dirty="0" smtClean="0"/>
              <a:t> is </a:t>
            </a:r>
            <a:r>
              <a:rPr lang="en-US" altLang="en-US" dirty="0" smtClean="0"/>
              <a:t>provided </a:t>
            </a:r>
            <a:r>
              <a:rPr lang="en-US" altLang="en-US" dirty="0"/>
              <a:t>at:</a:t>
            </a:r>
          </a:p>
          <a:p>
            <a:pPr lvl="1">
              <a:spcBef>
                <a:spcPct val="35000"/>
              </a:spcBef>
            </a:pPr>
            <a:r>
              <a:rPr lang="en-US" altLang="en-US" dirty="0" smtClean="0"/>
              <a:t>Home</a:t>
            </a:r>
          </a:p>
          <a:p>
            <a:pPr lvl="1">
              <a:spcBef>
                <a:spcPct val="35000"/>
              </a:spcBef>
            </a:pPr>
            <a:r>
              <a:rPr lang="en-US" altLang="en-US" dirty="0" smtClean="0"/>
              <a:t>Hospitals</a:t>
            </a:r>
            <a:endParaRPr lang="en-US" altLang="en-US" dirty="0"/>
          </a:p>
          <a:p>
            <a:pPr lvl="1">
              <a:spcBef>
                <a:spcPct val="35000"/>
              </a:spcBef>
            </a:pPr>
            <a:r>
              <a:rPr lang="en-US" altLang="en-US" dirty="0"/>
              <a:t>Long-term care facilities</a:t>
            </a:r>
          </a:p>
        </p:txBody>
      </p:sp>
      <p:pic>
        <p:nvPicPr>
          <p:cNvPr id="2050" name="Picture 2" descr="\\10.1.1.17\productions\ART\ART PROCESS\PPT Projects\AAOS_ITK_PPT_164288\JPEG FILES\Chapter 19\9781284212785_CH19_FIGF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4419600" cy="2962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495300" y="48768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Peter D Noyce/</a:t>
            </a:r>
            <a:r>
              <a:rPr lang="en-US" sz="900" dirty="0" err="1">
                <a:solidFill>
                  <a:schemeClr val="bg1">
                    <a:lumMod val="75000"/>
                  </a:schemeClr>
                </a:solidFill>
                <a:latin typeface="+mj-lt"/>
              </a:rPr>
              <a:t>Alamy</a:t>
            </a:r>
            <a:r>
              <a:rPr lang="en-US" sz="900" dirty="0">
                <a:solidFill>
                  <a:schemeClr val="bg1">
                    <a:lumMod val="75000"/>
                  </a:schemeClr>
                </a:solidFill>
                <a:latin typeface="+mj-lt"/>
              </a:rPr>
              <a:t>.</a:t>
            </a:r>
          </a:p>
        </p:txBody>
      </p:sp>
    </p:spTree>
    <p:extLst>
      <p:ext uri="{BB962C8B-B14F-4D97-AF65-F5344CB8AC3E}">
        <p14:creationId xmlns:p14="http://schemas.microsoft.com/office/powerpoint/2010/main" val="336510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Patients With Terminal Illness</a:t>
            </a:r>
            <a:r>
              <a:rPr lang="en-US" sz="2400" dirty="0"/>
              <a:t> </a:t>
            </a:r>
            <a:r>
              <a:rPr lang="en-US" sz="2400" dirty="0" smtClean="0"/>
              <a:t>(7 </a:t>
            </a:r>
            <a:r>
              <a:rPr lang="en-US" sz="2400" dirty="0"/>
              <a:t>of 9)</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Many hospice programs:</a:t>
            </a:r>
          </a:p>
          <a:p>
            <a:pPr lvl="1"/>
            <a:r>
              <a:rPr lang="en-US" dirty="0"/>
              <a:t>Provide physical care</a:t>
            </a:r>
          </a:p>
          <a:p>
            <a:pPr lvl="1"/>
            <a:r>
              <a:rPr lang="en-US" dirty="0"/>
              <a:t>Assist with hygiene </a:t>
            </a:r>
          </a:p>
          <a:p>
            <a:pPr lvl="1"/>
            <a:r>
              <a:rPr lang="en-US" dirty="0"/>
              <a:t>Counsel the patient and caregivers</a:t>
            </a:r>
          </a:p>
          <a:p>
            <a:pPr lvl="1"/>
            <a:r>
              <a:rPr lang="en-US" dirty="0"/>
              <a:t>Supply medical equipment and/or supplies</a:t>
            </a:r>
          </a:p>
        </p:txBody>
      </p:sp>
    </p:spTree>
    <p:extLst>
      <p:ext uri="{BB962C8B-B14F-4D97-AF65-F5344CB8AC3E}">
        <p14:creationId xmlns:p14="http://schemas.microsoft.com/office/powerpoint/2010/main" val="322712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Care of Patients With Terminal Illness</a:t>
            </a:r>
            <a:r>
              <a:rPr lang="en-US" sz="2400" dirty="0"/>
              <a:t> </a:t>
            </a:r>
            <a:r>
              <a:rPr lang="en-US" sz="2400" dirty="0" smtClean="0"/>
              <a:t>(8 </a:t>
            </a:r>
            <a:r>
              <a:rPr lang="en-US" sz="2400" dirty="0"/>
              <a:t>of 9)</a:t>
            </a:r>
            <a:endParaRPr lang="en-US" sz="2800" b="0" dirty="0"/>
          </a:p>
        </p:txBody>
      </p:sp>
      <p:sp>
        <p:nvSpPr>
          <p:cNvPr id="1029" name="Content Placeholder 2"/>
          <p:cNvSpPr>
            <a:spLocks noGrp="1"/>
          </p:cNvSpPr>
          <p:nvPr>
            <p:ph type="body" idx="1"/>
          </p:nvPr>
        </p:nvSpPr>
        <p:spPr>
          <a:xfrm>
            <a:off x="4724400" y="1447800"/>
            <a:ext cx="3886200" cy="4800600"/>
          </a:xfrm>
        </p:spPr>
        <p:txBody>
          <a:bodyPr rIns="228600"/>
          <a:lstStyle/>
          <a:p>
            <a:r>
              <a:rPr lang="en-US" dirty="0"/>
              <a:t>Team consists of:</a:t>
            </a:r>
          </a:p>
          <a:p>
            <a:pPr lvl="1"/>
            <a:r>
              <a:rPr lang="en-US" dirty="0" smtClean="0"/>
              <a:t>Physician</a:t>
            </a:r>
            <a:endParaRPr lang="en-US" dirty="0"/>
          </a:p>
          <a:p>
            <a:pPr lvl="1"/>
            <a:r>
              <a:rPr lang="en-US" dirty="0"/>
              <a:t>Visiting nurses</a:t>
            </a:r>
          </a:p>
          <a:p>
            <a:pPr lvl="1"/>
            <a:r>
              <a:rPr lang="en-US" dirty="0"/>
              <a:t>A home health aide</a:t>
            </a:r>
          </a:p>
          <a:p>
            <a:pPr lvl="1">
              <a:spcBef>
                <a:spcPct val="35000"/>
              </a:spcBef>
            </a:pPr>
            <a:r>
              <a:rPr lang="en-US" altLang="en-US" dirty="0" smtClean="0"/>
              <a:t>Social </a:t>
            </a:r>
            <a:r>
              <a:rPr lang="en-US" altLang="en-US" dirty="0"/>
              <a:t>workers</a:t>
            </a:r>
          </a:p>
          <a:p>
            <a:pPr lvl="1">
              <a:spcBef>
                <a:spcPct val="35000"/>
              </a:spcBef>
            </a:pPr>
            <a:r>
              <a:rPr lang="en-US" altLang="en-US" dirty="0"/>
              <a:t>Chaplains</a:t>
            </a:r>
          </a:p>
          <a:p>
            <a:pPr lvl="1">
              <a:spcBef>
                <a:spcPct val="35000"/>
              </a:spcBef>
            </a:pPr>
            <a:r>
              <a:rPr lang="en-US" altLang="en-US" dirty="0"/>
              <a:t>Trained volunteers</a:t>
            </a:r>
          </a:p>
        </p:txBody>
      </p:sp>
      <p:pic>
        <p:nvPicPr>
          <p:cNvPr id="3075" name="Picture 3" descr="\\10.1.1.17\productions\ART\ART PROCESS\PPT Projects\AAOS_ITK_PPT_164288\JPEG FILES\Chapter 19\9781284212785_CH19_FIGF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600200"/>
            <a:ext cx="3797300" cy="3797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609600" y="5410638"/>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smtClean="0">
                <a:solidFill>
                  <a:schemeClr val="bg1">
                    <a:lumMod val="75000"/>
                  </a:schemeClr>
                </a:solidFill>
                <a:latin typeface="+mj-lt"/>
              </a:rPr>
              <a:t>© </a:t>
            </a:r>
            <a:r>
              <a:rPr lang="en-US" sz="900" dirty="0" err="1" smtClean="0">
                <a:solidFill>
                  <a:schemeClr val="bg1">
                    <a:lumMod val="75000"/>
                  </a:schemeClr>
                </a:solidFill>
                <a:latin typeface="+mj-lt"/>
              </a:rPr>
              <a:t>Stockbyte</a:t>
            </a:r>
            <a:r>
              <a:rPr lang="en-US" sz="900" dirty="0" smtClean="0">
                <a:solidFill>
                  <a:schemeClr val="bg1">
                    <a:lumMod val="75000"/>
                  </a:schemeClr>
                </a:solidFill>
                <a:latin typeface="+mj-lt"/>
              </a:rPr>
              <a:t>/Thinkstock/Getty.</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361456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Patients With Terminal Illness</a:t>
            </a:r>
            <a:r>
              <a:rPr lang="en-US" sz="2400" dirty="0"/>
              <a:t> </a:t>
            </a:r>
            <a:r>
              <a:rPr lang="en-US" sz="2400" dirty="0" smtClean="0"/>
              <a:t>(9 </a:t>
            </a:r>
            <a:r>
              <a:rPr lang="en-US" sz="2400" dirty="0"/>
              <a:t>of 9)</a:t>
            </a:r>
            <a:endParaRPr lang="en-US" sz="2800" dirty="0"/>
          </a:p>
        </p:txBody>
      </p:sp>
      <p:sp>
        <p:nvSpPr>
          <p:cNvPr id="3" name="Content Placeholder 2"/>
          <p:cNvSpPr>
            <a:spLocks noGrp="1"/>
          </p:cNvSpPr>
          <p:nvPr>
            <p:ph idx="1"/>
          </p:nvPr>
        </p:nvSpPr>
        <p:spPr/>
        <p:txBody>
          <a:bodyPr/>
          <a:lstStyle/>
          <a:p>
            <a:r>
              <a:rPr lang="en-US" dirty="0"/>
              <a:t>Common misconception:</a:t>
            </a:r>
          </a:p>
          <a:p>
            <a:pPr lvl="1"/>
            <a:r>
              <a:rPr lang="en-US" dirty="0"/>
              <a:t>Once in hospice, always in hospice</a:t>
            </a:r>
          </a:p>
          <a:p>
            <a:pPr lvl="1"/>
            <a:r>
              <a:rPr lang="en-US" dirty="0" smtClean="0"/>
              <a:t>Patient </a:t>
            </a:r>
            <a:r>
              <a:rPr lang="en-US" dirty="0"/>
              <a:t>can stop services:</a:t>
            </a:r>
          </a:p>
          <a:p>
            <a:pPr lvl="2"/>
            <a:r>
              <a:rPr lang="en-US" dirty="0"/>
              <a:t>At any time</a:t>
            </a:r>
          </a:p>
          <a:p>
            <a:pPr lvl="2"/>
            <a:r>
              <a:rPr lang="en-US" dirty="0"/>
              <a:t>For any reason</a:t>
            </a:r>
          </a:p>
          <a:p>
            <a:r>
              <a:rPr lang="en-US" dirty="0"/>
              <a:t>Hospice services continue as long as patient still meets </a:t>
            </a:r>
            <a:r>
              <a:rPr lang="en-US" dirty="0" smtClean="0"/>
              <a:t>criteria and is </a:t>
            </a:r>
            <a:r>
              <a:rPr lang="en-US" dirty="0"/>
              <a:t>still </a:t>
            </a:r>
            <a:r>
              <a:rPr lang="en-US" dirty="0" smtClean="0"/>
              <a:t>declining.</a:t>
            </a:r>
            <a:endParaRPr lang="en-US" dirty="0"/>
          </a:p>
        </p:txBody>
      </p:sp>
    </p:spTree>
    <p:extLst>
      <p:ext uri="{BB962C8B-B14F-4D97-AF65-F5344CB8AC3E}">
        <p14:creationId xmlns:p14="http://schemas.microsoft.com/office/powerpoint/2010/main" val="171942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Death and Dying </a:t>
            </a:r>
            <a:br>
              <a:rPr lang="en-US" dirty="0" smtClean="0"/>
            </a:br>
            <a:r>
              <a:rPr lang="en-US" sz="2400" dirty="0" smtClean="0"/>
              <a:t>(1 of </a:t>
            </a:r>
            <a:r>
              <a:rPr lang="en-US" sz="2400" dirty="0"/>
              <a:t>9)</a:t>
            </a:r>
            <a:endParaRPr lang="en-US" sz="2400" dirty="0"/>
          </a:p>
        </p:txBody>
      </p:sp>
      <p:sp>
        <p:nvSpPr>
          <p:cNvPr id="3" name="Content Placeholder 2"/>
          <p:cNvSpPr>
            <a:spLocks noGrp="1"/>
          </p:cNvSpPr>
          <p:nvPr>
            <p:ph idx="1"/>
          </p:nvPr>
        </p:nvSpPr>
        <p:spPr>
          <a:xfrm>
            <a:off x="685800" y="1524000"/>
            <a:ext cx="7772400" cy="4800600"/>
          </a:xfrm>
        </p:spPr>
        <p:txBody>
          <a:bodyPr/>
          <a:lstStyle/>
          <a:p>
            <a:r>
              <a:rPr lang="en-US" dirty="0"/>
              <a:t>Culture’s influence on death</a:t>
            </a:r>
          </a:p>
          <a:p>
            <a:pPr lvl="1"/>
            <a:r>
              <a:rPr lang="en-US" dirty="0" smtClean="0"/>
              <a:t>Births and </a:t>
            </a:r>
            <a:r>
              <a:rPr lang="en-US" dirty="0"/>
              <a:t>deaths</a:t>
            </a:r>
          </a:p>
          <a:p>
            <a:pPr lvl="2"/>
            <a:r>
              <a:rPr lang="en-US" dirty="0"/>
              <a:t>In some cultures, these moments are </a:t>
            </a:r>
            <a:r>
              <a:rPr lang="en-US" dirty="0" smtClean="0"/>
              <a:t>holy and </a:t>
            </a:r>
            <a:r>
              <a:rPr lang="en-US" dirty="0"/>
              <a:t>a privilege to </a:t>
            </a:r>
            <a:r>
              <a:rPr lang="en-US" dirty="0" smtClean="0"/>
              <a:t>share.</a:t>
            </a:r>
            <a:endParaRPr lang="en-US" dirty="0"/>
          </a:p>
          <a:p>
            <a:pPr lvl="2"/>
            <a:r>
              <a:rPr lang="en-US" dirty="0"/>
              <a:t>In Western cultures, death is </a:t>
            </a:r>
            <a:r>
              <a:rPr lang="en-US" dirty="0" smtClean="0"/>
              <a:t>feared and </a:t>
            </a:r>
            <a:r>
              <a:rPr lang="en-US" dirty="0"/>
              <a:t>postponed; a sign of respect that your assistance was requested</a:t>
            </a:r>
          </a:p>
        </p:txBody>
      </p:sp>
    </p:spTree>
    <p:extLst>
      <p:ext uri="{BB962C8B-B14F-4D97-AF65-F5344CB8AC3E}">
        <p14:creationId xmlns:p14="http://schemas.microsoft.com/office/powerpoint/2010/main" val="410938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(2 </a:t>
            </a:r>
            <a:r>
              <a:rPr lang="en-US" sz="2400" dirty="0"/>
              <a:t>of </a:t>
            </a:r>
            <a:r>
              <a:rPr lang="en-US" sz="2400" dirty="0"/>
              <a:t>9)</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5 </a:t>
            </a:r>
            <a:r>
              <a:rPr lang="en-US" dirty="0"/>
              <a:t>stages of grief:</a:t>
            </a:r>
          </a:p>
          <a:p>
            <a:pPr lvl="1"/>
            <a:r>
              <a:rPr lang="en-US" dirty="0"/>
              <a:t>Stage 1: Denial</a:t>
            </a:r>
          </a:p>
          <a:p>
            <a:pPr lvl="1"/>
            <a:r>
              <a:rPr lang="en-US" dirty="0"/>
              <a:t>Stage 2: Anger </a:t>
            </a:r>
          </a:p>
          <a:p>
            <a:pPr lvl="1"/>
            <a:r>
              <a:rPr lang="en-US" dirty="0"/>
              <a:t>Stage 3: Bargaining</a:t>
            </a:r>
          </a:p>
          <a:p>
            <a:pPr lvl="1"/>
            <a:r>
              <a:rPr lang="en-US" dirty="0"/>
              <a:t>Stage 4: Depression </a:t>
            </a:r>
          </a:p>
          <a:p>
            <a:pPr lvl="1"/>
            <a:r>
              <a:rPr lang="en-US" dirty="0"/>
              <a:t>Stage 5: Acceptance</a:t>
            </a:r>
            <a:endParaRPr lang="en-US" i="1" dirty="0"/>
          </a:p>
        </p:txBody>
      </p:sp>
    </p:spTree>
    <p:extLst>
      <p:ext uri="{BB962C8B-B14F-4D97-AF65-F5344CB8AC3E}">
        <p14:creationId xmlns:p14="http://schemas.microsoft.com/office/powerpoint/2010/main" val="3410022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(3 </a:t>
            </a:r>
            <a:r>
              <a:rPr lang="en-US" sz="2400" dirty="0"/>
              <a:t>of </a:t>
            </a:r>
            <a:r>
              <a:rPr lang="en-US" sz="2400" dirty="0"/>
              <a:t>9)</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Interacting with the dying patient</a:t>
            </a:r>
          </a:p>
          <a:p>
            <a:pPr lvl="1"/>
            <a:r>
              <a:rPr lang="en-US" dirty="0"/>
              <a:t>Patients’ reactions to terminal illness/death differ from person to person</a:t>
            </a:r>
          </a:p>
          <a:p>
            <a:pPr lvl="1"/>
            <a:r>
              <a:rPr lang="en-US" dirty="0"/>
              <a:t>Do not say “everything will be alright.”</a:t>
            </a:r>
          </a:p>
        </p:txBody>
      </p:sp>
    </p:spTree>
    <p:extLst>
      <p:ext uri="{BB962C8B-B14F-4D97-AF65-F5344CB8AC3E}">
        <p14:creationId xmlns:p14="http://schemas.microsoft.com/office/powerpoint/2010/main" val="393266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609600"/>
            <a:ext cx="7772400" cy="5410200"/>
          </a:xfrm>
        </p:spPr>
        <p:txBody>
          <a:bodyPr/>
          <a:lstStyle/>
          <a:p>
            <a:pPr>
              <a:defRPr/>
            </a:pPr>
            <a:r>
              <a:rPr lang="en-US" sz="4400" dirty="0"/>
              <a:t>Chapter </a:t>
            </a:r>
            <a:r>
              <a:rPr lang="en-US" sz="4400" dirty="0" smtClean="0"/>
              <a:t>19</a:t>
            </a:r>
            <a:br>
              <a:rPr lang="en-US" sz="4400" dirty="0" smtClean="0"/>
            </a:br>
            <a:r>
              <a:rPr lang="en-US" sz="4400" dirty="0"/>
              <a:t/>
            </a:r>
            <a:br>
              <a:rPr lang="en-US" sz="4400" dirty="0"/>
            </a:br>
            <a:r>
              <a:rPr lang="en-US" dirty="0"/>
              <a:t>Hospice and Palliative </a:t>
            </a:r>
            <a:r>
              <a:rPr lang="en-US" dirty="0" smtClean="0"/>
              <a:t>Care</a:t>
            </a:r>
            <a:endParaRPr lang="en-US" dirty="0"/>
          </a:p>
        </p:txBody>
      </p:sp>
    </p:spTree>
    <p:extLst>
      <p:ext uri="{BB962C8B-B14F-4D97-AF65-F5344CB8AC3E}">
        <p14:creationId xmlns:p14="http://schemas.microsoft.com/office/powerpoint/2010/main" val="3805981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Coping With Death and Dying </a:t>
            </a:r>
            <a:br>
              <a:rPr lang="en-US" dirty="0"/>
            </a:br>
            <a:r>
              <a:rPr lang="en-US" sz="2400" dirty="0" smtClean="0"/>
              <a:t>(4 </a:t>
            </a:r>
            <a:r>
              <a:rPr lang="en-US" sz="2400" dirty="0"/>
              <a:t>of </a:t>
            </a:r>
            <a:r>
              <a:rPr lang="en-US" sz="2400" dirty="0"/>
              <a:t>9)</a:t>
            </a:r>
            <a:endParaRPr lang="en-US" sz="2800" b="0" dirty="0"/>
          </a:p>
        </p:txBody>
      </p:sp>
      <p:sp>
        <p:nvSpPr>
          <p:cNvPr id="1029" name="Content Placeholder 2"/>
          <p:cNvSpPr>
            <a:spLocks noGrp="1"/>
          </p:cNvSpPr>
          <p:nvPr>
            <p:ph type="body" idx="1"/>
          </p:nvPr>
        </p:nvSpPr>
        <p:spPr>
          <a:xfrm>
            <a:off x="4648200" y="1447800"/>
            <a:ext cx="4038600" cy="4800600"/>
          </a:xfrm>
        </p:spPr>
        <p:txBody>
          <a:bodyPr rIns="228600"/>
          <a:lstStyle/>
          <a:p>
            <a:r>
              <a:rPr lang="en-US" dirty="0" smtClean="0"/>
              <a:t>Important </a:t>
            </a:r>
            <a:r>
              <a:rPr lang="en-US" dirty="0"/>
              <a:t>aspects of care: </a:t>
            </a:r>
          </a:p>
          <a:p>
            <a:pPr lvl="1"/>
            <a:r>
              <a:rPr lang="en-US" dirty="0"/>
              <a:t>Ability to listen</a:t>
            </a:r>
          </a:p>
          <a:p>
            <a:pPr lvl="1"/>
            <a:r>
              <a:rPr lang="en-US" dirty="0"/>
              <a:t>Allowing the patient to voice </a:t>
            </a:r>
            <a:r>
              <a:rPr lang="en-US" dirty="0" smtClean="0"/>
              <a:t>fears</a:t>
            </a:r>
            <a:endParaRPr lang="en-US" dirty="0"/>
          </a:p>
        </p:txBody>
      </p:sp>
      <p:pic>
        <p:nvPicPr>
          <p:cNvPr id="4098" name="Picture 2" descr="\\10.1.1.17\productions\ART\ART PROCESS\PPT Projects\AAOS_ITK_PPT_164288\JPEG FILES\Chapter 19\9781284212785_CH19_FIG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248058" cy="2830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304800" y="48006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Eva </a:t>
            </a:r>
            <a:r>
              <a:rPr lang="en-US" sz="900" dirty="0" err="1">
                <a:solidFill>
                  <a:schemeClr val="bg1">
                    <a:lumMod val="75000"/>
                  </a:schemeClr>
                </a:solidFill>
                <a:latin typeface="+mj-lt"/>
              </a:rPr>
              <a:t>Katalin</a:t>
            </a:r>
            <a:r>
              <a:rPr lang="en-US" sz="900" dirty="0">
                <a:solidFill>
                  <a:schemeClr val="bg1">
                    <a:lumMod val="75000"/>
                  </a:schemeClr>
                </a:solidFill>
                <a:latin typeface="+mj-lt"/>
              </a:rPr>
              <a:t> </a:t>
            </a:r>
            <a:r>
              <a:rPr lang="en-US" sz="900" dirty="0" err="1">
                <a:solidFill>
                  <a:schemeClr val="bg1">
                    <a:lumMod val="75000"/>
                  </a:schemeClr>
                </a:solidFill>
                <a:latin typeface="+mj-lt"/>
              </a:rPr>
              <a:t>Kondoros</a:t>
            </a:r>
            <a:r>
              <a:rPr lang="en-US" sz="900" dirty="0">
                <a:solidFill>
                  <a:schemeClr val="bg1">
                    <a:lumMod val="75000"/>
                  </a:schemeClr>
                </a:solidFill>
                <a:latin typeface="+mj-lt"/>
              </a:rPr>
              <a:t>/</a:t>
            </a:r>
            <a:r>
              <a:rPr lang="en-US" sz="900" dirty="0" err="1">
                <a:solidFill>
                  <a:schemeClr val="bg1">
                    <a:lumMod val="75000"/>
                  </a:schemeClr>
                </a:solidFill>
                <a:latin typeface="+mj-lt"/>
              </a:rPr>
              <a:t>iStock</a:t>
            </a:r>
            <a:r>
              <a:rPr lang="en-US" sz="900" dirty="0">
                <a:solidFill>
                  <a:schemeClr val="bg1">
                    <a:lumMod val="75000"/>
                  </a:schemeClr>
                </a:solidFill>
                <a:latin typeface="+mj-lt"/>
              </a:rPr>
              <a:t>/Getty.</a:t>
            </a:r>
          </a:p>
        </p:txBody>
      </p:sp>
    </p:spTree>
    <p:extLst>
      <p:ext uri="{BB962C8B-B14F-4D97-AF65-F5344CB8AC3E}">
        <p14:creationId xmlns:p14="http://schemas.microsoft.com/office/powerpoint/2010/main" val="3715891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(5 </a:t>
            </a:r>
            <a:r>
              <a:rPr lang="en-US" sz="2400" dirty="0"/>
              <a:t>of </a:t>
            </a:r>
            <a:r>
              <a:rPr lang="en-US" sz="2400" dirty="0"/>
              <a:t>9)</a:t>
            </a:r>
            <a:endParaRPr lang="en-US" sz="2800" dirty="0"/>
          </a:p>
        </p:txBody>
      </p:sp>
      <p:sp>
        <p:nvSpPr>
          <p:cNvPr id="3" name="Content Placeholder 2"/>
          <p:cNvSpPr>
            <a:spLocks noGrp="1"/>
          </p:cNvSpPr>
          <p:nvPr>
            <p:ph idx="1"/>
          </p:nvPr>
        </p:nvSpPr>
        <p:spPr>
          <a:xfrm>
            <a:off x="685800" y="1371600"/>
            <a:ext cx="7772400" cy="4800600"/>
          </a:xfrm>
        </p:spPr>
        <p:txBody>
          <a:bodyPr/>
          <a:lstStyle/>
          <a:p>
            <a:r>
              <a:rPr lang="en-US" dirty="0"/>
              <a:t>Tips for listening</a:t>
            </a:r>
          </a:p>
          <a:p>
            <a:pPr lvl="1"/>
            <a:r>
              <a:rPr lang="en-US" dirty="0"/>
              <a:t>Give ample time to share</a:t>
            </a:r>
          </a:p>
          <a:p>
            <a:pPr lvl="1"/>
            <a:r>
              <a:rPr lang="en-US" dirty="0"/>
              <a:t>Be prepared for your patient to feel angry, sad</a:t>
            </a:r>
          </a:p>
          <a:p>
            <a:pPr lvl="1"/>
            <a:r>
              <a:rPr lang="en-US" dirty="0"/>
              <a:t>Do your best not to be judgmental or offended</a:t>
            </a:r>
          </a:p>
          <a:p>
            <a:pPr lvl="1"/>
            <a:r>
              <a:rPr lang="en-US" dirty="0"/>
              <a:t>Remember the stages of grief</a:t>
            </a:r>
          </a:p>
          <a:p>
            <a:pPr lvl="1"/>
            <a:r>
              <a:rPr lang="en-US" dirty="0"/>
              <a:t>Try to ask open-ended </a:t>
            </a:r>
            <a:r>
              <a:rPr lang="en-US" dirty="0" smtClean="0"/>
              <a:t>questions</a:t>
            </a:r>
          </a:p>
          <a:p>
            <a:pPr lvl="1"/>
            <a:r>
              <a:rPr lang="en-US" dirty="0"/>
              <a:t>Try to reframe the discussion of hope</a:t>
            </a:r>
          </a:p>
          <a:p>
            <a:pPr lvl="2"/>
            <a:r>
              <a:rPr lang="en-US" dirty="0"/>
              <a:t>Hope for better </a:t>
            </a:r>
            <a:r>
              <a:rPr lang="en-US" dirty="0" smtClean="0"/>
              <a:t>comfort and better rest</a:t>
            </a:r>
            <a:endParaRPr lang="en-US" dirty="0"/>
          </a:p>
        </p:txBody>
      </p:sp>
    </p:spTree>
    <p:extLst>
      <p:ext uri="{BB962C8B-B14F-4D97-AF65-F5344CB8AC3E}">
        <p14:creationId xmlns:p14="http://schemas.microsoft.com/office/powerpoint/2010/main" val="3797076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(6 </a:t>
            </a:r>
            <a:r>
              <a:rPr lang="en-US" sz="2400" dirty="0"/>
              <a:t>of </a:t>
            </a:r>
            <a:r>
              <a:rPr lang="en-US" sz="2400" dirty="0"/>
              <a:t>9)</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Interacting with a patient</a:t>
            </a:r>
          </a:p>
          <a:p>
            <a:pPr lvl="1"/>
            <a:r>
              <a:rPr lang="en-US" dirty="0"/>
              <a:t>Ask patient for personal preferences</a:t>
            </a:r>
          </a:p>
          <a:p>
            <a:pPr lvl="1"/>
            <a:r>
              <a:rPr lang="en-US" dirty="0"/>
              <a:t>Explain to patient his or her options</a:t>
            </a:r>
          </a:p>
          <a:p>
            <a:pPr lvl="1"/>
            <a:r>
              <a:rPr lang="en-US" dirty="0"/>
              <a:t>Inform patient what you are doing</a:t>
            </a:r>
          </a:p>
          <a:p>
            <a:pPr lvl="1"/>
            <a:r>
              <a:rPr lang="en-US" dirty="0"/>
              <a:t>Ask him or her if there is anyone they would like you to </a:t>
            </a:r>
            <a:r>
              <a:rPr lang="en-US" dirty="0" smtClean="0"/>
              <a:t>contact</a:t>
            </a:r>
            <a:endParaRPr lang="en-US" dirty="0"/>
          </a:p>
        </p:txBody>
      </p:sp>
    </p:spTree>
    <p:extLst>
      <p:ext uri="{BB962C8B-B14F-4D97-AF65-F5344CB8AC3E}">
        <p14:creationId xmlns:p14="http://schemas.microsoft.com/office/powerpoint/2010/main" val="3928638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(7 </a:t>
            </a:r>
            <a:r>
              <a:rPr lang="en-US" sz="2400" dirty="0"/>
              <a:t>of </a:t>
            </a:r>
            <a:r>
              <a:rPr lang="en-US" sz="2400" dirty="0" smtClean="0"/>
              <a:t>9</a:t>
            </a:r>
            <a:r>
              <a:rPr lang="en-US" sz="2400" dirty="0"/>
              <a:t>)</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Interacting with a grieving family</a:t>
            </a:r>
          </a:p>
          <a:p>
            <a:pPr lvl="1"/>
            <a:r>
              <a:rPr lang="en-US" dirty="0"/>
              <a:t>Family members may ask if the patient is or was in pain during the dying process.</a:t>
            </a:r>
          </a:p>
          <a:p>
            <a:pPr lvl="1"/>
            <a:r>
              <a:rPr lang="en-US" dirty="0"/>
              <a:t>Answering questions honestly can decrease anxieties and comfort family members</a:t>
            </a:r>
            <a:r>
              <a:rPr lang="en-US" dirty="0" smtClean="0"/>
              <a:t>.</a:t>
            </a:r>
            <a:endParaRPr lang="en-US" dirty="0"/>
          </a:p>
        </p:txBody>
      </p:sp>
    </p:spTree>
    <p:extLst>
      <p:ext uri="{BB962C8B-B14F-4D97-AF65-F5344CB8AC3E}">
        <p14:creationId xmlns:p14="http://schemas.microsoft.com/office/powerpoint/2010/main" val="3006704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(8 </a:t>
            </a:r>
            <a:r>
              <a:rPr lang="en-US" sz="2400" dirty="0"/>
              <a:t>of </a:t>
            </a:r>
            <a:r>
              <a:rPr lang="en-US" sz="2400" dirty="0"/>
              <a:t>9)</a:t>
            </a:r>
            <a:endParaRPr lang="en-US" sz="2800" dirty="0"/>
          </a:p>
        </p:txBody>
      </p:sp>
      <p:sp>
        <p:nvSpPr>
          <p:cNvPr id="3" name="Content Placeholder 2"/>
          <p:cNvSpPr>
            <a:spLocks noGrp="1"/>
          </p:cNvSpPr>
          <p:nvPr>
            <p:ph idx="1"/>
          </p:nvPr>
        </p:nvSpPr>
        <p:spPr/>
        <p:txBody>
          <a:bodyPr/>
          <a:lstStyle/>
          <a:p>
            <a:r>
              <a:rPr lang="en-US" dirty="0"/>
              <a:t>Interacting with a grieving family (cont’d)</a:t>
            </a:r>
          </a:p>
          <a:p>
            <a:pPr lvl="1"/>
            <a:r>
              <a:rPr lang="en-US" dirty="0"/>
              <a:t>This is a stressful time, and tensions may escalate among family members.</a:t>
            </a:r>
          </a:p>
          <a:p>
            <a:pPr lvl="1"/>
            <a:r>
              <a:rPr lang="en-US" dirty="0"/>
              <a:t>Explain in terms they understand about what is being done to make the patient comfortable</a:t>
            </a:r>
            <a:r>
              <a:rPr lang="en-US" dirty="0" smtClean="0"/>
              <a:t>.</a:t>
            </a:r>
          </a:p>
          <a:p>
            <a:pPr lvl="1"/>
            <a:r>
              <a:rPr lang="en-US" dirty="0" smtClean="0"/>
              <a:t>Help family </a:t>
            </a:r>
            <a:r>
              <a:rPr lang="en-US" dirty="0"/>
              <a:t>members </a:t>
            </a:r>
            <a:r>
              <a:rPr lang="en-US" dirty="0" smtClean="0"/>
              <a:t>be </a:t>
            </a:r>
            <a:r>
              <a:rPr lang="en-US" dirty="0"/>
              <a:t>near the </a:t>
            </a:r>
            <a:r>
              <a:rPr lang="en-US" dirty="0" smtClean="0"/>
              <a:t>patient.</a:t>
            </a:r>
            <a:endParaRPr lang="en-US" dirty="0"/>
          </a:p>
          <a:p>
            <a:pPr lvl="1"/>
            <a:r>
              <a:rPr lang="en-US" dirty="0" smtClean="0"/>
              <a:t>Try </a:t>
            </a:r>
            <a:r>
              <a:rPr lang="en-US" dirty="0"/>
              <a:t>to arrange for further support. </a:t>
            </a:r>
          </a:p>
        </p:txBody>
      </p:sp>
    </p:spTree>
    <p:extLst>
      <p:ext uri="{BB962C8B-B14F-4D97-AF65-F5344CB8AC3E}">
        <p14:creationId xmlns:p14="http://schemas.microsoft.com/office/powerpoint/2010/main" val="3873226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Death and Dying </a:t>
            </a:r>
            <a:br>
              <a:rPr lang="en-US" dirty="0"/>
            </a:br>
            <a:r>
              <a:rPr lang="en-US" sz="2400" dirty="0" smtClean="0"/>
              <a:t>(9 </a:t>
            </a:r>
            <a:r>
              <a:rPr lang="en-US" sz="2400" dirty="0"/>
              <a:t>of </a:t>
            </a:r>
            <a:r>
              <a:rPr lang="en-US" sz="2400" dirty="0" smtClean="0"/>
              <a:t>9)</a:t>
            </a:r>
            <a:endParaRPr lang="en-US" sz="2800" dirty="0"/>
          </a:p>
        </p:txBody>
      </p:sp>
      <p:sp>
        <p:nvSpPr>
          <p:cNvPr id="3" name="Content Placeholder 2"/>
          <p:cNvSpPr>
            <a:spLocks noGrp="1"/>
          </p:cNvSpPr>
          <p:nvPr>
            <p:ph idx="1"/>
          </p:nvPr>
        </p:nvSpPr>
        <p:spPr>
          <a:xfrm>
            <a:off x="685800" y="1371600"/>
            <a:ext cx="7772400" cy="4800600"/>
          </a:xfrm>
        </p:spPr>
        <p:txBody>
          <a:bodyPr/>
          <a:lstStyle/>
          <a:p>
            <a:r>
              <a:rPr lang="en-US" dirty="0"/>
              <a:t>Interacting with a grieving child</a:t>
            </a:r>
          </a:p>
          <a:p>
            <a:pPr lvl="1"/>
            <a:r>
              <a:rPr lang="en-US" dirty="0"/>
              <a:t>Up to 3 years: aware that something has happened and people are sad</a:t>
            </a:r>
          </a:p>
          <a:p>
            <a:pPr lvl="1"/>
            <a:r>
              <a:rPr lang="en-US" dirty="0"/>
              <a:t>3 to 6 years: believe death is temporary and may ask when the person will </a:t>
            </a:r>
            <a:r>
              <a:rPr lang="en-US" dirty="0" smtClean="0"/>
              <a:t>return</a:t>
            </a:r>
          </a:p>
          <a:p>
            <a:pPr lvl="1"/>
            <a:r>
              <a:rPr lang="en-US" dirty="0"/>
              <a:t>6 to 9 years: may mask their feelings in an effort not to look babyish</a:t>
            </a:r>
          </a:p>
          <a:p>
            <a:pPr lvl="1"/>
            <a:r>
              <a:rPr lang="en-US" dirty="0"/>
              <a:t>9 to 12 years: may want to know details surrounding the incident</a:t>
            </a:r>
          </a:p>
          <a:p>
            <a:pPr lvl="1"/>
            <a:endParaRPr lang="en-US" dirty="0"/>
          </a:p>
        </p:txBody>
      </p:sp>
    </p:spTree>
    <p:extLst>
      <p:ext uri="{BB962C8B-B14F-4D97-AF65-F5344CB8AC3E}">
        <p14:creationId xmlns:p14="http://schemas.microsoft.com/office/powerpoint/2010/main" val="1238628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Effects in Hospice and Palliative Care</a:t>
            </a:r>
          </a:p>
        </p:txBody>
      </p:sp>
      <p:sp>
        <p:nvSpPr>
          <p:cNvPr id="3" name="Content Placeholder 2"/>
          <p:cNvSpPr>
            <a:spLocks noGrp="1"/>
          </p:cNvSpPr>
          <p:nvPr>
            <p:ph idx="1"/>
          </p:nvPr>
        </p:nvSpPr>
        <p:spPr/>
        <p:txBody>
          <a:bodyPr/>
          <a:lstStyle/>
          <a:p>
            <a:r>
              <a:rPr lang="en-US" dirty="0"/>
              <a:t>Honor your patient’s customs</a:t>
            </a:r>
          </a:p>
          <a:p>
            <a:pPr lvl="1"/>
            <a:r>
              <a:rPr lang="en-US" dirty="0"/>
              <a:t>Know your own </a:t>
            </a:r>
            <a:r>
              <a:rPr lang="en-US" dirty="0" smtClean="0"/>
              <a:t>beliefs.</a:t>
            </a:r>
            <a:endParaRPr lang="en-US" dirty="0"/>
          </a:p>
          <a:p>
            <a:pPr lvl="1"/>
            <a:r>
              <a:rPr lang="en-US" dirty="0" smtClean="0"/>
              <a:t>Consider patient’s </a:t>
            </a:r>
            <a:r>
              <a:rPr lang="en-US" dirty="0"/>
              <a:t>cultural </a:t>
            </a:r>
            <a:r>
              <a:rPr lang="en-US" dirty="0" smtClean="0"/>
              <a:t>practices and </a:t>
            </a:r>
            <a:r>
              <a:rPr lang="en-US" dirty="0" smtClean="0"/>
              <a:t>rituals.</a:t>
            </a:r>
            <a:endParaRPr lang="en-US" dirty="0"/>
          </a:p>
          <a:p>
            <a:pPr lvl="1"/>
            <a:r>
              <a:rPr lang="en-US" dirty="0"/>
              <a:t>Communication is key. </a:t>
            </a:r>
            <a:endParaRPr lang="en-US" dirty="0" smtClean="0"/>
          </a:p>
          <a:p>
            <a:pPr lvl="1"/>
            <a:r>
              <a:rPr lang="en-US" dirty="0" smtClean="0"/>
              <a:t>Determine</a:t>
            </a:r>
            <a:r>
              <a:rPr lang="en-US" dirty="0"/>
              <a:t>:</a:t>
            </a:r>
          </a:p>
          <a:p>
            <a:pPr lvl="2"/>
            <a:r>
              <a:rPr lang="en-US" dirty="0"/>
              <a:t>If patient wants to participate </a:t>
            </a:r>
            <a:r>
              <a:rPr lang="en-US" dirty="0" smtClean="0"/>
              <a:t>in </a:t>
            </a:r>
            <a:r>
              <a:rPr lang="en-US" dirty="0"/>
              <a:t>care</a:t>
            </a:r>
          </a:p>
          <a:p>
            <a:pPr lvl="2"/>
            <a:r>
              <a:rPr lang="en-US" dirty="0"/>
              <a:t>If there are food or consumption rituals (ensure patient’s safety</a:t>
            </a:r>
            <a:r>
              <a:rPr lang="en-US" dirty="0" smtClean="0"/>
              <a:t>)</a:t>
            </a:r>
            <a:endParaRPr lang="en-US" dirty="0"/>
          </a:p>
        </p:txBody>
      </p:sp>
    </p:spTree>
    <p:extLst>
      <p:ext uri="{BB962C8B-B14F-4D97-AF65-F5344CB8AC3E}">
        <p14:creationId xmlns:p14="http://schemas.microsoft.com/office/powerpoint/2010/main" val="780426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(1 of 8)</a:t>
            </a:r>
          </a:p>
        </p:txBody>
      </p:sp>
      <p:sp>
        <p:nvSpPr>
          <p:cNvPr id="3" name="Content Placeholder 2"/>
          <p:cNvSpPr>
            <a:spLocks noGrp="1"/>
          </p:cNvSpPr>
          <p:nvPr>
            <p:ph idx="1"/>
          </p:nvPr>
        </p:nvSpPr>
        <p:spPr>
          <a:xfrm>
            <a:off x="685800" y="1524000"/>
            <a:ext cx="7772400" cy="4800600"/>
          </a:xfrm>
        </p:spPr>
        <p:txBody>
          <a:bodyPr/>
          <a:lstStyle/>
          <a:p>
            <a:r>
              <a:rPr lang="en-US" dirty="0"/>
              <a:t>Incident command system (ICS)</a:t>
            </a:r>
          </a:p>
          <a:p>
            <a:pPr lvl="1"/>
            <a:r>
              <a:rPr lang="en-US" dirty="0"/>
              <a:t>End-of-life care is complex</a:t>
            </a:r>
          </a:p>
          <a:p>
            <a:pPr lvl="1"/>
            <a:r>
              <a:rPr lang="en-US" dirty="0"/>
              <a:t>Involves multiple agencies</a:t>
            </a:r>
          </a:p>
          <a:p>
            <a:r>
              <a:rPr lang="en-US" dirty="0"/>
              <a:t>Five basic functions in ICS </a:t>
            </a:r>
            <a:r>
              <a:rPr lang="en-US" dirty="0" smtClean="0"/>
              <a:t>are like </a:t>
            </a:r>
            <a:r>
              <a:rPr lang="en-US" dirty="0"/>
              <a:t>those used in caring for a dying patient as part of a team</a:t>
            </a:r>
          </a:p>
        </p:txBody>
      </p:sp>
    </p:spTree>
    <p:extLst>
      <p:ext uri="{BB962C8B-B14F-4D97-AF65-F5344CB8AC3E}">
        <p14:creationId xmlns:p14="http://schemas.microsoft.com/office/powerpoint/2010/main" val="3420510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(2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Incident commander = </a:t>
            </a:r>
            <a:r>
              <a:rPr lang="en-US" dirty="0" smtClean="0"/>
              <a:t>patient </a:t>
            </a:r>
            <a:r>
              <a:rPr lang="en-US" dirty="0"/>
              <a:t>or legal surrogate</a:t>
            </a:r>
          </a:p>
          <a:p>
            <a:pPr lvl="1"/>
            <a:r>
              <a:rPr lang="en-US" dirty="0"/>
              <a:t>A single person with decision making authority </a:t>
            </a:r>
          </a:p>
          <a:p>
            <a:pPr lvl="2"/>
            <a:r>
              <a:rPr lang="en-US" dirty="0"/>
              <a:t>Patient</a:t>
            </a:r>
          </a:p>
          <a:p>
            <a:pPr lvl="2"/>
            <a:r>
              <a:rPr lang="en-US" dirty="0"/>
              <a:t>Designated legal surrogate (health care proxy)</a:t>
            </a:r>
          </a:p>
          <a:p>
            <a:pPr lvl="2"/>
            <a:r>
              <a:rPr lang="en-US" dirty="0"/>
              <a:t>Court-appointed guardian</a:t>
            </a:r>
          </a:p>
        </p:txBody>
      </p:sp>
    </p:spTree>
    <p:extLst>
      <p:ext uri="{BB962C8B-B14F-4D97-AF65-F5344CB8AC3E}">
        <p14:creationId xmlns:p14="http://schemas.microsoft.com/office/powerpoint/2010/main" val="50545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(3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Planning = </a:t>
            </a:r>
            <a:r>
              <a:rPr lang="en-US" dirty="0" smtClean="0"/>
              <a:t>primary </a:t>
            </a:r>
            <a:r>
              <a:rPr lang="en-US" dirty="0"/>
              <a:t>care physician (PCP)</a:t>
            </a:r>
          </a:p>
          <a:p>
            <a:pPr lvl="1"/>
            <a:r>
              <a:rPr lang="en-US" dirty="0"/>
              <a:t>The patient’s PCP determines how best to medically care for the patient</a:t>
            </a:r>
          </a:p>
          <a:p>
            <a:pPr lvl="1"/>
            <a:r>
              <a:rPr lang="en-US" dirty="0"/>
              <a:t>The physician will direct:</a:t>
            </a:r>
          </a:p>
          <a:p>
            <a:pPr lvl="2"/>
            <a:r>
              <a:rPr lang="en-US" dirty="0"/>
              <a:t>Palliative care</a:t>
            </a:r>
          </a:p>
          <a:p>
            <a:pPr lvl="2"/>
            <a:r>
              <a:rPr lang="en-US" dirty="0" smtClean="0"/>
              <a:t>Use </a:t>
            </a:r>
            <a:r>
              <a:rPr lang="en-US" dirty="0"/>
              <a:t>of associated </a:t>
            </a:r>
            <a:r>
              <a:rPr lang="en-US" dirty="0" smtClean="0"/>
              <a:t>devices</a:t>
            </a:r>
            <a:endParaRPr lang="en-US" dirty="0"/>
          </a:p>
        </p:txBody>
      </p:sp>
    </p:spTree>
    <p:extLst>
      <p:ext uri="{BB962C8B-B14F-4D97-AF65-F5344CB8AC3E}">
        <p14:creationId xmlns:p14="http://schemas.microsoft.com/office/powerpoint/2010/main" val="1911244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Caring for the dying patient</a:t>
            </a:r>
          </a:p>
          <a:p>
            <a:pPr lvl="1">
              <a:spcBef>
                <a:spcPct val="35000"/>
              </a:spcBef>
            </a:pPr>
            <a:r>
              <a:rPr lang="en-US" altLang="en-US" dirty="0" smtClean="0"/>
              <a:t>Establishing </a:t>
            </a:r>
            <a:r>
              <a:rPr lang="en-US" altLang="en-US" dirty="0"/>
              <a:t>a long-term therapeutic relationship with a patient will be a new skill </a:t>
            </a:r>
            <a:endParaRPr lang="en-US" altLang="en-US" dirty="0" smtClean="0"/>
          </a:p>
          <a:p>
            <a:pPr lvl="1">
              <a:spcBef>
                <a:spcPct val="35000"/>
              </a:spcBef>
            </a:pPr>
            <a:r>
              <a:rPr lang="en-US" dirty="0" smtClean="0"/>
              <a:t>Role </a:t>
            </a:r>
            <a:r>
              <a:rPr lang="en-US" dirty="0"/>
              <a:t>is switched from developing a field impression and treating it while transporting to the emergency department to enabling the patient to die in familiar surroundings and taking measures to ensure </a:t>
            </a:r>
            <a:r>
              <a:rPr lang="en-US" dirty="0" smtClean="0"/>
              <a:t>comfort</a:t>
            </a:r>
            <a:endParaRPr lang="en-US"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(4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Finance = </a:t>
            </a:r>
            <a:r>
              <a:rPr lang="en-US" dirty="0" smtClean="0"/>
              <a:t>insurance </a:t>
            </a:r>
            <a:r>
              <a:rPr lang="en-US" dirty="0"/>
              <a:t>company</a:t>
            </a:r>
          </a:p>
          <a:p>
            <a:pPr lvl="1"/>
            <a:r>
              <a:rPr lang="en-US" dirty="0"/>
              <a:t>Patient’s insurance carrier is responsible for determining payment for goods and </a:t>
            </a:r>
            <a:r>
              <a:rPr lang="en-US" dirty="0" smtClean="0"/>
              <a:t>services.</a:t>
            </a:r>
            <a:endParaRPr lang="en-US" dirty="0"/>
          </a:p>
          <a:p>
            <a:pPr lvl="2"/>
            <a:r>
              <a:rPr lang="en-US" dirty="0"/>
              <a:t>Written contract between patient and insurance company</a:t>
            </a:r>
          </a:p>
          <a:p>
            <a:pPr lvl="2"/>
            <a:r>
              <a:rPr lang="en-US" dirty="0"/>
              <a:t>Reimbursement/request to purchase form or process</a:t>
            </a:r>
          </a:p>
          <a:p>
            <a:endParaRPr lang="en-US" dirty="0"/>
          </a:p>
        </p:txBody>
      </p:sp>
    </p:spTree>
    <p:extLst>
      <p:ext uri="{BB962C8B-B14F-4D97-AF65-F5344CB8AC3E}">
        <p14:creationId xmlns:p14="http://schemas.microsoft.com/office/powerpoint/2010/main" val="766970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(5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Logistics = vendors of durable medical equipment or other supplies</a:t>
            </a:r>
          </a:p>
          <a:p>
            <a:pPr lvl="1"/>
            <a:r>
              <a:rPr lang="en-US" dirty="0"/>
              <a:t>Ensures all requested equipment and supplies are obtained and delivered</a:t>
            </a:r>
          </a:p>
          <a:p>
            <a:pPr lvl="2"/>
            <a:r>
              <a:rPr lang="en-US" dirty="0"/>
              <a:t>Logistics </a:t>
            </a:r>
            <a:r>
              <a:rPr lang="en-US" dirty="0" smtClean="0"/>
              <a:t>depends </a:t>
            </a:r>
            <a:r>
              <a:rPr lang="en-US" dirty="0"/>
              <a:t>on planning and finance functions to obtain items</a:t>
            </a:r>
          </a:p>
        </p:txBody>
      </p:sp>
    </p:spTree>
    <p:extLst>
      <p:ext uri="{BB962C8B-B14F-4D97-AF65-F5344CB8AC3E}">
        <p14:creationId xmlns:p14="http://schemas.microsoft.com/office/powerpoint/2010/main" val="1103163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(6 </a:t>
            </a:r>
            <a:r>
              <a:rPr lang="en-US" sz="2400" dirty="0"/>
              <a:t>of 8)</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Operations = patient care professionals</a:t>
            </a:r>
          </a:p>
          <a:p>
            <a:pPr lvl="1"/>
            <a:r>
              <a:rPr lang="en-US" dirty="0"/>
              <a:t>In ICS, actual task of a given command is carried out by operations</a:t>
            </a:r>
          </a:p>
          <a:p>
            <a:pPr lvl="1"/>
            <a:r>
              <a:rPr lang="en-US" dirty="0"/>
              <a:t>Community paramedic operates with other patient care professionals</a:t>
            </a:r>
          </a:p>
        </p:txBody>
      </p:sp>
    </p:spTree>
    <p:extLst>
      <p:ext uri="{BB962C8B-B14F-4D97-AF65-F5344CB8AC3E}">
        <p14:creationId xmlns:p14="http://schemas.microsoft.com/office/powerpoint/2010/main" val="2875006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(7 </a:t>
            </a:r>
            <a:r>
              <a:rPr lang="en-US" sz="2400" dirty="0"/>
              <a:t>of 8)</a:t>
            </a:r>
            <a:endParaRPr lang="en-US" sz="2800" dirty="0"/>
          </a:p>
        </p:txBody>
      </p:sp>
      <p:sp>
        <p:nvSpPr>
          <p:cNvPr id="3" name="Content Placeholder 2"/>
          <p:cNvSpPr>
            <a:spLocks noGrp="1"/>
          </p:cNvSpPr>
          <p:nvPr>
            <p:ph idx="1"/>
          </p:nvPr>
        </p:nvSpPr>
        <p:spPr/>
        <p:txBody>
          <a:bodyPr/>
          <a:lstStyle/>
          <a:p>
            <a:r>
              <a:rPr lang="en-US" dirty="0"/>
              <a:t>In end-of-life care, </a:t>
            </a:r>
            <a:r>
              <a:rPr lang="en-US" dirty="0" smtClean="0"/>
              <a:t>there </a:t>
            </a:r>
            <a:r>
              <a:rPr lang="en-US" dirty="0"/>
              <a:t>may be a(n):</a:t>
            </a:r>
          </a:p>
          <a:p>
            <a:pPr lvl="1"/>
            <a:r>
              <a:rPr lang="en-US" dirty="0"/>
              <a:t>Spiritual advisor</a:t>
            </a:r>
          </a:p>
          <a:p>
            <a:pPr lvl="1"/>
            <a:r>
              <a:rPr lang="en-US" dirty="0"/>
              <a:t>Mental health professional</a:t>
            </a:r>
          </a:p>
          <a:p>
            <a:pPr lvl="1"/>
            <a:r>
              <a:rPr lang="en-US" dirty="0"/>
              <a:t>Social worker</a:t>
            </a:r>
          </a:p>
          <a:p>
            <a:pPr lvl="1"/>
            <a:r>
              <a:rPr lang="en-US" dirty="0"/>
              <a:t>Caregiver respite </a:t>
            </a:r>
            <a:r>
              <a:rPr lang="en-US" dirty="0" smtClean="0"/>
              <a:t>group</a:t>
            </a:r>
          </a:p>
          <a:p>
            <a:pPr lvl="1"/>
            <a:r>
              <a:rPr lang="en-US" dirty="0"/>
              <a:t>Dietician</a:t>
            </a:r>
          </a:p>
          <a:p>
            <a:pPr lvl="1"/>
            <a:r>
              <a:rPr lang="en-US" dirty="0"/>
              <a:t>Occupational therapist</a:t>
            </a:r>
          </a:p>
          <a:p>
            <a:pPr lvl="1"/>
            <a:r>
              <a:rPr lang="en-US" dirty="0"/>
              <a:t>Physical therapist</a:t>
            </a:r>
          </a:p>
          <a:p>
            <a:pPr lvl="1"/>
            <a:endParaRPr lang="en-US" dirty="0"/>
          </a:p>
        </p:txBody>
      </p:sp>
    </p:spTree>
    <p:extLst>
      <p:ext uri="{BB962C8B-B14F-4D97-AF65-F5344CB8AC3E}">
        <p14:creationId xmlns:p14="http://schemas.microsoft.com/office/powerpoint/2010/main" val="1182680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Community Resources</a:t>
            </a:r>
            <a:r>
              <a:rPr lang="en-US" sz="2400" dirty="0"/>
              <a:t> </a:t>
            </a:r>
            <a:r>
              <a:rPr lang="en-US" sz="2400" dirty="0" smtClean="0"/>
              <a:t>(8 </a:t>
            </a:r>
            <a:r>
              <a:rPr lang="en-US" sz="2400" dirty="0"/>
              <a:t>of 8)</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smtClean="0"/>
              <a:t>Tasks </a:t>
            </a:r>
            <a:r>
              <a:rPr lang="en-US" dirty="0"/>
              <a:t>performed by these professionals will be directed by the requests of incident </a:t>
            </a:r>
            <a:r>
              <a:rPr lang="en-US" dirty="0" smtClean="0"/>
              <a:t>commander.</a:t>
            </a:r>
            <a:endParaRPr lang="en-US" dirty="0"/>
          </a:p>
        </p:txBody>
      </p:sp>
    </p:spTree>
    <p:extLst>
      <p:ext uri="{BB962C8B-B14F-4D97-AF65-F5344CB8AC3E}">
        <p14:creationId xmlns:p14="http://schemas.microsoft.com/office/powerpoint/2010/main" val="4022264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Autonomy</a:t>
            </a:r>
            <a:r>
              <a:rPr lang="en-US" sz="2400" dirty="0"/>
              <a:t> (1 of 6)</a:t>
            </a:r>
          </a:p>
        </p:txBody>
      </p:sp>
      <p:sp>
        <p:nvSpPr>
          <p:cNvPr id="3" name="Content Placeholder 2"/>
          <p:cNvSpPr>
            <a:spLocks noGrp="1"/>
          </p:cNvSpPr>
          <p:nvPr>
            <p:ph idx="1"/>
          </p:nvPr>
        </p:nvSpPr>
        <p:spPr/>
        <p:txBody>
          <a:bodyPr/>
          <a:lstStyle/>
          <a:p>
            <a:r>
              <a:rPr lang="en-US" dirty="0"/>
              <a:t>The patient’s right to make decisions</a:t>
            </a:r>
          </a:p>
          <a:p>
            <a:pPr lvl="1"/>
            <a:r>
              <a:rPr lang="en-US" dirty="0"/>
              <a:t>Right to direct own care, even end-of-life care</a:t>
            </a:r>
          </a:p>
          <a:p>
            <a:pPr lvl="1"/>
            <a:r>
              <a:rPr lang="en-US" dirty="0"/>
              <a:t>Patient autonomy and medical ethics</a:t>
            </a:r>
          </a:p>
          <a:p>
            <a:pPr lvl="2"/>
            <a:r>
              <a:rPr lang="en-US" dirty="0"/>
              <a:t>The Terri Schiavo case</a:t>
            </a:r>
          </a:p>
          <a:p>
            <a:pPr lvl="1"/>
            <a:r>
              <a:rPr lang="en-US" dirty="0" smtClean="0"/>
              <a:t>Community </a:t>
            </a:r>
            <a:r>
              <a:rPr lang="en-US" dirty="0"/>
              <a:t>paramedic must be aware of what is permissible/accepted in the state in which they practice</a:t>
            </a:r>
          </a:p>
        </p:txBody>
      </p:sp>
    </p:spTree>
    <p:extLst>
      <p:ext uri="{BB962C8B-B14F-4D97-AF65-F5344CB8AC3E}">
        <p14:creationId xmlns:p14="http://schemas.microsoft.com/office/powerpoint/2010/main" val="61687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Autonomy</a:t>
            </a:r>
            <a:r>
              <a:rPr lang="en-US" sz="2400" dirty="0"/>
              <a:t> </a:t>
            </a:r>
            <a:r>
              <a:rPr lang="en-US" sz="2400" dirty="0" smtClean="0"/>
              <a:t>(2 </a:t>
            </a:r>
            <a:r>
              <a:rPr lang="en-US" sz="2400" dirty="0"/>
              <a:t>of 6)</a:t>
            </a:r>
            <a:endParaRPr lang="en-US" sz="2800" dirty="0"/>
          </a:p>
        </p:txBody>
      </p:sp>
      <p:sp>
        <p:nvSpPr>
          <p:cNvPr id="3" name="Content Placeholder 2"/>
          <p:cNvSpPr>
            <a:spLocks noGrp="1"/>
          </p:cNvSpPr>
          <p:nvPr>
            <p:ph idx="1"/>
          </p:nvPr>
        </p:nvSpPr>
        <p:spPr/>
        <p:txBody>
          <a:bodyPr/>
          <a:lstStyle/>
          <a:p>
            <a:r>
              <a:rPr lang="en-US" dirty="0"/>
              <a:t>Advance directives</a:t>
            </a:r>
          </a:p>
          <a:p>
            <a:pPr lvl="1"/>
            <a:r>
              <a:rPr lang="en-US" dirty="0"/>
              <a:t>Document that expresses wants/needs/desires of a patient regarding future medical care</a:t>
            </a:r>
          </a:p>
          <a:p>
            <a:pPr lvl="1"/>
            <a:r>
              <a:rPr lang="en-US" dirty="0"/>
              <a:t>Also called a “living will” or health care directive</a:t>
            </a:r>
          </a:p>
          <a:p>
            <a:pPr lvl="1"/>
            <a:r>
              <a:rPr lang="en-US" dirty="0"/>
              <a:t>What medical care the patient wants or does not want when patient </a:t>
            </a:r>
            <a:r>
              <a:rPr lang="en-US" dirty="0" smtClean="0"/>
              <a:t>is unable </a:t>
            </a:r>
            <a:r>
              <a:rPr lang="en-US" dirty="0"/>
              <a:t>to express </a:t>
            </a:r>
            <a:r>
              <a:rPr lang="en-US" dirty="0" smtClean="0"/>
              <a:t>his or her wishes</a:t>
            </a:r>
            <a:endParaRPr lang="en-US" dirty="0"/>
          </a:p>
        </p:txBody>
      </p:sp>
    </p:spTree>
    <p:extLst>
      <p:ext uri="{BB962C8B-B14F-4D97-AF65-F5344CB8AC3E}">
        <p14:creationId xmlns:p14="http://schemas.microsoft.com/office/powerpoint/2010/main" val="3475803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Autonomy</a:t>
            </a:r>
            <a:r>
              <a:rPr lang="en-US" sz="2400" dirty="0"/>
              <a:t> </a:t>
            </a:r>
            <a:r>
              <a:rPr lang="en-US" sz="2400" dirty="0" smtClean="0"/>
              <a:t>(3 </a:t>
            </a:r>
            <a:r>
              <a:rPr lang="en-US" sz="2400" dirty="0"/>
              <a:t>of 6)</a:t>
            </a:r>
            <a:endParaRPr lang="en-US" sz="2800" dirty="0"/>
          </a:p>
        </p:txBody>
      </p:sp>
      <p:sp>
        <p:nvSpPr>
          <p:cNvPr id="3" name="Content Placeholder 2"/>
          <p:cNvSpPr>
            <a:spLocks noGrp="1"/>
          </p:cNvSpPr>
          <p:nvPr>
            <p:ph idx="1"/>
          </p:nvPr>
        </p:nvSpPr>
        <p:spPr/>
        <p:txBody>
          <a:bodyPr/>
          <a:lstStyle/>
          <a:p>
            <a:r>
              <a:rPr lang="en-US" dirty="0"/>
              <a:t>Living wills and health care power of attorney</a:t>
            </a:r>
          </a:p>
          <a:p>
            <a:pPr lvl="1"/>
            <a:r>
              <a:rPr lang="en-US" dirty="0"/>
              <a:t>Types of advance directives</a:t>
            </a:r>
          </a:p>
          <a:p>
            <a:pPr lvl="1"/>
            <a:r>
              <a:rPr lang="en-US" dirty="0"/>
              <a:t>Health care “durable” powers of attorney</a:t>
            </a:r>
          </a:p>
          <a:p>
            <a:pPr lvl="1"/>
            <a:r>
              <a:rPr lang="en-US" dirty="0"/>
              <a:t>Some have no effect on health care</a:t>
            </a:r>
          </a:p>
          <a:p>
            <a:pPr lvl="2"/>
            <a:r>
              <a:rPr lang="en-US" dirty="0"/>
              <a:t>Ask to see the power of attorney</a:t>
            </a:r>
          </a:p>
          <a:p>
            <a:pPr lvl="2"/>
            <a:r>
              <a:rPr lang="en-US" dirty="0"/>
              <a:t>Review it to determine whether agent can make health care decisions</a:t>
            </a:r>
          </a:p>
        </p:txBody>
      </p:sp>
    </p:spTree>
    <p:extLst>
      <p:ext uri="{BB962C8B-B14F-4D97-AF65-F5344CB8AC3E}">
        <p14:creationId xmlns:p14="http://schemas.microsoft.com/office/powerpoint/2010/main" val="3360461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Autonomy</a:t>
            </a:r>
            <a:r>
              <a:rPr lang="en-US" sz="2400" dirty="0"/>
              <a:t> </a:t>
            </a:r>
            <a:r>
              <a:rPr lang="en-US" sz="2400" dirty="0" smtClean="0"/>
              <a:t>(4 </a:t>
            </a:r>
            <a:r>
              <a:rPr lang="en-US" sz="2400" dirty="0"/>
              <a:t>of 6)</a:t>
            </a:r>
            <a:endParaRPr lang="en-US" sz="2800" dirty="0"/>
          </a:p>
        </p:txBody>
      </p:sp>
      <p:sp>
        <p:nvSpPr>
          <p:cNvPr id="3" name="Content Placeholder 2"/>
          <p:cNvSpPr>
            <a:spLocks noGrp="1"/>
          </p:cNvSpPr>
          <p:nvPr>
            <p:ph idx="1"/>
          </p:nvPr>
        </p:nvSpPr>
        <p:spPr/>
        <p:txBody>
          <a:bodyPr/>
          <a:lstStyle/>
          <a:p>
            <a:r>
              <a:rPr lang="en-US" dirty="0"/>
              <a:t>Guardianship</a:t>
            </a:r>
          </a:p>
          <a:p>
            <a:pPr lvl="1"/>
            <a:r>
              <a:rPr lang="en-US" dirty="0"/>
              <a:t>Functionally similar to power of attorney</a:t>
            </a:r>
          </a:p>
          <a:p>
            <a:pPr lvl="1"/>
            <a:r>
              <a:rPr lang="en-US" dirty="0"/>
              <a:t>Declares a person incompetent; appoints someone to act on person’s behalf</a:t>
            </a:r>
          </a:p>
          <a:p>
            <a:pPr lvl="1"/>
            <a:r>
              <a:rPr lang="en-US" dirty="0"/>
              <a:t>Key distinction between guardianship and power of attorney: </a:t>
            </a:r>
          </a:p>
          <a:p>
            <a:pPr lvl="2"/>
            <a:r>
              <a:rPr lang="en-US" dirty="0"/>
              <a:t>Guardianship ordered by court of law without consent from patient</a:t>
            </a:r>
          </a:p>
        </p:txBody>
      </p:sp>
    </p:spTree>
    <p:extLst>
      <p:ext uri="{BB962C8B-B14F-4D97-AF65-F5344CB8AC3E}">
        <p14:creationId xmlns:p14="http://schemas.microsoft.com/office/powerpoint/2010/main" val="1419866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Patient Autonomy</a:t>
            </a:r>
            <a:r>
              <a:rPr lang="en-US" sz="2400" dirty="0"/>
              <a:t> </a:t>
            </a:r>
            <a:r>
              <a:rPr lang="en-US" sz="2400" dirty="0" smtClean="0"/>
              <a:t>(5 </a:t>
            </a:r>
            <a:r>
              <a:rPr lang="en-US" sz="2400" dirty="0"/>
              <a:t>of 6)</a:t>
            </a:r>
            <a:endParaRPr lang="en-US" sz="2800" b="0" dirty="0"/>
          </a:p>
        </p:txBody>
      </p:sp>
      <p:sp>
        <p:nvSpPr>
          <p:cNvPr id="1029" name="Content Placeholder 2"/>
          <p:cNvSpPr>
            <a:spLocks noGrp="1"/>
          </p:cNvSpPr>
          <p:nvPr>
            <p:ph type="body" idx="1"/>
          </p:nvPr>
        </p:nvSpPr>
        <p:spPr>
          <a:xfrm>
            <a:off x="762000" y="1447800"/>
            <a:ext cx="3810000" cy="4495800"/>
          </a:xfrm>
        </p:spPr>
        <p:txBody>
          <a:bodyPr rIns="228600"/>
          <a:lstStyle/>
          <a:p>
            <a:pPr>
              <a:spcBef>
                <a:spcPct val="35000"/>
              </a:spcBef>
            </a:pPr>
            <a:r>
              <a:rPr lang="en-US" altLang="en-US" dirty="0"/>
              <a:t>DNR orders</a:t>
            </a:r>
          </a:p>
          <a:p>
            <a:pPr lvl="1">
              <a:spcBef>
                <a:spcPct val="35000"/>
              </a:spcBef>
            </a:pPr>
            <a:r>
              <a:rPr lang="en-US" altLang="en-US" dirty="0"/>
              <a:t>An advance directive</a:t>
            </a:r>
          </a:p>
          <a:p>
            <a:pPr lvl="1">
              <a:spcBef>
                <a:spcPct val="35000"/>
              </a:spcBef>
            </a:pPr>
            <a:r>
              <a:rPr lang="en-US" altLang="en-US" dirty="0"/>
              <a:t>Which procedures </a:t>
            </a:r>
            <a:r>
              <a:rPr lang="en-US" altLang="en-US" dirty="0" smtClean="0"/>
              <a:t>are performed </a:t>
            </a:r>
            <a:r>
              <a:rPr lang="en-US" altLang="en-US" dirty="0"/>
              <a:t>if </a:t>
            </a:r>
            <a:r>
              <a:rPr lang="en-US" altLang="en-US" dirty="0" smtClean="0"/>
              <a:t>patient is in cardiac </a:t>
            </a:r>
            <a:r>
              <a:rPr lang="en-US" altLang="en-US" dirty="0"/>
              <a:t>arrest</a:t>
            </a:r>
          </a:p>
          <a:p>
            <a:pPr lvl="1">
              <a:spcBef>
                <a:spcPct val="35000"/>
              </a:spcBef>
            </a:pPr>
            <a:r>
              <a:rPr lang="en-US" altLang="en-US" dirty="0"/>
              <a:t>POLST/MOLST</a:t>
            </a:r>
          </a:p>
        </p:txBody>
      </p:sp>
      <p:sp>
        <p:nvSpPr>
          <p:cNvPr id="5" name="TextBox 5"/>
          <p:cNvSpPr txBox="1"/>
          <p:nvPr/>
        </p:nvSpPr>
        <p:spPr>
          <a:xfrm>
            <a:off x="4953000" y="4876800"/>
            <a:ext cx="2971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Jones &amp; Bartlett Learning.</a:t>
            </a:r>
          </a:p>
        </p:txBody>
      </p:sp>
      <p:pic>
        <p:nvPicPr>
          <p:cNvPr id="1026" name="Picture 2" descr="\\10.1.1.17\productions\ART\ART PROCESS\PPT Projects\AAOS_ITK_PPT_164288\JPEG FILES\Chapter 19\9781284212785_CH19_FIGF06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684146"/>
            <a:ext cx="3124200" cy="319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1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a:t>
            </a:r>
            <a:r>
              <a:rPr lang="en-US" sz="2400" dirty="0"/>
              <a:t> (1 of </a:t>
            </a:r>
            <a:r>
              <a:rPr lang="en-US" sz="2400" dirty="0" smtClean="0"/>
              <a:t>4)</a:t>
            </a:r>
            <a:endParaRPr lang="en-US" sz="2400" dirty="0"/>
          </a:p>
        </p:txBody>
      </p:sp>
      <p:sp>
        <p:nvSpPr>
          <p:cNvPr id="3" name="Content Placeholder 2"/>
          <p:cNvSpPr>
            <a:spLocks noGrp="1"/>
          </p:cNvSpPr>
          <p:nvPr>
            <p:ph idx="1"/>
          </p:nvPr>
        </p:nvSpPr>
        <p:spPr/>
        <p:txBody>
          <a:bodyPr/>
          <a:lstStyle/>
          <a:p>
            <a:r>
              <a:rPr lang="en-US" dirty="0"/>
              <a:t>What it is</a:t>
            </a:r>
          </a:p>
          <a:p>
            <a:pPr lvl="1"/>
            <a:r>
              <a:rPr lang="en-US" dirty="0" smtClean="0"/>
              <a:t>Goal is to reduce </a:t>
            </a:r>
            <a:r>
              <a:rPr lang="en-US" dirty="0"/>
              <a:t>the severity of symptoms while preserving the patient’s ability to</a:t>
            </a:r>
            <a:r>
              <a:rPr lang="en-US" dirty="0" smtClean="0"/>
              <a:t>:</a:t>
            </a:r>
          </a:p>
          <a:p>
            <a:pPr lvl="2"/>
            <a:r>
              <a:rPr lang="en-US" dirty="0" smtClean="0"/>
              <a:t>Function</a:t>
            </a:r>
            <a:endParaRPr lang="en-US" dirty="0"/>
          </a:p>
          <a:p>
            <a:pPr lvl="2"/>
            <a:r>
              <a:rPr lang="en-US" dirty="0"/>
              <a:t>Be independent</a:t>
            </a:r>
          </a:p>
          <a:p>
            <a:pPr lvl="1"/>
            <a:r>
              <a:rPr lang="en-US" dirty="0"/>
              <a:t>May be provided by a team of specialists</a:t>
            </a:r>
          </a:p>
          <a:p>
            <a:pPr lvl="2"/>
            <a:r>
              <a:rPr lang="en-US" dirty="0" smtClean="0"/>
              <a:t>Physicians, nurses, caregivers</a:t>
            </a:r>
            <a:endParaRPr lang="en-US" dirty="0"/>
          </a:p>
        </p:txBody>
      </p:sp>
    </p:spTree>
    <p:extLst>
      <p:ext uri="{BB962C8B-B14F-4D97-AF65-F5344CB8AC3E}">
        <p14:creationId xmlns:p14="http://schemas.microsoft.com/office/powerpoint/2010/main" val="2403863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Autonomy</a:t>
            </a:r>
            <a:r>
              <a:rPr lang="en-US" sz="2400" dirty="0"/>
              <a:t> </a:t>
            </a:r>
            <a:r>
              <a:rPr lang="en-US" sz="2400" dirty="0" smtClean="0"/>
              <a:t>(6 </a:t>
            </a:r>
            <a:r>
              <a:rPr lang="en-US" sz="2400" dirty="0"/>
              <a:t>of 6)</a:t>
            </a:r>
            <a:endParaRPr lang="en-US" sz="2800" dirty="0"/>
          </a:p>
        </p:txBody>
      </p:sp>
      <p:sp>
        <p:nvSpPr>
          <p:cNvPr id="3" name="Content Placeholder 2"/>
          <p:cNvSpPr>
            <a:spLocks noGrp="1"/>
          </p:cNvSpPr>
          <p:nvPr>
            <p:ph idx="1"/>
          </p:nvPr>
        </p:nvSpPr>
        <p:spPr/>
        <p:txBody>
          <a:bodyPr/>
          <a:lstStyle/>
          <a:p>
            <a:r>
              <a:rPr lang="en-US" dirty="0"/>
              <a:t>Role of community paramedic</a:t>
            </a:r>
          </a:p>
          <a:p>
            <a:pPr lvl="1"/>
            <a:r>
              <a:rPr lang="en-US" dirty="0"/>
              <a:t>Must be fully aware and understand:</a:t>
            </a:r>
          </a:p>
          <a:p>
            <a:pPr lvl="2"/>
            <a:r>
              <a:rPr lang="en-US" dirty="0"/>
              <a:t>Each of these documents</a:t>
            </a:r>
          </a:p>
          <a:p>
            <a:pPr lvl="2"/>
            <a:r>
              <a:rPr lang="en-US" dirty="0"/>
              <a:t>Each patient’s situation and care file</a:t>
            </a:r>
          </a:p>
          <a:p>
            <a:pPr lvl="1"/>
            <a:r>
              <a:rPr lang="en-US" dirty="0"/>
              <a:t>Accomplished through full disclosure and frank, open </a:t>
            </a:r>
            <a:r>
              <a:rPr lang="en-US" dirty="0" smtClean="0"/>
              <a:t>communication</a:t>
            </a:r>
            <a:endParaRPr lang="en-US" dirty="0"/>
          </a:p>
        </p:txBody>
      </p:sp>
    </p:spTree>
    <p:extLst>
      <p:ext uri="{BB962C8B-B14F-4D97-AF65-F5344CB8AC3E}">
        <p14:creationId xmlns:p14="http://schemas.microsoft.com/office/powerpoint/2010/main" val="4011695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smtClean="0"/>
              <a:t>Physician-Assisted </a:t>
            </a:r>
            <a:r>
              <a:rPr lang="en-US" dirty="0"/>
              <a:t>E</a:t>
            </a:r>
            <a:r>
              <a:rPr lang="en-US" dirty="0" smtClean="0"/>
              <a:t>nd-of-life </a:t>
            </a:r>
            <a:r>
              <a:rPr lang="en-US" dirty="0"/>
              <a:t>D</a:t>
            </a:r>
            <a:r>
              <a:rPr lang="en-US" dirty="0" smtClean="0"/>
              <a:t>ecisions</a:t>
            </a:r>
            <a:endParaRPr lang="en-US" dirty="0"/>
          </a:p>
        </p:txBody>
      </p:sp>
      <p:sp>
        <p:nvSpPr>
          <p:cNvPr id="3" name="Content Placeholder 2"/>
          <p:cNvSpPr>
            <a:spLocks noGrp="1"/>
          </p:cNvSpPr>
          <p:nvPr>
            <p:ph idx="1"/>
          </p:nvPr>
        </p:nvSpPr>
        <p:spPr>
          <a:xfrm>
            <a:off x="685800" y="1524000"/>
            <a:ext cx="7772400" cy="4800600"/>
          </a:xfrm>
        </p:spPr>
        <p:txBody>
          <a:bodyPr/>
          <a:lstStyle/>
          <a:p>
            <a:r>
              <a:rPr lang="en-US" dirty="0"/>
              <a:t>Suicide and euthanasia</a:t>
            </a:r>
          </a:p>
          <a:p>
            <a:pPr lvl="1"/>
            <a:r>
              <a:rPr lang="en-US" dirty="0" smtClean="0"/>
              <a:t>Emotionally charged debate</a:t>
            </a:r>
            <a:endParaRPr lang="en-US" dirty="0"/>
          </a:p>
          <a:p>
            <a:pPr lvl="1"/>
            <a:r>
              <a:rPr lang="en-US" dirty="0"/>
              <a:t>Physician-assisted suicide: self-administered lethal dose of </a:t>
            </a:r>
            <a:r>
              <a:rPr lang="en-US" dirty="0" smtClean="0"/>
              <a:t>medicine, </a:t>
            </a:r>
            <a:r>
              <a:rPr lang="en-US" dirty="0"/>
              <a:t>assisted by physician</a:t>
            </a:r>
          </a:p>
          <a:p>
            <a:pPr lvl="1"/>
            <a:r>
              <a:rPr lang="en-US" dirty="0"/>
              <a:t>Euthanasia: lethal dose of medicine administered by physician</a:t>
            </a:r>
          </a:p>
          <a:p>
            <a:pPr lvl="1"/>
            <a:r>
              <a:rPr lang="en-US" dirty="0" smtClean="0"/>
              <a:t>Understand these concepts and </a:t>
            </a:r>
            <a:r>
              <a:rPr lang="en-US" dirty="0"/>
              <a:t>know the laws in your state</a:t>
            </a:r>
          </a:p>
        </p:txBody>
      </p:sp>
    </p:spTree>
    <p:extLst>
      <p:ext uri="{BB962C8B-B14F-4D97-AF65-F5344CB8AC3E}">
        <p14:creationId xmlns:p14="http://schemas.microsoft.com/office/powerpoint/2010/main" val="348561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a:t>
            </a:r>
            <a:r>
              <a:rPr lang="en-US" sz="2400" dirty="0"/>
              <a:t> </a:t>
            </a:r>
            <a:r>
              <a:rPr lang="en-US" sz="2400" dirty="0" smtClean="0"/>
              <a:t>(2 </a:t>
            </a:r>
            <a:r>
              <a:rPr lang="en-US" sz="2400" dirty="0"/>
              <a:t>of 4)</a:t>
            </a:r>
            <a:endParaRPr lang="en-US" sz="2800" dirty="0"/>
          </a:p>
        </p:txBody>
      </p:sp>
      <p:sp>
        <p:nvSpPr>
          <p:cNvPr id="3" name="Content Placeholder 2"/>
          <p:cNvSpPr>
            <a:spLocks noGrp="1"/>
          </p:cNvSpPr>
          <p:nvPr>
            <p:ph idx="1"/>
          </p:nvPr>
        </p:nvSpPr>
        <p:spPr/>
        <p:txBody>
          <a:bodyPr/>
          <a:lstStyle/>
          <a:p>
            <a:r>
              <a:rPr lang="en-US" dirty="0"/>
              <a:t>Patients </a:t>
            </a:r>
            <a:r>
              <a:rPr lang="en-US" dirty="0" smtClean="0"/>
              <a:t>may </a:t>
            </a:r>
            <a:r>
              <a:rPr lang="en-US" dirty="0"/>
              <a:t>receive: </a:t>
            </a:r>
          </a:p>
          <a:p>
            <a:pPr lvl="1"/>
            <a:r>
              <a:rPr lang="en-US" dirty="0"/>
              <a:t>Analgesic medications</a:t>
            </a:r>
          </a:p>
          <a:p>
            <a:pPr lvl="1"/>
            <a:r>
              <a:rPr lang="en-US" dirty="0"/>
              <a:t>Oxygen</a:t>
            </a:r>
          </a:p>
          <a:p>
            <a:pPr lvl="1"/>
            <a:r>
              <a:rPr lang="en-US" dirty="0"/>
              <a:t>Intravenous fluids</a:t>
            </a:r>
          </a:p>
          <a:p>
            <a:pPr lvl="1"/>
            <a:r>
              <a:rPr lang="en-US" dirty="0"/>
              <a:t>Treatment of fevers</a:t>
            </a:r>
          </a:p>
          <a:p>
            <a:pPr lvl="1"/>
            <a:r>
              <a:rPr lang="en-US" dirty="0"/>
              <a:t>Antibiotic medications</a:t>
            </a:r>
          </a:p>
        </p:txBody>
      </p:sp>
    </p:spTree>
    <p:extLst>
      <p:ext uri="{BB962C8B-B14F-4D97-AF65-F5344CB8AC3E}">
        <p14:creationId xmlns:p14="http://schemas.microsoft.com/office/powerpoint/2010/main" val="251453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a:t>
            </a:r>
            <a:r>
              <a:rPr lang="en-US" sz="2400" dirty="0"/>
              <a:t> </a:t>
            </a:r>
            <a:r>
              <a:rPr lang="en-US" sz="2400" dirty="0" smtClean="0"/>
              <a:t>(3 </a:t>
            </a:r>
            <a:r>
              <a:rPr lang="en-US" sz="2400" dirty="0"/>
              <a:t>of 4)</a:t>
            </a:r>
            <a:endParaRPr lang="en-US" sz="2800" dirty="0"/>
          </a:p>
        </p:txBody>
      </p:sp>
      <p:sp>
        <p:nvSpPr>
          <p:cNvPr id="3" name="Content Placeholder 2"/>
          <p:cNvSpPr>
            <a:spLocks noGrp="1"/>
          </p:cNvSpPr>
          <p:nvPr>
            <p:ph idx="1"/>
          </p:nvPr>
        </p:nvSpPr>
        <p:spPr/>
        <p:txBody>
          <a:bodyPr/>
          <a:lstStyle/>
          <a:p>
            <a:r>
              <a:rPr lang="en-US" dirty="0" smtClean="0"/>
              <a:t>Can be received at any </a:t>
            </a:r>
            <a:r>
              <a:rPr lang="en-US" dirty="0"/>
              <a:t>time, </a:t>
            </a:r>
            <a:r>
              <a:rPr lang="en-US" dirty="0" smtClean="0"/>
              <a:t>any stage </a:t>
            </a:r>
            <a:r>
              <a:rPr lang="en-US" dirty="0"/>
              <a:t>of illness, </a:t>
            </a:r>
            <a:r>
              <a:rPr lang="en-US" dirty="0" smtClean="0"/>
              <a:t>whether </a:t>
            </a:r>
            <a:r>
              <a:rPr lang="en-US" dirty="0"/>
              <a:t>the patient’s condition is terminal or </a:t>
            </a:r>
            <a:r>
              <a:rPr lang="en-US" dirty="0" smtClean="0"/>
              <a:t>not</a:t>
            </a:r>
          </a:p>
          <a:p>
            <a:r>
              <a:rPr lang="en-US" dirty="0" smtClean="0"/>
              <a:t>Emphasizes </a:t>
            </a:r>
            <a:r>
              <a:rPr lang="en-US" dirty="0"/>
              <a:t>pain control and comfort management during other </a:t>
            </a:r>
            <a:r>
              <a:rPr lang="en-US" dirty="0" smtClean="0"/>
              <a:t>treatment</a:t>
            </a:r>
            <a:endParaRPr lang="en-US" dirty="0"/>
          </a:p>
        </p:txBody>
      </p:sp>
    </p:spTree>
    <p:extLst>
      <p:ext uri="{BB962C8B-B14F-4D97-AF65-F5344CB8AC3E}">
        <p14:creationId xmlns:p14="http://schemas.microsoft.com/office/powerpoint/2010/main" val="768849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a:t>
            </a:r>
            <a:r>
              <a:rPr lang="en-US" sz="2400" dirty="0"/>
              <a:t> </a:t>
            </a:r>
            <a:r>
              <a:rPr lang="en-US" sz="2400" dirty="0" smtClean="0"/>
              <a:t>(4 </a:t>
            </a:r>
            <a:r>
              <a:rPr lang="en-US" sz="2400" dirty="0"/>
              <a:t>of 4)</a:t>
            </a:r>
            <a:endParaRPr lang="en-US" sz="2800" dirty="0"/>
          </a:p>
        </p:txBody>
      </p:sp>
      <p:sp>
        <p:nvSpPr>
          <p:cNvPr id="3" name="Content Placeholder 2"/>
          <p:cNvSpPr>
            <a:spLocks noGrp="1"/>
          </p:cNvSpPr>
          <p:nvPr>
            <p:ph idx="1"/>
          </p:nvPr>
        </p:nvSpPr>
        <p:spPr/>
        <p:txBody>
          <a:bodyPr/>
          <a:lstStyle/>
          <a:p>
            <a:r>
              <a:rPr lang="en-US" dirty="0" smtClean="0"/>
              <a:t>Takes </a:t>
            </a:r>
            <a:r>
              <a:rPr lang="en-US" dirty="0"/>
              <a:t>place concurrently with ongoing </a:t>
            </a:r>
            <a:r>
              <a:rPr lang="en-US" dirty="0" smtClean="0"/>
              <a:t>care</a:t>
            </a:r>
          </a:p>
          <a:p>
            <a:pPr lvl="1"/>
            <a:r>
              <a:rPr lang="en-US" dirty="0" smtClean="0"/>
              <a:t>Example</a:t>
            </a:r>
            <a:r>
              <a:rPr lang="en-US" dirty="0"/>
              <a:t>: awaiting an organ </a:t>
            </a:r>
            <a:r>
              <a:rPr lang="en-US" dirty="0" smtClean="0"/>
              <a:t>transplant</a:t>
            </a:r>
          </a:p>
          <a:p>
            <a:r>
              <a:rPr lang="en-US" dirty="0" smtClean="0"/>
              <a:t>Treatment </a:t>
            </a:r>
            <a:r>
              <a:rPr lang="en-US" dirty="0"/>
              <a:t>plan of its own during end-of-life care</a:t>
            </a:r>
          </a:p>
        </p:txBody>
      </p:sp>
    </p:spTree>
    <p:extLst>
      <p:ext uri="{BB962C8B-B14F-4D97-AF65-F5344CB8AC3E}">
        <p14:creationId xmlns:p14="http://schemas.microsoft.com/office/powerpoint/2010/main" val="282171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Patients With Terminal Illness</a:t>
            </a:r>
            <a:r>
              <a:rPr lang="en-US" sz="2400" dirty="0"/>
              <a:t> (1 of </a:t>
            </a:r>
            <a:r>
              <a:rPr lang="en-US" sz="2400" dirty="0" smtClean="0"/>
              <a:t>9)</a:t>
            </a:r>
            <a:endParaRPr lang="en-US" sz="2400" dirty="0"/>
          </a:p>
        </p:txBody>
      </p:sp>
      <p:sp>
        <p:nvSpPr>
          <p:cNvPr id="3" name="Content Placeholder 2"/>
          <p:cNvSpPr>
            <a:spLocks noGrp="1"/>
          </p:cNvSpPr>
          <p:nvPr>
            <p:ph idx="1"/>
          </p:nvPr>
        </p:nvSpPr>
        <p:spPr/>
        <p:txBody>
          <a:bodyPr/>
          <a:lstStyle/>
          <a:p>
            <a:r>
              <a:rPr lang="en-US" dirty="0"/>
              <a:t>A new way to care</a:t>
            </a:r>
          </a:p>
          <a:p>
            <a:pPr lvl="1"/>
            <a:r>
              <a:rPr lang="en-US" dirty="0"/>
              <a:t>Community paramedics will encounter patients: </a:t>
            </a:r>
          </a:p>
          <a:p>
            <a:pPr lvl="2"/>
            <a:r>
              <a:rPr lang="en-US" dirty="0"/>
              <a:t>With terminal illnesses</a:t>
            </a:r>
          </a:p>
          <a:p>
            <a:pPr lvl="2"/>
            <a:r>
              <a:rPr lang="en-US" dirty="0"/>
              <a:t>Who decline aggressive medical interventions</a:t>
            </a:r>
          </a:p>
          <a:p>
            <a:pPr lvl="1"/>
            <a:r>
              <a:rPr lang="en-US" dirty="0"/>
              <a:t>Terminal illness: a disease process that is expected to cause death within 6 </a:t>
            </a:r>
            <a:r>
              <a:rPr lang="en-US" dirty="0" smtClean="0"/>
              <a:t>months</a:t>
            </a:r>
            <a:endParaRPr lang="en-US" dirty="0"/>
          </a:p>
        </p:txBody>
      </p:sp>
    </p:spTree>
    <p:extLst>
      <p:ext uri="{BB962C8B-B14F-4D97-AF65-F5344CB8AC3E}">
        <p14:creationId xmlns:p14="http://schemas.microsoft.com/office/powerpoint/2010/main" val="4182948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of Patients With Terminal Illness</a:t>
            </a:r>
            <a:r>
              <a:rPr lang="en-US" sz="2400" dirty="0"/>
              <a:t> </a:t>
            </a:r>
            <a:r>
              <a:rPr lang="en-US" sz="2400" dirty="0" smtClean="0"/>
              <a:t>(2 </a:t>
            </a:r>
            <a:r>
              <a:rPr lang="en-US" sz="2400" dirty="0"/>
              <a:t>of 9)</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smtClean="0"/>
              <a:t>You </a:t>
            </a:r>
            <a:r>
              <a:rPr lang="en-US" dirty="0"/>
              <a:t>should be prepared to alter or forego the aggressive, lifesaving interventions that have defined the paramedic </a:t>
            </a:r>
            <a:r>
              <a:rPr lang="en-US" dirty="0" smtClean="0"/>
              <a:t>profession.</a:t>
            </a:r>
            <a:endParaRPr lang="en-US" dirty="0"/>
          </a:p>
        </p:txBody>
      </p:sp>
    </p:spTree>
    <p:extLst>
      <p:ext uri="{BB962C8B-B14F-4D97-AF65-F5344CB8AC3E}">
        <p14:creationId xmlns:p14="http://schemas.microsoft.com/office/powerpoint/2010/main" val="1209653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5185</TotalTime>
  <Words>1827</Words>
  <Application>Microsoft Office PowerPoint</Application>
  <PresentationFormat>On-screen Show (4:3)</PresentationFormat>
  <Paragraphs>595</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design_template</vt:lpstr>
      <vt:lpstr>PowerPoint Presentation</vt:lpstr>
      <vt:lpstr>Chapter 19  Hospice and Palliative Care</vt:lpstr>
      <vt:lpstr>Introduction</vt:lpstr>
      <vt:lpstr>Palliative Care (1 of 4)</vt:lpstr>
      <vt:lpstr>Palliative Care (2 of 4)</vt:lpstr>
      <vt:lpstr>Palliative Care (3 of 4)</vt:lpstr>
      <vt:lpstr>Palliative Care (4 of 4)</vt:lpstr>
      <vt:lpstr>Care of Patients With Terminal Illness (1 of 9)</vt:lpstr>
      <vt:lpstr>Care of Patients With Terminal Illness (2 of 9)</vt:lpstr>
      <vt:lpstr>Care of Patients With Terminal Illness (3 of 9)</vt:lpstr>
      <vt:lpstr>Care of Patients With Terminal Illness (4 of 9)</vt:lpstr>
      <vt:lpstr>Care of Patients With Terminal Illness (5 of 9)</vt:lpstr>
      <vt:lpstr>Care of Patients With Terminal Illness (6 of 9)</vt:lpstr>
      <vt:lpstr>Care of Patients With Terminal Illness (7 of 9)</vt:lpstr>
      <vt:lpstr>Care of Patients With Terminal Illness (8 of 9)</vt:lpstr>
      <vt:lpstr>Care of Patients With Terminal Illness (9 of 9)</vt:lpstr>
      <vt:lpstr>Coping With Death and Dying  (1 of 9)</vt:lpstr>
      <vt:lpstr>Coping With Death and Dying  (2 of 9)</vt:lpstr>
      <vt:lpstr>Coping With Death and Dying  (3 of 9)</vt:lpstr>
      <vt:lpstr>Coping With Death and Dying  (4 of 9)</vt:lpstr>
      <vt:lpstr>Coping With Death and Dying  (5 of 9)</vt:lpstr>
      <vt:lpstr>Coping With Death and Dying  (6 of 9)</vt:lpstr>
      <vt:lpstr>Coping With Death and Dying  (7 of 9)</vt:lpstr>
      <vt:lpstr>Coping With Death and Dying  (8 of 9)</vt:lpstr>
      <vt:lpstr>Coping With Death and Dying  (9 of 9)</vt:lpstr>
      <vt:lpstr>Cultural Effects in Hospice and Palliative Care</vt:lpstr>
      <vt:lpstr>Collaboration With Community Resources (1 of 8)</vt:lpstr>
      <vt:lpstr>Collaboration With Community Resources (2 of 8)</vt:lpstr>
      <vt:lpstr>Collaboration With Community Resources (3 of 8)</vt:lpstr>
      <vt:lpstr>Collaboration With Community Resources (4 of 8)</vt:lpstr>
      <vt:lpstr>Collaboration With Community Resources (5 of 8)</vt:lpstr>
      <vt:lpstr>Collaboration With Community Resources (6 of 8)</vt:lpstr>
      <vt:lpstr>Collaboration With Community Resources (7 of 8)</vt:lpstr>
      <vt:lpstr>Collaboration With Community Resources (8 of 8)</vt:lpstr>
      <vt:lpstr>Patient Autonomy (1 of 6)</vt:lpstr>
      <vt:lpstr>Patient Autonomy (2 of 6)</vt:lpstr>
      <vt:lpstr>Patient Autonomy (3 of 6)</vt:lpstr>
      <vt:lpstr>Patient Autonomy (4 of 6)</vt:lpstr>
      <vt:lpstr>Patient Autonomy (5 of 6)</vt:lpstr>
      <vt:lpstr>Patient Autonomy (6 of 6)</vt:lpstr>
      <vt:lpstr>Physician-Assisted End-of-life Decisions</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439</cp:revision>
  <dcterms:created xsi:type="dcterms:W3CDTF">2002-02-12T20:19:46Z</dcterms:created>
  <dcterms:modified xsi:type="dcterms:W3CDTF">2017-02-23T17:35:54Z</dcterms:modified>
</cp:coreProperties>
</file>