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23D9-6540-43C9-B78D-99D4AFBE9B0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4F5-DD37-414F-8901-E126BCA9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23D9-6540-43C9-B78D-99D4AFBE9B0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4F5-DD37-414F-8901-E126BCA9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23D9-6540-43C9-B78D-99D4AFBE9B0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4F5-DD37-414F-8901-E126BCA9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23D9-6540-43C9-B78D-99D4AFBE9B0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4F5-DD37-414F-8901-E126BCA9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23D9-6540-43C9-B78D-99D4AFBE9B0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4F5-DD37-414F-8901-E126BCA9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23D9-6540-43C9-B78D-99D4AFBE9B0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4F5-DD37-414F-8901-E126BCA9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23D9-6540-43C9-B78D-99D4AFBE9B0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4F5-DD37-414F-8901-E126BCA9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23D9-6540-43C9-B78D-99D4AFBE9B0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4F5-DD37-414F-8901-E126BCA9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23D9-6540-43C9-B78D-99D4AFBE9B0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4F5-DD37-414F-8901-E126BCA9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23D9-6540-43C9-B78D-99D4AFBE9B0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4F5-DD37-414F-8901-E126BCA9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23D9-6540-43C9-B78D-99D4AFBE9B0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A4F5-DD37-414F-8901-E126BCA9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223D9-6540-43C9-B78D-99D4AFBE9B0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2A4F5-DD37-414F-8901-E126BCA9A9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vivaltopics.com/survival/how-to-make-a-solar-water-survival-still/solar-water-still-247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hyperlink" Target="http://www.survivaltopics.com/survival/how-to-make-a-solar-water-survival-still/solar-still-water-249/" TargetMode="Externa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rei.com/media/407071Lrg.jpg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nceton.edu/~oa/manual/water.shtml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survivaltopics.com/survival/better-than-bleach-use-calcium-hypochlorite-to-disinfect-water/calcium-hypochlorite---bleach-366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917370"/>
            <a:ext cx="9143999" cy="39406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6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87836" y="4559523"/>
            <a:ext cx="8176104" cy="123644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6000" dirty="0">
                <a:solidFill>
                  <a:schemeClr val="bg1"/>
                </a:solidFill>
              </a:rPr>
              <a:t>  Water</a:t>
            </a:r>
          </a:p>
        </p:txBody>
      </p:sp>
      <p:pic>
        <p:nvPicPr>
          <p:cNvPr id="94211" name="Picture 6" descr="rainforest_rivers_t0427"/>
          <p:cNvPicPr>
            <a:picLocks noChangeAspect="1" noChangeArrowheads="1"/>
          </p:cNvPicPr>
          <p:nvPr/>
        </p:nvPicPr>
        <p:blipFill rotWithShape="1">
          <a:blip r:embed="rId2" cstate="print"/>
          <a:srcRect t="8147" b="22133"/>
          <a:stretch/>
        </p:blipFill>
        <p:spPr bwMode="auto">
          <a:xfrm>
            <a:off x="20" y="1"/>
            <a:ext cx="9143979" cy="4239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Solar Still</a:t>
            </a:r>
          </a:p>
        </p:txBody>
      </p:sp>
      <p:pic>
        <p:nvPicPr>
          <p:cNvPr id="106499" name="Picture 6" descr="solar st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276701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500" name="Picture 8" descr="Solar Water Still">
            <a:hlinkClick r:id="rId3" tooltip="Solar Water Still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13360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501" name="Picture 10" descr="Solar Still Water">
            <a:hlinkClick r:id="rId5" tooltip="Solar Still Water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464820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Transpiration bag</a:t>
            </a:r>
          </a:p>
        </p:txBody>
      </p:sp>
      <p:pic>
        <p:nvPicPr>
          <p:cNvPr id="107523" name="Picture 6" descr="how to find wa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359886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4" name="Picture 10" descr="Transpiration bag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6002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Water Purification Filters</a:t>
            </a:r>
          </a:p>
        </p:txBody>
      </p:sp>
      <p:pic>
        <p:nvPicPr>
          <p:cNvPr id="108547" name="Picture 6" descr="9e0e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00200"/>
            <a:ext cx="3352800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48" name="Picture 7" descr="5fc8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16541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49" name="Picture 9" descr="37ab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7625" y="4114800"/>
            <a:ext cx="23082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Water purification</a:t>
            </a:r>
          </a:p>
        </p:txBody>
      </p:sp>
      <p:pic>
        <p:nvPicPr>
          <p:cNvPr id="109571" name="Picture 6" descr="Image of Katadyn Micro Filter Bott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36195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7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Water Purification Tablets</a:t>
            </a:r>
          </a:p>
        </p:txBody>
      </p:sp>
      <p:pic>
        <p:nvPicPr>
          <p:cNvPr id="110595" name="Picture 4" descr="37ab_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17788"/>
            <a:ext cx="4114800" cy="4114800"/>
          </a:xfrm>
          <a:noFill/>
        </p:spPr>
      </p:pic>
      <p:pic>
        <p:nvPicPr>
          <p:cNvPr id="110596" name="Picture 7" descr="Potable Aqua Iodine Tablets  (Item # 407071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600200"/>
            <a:ext cx="419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Water Purification boiling</a:t>
            </a:r>
          </a:p>
        </p:txBody>
      </p:sp>
      <p:pic>
        <p:nvPicPr>
          <p:cNvPr id="111619" name="Picture 6" descr="water purification by boi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0"/>
            <a:ext cx="400526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Boiling Water is the Best Method </a:t>
            </a:r>
          </a:p>
        </p:txBody>
      </p:sp>
      <p:pic>
        <p:nvPicPr>
          <p:cNvPr id="112643" name="Picture 6" descr="How long  does water need to boil 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800"/>
            <a:ext cx="73914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>
                <a:solidFill>
                  <a:schemeClr val="tx1"/>
                </a:solidFill>
                <a:effectLst/>
              </a:rPr>
              <a:t>Correct Water Boiling Time</a:t>
            </a:r>
            <a:br>
              <a:rPr lang="en-US" sz="4000" b="1">
                <a:solidFill>
                  <a:schemeClr val="tx1"/>
                </a:solidFill>
                <a:effectLst/>
              </a:rPr>
            </a:br>
            <a:endParaRPr lang="en-US" sz="4000" b="1">
              <a:solidFill>
                <a:schemeClr val="tx1"/>
              </a:solidFill>
              <a:effectLst/>
            </a:endParaRPr>
          </a:p>
        </p:txBody>
      </p:sp>
      <p:sp>
        <p:nvSpPr>
          <p:cNvPr id="113667" name="Rectangle 5"/>
          <p:cNvSpPr>
            <a:spLocks noChangeArrowheads="1"/>
          </p:cNvSpPr>
          <p:nvPr/>
        </p:nvSpPr>
        <p:spPr bwMode="auto">
          <a:xfrm>
            <a:off x="0" y="2432050"/>
            <a:ext cx="9144000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/>
            <a:r>
              <a:rPr lang="en-US"/>
              <a:t>whole forests have been cut down for firewood in order to boil drinking water </a:t>
            </a:r>
          </a:p>
          <a:p>
            <a:pPr algn="ctr"/>
            <a:r>
              <a:rPr lang="en-US"/>
              <a:t>The correct amount of time to boil water is 0 minutes. Thats right, zero minutes. 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 i="1"/>
              <a:t>"According to the Wilderness Medical Society, water temperatures above 160° F (70° C) kill all pathogens within 30 minutes and above 185° F (85° C) within a few minutes. So in the time it takes for the water to reach the boiling point (212° F or 100° C) from 160° F (70° C), all pathogens will be killed, </a:t>
            </a:r>
            <a:r>
              <a:rPr lang="en-US" b="1" i="1"/>
              <a:t>even at high altitude</a:t>
            </a:r>
            <a:r>
              <a:rPr lang="en-US" i="1"/>
              <a:t>.“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Source: </a:t>
            </a:r>
            <a:r>
              <a:rPr lang="en-US">
                <a:hlinkClick r:id="rId2"/>
              </a:rPr>
              <a:t>http://www.princeton.edu/~oa/manual/water.shtml 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5" descr="c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00200"/>
            <a:ext cx="480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790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Bleach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Bleach</a:t>
            </a:r>
          </a:p>
        </p:txBody>
      </p:sp>
      <p:sp>
        <p:nvSpPr>
          <p:cNvPr id="2447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Typical fresh household chlorine bleach has about 5.35% chlorine content (be sure to read the label). To use household bleach for disinfecting water: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Add two drops of bleach per quart or liter of water.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Stir it well.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Let the mixture stand for a half hour before drinking.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If the water is cloudy with suspended particles: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/>
              <a:t>First filter the water as best you can.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/>
              <a:t>Double the amount of bleach you add to the water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A81E7530-396C-45F0-92F4-A885648D1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236" name="Picture 7" descr="3rivers_pond"/>
          <p:cNvPicPr>
            <a:picLocks noChangeAspect="1" noChangeArrowheads="1"/>
          </p:cNvPicPr>
          <p:nvPr/>
        </p:nvPicPr>
        <p:blipFill rotWithShape="1">
          <a:blip r:embed="rId2" cstate="print"/>
          <a:srcRect r="4951"/>
          <a:stretch/>
        </p:blipFill>
        <p:spPr bwMode="auto">
          <a:xfrm>
            <a:off x="452753" y="-1"/>
            <a:ext cx="8691247" cy="6857999"/>
          </a:xfrm>
          <a:prstGeom prst="rect">
            <a:avLst/>
          </a:prstGeom>
          <a:noFill/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64924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74986" y="721805"/>
            <a:ext cx="2906015" cy="21475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>
                <a:solidFill>
                  <a:schemeClr val="bg1"/>
                </a:solidFill>
              </a:rPr>
              <a:t>Water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5228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1DE8B58-F373-409E-A253-4380A6609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1540" y="73152"/>
            <a:ext cx="884223" cy="232963"/>
            <a:chOff x="1188720" y="73152"/>
            <a:chExt cx="1178966" cy="232963"/>
          </a:xfrm>
        </p:grpSpPr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F5ACE265-D22D-48CC-99DE-EB81AE92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6FE80EEA-F4ED-4436-8861-0BEAAEFE7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C3642BC8-86E8-47D0-8846-3E4D49E4B4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82D35214-3634-4180-BF0E-45B614516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15BE89E6-3D1C-42B5-A950-E72889F8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473771CC-5097-4E08-9606-24B0BC9A0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BE872634-00DA-47BD-880D-5C05FFADC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4F151F5C-DE9B-460E-BC51-471F4A8A5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34557B8A-4D2F-4D0D-B746-59EA8531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C764CD8E-E409-4E9B-8E87-746DDE36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8E27A01D-2F01-4286-9453-3FBF6E84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460487A5-12EB-422E-9588-8FF06FAF7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7D522D20-C9F7-4B34-9066-4B43ADAAB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97B04F2C-295B-447A-8941-0AD4F5551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17D7FF91-B366-4534-B9B4-5710926E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B5B8116C-ADD9-4826-9C37-270377E8F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id="{22D01D96-8DB8-40BF-83AC-4CA49EC26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id="{44B584CD-5E60-4B15-847C-B30D15DA1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64">
              <a:extLst>
                <a:ext uri="{FF2B5EF4-FFF2-40B4-BE49-F238E27FC236}">
                  <a16:creationId xmlns:a16="http://schemas.microsoft.com/office/drawing/2014/main" id="{CF2BB7DC-B968-4F0B-9748-BF0E6E297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66">
              <a:extLst>
                <a:ext uri="{FF2B5EF4-FFF2-40B4-BE49-F238E27FC236}">
                  <a16:creationId xmlns:a16="http://schemas.microsoft.com/office/drawing/2014/main" id="{CF12C159-3F09-4861-9450-ECD5DB310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455228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7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74986" y="3379979"/>
            <a:ext cx="2906014" cy="3186359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1600">
                <a:solidFill>
                  <a:schemeClr val="bg1"/>
                </a:solidFill>
              </a:rPr>
              <a:t>You can last 3-4 days without water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>
                <a:solidFill>
                  <a:schemeClr val="bg1"/>
                </a:solidFill>
              </a:rPr>
              <a:t>    ( depending on conditions)</a:t>
            </a:r>
          </a:p>
          <a:p>
            <a:pPr eaLnBrk="1" hangingPunct="1">
              <a:defRPr/>
            </a:pPr>
            <a:r>
              <a:rPr lang="en-US" sz="1600">
                <a:solidFill>
                  <a:schemeClr val="bg1"/>
                </a:solidFill>
              </a:rPr>
              <a:t>You should drink 3 quarts of water each day.</a:t>
            </a:r>
          </a:p>
          <a:p>
            <a:pPr eaLnBrk="1" hangingPunct="1">
              <a:defRPr/>
            </a:pPr>
            <a:r>
              <a:rPr lang="en-US" sz="1600">
                <a:solidFill>
                  <a:schemeClr val="bg1"/>
                </a:solidFill>
              </a:rPr>
              <a:t>Boil, filter, or treat water.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700" b="1">
                <a:solidFill>
                  <a:srgbClr val="FFFFFF"/>
                </a:solidFill>
              </a:rPr>
              <a:t>Why Using Bleach to Disinfect Contaminated Water is a Problem</a:t>
            </a:r>
            <a:br>
              <a:rPr lang="en-US" sz="2700" b="1">
                <a:solidFill>
                  <a:srgbClr val="FFFFFF"/>
                </a:solidFill>
              </a:rPr>
            </a:br>
            <a:endParaRPr lang="en-US" sz="2700" b="1">
              <a:solidFill>
                <a:srgbClr val="FFFFFF"/>
              </a:solidFill>
            </a:endParaRPr>
          </a:p>
        </p:txBody>
      </p:sp>
      <p:sp>
        <p:nvSpPr>
          <p:cNvPr id="2457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100"/>
              <a:t>A little known problem with long term storage of bleach in your disaster emergency supply cache is that it degrades over time. A Chlorox bleach released statement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1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100" i="1"/>
              <a:t>“We recommend storing our bleach at room temperatures. It can be stored for about 6 months at temperatures between 50 and 70 degrees Fahrenheit. After this time, bleach will be begin to degrade at a rate of 20% each year until totally degraded to salt and water. Storing at temperatures much higher than 70 degrees Fahrenheit could cause the bleach to lose its effectiveness and degrade more rapidly.</a:t>
            </a:r>
            <a:r>
              <a:rPr lang="en-US" sz="21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Calcium Hypochlorite to Disinfect Water </a:t>
            </a:r>
          </a:p>
        </p:txBody>
      </p:sp>
      <p:sp>
        <p:nvSpPr>
          <p:cNvPr id="117763" name="Rectangle 5"/>
          <p:cNvSpPr>
            <a:spLocks noChangeArrowheads="1"/>
          </p:cNvSpPr>
          <p:nvPr/>
        </p:nvSpPr>
        <p:spPr bwMode="auto">
          <a:xfrm>
            <a:off x="0" y="4743450"/>
            <a:ext cx="91440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r>
              <a:rPr lang="en-US" b="1"/>
              <a:t>calcium hypochlorite - bleach</a:t>
            </a:r>
            <a:endParaRPr lang="en-US"/>
          </a:p>
        </p:txBody>
      </p:sp>
      <p:pic>
        <p:nvPicPr>
          <p:cNvPr id="117764" name="Picture 6" descr="calcium hypochlorite bleach">
            <a:hlinkClick r:id="rId2" tooltip="calcium hypochlorite bleach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0" y="1676400"/>
            <a:ext cx="45323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5" name="Rectangle 7"/>
          <p:cNvSpPr>
            <a:spLocks noChangeArrowheads="1"/>
          </p:cNvSpPr>
          <p:nvPr/>
        </p:nvSpPr>
        <p:spPr bwMode="auto">
          <a:xfrm flipV="1">
            <a:off x="5297488" y="5729288"/>
            <a:ext cx="253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hlinkClick r:id="rId2" tooltip="calcium hypochlorite bleach"/>
              </a:rPr>
              <a:t> </a:t>
            </a:r>
            <a:r>
              <a:rPr lang="en-US"/>
              <a:t>                                   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700" b="1">
                <a:solidFill>
                  <a:srgbClr val="FFFFFF"/>
                </a:solidFill>
              </a:rPr>
              <a:t>How to Disinfect Water Using Calcium Hypochlorite</a:t>
            </a:r>
            <a:br>
              <a:rPr lang="en-US" sz="2700" b="1">
                <a:solidFill>
                  <a:srgbClr val="FFFFFF"/>
                </a:solidFill>
              </a:rPr>
            </a:br>
            <a:endParaRPr lang="en-US" sz="2700" b="1">
              <a:solidFill>
                <a:srgbClr val="FFFFFF"/>
              </a:solidFill>
            </a:endParaRPr>
          </a:p>
        </p:txBody>
      </p:sp>
      <p:sp>
        <p:nvSpPr>
          <p:cNvPr id="2498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100"/>
              <a:t>Using granular calcium hypochlorite to disinfect water is a two step process:</a:t>
            </a:r>
          </a:p>
          <a:p>
            <a:pPr eaLnBrk="1" hangingPunct="1">
              <a:defRPr/>
            </a:pPr>
            <a:r>
              <a:rPr lang="en-US" sz="2100"/>
              <a:t>To make a stock of chlorine solution (do not drink this!) dissolve 1 heaping teaspoon (about one-quarter of an ounce) of high-test (78%) granular calcium hypochlorite for each two gallons (eight liters) of water. </a:t>
            </a:r>
          </a:p>
          <a:p>
            <a:pPr eaLnBrk="1" hangingPunct="1">
              <a:defRPr/>
            </a:pPr>
            <a:r>
              <a:rPr lang="en-US" sz="2100"/>
              <a:t>To disinfect water add one part of the chlorine solution to 100 parts water to be treated. </a:t>
            </a:r>
          </a:p>
          <a:p>
            <a:pPr eaLnBrk="1" hangingPunct="1">
              <a:defRPr/>
            </a:pPr>
            <a:r>
              <a:rPr lang="en-US" sz="2100"/>
              <a:t>Let the mixture sit for at least one-half hour before drinking.</a:t>
            </a:r>
          </a:p>
          <a:p>
            <a:pPr eaLnBrk="1" hangingPunct="1">
              <a:defRPr/>
            </a:pPr>
            <a:endParaRPr lang="en-US" sz="21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Water filtration</a:t>
            </a:r>
          </a:p>
        </p:txBody>
      </p:sp>
      <p:pic>
        <p:nvPicPr>
          <p:cNvPr id="119811" name="Picture 6" descr="Homemade water filter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47800"/>
            <a:ext cx="5410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Liquids to avoid </a:t>
            </a:r>
          </a:p>
        </p:txBody>
      </p:sp>
      <p:sp>
        <p:nvSpPr>
          <p:cNvPr id="2304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Salt water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Urine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Alcohol</a:t>
            </a:r>
          </a:p>
        </p:txBody>
      </p:sp>
      <p:pic>
        <p:nvPicPr>
          <p:cNvPr id="120836" name="Picture 8" descr="urine cartoons, urine cartoon, urine picture, urine pictures, urine image, urine images, urine illustration, urine illustrations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219200"/>
            <a:ext cx="403225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76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3500">
                <a:solidFill>
                  <a:srgbClr val="FFFFFF"/>
                </a:solidFill>
              </a:rPr>
              <a:t>–Surface water (purification required) </a:t>
            </a:r>
          </a:p>
        </p:txBody>
      </p:sp>
      <p:sp>
        <p:nvSpPr>
          <p:cNvPr id="99331" name="Rectangle 4"/>
          <p:cNvSpPr>
            <a:spLocks noChangeArrowheads="1"/>
          </p:cNvSpPr>
          <p:nvPr/>
        </p:nvSpPr>
        <p:spPr bwMode="auto">
          <a:xfrm>
            <a:off x="1068678" y="2494450"/>
            <a:ext cx="3040158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fontAlgn="ctr">
              <a:lnSpc>
                <a:spcPct val="90000"/>
              </a:lnSpc>
              <a:spcAft>
                <a:spcPts val="600"/>
              </a:spcAft>
            </a:pPr>
            <a:r>
              <a:rPr lang="en-US" sz="2100" dirty="0"/>
              <a:t>                                                                                         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This beautiful, remote stretch of one of the lesser-known large Catskill trout streams </a:t>
            </a:r>
          </a:p>
        </p:txBody>
      </p:sp>
      <p:pic>
        <p:nvPicPr>
          <p:cNvPr id="99332" name="Picture 5" descr="This beautiful, remote stretch of one of the lesser-known large Catskill trout streams produced my only trout in two days of slow fishing, a 9 inch brown. Better than nothing! In fact, even &quot;nothing&quot; in this setting is really something!"/>
          <p:cNvPicPr>
            <a:picLocks noChangeAspect="1" noChangeArrowheads="1"/>
          </p:cNvPicPr>
          <p:nvPr/>
        </p:nvPicPr>
        <p:blipFill rotWithShape="1">
          <a:blip r:embed="rId2" cstate="print"/>
          <a:srcRect l="21993" r="2199" b="1"/>
          <a:stretch/>
        </p:blipFill>
        <p:spPr bwMode="auto">
          <a:xfrm>
            <a:off x="4574169" y="2492376"/>
            <a:ext cx="3601803" cy="3563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14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0950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3500">
                <a:solidFill>
                  <a:srgbClr val="FFFFFF"/>
                </a:solidFill>
              </a:rPr>
              <a:t>It Might Look good but don’t drink it without purification</a:t>
            </a: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1068678" y="2494450"/>
            <a:ext cx="3040158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font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/>
              <a:t>                                                                                          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/>
              <a:t>This swift little stream is one of my favorites. It harbors an even mix of brook and</a:t>
            </a:r>
          </a:p>
        </p:txBody>
      </p:sp>
      <p:pic>
        <p:nvPicPr>
          <p:cNvPr id="100356" name="Picture 5" descr="This swift little stream is one of my favorites.  It harbors an even mix of brook and brown trout and a mix of insect species very different from other streams I frequent."/>
          <p:cNvPicPr>
            <a:picLocks noChangeAspect="1" noChangeArrowheads="1"/>
          </p:cNvPicPr>
          <p:nvPr/>
        </p:nvPicPr>
        <p:blipFill rotWithShape="1">
          <a:blip r:embed="rId2" cstate="print"/>
          <a:srcRect l="6264" r="26266"/>
          <a:stretch/>
        </p:blipFill>
        <p:spPr bwMode="auto">
          <a:xfrm>
            <a:off x="4574169" y="2492376"/>
            <a:ext cx="3601803" cy="3563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28650" y="562271"/>
            <a:ext cx="7886700" cy="1128417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500"/>
              <a:t>–Subsurface (Beach well, dry riverbeds) </a:t>
            </a:r>
          </a:p>
        </p:txBody>
      </p:sp>
      <p:pic>
        <p:nvPicPr>
          <p:cNvPr id="101379" name="Picture 6" descr="beaches-and-islands_beaches-and-islands_top_839_1"/>
          <p:cNvPicPr>
            <a:picLocks noChangeAspect="1" noChangeArrowheads="1"/>
          </p:cNvPicPr>
          <p:nvPr/>
        </p:nvPicPr>
        <p:blipFill rotWithShape="1">
          <a:blip r:embed="rId2" cstate="print"/>
          <a:srcRect b="538"/>
          <a:stretch/>
        </p:blipFill>
        <p:spPr bwMode="auto">
          <a:xfrm>
            <a:off x="628650" y="1845426"/>
            <a:ext cx="7884410" cy="4450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5" descr="Beach Well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86466" y="643466"/>
            <a:ext cx="5571067" cy="5571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5" descr="Solar st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553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4450" name="Picture 5" descr="water"/>
          <p:cNvPicPr>
            <a:picLocks noChangeAspect="1" noChangeArrowheads="1"/>
          </p:cNvPicPr>
          <p:nvPr/>
        </p:nvPicPr>
        <p:blipFill rotWithShape="1">
          <a:blip r:embed="rId2" cstate="print"/>
          <a:srcRect r="-1" b="525"/>
          <a:stretch/>
        </p:blipFill>
        <p:spPr bwMode="auto">
          <a:xfrm>
            <a:off x="628649" y="735153"/>
            <a:ext cx="7886701" cy="5387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475" name="Picture 6" descr="rock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600" y="1739900"/>
            <a:ext cx="4914900" cy="4203700"/>
          </a:xfrm>
          <a:prstGeom prst="rect">
            <a:avLst/>
          </a:prstGeom>
        </p:spPr>
      </p:pic>
      <p:pic>
        <p:nvPicPr>
          <p:cNvPr id="105476" name="Picture 8" descr="rock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1000" y="1739900"/>
            <a:ext cx="3175000" cy="2070100"/>
          </a:xfrm>
          <a:prstGeom prst="rect">
            <a:avLst/>
          </a:prstGeom>
        </p:spPr>
      </p:pic>
      <p:pic>
        <p:nvPicPr>
          <p:cNvPr id="105477" name="Picture 10" descr="rock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1000" y="3886200"/>
            <a:ext cx="3175000" cy="2057400"/>
          </a:xfrm>
          <a:prstGeom prst="rect">
            <a:avLst/>
          </a:prstGeom>
        </p:spPr>
      </p:pic>
      <p:sp>
        <p:nvSpPr>
          <p:cNvPr id="2140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>
                <a:solidFill>
                  <a:schemeClr val="bg1"/>
                </a:solidFill>
              </a:rPr>
              <a:t>Solar Still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On-screen Show (4:3)</PresentationFormat>
  <Paragraphs>77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Office Theme</vt:lpstr>
      <vt:lpstr>  Water</vt:lpstr>
      <vt:lpstr>Water</vt:lpstr>
      <vt:lpstr>–Surface water (purification required) </vt:lpstr>
      <vt:lpstr>It Might Look good but don’t drink it without purification</vt:lpstr>
      <vt:lpstr>–Subsurface (Beach well, dry riverbeds) </vt:lpstr>
      <vt:lpstr>PowerPoint Presentation</vt:lpstr>
      <vt:lpstr>PowerPoint Presentation</vt:lpstr>
      <vt:lpstr>PowerPoint Presentation</vt:lpstr>
      <vt:lpstr>Solar Still</vt:lpstr>
      <vt:lpstr>Solar Still</vt:lpstr>
      <vt:lpstr>Transpiration bag</vt:lpstr>
      <vt:lpstr>Water Purification Filters</vt:lpstr>
      <vt:lpstr>Water purification</vt:lpstr>
      <vt:lpstr>Water Purification Tablets</vt:lpstr>
      <vt:lpstr>Water Purification boiling</vt:lpstr>
      <vt:lpstr>Boiling Water is the Best Method </vt:lpstr>
      <vt:lpstr>Correct Water Boiling Time </vt:lpstr>
      <vt:lpstr>Bleach</vt:lpstr>
      <vt:lpstr>Bleach</vt:lpstr>
      <vt:lpstr>Why Using Bleach to Disinfect Contaminated Water is a Problem </vt:lpstr>
      <vt:lpstr>Calcium Hypochlorite to Disinfect Water </vt:lpstr>
      <vt:lpstr>How to Disinfect Water Using Calcium Hypochlorite </vt:lpstr>
      <vt:lpstr>Water filtration</vt:lpstr>
      <vt:lpstr>Liquids to avoid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Water</dc:title>
  <dc:creator>Carlos Tavarez</dc:creator>
  <cp:lastModifiedBy>Carlos Tavarez</cp:lastModifiedBy>
  <cp:revision>1</cp:revision>
  <dcterms:created xsi:type="dcterms:W3CDTF">2020-10-21T18:56:16Z</dcterms:created>
  <dcterms:modified xsi:type="dcterms:W3CDTF">2020-10-21T18:56:39Z</dcterms:modified>
</cp:coreProperties>
</file>