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11"/>
  </p:notesMasterIdLst>
  <p:sldIdLst>
    <p:sldId id="256" r:id="rId2"/>
    <p:sldId id="257" r:id="rId3"/>
    <p:sldId id="258" r:id="rId4"/>
    <p:sldId id="259" r:id="rId5"/>
    <p:sldId id="260" r:id="rId6"/>
    <p:sldId id="261" r:id="rId7"/>
    <p:sldId id="266" r:id="rId8"/>
    <p:sldId id="264" r:id="rId9"/>
    <p:sldId id="265" r:id="rId10"/>
  </p:sldIdLst>
  <p:sldSz cx="9144000" cy="6858000" type="screen4x3"/>
  <p:notesSz cx="6858000" cy="9144000"/>
  <p:embeddedFontLst>
    <p:embeddedFont>
      <p:font typeface="Arial Black" panose="020B0A04020102020204" pitchFamily="34" charset="0"/>
      <p:bold r:id="rId12"/>
    </p:embeddedFont>
    <p:embeddedFont>
      <p:font typeface="Calibri" panose="020F0502020204030204" pitchFamily="34" charset="0"/>
      <p:regular r:id="rId13"/>
      <p:bold r:id="rId14"/>
      <p:italic r:id="rId15"/>
      <p:boldItalic r:id="rId16"/>
    </p:embeddedFont>
    <p:embeddedFont>
      <p:font typeface="Merriweather" panose="00000500000000000000" pitchFamily="2" charset="0"/>
      <p:regular r:id="rId17"/>
      <p:bold r:id="rId18"/>
      <p:italic r:id="rId19"/>
      <p:boldItalic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24" roundtripDataSignature="AMtx7mixt+5DzPAu3l+CWyd4ywDUlChqT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ncy Hoffmann" initials="NH" lastIdx="4" clrIdx="0">
    <p:extLst>
      <p:ext uri="{19B8F6BF-5375-455C-9EA6-DF929625EA0E}">
        <p15:presenceInfo xmlns:p15="http://schemas.microsoft.com/office/powerpoint/2012/main" userId="d63ea009cb74ca7a" providerId="Windows Live"/>
      </p:ext>
    </p:extLst>
  </p:cmAuthor>
  <p:cmAuthor id="2" name="John Phelps" initials="JP" lastIdx="2" clrIdx="1">
    <p:extLst>
      <p:ext uri="{19B8F6BF-5375-455C-9EA6-DF929625EA0E}">
        <p15:presenceInfo xmlns:p15="http://schemas.microsoft.com/office/powerpoint/2012/main" userId="3f065e3f0381894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7551" autoAdjust="0"/>
  </p:normalViewPr>
  <p:slideViewPr>
    <p:cSldViewPr snapToGrid="0">
      <p:cViewPr varScale="1">
        <p:scale>
          <a:sx n="70" d="100"/>
          <a:sy n="70" d="100"/>
        </p:scale>
        <p:origin x="1974"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customschemas.google.com/relationships/presentationmetadata" Target="metadata"/><Relationship Id="rId5" Type="http://schemas.openxmlformats.org/officeDocument/2006/relationships/slide" Target="slides/slide4.xml"/><Relationship Id="rId15" Type="http://schemas.openxmlformats.org/officeDocument/2006/relationships/font" Target="fonts/font4.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146270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dirty="0"/>
              <a:t>Welcome to Lesson 6: Chest Wound Trauma.</a:t>
            </a:r>
            <a:endParaRPr dirty="0"/>
          </a:p>
        </p:txBody>
      </p:sp>
      <p:sp>
        <p:nvSpPr>
          <p:cNvPr id="93" name="Google Shape;9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3: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dirty="0"/>
              <a:t>Instructor Notes:</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r>
              <a:rPr lang="en-US" dirty="0"/>
              <a:t>In this lesson, you will learn to: </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Char char="•"/>
            </a:pPr>
            <a:r>
              <a:rPr lang="en-US" dirty="0"/>
              <a:t>Identify the signs of a “sucking” chest wound. </a:t>
            </a:r>
          </a:p>
          <a:p>
            <a:pPr marL="457200" marR="0" lvl="0" indent="-228600" algn="l" rtl="0">
              <a:lnSpc>
                <a:spcPct val="100000"/>
              </a:lnSpc>
              <a:spcBef>
                <a:spcPts val="0"/>
              </a:spcBef>
              <a:spcAft>
                <a:spcPts val="0"/>
              </a:spcAft>
              <a:buClr>
                <a:srgbClr val="000000"/>
              </a:buClr>
              <a:buSzPts val="1400"/>
              <a:buFont typeface="Arial"/>
              <a:buChar char="•"/>
            </a:pPr>
            <a:r>
              <a:rPr lang="en-US" dirty="0"/>
              <a:t>Understand the </a:t>
            </a:r>
            <a:r>
              <a:rPr lang="en-US" sz="1200" b="0" i="0" u="none" strike="noStrike" cap="none" dirty="0">
                <a:solidFill>
                  <a:schemeClr val="dk1"/>
                </a:solidFill>
                <a:latin typeface="Calibri"/>
                <a:ea typeface="Calibri"/>
                <a:cs typeface="Calibri"/>
                <a:sym typeface="Calibri"/>
              </a:rPr>
              <a:t>importance of checking the front, back, and axillary areas of the torso for penetrations.</a:t>
            </a:r>
          </a:p>
          <a:p>
            <a:pPr marL="457200" marR="0" lvl="0" indent="-228600" algn="l" rtl="0">
              <a:lnSpc>
                <a:spcPct val="100000"/>
              </a:lnSpc>
              <a:spcBef>
                <a:spcPts val="0"/>
              </a:spcBef>
              <a:spcAft>
                <a:spcPts val="0"/>
              </a:spcAft>
              <a:buClr>
                <a:srgbClr val="000000"/>
              </a:buClr>
              <a:buSzPts val="1400"/>
              <a:buFont typeface="Arial"/>
              <a:buChar char="•"/>
            </a:pPr>
            <a:r>
              <a:rPr lang="en-US" sz="1200" b="0" i="0" u="none" strike="noStrike" cap="none" dirty="0">
                <a:solidFill>
                  <a:schemeClr val="dk1"/>
                </a:solidFill>
                <a:latin typeface="Calibri"/>
                <a:ea typeface="Calibri"/>
                <a:cs typeface="Calibri"/>
                <a:sym typeface="Calibri"/>
              </a:rPr>
              <a:t>Properly seal sucking chest wounds with both commercial and improvised occlusive dressings.</a:t>
            </a:r>
          </a:p>
          <a:p>
            <a:pPr marL="457200" marR="0" lvl="0" indent="-228600" algn="l" rtl="0">
              <a:lnSpc>
                <a:spcPct val="100000"/>
              </a:lnSpc>
              <a:spcBef>
                <a:spcPts val="0"/>
              </a:spcBef>
              <a:spcAft>
                <a:spcPts val="0"/>
              </a:spcAft>
              <a:buClr>
                <a:srgbClr val="000000"/>
              </a:buClr>
              <a:buSzPts val="1400"/>
              <a:buFont typeface="Arial"/>
              <a:buChar char="•"/>
            </a:pPr>
            <a:r>
              <a:rPr lang="en-US" sz="1200" b="0" i="0" u="none" strike="noStrike" cap="none" dirty="0">
                <a:solidFill>
                  <a:schemeClr val="dk1"/>
                </a:solidFill>
                <a:latin typeface="Calibri"/>
                <a:ea typeface="Calibri"/>
                <a:cs typeface="Calibri"/>
                <a:sym typeface="Calibri"/>
              </a:rPr>
              <a:t>Explain to participants what “occlusive” means and why it is important for these dressings. </a:t>
            </a:r>
          </a:p>
        </p:txBody>
      </p:sp>
      <p:sp>
        <p:nvSpPr>
          <p:cNvPr id="100" name="Google Shape;10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4: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182880" marR="0" lvl="0" indent="0" algn="l" rtl="0">
              <a:lnSpc>
                <a:spcPct val="100000"/>
              </a:lnSpc>
              <a:spcBef>
                <a:spcPts val="0"/>
              </a:spcBef>
              <a:spcAft>
                <a:spcPts val="0"/>
              </a:spcAft>
              <a:buNone/>
            </a:pPr>
            <a:r>
              <a:rPr lang="en-US" dirty="0">
                <a:solidFill>
                  <a:srgbClr val="464749"/>
                </a:solidFill>
                <a:highlight>
                  <a:srgbClr val="FFFFFF"/>
                </a:highlight>
                <a:latin typeface="Merriweather"/>
                <a:ea typeface="Merriweather"/>
                <a:cs typeface="Merriweather"/>
                <a:sym typeface="Merriweather"/>
              </a:rPr>
              <a:t>Instructor Notes:</a:t>
            </a:r>
          </a:p>
          <a:p>
            <a:pPr marL="182880" marR="0" lvl="0" indent="0" algn="l" rtl="0">
              <a:lnSpc>
                <a:spcPct val="100000"/>
              </a:lnSpc>
              <a:spcBef>
                <a:spcPts val="0"/>
              </a:spcBef>
              <a:spcAft>
                <a:spcPts val="0"/>
              </a:spcAft>
              <a:buNone/>
            </a:pPr>
            <a:endParaRPr lang="en-US" dirty="0">
              <a:solidFill>
                <a:srgbClr val="464749"/>
              </a:solidFill>
              <a:highlight>
                <a:srgbClr val="FFFFFF"/>
              </a:highlight>
              <a:latin typeface="Merriweather"/>
              <a:ea typeface="Merriweather"/>
              <a:cs typeface="Merriweather"/>
              <a:sym typeface="Merriweather"/>
            </a:endParaRPr>
          </a:p>
          <a:p>
            <a:pPr marL="182880" marR="0" lvl="0" indent="0" algn="l" rtl="0">
              <a:lnSpc>
                <a:spcPct val="100000"/>
              </a:lnSpc>
              <a:spcBef>
                <a:spcPts val="0"/>
              </a:spcBef>
              <a:spcAft>
                <a:spcPts val="0"/>
              </a:spcAft>
              <a:buNone/>
            </a:pPr>
            <a:r>
              <a:rPr lang="en-US" dirty="0">
                <a:solidFill>
                  <a:srgbClr val="464749"/>
                </a:solidFill>
                <a:highlight>
                  <a:srgbClr val="FFFFFF"/>
                </a:highlight>
                <a:latin typeface="Merriweather"/>
                <a:ea typeface="Merriweather"/>
                <a:cs typeface="Merriweather"/>
                <a:sym typeface="Merriweather"/>
              </a:rPr>
              <a:t>A brief description of the respiratory cycle:</a:t>
            </a:r>
          </a:p>
          <a:p>
            <a:pPr marL="354330" marR="0" lvl="0" indent="-171450" algn="l" rtl="0">
              <a:lnSpc>
                <a:spcPct val="100000"/>
              </a:lnSpc>
              <a:spcBef>
                <a:spcPts val="0"/>
              </a:spcBef>
              <a:spcAft>
                <a:spcPts val="0"/>
              </a:spcAft>
              <a:buFont typeface="Arial" panose="020B0604020202020204" pitchFamily="34" charset="0"/>
              <a:buChar char="•"/>
            </a:pPr>
            <a:r>
              <a:rPr lang="en-US" dirty="0">
                <a:solidFill>
                  <a:srgbClr val="464749"/>
                </a:solidFill>
                <a:highlight>
                  <a:srgbClr val="FFFFFF"/>
                </a:highlight>
                <a:latin typeface="Merriweather"/>
                <a:ea typeface="Merriweather"/>
                <a:cs typeface="Merriweather"/>
                <a:sym typeface="Merriweather"/>
              </a:rPr>
              <a:t>Our respiratory cycle is dependent on the tendency of air to flow from an area of higher pressure to an area of lower pressure. As we inhale, our diaphragm lowers, flattening from its normally domed position. At the same time, the scalene and intercostal muscles flex, lifting the ribs upward and outward. </a:t>
            </a:r>
          </a:p>
          <a:p>
            <a:pPr marL="354330" marR="0" lvl="0" indent="-171450" algn="l" rtl="0">
              <a:lnSpc>
                <a:spcPct val="100000"/>
              </a:lnSpc>
              <a:spcBef>
                <a:spcPts val="0"/>
              </a:spcBef>
              <a:spcAft>
                <a:spcPts val="0"/>
              </a:spcAft>
              <a:buFont typeface="Arial" panose="020B0604020202020204" pitchFamily="34" charset="0"/>
              <a:buChar char="•"/>
            </a:pPr>
            <a:r>
              <a:rPr lang="en-US" dirty="0">
                <a:solidFill>
                  <a:srgbClr val="464749"/>
                </a:solidFill>
                <a:highlight>
                  <a:srgbClr val="FFFFFF"/>
                </a:highlight>
                <a:latin typeface="Merriweather"/>
                <a:ea typeface="Merriweather"/>
                <a:cs typeface="Merriweather"/>
                <a:sym typeface="Merriweather"/>
              </a:rPr>
              <a:t>Have everyone practice breathing to notice these movements. </a:t>
            </a:r>
          </a:p>
          <a:p>
            <a:pPr marL="182880" marR="0" lvl="0" indent="0" algn="l" rtl="0">
              <a:lnSpc>
                <a:spcPct val="100000"/>
              </a:lnSpc>
              <a:spcBef>
                <a:spcPts val="0"/>
              </a:spcBef>
              <a:spcAft>
                <a:spcPts val="0"/>
              </a:spcAft>
              <a:buNone/>
            </a:pPr>
            <a:endParaRPr lang="en-US" dirty="0">
              <a:solidFill>
                <a:srgbClr val="464749"/>
              </a:solidFill>
              <a:highlight>
                <a:srgbClr val="FFFFFF"/>
              </a:highlight>
              <a:latin typeface="Merriweather"/>
              <a:sym typeface="Merriweather"/>
            </a:endParaRPr>
          </a:p>
          <a:p>
            <a:pPr marL="182880" marR="0" lvl="0" indent="0" algn="l" rtl="0">
              <a:lnSpc>
                <a:spcPct val="100000"/>
              </a:lnSpc>
              <a:spcBef>
                <a:spcPts val="0"/>
              </a:spcBef>
              <a:spcAft>
                <a:spcPts val="0"/>
              </a:spcAft>
              <a:buNone/>
            </a:pPr>
            <a:r>
              <a:rPr lang="en-US" dirty="0"/>
              <a:t>Explain to participants what happens when that cycle is disrupted, especially by a penetrating object to the chest. </a:t>
            </a:r>
          </a:p>
          <a:p>
            <a:pPr marL="182880" marR="0" lvl="0" indent="0" algn="l" rtl="0">
              <a:lnSpc>
                <a:spcPct val="100000"/>
              </a:lnSpc>
              <a:spcBef>
                <a:spcPts val="0"/>
              </a:spcBef>
              <a:spcAft>
                <a:spcPts val="0"/>
              </a:spcAft>
              <a:buNone/>
            </a:pPr>
            <a:r>
              <a:rPr lang="en-US" dirty="0"/>
              <a:t>Remind participants to always call 911 first!!</a:t>
            </a:r>
            <a:endParaRPr dirty="0"/>
          </a:p>
        </p:txBody>
      </p:sp>
      <p:sp>
        <p:nvSpPr>
          <p:cNvPr id="107" name="Google Shape;10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5: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dirty="0"/>
              <a:t>Instructor Notes:</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r>
              <a:rPr lang="en-US" dirty="0"/>
              <a:t>Review steps on the slide with the class. </a:t>
            </a:r>
            <a:endParaRPr dirty="0"/>
          </a:p>
        </p:txBody>
      </p:sp>
      <p:sp>
        <p:nvSpPr>
          <p:cNvPr id="114" name="Google Shape;11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7: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dirty="0"/>
              <a:t>Instructor Notes:</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r>
              <a:rPr lang="en-US" dirty="0"/>
              <a:t>Review the steps of sealing a wound with the class. Give examples of plastic(s) they might find and use to create a seal.  </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If no seal is available, use a gloved hand to “seal” the wound until help arrives. Emphasize use of a gloved hand to stop bleeding whenever possible. </a:t>
            </a:r>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23" name="Google Shape;12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 </a:t>
            </a:r>
          </a:p>
          <a:p>
            <a:endParaRPr lang="en-US" dirty="0"/>
          </a:p>
          <a:p>
            <a:r>
              <a:rPr lang="en-US" dirty="0"/>
              <a:t>Play video for students. Have students practice chest wound skills.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94171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7333061c12_0_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7333061c12_0_2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7" name="Google Shape;147;g7333061c12_0_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endParaRPr lang="en-US" dirty="0"/>
          </a:p>
          <a:p>
            <a:r>
              <a:rPr lang="en-US" dirty="0"/>
              <a:t>Ask participants if they have any questions about this lesson.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681289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Shape 15"/>
        <p:cNvGrpSpPr/>
        <p:nvPr/>
      </p:nvGrpSpPr>
      <p:grpSpPr>
        <a:xfrm>
          <a:off x="0" y="0"/>
          <a:ext cx="0" cy="0"/>
          <a:chOff x="0" y="0"/>
          <a:chExt cx="0" cy="0"/>
        </a:xfrm>
      </p:grpSpPr>
      <p:sp>
        <p:nvSpPr>
          <p:cNvPr id="17" name="Shape 17"/>
          <p:cNvSpPr txBox="1">
            <a:spLocks noGrp="1"/>
          </p:cNvSpPr>
          <p:nvPr>
            <p:ph type="subTitle" idx="1" hasCustomPrompt="1"/>
          </p:nvPr>
        </p:nvSpPr>
        <p:spPr>
          <a:xfrm>
            <a:off x="360770" y="4680823"/>
            <a:ext cx="2983230" cy="1722797"/>
          </a:xfrm>
          <a:prstGeom prst="rect">
            <a:avLst/>
          </a:prstGeom>
          <a:noFill/>
          <a:ln>
            <a:noFill/>
          </a:ln>
        </p:spPr>
        <p:txBody>
          <a:bodyPr spcFirstLastPara="1" wrap="square" lIns="0" tIns="91425" rIns="91425" bIns="91425" anchor="t" anchorCtr="0"/>
          <a:lstStyle>
            <a:lvl1pPr marL="0" marR="0" lvl="0" indent="0" algn="l" rtl="0">
              <a:lnSpc>
                <a:spcPct val="90000"/>
              </a:lnSpc>
              <a:spcBef>
                <a:spcPts val="750"/>
              </a:spcBef>
              <a:spcAft>
                <a:spcPts val="0"/>
              </a:spcAft>
              <a:buClr>
                <a:schemeClr val="dk1"/>
              </a:buClr>
              <a:buSzPts val="2400"/>
              <a:buFontTx/>
              <a:buNone/>
              <a:defRPr sz="2200" b="0" i="0" u="none" strike="noStrike" cap="none">
                <a:solidFill>
                  <a:schemeClr val="dk1"/>
                </a:solidFill>
                <a:latin typeface="+mn-lt"/>
                <a:ea typeface="Calibri"/>
                <a:cs typeface="Calibri"/>
                <a:sym typeface="Calibri"/>
              </a:defRPr>
            </a:lvl1pPr>
            <a:lvl2pPr marR="0" lvl="1" algn="ctr"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2pPr>
            <a:lvl3pPr marR="0" lvl="2" algn="ctr"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3pPr>
            <a:lvl4pPr marR="0" lvl="3"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alibri"/>
                <a:ea typeface="Calibri"/>
                <a:cs typeface="Calibri"/>
                <a:sym typeface="Calibri"/>
              </a:defRPr>
            </a:lvl4pPr>
            <a:lvl5pPr marR="0" lvl="4"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alibri"/>
                <a:ea typeface="Calibri"/>
                <a:cs typeface="Calibri"/>
                <a:sym typeface="Calibri"/>
              </a:defRPr>
            </a:lvl5pPr>
            <a:lvl6pPr marR="0" lvl="5"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alibri"/>
                <a:ea typeface="Calibri"/>
                <a:cs typeface="Calibri"/>
                <a:sym typeface="Calibri"/>
              </a:defRPr>
            </a:lvl9pPr>
          </a:lstStyle>
          <a:p>
            <a:r>
              <a:rPr lang="en-US" dirty="0"/>
              <a:t>CLICK TO ADD TEXT CLICK TO ADD TEXT</a:t>
            </a:r>
          </a:p>
        </p:txBody>
      </p:sp>
      <p:sp>
        <p:nvSpPr>
          <p:cNvPr id="2" name="Title 1">
            <a:extLst>
              <a:ext uri="{FF2B5EF4-FFF2-40B4-BE49-F238E27FC236}">
                <a16:creationId xmlns:a16="http://schemas.microsoft.com/office/drawing/2014/main" id="{76806353-AB72-CF4B-9A26-EDA65C3783FA}"/>
              </a:ext>
            </a:extLst>
          </p:cNvPr>
          <p:cNvSpPr>
            <a:spLocks noGrp="1"/>
          </p:cNvSpPr>
          <p:nvPr>
            <p:ph type="title" hasCustomPrompt="1"/>
          </p:nvPr>
        </p:nvSpPr>
        <p:spPr>
          <a:xfrm>
            <a:off x="360771" y="1167580"/>
            <a:ext cx="2983229" cy="3263725"/>
          </a:xfrm>
        </p:spPr>
        <p:txBody>
          <a:bodyPr lIns="0" anchor="b" anchorCtr="0"/>
          <a:lstStyle>
            <a:lvl1pPr>
              <a:defRPr sz="4400">
                <a:latin typeface="+mj-lt"/>
              </a:defRPr>
            </a:lvl1pPr>
          </a:lstStyle>
          <a:p>
            <a:r>
              <a:rPr lang="en-US" dirty="0"/>
              <a:t>CLICK TO EDIT MASTER TITLE STYLE</a:t>
            </a:r>
          </a:p>
        </p:txBody>
      </p:sp>
      <p:pic>
        <p:nvPicPr>
          <p:cNvPr id="8" name="Picture 7">
            <a:extLst>
              <a:ext uri="{FF2B5EF4-FFF2-40B4-BE49-F238E27FC236}">
                <a16:creationId xmlns:a16="http://schemas.microsoft.com/office/drawing/2014/main" id="{A7107232-0A60-8442-9421-D4F564F25AC4}"/>
              </a:ext>
            </a:extLst>
          </p:cNvPr>
          <p:cNvPicPr>
            <a:picLocks noChangeAspect="1"/>
          </p:cNvPicPr>
          <p:nvPr/>
        </p:nvPicPr>
        <p:blipFill>
          <a:blip r:embed="rId2"/>
          <a:srcRect/>
          <a:stretch/>
        </p:blipFill>
        <p:spPr>
          <a:xfrm>
            <a:off x="3460115" y="800100"/>
            <a:ext cx="5257800" cy="5257800"/>
          </a:xfrm>
          <a:prstGeom prst="rect">
            <a:avLst/>
          </a:prstGeom>
        </p:spPr>
      </p:pic>
      <p:sp>
        <p:nvSpPr>
          <p:cNvPr id="5" name="Rectangle 4">
            <a:extLst>
              <a:ext uri="{FF2B5EF4-FFF2-40B4-BE49-F238E27FC236}">
                <a16:creationId xmlns:a16="http://schemas.microsoft.com/office/drawing/2014/main" id="{2F19D1D3-0CB9-EE4C-A697-911F5DDE2308}"/>
              </a:ext>
            </a:extLst>
          </p:cNvPr>
          <p:cNvSpPr/>
          <p:nvPr/>
        </p:nvSpPr>
        <p:spPr>
          <a:xfrm>
            <a:off x="0" y="-2"/>
            <a:ext cx="9144000" cy="182880"/>
          </a:xfrm>
          <a:prstGeom prst="rect">
            <a:avLst/>
          </a:prstGeom>
          <a:solidFill>
            <a:srgbClr val="EB8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F93DA4E6-F5A5-A34E-8F28-9CA48B74621B}"/>
              </a:ext>
            </a:extLst>
          </p:cNvPr>
          <p:cNvCxnSpPr/>
          <p:nvPr/>
        </p:nvCxnSpPr>
        <p:spPr>
          <a:xfrm>
            <a:off x="360770" y="4555222"/>
            <a:ext cx="298323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Footer Placeholder 3">
            <a:extLst>
              <a:ext uri="{FF2B5EF4-FFF2-40B4-BE49-F238E27FC236}">
                <a16:creationId xmlns:a16="http://schemas.microsoft.com/office/drawing/2014/main" id="{C1D52329-46B0-F94B-9D43-A725A04554E2}"/>
              </a:ext>
            </a:extLst>
          </p:cNvPr>
          <p:cNvSpPr>
            <a:spLocks noGrp="1"/>
          </p:cNvSpPr>
          <p:nvPr>
            <p:ph type="ftr" sz="quarter" idx="11"/>
          </p:nvPr>
        </p:nvSpPr>
        <p:spPr>
          <a:xfrm>
            <a:off x="360770" y="6403626"/>
            <a:ext cx="8430768" cy="365125"/>
          </a:xfrm>
          <a:prstGeom prst="rect">
            <a:avLst/>
          </a:prstGeom>
        </p:spPr>
        <p:txBody>
          <a:bodyPr/>
          <a:lstStyle>
            <a:lvl1pPr algn="ctr">
              <a:defRPr sz="750">
                <a:solidFill>
                  <a:schemeClr val="tx1"/>
                </a:solidFill>
                <a:latin typeface="+mn-lt"/>
              </a:defRPr>
            </a:lvl1pPr>
          </a:lstStyle>
          <a:p>
            <a:r>
              <a:rPr lang="en-US"/>
              <a:t>Copyright 2021 National Association of Emergency Medical Technicians (NAEMT). 
*Course materials are developed by NAEMT in cooperation with IAFC for the sole purpose of conducting the First On The Scene education course and may not be utilized for any other purpose.*</a:t>
            </a:r>
          </a:p>
        </p:txBody>
      </p:sp>
    </p:spTree>
    <p:extLst>
      <p:ext uri="{BB962C8B-B14F-4D97-AF65-F5344CB8AC3E}">
        <p14:creationId xmlns:p14="http://schemas.microsoft.com/office/powerpoint/2010/main" val="123637816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5308997" y="2970610"/>
            <a:ext cx="4441031" cy="197167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3300" b="0" i="0" u="none" strike="noStrike" cap="none">
                <a:solidFill>
                  <a:schemeClr val="dk1"/>
                </a:solidFill>
                <a:latin typeface="+mj-lt"/>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en-US"/>
              <a:t>Click to edit Master title style</a:t>
            </a:r>
            <a:endParaRPr/>
          </a:p>
        </p:txBody>
      </p:sp>
      <p:sp>
        <p:nvSpPr>
          <p:cNvPr id="80" name="Shape 80"/>
          <p:cNvSpPr txBox="1">
            <a:spLocks noGrp="1"/>
          </p:cNvSpPr>
          <p:nvPr>
            <p:ph type="body" idx="1"/>
          </p:nvPr>
        </p:nvSpPr>
        <p:spPr>
          <a:xfrm rot="5400000">
            <a:off x="623094" y="370682"/>
            <a:ext cx="5811838" cy="5800725"/>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mn-lt"/>
                <a:ea typeface="Calibri"/>
                <a:cs typeface="Calibri"/>
                <a:sym typeface="Calibri"/>
              </a:defRPr>
            </a:lvl1pPr>
            <a:lvl2pPr marL="914400" marR="0" lvl="1" indent="-38100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8" name="Rectangle 7">
            <a:extLst>
              <a:ext uri="{FF2B5EF4-FFF2-40B4-BE49-F238E27FC236}">
                <a16:creationId xmlns:a16="http://schemas.microsoft.com/office/drawing/2014/main" id="{8CB16703-2BAD-CB48-9DBE-0DFC756BF958}"/>
              </a:ext>
            </a:extLst>
          </p:cNvPr>
          <p:cNvSpPr/>
          <p:nvPr/>
        </p:nvSpPr>
        <p:spPr>
          <a:xfrm>
            <a:off x="0" y="-2"/>
            <a:ext cx="9144000" cy="182880"/>
          </a:xfrm>
          <a:prstGeom prst="rect">
            <a:avLst/>
          </a:prstGeom>
          <a:solidFill>
            <a:srgbClr val="EB8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3">
            <a:extLst>
              <a:ext uri="{FF2B5EF4-FFF2-40B4-BE49-F238E27FC236}">
                <a16:creationId xmlns:a16="http://schemas.microsoft.com/office/drawing/2014/main" id="{91AC0C7D-24ED-234D-B275-FBB2B19A1B0C}"/>
              </a:ext>
            </a:extLst>
          </p:cNvPr>
          <p:cNvSpPr>
            <a:spLocks noGrp="1"/>
          </p:cNvSpPr>
          <p:nvPr>
            <p:ph type="ftr" sz="quarter" idx="11"/>
          </p:nvPr>
        </p:nvSpPr>
        <p:spPr>
          <a:xfrm>
            <a:off x="360770" y="6403626"/>
            <a:ext cx="8430768" cy="365125"/>
          </a:xfrm>
          <a:prstGeom prst="rect">
            <a:avLst/>
          </a:prstGeom>
        </p:spPr>
        <p:txBody>
          <a:bodyPr/>
          <a:lstStyle>
            <a:lvl1pPr algn="ctr">
              <a:defRPr sz="750">
                <a:solidFill>
                  <a:schemeClr val="tx1"/>
                </a:solidFill>
                <a:latin typeface="+mn-lt"/>
              </a:defRPr>
            </a:lvl1pPr>
          </a:lstStyle>
          <a:p>
            <a:r>
              <a:rPr lang="en-US"/>
              <a:t>Copyright 2021 National Association of Emergency Medical Technicians (NAEMT). 
*Course materials are developed by NAEMT in cooperation with IAFC for the sole purpose of conducting the First On The Scene education course and may not be utilized for any other purpose.*</a:t>
            </a:r>
          </a:p>
        </p:txBody>
      </p:sp>
      <p:pic>
        <p:nvPicPr>
          <p:cNvPr id="9" name="Picture 8">
            <a:extLst>
              <a:ext uri="{FF2B5EF4-FFF2-40B4-BE49-F238E27FC236}">
                <a16:creationId xmlns:a16="http://schemas.microsoft.com/office/drawing/2014/main" id="{A723496D-3D9B-0D46-AF87-78524A7EBBA9}"/>
              </a:ext>
            </a:extLst>
          </p:cNvPr>
          <p:cNvPicPr>
            <a:picLocks noChangeAspect="1"/>
          </p:cNvPicPr>
          <p:nvPr userDrawn="1"/>
        </p:nvPicPr>
        <p:blipFill>
          <a:blip r:embed="rId2"/>
          <a:srcRect/>
          <a:stretch/>
        </p:blipFill>
        <p:spPr>
          <a:xfrm>
            <a:off x="7486650" y="364331"/>
            <a:ext cx="1371600" cy="1371600"/>
          </a:xfrm>
          <a:prstGeom prst="rect">
            <a:avLst/>
          </a:prstGeom>
        </p:spPr>
      </p:pic>
    </p:spTree>
    <p:extLst>
      <p:ext uri="{BB962C8B-B14F-4D97-AF65-F5344CB8AC3E}">
        <p14:creationId xmlns:p14="http://schemas.microsoft.com/office/powerpoint/2010/main" val="3476602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1"/>
        <p:cNvGrpSpPr/>
        <p:nvPr/>
      </p:nvGrpSpPr>
      <p:grpSpPr>
        <a:xfrm>
          <a:off x="0" y="0"/>
          <a:ext cx="0" cy="0"/>
          <a:chOff x="0" y="0"/>
          <a:chExt cx="0" cy="0"/>
        </a:xfrm>
      </p:grpSpPr>
      <p:sp>
        <p:nvSpPr>
          <p:cNvPr id="22" name="Google Shape;22;p11"/>
          <p:cNvSpPr txBox="1">
            <a:spLocks noGrp="1"/>
          </p:cNvSpPr>
          <p:nvPr>
            <p:ph type="title"/>
          </p:nvPr>
        </p:nvSpPr>
        <p:spPr>
          <a:xfrm>
            <a:off x="623888" y="1709739"/>
            <a:ext cx="7886700" cy="2852737"/>
          </a:xfrm>
          <a:prstGeom prst="rect">
            <a:avLst/>
          </a:prstGeom>
          <a:noFill/>
          <a:ln>
            <a:noFill/>
          </a:ln>
        </p:spPr>
        <p:txBody>
          <a:bodyPr spcFirstLastPara="1" wrap="square" lIns="91425" tIns="91425" rIns="91425" bIns="91425" anchor="b" anchorCtr="0">
            <a:noAutofit/>
          </a:bodyPr>
          <a:lstStyle>
            <a:lvl1pPr marR="0" lvl="0" algn="l">
              <a:lnSpc>
                <a:spcPct val="90000"/>
              </a:lnSpc>
              <a:spcBef>
                <a:spcPts val="0"/>
              </a:spcBef>
              <a:spcAft>
                <a:spcPts val="0"/>
              </a:spcAft>
              <a:buClr>
                <a:schemeClr val="dk1"/>
              </a:buClr>
              <a:buSzPts val="6000"/>
              <a:buFont typeface="Calibri"/>
              <a:buNone/>
              <a:defRPr sz="45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23" name="Google Shape;23;p11"/>
          <p:cNvSpPr txBox="1">
            <a:spLocks noGrp="1"/>
          </p:cNvSpPr>
          <p:nvPr>
            <p:ph type="body" idx="1"/>
          </p:nvPr>
        </p:nvSpPr>
        <p:spPr>
          <a:xfrm>
            <a:off x="623888" y="4589464"/>
            <a:ext cx="7886700" cy="1500187"/>
          </a:xfrm>
          <a:prstGeom prst="rect">
            <a:avLst/>
          </a:prstGeom>
          <a:noFill/>
          <a:ln>
            <a:noFill/>
          </a:ln>
        </p:spPr>
        <p:txBody>
          <a:bodyPr spcFirstLastPara="1" wrap="square" lIns="91425" tIns="91425" rIns="91425" bIns="91425" anchor="t" anchorCtr="0">
            <a:noAutofit/>
          </a:bodyPr>
          <a:lstStyle>
            <a:lvl1pPr marL="457200" marR="0" lvl="0" indent="-228600" algn="l">
              <a:lnSpc>
                <a:spcPct val="90000"/>
              </a:lnSpc>
              <a:spcBef>
                <a:spcPts val="750"/>
              </a:spcBef>
              <a:spcAft>
                <a:spcPts val="0"/>
              </a:spcAft>
              <a:buClr>
                <a:srgbClr val="888888"/>
              </a:buClr>
              <a:buSzPts val="2400"/>
              <a:buFont typeface="Arial"/>
              <a:buNone/>
              <a:defRPr sz="1800" b="0" i="0" u="none" strike="noStrike" cap="none">
                <a:solidFill>
                  <a:srgbClr val="888888"/>
                </a:solidFill>
                <a:latin typeface="Calibri"/>
                <a:ea typeface="Calibri"/>
                <a:cs typeface="Calibri"/>
                <a:sym typeface="Calibri"/>
              </a:defRPr>
            </a:lvl1pPr>
            <a:lvl2pPr marL="914400" marR="0" lvl="1" indent="-228600" algn="l">
              <a:lnSpc>
                <a:spcPct val="90000"/>
              </a:lnSpc>
              <a:spcBef>
                <a:spcPts val="375"/>
              </a:spcBef>
              <a:spcAft>
                <a:spcPts val="0"/>
              </a:spcAft>
              <a:buClr>
                <a:srgbClr val="888888"/>
              </a:buClr>
              <a:buSzPts val="2000"/>
              <a:buFont typeface="Arial"/>
              <a:buNone/>
              <a:defRPr sz="1500" b="0" i="0" u="none" strike="noStrike" cap="none">
                <a:solidFill>
                  <a:srgbClr val="888888"/>
                </a:solidFill>
                <a:latin typeface="Calibri"/>
                <a:ea typeface="Calibri"/>
                <a:cs typeface="Calibri"/>
                <a:sym typeface="Calibri"/>
              </a:defRPr>
            </a:lvl2pPr>
            <a:lvl3pPr marL="1371600" marR="0" lvl="2" indent="-228600" algn="l">
              <a:lnSpc>
                <a:spcPct val="90000"/>
              </a:lnSpc>
              <a:spcBef>
                <a:spcPts val="375"/>
              </a:spcBef>
              <a:spcAft>
                <a:spcPts val="0"/>
              </a:spcAft>
              <a:buClr>
                <a:srgbClr val="888888"/>
              </a:buClr>
              <a:buSzPts val="1800"/>
              <a:buFont typeface="Arial"/>
              <a:buNone/>
              <a:defRPr sz="1350" b="0" i="0" u="none" strike="noStrike" cap="none">
                <a:solidFill>
                  <a:srgbClr val="888888"/>
                </a:solidFill>
                <a:latin typeface="Calibri"/>
                <a:ea typeface="Calibri"/>
                <a:cs typeface="Calibri"/>
                <a:sym typeface="Calibri"/>
              </a:defRPr>
            </a:lvl3pPr>
            <a:lvl4pPr marL="1828800" marR="0" lvl="3" indent="-228600" algn="l">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4pPr>
            <a:lvl5pPr marL="2286000" marR="0" lvl="4" indent="-228600" algn="l">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5pPr>
            <a:lvl6pPr marL="2743200" marR="0" lvl="5" indent="-228600" algn="l">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6pPr>
            <a:lvl7pPr marL="3200400" marR="0" lvl="6" indent="-228600" algn="l">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7pPr>
            <a:lvl8pPr marL="3657600" marR="0" lvl="7" indent="-228600" algn="l">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8pPr>
            <a:lvl9pPr marL="4114800" marR="0" lvl="8" indent="-228600" algn="l">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24" name="Google Shape;24;p11"/>
          <p:cNvSpPr txBox="1">
            <a:spLocks noGrp="1"/>
          </p:cNvSpPr>
          <p:nvPr>
            <p:ph type="dt" idx="10"/>
          </p:nvPr>
        </p:nvSpPr>
        <p:spPr>
          <a:xfrm>
            <a:off x="628650" y="6356351"/>
            <a:ext cx="2057400"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25" name="Google Shape;25;p11"/>
          <p:cNvSpPr txBox="1">
            <a:spLocks noGrp="1"/>
          </p:cNvSpPr>
          <p:nvPr>
            <p:ph type="ftr" idx="11"/>
          </p:nvPr>
        </p:nvSpPr>
        <p:spPr>
          <a:xfrm>
            <a:off x="3028950" y="6356351"/>
            <a:ext cx="30861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r>
              <a:rPr lang="en-US"/>
              <a:t>Copyright 2021 National Association of Emergency Medical Technicians (NAEMT). 
*Course materials are developed by NAEMT in cooperation with IAFC for the sole purpose of conducting the First On The Scene education course and may not be utilized for any other purpose.*</a:t>
            </a:r>
            <a:endParaRPr/>
          </a:p>
        </p:txBody>
      </p:sp>
      <p:sp>
        <p:nvSpPr>
          <p:cNvPr id="26" name="Google Shape;26;p1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32916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360769" y="801919"/>
            <a:ext cx="6996375" cy="888770"/>
          </a:xfrm>
          <a:prstGeom prst="rect">
            <a:avLst/>
          </a:prstGeom>
          <a:noFill/>
          <a:ln>
            <a:noFill/>
          </a:ln>
        </p:spPr>
        <p:txBody>
          <a:bodyPr spcFirstLastPara="1" wrap="square" lIns="0" tIns="91425" rIns="91425" bIns="91425" anchor="t" anchorCtr="0"/>
          <a:lstStyle>
            <a:lvl1pPr marR="0" lvl="0" algn="l" rtl="0">
              <a:lnSpc>
                <a:spcPct val="90000"/>
              </a:lnSpc>
              <a:spcBef>
                <a:spcPts val="0"/>
              </a:spcBef>
              <a:spcAft>
                <a:spcPts val="0"/>
              </a:spcAft>
              <a:buClr>
                <a:schemeClr val="dk1"/>
              </a:buClr>
              <a:buSzPts val="4400"/>
              <a:buFont typeface="Calibri"/>
              <a:buNone/>
              <a:defRPr sz="3600" b="0" i="0" u="none" strike="noStrike" cap="none">
                <a:solidFill>
                  <a:schemeClr val="dk1"/>
                </a:solidFill>
                <a:latin typeface="+mj-lt"/>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en-US"/>
              <a:t>Click to edit Master title style</a:t>
            </a:r>
            <a:endParaRPr dirty="0"/>
          </a:p>
        </p:txBody>
      </p:sp>
      <p:sp>
        <p:nvSpPr>
          <p:cNvPr id="23" name="Shape 23"/>
          <p:cNvSpPr txBox="1">
            <a:spLocks noGrp="1"/>
          </p:cNvSpPr>
          <p:nvPr>
            <p:ph type="body" idx="1" hasCustomPrompt="1"/>
          </p:nvPr>
        </p:nvSpPr>
        <p:spPr>
          <a:xfrm>
            <a:off x="360770" y="1825625"/>
            <a:ext cx="8430768" cy="4578001"/>
          </a:xfrm>
          <a:prstGeom prst="rect">
            <a:avLst/>
          </a:prstGeom>
          <a:noFill/>
          <a:ln>
            <a:noFill/>
          </a:ln>
        </p:spPr>
        <p:txBody>
          <a:bodyPr spcFirstLastPara="1" wrap="square" lIns="0" tIns="91425" rIns="91425" bIns="91425" anchor="t" anchorCtr="0"/>
          <a:lstStyle>
            <a:lvl1pPr marL="457200" marR="0" lvl="0" indent="-406400" algn="l" rtl="0">
              <a:lnSpc>
                <a:spcPct val="90000"/>
              </a:lnSpc>
              <a:spcBef>
                <a:spcPts val="750"/>
              </a:spcBef>
              <a:spcAft>
                <a:spcPts val="0"/>
              </a:spcAft>
              <a:buClr>
                <a:schemeClr val="dk1"/>
              </a:buClr>
              <a:buSzPts val="2800"/>
              <a:buFont typeface="Arial"/>
              <a:buChar char="•"/>
              <a:defRPr sz="2400" b="0" i="0" u="none" strike="noStrike" cap="none">
                <a:solidFill>
                  <a:schemeClr val="dk1"/>
                </a:solidFill>
                <a:latin typeface="+mn-lt"/>
                <a:ea typeface="Calibri"/>
                <a:cs typeface="Calibri"/>
                <a:sym typeface="Calibri"/>
              </a:defRPr>
            </a:lvl1pPr>
            <a:lvl2pPr marL="914400" marR="0" lvl="1" indent="-38100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mn-lt"/>
                <a:ea typeface="Calibri"/>
                <a:cs typeface="Calibri"/>
                <a:sym typeface="Calibri"/>
              </a:defRPr>
            </a:lvl2pPr>
            <a:lvl3pPr marL="1371600" marR="0" lvl="2" indent="-3556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mn-lt"/>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r>
              <a:rPr lang="en-US" dirty="0"/>
              <a:t>Test</a:t>
            </a:r>
          </a:p>
          <a:p>
            <a:pPr lvl="1"/>
            <a:r>
              <a:rPr lang="en-US" dirty="0"/>
              <a:t>Test</a:t>
            </a:r>
          </a:p>
          <a:p>
            <a:pPr lvl="2"/>
            <a:r>
              <a:rPr lang="en-US" dirty="0"/>
              <a:t>test</a:t>
            </a:r>
            <a:endParaRPr dirty="0"/>
          </a:p>
        </p:txBody>
      </p:sp>
      <p:pic>
        <p:nvPicPr>
          <p:cNvPr id="7" name="Picture 6">
            <a:extLst>
              <a:ext uri="{FF2B5EF4-FFF2-40B4-BE49-F238E27FC236}">
                <a16:creationId xmlns:a16="http://schemas.microsoft.com/office/drawing/2014/main" id="{CEDF982B-08BA-F04F-9440-60A7B467E54F}"/>
              </a:ext>
            </a:extLst>
          </p:cNvPr>
          <p:cNvPicPr>
            <a:picLocks noChangeAspect="1"/>
          </p:cNvPicPr>
          <p:nvPr/>
        </p:nvPicPr>
        <p:blipFill>
          <a:blip r:embed="rId2"/>
          <a:srcRect/>
          <a:stretch/>
        </p:blipFill>
        <p:spPr>
          <a:xfrm>
            <a:off x="7486650" y="364331"/>
            <a:ext cx="1371600" cy="1371600"/>
          </a:xfrm>
          <a:prstGeom prst="rect">
            <a:avLst/>
          </a:prstGeom>
        </p:spPr>
      </p:pic>
      <p:sp>
        <p:nvSpPr>
          <p:cNvPr id="8" name="Rectangle 7">
            <a:extLst>
              <a:ext uri="{FF2B5EF4-FFF2-40B4-BE49-F238E27FC236}">
                <a16:creationId xmlns:a16="http://schemas.microsoft.com/office/drawing/2014/main" id="{FE2E6C45-5F64-6343-9555-9D165CA66DDC}"/>
              </a:ext>
            </a:extLst>
          </p:cNvPr>
          <p:cNvSpPr/>
          <p:nvPr/>
        </p:nvSpPr>
        <p:spPr>
          <a:xfrm>
            <a:off x="0" y="-2"/>
            <a:ext cx="9144000" cy="182880"/>
          </a:xfrm>
          <a:prstGeom prst="rect">
            <a:avLst/>
          </a:prstGeom>
          <a:solidFill>
            <a:srgbClr val="EB8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3">
            <a:extLst>
              <a:ext uri="{FF2B5EF4-FFF2-40B4-BE49-F238E27FC236}">
                <a16:creationId xmlns:a16="http://schemas.microsoft.com/office/drawing/2014/main" id="{79A6E854-7E2B-6042-A245-49D8ACF1A089}"/>
              </a:ext>
            </a:extLst>
          </p:cNvPr>
          <p:cNvSpPr>
            <a:spLocks noGrp="1"/>
          </p:cNvSpPr>
          <p:nvPr>
            <p:ph type="ftr" sz="quarter" idx="11"/>
          </p:nvPr>
        </p:nvSpPr>
        <p:spPr>
          <a:xfrm>
            <a:off x="360770" y="6403626"/>
            <a:ext cx="8430768" cy="365125"/>
          </a:xfrm>
          <a:prstGeom prst="rect">
            <a:avLst/>
          </a:prstGeom>
        </p:spPr>
        <p:txBody>
          <a:bodyPr/>
          <a:lstStyle>
            <a:lvl1pPr algn="ctr">
              <a:defRPr sz="750">
                <a:solidFill>
                  <a:schemeClr val="tx1"/>
                </a:solidFill>
                <a:latin typeface="+mn-lt"/>
              </a:defRPr>
            </a:lvl1pPr>
          </a:lstStyle>
          <a:p>
            <a:r>
              <a:rPr lang="en-US"/>
              <a:t>Copyright 2021 National Association of Emergency Medical Technicians (NAEMT). 
*Course materials are developed by NAEMT in cooperation with IAFC for the sole purpose of conducting the First On The Scene education course and may not be utilized for any other purpose.*</a:t>
            </a:r>
          </a:p>
        </p:txBody>
      </p:sp>
    </p:spTree>
    <p:extLst>
      <p:ext uri="{BB962C8B-B14F-4D97-AF65-F5344CB8AC3E}">
        <p14:creationId xmlns:p14="http://schemas.microsoft.com/office/powerpoint/2010/main" val="3549884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33"/>
        <p:cNvGrpSpPr/>
        <p:nvPr/>
      </p:nvGrpSpPr>
      <p:grpSpPr>
        <a:xfrm>
          <a:off x="0" y="0"/>
          <a:ext cx="0" cy="0"/>
          <a:chOff x="0" y="0"/>
          <a:chExt cx="0" cy="0"/>
        </a:xfrm>
      </p:grpSpPr>
      <p:sp>
        <p:nvSpPr>
          <p:cNvPr id="35" name="Shape 35"/>
          <p:cNvSpPr txBox="1">
            <a:spLocks noGrp="1"/>
          </p:cNvSpPr>
          <p:nvPr>
            <p:ph type="body" idx="1"/>
          </p:nvPr>
        </p:nvSpPr>
        <p:spPr>
          <a:xfrm>
            <a:off x="360768" y="1825625"/>
            <a:ext cx="4114800" cy="4351338"/>
          </a:xfrm>
          <a:prstGeom prst="rect">
            <a:avLst/>
          </a:prstGeom>
          <a:noFill/>
          <a:ln>
            <a:noFill/>
          </a:ln>
        </p:spPr>
        <p:txBody>
          <a:bodyPr spcFirstLastPara="1" wrap="square" lIns="0" tIns="91440" rIns="0" bIns="0" anchor="t" anchorCtr="0"/>
          <a:lstStyle>
            <a:lvl1pPr marL="457200" marR="0" lvl="0" indent="-4064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mn-lt"/>
                <a:ea typeface="Calibri"/>
                <a:cs typeface="Calibri"/>
                <a:sym typeface="Calibri"/>
              </a:defRPr>
            </a:lvl1pPr>
            <a:lvl2pPr marL="914400" marR="0" lvl="1" indent="-38100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36" name="Shape 36"/>
          <p:cNvSpPr txBox="1">
            <a:spLocks noGrp="1"/>
          </p:cNvSpPr>
          <p:nvPr>
            <p:ph type="body" idx="2"/>
          </p:nvPr>
        </p:nvSpPr>
        <p:spPr>
          <a:xfrm>
            <a:off x="4676738" y="1825625"/>
            <a:ext cx="4114800" cy="4351338"/>
          </a:xfrm>
          <a:prstGeom prst="rect">
            <a:avLst/>
          </a:prstGeom>
          <a:noFill/>
          <a:ln>
            <a:noFill/>
          </a:ln>
        </p:spPr>
        <p:txBody>
          <a:bodyPr spcFirstLastPara="1" wrap="square" lIns="0" tIns="91440" rIns="0" bIns="0" anchor="t" anchorCtr="0"/>
          <a:lstStyle>
            <a:lvl1pPr marL="457200" marR="0" lvl="0" indent="-4064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mn-lt"/>
                <a:ea typeface="Calibri"/>
                <a:cs typeface="Calibri"/>
                <a:sym typeface="Calibri"/>
              </a:defRPr>
            </a:lvl1pPr>
            <a:lvl2pPr marL="914400" marR="0" lvl="1" indent="-38100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9" name="Rectangle 8">
            <a:extLst>
              <a:ext uri="{FF2B5EF4-FFF2-40B4-BE49-F238E27FC236}">
                <a16:creationId xmlns:a16="http://schemas.microsoft.com/office/drawing/2014/main" id="{BBFD63E9-7E1F-9A45-B63C-98E7F6BAE475}"/>
              </a:ext>
            </a:extLst>
          </p:cNvPr>
          <p:cNvSpPr/>
          <p:nvPr/>
        </p:nvSpPr>
        <p:spPr>
          <a:xfrm>
            <a:off x="0" y="-2"/>
            <a:ext cx="9144000" cy="182880"/>
          </a:xfrm>
          <a:prstGeom prst="rect">
            <a:avLst/>
          </a:prstGeom>
          <a:solidFill>
            <a:srgbClr val="EB8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hape 22">
            <a:extLst>
              <a:ext uri="{FF2B5EF4-FFF2-40B4-BE49-F238E27FC236}">
                <a16:creationId xmlns:a16="http://schemas.microsoft.com/office/drawing/2014/main" id="{C2A84129-EDC6-454B-99AD-010696C71817}"/>
              </a:ext>
            </a:extLst>
          </p:cNvPr>
          <p:cNvSpPr txBox="1">
            <a:spLocks noGrp="1"/>
          </p:cNvSpPr>
          <p:nvPr>
            <p:ph type="title"/>
          </p:nvPr>
        </p:nvSpPr>
        <p:spPr>
          <a:xfrm>
            <a:off x="360769" y="801919"/>
            <a:ext cx="6996375" cy="888770"/>
          </a:xfrm>
          <a:prstGeom prst="rect">
            <a:avLst/>
          </a:prstGeom>
          <a:noFill/>
          <a:ln>
            <a:noFill/>
          </a:ln>
        </p:spPr>
        <p:txBody>
          <a:bodyPr spcFirstLastPara="1" wrap="square" lIns="0" tIns="91425" rIns="91425" bIns="91425" anchor="t" anchorCtr="0"/>
          <a:lstStyle>
            <a:lvl1pPr marR="0" lvl="0" algn="l" rtl="0">
              <a:lnSpc>
                <a:spcPct val="90000"/>
              </a:lnSpc>
              <a:spcBef>
                <a:spcPts val="0"/>
              </a:spcBef>
              <a:spcAft>
                <a:spcPts val="0"/>
              </a:spcAft>
              <a:buClr>
                <a:schemeClr val="dk1"/>
              </a:buClr>
              <a:buSzPts val="4400"/>
              <a:buFont typeface="Calibri"/>
              <a:buNone/>
              <a:defRPr sz="3600" b="0" i="0" u="none" strike="noStrike" cap="none">
                <a:solidFill>
                  <a:schemeClr val="dk1"/>
                </a:solidFill>
                <a:latin typeface="+mj-lt"/>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en-US"/>
              <a:t>Click to edit Master title style</a:t>
            </a:r>
            <a:endParaRPr dirty="0"/>
          </a:p>
        </p:txBody>
      </p:sp>
      <p:sp>
        <p:nvSpPr>
          <p:cNvPr id="12" name="Footer Placeholder 3">
            <a:extLst>
              <a:ext uri="{FF2B5EF4-FFF2-40B4-BE49-F238E27FC236}">
                <a16:creationId xmlns:a16="http://schemas.microsoft.com/office/drawing/2014/main" id="{38584C1F-1EC6-1E48-AB0C-EA9A2FC14372}"/>
              </a:ext>
            </a:extLst>
          </p:cNvPr>
          <p:cNvSpPr>
            <a:spLocks noGrp="1"/>
          </p:cNvSpPr>
          <p:nvPr>
            <p:ph type="ftr" sz="quarter" idx="11"/>
          </p:nvPr>
        </p:nvSpPr>
        <p:spPr>
          <a:xfrm>
            <a:off x="360770" y="6403626"/>
            <a:ext cx="8430768" cy="365125"/>
          </a:xfrm>
          <a:prstGeom prst="rect">
            <a:avLst/>
          </a:prstGeom>
        </p:spPr>
        <p:txBody>
          <a:bodyPr/>
          <a:lstStyle>
            <a:lvl1pPr algn="ctr">
              <a:defRPr sz="750">
                <a:solidFill>
                  <a:schemeClr val="tx1"/>
                </a:solidFill>
                <a:latin typeface="+mn-lt"/>
              </a:defRPr>
            </a:lvl1pPr>
          </a:lstStyle>
          <a:p>
            <a:r>
              <a:rPr lang="en-US"/>
              <a:t>Copyright 2021 National Association of Emergency Medical Technicians (NAEMT). 
*Course materials are developed by NAEMT in cooperation with IAFC for the sole purpose of conducting the First On The Scene education course and may not be utilized for any other purpose.*</a:t>
            </a:r>
          </a:p>
        </p:txBody>
      </p:sp>
      <p:pic>
        <p:nvPicPr>
          <p:cNvPr id="10" name="Picture 9">
            <a:extLst>
              <a:ext uri="{FF2B5EF4-FFF2-40B4-BE49-F238E27FC236}">
                <a16:creationId xmlns:a16="http://schemas.microsoft.com/office/drawing/2014/main" id="{4D78F805-A94D-714C-A816-13975E918ECF}"/>
              </a:ext>
            </a:extLst>
          </p:cNvPr>
          <p:cNvPicPr>
            <a:picLocks noChangeAspect="1"/>
          </p:cNvPicPr>
          <p:nvPr userDrawn="1"/>
        </p:nvPicPr>
        <p:blipFill>
          <a:blip r:embed="rId2"/>
          <a:srcRect/>
          <a:stretch/>
        </p:blipFill>
        <p:spPr>
          <a:xfrm>
            <a:off x="7486650" y="364331"/>
            <a:ext cx="1371600" cy="1371600"/>
          </a:xfrm>
          <a:prstGeom prst="rect">
            <a:avLst/>
          </a:prstGeom>
        </p:spPr>
      </p:pic>
    </p:spTree>
    <p:extLst>
      <p:ext uri="{BB962C8B-B14F-4D97-AF65-F5344CB8AC3E}">
        <p14:creationId xmlns:p14="http://schemas.microsoft.com/office/powerpoint/2010/main" val="2333609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p:cSld name="Comparison">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40"/>
        <p:cNvGrpSpPr/>
        <p:nvPr/>
      </p:nvGrpSpPr>
      <p:grpSpPr>
        <a:xfrm>
          <a:off x="0" y="0"/>
          <a:ext cx="0" cy="0"/>
          <a:chOff x="0" y="0"/>
          <a:chExt cx="0" cy="0"/>
        </a:xfrm>
      </p:grpSpPr>
      <p:sp>
        <p:nvSpPr>
          <p:cNvPr id="42" name="Shape 42"/>
          <p:cNvSpPr txBox="1">
            <a:spLocks noGrp="1"/>
          </p:cNvSpPr>
          <p:nvPr>
            <p:ph type="body" idx="1"/>
          </p:nvPr>
        </p:nvSpPr>
        <p:spPr>
          <a:xfrm>
            <a:off x="360769" y="1681163"/>
            <a:ext cx="3868340" cy="823912"/>
          </a:xfrm>
          <a:prstGeom prst="rect">
            <a:avLst/>
          </a:prstGeom>
          <a:noFill/>
          <a:ln>
            <a:noFill/>
          </a:ln>
        </p:spPr>
        <p:txBody>
          <a:bodyPr spcFirstLastPara="1" wrap="square" lIns="0" tIns="91425" rIns="91425" bIns="91425" anchor="b" anchorCtr="0"/>
          <a:lstStyle>
            <a:lvl1pPr marL="457200" marR="0" lvl="0" indent="-228600" algn="l" rtl="0">
              <a:lnSpc>
                <a:spcPct val="90000"/>
              </a:lnSpc>
              <a:spcBef>
                <a:spcPts val="750"/>
              </a:spcBef>
              <a:spcAft>
                <a:spcPts val="0"/>
              </a:spcAft>
              <a:buClr>
                <a:schemeClr val="dk1"/>
              </a:buClr>
              <a:buSzPts val="2400"/>
              <a:buFont typeface="Arial"/>
              <a:buNone/>
              <a:defRPr sz="1800" b="1" i="0" u="none" strike="noStrike" cap="none">
                <a:solidFill>
                  <a:schemeClr val="dk1"/>
                </a:solidFill>
                <a:latin typeface="+mn-lt"/>
                <a:ea typeface="Calibri"/>
                <a:cs typeface="Calibri"/>
                <a:sym typeface="Calibri"/>
              </a:defRPr>
            </a:lvl1pPr>
            <a:lvl2pPr marL="914400" marR="0" lvl="1" indent="-228600" algn="l" rtl="0">
              <a:lnSpc>
                <a:spcPct val="90000"/>
              </a:lnSpc>
              <a:spcBef>
                <a:spcPts val="375"/>
              </a:spcBef>
              <a:spcAft>
                <a:spcPts val="0"/>
              </a:spcAft>
              <a:buClr>
                <a:schemeClr val="dk1"/>
              </a:buClr>
              <a:buSzPts val="20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375"/>
              </a:spcBef>
              <a:spcAft>
                <a:spcPts val="0"/>
              </a:spcAft>
              <a:buClr>
                <a:schemeClr val="dk1"/>
              </a:buClr>
              <a:buSzPts val="1800"/>
              <a:buFont typeface="Arial"/>
              <a:buNone/>
              <a:defRPr sz="135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43" name="Shape 43"/>
          <p:cNvSpPr txBox="1">
            <a:spLocks noGrp="1"/>
          </p:cNvSpPr>
          <p:nvPr>
            <p:ph type="body" idx="2"/>
          </p:nvPr>
        </p:nvSpPr>
        <p:spPr>
          <a:xfrm>
            <a:off x="360769" y="2505075"/>
            <a:ext cx="3868340" cy="3684588"/>
          </a:xfrm>
          <a:prstGeom prst="rect">
            <a:avLst/>
          </a:prstGeom>
          <a:noFill/>
          <a:ln>
            <a:noFill/>
          </a:ln>
        </p:spPr>
        <p:txBody>
          <a:bodyPr spcFirstLastPara="1" wrap="square" lIns="0" tIns="91425" rIns="91425" bIns="91425" anchor="t" anchorCtr="0"/>
          <a:lstStyle>
            <a:lvl1pPr marL="457200" marR="0" lvl="0" indent="-4064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mn-lt"/>
                <a:ea typeface="Calibri"/>
                <a:cs typeface="Calibri"/>
                <a:sym typeface="Calibri"/>
              </a:defRPr>
            </a:lvl1pPr>
            <a:lvl2pPr marL="914400" marR="0" lvl="1" indent="-38100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44" name="Shape 44"/>
          <p:cNvSpPr txBox="1">
            <a:spLocks noGrp="1"/>
          </p:cNvSpPr>
          <p:nvPr>
            <p:ph type="body" idx="3"/>
          </p:nvPr>
        </p:nvSpPr>
        <p:spPr>
          <a:xfrm>
            <a:off x="4629150" y="1681163"/>
            <a:ext cx="3887391" cy="823912"/>
          </a:xfrm>
          <a:prstGeom prst="rect">
            <a:avLst/>
          </a:prstGeom>
          <a:noFill/>
          <a:ln>
            <a:noFill/>
          </a:ln>
        </p:spPr>
        <p:txBody>
          <a:bodyPr spcFirstLastPara="1" wrap="square" lIns="0" tIns="91425" rIns="91425" bIns="91425" anchor="b" anchorCtr="0"/>
          <a:lstStyle>
            <a:lvl1pPr marL="457200" marR="0" lvl="0" indent="-228600" algn="l" rtl="0">
              <a:lnSpc>
                <a:spcPct val="90000"/>
              </a:lnSpc>
              <a:spcBef>
                <a:spcPts val="750"/>
              </a:spcBef>
              <a:spcAft>
                <a:spcPts val="0"/>
              </a:spcAft>
              <a:buClr>
                <a:schemeClr val="dk1"/>
              </a:buClr>
              <a:buSzPts val="2400"/>
              <a:buFont typeface="Arial"/>
              <a:buNone/>
              <a:defRPr sz="1800" b="1" i="0" u="none" strike="noStrike" cap="none">
                <a:solidFill>
                  <a:schemeClr val="dk1"/>
                </a:solidFill>
                <a:latin typeface="+mn-lt"/>
                <a:ea typeface="Calibri"/>
                <a:cs typeface="Calibri"/>
                <a:sym typeface="Calibri"/>
              </a:defRPr>
            </a:lvl1pPr>
            <a:lvl2pPr marL="914400" marR="0" lvl="1" indent="-228600" algn="l" rtl="0">
              <a:lnSpc>
                <a:spcPct val="90000"/>
              </a:lnSpc>
              <a:spcBef>
                <a:spcPts val="375"/>
              </a:spcBef>
              <a:spcAft>
                <a:spcPts val="0"/>
              </a:spcAft>
              <a:buClr>
                <a:schemeClr val="dk1"/>
              </a:buClr>
              <a:buSzPts val="20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375"/>
              </a:spcBef>
              <a:spcAft>
                <a:spcPts val="0"/>
              </a:spcAft>
              <a:buClr>
                <a:schemeClr val="dk1"/>
              </a:buClr>
              <a:buSzPts val="1800"/>
              <a:buFont typeface="Arial"/>
              <a:buNone/>
              <a:defRPr sz="135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45" name="Shape 45"/>
          <p:cNvSpPr txBox="1">
            <a:spLocks noGrp="1"/>
          </p:cNvSpPr>
          <p:nvPr>
            <p:ph type="body" idx="4"/>
          </p:nvPr>
        </p:nvSpPr>
        <p:spPr>
          <a:xfrm>
            <a:off x="4629150" y="2505075"/>
            <a:ext cx="3887391" cy="3684588"/>
          </a:xfrm>
          <a:prstGeom prst="rect">
            <a:avLst/>
          </a:prstGeom>
          <a:noFill/>
          <a:ln>
            <a:noFill/>
          </a:ln>
        </p:spPr>
        <p:txBody>
          <a:bodyPr spcFirstLastPara="1" wrap="square" lIns="0" tIns="91425" rIns="91425" bIns="91425" anchor="t" anchorCtr="0"/>
          <a:lstStyle>
            <a:lvl1pPr marL="457200" marR="0" lvl="0" indent="-4064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mn-lt"/>
                <a:ea typeface="Calibri"/>
                <a:cs typeface="Calibri"/>
                <a:sym typeface="Calibri"/>
              </a:defRPr>
            </a:lvl1pPr>
            <a:lvl2pPr marL="914400" marR="0" lvl="1" indent="-38100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11" name="Rectangle 10">
            <a:extLst>
              <a:ext uri="{FF2B5EF4-FFF2-40B4-BE49-F238E27FC236}">
                <a16:creationId xmlns:a16="http://schemas.microsoft.com/office/drawing/2014/main" id="{628B1C62-4B72-F740-9295-8918B2364C9D}"/>
              </a:ext>
            </a:extLst>
          </p:cNvPr>
          <p:cNvSpPr/>
          <p:nvPr/>
        </p:nvSpPr>
        <p:spPr>
          <a:xfrm>
            <a:off x="0" y="-2"/>
            <a:ext cx="9144000" cy="182880"/>
          </a:xfrm>
          <a:prstGeom prst="rect">
            <a:avLst/>
          </a:prstGeom>
          <a:solidFill>
            <a:srgbClr val="EB8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hape 22">
            <a:extLst>
              <a:ext uri="{FF2B5EF4-FFF2-40B4-BE49-F238E27FC236}">
                <a16:creationId xmlns:a16="http://schemas.microsoft.com/office/drawing/2014/main" id="{074C6718-2741-0944-80E8-A5D53CE2B810}"/>
              </a:ext>
            </a:extLst>
          </p:cNvPr>
          <p:cNvSpPr txBox="1">
            <a:spLocks noGrp="1"/>
          </p:cNvSpPr>
          <p:nvPr>
            <p:ph type="title"/>
          </p:nvPr>
        </p:nvSpPr>
        <p:spPr>
          <a:xfrm>
            <a:off x="360769" y="801919"/>
            <a:ext cx="6996375" cy="888770"/>
          </a:xfrm>
          <a:prstGeom prst="rect">
            <a:avLst/>
          </a:prstGeom>
          <a:noFill/>
          <a:ln>
            <a:noFill/>
          </a:ln>
        </p:spPr>
        <p:txBody>
          <a:bodyPr spcFirstLastPara="1" wrap="square" lIns="0" tIns="91425" rIns="91425" bIns="91425" anchor="t" anchorCtr="0"/>
          <a:lstStyle>
            <a:lvl1pPr marR="0" lvl="0" algn="l" rtl="0">
              <a:lnSpc>
                <a:spcPct val="90000"/>
              </a:lnSpc>
              <a:spcBef>
                <a:spcPts val="0"/>
              </a:spcBef>
              <a:spcAft>
                <a:spcPts val="0"/>
              </a:spcAft>
              <a:buClr>
                <a:schemeClr val="dk1"/>
              </a:buClr>
              <a:buSzPts val="4400"/>
              <a:buFont typeface="Calibri"/>
              <a:buNone/>
              <a:defRPr sz="3600" b="0" i="0" u="none" strike="noStrike" cap="none">
                <a:solidFill>
                  <a:schemeClr val="dk1"/>
                </a:solidFill>
                <a:latin typeface="+mj-lt"/>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en-US"/>
              <a:t>Click to edit Master title style</a:t>
            </a:r>
            <a:endParaRPr dirty="0"/>
          </a:p>
        </p:txBody>
      </p:sp>
      <p:sp>
        <p:nvSpPr>
          <p:cNvPr id="14" name="Footer Placeholder 3">
            <a:extLst>
              <a:ext uri="{FF2B5EF4-FFF2-40B4-BE49-F238E27FC236}">
                <a16:creationId xmlns:a16="http://schemas.microsoft.com/office/drawing/2014/main" id="{FA5A944F-9E4D-F944-9C6B-41B330B8007B}"/>
              </a:ext>
            </a:extLst>
          </p:cNvPr>
          <p:cNvSpPr>
            <a:spLocks noGrp="1"/>
          </p:cNvSpPr>
          <p:nvPr>
            <p:ph type="ftr" sz="quarter" idx="11"/>
          </p:nvPr>
        </p:nvSpPr>
        <p:spPr>
          <a:xfrm>
            <a:off x="360770" y="6403626"/>
            <a:ext cx="8430768" cy="365125"/>
          </a:xfrm>
          <a:prstGeom prst="rect">
            <a:avLst/>
          </a:prstGeom>
        </p:spPr>
        <p:txBody>
          <a:bodyPr/>
          <a:lstStyle>
            <a:lvl1pPr algn="ctr">
              <a:defRPr sz="750">
                <a:solidFill>
                  <a:schemeClr val="tx1"/>
                </a:solidFill>
                <a:latin typeface="+mn-lt"/>
              </a:defRPr>
            </a:lvl1pPr>
          </a:lstStyle>
          <a:p>
            <a:r>
              <a:rPr lang="en-US"/>
              <a:t>Copyright 2021 National Association of Emergency Medical Technicians (NAEMT). 
*Course materials are developed by NAEMT in cooperation with IAFC for the sole purpose of conducting the First On The Scene education course and may not be utilized for any other purpose.*</a:t>
            </a:r>
          </a:p>
        </p:txBody>
      </p:sp>
      <p:pic>
        <p:nvPicPr>
          <p:cNvPr id="12" name="Picture 11">
            <a:extLst>
              <a:ext uri="{FF2B5EF4-FFF2-40B4-BE49-F238E27FC236}">
                <a16:creationId xmlns:a16="http://schemas.microsoft.com/office/drawing/2014/main" id="{05566C81-E1FD-AA4F-BCE4-14161868E70A}"/>
              </a:ext>
            </a:extLst>
          </p:cNvPr>
          <p:cNvPicPr>
            <a:picLocks noChangeAspect="1"/>
          </p:cNvPicPr>
          <p:nvPr userDrawn="1"/>
        </p:nvPicPr>
        <p:blipFill>
          <a:blip r:embed="rId2"/>
          <a:srcRect/>
          <a:stretch/>
        </p:blipFill>
        <p:spPr>
          <a:xfrm>
            <a:off x="7486650" y="364331"/>
            <a:ext cx="1371600" cy="1371600"/>
          </a:xfrm>
          <a:prstGeom prst="rect">
            <a:avLst/>
          </a:prstGeom>
        </p:spPr>
      </p:pic>
    </p:spTree>
    <p:extLst>
      <p:ext uri="{BB962C8B-B14F-4D97-AF65-F5344CB8AC3E}">
        <p14:creationId xmlns:p14="http://schemas.microsoft.com/office/powerpoint/2010/main" val="1678310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p:cSld name="Title Only">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49"/>
        <p:cNvGrpSpPr/>
        <p:nvPr/>
      </p:nvGrpSpPr>
      <p:grpSpPr>
        <a:xfrm>
          <a:off x="0" y="0"/>
          <a:ext cx="0" cy="0"/>
          <a:chOff x="0" y="0"/>
          <a:chExt cx="0" cy="0"/>
        </a:xfrm>
      </p:grpSpPr>
      <p:sp>
        <p:nvSpPr>
          <p:cNvPr id="8" name="Shape 22">
            <a:extLst>
              <a:ext uri="{FF2B5EF4-FFF2-40B4-BE49-F238E27FC236}">
                <a16:creationId xmlns:a16="http://schemas.microsoft.com/office/drawing/2014/main" id="{57B0078A-6FD6-474A-8740-67D4B1B6E54C}"/>
              </a:ext>
            </a:extLst>
          </p:cNvPr>
          <p:cNvSpPr txBox="1">
            <a:spLocks noGrp="1"/>
          </p:cNvSpPr>
          <p:nvPr>
            <p:ph type="title"/>
          </p:nvPr>
        </p:nvSpPr>
        <p:spPr>
          <a:xfrm>
            <a:off x="360769" y="801919"/>
            <a:ext cx="6996375" cy="888770"/>
          </a:xfrm>
          <a:prstGeom prst="rect">
            <a:avLst/>
          </a:prstGeom>
          <a:noFill/>
          <a:ln>
            <a:noFill/>
          </a:ln>
        </p:spPr>
        <p:txBody>
          <a:bodyPr spcFirstLastPara="1" wrap="square" lIns="0" tIns="91425" rIns="91425" bIns="91425" anchor="t" anchorCtr="0"/>
          <a:lstStyle>
            <a:lvl1pPr marR="0" lvl="0" algn="l" rtl="0">
              <a:lnSpc>
                <a:spcPct val="90000"/>
              </a:lnSpc>
              <a:spcBef>
                <a:spcPts val="0"/>
              </a:spcBef>
              <a:spcAft>
                <a:spcPts val="0"/>
              </a:spcAft>
              <a:buClr>
                <a:schemeClr val="dk1"/>
              </a:buClr>
              <a:buSzPts val="4400"/>
              <a:buFont typeface="Calibri"/>
              <a:buNone/>
              <a:defRPr sz="3600" b="0" i="0" u="none" strike="noStrike" cap="none">
                <a:solidFill>
                  <a:schemeClr val="dk1"/>
                </a:solidFill>
                <a:latin typeface="+mj-lt"/>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en-US"/>
              <a:t>Click to edit Master title style</a:t>
            </a:r>
            <a:endParaRPr dirty="0"/>
          </a:p>
        </p:txBody>
      </p:sp>
      <p:sp>
        <p:nvSpPr>
          <p:cNvPr id="5" name="Rectangle 4">
            <a:extLst>
              <a:ext uri="{FF2B5EF4-FFF2-40B4-BE49-F238E27FC236}">
                <a16:creationId xmlns:a16="http://schemas.microsoft.com/office/drawing/2014/main" id="{ECD7C36F-49F3-EE4E-9002-F77715E5F19E}"/>
              </a:ext>
            </a:extLst>
          </p:cNvPr>
          <p:cNvSpPr/>
          <p:nvPr/>
        </p:nvSpPr>
        <p:spPr>
          <a:xfrm>
            <a:off x="0" y="-2"/>
            <a:ext cx="9144000" cy="182880"/>
          </a:xfrm>
          <a:prstGeom prst="rect">
            <a:avLst/>
          </a:prstGeom>
          <a:solidFill>
            <a:srgbClr val="EB8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3">
            <a:extLst>
              <a:ext uri="{FF2B5EF4-FFF2-40B4-BE49-F238E27FC236}">
                <a16:creationId xmlns:a16="http://schemas.microsoft.com/office/drawing/2014/main" id="{B3803071-7409-D744-828B-FE05E4B259E2}"/>
              </a:ext>
            </a:extLst>
          </p:cNvPr>
          <p:cNvSpPr>
            <a:spLocks noGrp="1"/>
          </p:cNvSpPr>
          <p:nvPr>
            <p:ph type="ftr" sz="quarter" idx="11"/>
          </p:nvPr>
        </p:nvSpPr>
        <p:spPr>
          <a:xfrm>
            <a:off x="360770" y="6403626"/>
            <a:ext cx="8430768" cy="365125"/>
          </a:xfrm>
          <a:prstGeom prst="rect">
            <a:avLst/>
          </a:prstGeom>
        </p:spPr>
        <p:txBody>
          <a:bodyPr/>
          <a:lstStyle>
            <a:lvl1pPr algn="ctr">
              <a:defRPr sz="750">
                <a:solidFill>
                  <a:schemeClr val="tx1"/>
                </a:solidFill>
                <a:latin typeface="+mn-lt"/>
              </a:defRPr>
            </a:lvl1pPr>
          </a:lstStyle>
          <a:p>
            <a:r>
              <a:rPr lang="en-US"/>
              <a:t>Copyright 2021 National Association of Emergency Medical Technicians (NAEMT). 
*Course materials are developed by NAEMT in cooperation with IAFC for the sole purpose of conducting the First On The Scene education course and may not be utilized for any other purpose.*</a:t>
            </a:r>
          </a:p>
        </p:txBody>
      </p:sp>
      <p:pic>
        <p:nvPicPr>
          <p:cNvPr id="7" name="Picture 6">
            <a:extLst>
              <a:ext uri="{FF2B5EF4-FFF2-40B4-BE49-F238E27FC236}">
                <a16:creationId xmlns:a16="http://schemas.microsoft.com/office/drawing/2014/main" id="{92379BB2-5A00-BA48-A941-A59E2F58AFE7}"/>
              </a:ext>
            </a:extLst>
          </p:cNvPr>
          <p:cNvPicPr>
            <a:picLocks noChangeAspect="1"/>
          </p:cNvPicPr>
          <p:nvPr userDrawn="1"/>
        </p:nvPicPr>
        <p:blipFill>
          <a:blip r:embed="rId2"/>
          <a:srcRect/>
          <a:stretch/>
        </p:blipFill>
        <p:spPr>
          <a:xfrm>
            <a:off x="7486650" y="364331"/>
            <a:ext cx="1371600" cy="1371600"/>
          </a:xfrm>
          <a:prstGeom prst="rect">
            <a:avLst/>
          </a:prstGeom>
        </p:spPr>
      </p:pic>
    </p:spTree>
    <p:extLst>
      <p:ext uri="{BB962C8B-B14F-4D97-AF65-F5344CB8AC3E}">
        <p14:creationId xmlns:p14="http://schemas.microsoft.com/office/powerpoint/2010/main" val="3702219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54"/>
        <p:cNvGrpSpPr/>
        <p:nvPr/>
      </p:nvGrpSpPr>
      <p:grpSpPr>
        <a:xfrm>
          <a:off x="0" y="0"/>
          <a:ext cx="0" cy="0"/>
          <a:chOff x="0" y="0"/>
          <a:chExt cx="0" cy="0"/>
        </a:xfrm>
      </p:grpSpPr>
      <p:sp>
        <p:nvSpPr>
          <p:cNvPr id="6" name="Rectangle 5">
            <a:extLst>
              <a:ext uri="{FF2B5EF4-FFF2-40B4-BE49-F238E27FC236}">
                <a16:creationId xmlns:a16="http://schemas.microsoft.com/office/drawing/2014/main" id="{B722ED1E-089A-1F42-BBA0-F5CD2EACA05E}"/>
              </a:ext>
            </a:extLst>
          </p:cNvPr>
          <p:cNvSpPr/>
          <p:nvPr/>
        </p:nvSpPr>
        <p:spPr>
          <a:xfrm>
            <a:off x="0" y="-2"/>
            <a:ext cx="9144000" cy="182880"/>
          </a:xfrm>
          <a:prstGeom prst="rect">
            <a:avLst/>
          </a:prstGeom>
          <a:solidFill>
            <a:srgbClr val="EB8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3">
            <a:extLst>
              <a:ext uri="{FF2B5EF4-FFF2-40B4-BE49-F238E27FC236}">
                <a16:creationId xmlns:a16="http://schemas.microsoft.com/office/drawing/2014/main" id="{0AD64884-F627-8542-B1DF-AB89ED5050B7}"/>
              </a:ext>
            </a:extLst>
          </p:cNvPr>
          <p:cNvSpPr>
            <a:spLocks noGrp="1"/>
          </p:cNvSpPr>
          <p:nvPr>
            <p:ph type="ftr" sz="quarter" idx="11"/>
          </p:nvPr>
        </p:nvSpPr>
        <p:spPr>
          <a:xfrm>
            <a:off x="360770" y="6403626"/>
            <a:ext cx="8430768" cy="365125"/>
          </a:xfrm>
          <a:prstGeom prst="rect">
            <a:avLst/>
          </a:prstGeom>
        </p:spPr>
        <p:txBody>
          <a:bodyPr/>
          <a:lstStyle>
            <a:lvl1pPr algn="ctr">
              <a:defRPr sz="750">
                <a:solidFill>
                  <a:schemeClr val="tx1"/>
                </a:solidFill>
                <a:latin typeface="+mn-lt"/>
              </a:defRPr>
            </a:lvl1pPr>
          </a:lstStyle>
          <a:p>
            <a:r>
              <a:rPr lang="en-US"/>
              <a:t>Copyright 2021 National Association of Emergency Medical Technicians (NAEMT). 
*Course materials are developed by NAEMT in cooperation with IAFC for the sole purpose of conducting the First On The Scene education course and may not be utilized for any other purpose.*</a:t>
            </a:r>
          </a:p>
        </p:txBody>
      </p:sp>
      <p:pic>
        <p:nvPicPr>
          <p:cNvPr id="7" name="Picture 6">
            <a:extLst>
              <a:ext uri="{FF2B5EF4-FFF2-40B4-BE49-F238E27FC236}">
                <a16:creationId xmlns:a16="http://schemas.microsoft.com/office/drawing/2014/main" id="{28579E9D-CD9E-E542-A9F0-A62711DCB79B}"/>
              </a:ext>
            </a:extLst>
          </p:cNvPr>
          <p:cNvPicPr>
            <a:picLocks noChangeAspect="1"/>
          </p:cNvPicPr>
          <p:nvPr userDrawn="1"/>
        </p:nvPicPr>
        <p:blipFill>
          <a:blip r:embed="rId2"/>
          <a:srcRect/>
          <a:stretch/>
        </p:blipFill>
        <p:spPr>
          <a:xfrm>
            <a:off x="7486650" y="364331"/>
            <a:ext cx="1371600" cy="1371600"/>
          </a:xfrm>
          <a:prstGeom prst="rect">
            <a:avLst/>
          </a:prstGeom>
        </p:spPr>
      </p:pic>
    </p:spTree>
    <p:extLst>
      <p:ext uri="{BB962C8B-B14F-4D97-AF65-F5344CB8AC3E}">
        <p14:creationId xmlns:p14="http://schemas.microsoft.com/office/powerpoint/2010/main" val="375026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356616" y="457200"/>
            <a:ext cx="2949178" cy="1600200"/>
          </a:xfrm>
          <a:prstGeom prst="rect">
            <a:avLst/>
          </a:prstGeom>
          <a:noFill/>
          <a:ln>
            <a:noFill/>
          </a:ln>
        </p:spPr>
        <p:txBody>
          <a:bodyPr spcFirstLastPara="1" wrap="square" lIns="0" tIns="91425" rIns="91425" bIns="91425" anchor="b" anchorCtr="0"/>
          <a:lstStyle>
            <a:lvl1pPr marR="0" lvl="0" algn="l" rtl="0">
              <a:lnSpc>
                <a:spcPct val="90000"/>
              </a:lnSpc>
              <a:spcBef>
                <a:spcPts val="0"/>
              </a:spcBef>
              <a:spcAft>
                <a:spcPts val="0"/>
              </a:spcAft>
              <a:buClr>
                <a:schemeClr val="dk1"/>
              </a:buClr>
              <a:buSzPts val="3200"/>
              <a:buFont typeface="Calibri"/>
              <a:buNone/>
              <a:defRPr sz="2400" b="0" i="0" u="none" strike="noStrike" cap="none">
                <a:solidFill>
                  <a:schemeClr val="dk1"/>
                </a:solidFill>
                <a:latin typeface="+mj-lt"/>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en-US"/>
              <a:t>Click to edit Master title style</a:t>
            </a:r>
            <a:endParaRPr dirty="0"/>
          </a:p>
        </p:txBody>
      </p:sp>
      <p:sp>
        <p:nvSpPr>
          <p:cNvPr id="60" name="Shape 60"/>
          <p:cNvSpPr txBox="1">
            <a:spLocks noGrp="1"/>
          </p:cNvSpPr>
          <p:nvPr>
            <p:ph type="body" idx="1"/>
          </p:nvPr>
        </p:nvSpPr>
        <p:spPr>
          <a:xfrm>
            <a:off x="3523633" y="1449882"/>
            <a:ext cx="4629150" cy="4873625"/>
          </a:xfrm>
          <a:prstGeom prst="rect">
            <a:avLst/>
          </a:prstGeom>
          <a:noFill/>
          <a:ln>
            <a:noFill/>
          </a:ln>
        </p:spPr>
        <p:txBody>
          <a:bodyPr spcFirstLastPara="1" wrap="square" lIns="0" tIns="91425" rIns="91425" bIns="91425" anchor="t" anchorCtr="0"/>
          <a:lstStyle>
            <a:lvl1pPr marL="457200" marR="0" lvl="0" indent="-431800" algn="l" rtl="0">
              <a:lnSpc>
                <a:spcPct val="90000"/>
              </a:lnSpc>
              <a:spcBef>
                <a:spcPts val="750"/>
              </a:spcBef>
              <a:spcAft>
                <a:spcPts val="0"/>
              </a:spcAft>
              <a:buClr>
                <a:schemeClr val="dk1"/>
              </a:buClr>
              <a:buSzPts val="3200"/>
              <a:buFont typeface="Arial"/>
              <a:buChar char="•"/>
              <a:defRPr sz="2400" b="0" i="0" u="none" strike="noStrike" cap="none">
                <a:solidFill>
                  <a:schemeClr val="dk1"/>
                </a:solidFill>
                <a:latin typeface="+mn-lt"/>
                <a:ea typeface="Calibri"/>
                <a:cs typeface="Calibri"/>
                <a:sym typeface="Calibri"/>
              </a:defRPr>
            </a:lvl1pPr>
            <a:lvl2pPr marL="914400" marR="0" lvl="1" indent="-406400" algn="l" rtl="0">
              <a:lnSpc>
                <a:spcPct val="90000"/>
              </a:lnSpc>
              <a:spcBef>
                <a:spcPts val="375"/>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61" name="Shape 61"/>
          <p:cNvSpPr txBox="1">
            <a:spLocks noGrp="1"/>
          </p:cNvSpPr>
          <p:nvPr>
            <p:ph type="body" idx="2"/>
          </p:nvPr>
        </p:nvSpPr>
        <p:spPr>
          <a:xfrm>
            <a:off x="356616" y="2057399"/>
            <a:ext cx="2949178" cy="4266107"/>
          </a:xfrm>
          <a:prstGeom prst="rect">
            <a:avLst/>
          </a:prstGeom>
          <a:noFill/>
          <a:ln>
            <a:noFill/>
          </a:ln>
        </p:spPr>
        <p:txBody>
          <a:bodyPr spcFirstLastPara="1" wrap="square" lIns="0" tIns="91425" rIns="91425" bIns="91425" anchor="t" anchorCtr="0"/>
          <a:lstStyle>
            <a:lvl1pPr marL="457200" marR="0" lvl="0" indent="-228600" algn="l" rtl="0">
              <a:lnSpc>
                <a:spcPct val="90000"/>
              </a:lnSpc>
              <a:spcBef>
                <a:spcPts val="750"/>
              </a:spcBef>
              <a:spcAft>
                <a:spcPts val="0"/>
              </a:spcAft>
              <a:buClr>
                <a:schemeClr val="dk1"/>
              </a:buClr>
              <a:buSzPts val="1600"/>
              <a:buFont typeface="Arial"/>
              <a:buNone/>
              <a:defRPr sz="1200" b="0" i="0" u="none" strike="noStrike" cap="none">
                <a:solidFill>
                  <a:schemeClr val="dk1"/>
                </a:solidFill>
                <a:latin typeface="+mn-lt"/>
                <a:ea typeface="Calibri"/>
                <a:cs typeface="Calibri"/>
                <a:sym typeface="Calibri"/>
              </a:defRPr>
            </a:lvl1pPr>
            <a:lvl2pPr marL="914400" marR="0" lvl="1" indent="-228600" algn="l" rtl="0">
              <a:lnSpc>
                <a:spcPct val="90000"/>
              </a:lnSpc>
              <a:spcBef>
                <a:spcPts val="375"/>
              </a:spcBef>
              <a:spcAft>
                <a:spcPts val="0"/>
              </a:spcAft>
              <a:buClr>
                <a:schemeClr val="dk1"/>
              </a:buClr>
              <a:buSzPts val="1400"/>
              <a:buFont typeface="Arial"/>
              <a:buNone/>
              <a:defRPr sz="10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375"/>
              </a:spcBef>
              <a:spcAft>
                <a:spcPts val="0"/>
              </a:spcAft>
              <a:buClr>
                <a:schemeClr val="dk1"/>
              </a:buClr>
              <a:buSzPts val="12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9" name="Rectangle 8">
            <a:extLst>
              <a:ext uri="{FF2B5EF4-FFF2-40B4-BE49-F238E27FC236}">
                <a16:creationId xmlns:a16="http://schemas.microsoft.com/office/drawing/2014/main" id="{CF783B63-34C2-4140-9E74-7E09F7160539}"/>
              </a:ext>
            </a:extLst>
          </p:cNvPr>
          <p:cNvSpPr/>
          <p:nvPr/>
        </p:nvSpPr>
        <p:spPr>
          <a:xfrm>
            <a:off x="0" y="-2"/>
            <a:ext cx="9144000" cy="182880"/>
          </a:xfrm>
          <a:prstGeom prst="rect">
            <a:avLst/>
          </a:prstGeom>
          <a:solidFill>
            <a:srgbClr val="EB8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3">
            <a:extLst>
              <a:ext uri="{FF2B5EF4-FFF2-40B4-BE49-F238E27FC236}">
                <a16:creationId xmlns:a16="http://schemas.microsoft.com/office/drawing/2014/main" id="{85EC413A-0DC0-CD46-9F96-E1ED913CC5F1}"/>
              </a:ext>
            </a:extLst>
          </p:cNvPr>
          <p:cNvSpPr>
            <a:spLocks noGrp="1"/>
          </p:cNvSpPr>
          <p:nvPr>
            <p:ph type="ftr" sz="quarter" idx="11"/>
          </p:nvPr>
        </p:nvSpPr>
        <p:spPr>
          <a:xfrm>
            <a:off x="360770" y="6403626"/>
            <a:ext cx="8430768" cy="365125"/>
          </a:xfrm>
          <a:prstGeom prst="rect">
            <a:avLst/>
          </a:prstGeom>
        </p:spPr>
        <p:txBody>
          <a:bodyPr/>
          <a:lstStyle>
            <a:lvl1pPr algn="ctr">
              <a:defRPr sz="750">
                <a:solidFill>
                  <a:schemeClr val="tx1"/>
                </a:solidFill>
                <a:latin typeface="+mn-lt"/>
              </a:defRPr>
            </a:lvl1pPr>
          </a:lstStyle>
          <a:p>
            <a:r>
              <a:rPr lang="en-US"/>
              <a:t>Copyright 2021 National Association of Emergency Medical Technicians (NAEMT). 
*Course materials are developed by NAEMT in cooperation with IAFC for the sole purpose of conducting the First On The Scene education course and may not be utilized for any other purpose.*</a:t>
            </a:r>
          </a:p>
        </p:txBody>
      </p:sp>
      <p:pic>
        <p:nvPicPr>
          <p:cNvPr id="10" name="Picture 9">
            <a:extLst>
              <a:ext uri="{FF2B5EF4-FFF2-40B4-BE49-F238E27FC236}">
                <a16:creationId xmlns:a16="http://schemas.microsoft.com/office/drawing/2014/main" id="{4F513B00-5D41-7445-9B33-FEE81CA519CA}"/>
              </a:ext>
            </a:extLst>
          </p:cNvPr>
          <p:cNvPicPr>
            <a:picLocks noChangeAspect="1"/>
          </p:cNvPicPr>
          <p:nvPr userDrawn="1"/>
        </p:nvPicPr>
        <p:blipFill>
          <a:blip r:embed="rId2"/>
          <a:srcRect/>
          <a:stretch/>
        </p:blipFill>
        <p:spPr>
          <a:xfrm>
            <a:off x="7486650" y="364331"/>
            <a:ext cx="1371600" cy="1371600"/>
          </a:xfrm>
          <a:prstGeom prst="rect">
            <a:avLst/>
          </a:prstGeom>
        </p:spPr>
      </p:pic>
    </p:spTree>
    <p:extLst>
      <p:ext uri="{BB962C8B-B14F-4D97-AF65-F5344CB8AC3E}">
        <p14:creationId xmlns:p14="http://schemas.microsoft.com/office/powerpoint/2010/main" val="593468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65"/>
        <p:cNvGrpSpPr/>
        <p:nvPr/>
      </p:nvGrpSpPr>
      <p:grpSpPr>
        <a:xfrm>
          <a:off x="0" y="0"/>
          <a:ext cx="0" cy="0"/>
          <a:chOff x="0" y="0"/>
          <a:chExt cx="0" cy="0"/>
        </a:xfrm>
      </p:grpSpPr>
      <p:sp>
        <p:nvSpPr>
          <p:cNvPr id="67" name="Shape 67"/>
          <p:cNvSpPr>
            <a:spLocks noGrp="1"/>
          </p:cNvSpPr>
          <p:nvPr>
            <p:ph type="pic" idx="2"/>
          </p:nvPr>
        </p:nvSpPr>
        <p:spPr>
          <a:xfrm>
            <a:off x="0" y="0"/>
            <a:ext cx="3840480" cy="6858000"/>
          </a:xfrm>
          <a:prstGeom prst="rect">
            <a:avLst/>
          </a:prstGeom>
          <a:noFill/>
          <a:ln>
            <a:noFill/>
          </a:ln>
        </p:spPr>
        <p:txBody>
          <a:bodyPr spcFirstLastPara="1" wrap="square" lIns="91425" tIns="91425" rIns="91425" bIns="91425" anchor="t" anchorCtr="0"/>
          <a:lstStyle>
            <a:lvl1pPr marR="0" lvl="0" algn="l" rtl="0">
              <a:lnSpc>
                <a:spcPct val="90000"/>
              </a:lnSpc>
              <a:spcBef>
                <a:spcPts val="750"/>
              </a:spcBef>
              <a:spcAft>
                <a:spcPts val="0"/>
              </a:spcAft>
              <a:buClr>
                <a:schemeClr val="dk1"/>
              </a:buClr>
              <a:buSzPts val="32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8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r>
              <a:rPr lang="en-US"/>
              <a:t>Click icon to add picture</a:t>
            </a:r>
            <a:endParaRPr dirty="0"/>
          </a:p>
        </p:txBody>
      </p:sp>
      <p:sp>
        <p:nvSpPr>
          <p:cNvPr id="11" name="Shape 22">
            <a:extLst>
              <a:ext uri="{FF2B5EF4-FFF2-40B4-BE49-F238E27FC236}">
                <a16:creationId xmlns:a16="http://schemas.microsoft.com/office/drawing/2014/main" id="{0F069E41-F453-664E-AD4B-66E94D063B8E}"/>
              </a:ext>
            </a:extLst>
          </p:cNvPr>
          <p:cNvSpPr txBox="1">
            <a:spLocks noGrp="1"/>
          </p:cNvSpPr>
          <p:nvPr>
            <p:ph type="title"/>
          </p:nvPr>
        </p:nvSpPr>
        <p:spPr>
          <a:xfrm>
            <a:off x="4236485" y="801919"/>
            <a:ext cx="3250166" cy="888770"/>
          </a:xfrm>
          <a:prstGeom prst="rect">
            <a:avLst/>
          </a:prstGeom>
          <a:noFill/>
          <a:ln>
            <a:noFill/>
          </a:ln>
        </p:spPr>
        <p:txBody>
          <a:bodyPr spcFirstLastPara="1" wrap="square" lIns="0" tIns="91425" rIns="91425" bIns="91425" anchor="t" anchorCtr="0"/>
          <a:lstStyle>
            <a:lvl1pPr marR="0" lvl="0" algn="l" rtl="0">
              <a:lnSpc>
                <a:spcPct val="90000"/>
              </a:lnSpc>
              <a:spcBef>
                <a:spcPts val="0"/>
              </a:spcBef>
              <a:spcAft>
                <a:spcPts val="0"/>
              </a:spcAft>
              <a:buClr>
                <a:schemeClr val="dk1"/>
              </a:buClr>
              <a:buSzPts val="4400"/>
              <a:buFont typeface="Calibri"/>
              <a:buNone/>
              <a:defRPr sz="3600" b="0" i="0" u="none" strike="noStrike" cap="none">
                <a:solidFill>
                  <a:schemeClr val="dk1"/>
                </a:solidFill>
                <a:latin typeface="+mj-lt"/>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en-US"/>
              <a:t>Click to edit Master title style</a:t>
            </a:r>
            <a:endParaRPr dirty="0"/>
          </a:p>
        </p:txBody>
      </p:sp>
      <p:sp>
        <p:nvSpPr>
          <p:cNvPr id="12" name="Shape 23">
            <a:extLst>
              <a:ext uri="{FF2B5EF4-FFF2-40B4-BE49-F238E27FC236}">
                <a16:creationId xmlns:a16="http://schemas.microsoft.com/office/drawing/2014/main" id="{C30AC51C-C6CE-5146-97B6-E00DCB9D2A6F}"/>
              </a:ext>
            </a:extLst>
          </p:cNvPr>
          <p:cNvSpPr txBox="1">
            <a:spLocks noGrp="1"/>
          </p:cNvSpPr>
          <p:nvPr>
            <p:ph type="body" idx="1"/>
          </p:nvPr>
        </p:nvSpPr>
        <p:spPr>
          <a:xfrm>
            <a:off x="4236485" y="1825625"/>
            <a:ext cx="4555053" cy="4578001"/>
          </a:xfrm>
          <a:prstGeom prst="rect">
            <a:avLst/>
          </a:prstGeom>
          <a:noFill/>
          <a:ln>
            <a:noFill/>
          </a:ln>
        </p:spPr>
        <p:txBody>
          <a:bodyPr spcFirstLastPara="1" wrap="square" lIns="0" tIns="91425" rIns="91425" bIns="91425" anchor="t" anchorCtr="0"/>
          <a:lstStyle>
            <a:lvl1pPr marL="457200" marR="0" lvl="0" indent="-406400" algn="l" rtl="0">
              <a:lnSpc>
                <a:spcPct val="90000"/>
              </a:lnSpc>
              <a:spcBef>
                <a:spcPts val="750"/>
              </a:spcBef>
              <a:spcAft>
                <a:spcPts val="0"/>
              </a:spcAft>
              <a:buClr>
                <a:schemeClr val="dk1"/>
              </a:buClr>
              <a:buSzPts val="2800"/>
              <a:buFont typeface="Arial"/>
              <a:buChar char="•"/>
              <a:defRPr sz="2400" b="0" i="0" u="none" strike="noStrike" cap="none">
                <a:solidFill>
                  <a:schemeClr val="dk1"/>
                </a:solidFill>
                <a:latin typeface="+mn-lt"/>
                <a:ea typeface="Calibri"/>
                <a:cs typeface="Calibri"/>
                <a:sym typeface="Calibri"/>
              </a:defRPr>
            </a:lvl1pPr>
            <a:lvl2pPr marL="914400" marR="0" lvl="1" indent="-38100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7" name="Rectangle 6">
            <a:extLst>
              <a:ext uri="{FF2B5EF4-FFF2-40B4-BE49-F238E27FC236}">
                <a16:creationId xmlns:a16="http://schemas.microsoft.com/office/drawing/2014/main" id="{AB287225-912D-B743-8DC3-A6A0D7C64F0E}"/>
              </a:ext>
            </a:extLst>
          </p:cNvPr>
          <p:cNvSpPr/>
          <p:nvPr/>
        </p:nvSpPr>
        <p:spPr>
          <a:xfrm>
            <a:off x="0" y="-2"/>
            <a:ext cx="9144000" cy="182880"/>
          </a:xfrm>
          <a:prstGeom prst="rect">
            <a:avLst/>
          </a:prstGeom>
          <a:solidFill>
            <a:srgbClr val="EB8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3">
            <a:extLst>
              <a:ext uri="{FF2B5EF4-FFF2-40B4-BE49-F238E27FC236}">
                <a16:creationId xmlns:a16="http://schemas.microsoft.com/office/drawing/2014/main" id="{A627D0E3-FDA6-D74D-9B7D-1C47EEF9CFD1}"/>
              </a:ext>
            </a:extLst>
          </p:cNvPr>
          <p:cNvSpPr>
            <a:spLocks noGrp="1"/>
          </p:cNvSpPr>
          <p:nvPr>
            <p:ph type="ftr" sz="quarter" idx="11"/>
          </p:nvPr>
        </p:nvSpPr>
        <p:spPr>
          <a:xfrm>
            <a:off x="4236484" y="6403626"/>
            <a:ext cx="4555054" cy="365125"/>
          </a:xfrm>
          <a:prstGeom prst="rect">
            <a:avLst/>
          </a:prstGeom>
        </p:spPr>
        <p:txBody>
          <a:bodyPr/>
          <a:lstStyle>
            <a:lvl1pPr algn="ctr">
              <a:defRPr sz="750">
                <a:solidFill>
                  <a:schemeClr val="tx1"/>
                </a:solidFill>
                <a:latin typeface="+mn-lt"/>
              </a:defRPr>
            </a:lvl1pPr>
          </a:lstStyle>
          <a:p>
            <a:r>
              <a:rPr lang="en-US"/>
              <a:t>Copyright 2021 National Association of Emergency Medical Technicians (NAEMT). 
*Course materials are developed by NAEMT in cooperation with IAFC for the sole purpose of conducting the First On The Scene education course and may not be utilized for any other purpose.*</a:t>
            </a:r>
          </a:p>
        </p:txBody>
      </p:sp>
      <p:pic>
        <p:nvPicPr>
          <p:cNvPr id="8" name="Picture 7">
            <a:extLst>
              <a:ext uri="{FF2B5EF4-FFF2-40B4-BE49-F238E27FC236}">
                <a16:creationId xmlns:a16="http://schemas.microsoft.com/office/drawing/2014/main" id="{C11801BD-FC37-A146-AB78-516BF086CA95}"/>
              </a:ext>
            </a:extLst>
          </p:cNvPr>
          <p:cNvPicPr>
            <a:picLocks noChangeAspect="1"/>
          </p:cNvPicPr>
          <p:nvPr userDrawn="1"/>
        </p:nvPicPr>
        <p:blipFill>
          <a:blip r:embed="rId2"/>
          <a:srcRect/>
          <a:stretch/>
        </p:blipFill>
        <p:spPr>
          <a:xfrm>
            <a:off x="7486650" y="364331"/>
            <a:ext cx="1371600" cy="1371600"/>
          </a:xfrm>
          <a:prstGeom prst="rect">
            <a:avLst/>
          </a:prstGeom>
        </p:spPr>
      </p:pic>
    </p:spTree>
    <p:extLst>
      <p:ext uri="{BB962C8B-B14F-4D97-AF65-F5344CB8AC3E}">
        <p14:creationId xmlns:p14="http://schemas.microsoft.com/office/powerpoint/2010/main" val="1802829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72"/>
        <p:cNvGrpSpPr/>
        <p:nvPr/>
      </p:nvGrpSpPr>
      <p:grpSpPr>
        <a:xfrm>
          <a:off x="0" y="0"/>
          <a:ext cx="0" cy="0"/>
          <a:chOff x="0" y="0"/>
          <a:chExt cx="0" cy="0"/>
        </a:xfrm>
      </p:grpSpPr>
      <p:sp>
        <p:nvSpPr>
          <p:cNvPr id="74" name="Shape 74"/>
          <p:cNvSpPr txBox="1">
            <a:spLocks noGrp="1"/>
          </p:cNvSpPr>
          <p:nvPr>
            <p:ph type="body" idx="1"/>
          </p:nvPr>
        </p:nvSpPr>
        <p:spPr>
          <a:xfrm rot="5400000">
            <a:off x="2363673" y="-177279"/>
            <a:ext cx="4351338" cy="8357145"/>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mn-lt"/>
                <a:ea typeface="Calibri"/>
                <a:cs typeface="Calibri"/>
                <a:sym typeface="Calibri"/>
              </a:defRPr>
            </a:lvl1pPr>
            <a:lvl2pPr marL="914400" marR="0" lvl="1" indent="-38100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8" name="Rectangle 7">
            <a:extLst>
              <a:ext uri="{FF2B5EF4-FFF2-40B4-BE49-F238E27FC236}">
                <a16:creationId xmlns:a16="http://schemas.microsoft.com/office/drawing/2014/main" id="{45327613-5468-6741-B24B-CC9E2729FB8B}"/>
              </a:ext>
            </a:extLst>
          </p:cNvPr>
          <p:cNvSpPr/>
          <p:nvPr/>
        </p:nvSpPr>
        <p:spPr>
          <a:xfrm>
            <a:off x="0" y="-2"/>
            <a:ext cx="9144000" cy="182880"/>
          </a:xfrm>
          <a:prstGeom prst="rect">
            <a:avLst/>
          </a:prstGeom>
          <a:solidFill>
            <a:srgbClr val="EB8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hape 22">
            <a:extLst>
              <a:ext uri="{FF2B5EF4-FFF2-40B4-BE49-F238E27FC236}">
                <a16:creationId xmlns:a16="http://schemas.microsoft.com/office/drawing/2014/main" id="{381A3309-51A4-7241-8918-A4C4AD20BBF8}"/>
              </a:ext>
            </a:extLst>
          </p:cNvPr>
          <p:cNvSpPr txBox="1">
            <a:spLocks noGrp="1"/>
          </p:cNvSpPr>
          <p:nvPr>
            <p:ph type="title"/>
          </p:nvPr>
        </p:nvSpPr>
        <p:spPr>
          <a:xfrm>
            <a:off x="360769" y="801919"/>
            <a:ext cx="6996375" cy="888770"/>
          </a:xfrm>
          <a:prstGeom prst="rect">
            <a:avLst/>
          </a:prstGeom>
          <a:noFill/>
          <a:ln>
            <a:noFill/>
          </a:ln>
        </p:spPr>
        <p:txBody>
          <a:bodyPr spcFirstLastPara="1" wrap="square" lIns="0" tIns="91425" rIns="91425" bIns="91425" anchor="t" anchorCtr="0"/>
          <a:lstStyle>
            <a:lvl1pPr marR="0" lvl="0" algn="l" rtl="0">
              <a:lnSpc>
                <a:spcPct val="90000"/>
              </a:lnSpc>
              <a:spcBef>
                <a:spcPts val="0"/>
              </a:spcBef>
              <a:spcAft>
                <a:spcPts val="0"/>
              </a:spcAft>
              <a:buClr>
                <a:schemeClr val="dk1"/>
              </a:buClr>
              <a:buSzPts val="4400"/>
              <a:buFont typeface="Calibri"/>
              <a:buNone/>
              <a:defRPr sz="3600" b="0" i="0" u="none" strike="noStrike" cap="none">
                <a:solidFill>
                  <a:schemeClr val="dk1"/>
                </a:solidFill>
                <a:latin typeface="+mj-lt"/>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en-US"/>
              <a:t>Click to edit Master title style</a:t>
            </a:r>
            <a:endParaRPr dirty="0"/>
          </a:p>
        </p:txBody>
      </p:sp>
      <p:sp>
        <p:nvSpPr>
          <p:cNvPr id="11" name="Footer Placeholder 3">
            <a:extLst>
              <a:ext uri="{FF2B5EF4-FFF2-40B4-BE49-F238E27FC236}">
                <a16:creationId xmlns:a16="http://schemas.microsoft.com/office/drawing/2014/main" id="{B54105E0-CE21-A343-8AED-12504CF108E9}"/>
              </a:ext>
            </a:extLst>
          </p:cNvPr>
          <p:cNvSpPr>
            <a:spLocks noGrp="1"/>
          </p:cNvSpPr>
          <p:nvPr>
            <p:ph type="ftr" sz="quarter" idx="11"/>
          </p:nvPr>
        </p:nvSpPr>
        <p:spPr>
          <a:xfrm>
            <a:off x="360770" y="6403626"/>
            <a:ext cx="8430768" cy="365125"/>
          </a:xfrm>
          <a:prstGeom prst="rect">
            <a:avLst/>
          </a:prstGeom>
        </p:spPr>
        <p:txBody>
          <a:bodyPr/>
          <a:lstStyle>
            <a:lvl1pPr algn="ctr">
              <a:defRPr sz="750">
                <a:solidFill>
                  <a:schemeClr val="tx1"/>
                </a:solidFill>
                <a:latin typeface="+mn-lt"/>
              </a:defRPr>
            </a:lvl1pPr>
          </a:lstStyle>
          <a:p>
            <a:r>
              <a:rPr lang="en-US"/>
              <a:t>Copyright 2021 National Association of Emergency Medical Technicians (NAEMT). 
*Course materials are developed by NAEMT in cooperation with IAFC for the sole purpose of conducting the First On The Scene education course and may not be utilized for any other purpose.*</a:t>
            </a:r>
          </a:p>
        </p:txBody>
      </p:sp>
      <p:pic>
        <p:nvPicPr>
          <p:cNvPr id="9" name="Picture 8">
            <a:extLst>
              <a:ext uri="{FF2B5EF4-FFF2-40B4-BE49-F238E27FC236}">
                <a16:creationId xmlns:a16="http://schemas.microsoft.com/office/drawing/2014/main" id="{55B62F0A-ECC4-1A40-90E7-951307A46B81}"/>
              </a:ext>
            </a:extLst>
          </p:cNvPr>
          <p:cNvPicPr>
            <a:picLocks noChangeAspect="1"/>
          </p:cNvPicPr>
          <p:nvPr userDrawn="1"/>
        </p:nvPicPr>
        <p:blipFill>
          <a:blip r:embed="rId2"/>
          <a:srcRect/>
          <a:stretch/>
        </p:blipFill>
        <p:spPr>
          <a:xfrm>
            <a:off x="7486650" y="364331"/>
            <a:ext cx="1371600" cy="1371600"/>
          </a:xfrm>
          <a:prstGeom prst="rect">
            <a:avLst/>
          </a:prstGeom>
        </p:spPr>
      </p:pic>
    </p:spTree>
    <p:extLst>
      <p:ext uri="{BB962C8B-B14F-4D97-AF65-F5344CB8AC3E}">
        <p14:creationId xmlns:p14="http://schemas.microsoft.com/office/powerpoint/2010/main" val="3772053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28650" y="365126"/>
            <a:ext cx="78867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11" name="Shape 11"/>
          <p:cNvSpPr txBox="1">
            <a:spLocks noGrp="1"/>
          </p:cNvSpPr>
          <p:nvPr>
            <p:ph type="body" idx="1"/>
          </p:nvPr>
        </p:nvSpPr>
        <p:spPr>
          <a:xfrm>
            <a:off x="628650" y="1825625"/>
            <a:ext cx="78867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363487210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mj-lt"/>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b9LkKZRP53A"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3" name="Title 2">
            <a:extLst>
              <a:ext uri="{FF2B5EF4-FFF2-40B4-BE49-F238E27FC236}">
                <a16:creationId xmlns:a16="http://schemas.microsoft.com/office/drawing/2014/main" id="{4CD99DE4-B63D-C340-ABE4-AF75928E1BB8}"/>
              </a:ext>
            </a:extLst>
          </p:cNvPr>
          <p:cNvSpPr>
            <a:spLocks noGrp="1"/>
          </p:cNvSpPr>
          <p:nvPr>
            <p:ph type="title"/>
          </p:nvPr>
        </p:nvSpPr>
        <p:spPr/>
        <p:txBody>
          <a:bodyPr/>
          <a:lstStyle/>
          <a:p>
            <a:r>
              <a:rPr lang="en-US" dirty="0"/>
              <a:t>FIRST ON THE SCENE</a:t>
            </a:r>
          </a:p>
        </p:txBody>
      </p:sp>
      <p:sp>
        <p:nvSpPr>
          <p:cNvPr id="5" name="Subtitle 4">
            <a:extLst>
              <a:ext uri="{FF2B5EF4-FFF2-40B4-BE49-F238E27FC236}">
                <a16:creationId xmlns:a16="http://schemas.microsoft.com/office/drawing/2014/main" id="{AF350BD8-5F31-814E-9283-A552A3C40E90}"/>
              </a:ext>
            </a:extLst>
          </p:cNvPr>
          <p:cNvSpPr>
            <a:spLocks noGrp="1"/>
          </p:cNvSpPr>
          <p:nvPr>
            <p:ph type="subTitle" idx="1"/>
          </p:nvPr>
        </p:nvSpPr>
        <p:spPr/>
        <p:txBody>
          <a:bodyPr/>
          <a:lstStyle/>
          <a:p>
            <a:r>
              <a:rPr lang="en-US" dirty="0"/>
              <a:t>WHAT TO DO UNTIL EMS ARRIVES</a:t>
            </a:r>
          </a:p>
        </p:txBody>
      </p:sp>
      <p:sp>
        <p:nvSpPr>
          <p:cNvPr id="6" name="Footer Placeholder 5">
            <a:extLst>
              <a:ext uri="{FF2B5EF4-FFF2-40B4-BE49-F238E27FC236}">
                <a16:creationId xmlns:a16="http://schemas.microsoft.com/office/drawing/2014/main" id="{0C9C559D-DDC4-1447-AD90-014459B311A1}"/>
              </a:ext>
            </a:extLst>
          </p:cNvPr>
          <p:cNvSpPr>
            <a:spLocks noGrp="1"/>
          </p:cNvSpPr>
          <p:nvPr>
            <p:ph type="ftr" sz="quarter" idx="11"/>
          </p:nvPr>
        </p:nvSpPr>
        <p:spPr/>
        <p:txBody>
          <a:bodyPr/>
          <a:lstStyle/>
          <a:p>
            <a:r>
              <a:rPr lang="en-US"/>
              <a:t>Copyright 2021 National Association of Emergency Medical Technicians (NAEMT). 
*Course materials are developed by NAEMT in cooperation with IAFC for the sole purpose of conducting the First On The Scene education course and may not be utilized for any other purpose.*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t="2000"/>
          </a:stretch>
        </a:blipFill>
        <a:effectLst/>
      </p:bgPr>
    </p:bg>
    <p:spTree>
      <p:nvGrpSpPr>
        <p:cNvPr id="1" name="Shape 94"/>
        <p:cNvGrpSpPr/>
        <p:nvPr/>
      </p:nvGrpSpPr>
      <p:grpSpPr>
        <a:xfrm>
          <a:off x="0" y="0"/>
          <a:ext cx="0" cy="0"/>
          <a:chOff x="0" y="0"/>
          <a:chExt cx="0" cy="0"/>
        </a:xfrm>
      </p:grpSpPr>
      <p:sp>
        <p:nvSpPr>
          <p:cNvPr id="2" name="Footer Placeholder 1">
            <a:extLst>
              <a:ext uri="{FF2B5EF4-FFF2-40B4-BE49-F238E27FC236}">
                <a16:creationId xmlns:a16="http://schemas.microsoft.com/office/drawing/2014/main" id="{414E09E0-F42F-6345-9783-B266DDA43926}"/>
              </a:ext>
            </a:extLst>
          </p:cNvPr>
          <p:cNvSpPr>
            <a:spLocks noGrp="1"/>
          </p:cNvSpPr>
          <p:nvPr>
            <p:ph type="ftr" sz="quarter" idx="11"/>
          </p:nvPr>
        </p:nvSpPr>
        <p:spPr/>
        <p:txBody>
          <a:bodyPr/>
          <a:lstStyle/>
          <a:p>
            <a:r>
              <a:rPr lang="en-US" dirty="0">
                <a:solidFill>
                  <a:schemeClr val="bg1"/>
                </a:solidFill>
              </a:rPr>
              <a:t>Copyright 2021 National Association of Emergency Medical Technicians (NAEMT). 
*Course materials are developed by NAEMT in cooperation with IAFC for the sole purpose of conducting the First On The Scene education course and may not be utilized for any other purpose.*</a:t>
            </a:r>
          </a:p>
        </p:txBody>
      </p:sp>
      <p:sp>
        <p:nvSpPr>
          <p:cNvPr id="4" name="Title 3">
            <a:extLst>
              <a:ext uri="{FF2B5EF4-FFF2-40B4-BE49-F238E27FC236}">
                <a16:creationId xmlns:a16="http://schemas.microsoft.com/office/drawing/2014/main" id="{D60A4236-0615-A542-844F-A63A14F3F990}"/>
              </a:ext>
            </a:extLst>
          </p:cNvPr>
          <p:cNvSpPr>
            <a:spLocks noGrp="1"/>
          </p:cNvSpPr>
          <p:nvPr>
            <p:ph type="title"/>
          </p:nvPr>
        </p:nvSpPr>
        <p:spPr/>
        <p:txBody>
          <a:bodyPr/>
          <a:lstStyle/>
          <a:p>
            <a:r>
              <a:rPr lang="en-US" dirty="0">
                <a:solidFill>
                  <a:schemeClr val="bg1"/>
                </a:solidFill>
              </a:rPr>
              <a:t>Lesson 6: Chest </a:t>
            </a:r>
            <a:br>
              <a:rPr lang="en-US" dirty="0">
                <a:solidFill>
                  <a:schemeClr val="bg1"/>
                </a:solidFill>
              </a:rPr>
            </a:br>
            <a:r>
              <a:rPr lang="en-US" dirty="0">
                <a:solidFill>
                  <a:schemeClr val="bg1"/>
                </a:solidFill>
              </a:rPr>
              <a:t>Wound Trauma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2" name="Footer Placeholder 1">
            <a:extLst>
              <a:ext uri="{FF2B5EF4-FFF2-40B4-BE49-F238E27FC236}">
                <a16:creationId xmlns:a16="http://schemas.microsoft.com/office/drawing/2014/main" id="{F1B031D4-46C2-BE49-9958-ED80F1326862}"/>
              </a:ext>
            </a:extLst>
          </p:cNvPr>
          <p:cNvSpPr>
            <a:spLocks noGrp="1"/>
          </p:cNvSpPr>
          <p:nvPr>
            <p:ph type="ftr" sz="quarter" idx="11"/>
          </p:nvPr>
        </p:nvSpPr>
        <p:spPr/>
        <p:txBody>
          <a:bodyPr/>
          <a:lstStyle/>
          <a:p>
            <a:r>
              <a:rPr lang="en-US"/>
              <a:t>Copyright 2021 National Association of Emergency Medical Technicians (NAEMT). 
*Course materials are developed by NAEMT in cooperation with IAFC for the sole purpose of conducting the First On The Scene education course and may not be utilized for any other purpose.*</a:t>
            </a:r>
          </a:p>
        </p:txBody>
      </p:sp>
      <p:sp>
        <p:nvSpPr>
          <p:cNvPr id="4" name="Title 3">
            <a:extLst>
              <a:ext uri="{FF2B5EF4-FFF2-40B4-BE49-F238E27FC236}">
                <a16:creationId xmlns:a16="http://schemas.microsoft.com/office/drawing/2014/main" id="{116C8A69-EFE0-1444-B406-2470F58E5FD3}"/>
              </a:ext>
            </a:extLst>
          </p:cNvPr>
          <p:cNvSpPr>
            <a:spLocks noGrp="1"/>
          </p:cNvSpPr>
          <p:nvPr>
            <p:ph type="title"/>
          </p:nvPr>
        </p:nvSpPr>
        <p:spPr/>
        <p:txBody>
          <a:bodyPr/>
          <a:lstStyle/>
          <a:p>
            <a:r>
              <a:rPr lang="en-US" dirty="0"/>
              <a:t>Lesson 6: Objectives</a:t>
            </a:r>
          </a:p>
        </p:txBody>
      </p:sp>
      <p:sp>
        <p:nvSpPr>
          <p:cNvPr id="6" name="Text Placeholder 5">
            <a:extLst>
              <a:ext uri="{FF2B5EF4-FFF2-40B4-BE49-F238E27FC236}">
                <a16:creationId xmlns:a16="http://schemas.microsoft.com/office/drawing/2014/main" id="{4C98BCDA-ACF0-B946-A1D4-2EB473088B76}"/>
              </a:ext>
            </a:extLst>
          </p:cNvPr>
          <p:cNvSpPr>
            <a:spLocks noGrp="1"/>
          </p:cNvSpPr>
          <p:nvPr>
            <p:ph type="body" idx="1"/>
          </p:nvPr>
        </p:nvSpPr>
        <p:spPr/>
        <p:txBody>
          <a:bodyPr/>
          <a:lstStyle/>
          <a:p>
            <a:r>
              <a:rPr lang="en-US" dirty="0"/>
              <a:t>Identify the signs of a “sucking” chest wound</a:t>
            </a:r>
          </a:p>
          <a:p>
            <a:r>
              <a:rPr lang="en-US" dirty="0"/>
              <a:t>Understand the importance of checking the front, back, and axillary areas of the torso for penetrations</a:t>
            </a:r>
          </a:p>
          <a:p>
            <a:r>
              <a:rPr lang="en-US" dirty="0"/>
              <a:t>Properly seal sucking chest wounds with both commercial and improvised occlusive dressings</a:t>
            </a:r>
            <a:br>
              <a:rPr lang="en-US" dirty="0"/>
            </a:b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2" name="Footer Placeholder 1">
            <a:extLst>
              <a:ext uri="{FF2B5EF4-FFF2-40B4-BE49-F238E27FC236}">
                <a16:creationId xmlns:a16="http://schemas.microsoft.com/office/drawing/2014/main" id="{4AF9753C-1AC1-0D49-92F9-9829C807E9EC}"/>
              </a:ext>
            </a:extLst>
          </p:cNvPr>
          <p:cNvSpPr>
            <a:spLocks noGrp="1"/>
          </p:cNvSpPr>
          <p:nvPr>
            <p:ph type="ftr" sz="quarter" idx="11"/>
          </p:nvPr>
        </p:nvSpPr>
        <p:spPr/>
        <p:txBody>
          <a:bodyPr/>
          <a:lstStyle/>
          <a:p>
            <a:r>
              <a:rPr lang="en-US"/>
              <a:t>Copyright 2021 National Association of Emergency Medical Technicians (NAEMT). 
*Course materials are developed by NAEMT in cooperation with IAFC for the sole purpose of conducting the First On The Scene education course and may not be utilized for any other purpose.*</a:t>
            </a:r>
          </a:p>
        </p:txBody>
      </p:sp>
      <p:sp>
        <p:nvSpPr>
          <p:cNvPr id="4" name="Title 3">
            <a:extLst>
              <a:ext uri="{FF2B5EF4-FFF2-40B4-BE49-F238E27FC236}">
                <a16:creationId xmlns:a16="http://schemas.microsoft.com/office/drawing/2014/main" id="{6BC44555-D422-3C4F-9441-F820C144850B}"/>
              </a:ext>
            </a:extLst>
          </p:cNvPr>
          <p:cNvSpPr>
            <a:spLocks noGrp="1"/>
          </p:cNvSpPr>
          <p:nvPr>
            <p:ph type="title"/>
          </p:nvPr>
        </p:nvSpPr>
        <p:spPr/>
        <p:txBody>
          <a:bodyPr/>
          <a:lstStyle/>
          <a:p>
            <a:r>
              <a:rPr lang="en-US" dirty="0"/>
              <a:t>What is Happening to the Patient?</a:t>
            </a:r>
          </a:p>
        </p:txBody>
      </p:sp>
      <p:sp>
        <p:nvSpPr>
          <p:cNvPr id="6" name="Text Placeholder 5">
            <a:extLst>
              <a:ext uri="{FF2B5EF4-FFF2-40B4-BE49-F238E27FC236}">
                <a16:creationId xmlns:a16="http://schemas.microsoft.com/office/drawing/2014/main" id="{C6735270-7CD0-D749-8211-EACC2C0451CB}"/>
              </a:ext>
            </a:extLst>
          </p:cNvPr>
          <p:cNvSpPr>
            <a:spLocks noGrp="1"/>
          </p:cNvSpPr>
          <p:nvPr>
            <p:ph type="body" idx="1"/>
          </p:nvPr>
        </p:nvSpPr>
        <p:spPr/>
        <p:txBody>
          <a:bodyPr/>
          <a:lstStyle/>
          <a:p>
            <a:pPr marL="50800" indent="0">
              <a:buNone/>
            </a:pPr>
            <a:r>
              <a:rPr lang="en-US" dirty="0"/>
              <a:t>The patient is experiencing difficulty breathing, with noticeable penetration to the chest.</a:t>
            </a:r>
          </a:p>
          <a:p>
            <a:r>
              <a:rPr lang="en-US" dirty="0"/>
              <a:t>What should you do?</a:t>
            </a:r>
          </a:p>
          <a:p>
            <a:r>
              <a:rPr lang="en-US" dirty="0"/>
              <a:t>When is it appropriate to perform an intervention?</a:t>
            </a:r>
          </a:p>
          <a:p>
            <a:r>
              <a:rPr lang="en-US" dirty="0"/>
              <a:t>What is the desired outcome of the patient?</a:t>
            </a:r>
          </a:p>
          <a:p>
            <a:pPr lvl="1"/>
            <a:r>
              <a:rPr lang="en-US" dirty="0"/>
              <a:t>Seal the chest to improve breathing after a penetrating wound to the chest</a:t>
            </a:r>
          </a:p>
          <a:p>
            <a:pPr lvl="1"/>
            <a:r>
              <a:rPr lang="en-US" dirty="0"/>
              <a:t>Penetrating injury changes negative pressure in the chest, decreasing oxygenation and ventilation of the patient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4" name="Title 3">
            <a:extLst>
              <a:ext uri="{FF2B5EF4-FFF2-40B4-BE49-F238E27FC236}">
                <a16:creationId xmlns:a16="http://schemas.microsoft.com/office/drawing/2014/main" id="{8BADCB2D-332D-0B41-9957-F0ECC41E2738}"/>
              </a:ext>
            </a:extLst>
          </p:cNvPr>
          <p:cNvSpPr>
            <a:spLocks noGrp="1"/>
          </p:cNvSpPr>
          <p:nvPr>
            <p:ph type="title"/>
          </p:nvPr>
        </p:nvSpPr>
        <p:spPr/>
        <p:txBody>
          <a:bodyPr/>
          <a:lstStyle/>
          <a:p>
            <a:r>
              <a:rPr lang="en-US" dirty="0"/>
              <a:t>Step 1: Locate the Wound</a:t>
            </a:r>
          </a:p>
        </p:txBody>
      </p:sp>
      <p:sp>
        <p:nvSpPr>
          <p:cNvPr id="117" name="Google Shape;117;p5"/>
          <p:cNvSpPr txBox="1">
            <a:spLocks noGrp="1"/>
          </p:cNvSpPr>
          <p:nvPr>
            <p:ph type="body" idx="1"/>
          </p:nvPr>
        </p:nvSpPr>
        <p:spPr>
          <a:xfrm>
            <a:off x="360770" y="1825625"/>
            <a:ext cx="3714841" cy="4578001"/>
          </a:xfrm>
          <a:prstGeom prst="rect">
            <a:avLst/>
          </a:prstGeom>
          <a:noFill/>
          <a:ln>
            <a:noFill/>
          </a:ln>
        </p:spPr>
        <p:txBody>
          <a:bodyPr spcFirstLastPara="1" wrap="square" lIns="91425" tIns="91425" rIns="91425" bIns="91425" anchor="t" anchorCtr="0">
            <a:noAutofit/>
          </a:bodyPr>
          <a:lstStyle/>
          <a:p>
            <a:pPr marL="457200" marR="0" lvl="0" indent="-406400" algn="l" rtl="0">
              <a:lnSpc>
                <a:spcPct val="90000"/>
              </a:lnSpc>
              <a:spcBef>
                <a:spcPts val="750"/>
              </a:spcBef>
              <a:spcAft>
                <a:spcPts val="0"/>
              </a:spcAft>
              <a:buClr>
                <a:schemeClr val="dk1"/>
              </a:buClr>
              <a:buSzPts val="2800"/>
              <a:buFont typeface="Arial"/>
              <a:buChar char="•"/>
            </a:pPr>
            <a:r>
              <a:rPr lang="en-US" dirty="0"/>
              <a:t>Call 911</a:t>
            </a:r>
            <a:endParaRPr dirty="0"/>
          </a:p>
          <a:p>
            <a:pPr marL="457200" marR="0" lvl="0" indent="-406400" algn="l" rtl="0">
              <a:lnSpc>
                <a:spcPct val="90000"/>
              </a:lnSpc>
              <a:spcBef>
                <a:spcPts val="750"/>
              </a:spcBef>
              <a:spcAft>
                <a:spcPts val="0"/>
              </a:spcAft>
              <a:buSzPts val="2800"/>
              <a:buChar char="•"/>
            </a:pPr>
            <a:r>
              <a:rPr lang="en-US" dirty="0"/>
              <a:t>Locate the injury</a:t>
            </a:r>
            <a:endParaRPr dirty="0"/>
          </a:p>
          <a:p>
            <a:pPr marL="457200" marR="0" lvl="0" indent="-406400" algn="l" rtl="0">
              <a:lnSpc>
                <a:spcPct val="90000"/>
              </a:lnSpc>
              <a:spcBef>
                <a:spcPts val="750"/>
              </a:spcBef>
              <a:spcAft>
                <a:spcPts val="0"/>
              </a:spcAft>
              <a:buSzPts val="2800"/>
              <a:buChar char="•"/>
            </a:pPr>
            <a:r>
              <a:rPr lang="en-US" dirty="0"/>
              <a:t>Look for:</a:t>
            </a:r>
            <a:endParaRPr dirty="0"/>
          </a:p>
          <a:p>
            <a:pPr marL="914400" marR="0" lvl="1" indent="-381000" algn="l" rtl="0">
              <a:lnSpc>
                <a:spcPct val="100000"/>
              </a:lnSpc>
              <a:spcBef>
                <a:spcPts val="750"/>
              </a:spcBef>
              <a:spcAft>
                <a:spcPts val="0"/>
              </a:spcAft>
              <a:buSzPts val="2400"/>
              <a:buChar char="•"/>
            </a:pPr>
            <a:r>
              <a:rPr lang="en-US" dirty="0"/>
              <a:t>An opening in the chest, back, or flanks of the patient</a:t>
            </a:r>
            <a:endParaRPr dirty="0"/>
          </a:p>
          <a:p>
            <a:pPr marL="914400" marR="0" lvl="1" indent="-381000" algn="l" rtl="0">
              <a:lnSpc>
                <a:spcPct val="100000"/>
              </a:lnSpc>
              <a:spcBef>
                <a:spcPts val="750"/>
              </a:spcBef>
              <a:spcAft>
                <a:spcPts val="0"/>
              </a:spcAft>
              <a:buSzPts val="2400"/>
              <a:buChar char="•"/>
            </a:pPr>
            <a:r>
              <a:rPr lang="en-US" dirty="0"/>
              <a:t>Hissing or sucking sounds when the person inhales or exhales</a:t>
            </a:r>
            <a:endParaRPr dirty="0"/>
          </a:p>
          <a:p>
            <a:pPr marL="914400" marR="0" lvl="1" indent="-381000" algn="l" rtl="0">
              <a:lnSpc>
                <a:spcPct val="100000"/>
              </a:lnSpc>
              <a:spcBef>
                <a:spcPts val="750"/>
              </a:spcBef>
              <a:spcAft>
                <a:spcPts val="0"/>
              </a:spcAft>
              <a:buSzPts val="2400"/>
              <a:buChar char="•"/>
            </a:pPr>
            <a:r>
              <a:rPr lang="en-US" dirty="0"/>
              <a:t>Coughing up blood </a:t>
            </a:r>
            <a:endParaRPr dirty="0"/>
          </a:p>
          <a:p>
            <a:pPr marL="457200" marR="0" lvl="0" indent="0" algn="l" rtl="0">
              <a:lnSpc>
                <a:spcPct val="100000"/>
              </a:lnSpc>
              <a:spcBef>
                <a:spcPts val="750"/>
              </a:spcBef>
              <a:spcAft>
                <a:spcPts val="0"/>
              </a:spcAft>
              <a:buNone/>
            </a:pPr>
            <a:endParaRPr dirty="0"/>
          </a:p>
          <a:p>
            <a:pPr marL="914400" marR="0" lvl="0" indent="0" algn="l" rtl="0">
              <a:lnSpc>
                <a:spcPct val="90000"/>
              </a:lnSpc>
              <a:spcBef>
                <a:spcPts val="750"/>
              </a:spcBef>
              <a:spcAft>
                <a:spcPts val="0"/>
              </a:spcAft>
              <a:buNone/>
            </a:pPr>
            <a:endParaRPr dirty="0"/>
          </a:p>
          <a:p>
            <a:pPr marL="0" marR="0" lvl="0" indent="0" algn="l" rtl="0">
              <a:lnSpc>
                <a:spcPct val="90000"/>
              </a:lnSpc>
              <a:spcBef>
                <a:spcPts val="750"/>
              </a:spcBef>
              <a:spcAft>
                <a:spcPts val="0"/>
              </a:spcAft>
              <a:buNone/>
            </a:pPr>
            <a:r>
              <a:rPr lang="en-US" dirty="0"/>
              <a:t>		</a:t>
            </a:r>
            <a:endParaRPr dirty="0"/>
          </a:p>
        </p:txBody>
      </p:sp>
      <p:sp>
        <p:nvSpPr>
          <p:cNvPr id="2" name="Footer Placeholder 1">
            <a:extLst>
              <a:ext uri="{FF2B5EF4-FFF2-40B4-BE49-F238E27FC236}">
                <a16:creationId xmlns:a16="http://schemas.microsoft.com/office/drawing/2014/main" id="{5A3FCE53-DE98-844D-8522-52857E9AB940}"/>
              </a:ext>
            </a:extLst>
          </p:cNvPr>
          <p:cNvSpPr>
            <a:spLocks noGrp="1"/>
          </p:cNvSpPr>
          <p:nvPr>
            <p:ph type="ftr" sz="quarter" idx="11"/>
          </p:nvPr>
        </p:nvSpPr>
        <p:spPr/>
        <p:txBody>
          <a:bodyPr/>
          <a:lstStyle/>
          <a:p>
            <a:r>
              <a:rPr lang="en-US"/>
              <a:t>Copyright 2021 National Association of Emergency Medical Technicians (NAEMT). 
*Course materials are developed by NAEMT in cooperation with IAFC for the sole purpose of conducting the First On The Scene education course and may not be utilized for any other purpose.*</a:t>
            </a:r>
          </a:p>
        </p:txBody>
      </p:sp>
      <p:pic>
        <p:nvPicPr>
          <p:cNvPr id="9" name="Picture 8" descr="A picture containing indoor, blue, fish, bed&#10;&#10;Description automatically generated">
            <a:extLst>
              <a:ext uri="{FF2B5EF4-FFF2-40B4-BE49-F238E27FC236}">
                <a16:creationId xmlns:a16="http://schemas.microsoft.com/office/drawing/2014/main" id="{F8E73BDB-6D04-7745-AFD3-0793D35A016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572000" y="2021553"/>
            <a:ext cx="4114800" cy="342833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5" name="Title 4">
            <a:extLst>
              <a:ext uri="{FF2B5EF4-FFF2-40B4-BE49-F238E27FC236}">
                <a16:creationId xmlns:a16="http://schemas.microsoft.com/office/drawing/2014/main" id="{C1D2A9BC-DE31-1B4B-B090-C93958139909}"/>
              </a:ext>
            </a:extLst>
          </p:cNvPr>
          <p:cNvSpPr>
            <a:spLocks noGrp="1"/>
          </p:cNvSpPr>
          <p:nvPr>
            <p:ph type="title"/>
          </p:nvPr>
        </p:nvSpPr>
        <p:spPr/>
        <p:txBody>
          <a:bodyPr/>
          <a:lstStyle/>
          <a:p>
            <a:r>
              <a:rPr lang="en-US" dirty="0"/>
              <a:t>Sealing the Wound: Improvised Seal</a:t>
            </a:r>
          </a:p>
        </p:txBody>
      </p:sp>
      <p:sp>
        <p:nvSpPr>
          <p:cNvPr id="126" name="Google Shape;126;p7"/>
          <p:cNvSpPr txBox="1">
            <a:spLocks noGrp="1"/>
          </p:cNvSpPr>
          <p:nvPr>
            <p:ph type="body" idx="1"/>
          </p:nvPr>
        </p:nvSpPr>
        <p:spPr>
          <a:xfrm>
            <a:off x="360769" y="1825625"/>
            <a:ext cx="4524739" cy="4578001"/>
          </a:xfrm>
          <a:prstGeom prst="rect">
            <a:avLst/>
          </a:prstGeom>
          <a:noFill/>
          <a:ln>
            <a:noFill/>
          </a:ln>
        </p:spPr>
        <p:txBody>
          <a:bodyPr spcFirstLastPara="1" wrap="square" lIns="91425" tIns="91425" rIns="91425" bIns="91425" anchor="t" anchorCtr="0">
            <a:noAutofit/>
          </a:bodyPr>
          <a:lstStyle/>
          <a:p>
            <a:pPr marL="457200" marR="0" lvl="0" indent="-406400" algn="l" rtl="0">
              <a:lnSpc>
                <a:spcPct val="90000"/>
              </a:lnSpc>
              <a:spcBef>
                <a:spcPts val="750"/>
              </a:spcBef>
              <a:spcAft>
                <a:spcPts val="0"/>
              </a:spcAft>
              <a:buClr>
                <a:schemeClr val="dk1"/>
              </a:buClr>
              <a:buSzPts val="2800"/>
              <a:buFont typeface="Arial"/>
              <a:buChar char="•"/>
            </a:pPr>
            <a:r>
              <a:rPr lang="en-US" dirty="0"/>
              <a:t>Attempt to get emergency help as soon as possible</a:t>
            </a:r>
            <a:endParaRPr dirty="0"/>
          </a:p>
          <a:p>
            <a:pPr marL="457200" marR="0" lvl="0" indent="-406400" algn="l" rtl="0">
              <a:lnSpc>
                <a:spcPct val="90000"/>
              </a:lnSpc>
              <a:spcBef>
                <a:spcPts val="750"/>
              </a:spcBef>
              <a:spcAft>
                <a:spcPts val="0"/>
              </a:spcAft>
              <a:buSzPts val="2800"/>
              <a:buChar char="•"/>
            </a:pPr>
            <a:r>
              <a:rPr lang="en-US" dirty="0"/>
              <a:t>Seal the wound</a:t>
            </a:r>
            <a:endParaRPr dirty="0"/>
          </a:p>
          <a:p>
            <a:pPr marL="914400" marR="0" lvl="1" indent="-381000" algn="l" rtl="0">
              <a:lnSpc>
                <a:spcPct val="90000"/>
              </a:lnSpc>
              <a:spcBef>
                <a:spcPts val="750"/>
              </a:spcBef>
              <a:spcAft>
                <a:spcPts val="0"/>
              </a:spcAft>
              <a:buSzPts val="2400"/>
              <a:buChar char="•"/>
            </a:pPr>
            <a:r>
              <a:rPr lang="en-US" dirty="0"/>
              <a:t>Find something plastic (preferably clean or sterile)</a:t>
            </a:r>
            <a:endParaRPr dirty="0"/>
          </a:p>
          <a:p>
            <a:pPr marL="914400" marR="0" lvl="1" indent="-381000" algn="l" rtl="0">
              <a:lnSpc>
                <a:spcPct val="90000"/>
              </a:lnSpc>
              <a:spcBef>
                <a:spcPts val="750"/>
              </a:spcBef>
              <a:spcAft>
                <a:spcPts val="0"/>
              </a:spcAft>
              <a:buSzPts val="2400"/>
              <a:buChar char="•"/>
            </a:pPr>
            <a:r>
              <a:rPr lang="en-US" dirty="0"/>
              <a:t>Tape</a:t>
            </a:r>
            <a:endParaRPr dirty="0"/>
          </a:p>
          <a:p>
            <a:pPr marL="457200" marR="0" lvl="0" indent="-406400" algn="l" rtl="0">
              <a:lnSpc>
                <a:spcPct val="90000"/>
              </a:lnSpc>
              <a:spcBef>
                <a:spcPts val="0"/>
              </a:spcBef>
              <a:spcAft>
                <a:spcPts val="0"/>
              </a:spcAft>
              <a:buSzPts val="2800"/>
              <a:buChar char="•"/>
            </a:pPr>
            <a:r>
              <a:rPr lang="en-US" dirty="0"/>
              <a:t>Place the plastic over the wound and tape all four sides of the cover.</a:t>
            </a:r>
            <a:endParaRPr dirty="0"/>
          </a:p>
          <a:p>
            <a:pPr marL="457200" marR="0" lvl="0" indent="-406400" algn="l" rtl="0">
              <a:lnSpc>
                <a:spcPct val="90000"/>
              </a:lnSpc>
              <a:spcBef>
                <a:spcPts val="0"/>
              </a:spcBef>
              <a:spcAft>
                <a:spcPts val="0"/>
              </a:spcAft>
              <a:buSzPts val="2800"/>
              <a:buChar char="•"/>
            </a:pPr>
            <a:r>
              <a:rPr lang="en-US" dirty="0"/>
              <a:t>If an exit wound is found on the back, you need to seal the hole with plastic and tape all four sides </a:t>
            </a:r>
            <a:endParaRPr dirty="0"/>
          </a:p>
        </p:txBody>
      </p:sp>
      <p:sp>
        <p:nvSpPr>
          <p:cNvPr id="3" name="Footer Placeholder 2">
            <a:extLst>
              <a:ext uri="{FF2B5EF4-FFF2-40B4-BE49-F238E27FC236}">
                <a16:creationId xmlns:a16="http://schemas.microsoft.com/office/drawing/2014/main" id="{BE088082-6E48-7748-A482-7CB08209364E}"/>
              </a:ext>
            </a:extLst>
          </p:cNvPr>
          <p:cNvSpPr>
            <a:spLocks noGrp="1"/>
          </p:cNvSpPr>
          <p:nvPr>
            <p:ph type="ftr" sz="quarter" idx="11"/>
          </p:nvPr>
        </p:nvSpPr>
        <p:spPr/>
        <p:txBody>
          <a:bodyPr/>
          <a:lstStyle/>
          <a:p>
            <a:r>
              <a:rPr lang="en-US"/>
              <a:t>Copyright 2021 National Association of Emergency Medical Technicians (NAEMT). 
*Course materials are developed by NAEMT in cooperation with IAFC for the sole purpose of conducting the First On The Scene education course and may not be utilized for any other purpose.*</a:t>
            </a:r>
          </a:p>
        </p:txBody>
      </p:sp>
      <p:pic>
        <p:nvPicPr>
          <p:cNvPr id="7" name="Picture 6" descr="A picture containing person, indoor, sitting, small&#10;&#10;Description automatically generated">
            <a:extLst>
              <a:ext uri="{FF2B5EF4-FFF2-40B4-BE49-F238E27FC236}">
                <a16:creationId xmlns:a16="http://schemas.microsoft.com/office/drawing/2014/main" id="{7D91877A-D332-5F4D-AF1A-D0EEDA4CD5C0}"/>
              </a:ext>
            </a:extLst>
          </p:cNvPr>
          <p:cNvPicPr>
            <a:picLocks noChangeAspect="1"/>
          </p:cNvPicPr>
          <p:nvPr/>
        </p:nvPicPr>
        <p:blipFill rotWithShape="1">
          <a:blip r:embed="rId3">
            <a:extLst>
              <a:ext uri="{28A0092B-C50C-407E-A947-70E740481C1C}">
                <a14:useLocalDpi xmlns:a14="http://schemas.microsoft.com/office/drawing/2010/main"/>
              </a:ext>
            </a:extLst>
          </a:blip>
          <a:srcRect t="-50"/>
          <a:stretch/>
        </p:blipFill>
        <p:spPr>
          <a:xfrm>
            <a:off x="4990128" y="2462468"/>
            <a:ext cx="3696789" cy="316937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55ACB49-130A-4DD2-A11B-F310E7C2F60B}"/>
              </a:ext>
            </a:extLst>
          </p:cNvPr>
          <p:cNvSpPr>
            <a:spLocks noGrp="1"/>
          </p:cNvSpPr>
          <p:nvPr>
            <p:ph type="title"/>
          </p:nvPr>
        </p:nvSpPr>
        <p:spPr/>
        <p:txBody>
          <a:bodyPr/>
          <a:lstStyle/>
          <a:p>
            <a:r>
              <a:rPr lang="en-US" dirty="0"/>
              <a:t>Applying a Chest Seal</a:t>
            </a:r>
          </a:p>
        </p:txBody>
      </p:sp>
      <p:sp>
        <p:nvSpPr>
          <p:cNvPr id="6" name="Text Placeholder 5">
            <a:extLst>
              <a:ext uri="{FF2B5EF4-FFF2-40B4-BE49-F238E27FC236}">
                <a16:creationId xmlns:a16="http://schemas.microsoft.com/office/drawing/2014/main" id="{B168CA08-D55D-40EF-8804-D991F9CFE6C5}"/>
              </a:ext>
            </a:extLst>
          </p:cNvPr>
          <p:cNvSpPr>
            <a:spLocks noGrp="1"/>
          </p:cNvSpPr>
          <p:nvPr>
            <p:ph type="body" idx="1"/>
          </p:nvPr>
        </p:nvSpPr>
        <p:spPr/>
        <p:txBody>
          <a:bodyPr/>
          <a:lstStyle/>
          <a:p>
            <a:pPr marL="50800" indent="0">
              <a:buNone/>
            </a:pPr>
            <a:r>
              <a:rPr lang="en-US" dirty="0"/>
              <a:t>Watch the following video: </a:t>
            </a:r>
            <a:r>
              <a:rPr lang="en-US" dirty="0">
                <a:effectLst/>
                <a:hlinkClick r:id="rId3"/>
              </a:rPr>
              <a:t>https://www.youtube.com/watch?v=b9LkKZRP53A</a:t>
            </a:r>
            <a:r>
              <a:rPr lang="en-US" dirty="0">
                <a:effectLst/>
              </a:rPr>
              <a:t> </a:t>
            </a:r>
          </a:p>
          <a:p>
            <a:pPr marL="50800" indent="0">
              <a:buNone/>
            </a:pPr>
            <a:endParaRPr lang="en-US" dirty="0"/>
          </a:p>
          <a:p>
            <a:pPr marL="50800" indent="0">
              <a:buNone/>
            </a:pPr>
            <a:r>
              <a:rPr lang="en-US" dirty="0">
                <a:effectLst/>
              </a:rPr>
              <a:t>After </a:t>
            </a:r>
            <a:r>
              <a:rPr lang="en-US" dirty="0"/>
              <a:t>watching the video, you will have the opportunity to practice looking for a chest would and applying an improvised chest seal. </a:t>
            </a:r>
            <a:endParaRPr lang="en-US" dirty="0">
              <a:effectLst/>
            </a:endParaRPr>
          </a:p>
        </p:txBody>
      </p:sp>
      <p:sp>
        <p:nvSpPr>
          <p:cNvPr id="2" name="Footer Placeholder 1">
            <a:extLst>
              <a:ext uri="{FF2B5EF4-FFF2-40B4-BE49-F238E27FC236}">
                <a16:creationId xmlns:a16="http://schemas.microsoft.com/office/drawing/2014/main" id="{909B374A-CE2E-0E42-802D-A0B9B0CBD993}"/>
              </a:ext>
            </a:extLst>
          </p:cNvPr>
          <p:cNvSpPr>
            <a:spLocks noGrp="1"/>
          </p:cNvSpPr>
          <p:nvPr>
            <p:ph type="ftr" sz="quarter" idx="11"/>
          </p:nvPr>
        </p:nvSpPr>
        <p:spPr/>
        <p:txBody>
          <a:bodyPr/>
          <a:lstStyle/>
          <a:p>
            <a:r>
              <a:rPr lang="en-US"/>
              <a:t>Copyright 2021 National Association of Emergency Medical Technicians (NAEMT). 
*Course materials are developed by NAEMT in cooperation with IAFC for the sole purpose of conducting the First On The Scene education course and may not be utilized for any other purpose.*</a:t>
            </a:r>
          </a:p>
        </p:txBody>
      </p:sp>
    </p:spTree>
    <p:extLst>
      <p:ext uri="{BB962C8B-B14F-4D97-AF65-F5344CB8AC3E}">
        <p14:creationId xmlns:p14="http://schemas.microsoft.com/office/powerpoint/2010/main" val="41741798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2" name="Footer Placeholder 1">
            <a:extLst>
              <a:ext uri="{FF2B5EF4-FFF2-40B4-BE49-F238E27FC236}">
                <a16:creationId xmlns:a16="http://schemas.microsoft.com/office/drawing/2014/main" id="{4C3B2F08-F535-3F40-8673-0A25D376FDDB}"/>
              </a:ext>
            </a:extLst>
          </p:cNvPr>
          <p:cNvSpPr>
            <a:spLocks noGrp="1"/>
          </p:cNvSpPr>
          <p:nvPr>
            <p:ph type="ftr" sz="quarter" idx="11"/>
          </p:nvPr>
        </p:nvSpPr>
        <p:spPr/>
        <p:txBody>
          <a:bodyPr/>
          <a:lstStyle/>
          <a:p>
            <a:r>
              <a:rPr lang="en-US"/>
              <a:t>Copyright 2021 National Association of Emergency Medical Technicians (NAEMT). 
*Course materials are developed by NAEMT in cooperation with IAFC for the sole purpose of conducting the First On The Scene education course and may not be utilized for any other purpose.*</a:t>
            </a:r>
          </a:p>
        </p:txBody>
      </p:sp>
      <p:sp>
        <p:nvSpPr>
          <p:cNvPr id="4" name="Title 3">
            <a:extLst>
              <a:ext uri="{FF2B5EF4-FFF2-40B4-BE49-F238E27FC236}">
                <a16:creationId xmlns:a16="http://schemas.microsoft.com/office/drawing/2014/main" id="{DD3A55E4-0D82-4C4A-8816-B61996B496C8}"/>
              </a:ext>
            </a:extLst>
          </p:cNvPr>
          <p:cNvSpPr>
            <a:spLocks noGrp="1"/>
          </p:cNvSpPr>
          <p:nvPr>
            <p:ph type="title"/>
          </p:nvPr>
        </p:nvSpPr>
        <p:spPr/>
        <p:txBody>
          <a:bodyPr/>
          <a:lstStyle/>
          <a:p>
            <a:r>
              <a:rPr lang="en-US" dirty="0"/>
              <a:t>Lesson 6: Summary</a:t>
            </a:r>
          </a:p>
        </p:txBody>
      </p:sp>
      <p:sp>
        <p:nvSpPr>
          <p:cNvPr id="8" name="Text Placeholder 7">
            <a:extLst>
              <a:ext uri="{FF2B5EF4-FFF2-40B4-BE49-F238E27FC236}">
                <a16:creationId xmlns:a16="http://schemas.microsoft.com/office/drawing/2014/main" id="{4C3A13C1-B5BD-9A4A-B646-8BCADB37EE8B}"/>
              </a:ext>
            </a:extLst>
          </p:cNvPr>
          <p:cNvSpPr>
            <a:spLocks noGrp="1"/>
          </p:cNvSpPr>
          <p:nvPr>
            <p:ph type="body" idx="1"/>
          </p:nvPr>
        </p:nvSpPr>
        <p:spPr/>
        <p:txBody>
          <a:bodyPr/>
          <a:lstStyle/>
          <a:p>
            <a:r>
              <a:rPr lang="en-US" dirty="0"/>
              <a:t>Call for emergency help immediately </a:t>
            </a:r>
          </a:p>
          <a:p>
            <a:r>
              <a:rPr lang="en-US" dirty="0"/>
              <a:t>Identify wound</a:t>
            </a:r>
          </a:p>
          <a:p>
            <a:pPr lvl="1"/>
            <a:r>
              <a:rPr lang="en-US" dirty="0"/>
              <a:t>Chest wall penetration; looking for a hole the size of a coin</a:t>
            </a:r>
          </a:p>
          <a:p>
            <a:pPr lvl="1"/>
            <a:r>
              <a:rPr lang="en-US" dirty="0"/>
              <a:t>Check the front, back, and sides of the patient</a:t>
            </a:r>
          </a:p>
          <a:p>
            <a:pPr lvl="1"/>
            <a:r>
              <a:rPr lang="en-US" dirty="0"/>
              <a:t>Listen for a hissing or sucking sound</a:t>
            </a:r>
          </a:p>
          <a:p>
            <a:pPr marL="419100" indent="-342900"/>
            <a:r>
              <a:rPr lang="en-US" dirty="0"/>
              <a:t>Seal the wound</a:t>
            </a:r>
          </a:p>
          <a:p>
            <a:pPr marL="876300" lvl="1" indent="-342900"/>
            <a:r>
              <a:rPr lang="en-US" dirty="0"/>
              <a:t>First with your hand</a:t>
            </a:r>
          </a:p>
          <a:p>
            <a:pPr marL="876300" lvl="1" indent="-342900"/>
            <a:r>
              <a:rPr lang="en-US" dirty="0"/>
              <a:t>Find a clean piece of clean plastic if a commercial dressing is unavailable</a:t>
            </a:r>
          </a:p>
          <a:p>
            <a:pPr marL="876300" lvl="1" indent="-342900"/>
            <a:r>
              <a:rPr lang="en-US" dirty="0"/>
              <a:t>Place piece of plastic over the wound, taping it down on 4 sides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1AF86-288E-4F41-AC3E-0B745B18BA9A}"/>
              </a:ext>
            </a:extLst>
          </p:cNvPr>
          <p:cNvSpPr>
            <a:spLocks noGrp="1"/>
          </p:cNvSpPr>
          <p:nvPr>
            <p:ph type="title"/>
          </p:nvPr>
        </p:nvSpPr>
        <p:spPr/>
        <p:txBody>
          <a:bodyPr/>
          <a:lstStyle/>
          <a:p>
            <a:r>
              <a:rPr lang="en-US" dirty="0">
                <a:solidFill>
                  <a:schemeClr val="bg1"/>
                </a:solidFill>
              </a:rPr>
              <a:t>Lesson 6: Wrap-Up</a:t>
            </a:r>
          </a:p>
        </p:txBody>
      </p:sp>
      <p:sp>
        <p:nvSpPr>
          <p:cNvPr id="4" name="Footer Placeholder 3">
            <a:extLst>
              <a:ext uri="{FF2B5EF4-FFF2-40B4-BE49-F238E27FC236}">
                <a16:creationId xmlns:a16="http://schemas.microsoft.com/office/drawing/2014/main" id="{B79BE175-1DBC-5943-A39E-32747B94916C}"/>
              </a:ext>
            </a:extLst>
          </p:cNvPr>
          <p:cNvSpPr>
            <a:spLocks noGrp="1"/>
          </p:cNvSpPr>
          <p:nvPr>
            <p:ph type="ftr" sz="quarter" idx="11"/>
          </p:nvPr>
        </p:nvSpPr>
        <p:spPr/>
        <p:txBody>
          <a:bodyPr/>
          <a:lstStyle/>
          <a:p>
            <a:r>
              <a:rPr lang="en-US" dirty="0">
                <a:solidFill>
                  <a:schemeClr val="bg1"/>
                </a:solidFill>
              </a:rPr>
              <a:t>Copyright 2021 National Association of Emergency Medical Technicians (NAEMT). 
*Course materials are developed by NAEMT in cooperation with IAFC for the sole purpose of conducting the First On The Scene education course and may not be utilized for any other purpose.*</a:t>
            </a:r>
          </a:p>
        </p:txBody>
      </p:sp>
    </p:spTree>
    <p:extLst>
      <p:ext uri="{BB962C8B-B14F-4D97-AF65-F5344CB8AC3E}">
        <p14:creationId xmlns:p14="http://schemas.microsoft.com/office/powerpoint/2010/main" val="3383135293"/>
      </p:ext>
    </p:extLst>
  </p:cSld>
  <p:clrMapOvr>
    <a:masterClrMapping/>
  </p:clrMapOvr>
</p:sld>
</file>

<file path=ppt/theme/theme1.xml><?xml version="1.0" encoding="utf-8"?>
<a:theme xmlns:a="http://schemas.openxmlformats.org/drawingml/2006/main" name="FOTS">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FOTS" id="{0471DFC5-341D-F547-AB60-9F0F80FEC8B1}" vid="{EA1E1C9E-DE4D-7F46-A6A5-E877177C6E21}"/>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FOTS</Template>
  <TotalTime>481</TotalTime>
  <Words>1083</Words>
  <Application>Microsoft Office PowerPoint</Application>
  <PresentationFormat>On-screen Show (4:3)</PresentationFormat>
  <Paragraphs>94</Paragraphs>
  <Slides>9</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Calibri</vt:lpstr>
      <vt:lpstr>Arial</vt:lpstr>
      <vt:lpstr>Merriweather</vt:lpstr>
      <vt:lpstr>Arial Black</vt:lpstr>
      <vt:lpstr>FOTS</vt:lpstr>
      <vt:lpstr>FIRST ON THE SCENE</vt:lpstr>
      <vt:lpstr>Lesson 6: Chest  Wound Trauma</vt:lpstr>
      <vt:lpstr>Lesson 6: Objectives</vt:lpstr>
      <vt:lpstr>What is Happening to the Patient?</vt:lpstr>
      <vt:lpstr>Step 1: Locate the Wound</vt:lpstr>
      <vt:lpstr>Sealing the Wound: Improvised Seal</vt:lpstr>
      <vt:lpstr>Applying a Chest Seal</vt:lpstr>
      <vt:lpstr>Lesson 6: Summary</vt:lpstr>
      <vt:lpstr>Lesson 6: Wrap-Up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ON THE SCENE</dc:title>
  <dc:creator>Pamela Lane</dc:creator>
  <cp:lastModifiedBy>Jody Phillips</cp:lastModifiedBy>
  <cp:revision>24</cp:revision>
  <dcterms:modified xsi:type="dcterms:W3CDTF">2021-03-02T16:10:14Z</dcterms:modified>
</cp:coreProperties>
</file>