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4" r:id="rId8"/>
    <p:sldId id="262" r:id="rId9"/>
    <p:sldId id="263" r:id="rId10"/>
    <p:sldId id="267"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Hoffmann" initials="NH" lastIdx="15" clrIdx="0"/>
  <p:cmAuthor id="2" name="John Phelps" initials="JP" lastIdx="4" clrIdx="1">
    <p:extLst>
      <p:ext uri="{19B8F6BF-5375-455C-9EA6-DF929625EA0E}">
        <p15:presenceInfo xmlns:p15="http://schemas.microsoft.com/office/powerpoint/2012/main" userId="3f065e3f038189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014" autoAdjust="0"/>
  </p:normalViewPr>
  <p:slideViewPr>
    <p:cSldViewPr snapToGrid="0">
      <p:cViewPr varScale="1">
        <p:scale>
          <a:sx n="67" d="100"/>
          <a:sy n="67" d="100"/>
        </p:scale>
        <p:origin x="206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1801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3666145/pdf/1939-4551-1-S2-S18.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3666145/pdf/1939-4551-1-S2-S18.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llergicliving.com/experts/how-does-epinephrine-turn-off-an-allergic-reac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 Notes: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Ask students if they have any questions about this lesson. </a:t>
            </a:r>
            <a:endParaRPr dirty="0"/>
          </a:p>
        </p:txBody>
      </p:sp>
      <p:sp>
        <p:nvSpPr>
          <p:cNvPr id="129" name="Google Shape;12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This lesson reviews anaphylaxis and how to use an autoinjector. </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 notes: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Review learning objectives with the class.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Ask participants if anyone has witnessed an anaphylactic reaction. </a:t>
            </a:r>
            <a:endParaRPr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a:t>
            </a:r>
            <a:r>
              <a:rPr lang="en-US" baseline="0" dirty="0"/>
              <a:t> Notes:</a:t>
            </a:r>
          </a:p>
          <a:p>
            <a:pPr marL="457200" marR="0" lvl="0" indent="-228600" algn="l" rtl="0">
              <a:lnSpc>
                <a:spcPct val="100000"/>
              </a:lnSpc>
              <a:spcBef>
                <a:spcPts val="0"/>
              </a:spcBef>
              <a:spcAft>
                <a:spcPts val="0"/>
              </a:spcAft>
              <a:buClr>
                <a:srgbClr val="000000"/>
              </a:buClr>
              <a:buSzPts val="1400"/>
              <a:buFont typeface="Arial"/>
              <a:buNone/>
            </a:pPr>
            <a:endParaRPr lang="en-US" baseline="0" dirty="0"/>
          </a:p>
          <a:p>
            <a:pPr marL="457200" marR="0" lvl="0" indent="-228600" algn="l" rtl="0">
              <a:lnSpc>
                <a:spcPct val="100000"/>
              </a:lnSpc>
              <a:spcBef>
                <a:spcPts val="0"/>
              </a:spcBef>
              <a:spcAft>
                <a:spcPts val="0"/>
              </a:spcAft>
              <a:buClr>
                <a:srgbClr val="000000"/>
              </a:buClr>
              <a:buSzPts val="1400"/>
              <a:buFont typeface="Arial"/>
              <a:buNone/>
            </a:pPr>
            <a:r>
              <a:rPr lang="en-US" dirty="0"/>
              <a:t>In addition to the symptoms on the slide, the patient may be sweating, coughing, wheezing, or state they have a lump in their throat.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A common, significant and often misunderstood sign of anaphylaxis is </a:t>
            </a:r>
            <a:r>
              <a:rPr lang="en-US" sz="1800" b="0" dirty="0">
                <a:effectLst/>
                <a:latin typeface="Arial" panose="020B0604020202020204" pitchFamily="34" charset="0"/>
                <a:ea typeface="MS Mincho" panose="02020609040205080304" pitchFamily="49" charset="-128"/>
                <a:cs typeface="Times New Roman" panose="02020603050405020304" pitchFamily="18" charset="0"/>
              </a:rPr>
              <a:t>gastrointestinal symptoms such as nausea, vomiting and/or stomach pain. </a:t>
            </a:r>
            <a:r>
              <a:rPr lang="en-US" sz="1800" dirty="0">
                <a:effectLst/>
                <a:latin typeface="Arial" panose="020B0604020202020204" pitchFamily="34" charset="0"/>
                <a:ea typeface="MS Mincho" panose="02020609040205080304" pitchFamily="49" charset="-128"/>
                <a:cs typeface="Times New Roman" panose="02020603050405020304" pitchFamily="18" charset="0"/>
              </a:rPr>
              <a:t>See reference: </a:t>
            </a:r>
            <a:r>
              <a:rPr lang="en-US" sz="1800" dirty="0">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hlinkClick r:id="rId3"/>
              </a:rPr>
              <a:t>https://www.ncbi.nlm.nih.gov/pmc/articles/PMC3666145/pdf/1939-4551-1-S2-S18.pdf</a:t>
            </a:r>
            <a:r>
              <a:rPr lang="en-US" sz="1800" dirty="0">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228600" algn="l" rtl="0">
              <a:lnSpc>
                <a:spcPct val="100000"/>
              </a:lnSpc>
              <a:spcBef>
                <a:spcPts val="0"/>
              </a:spcBef>
              <a:spcAft>
                <a:spcPts val="0"/>
              </a:spcAft>
              <a:buClr>
                <a:srgbClr val="000000"/>
              </a:buClr>
              <a:buSzPts val="1400"/>
              <a:buFont typeface="Arial"/>
              <a:buNone/>
            </a:pPr>
            <a:endParaRPr lang="en-US" dirty="0"/>
          </a:p>
          <a:p>
            <a:pPr marL="0" marR="0" lvl="0" indent="-228600" algn="l" rtl="0">
              <a:lnSpc>
                <a:spcPct val="100000"/>
              </a:lnSpc>
              <a:spcBef>
                <a:spcPts val="0"/>
              </a:spcBef>
              <a:spcAft>
                <a:spcPts val="0"/>
              </a:spcAft>
              <a:buClr>
                <a:srgbClr val="000000"/>
              </a:buClr>
              <a:buSzPts val="1400"/>
              <a:buFont typeface="Arial"/>
              <a:buNone/>
            </a:pPr>
            <a:r>
              <a:rPr lang="en-US" sz="1800" dirty="0">
                <a:effectLst/>
                <a:latin typeface="Arial" panose="020B0604020202020204" pitchFamily="34" charset="0"/>
                <a:ea typeface="MS Mincho" panose="02020609040205080304" pitchFamily="49" charset="-128"/>
                <a:cs typeface="Times New Roman" panose="02020603050405020304" pitchFamily="18" charset="0"/>
              </a:rPr>
              <a:t>Anaphylaxis is a multi-system reaction. There is a persistent myth that anaphylaxis is “when your throat swells.” Swelling of the mucosal membranes can be one sign. The cause of death from anaphylaxis isn’t suffocation cause of a swollen throat. It’s a steep drop in blood pressure, which leads to cardiac arrest. The immune system cells that are released during an anaphylactic reaction cause this. </a:t>
            </a:r>
            <a:endParaRPr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400"/>
              <a:buFont typeface="Arial"/>
              <a:buNone/>
            </a:pPr>
            <a:r>
              <a:rPr lang="en-US" dirty="0"/>
              <a:t>Instructor Notes:</a:t>
            </a:r>
          </a:p>
          <a:p>
            <a:pPr marL="457200" lvl="0" indent="-228600" algn="l" rtl="0">
              <a:spcBef>
                <a:spcPts val="0"/>
              </a:spcBef>
              <a:spcAft>
                <a:spcPts val="0"/>
              </a:spcAft>
              <a:buClr>
                <a:schemeClr val="dk1"/>
              </a:buClr>
              <a:buSzPts val="1400"/>
              <a:buFont typeface="Arial"/>
              <a:buNone/>
            </a:pPr>
            <a:endParaRPr lang="en-US" dirty="0"/>
          </a:p>
          <a:p>
            <a:pPr marL="457200" lvl="0" indent="-228600" algn="l" rtl="0">
              <a:spcBef>
                <a:spcPts val="0"/>
              </a:spcBef>
              <a:spcAft>
                <a:spcPts val="0"/>
              </a:spcAft>
              <a:buClr>
                <a:schemeClr val="dk1"/>
              </a:buClr>
              <a:buSzPts val="1400"/>
              <a:buFont typeface="Arial"/>
              <a:buNone/>
            </a:pPr>
            <a:r>
              <a:rPr lang="en-US" dirty="0"/>
              <a:t>The instructor should provide simple examples of scene safety.</a:t>
            </a:r>
          </a:p>
          <a:p>
            <a:pPr marL="457200" lvl="0" indent="-228600" algn="l" rtl="0">
              <a:spcBef>
                <a:spcPts val="0"/>
              </a:spcBef>
              <a:spcAft>
                <a:spcPts val="0"/>
              </a:spcAft>
              <a:buClr>
                <a:schemeClr val="dk1"/>
              </a:buClr>
              <a:buSzPts val="1400"/>
              <a:buFont typeface="Arial"/>
              <a:buNone/>
            </a:pPr>
            <a:endParaRPr lang="en-US" dirty="0"/>
          </a:p>
          <a:p>
            <a:pPr marL="457200" lvl="0" indent="-228600" algn="l" rtl="0">
              <a:spcBef>
                <a:spcPts val="0"/>
              </a:spcBef>
              <a:spcAft>
                <a:spcPts val="0"/>
              </a:spcAft>
              <a:buClr>
                <a:schemeClr val="dk1"/>
              </a:buClr>
              <a:buSzPts val="1400"/>
              <a:buFont typeface="Arial"/>
              <a:buNone/>
            </a:pPr>
            <a:r>
              <a:rPr lang="en-US" dirty="0"/>
              <a:t>Call for EMS.</a:t>
            </a:r>
          </a:p>
          <a:p>
            <a:pPr marL="457200" lvl="0" indent="-228600" algn="l" rtl="0">
              <a:spcBef>
                <a:spcPts val="0"/>
              </a:spcBef>
              <a:spcAft>
                <a:spcPts val="0"/>
              </a:spcAft>
              <a:buClr>
                <a:schemeClr val="dk1"/>
              </a:buClr>
              <a:buSzPts val="1400"/>
              <a:buFont typeface="Arial"/>
              <a:buNone/>
            </a:pPr>
            <a:endParaRPr lang="en-US" dirty="0"/>
          </a:p>
          <a:p>
            <a:pPr marL="457200" lvl="0" indent="-228600" algn="l" rtl="0">
              <a:spcBef>
                <a:spcPts val="0"/>
              </a:spcBef>
              <a:spcAft>
                <a:spcPts val="0"/>
              </a:spcAft>
              <a:buClr>
                <a:schemeClr val="dk1"/>
              </a:buClr>
              <a:buSzPts val="1400"/>
              <a:buFont typeface="Arial"/>
              <a:buNone/>
            </a:pPr>
            <a:r>
              <a:rPr lang="en-US" dirty="0"/>
              <a:t>Assist the patient in the administration of the EpiPen or generic autoinjector.</a:t>
            </a:r>
            <a:r>
              <a:rPr lang="en-US" baseline="0" dirty="0"/>
              <a:t> </a:t>
            </a: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228600" algn="l" rtl="0">
              <a:lnSpc>
                <a:spcPct val="100000"/>
              </a:lnSpc>
              <a:spcBef>
                <a:spcPts val="0"/>
              </a:spcBef>
              <a:spcAft>
                <a:spcPts val="0"/>
              </a:spcAft>
              <a:buClr>
                <a:srgbClr val="000000"/>
              </a:buClr>
              <a:buSzPts val="1400"/>
              <a:buFont typeface="Arial"/>
              <a:buNone/>
            </a:pPr>
            <a:r>
              <a:rPr lang="en-US" dirty="0"/>
              <a:t>Instructor</a:t>
            </a:r>
            <a:r>
              <a:rPr lang="en-US" baseline="0" dirty="0"/>
              <a:t> Notes:</a:t>
            </a:r>
            <a:r>
              <a:rPr lang="en-US" dirty="0"/>
              <a:t> </a:t>
            </a:r>
          </a:p>
          <a:p>
            <a:pPr marL="0" marR="0" lvl="0" indent="-228600" algn="l" rtl="0">
              <a:lnSpc>
                <a:spcPct val="100000"/>
              </a:lnSpc>
              <a:spcBef>
                <a:spcPts val="0"/>
              </a:spcBef>
              <a:spcAft>
                <a:spcPts val="0"/>
              </a:spcAft>
              <a:buClr>
                <a:srgbClr val="000000"/>
              </a:buClr>
              <a:buSzPts val="1400"/>
              <a:buFont typeface="Arial"/>
              <a:buNone/>
            </a:pPr>
            <a:endParaRPr lang="en-US" dirty="0"/>
          </a:p>
          <a:p>
            <a:pPr marL="0" marR="0" lvl="0" indent="-228600" algn="l" rtl="0">
              <a:lnSpc>
                <a:spcPct val="100000"/>
              </a:lnSpc>
              <a:spcBef>
                <a:spcPts val="0"/>
              </a:spcBef>
              <a:spcAft>
                <a:spcPts val="0"/>
              </a:spcAft>
              <a:buClr>
                <a:srgbClr val="000000"/>
              </a:buClr>
              <a:buSzPts val="1400"/>
              <a:buFont typeface="Arial"/>
              <a:buNone/>
            </a:pPr>
            <a:r>
              <a:rPr lang="en-US" dirty="0"/>
              <a:t>Walk participants through the steps of EpiPen/auto-injector administration.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Explain to participants: EpiPen is the brand name. There are several other brands in use, including generic epi and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Auvi</a:t>
            </a:r>
            <a:r>
              <a:rPr lang="en-US" sz="1800" dirty="0">
                <a:effectLst/>
                <a:latin typeface="Arial" panose="020B0604020202020204" pitchFamily="34" charset="0"/>
                <a:ea typeface="MS Mincho" panose="02020609040205080304" pitchFamily="49" charset="-128"/>
                <a:cs typeface="Times New Roman" panose="02020603050405020304" pitchFamily="18" charset="0"/>
              </a:rPr>
              <a:t>-Q, which offers audio instructions on how to inject it. The most common is the EpiPen, but there are others, including generic and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Auvi</a:t>
            </a:r>
            <a:r>
              <a:rPr lang="en-US" sz="1800" dirty="0">
                <a:effectLst/>
                <a:latin typeface="Arial" panose="020B0604020202020204" pitchFamily="34" charset="0"/>
                <a:ea typeface="MS Mincho" panose="02020609040205080304" pitchFamily="49" charset="-128"/>
                <a:cs typeface="Times New Roman" panose="02020603050405020304" pitchFamily="18" charset="0"/>
              </a:rPr>
              <a:t>-Q which looks a LOT different from an EpiPen.</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Clr>
                <a:schemeClr val="dk1"/>
              </a:buClr>
              <a:buSzPts val="1400"/>
              <a:buFont typeface="Arial"/>
              <a:buNone/>
            </a:pPr>
            <a:r>
              <a:rPr lang="en-US" dirty="0"/>
              <a:t>Instructor Notes:</a:t>
            </a:r>
            <a:r>
              <a:rPr lang="en-US" baseline="0" dirty="0"/>
              <a:t> </a:t>
            </a:r>
            <a:endParaRPr lang="en-US" dirty="0"/>
          </a:p>
          <a:p>
            <a:pPr marL="457200" lvl="0" indent="-228600" algn="l" rtl="0">
              <a:spcBef>
                <a:spcPts val="0"/>
              </a:spcBef>
              <a:spcAft>
                <a:spcPts val="0"/>
              </a:spcAft>
              <a:buClr>
                <a:schemeClr val="dk1"/>
              </a:buClr>
              <a:buSzPts val="1400"/>
              <a:buFont typeface="Arial"/>
              <a:buNone/>
            </a:pPr>
            <a:endParaRPr lang="en-US" dirty="0"/>
          </a:p>
          <a:p>
            <a:pPr marL="0" lvl="0" indent="-228600" algn="l" rtl="0">
              <a:spcBef>
                <a:spcPts val="0"/>
              </a:spcBef>
              <a:spcAft>
                <a:spcPts val="0"/>
              </a:spcAft>
              <a:buClr>
                <a:schemeClr val="dk1"/>
              </a:buClr>
              <a:buSzPts val="1400"/>
              <a:buFont typeface="Arial"/>
              <a:buNone/>
            </a:pPr>
            <a:r>
              <a:rPr lang="en-US" dirty="0"/>
              <a:t>Explain to participants the desired effect of epinephrine (to reverse the allergic reaction). How will they know for certain the medication is working? </a:t>
            </a:r>
          </a:p>
          <a:p>
            <a:pPr marL="0" lvl="0" indent="-228600" algn="l" rtl="0">
              <a:spcBef>
                <a:spcPts val="0"/>
              </a:spcBef>
              <a:spcAft>
                <a:spcPts val="0"/>
              </a:spcAft>
              <a:buClr>
                <a:schemeClr val="dk1"/>
              </a:buClr>
              <a:buSzPts val="1400"/>
              <a:buFont typeface="Arial"/>
              <a:buNone/>
            </a:pPr>
            <a:endParaRPr lang="en-US" dirty="0"/>
          </a:p>
          <a:p>
            <a:pPr marL="0" lvl="0" indent="-228600" algn="l" rtl="0">
              <a:spcBef>
                <a:spcPts val="0"/>
              </a:spcBef>
              <a:spcAft>
                <a:spcPts val="0"/>
              </a:spcAft>
              <a:buClr>
                <a:schemeClr val="dk1"/>
              </a:buClr>
              <a:buSzPts val="1400"/>
              <a:buFont typeface="Arial"/>
              <a:buNone/>
            </a:pPr>
            <a:r>
              <a:rPr lang="en-US" dirty="0"/>
              <a:t>Participants may ask how long they should expect before they see a change in the person’s breathing. </a:t>
            </a:r>
          </a:p>
          <a:p>
            <a:pPr marL="0" lvl="0" indent="-228600" algn="l" rtl="0">
              <a:spcBef>
                <a:spcPts val="0"/>
              </a:spcBef>
              <a:spcAft>
                <a:spcPts val="0"/>
              </a:spcAft>
              <a:buClr>
                <a:schemeClr val="dk1"/>
              </a:buClr>
              <a:buSzPts val="1400"/>
              <a:buFont typeface="Arial"/>
              <a:buNone/>
            </a:pPr>
            <a:endParaRPr lang="en-US" dirty="0"/>
          </a:p>
          <a:p>
            <a:pPr marL="0" lvl="0" indent="-228600" algn="l" rtl="0">
              <a:spcBef>
                <a:spcPts val="0"/>
              </a:spcBef>
              <a:spcAft>
                <a:spcPts val="0"/>
              </a:spcAft>
              <a:buClr>
                <a:schemeClr val="dk1"/>
              </a:buClr>
              <a:buSzPts val="1400"/>
              <a:buFont typeface="Arial"/>
              <a:buNone/>
            </a:pPr>
            <a:r>
              <a:rPr lang="en-US" dirty="0"/>
              <a:t>Important note: </a:t>
            </a:r>
            <a:r>
              <a:rPr lang="en-US" sz="1800" dirty="0">
                <a:effectLst/>
                <a:latin typeface="Arial" panose="020B0604020202020204" pitchFamily="34" charset="0"/>
                <a:ea typeface="MS Mincho" panose="02020609040205080304" pitchFamily="49" charset="-128"/>
                <a:cs typeface="Times New Roman" panose="02020603050405020304" pitchFamily="18" charset="0"/>
              </a:rPr>
              <a:t>Note that is OK to administer the epinephrine through clothing (pants). The needle will go right through them. There is no need to remove clothing. This is very important because you may be somewhere (like a restaurant) where pulling down your pants isn’t an option, and the last thing you want is for people to run to the bathroom. People have done that, collapsed and died inside the stall. Teenagers (girls especially) sometimes don’t use their autoinjector because they don’t want to pull their pants down in front of people. So if you need to, just epi through clothes. </a:t>
            </a:r>
          </a:p>
          <a:p>
            <a:pPr marL="0" lvl="0" indent="-228600" algn="l" rtl="0">
              <a:spcBef>
                <a:spcPts val="0"/>
              </a:spcBef>
              <a:spcAft>
                <a:spcPts val="0"/>
              </a:spcAft>
              <a:buClr>
                <a:schemeClr val="dk1"/>
              </a:buClr>
              <a:buSzPts val="1400"/>
              <a:buFont typeface="Arial"/>
              <a:buNone/>
            </a:pP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0" lvl="0" indent="-228600" algn="l" rtl="0">
              <a:spcBef>
                <a:spcPts val="0"/>
              </a:spcBef>
              <a:spcAft>
                <a:spcPts val="0"/>
              </a:spcAft>
              <a:buClr>
                <a:schemeClr val="dk1"/>
              </a:buClr>
              <a:buSzPts val="1400"/>
              <a:buFont typeface="Arial"/>
              <a:buNone/>
            </a:pPr>
            <a:r>
              <a:rPr lang="en-US" sz="1800" dirty="0">
                <a:effectLst/>
                <a:latin typeface="Arial" panose="020B0604020202020204" pitchFamily="34" charset="0"/>
                <a:ea typeface="MS Mincho" panose="02020609040205080304" pitchFamily="49" charset="-128"/>
                <a:cs typeface="Times New Roman" panose="02020603050405020304" pitchFamily="18" charset="0"/>
              </a:rPr>
              <a:t>Emphasize that it is important to give epinephrine SOONER rather than later. Death from anaphylaxis usually occurs because epinephrine has been administered too late. The longer an anaphylactic reaction is allowed to progress, the less likely the epinephrine will work. So don’t delay. Delaying epinephrine is a major issue. Reference: See section: “Underutilization of epinephrine by patients, parents and caregivers.” </a:t>
            </a:r>
            <a:r>
              <a:rPr lang="en-US" sz="1800" dirty="0">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hlinkClick r:id="rId3"/>
              </a:rPr>
              <a:t>https://www.ncbi.nlm.nih.gov/pmc/articles/PMC3666145/pdf/1939-4551-1-S2-S18.pdf</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a:t>
            </a:r>
          </a:p>
          <a:p>
            <a:pPr marL="0" lvl="0" indent="-228600" algn="l" rtl="0">
              <a:spcBef>
                <a:spcPts val="0"/>
              </a:spcBef>
              <a:spcAft>
                <a:spcPts val="0"/>
              </a:spcAft>
              <a:buClr>
                <a:schemeClr val="dk1"/>
              </a:buClr>
              <a:buSzPts val="1400"/>
              <a:buFont typeface="Arial"/>
              <a:buNone/>
            </a:pPr>
            <a:endParaRPr lang="en-US" sz="1800" dirty="0">
              <a:effectLst/>
              <a:latin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In the body, epinephrine causes the blood vessels to constrict, which raises blood pressure, increases heart rate to prevent cardiovascular collapse, and can send the system into shock.</a:t>
            </a: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In many (or even most) people there is no throat closing. Instead they are itching, wheezing, breaking out in hives, and vomiting or doubled over in stomach pain. If it progresses, blood pressure drops. Your heart stops. Game over.  </a:t>
            </a: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One of the goals of this course is to correct some of the misunderstanding of what anaphylaxis is and what it looks like. </a:t>
            </a: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See reference: </a:t>
            </a:r>
            <a:r>
              <a:rPr lang="en-US" sz="1800" dirty="0">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hlinkClick r:id="rId4"/>
              </a:rPr>
              <a:t>https://www.allergicliving.com/experts/how-does-epinephrine-turn-off-an-allergic-reaction/</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0" lvl="0" indent="-228600" algn="l" rtl="0">
              <a:spcBef>
                <a:spcPts val="0"/>
              </a:spcBef>
              <a:spcAft>
                <a:spcPts val="0"/>
              </a:spcAft>
              <a:buClr>
                <a:schemeClr val="dk1"/>
              </a:buClr>
              <a:buSzPts val="1400"/>
              <a:buFont typeface="Arial"/>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255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 Notes:</a:t>
            </a:r>
          </a:p>
          <a:p>
            <a:pPr marL="457200" marR="0" lvl="0" indent="-228600" algn="l" rtl="0">
              <a:lnSpc>
                <a:spcPct val="100000"/>
              </a:lnSpc>
              <a:spcBef>
                <a:spcPts val="0"/>
              </a:spcBef>
              <a:spcAft>
                <a:spcPts val="0"/>
              </a:spcAft>
              <a:buClr>
                <a:srgbClr val="000000"/>
              </a:buClr>
              <a:buSzPts val="1400"/>
              <a:buFont typeface="Arial"/>
              <a:buNone/>
            </a:pPr>
            <a:r>
              <a:rPr lang="en-US"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Play video for participants to show how to use an auto-injector. </a:t>
            </a:r>
            <a:r>
              <a:rPr lang="en-US" sz="1800" dirty="0">
                <a:effectLst/>
                <a:latin typeface="Segoe UI" panose="020B0502040204020203" pitchFamily="34" charset="0"/>
              </a:rPr>
              <a:t>https://www.youtube.com/watch?v=WzEWl2hflF0&amp;feature=emb_logo</a:t>
            </a:r>
            <a:endParaRPr lang="en-US" sz="1800" dirty="0">
              <a:effectLst/>
              <a:latin typeface="Arial" panose="020B060402020202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 Notes: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Review the summary points with students. </a:t>
            </a:r>
            <a:endParaRPr dirty="0"/>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5"/>
        <p:cNvGrpSpPr/>
        <p:nvPr/>
      </p:nvGrpSpPr>
      <p:grpSpPr>
        <a:xfrm>
          <a:off x="0" y="0"/>
          <a:ext cx="0" cy="0"/>
          <a:chOff x="0" y="0"/>
          <a:chExt cx="0" cy="0"/>
        </a:xfrm>
      </p:grpSpPr>
      <p:sp>
        <p:nvSpPr>
          <p:cNvPr id="17" name="Shape 17"/>
          <p:cNvSpPr txBox="1">
            <a:spLocks noGrp="1"/>
          </p:cNvSpPr>
          <p:nvPr>
            <p:ph type="subTitle" idx="1" hasCustomPrompt="1"/>
          </p:nvPr>
        </p:nvSpPr>
        <p:spPr>
          <a:xfrm>
            <a:off x="360770" y="4680823"/>
            <a:ext cx="2983230" cy="1722797"/>
          </a:xfrm>
          <a:prstGeom prst="rect">
            <a:avLst/>
          </a:prstGeom>
          <a:noFill/>
          <a:ln>
            <a:noFill/>
          </a:ln>
        </p:spPr>
        <p:txBody>
          <a:bodyPr spcFirstLastPara="1" wrap="square" lIns="0" tIns="91425" rIns="91425" bIns="91425" anchor="t" anchorCtr="0"/>
          <a:lstStyle>
            <a:lvl1pPr marL="0" marR="0" lvl="0" indent="0" algn="l" rtl="0">
              <a:lnSpc>
                <a:spcPct val="90000"/>
              </a:lnSpc>
              <a:spcBef>
                <a:spcPts val="750"/>
              </a:spcBef>
              <a:spcAft>
                <a:spcPts val="0"/>
              </a:spcAft>
              <a:buClr>
                <a:schemeClr val="dk1"/>
              </a:buClr>
              <a:buSzPts val="2400"/>
              <a:buFontTx/>
              <a:buNone/>
              <a:defRPr sz="2200" b="0" i="0" u="none" strike="noStrike" cap="none">
                <a:solidFill>
                  <a:schemeClr val="dk1"/>
                </a:solidFill>
                <a:latin typeface="+mn-lt"/>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dirty="0"/>
              <a:t>CLICK TO ADD TEXT CLICK TO ADD TEXT</a:t>
            </a:r>
          </a:p>
        </p:txBody>
      </p:sp>
      <p:sp>
        <p:nvSpPr>
          <p:cNvPr id="2" name="Title 1">
            <a:extLst>
              <a:ext uri="{FF2B5EF4-FFF2-40B4-BE49-F238E27FC236}">
                <a16:creationId xmlns:a16="http://schemas.microsoft.com/office/drawing/2014/main" id="{76806353-AB72-CF4B-9A26-EDA65C3783FA}"/>
              </a:ext>
            </a:extLst>
          </p:cNvPr>
          <p:cNvSpPr>
            <a:spLocks noGrp="1"/>
          </p:cNvSpPr>
          <p:nvPr>
            <p:ph type="title" hasCustomPrompt="1"/>
          </p:nvPr>
        </p:nvSpPr>
        <p:spPr>
          <a:xfrm>
            <a:off x="360771" y="1167580"/>
            <a:ext cx="2983229" cy="3263725"/>
          </a:xfrm>
        </p:spPr>
        <p:txBody>
          <a:bodyPr lIns="0" anchor="b" anchorCtr="0"/>
          <a:lstStyle>
            <a:lvl1pPr>
              <a:defRPr sz="4400">
                <a:latin typeface="+mj-lt"/>
              </a:defRPr>
            </a:lvl1pPr>
          </a:lstStyle>
          <a:p>
            <a:r>
              <a:rPr lang="en-US" dirty="0"/>
              <a:t>CLICK TO EDIT MASTER TITLE STYLE</a:t>
            </a:r>
          </a:p>
        </p:txBody>
      </p:sp>
      <p:pic>
        <p:nvPicPr>
          <p:cNvPr id="8" name="Picture 7">
            <a:extLst>
              <a:ext uri="{FF2B5EF4-FFF2-40B4-BE49-F238E27FC236}">
                <a16:creationId xmlns:a16="http://schemas.microsoft.com/office/drawing/2014/main" id="{A7107232-0A60-8442-9421-D4F564F25AC4}"/>
              </a:ext>
            </a:extLst>
          </p:cNvPr>
          <p:cNvPicPr>
            <a:picLocks noChangeAspect="1"/>
          </p:cNvPicPr>
          <p:nvPr/>
        </p:nvPicPr>
        <p:blipFill>
          <a:blip r:embed="rId2"/>
          <a:srcRect/>
          <a:stretch/>
        </p:blipFill>
        <p:spPr>
          <a:xfrm>
            <a:off x="3460115" y="800100"/>
            <a:ext cx="5257800" cy="5257800"/>
          </a:xfrm>
          <a:prstGeom prst="rect">
            <a:avLst/>
          </a:prstGeom>
        </p:spPr>
      </p:pic>
      <p:sp>
        <p:nvSpPr>
          <p:cNvPr id="5" name="Rectangle 4">
            <a:extLst>
              <a:ext uri="{FF2B5EF4-FFF2-40B4-BE49-F238E27FC236}">
                <a16:creationId xmlns:a16="http://schemas.microsoft.com/office/drawing/2014/main" id="{2F19D1D3-0CB9-EE4C-A697-911F5DDE2308}"/>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93DA4E6-F5A5-A34E-8F28-9CA48B74621B}"/>
              </a:ext>
            </a:extLst>
          </p:cNvPr>
          <p:cNvCxnSpPr/>
          <p:nvPr/>
        </p:nvCxnSpPr>
        <p:spPr>
          <a:xfrm>
            <a:off x="360770" y="4555222"/>
            <a:ext cx="298323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C1D52329-46B0-F94B-9D43-A725A04554E2}"/>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Tree>
    <p:extLst>
      <p:ext uri="{BB962C8B-B14F-4D97-AF65-F5344CB8AC3E}">
        <p14:creationId xmlns:p14="http://schemas.microsoft.com/office/powerpoint/2010/main" val="38794669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308997" y="2970610"/>
            <a:ext cx="4441031"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80" name="Shape 8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8" name="Rectangle 7">
            <a:extLst>
              <a:ext uri="{FF2B5EF4-FFF2-40B4-BE49-F238E27FC236}">
                <a16:creationId xmlns:a16="http://schemas.microsoft.com/office/drawing/2014/main" id="{8CB16703-2BAD-CB48-9DBE-0DFC756BF958}"/>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91AC0C7D-24ED-234D-B275-FBB2B19A1B0C}"/>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9" name="Picture 8">
            <a:extLst>
              <a:ext uri="{FF2B5EF4-FFF2-40B4-BE49-F238E27FC236}">
                <a16:creationId xmlns:a16="http://schemas.microsoft.com/office/drawing/2014/main" id="{C39361DD-7623-8541-9891-826757C3B2B7}"/>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273982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973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23" name="Shape 23"/>
          <p:cNvSpPr txBox="1">
            <a:spLocks noGrp="1"/>
          </p:cNvSpPr>
          <p:nvPr>
            <p:ph type="body" idx="1" hasCustomPrompt="1"/>
          </p:nvPr>
        </p:nvSpPr>
        <p:spPr>
          <a:xfrm>
            <a:off x="360770" y="1825625"/>
            <a:ext cx="8430768" cy="4578001"/>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4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mn-lt"/>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mn-lt"/>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r>
              <a:rPr lang="en-US" dirty="0"/>
              <a:t>Test</a:t>
            </a:r>
          </a:p>
          <a:p>
            <a:pPr lvl="1"/>
            <a:r>
              <a:rPr lang="en-US" dirty="0"/>
              <a:t>Test</a:t>
            </a:r>
          </a:p>
          <a:p>
            <a:pPr lvl="2"/>
            <a:r>
              <a:rPr lang="en-US" dirty="0"/>
              <a:t>test</a:t>
            </a:r>
            <a:endParaRPr dirty="0"/>
          </a:p>
        </p:txBody>
      </p:sp>
      <p:pic>
        <p:nvPicPr>
          <p:cNvPr id="7" name="Picture 6">
            <a:extLst>
              <a:ext uri="{FF2B5EF4-FFF2-40B4-BE49-F238E27FC236}">
                <a16:creationId xmlns:a16="http://schemas.microsoft.com/office/drawing/2014/main" id="{CEDF982B-08BA-F04F-9440-60A7B467E54F}"/>
              </a:ext>
            </a:extLst>
          </p:cNvPr>
          <p:cNvPicPr>
            <a:picLocks noChangeAspect="1"/>
          </p:cNvPicPr>
          <p:nvPr/>
        </p:nvPicPr>
        <p:blipFill>
          <a:blip r:embed="rId2"/>
          <a:srcRect/>
          <a:stretch/>
        </p:blipFill>
        <p:spPr>
          <a:xfrm>
            <a:off x="7486650" y="364331"/>
            <a:ext cx="1371600" cy="1371600"/>
          </a:xfrm>
          <a:prstGeom prst="rect">
            <a:avLst/>
          </a:prstGeom>
        </p:spPr>
      </p:pic>
      <p:sp>
        <p:nvSpPr>
          <p:cNvPr id="8" name="Rectangle 7">
            <a:extLst>
              <a:ext uri="{FF2B5EF4-FFF2-40B4-BE49-F238E27FC236}">
                <a16:creationId xmlns:a16="http://schemas.microsoft.com/office/drawing/2014/main" id="{FE2E6C45-5F64-6343-9555-9D165CA66DDC}"/>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79A6E854-7E2B-6042-A245-49D8ACF1A089}"/>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Tree>
    <p:extLst>
      <p:ext uri="{BB962C8B-B14F-4D97-AF65-F5344CB8AC3E}">
        <p14:creationId xmlns:p14="http://schemas.microsoft.com/office/powerpoint/2010/main" val="130952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3"/>
        <p:cNvGrpSpPr/>
        <p:nvPr/>
      </p:nvGrpSpPr>
      <p:grpSpPr>
        <a:xfrm>
          <a:off x="0" y="0"/>
          <a:ext cx="0" cy="0"/>
          <a:chOff x="0" y="0"/>
          <a:chExt cx="0" cy="0"/>
        </a:xfrm>
      </p:grpSpPr>
      <p:sp>
        <p:nvSpPr>
          <p:cNvPr id="35" name="Shape 35"/>
          <p:cNvSpPr txBox="1">
            <a:spLocks noGrp="1"/>
          </p:cNvSpPr>
          <p:nvPr>
            <p:ph type="body" idx="1"/>
          </p:nvPr>
        </p:nvSpPr>
        <p:spPr>
          <a:xfrm>
            <a:off x="360768" y="1825625"/>
            <a:ext cx="4114800" cy="4351338"/>
          </a:xfrm>
          <a:prstGeom prst="rect">
            <a:avLst/>
          </a:prstGeom>
          <a:noFill/>
          <a:ln>
            <a:noFill/>
          </a:ln>
        </p:spPr>
        <p:txBody>
          <a:bodyPr spcFirstLastPara="1" wrap="square" lIns="0" tIns="91440" rIns="0" bIns="0"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6" name="Shape 36"/>
          <p:cNvSpPr txBox="1">
            <a:spLocks noGrp="1"/>
          </p:cNvSpPr>
          <p:nvPr>
            <p:ph type="body" idx="2"/>
          </p:nvPr>
        </p:nvSpPr>
        <p:spPr>
          <a:xfrm>
            <a:off x="4676738" y="1825625"/>
            <a:ext cx="4114800" cy="4351338"/>
          </a:xfrm>
          <a:prstGeom prst="rect">
            <a:avLst/>
          </a:prstGeom>
          <a:noFill/>
          <a:ln>
            <a:noFill/>
          </a:ln>
        </p:spPr>
        <p:txBody>
          <a:bodyPr spcFirstLastPara="1" wrap="square" lIns="0" tIns="91440" rIns="0" bIns="0"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9" name="Rectangle 8">
            <a:extLst>
              <a:ext uri="{FF2B5EF4-FFF2-40B4-BE49-F238E27FC236}">
                <a16:creationId xmlns:a16="http://schemas.microsoft.com/office/drawing/2014/main" id="{BBFD63E9-7E1F-9A45-B63C-98E7F6BAE475}"/>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22">
            <a:extLst>
              <a:ext uri="{FF2B5EF4-FFF2-40B4-BE49-F238E27FC236}">
                <a16:creationId xmlns:a16="http://schemas.microsoft.com/office/drawing/2014/main" id="{C2A84129-EDC6-454B-99AD-010696C71817}"/>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2" name="Footer Placeholder 3">
            <a:extLst>
              <a:ext uri="{FF2B5EF4-FFF2-40B4-BE49-F238E27FC236}">
                <a16:creationId xmlns:a16="http://schemas.microsoft.com/office/drawing/2014/main" id="{38584C1F-1EC6-1E48-AB0C-EA9A2FC14372}"/>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10" name="Picture 9">
            <a:extLst>
              <a:ext uri="{FF2B5EF4-FFF2-40B4-BE49-F238E27FC236}">
                <a16:creationId xmlns:a16="http://schemas.microsoft.com/office/drawing/2014/main" id="{BB19022E-06FD-3F49-9F95-4E6504F2576B}"/>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204846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0"/>
        <p:cNvGrpSpPr/>
        <p:nvPr/>
      </p:nvGrpSpPr>
      <p:grpSpPr>
        <a:xfrm>
          <a:off x="0" y="0"/>
          <a:ext cx="0" cy="0"/>
          <a:chOff x="0" y="0"/>
          <a:chExt cx="0" cy="0"/>
        </a:xfrm>
      </p:grpSpPr>
      <p:sp>
        <p:nvSpPr>
          <p:cNvPr id="42" name="Shape 42"/>
          <p:cNvSpPr txBox="1">
            <a:spLocks noGrp="1"/>
          </p:cNvSpPr>
          <p:nvPr>
            <p:ph type="body" idx="1"/>
          </p:nvPr>
        </p:nvSpPr>
        <p:spPr>
          <a:xfrm>
            <a:off x="360769" y="1681163"/>
            <a:ext cx="3868340" cy="823912"/>
          </a:xfrm>
          <a:prstGeom prst="rect">
            <a:avLst/>
          </a:prstGeom>
          <a:noFill/>
          <a:ln>
            <a:noFill/>
          </a:ln>
        </p:spPr>
        <p:txBody>
          <a:bodyPr spcFirstLastPara="1" wrap="square" lIns="0"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3" name="Shape 43"/>
          <p:cNvSpPr txBox="1">
            <a:spLocks noGrp="1"/>
          </p:cNvSpPr>
          <p:nvPr>
            <p:ph type="body" idx="2"/>
          </p:nvPr>
        </p:nvSpPr>
        <p:spPr>
          <a:xfrm>
            <a:off x="360769" y="2505075"/>
            <a:ext cx="3868340" cy="3684588"/>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0"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1" name="Rectangle 10">
            <a:extLst>
              <a:ext uri="{FF2B5EF4-FFF2-40B4-BE49-F238E27FC236}">
                <a16:creationId xmlns:a16="http://schemas.microsoft.com/office/drawing/2014/main" id="{628B1C62-4B72-F740-9295-8918B2364C9D}"/>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2">
            <a:extLst>
              <a:ext uri="{FF2B5EF4-FFF2-40B4-BE49-F238E27FC236}">
                <a16:creationId xmlns:a16="http://schemas.microsoft.com/office/drawing/2014/main" id="{074C6718-2741-0944-80E8-A5D53CE2B810}"/>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4" name="Footer Placeholder 3">
            <a:extLst>
              <a:ext uri="{FF2B5EF4-FFF2-40B4-BE49-F238E27FC236}">
                <a16:creationId xmlns:a16="http://schemas.microsoft.com/office/drawing/2014/main" id="{FA5A944F-9E4D-F944-9C6B-41B330B8007B}"/>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12" name="Picture 11">
            <a:extLst>
              <a:ext uri="{FF2B5EF4-FFF2-40B4-BE49-F238E27FC236}">
                <a16:creationId xmlns:a16="http://schemas.microsoft.com/office/drawing/2014/main" id="{E2D6E339-2E24-E944-B111-57753744CC92}"/>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17276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9"/>
        <p:cNvGrpSpPr/>
        <p:nvPr/>
      </p:nvGrpSpPr>
      <p:grpSpPr>
        <a:xfrm>
          <a:off x="0" y="0"/>
          <a:ext cx="0" cy="0"/>
          <a:chOff x="0" y="0"/>
          <a:chExt cx="0" cy="0"/>
        </a:xfrm>
      </p:grpSpPr>
      <p:sp>
        <p:nvSpPr>
          <p:cNvPr id="8" name="Shape 22">
            <a:extLst>
              <a:ext uri="{FF2B5EF4-FFF2-40B4-BE49-F238E27FC236}">
                <a16:creationId xmlns:a16="http://schemas.microsoft.com/office/drawing/2014/main" id="{57B0078A-6FD6-474A-8740-67D4B1B6E54C}"/>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5" name="Rectangle 4">
            <a:extLst>
              <a:ext uri="{FF2B5EF4-FFF2-40B4-BE49-F238E27FC236}">
                <a16:creationId xmlns:a16="http://schemas.microsoft.com/office/drawing/2014/main" id="{ECD7C36F-49F3-EE4E-9002-F77715E5F19E}"/>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B3803071-7409-D744-828B-FE05E4B259E2}"/>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7" name="Picture 6">
            <a:extLst>
              <a:ext uri="{FF2B5EF4-FFF2-40B4-BE49-F238E27FC236}">
                <a16:creationId xmlns:a16="http://schemas.microsoft.com/office/drawing/2014/main" id="{C7D8CB5D-B20B-D243-9222-86F1CF5917FF}"/>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76289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4"/>
        <p:cNvGrpSpPr/>
        <p:nvPr/>
      </p:nvGrpSpPr>
      <p:grpSpPr>
        <a:xfrm>
          <a:off x="0" y="0"/>
          <a:ext cx="0" cy="0"/>
          <a:chOff x="0" y="0"/>
          <a:chExt cx="0" cy="0"/>
        </a:xfrm>
      </p:grpSpPr>
      <p:sp>
        <p:nvSpPr>
          <p:cNvPr id="6" name="Rectangle 5">
            <a:extLst>
              <a:ext uri="{FF2B5EF4-FFF2-40B4-BE49-F238E27FC236}">
                <a16:creationId xmlns:a16="http://schemas.microsoft.com/office/drawing/2014/main" id="{B722ED1E-089A-1F42-BBA0-F5CD2EACA05E}"/>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0AD64884-F627-8542-B1DF-AB89ED5050B7}"/>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7" name="Picture 6">
            <a:extLst>
              <a:ext uri="{FF2B5EF4-FFF2-40B4-BE49-F238E27FC236}">
                <a16:creationId xmlns:a16="http://schemas.microsoft.com/office/drawing/2014/main" id="{3886255A-0897-BA4C-AD35-FAC4D7393BB3}"/>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46660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56616" y="457200"/>
            <a:ext cx="2949178" cy="1600200"/>
          </a:xfrm>
          <a:prstGeom prst="rect">
            <a:avLst/>
          </a:prstGeom>
          <a:noFill/>
          <a:ln>
            <a:noFill/>
          </a:ln>
        </p:spPr>
        <p:txBody>
          <a:bodyPr spcFirstLastPara="1" wrap="square" lIns="0"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60" name="Shape 60"/>
          <p:cNvSpPr txBox="1">
            <a:spLocks noGrp="1"/>
          </p:cNvSpPr>
          <p:nvPr>
            <p:ph type="body" idx="1"/>
          </p:nvPr>
        </p:nvSpPr>
        <p:spPr>
          <a:xfrm>
            <a:off x="3523633" y="1449882"/>
            <a:ext cx="4629150" cy="4873625"/>
          </a:xfrm>
          <a:prstGeom prst="rect">
            <a:avLst/>
          </a:prstGeom>
          <a:noFill/>
          <a:ln>
            <a:noFill/>
          </a:ln>
        </p:spPr>
        <p:txBody>
          <a:bodyPr spcFirstLastPara="1" wrap="square" lIns="0" tIns="91425" rIns="91425" bIns="91425" anchor="t" anchorCtr="0"/>
          <a:lstStyle>
            <a:lvl1pPr marL="457200" marR="0" lvl="0" indent="-43180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mn-lt"/>
                <a:ea typeface="Calibri"/>
                <a:cs typeface="Calibri"/>
                <a:sym typeface="Calibri"/>
              </a:defRPr>
            </a:lvl1pPr>
            <a:lvl2pPr marL="914400" marR="0" lvl="1" indent="-4064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1" name="Shape 61"/>
          <p:cNvSpPr txBox="1">
            <a:spLocks noGrp="1"/>
          </p:cNvSpPr>
          <p:nvPr>
            <p:ph type="body" idx="2"/>
          </p:nvPr>
        </p:nvSpPr>
        <p:spPr>
          <a:xfrm>
            <a:off x="356616" y="2057399"/>
            <a:ext cx="2949178" cy="4266107"/>
          </a:xfrm>
          <a:prstGeom prst="rect">
            <a:avLst/>
          </a:prstGeom>
          <a:noFill/>
          <a:ln>
            <a:noFill/>
          </a:ln>
        </p:spPr>
        <p:txBody>
          <a:bodyPr spcFirstLastPara="1" wrap="square" lIns="0"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9" name="Rectangle 8">
            <a:extLst>
              <a:ext uri="{FF2B5EF4-FFF2-40B4-BE49-F238E27FC236}">
                <a16:creationId xmlns:a16="http://schemas.microsoft.com/office/drawing/2014/main" id="{CF783B63-34C2-4140-9E74-7E09F7160539}"/>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85EC413A-0DC0-CD46-9F96-E1ED913CC5F1}"/>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10" name="Picture 9">
            <a:extLst>
              <a:ext uri="{FF2B5EF4-FFF2-40B4-BE49-F238E27FC236}">
                <a16:creationId xmlns:a16="http://schemas.microsoft.com/office/drawing/2014/main" id="{6D116FE1-FEF4-9A4E-9DA0-51474DCC5E85}"/>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100600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5"/>
        <p:cNvGrpSpPr/>
        <p:nvPr/>
      </p:nvGrpSpPr>
      <p:grpSpPr>
        <a:xfrm>
          <a:off x="0" y="0"/>
          <a:ext cx="0" cy="0"/>
          <a:chOff x="0" y="0"/>
          <a:chExt cx="0" cy="0"/>
        </a:xfrm>
      </p:grpSpPr>
      <p:sp>
        <p:nvSpPr>
          <p:cNvPr id="67" name="Shape 67"/>
          <p:cNvSpPr>
            <a:spLocks noGrp="1"/>
          </p:cNvSpPr>
          <p:nvPr>
            <p:ph type="pic" idx="2"/>
          </p:nvPr>
        </p:nvSpPr>
        <p:spPr>
          <a:xfrm>
            <a:off x="0" y="0"/>
            <a:ext cx="3840480" cy="68580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11" name="Shape 22">
            <a:extLst>
              <a:ext uri="{FF2B5EF4-FFF2-40B4-BE49-F238E27FC236}">
                <a16:creationId xmlns:a16="http://schemas.microsoft.com/office/drawing/2014/main" id="{0F069E41-F453-664E-AD4B-66E94D063B8E}"/>
              </a:ext>
            </a:extLst>
          </p:cNvPr>
          <p:cNvSpPr txBox="1">
            <a:spLocks noGrp="1"/>
          </p:cNvSpPr>
          <p:nvPr>
            <p:ph type="title"/>
          </p:nvPr>
        </p:nvSpPr>
        <p:spPr>
          <a:xfrm>
            <a:off x="4236485" y="801919"/>
            <a:ext cx="3250166"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2" name="Shape 23">
            <a:extLst>
              <a:ext uri="{FF2B5EF4-FFF2-40B4-BE49-F238E27FC236}">
                <a16:creationId xmlns:a16="http://schemas.microsoft.com/office/drawing/2014/main" id="{C30AC51C-C6CE-5146-97B6-E00DCB9D2A6F}"/>
              </a:ext>
            </a:extLst>
          </p:cNvPr>
          <p:cNvSpPr txBox="1">
            <a:spLocks noGrp="1"/>
          </p:cNvSpPr>
          <p:nvPr>
            <p:ph type="body" idx="1"/>
          </p:nvPr>
        </p:nvSpPr>
        <p:spPr>
          <a:xfrm>
            <a:off x="4236485" y="1825625"/>
            <a:ext cx="4555053" cy="4578001"/>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4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 name="Rectangle 6">
            <a:extLst>
              <a:ext uri="{FF2B5EF4-FFF2-40B4-BE49-F238E27FC236}">
                <a16:creationId xmlns:a16="http://schemas.microsoft.com/office/drawing/2014/main" id="{AB287225-912D-B743-8DC3-A6A0D7C64F0E}"/>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A627D0E3-FDA6-D74D-9B7D-1C47EEF9CFD1}"/>
              </a:ext>
            </a:extLst>
          </p:cNvPr>
          <p:cNvSpPr>
            <a:spLocks noGrp="1"/>
          </p:cNvSpPr>
          <p:nvPr>
            <p:ph type="ftr" sz="quarter" idx="11"/>
          </p:nvPr>
        </p:nvSpPr>
        <p:spPr>
          <a:xfrm>
            <a:off x="4236484" y="6403626"/>
            <a:ext cx="4555054"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8" name="Picture 7">
            <a:extLst>
              <a:ext uri="{FF2B5EF4-FFF2-40B4-BE49-F238E27FC236}">
                <a16:creationId xmlns:a16="http://schemas.microsoft.com/office/drawing/2014/main" id="{4365C747-CC6C-FA4B-8383-181B9B9B7D3D}"/>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167057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rot="5400000">
            <a:off x="2363673" y="-177279"/>
            <a:ext cx="4351338" cy="835714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619EB0FF-C50D-0C4C-B032-E64ED50C759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tretch/>
        </p:blipFill>
        <p:spPr>
          <a:xfrm>
            <a:off x="7486650" y="364331"/>
            <a:ext cx="1371600" cy="1371600"/>
          </a:xfrm>
          <a:prstGeom prst="rect">
            <a:avLst/>
          </a:prstGeom>
        </p:spPr>
      </p:pic>
      <p:sp>
        <p:nvSpPr>
          <p:cNvPr id="8" name="Rectangle 7">
            <a:extLst>
              <a:ext uri="{FF2B5EF4-FFF2-40B4-BE49-F238E27FC236}">
                <a16:creationId xmlns:a16="http://schemas.microsoft.com/office/drawing/2014/main" id="{45327613-5468-6741-B24B-CC9E2729FB8B}"/>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22">
            <a:extLst>
              <a:ext uri="{FF2B5EF4-FFF2-40B4-BE49-F238E27FC236}">
                <a16:creationId xmlns:a16="http://schemas.microsoft.com/office/drawing/2014/main" id="{381A3309-51A4-7241-8918-A4C4AD20BBF8}"/>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1" name="Footer Placeholder 3">
            <a:extLst>
              <a:ext uri="{FF2B5EF4-FFF2-40B4-BE49-F238E27FC236}">
                <a16:creationId xmlns:a16="http://schemas.microsoft.com/office/drawing/2014/main" id="{B54105E0-CE21-A343-8AED-12504CF108E9}"/>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Tree>
    <p:extLst>
      <p:ext uri="{BB962C8B-B14F-4D97-AF65-F5344CB8AC3E}">
        <p14:creationId xmlns:p14="http://schemas.microsoft.com/office/powerpoint/2010/main" val="302378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9926079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zEWl2hflF0&amp;feature=emb_log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3"/>
          <p:cNvSpPr txBox="1">
            <a:spLocks noGrp="1"/>
          </p:cNvSpPr>
          <p:nvPr>
            <p:ph type="subTitle" idx="1"/>
          </p:nvPr>
        </p:nvSpPr>
        <p:spPr>
          <a:prstGeom prst="rect">
            <a:avLst/>
          </a:prstGeom>
          <a:noFill/>
          <a:ln>
            <a:noFill/>
          </a:ln>
        </p:spPr>
        <p:txBody>
          <a:bodyPr spcFirstLastPara="1" wrap="square" lIns="0" tIns="91425" rIns="91425" bIns="91425" anchor="t" anchorCtr="0">
            <a:noAutofit/>
          </a:bodyPr>
          <a:lstStyle/>
          <a:p>
            <a:pPr marR="0" lvl="0" rtl="0">
              <a:lnSpc>
                <a:spcPct val="90000"/>
              </a:lnSpc>
              <a:spcBef>
                <a:spcPts val="750"/>
              </a:spcBef>
              <a:spcAft>
                <a:spcPts val="0"/>
              </a:spcAft>
              <a:buClr>
                <a:schemeClr val="dk1"/>
              </a:buClr>
              <a:buSzPts val="2400"/>
              <a:buFont typeface="Arial"/>
              <a:buNone/>
            </a:pPr>
            <a:r>
              <a:rPr lang="en-US" dirty="0"/>
              <a:t>WHAT TO DO UNTIL EMS ARRIVES</a:t>
            </a:r>
            <a:endParaRPr dirty="0"/>
          </a:p>
        </p:txBody>
      </p:sp>
      <p:sp>
        <p:nvSpPr>
          <p:cNvPr id="88" name="Google Shape;88;p13"/>
          <p:cNvSpPr txBox="1">
            <a:spLocks noGrp="1"/>
          </p:cNvSpPr>
          <p:nvPr>
            <p:ph type="title"/>
          </p:nvPr>
        </p:nvSpPr>
        <p:spPr>
          <a:prstGeom prst="rect">
            <a:avLst/>
          </a:prstGeom>
          <a:noFill/>
          <a:ln>
            <a:noFill/>
          </a:ln>
        </p:spPr>
        <p:txBody>
          <a:bodyPr spcFirstLastPara="1" wrap="square" lIns="0" tIns="91425" rIns="91425" bIns="91425" anchor="b" anchorCtr="0">
            <a:noAutofit/>
          </a:bodyPr>
          <a:lstStyle/>
          <a:p>
            <a:pPr marL="0" marR="0" lvl="0" indent="0" rtl="0">
              <a:lnSpc>
                <a:spcPct val="90000"/>
              </a:lnSpc>
              <a:spcBef>
                <a:spcPts val="0"/>
              </a:spcBef>
              <a:spcAft>
                <a:spcPts val="0"/>
              </a:spcAft>
              <a:buClr>
                <a:schemeClr val="dk1"/>
              </a:buClr>
              <a:buSzPts val="6000"/>
              <a:buFont typeface="Calibri"/>
              <a:buNone/>
            </a:pPr>
            <a:r>
              <a:rPr lang="en-US" dirty="0"/>
              <a:t>FIRST ON THE SCENE</a:t>
            </a:r>
            <a:endParaRPr dirty="0"/>
          </a:p>
        </p:txBody>
      </p:sp>
      <p:sp>
        <p:nvSpPr>
          <p:cNvPr id="2" name="Footer Placeholder 1">
            <a:extLst>
              <a:ext uri="{FF2B5EF4-FFF2-40B4-BE49-F238E27FC236}">
                <a16:creationId xmlns:a16="http://schemas.microsoft.com/office/drawing/2014/main" id="{DAC11091-F64F-A14C-B4A4-DFBBE0A9851F}"/>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Shape 130"/>
        <p:cNvGrpSpPr/>
        <p:nvPr/>
      </p:nvGrpSpPr>
      <p:grpSpPr>
        <a:xfrm>
          <a:off x="0" y="0"/>
          <a:ext cx="0" cy="0"/>
          <a:chOff x="0" y="0"/>
          <a:chExt cx="0" cy="0"/>
        </a:xfrm>
      </p:grpSpPr>
      <p:sp>
        <p:nvSpPr>
          <p:cNvPr id="132" name="Google Shape;132;p1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0" algn="ctr" rtl="0">
              <a:lnSpc>
                <a:spcPct val="90000"/>
              </a:lnSpc>
              <a:spcBef>
                <a:spcPts val="750"/>
              </a:spcBef>
              <a:spcAft>
                <a:spcPts val="0"/>
              </a:spcAft>
              <a:buNone/>
            </a:pPr>
            <a:endParaRPr dirty="0"/>
          </a:p>
          <a:p>
            <a:pPr marL="457200" marR="0" lvl="0" indent="0" algn="ctr" rtl="0">
              <a:lnSpc>
                <a:spcPct val="90000"/>
              </a:lnSpc>
              <a:spcBef>
                <a:spcPts val="750"/>
              </a:spcBef>
              <a:spcAft>
                <a:spcPts val="0"/>
              </a:spcAft>
              <a:buNone/>
            </a:pPr>
            <a:endParaRPr dirty="0"/>
          </a:p>
        </p:txBody>
      </p:sp>
      <p:sp>
        <p:nvSpPr>
          <p:cNvPr id="2" name="Footer Placeholder 1">
            <a:extLst>
              <a:ext uri="{FF2B5EF4-FFF2-40B4-BE49-F238E27FC236}">
                <a16:creationId xmlns:a16="http://schemas.microsoft.com/office/drawing/2014/main" id="{2093ECCC-E104-244C-A339-E06C849AC956}"/>
              </a:ext>
            </a:extLst>
          </p:cNvPr>
          <p:cNvSpPr>
            <a:spLocks noGrp="1"/>
          </p:cNvSpPr>
          <p:nvPr>
            <p:ph type="ftr" sz="quarter" idx="11"/>
          </p:nvPr>
        </p:nvSpPr>
        <p:spPr/>
        <p:txBody>
          <a:bodyPr/>
          <a:lstStyle/>
          <a:p>
            <a:r>
              <a:rPr lang="en-US" dirty="0">
                <a:solidFill>
                  <a:schemeClr val="bg1"/>
                </a:solidFill>
              </a:rPr>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
        <p:nvSpPr>
          <p:cNvPr id="4" name="Title 3">
            <a:extLst>
              <a:ext uri="{FF2B5EF4-FFF2-40B4-BE49-F238E27FC236}">
                <a16:creationId xmlns:a16="http://schemas.microsoft.com/office/drawing/2014/main" id="{8638D8B1-81C9-2840-A301-05DC1611232B}"/>
              </a:ext>
            </a:extLst>
          </p:cNvPr>
          <p:cNvSpPr>
            <a:spLocks noGrp="1"/>
          </p:cNvSpPr>
          <p:nvPr>
            <p:ph type="title"/>
          </p:nvPr>
        </p:nvSpPr>
        <p:spPr/>
        <p:txBody>
          <a:bodyPr/>
          <a:lstStyle/>
          <a:p>
            <a:r>
              <a:rPr lang="en-US" dirty="0">
                <a:solidFill>
                  <a:schemeClr val="bg1"/>
                </a:solidFill>
              </a:rPr>
              <a:t>Lesson 4: Wrap-Up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prstGeom prst="rect">
            <a:avLst/>
          </a:prstGeom>
          <a:noFill/>
          <a:ln>
            <a:noFill/>
          </a:ln>
        </p:spPr>
        <p:txBody>
          <a:bodyPr spcFirstLastPara="1" wrap="square" lIns="0" tIns="91425" rIns="91425" bIns="91425" anchor="t" anchorCtr="0">
            <a:noAutofit/>
          </a:bodyPr>
          <a:lstStyle/>
          <a:p>
            <a:pPr lvl="0">
              <a:buSzPts val="6000"/>
            </a:pPr>
            <a:r>
              <a:rPr lang="en-US" dirty="0">
                <a:solidFill>
                  <a:schemeClr val="bg1"/>
                </a:solidFill>
              </a:rPr>
              <a:t>Lesson 4: Anaphylaxis and the Use of an Auto-Injector</a:t>
            </a:r>
            <a:endParaRPr dirty="0">
              <a:solidFill>
                <a:schemeClr val="bg1"/>
              </a:solidFill>
            </a:endParaRPr>
          </a:p>
        </p:txBody>
      </p:sp>
      <p:sp>
        <p:nvSpPr>
          <p:cNvPr id="2" name="Footer Placeholder 1">
            <a:extLst>
              <a:ext uri="{FF2B5EF4-FFF2-40B4-BE49-F238E27FC236}">
                <a16:creationId xmlns:a16="http://schemas.microsoft.com/office/drawing/2014/main" id="{E23F00D0-97ED-9D48-920E-17F991197981}"/>
              </a:ext>
            </a:extLst>
          </p:cNvPr>
          <p:cNvSpPr>
            <a:spLocks noGrp="1"/>
          </p:cNvSpPr>
          <p:nvPr>
            <p:ph type="ftr" sz="quarter" idx="11"/>
          </p:nvPr>
        </p:nvSpPr>
        <p:spPr/>
        <p:txBody>
          <a:bodyPr/>
          <a:lstStyle/>
          <a:p>
            <a:r>
              <a:rPr lang="en-US" dirty="0">
                <a:solidFill>
                  <a:schemeClr val="bg1"/>
                </a:solidFill>
              </a:rPr>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prstGeom prst="rect">
            <a:avLst/>
          </a:prstGeom>
          <a:noFill/>
          <a:ln>
            <a:noFill/>
          </a:ln>
        </p:spPr>
        <p:txBody>
          <a:bodyPr spcFirstLastPara="1" wrap="square" lIns="0" tIns="91425" rIns="91425" bIns="91425"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t>Lesson 4: Objectives</a:t>
            </a:r>
            <a:endParaRPr dirty="0"/>
          </a:p>
        </p:txBody>
      </p:sp>
      <p:sp>
        <p:nvSpPr>
          <p:cNvPr id="2" name="Footer Placeholder 1">
            <a:extLst>
              <a:ext uri="{FF2B5EF4-FFF2-40B4-BE49-F238E27FC236}">
                <a16:creationId xmlns:a16="http://schemas.microsoft.com/office/drawing/2014/main" id="{092ED6D7-1F49-204E-B28B-F4FC73C0E5B5}"/>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
        <p:nvSpPr>
          <p:cNvPr id="5" name="Text Placeholder 2">
            <a:extLst>
              <a:ext uri="{FF2B5EF4-FFF2-40B4-BE49-F238E27FC236}">
                <a16:creationId xmlns:a16="http://schemas.microsoft.com/office/drawing/2014/main" id="{7625C7AB-DC31-A342-A079-97789FA40E0C}"/>
              </a:ext>
            </a:extLst>
          </p:cNvPr>
          <p:cNvSpPr>
            <a:spLocks noGrp="1"/>
          </p:cNvSpPr>
          <p:nvPr>
            <p:ph type="body" idx="1"/>
          </p:nvPr>
        </p:nvSpPr>
        <p:spPr>
          <a:xfrm>
            <a:off x="360770" y="1825625"/>
            <a:ext cx="8430768" cy="4578001"/>
          </a:xfrm>
        </p:spPr>
        <p:txBody>
          <a:bodyPr/>
          <a:lstStyle/>
          <a:p>
            <a:pPr marL="50800" indent="0">
              <a:buNone/>
            </a:pPr>
            <a:r>
              <a:rPr lang="en-US" dirty="0"/>
              <a:t>Learning Objectives</a:t>
            </a:r>
          </a:p>
          <a:p>
            <a:r>
              <a:rPr lang="en-US" dirty="0"/>
              <a:t>Identify signs of an anaphylactic reaction</a:t>
            </a:r>
          </a:p>
          <a:p>
            <a:r>
              <a:rPr lang="en-US" dirty="0"/>
              <a:t>Discuss what epinephrine is, its role in an anaphylactic reaction, and how to administer it</a:t>
            </a:r>
          </a:p>
          <a:p>
            <a:r>
              <a:rPr lang="en-US" dirty="0"/>
              <a:t>Identify the proper location of injection site</a:t>
            </a:r>
          </a:p>
          <a:p>
            <a:r>
              <a:rPr lang="en-US" dirty="0"/>
              <a:t>Demonstrate the proper use of an epinephrine auto-injector</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prstGeom prst="rect">
            <a:avLst/>
          </a:prstGeom>
          <a:noFill/>
          <a:ln>
            <a:noFill/>
          </a:ln>
        </p:spPr>
        <p:txBody>
          <a:bodyPr spcFirstLastPara="1" wrap="square" lIns="0" tIns="91425" rIns="91425" bIns="91425" anchor="t" anchorCtr="0">
            <a:noAutofit/>
          </a:bodyPr>
          <a:lstStyle/>
          <a:p>
            <a:pPr marL="0" marR="0" lvl="0" indent="0" rtl="0">
              <a:lnSpc>
                <a:spcPct val="90000"/>
              </a:lnSpc>
              <a:spcBef>
                <a:spcPts val="0"/>
              </a:spcBef>
              <a:spcAft>
                <a:spcPts val="0"/>
              </a:spcAft>
              <a:buClr>
                <a:schemeClr val="dk1"/>
              </a:buClr>
              <a:buSzPts val="4400"/>
              <a:buFont typeface="Calibri"/>
              <a:buNone/>
            </a:pPr>
            <a:r>
              <a:rPr lang="en-US" dirty="0"/>
              <a:t>What is happening to the patient? Signs and symptoms to recognize</a:t>
            </a:r>
            <a:endParaRPr dirty="0"/>
          </a:p>
        </p:txBody>
      </p:sp>
      <p:sp>
        <p:nvSpPr>
          <p:cNvPr id="2" name="Footer Placeholder 1">
            <a:extLst>
              <a:ext uri="{FF2B5EF4-FFF2-40B4-BE49-F238E27FC236}">
                <a16:creationId xmlns:a16="http://schemas.microsoft.com/office/drawing/2014/main" id="{E8F73DD5-EBA0-F04F-BA11-D5C428B75BFF}"/>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
        <p:nvSpPr>
          <p:cNvPr id="7" name="Text Placeholder 6">
            <a:extLst>
              <a:ext uri="{FF2B5EF4-FFF2-40B4-BE49-F238E27FC236}">
                <a16:creationId xmlns:a16="http://schemas.microsoft.com/office/drawing/2014/main" id="{FBB4B05B-66BD-7C40-927A-5F4A616E30B9}"/>
              </a:ext>
            </a:extLst>
          </p:cNvPr>
          <p:cNvSpPr>
            <a:spLocks noGrp="1"/>
          </p:cNvSpPr>
          <p:nvPr>
            <p:ph type="body" idx="1"/>
          </p:nvPr>
        </p:nvSpPr>
        <p:spPr>
          <a:xfrm>
            <a:off x="360770" y="2576945"/>
            <a:ext cx="4764860" cy="3826681"/>
          </a:xfrm>
        </p:spPr>
        <p:txBody>
          <a:bodyPr/>
          <a:lstStyle/>
          <a:p>
            <a:pPr marL="50800" indent="0">
              <a:buNone/>
            </a:pPr>
            <a:r>
              <a:rPr lang="en-US" dirty="0"/>
              <a:t>Patient symptoms</a:t>
            </a:r>
          </a:p>
          <a:p>
            <a:r>
              <a:rPr lang="en-US" sz="1800" dirty="0"/>
              <a:t>Warm flushed skin</a:t>
            </a:r>
          </a:p>
          <a:p>
            <a:r>
              <a:rPr lang="en-US" sz="1800" dirty="0"/>
              <a:t>Itching</a:t>
            </a:r>
          </a:p>
          <a:p>
            <a:r>
              <a:rPr lang="en-US" sz="1800" dirty="0"/>
              <a:t>Swollen red eyes</a:t>
            </a:r>
          </a:p>
          <a:p>
            <a:r>
              <a:rPr lang="en-US" sz="1800" dirty="0"/>
              <a:t>Swelling of the face and tongue</a:t>
            </a:r>
          </a:p>
          <a:p>
            <a:r>
              <a:rPr lang="en-US" sz="1800" dirty="0"/>
              <a:t>Shortness of breath</a:t>
            </a:r>
          </a:p>
          <a:p>
            <a:r>
              <a:rPr lang="en-US" sz="1800" dirty="0"/>
              <a:t>Nausea, vomiting, and/or stomach pain</a:t>
            </a:r>
          </a:p>
          <a:p>
            <a:r>
              <a:rPr lang="en-US" sz="1800" dirty="0">
                <a:solidFill>
                  <a:srgbClr val="C00000"/>
                </a:solidFill>
              </a:rPr>
              <a:t>Loss of consciousness (or fainting)</a:t>
            </a:r>
            <a:br>
              <a:rPr lang="en-US" sz="1800" dirty="0"/>
            </a:br>
            <a:endParaRPr lang="en-US" sz="1800" dirty="0"/>
          </a:p>
        </p:txBody>
      </p:sp>
      <p:pic>
        <p:nvPicPr>
          <p:cNvPr id="9" name="Picture 8" descr="Diagram&#10;&#10;Description automatically generated">
            <a:extLst>
              <a:ext uri="{FF2B5EF4-FFF2-40B4-BE49-F238E27FC236}">
                <a16:creationId xmlns:a16="http://schemas.microsoft.com/office/drawing/2014/main" id="{99B24969-6F1D-1E42-8A26-EA38F5A167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5630" y="2576945"/>
            <a:ext cx="3657600" cy="3657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a:noFill/>
          <a:ln>
            <a:noFill/>
          </a:ln>
        </p:spPr>
        <p:txBody>
          <a:bodyPr spcFirstLastPara="1" wrap="square" lIns="0" tIns="91425" rIns="91425" bIns="91425"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t>What Should I Do?</a:t>
            </a:r>
            <a:endParaRPr dirty="0"/>
          </a:p>
        </p:txBody>
      </p:sp>
      <p:sp>
        <p:nvSpPr>
          <p:cNvPr id="2" name="Footer Placeholder 1">
            <a:extLst>
              <a:ext uri="{FF2B5EF4-FFF2-40B4-BE49-F238E27FC236}">
                <a16:creationId xmlns:a16="http://schemas.microsoft.com/office/drawing/2014/main" id="{E2722FB3-7A4C-A649-B8F4-16F7FD0C1934}"/>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7" name="Picture 6" descr="A picture containing indoor, table, sitting, counter&#10;&#10;Description automatically generated">
            <a:extLst>
              <a:ext uri="{FF2B5EF4-FFF2-40B4-BE49-F238E27FC236}">
                <a16:creationId xmlns:a16="http://schemas.microsoft.com/office/drawing/2014/main" id="{7F42F814-AEEF-4748-9EE1-EBED2E5CEC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297690"/>
            <a:ext cx="4230255" cy="3172691"/>
          </a:xfrm>
          <a:prstGeom prst="rect">
            <a:avLst/>
          </a:prstGeom>
        </p:spPr>
      </p:pic>
      <p:sp>
        <p:nvSpPr>
          <p:cNvPr id="9" name="Text Placeholder 8">
            <a:extLst>
              <a:ext uri="{FF2B5EF4-FFF2-40B4-BE49-F238E27FC236}">
                <a16:creationId xmlns:a16="http://schemas.microsoft.com/office/drawing/2014/main" id="{A407987F-0F8F-6440-B563-9F01CF5A81E0}"/>
              </a:ext>
            </a:extLst>
          </p:cNvPr>
          <p:cNvSpPr>
            <a:spLocks noGrp="1"/>
          </p:cNvSpPr>
          <p:nvPr>
            <p:ph type="body" idx="1"/>
          </p:nvPr>
        </p:nvSpPr>
        <p:spPr>
          <a:xfrm>
            <a:off x="360770" y="1825625"/>
            <a:ext cx="4230255" cy="4578001"/>
          </a:xfrm>
        </p:spPr>
        <p:txBody>
          <a:bodyPr/>
          <a:lstStyle/>
          <a:p>
            <a:r>
              <a:rPr lang="en-US" dirty="0"/>
              <a:t>As with all situations, determine if it’s safe to approach the patient</a:t>
            </a:r>
          </a:p>
          <a:p>
            <a:r>
              <a:rPr lang="en-US" dirty="0"/>
              <a:t>Ask the patient if they have an “EpiPen” or auto-injector</a:t>
            </a:r>
          </a:p>
          <a:p>
            <a:r>
              <a:rPr lang="en-US" dirty="0"/>
              <a:t>The EpiPen or auto-injector should be used if the patient presents with signs and symptoms of an anaphylactic reaction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5" name="Picture Placeholder 4" descr="A picture containing umbrella&#10;&#10;Description automatically generated">
            <a:extLst>
              <a:ext uri="{FF2B5EF4-FFF2-40B4-BE49-F238E27FC236}">
                <a16:creationId xmlns:a16="http://schemas.microsoft.com/office/drawing/2014/main" id="{DB3025E5-3824-8246-8E37-D37561B85016}"/>
              </a:ext>
            </a:extLst>
          </p:cNvPr>
          <p:cNvPicPr>
            <a:picLocks noGrp="1" noChangeAspect="1"/>
          </p:cNvPicPr>
          <p:nvPr>
            <p:ph type="pic" idx="2"/>
          </p:nvPr>
        </p:nvPicPr>
        <p:blipFill>
          <a:blip r:embed="rId3">
            <a:extLst>
              <a:ext uri="{28A0092B-C50C-407E-A947-70E740481C1C}">
                <a14:useLocalDpi xmlns:a14="http://schemas.microsoft.com/office/drawing/2010/main"/>
              </a:ext>
            </a:extLst>
          </a:blip>
          <a:srcRect/>
          <a:stretch>
            <a:fillRect/>
          </a:stretch>
        </p:blipFill>
        <p:spPr/>
      </p:pic>
      <p:sp>
        <p:nvSpPr>
          <p:cNvPr id="126" name="Google Shape;126;p18"/>
          <p:cNvSpPr txBox="1">
            <a:spLocks noGrp="1"/>
          </p:cNvSpPr>
          <p:nvPr>
            <p:ph type="title"/>
          </p:nvPr>
        </p:nvSpPr>
        <p:spPr>
          <a:prstGeom prst="rect">
            <a:avLst/>
          </a:prstGeom>
          <a:noFill/>
          <a:ln>
            <a:noFill/>
          </a:ln>
        </p:spPr>
        <p:txBody>
          <a:bodyPr spcFirstLastPara="1" wrap="square" lIns="0" tIns="91425" rIns="91425" bIns="91425"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pc="-100" dirty="0"/>
              <a:t>Intervention: Use of the </a:t>
            </a:r>
            <a:r>
              <a:rPr lang="en-US" spc="-100" dirty="0" err="1"/>
              <a:t>EpiPen</a:t>
            </a:r>
            <a:endParaRPr spc="-100" dirty="0"/>
          </a:p>
        </p:txBody>
      </p:sp>
      <p:sp>
        <p:nvSpPr>
          <p:cNvPr id="2" name="Footer Placeholder 1">
            <a:extLst>
              <a:ext uri="{FF2B5EF4-FFF2-40B4-BE49-F238E27FC236}">
                <a16:creationId xmlns:a16="http://schemas.microsoft.com/office/drawing/2014/main" id="{2C1204F8-75D1-7E40-BF8C-145905DE93A0}"/>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
        <p:nvSpPr>
          <p:cNvPr id="128" name="Google Shape;128;p18"/>
          <p:cNvSpPr txBox="1">
            <a:spLocks noGrp="1"/>
          </p:cNvSpPr>
          <p:nvPr>
            <p:ph type="body" idx="4294967295"/>
          </p:nvPr>
        </p:nvSpPr>
        <p:spPr>
          <a:xfrm>
            <a:off x="5029200" y="1825625"/>
            <a:ext cx="4114800" cy="4351338"/>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a:p>
            <a:pPr marL="0" lvl="0" indent="0" algn="l" rtl="0">
              <a:spcBef>
                <a:spcPts val="750"/>
              </a:spcBef>
              <a:spcAft>
                <a:spcPts val="0"/>
              </a:spcAft>
              <a:buNone/>
            </a:pPr>
            <a:endParaRPr/>
          </a:p>
        </p:txBody>
      </p:sp>
      <p:sp>
        <p:nvSpPr>
          <p:cNvPr id="7" name="Text Placeholder 6">
            <a:extLst>
              <a:ext uri="{FF2B5EF4-FFF2-40B4-BE49-F238E27FC236}">
                <a16:creationId xmlns:a16="http://schemas.microsoft.com/office/drawing/2014/main" id="{6CBAA3BC-A82D-3F45-BDDE-1ADFD1007C02}"/>
              </a:ext>
            </a:extLst>
          </p:cNvPr>
          <p:cNvSpPr>
            <a:spLocks noGrp="1"/>
          </p:cNvSpPr>
          <p:nvPr>
            <p:ph type="body" idx="1"/>
          </p:nvPr>
        </p:nvSpPr>
        <p:spPr>
          <a:xfrm>
            <a:off x="4236485" y="2452255"/>
            <a:ext cx="4555053" cy="3951371"/>
          </a:xfrm>
        </p:spPr>
        <p:txBody>
          <a:bodyPr/>
          <a:lstStyle/>
          <a:p>
            <a:pPr marL="50800" indent="0">
              <a:buNone/>
            </a:pPr>
            <a:r>
              <a:rPr lang="en-US" dirty="0"/>
              <a:t>Steps for administration of the EpiPen</a:t>
            </a:r>
          </a:p>
          <a:p>
            <a:r>
              <a:rPr lang="en-US" sz="1800" dirty="0"/>
              <a:t>Locate the patient’s EpiPen</a:t>
            </a:r>
            <a:br>
              <a:rPr lang="en-US" sz="1800" dirty="0"/>
            </a:br>
            <a:r>
              <a:rPr lang="en-US" sz="1800" dirty="0"/>
              <a:t>Remove cap and follow the instructions depicted on the pen</a:t>
            </a:r>
          </a:p>
          <a:p>
            <a:r>
              <a:rPr lang="en-US" sz="1800" dirty="0"/>
              <a:t>You can assist the patient, allowing them to inject the pen with assistance</a:t>
            </a:r>
          </a:p>
          <a:p>
            <a:r>
              <a:rPr lang="en-US" sz="1800" dirty="0"/>
              <a:t>Or, pull off the cap, inject into the patient’s leg, holding the pen firmly for 10 seconds against the leg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a:noFill/>
          <a:ln>
            <a:noFill/>
          </a:ln>
        </p:spPr>
        <p:txBody>
          <a:bodyPr spcFirstLastPara="1" wrap="square" lIns="0" tIns="91425" rIns="91425" bIns="91425"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t>What Should I Do?</a:t>
            </a:r>
            <a:endParaRPr dirty="0"/>
          </a:p>
        </p:txBody>
      </p:sp>
      <p:sp>
        <p:nvSpPr>
          <p:cNvPr id="2" name="Footer Placeholder 1">
            <a:extLst>
              <a:ext uri="{FF2B5EF4-FFF2-40B4-BE49-F238E27FC236}">
                <a16:creationId xmlns:a16="http://schemas.microsoft.com/office/drawing/2014/main" id="{FB8DE4B5-3042-BF47-A276-820D7ED891BF}"/>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pic>
        <p:nvPicPr>
          <p:cNvPr id="9" name="Picture Placeholder 8" descr="A person standing next to a building&#10;&#10;Description automatically generated">
            <a:extLst>
              <a:ext uri="{FF2B5EF4-FFF2-40B4-BE49-F238E27FC236}">
                <a16:creationId xmlns:a16="http://schemas.microsoft.com/office/drawing/2014/main" id="{9167F412-19DB-5F4A-B5A4-3C10C06324E5}"/>
              </a:ext>
            </a:extLst>
          </p:cNvPr>
          <p:cNvPicPr>
            <a:picLocks noGrp="1" noChangeAspect="1"/>
          </p:cNvPicPr>
          <p:nvPr>
            <p:ph type="pic" idx="2"/>
          </p:nvPr>
        </p:nvPicPr>
        <p:blipFill rotWithShape="1">
          <a:blip r:embed="rId3">
            <a:extLst>
              <a:ext uri="{28A0092B-C50C-407E-A947-70E740481C1C}">
                <a14:useLocalDpi xmlns:a14="http://schemas.microsoft.com/office/drawing/2010/main"/>
              </a:ext>
            </a:extLst>
          </a:blip>
          <a:srcRect/>
          <a:stretch/>
        </p:blipFill>
        <p:spPr>
          <a:xfrm>
            <a:off x="0" y="0"/>
            <a:ext cx="3840480" cy="6858000"/>
          </a:xfrm>
        </p:spPr>
      </p:pic>
      <p:sp>
        <p:nvSpPr>
          <p:cNvPr id="11" name="Text Placeholder 10">
            <a:extLst>
              <a:ext uri="{FF2B5EF4-FFF2-40B4-BE49-F238E27FC236}">
                <a16:creationId xmlns:a16="http://schemas.microsoft.com/office/drawing/2014/main" id="{1774633A-12F7-9445-9D22-AC465C005311}"/>
              </a:ext>
            </a:extLst>
          </p:cNvPr>
          <p:cNvSpPr>
            <a:spLocks noGrp="1"/>
          </p:cNvSpPr>
          <p:nvPr>
            <p:ph type="body" idx="1"/>
          </p:nvPr>
        </p:nvSpPr>
        <p:spPr/>
        <p:txBody>
          <a:bodyPr/>
          <a:lstStyle/>
          <a:p>
            <a:r>
              <a:rPr lang="en-US" dirty="0"/>
              <a:t>The desired effect of the epinephrine is to reverse the allergic reaction</a:t>
            </a:r>
          </a:p>
          <a:p>
            <a:r>
              <a:rPr lang="en-US" dirty="0"/>
              <a:t>The goal is to improve the patient’s breathing, heart rate, and most importantly – their blood pressure. </a:t>
            </a:r>
          </a:p>
        </p:txBody>
      </p:sp>
    </p:spTree>
    <p:extLst>
      <p:ext uri="{BB962C8B-B14F-4D97-AF65-F5344CB8AC3E}">
        <p14:creationId xmlns:p14="http://schemas.microsoft.com/office/powerpoint/2010/main" val="421722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356616" y="804672"/>
            <a:ext cx="7886700" cy="1325700"/>
          </a:xfrm>
          <a:prstGeom prst="rect">
            <a:avLst/>
          </a:prstGeom>
          <a:noFill/>
          <a:ln>
            <a:noFill/>
          </a:ln>
        </p:spPr>
        <p:txBody>
          <a:bodyPr spcFirstLastPara="1" wrap="square" lIns="0" tIns="91425" rIns="91425" bIns="91425"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t>Auto-injector Functions </a:t>
            </a:r>
            <a:br>
              <a:rPr lang="en-US" dirty="0"/>
            </a:br>
            <a:r>
              <a:rPr lang="en-US" dirty="0"/>
              <a:t>and Intervention</a:t>
            </a:r>
            <a:endParaRPr dirty="0"/>
          </a:p>
        </p:txBody>
      </p:sp>
      <p:sp>
        <p:nvSpPr>
          <p:cNvPr id="2" name="Footer Placeholder 1">
            <a:extLst>
              <a:ext uri="{FF2B5EF4-FFF2-40B4-BE49-F238E27FC236}">
                <a16:creationId xmlns:a16="http://schemas.microsoft.com/office/drawing/2014/main" id="{5EE8E285-7E01-D64A-A4F4-D09C8D3AD213}"/>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
        <p:nvSpPr>
          <p:cNvPr id="6" name="Text Placeholder 5">
            <a:extLst>
              <a:ext uri="{FF2B5EF4-FFF2-40B4-BE49-F238E27FC236}">
                <a16:creationId xmlns:a16="http://schemas.microsoft.com/office/drawing/2014/main" id="{0C5C06B1-1AA6-4041-8818-BF1BEA4B5639}"/>
              </a:ext>
            </a:extLst>
          </p:cNvPr>
          <p:cNvSpPr>
            <a:spLocks noGrp="1"/>
          </p:cNvSpPr>
          <p:nvPr>
            <p:ph type="body" idx="1"/>
          </p:nvPr>
        </p:nvSpPr>
        <p:spPr/>
        <p:txBody>
          <a:bodyPr/>
          <a:lstStyle/>
          <a:p>
            <a:pPr marL="50800" indent="0">
              <a:buNone/>
            </a:pPr>
            <a:r>
              <a:rPr lang="en-US" dirty="0"/>
              <a:t>Watch the video: </a:t>
            </a:r>
            <a:r>
              <a:rPr lang="en-US" dirty="0">
                <a:hlinkClick r:id="rId3"/>
              </a:rPr>
              <a:t>https://www.youtube.com/watch?v=WzEWl2hflF0&amp;feature=emb_logo</a:t>
            </a:r>
            <a:r>
              <a:rPr lang="en-US" dirty="0"/>
              <a:t> and practice auto-injector epinephrine administration.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prstGeom prst="rect">
            <a:avLst/>
          </a:prstGeom>
          <a:noFill/>
          <a:ln>
            <a:noFill/>
          </a:ln>
        </p:spPr>
        <p:txBody>
          <a:bodyPr spcFirstLastPara="1" wrap="square" lIns="0" tIns="91425" rIns="91425" bIns="91425"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t>Lesson 4: Summary </a:t>
            </a:r>
            <a:endParaRPr dirty="0"/>
          </a:p>
        </p:txBody>
      </p:sp>
      <p:sp>
        <p:nvSpPr>
          <p:cNvPr id="2" name="Footer Placeholder 1">
            <a:extLst>
              <a:ext uri="{FF2B5EF4-FFF2-40B4-BE49-F238E27FC236}">
                <a16:creationId xmlns:a16="http://schemas.microsoft.com/office/drawing/2014/main" id="{E934EF09-A672-954F-B027-E6F97301A27D}"/>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p:txBody>
      </p:sp>
      <p:sp>
        <p:nvSpPr>
          <p:cNvPr id="6" name="Text Placeholder 5">
            <a:extLst>
              <a:ext uri="{FF2B5EF4-FFF2-40B4-BE49-F238E27FC236}">
                <a16:creationId xmlns:a16="http://schemas.microsoft.com/office/drawing/2014/main" id="{CC7D0DA2-B8A2-A241-B203-4E2CC8AB4197}"/>
              </a:ext>
            </a:extLst>
          </p:cNvPr>
          <p:cNvSpPr>
            <a:spLocks noGrp="1"/>
          </p:cNvSpPr>
          <p:nvPr>
            <p:ph type="body" idx="1"/>
          </p:nvPr>
        </p:nvSpPr>
        <p:spPr/>
        <p:txBody>
          <a:bodyPr/>
          <a:lstStyle/>
          <a:p>
            <a:pPr lvl="0"/>
            <a:r>
              <a:rPr lang="en-US" dirty="0"/>
              <a:t>Call 911</a:t>
            </a:r>
          </a:p>
          <a:p>
            <a:pPr lvl="0"/>
            <a:r>
              <a:rPr lang="en-US" dirty="0"/>
              <a:t>Identify if it’s safe to approach the patient</a:t>
            </a:r>
          </a:p>
          <a:p>
            <a:pPr lvl="0"/>
            <a:r>
              <a:rPr lang="en-US" dirty="0"/>
              <a:t>Identify if the patient is showing signs and symptoms of an allergic reaction</a:t>
            </a:r>
          </a:p>
          <a:p>
            <a:pPr lvl="0"/>
            <a:r>
              <a:rPr lang="en-US" dirty="0"/>
              <a:t>Ask the patient if they have an EpiPen auto-injector or equivalent</a:t>
            </a:r>
          </a:p>
          <a:p>
            <a:pPr lvl="0"/>
            <a:r>
              <a:rPr lang="en-US" dirty="0"/>
              <a:t>Assist or use the auto injector following confirmation the medication is prescribed to the patient</a:t>
            </a:r>
          </a:p>
        </p:txBody>
      </p:sp>
    </p:spTree>
  </p:cSld>
  <p:clrMapOvr>
    <a:masterClrMapping/>
  </p:clrMapOvr>
</p:sld>
</file>

<file path=ppt/theme/theme1.xml><?xml version="1.0" encoding="utf-8"?>
<a:theme xmlns:a="http://schemas.openxmlformats.org/drawingml/2006/main" name="FOT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TS" id="{0471DFC5-341D-F547-AB60-9F0F80FEC8B1}" vid="{EA1E1C9E-DE4D-7F46-A6A5-E877177C6E21}"/>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FOTS</Template>
  <TotalTime>1699</TotalTime>
  <Words>1553</Words>
  <Application>Microsoft Office PowerPoint</Application>
  <PresentationFormat>On-screen Show (4:3)</PresentationFormat>
  <Paragraphs>109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Segoe UI</vt:lpstr>
      <vt:lpstr>Times</vt:lpstr>
      <vt:lpstr>FOTS</vt:lpstr>
      <vt:lpstr>FIRST ON THE SCENE</vt:lpstr>
      <vt:lpstr>Lesson 4: Anaphylaxis and the Use of an Auto-Injector</vt:lpstr>
      <vt:lpstr>Lesson 4: Objectives</vt:lpstr>
      <vt:lpstr>What is happening to the patient? Signs and symptoms to recognize</vt:lpstr>
      <vt:lpstr>What Should I Do?</vt:lpstr>
      <vt:lpstr>Intervention: Use of the EpiPen</vt:lpstr>
      <vt:lpstr>What Should I Do?</vt:lpstr>
      <vt:lpstr>Auto-injector Functions  and Intervention</vt:lpstr>
      <vt:lpstr>Lesson 4: Summary </vt:lpstr>
      <vt:lpstr>Lesson 4: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ON THE SCENE</dc:title>
  <dc:creator>Mike McEvoy</dc:creator>
  <cp:lastModifiedBy>Jody Phillips</cp:lastModifiedBy>
  <cp:revision>40</cp:revision>
  <dcterms:modified xsi:type="dcterms:W3CDTF">2021-03-02T16:09:30Z</dcterms:modified>
</cp:coreProperties>
</file>