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9" r:id="rId2"/>
    <p:sldId id="260" r:id="rId3"/>
    <p:sldId id="261" r:id="rId4"/>
    <p:sldId id="271" r:id="rId5"/>
    <p:sldId id="272" r:id="rId6"/>
    <p:sldId id="262" r:id="rId7"/>
    <p:sldId id="274" r:id="rId8"/>
    <p:sldId id="275" r:id="rId9"/>
    <p:sldId id="273" r:id="rId10"/>
    <p:sldId id="263" r:id="rId11"/>
    <p:sldId id="276" r:id="rId12"/>
    <p:sldId id="265" r:id="rId13"/>
    <p:sldId id="264" r:id="rId14"/>
    <p:sldId id="268" r:id="rId15"/>
    <p:sldId id="278" r:id="rId16"/>
    <p:sldId id="286" r:id="rId17"/>
    <p:sldId id="279" r:id="rId18"/>
    <p:sldId id="266" r:id="rId19"/>
    <p:sldId id="267" r:id="rId20"/>
    <p:sldId id="269" r:id="rId21"/>
    <p:sldId id="270" r:id="rId22"/>
    <p:sldId id="277" r:id="rId23"/>
    <p:sldId id="280" r:id="rId24"/>
    <p:sldId id="285" r:id="rId25"/>
    <p:sldId id="281" r:id="rId26"/>
    <p:sldId id="287" r:id="rId27"/>
    <p:sldId id="282" r:id="rId28"/>
    <p:sldId id="283" r:id="rId29"/>
    <p:sldId id="284" r:id="rId30"/>
    <p:sldId id="288" r:id="rId31"/>
    <p:sldId id="289" r:id="rId32"/>
    <p:sldId id="290" r:id="rId33"/>
    <p:sldId id="29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74" autoAdjust="0"/>
    <p:restoredTop sz="94660"/>
  </p:normalViewPr>
  <p:slideViewPr>
    <p:cSldViewPr snapToGrid="0">
      <p:cViewPr varScale="1">
        <p:scale>
          <a:sx n="66" d="100"/>
          <a:sy n="66" d="100"/>
        </p:scale>
        <p:origin x="84" y="6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A9E8EA91-EDC0-4020-BDE7-108136FF019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21182B4-C10B-4730-8AE4-8A1E5F5A6758}">
      <dgm:prSet/>
      <dgm:spPr/>
      <dgm:t>
        <a:bodyPr/>
        <a:lstStyle/>
        <a:p>
          <a:r>
            <a:rPr lang="en-US"/>
            <a:t>Fire resistant or leather gloves</a:t>
          </a:r>
        </a:p>
      </dgm:t>
    </dgm:pt>
    <dgm:pt modelId="{B2558808-6137-486A-9527-2EB5B6723C60}" type="parTrans" cxnId="{1413C2D3-D17E-4A50-986C-8D89FE578EC5}">
      <dgm:prSet/>
      <dgm:spPr/>
      <dgm:t>
        <a:bodyPr/>
        <a:lstStyle/>
        <a:p>
          <a:endParaRPr lang="en-US"/>
        </a:p>
      </dgm:t>
    </dgm:pt>
    <dgm:pt modelId="{B919D4DD-FA50-4966-AC03-D10E11553658}" type="sibTrans" cxnId="{1413C2D3-D17E-4A50-986C-8D89FE578EC5}">
      <dgm:prSet/>
      <dgm:spPr/>
      <dgm:t>
        <a:bodyPr/>
        <a:lstStyle/>
        <a:p>
          <a:endParaRPr lang="en-US"/>
        </a:p>
      </dgm:t>
    </dgm:pt>
    <dgm:pt modelId="{C7A6E537-D30F-474A-84AA-77DDC7B6EC11}">
      <dgm:prSet/>
      <dgm:spPr/>
      <dgm:t>
        <a:bodyPr/>
        <a:lstStyle/>
        <a:p>
          <a:r>
            <a:rPr lang="en-US"/>
            <a:t>Sunglasses or clear safety goggles provide excellent eye protection for the blowing prop wash generated by helicopters. Disposable earplugs provide added hearing protection against the high decibel levels of helicopters.</a:t>
          </a:r>
        </a:p>
      </dgm:t>
    </dgm:pt>
    <dgm:pt modelId="{5CC0FC7A-D1EC-4AB3-8438-7DBF1AFA5393}" type="parTrans" cxnId="{7962EE39-F7DA-46E6-B926-0BC7F5C34251}">
      <dgm:prSet/>
      <dgm:spPr/>
      <dgm:t>
        <a:bodyPr/>
        <a:lstStyle/>
        <a:p>
          <a:endParaRPr lang="en-US"/>
        </a:p>
      </dgm:t>
    </dgm:pt>
    <dgm:pt modelId="{9079ACF4-B001-40AD-8DD5-DA70863A533E}" type="sibTrans" cxnId="{7962EE39-F7DA-46E6-B926-0BC7F5C34251}">
      <dgm:prSet/>
      <dgm:spPr/>
      <dgm:t>
        <a:bodyPr/>
        <a:lstStyle/>
        <a:p>
          <a:endParaRPr lang="en-US"/>
        </a:p>
      </dgm:t>
    </dgm:pt>
    <dgm:pt modelId="{5CBE2060-CECF-4E66-8EA5-75B3BF0E99A3}" type="pres">
      <dgm:prSet presAssocID="{A9E8EA91-EDC0-4020-BDE7-108136FF0191}" presName="root" presStyleCnt="0">
        <dgm:presLayoutVars>
          <dgm:dir/>
          <dgm:resizeHandles val="exact"/>
        </dgm:presLayoutVars>
      </dgm:prSet>
      <dgm:spPr/>
    </dgm:pt>
    <dgm:pt modelId="{4455B2BD-EAC8-4452-B00E-0EB9A9908888}" type="pres">
      <dgm:prSet presAssocID="{C21182B4-C10B-4730-8AE4-8A1E5F5A6758}" presName="compNode" presStyleCnt="0"/>
      <dgm:spPr/>
    </dgm:pt>
    <dgm:pt modelId="{FAB12002-D354-4E4E-8705-771F40A40481}" type="pres">
      <dgm:prSet presAssocID="{C21182B4-C10B-4730-8AE4-8A1E5F5A6758}" presName="bgRect" presStyleLbl="bgShp" presStyleIdx="0" presStyleCnt="2"/>
      <dgm:spPr/>
    </dgm:pt>
    <dgm:pt modelId="{E8C1DCA5-4AA4-4BDC-BBC5-50C2D6200EF5}" type="pres">
      <dgm:prSet presAssocID="{C21182B4-C10B-4730-8AE4-8A1E5F5A675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re"/>
        </a:ext>
      </dgm:extLst>
    </dgm:pt>
    <dgm:pt modelId="{59626937-5E1E-42E2-9503-7A904B93A5EB}" type="pres">
      <dgm:prSet presAssocID="{C21182B4-C10B-4730-8AE4-8A1E5F5A6758}" presName="spaceRect" presStyleCnt="0"/>
      <dgm:spPr/>
    </dgm:pt>
    <dgm:pt modelId="{B298C704-A887-4580-BC43-A4793BB01BC1}" type="pres">
      <dgm:prSet presAssocID="{C21182B4-C10B-4730-8AE4-8A1E5F5A6758}" presName="parTx" presStyleLbl="revTx" presStyleIdx="0" presStyleCnt="2">
        <dgm:presLayoutVars>
          <dgm:chMax val="0"/>
          <dgm:chPref val="0"/>
        </dgm:presLayoutVars>
      </dgm:prSet>
      <dgm:spPr/>
    </dgm:pt>
    <dgm:pt modelId="{3B381CEC-36C3-42F5-9D25-F1F32BD24507}" type="pres">
      <dgm:prSet presAssocID="{B919D4DD-FA50-4966-AC03-D10E11553658}" presName="sibTrans" presStyleCnt="0"/>
      <dgm:spPr/>
    </dgm:pt>
    <dgm:pt modelId="{339DDC9B-CD8F-43C9-A979-170153A516B6}" type="pres">
      <dgm:prSet presAssocID="{C7A6E537-D30F-474A-84AA-77DDC7B6EC11}" presName="compNode" presStyleCnt="0"/>
      <dgm:spPr/>
    </dgm:pt>
    <dgm:pt modelId="{74D2BD9E-C54A-474B-8F56-A8F0EC221B92}" type="pres">
      <dgm:prSet presAssocID="{C7A6E537-D30F-474A-84AA-77DDC7B6EC11}" presName="bgRect" presStyleLbl="bgShp" presStyleIdx="1" presStyleCnt="2"/>
      <dgm:spPr/>
    </dgm:pt>
    <dgm:pt modelId="{4C6F8336-CAC5-4BBC-B7CC-B2E432B8190E}" type="pres">
      <dgm:prSet presAssocID="{C7A6E537-D30F-474A-84AA-77DDC7B6EC1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lasses"/>
        </a:ext>
      </dgm:extLst>
    </dgm:pt>
    <dgm:pt modelId="{ED28881F-980A-417C-A3BD-3D7EB45A8824}" type="pres">
      <dgm:prSet presAssocID="{C7A6E537-D30F-474A-84AA-77DDC7B6EC11}" presName="spaceRect" presStyleCnt="0"/>
      <dgm:spPr/>
    </dgm:pt>
    <dgm:pt modelId="{66999C18-C30C-43F8-B997-BA798E77411B}" type="pres">
      <dgm:prSet presAssocID="{C7A6E537-D30F-474A-84AA-77DDC7B6EC11}" presName="parTx" presStyleLbl="revTx" presStyleIdx="1" presStyleCnt="2">
        <dgm:presLayoutVars>
          <dgm:chMax val="0"/>
          <dgm:chPref val="0"/>
        </dgm:presLayoutVars>
      </dgm:prSet>
      <dgm:spPr/>
    </dgm:pt>
  </dgm:ptLst>
  <dgm:cxnLst>
    <dgm:cxn modelId="{7962EE39-F7DA-46E6-B926-0BC7F5C34251}" srcId="{A9E8EA91-EDC0-4020-BDE7-108136FF0191}" destId="{C7A6E537-D30F-474A-84AA-77DDC7B6EC11}" srcOrd="1" destOrd="0" parTransId="{5CC0FC7A-D1EC-4AB3-8438-7DBF1AFA5393}" sibTransId="{9079ACF4-B001-40AD-8DD5-DA70863A533E}"/>
    <dgm:cxn modelId="{0F4A1659-14BF-4DC2-B2B5-85D0A3AE96C1}" type="presOf" srcId="{C7A6E537-D30F-474A-84AA-77DDC7B6EC11}" destId="{66999C18-C30C-43F8-B997-BA798E77411B}" srcOrd="0" destOrd="0" presId="urn:microsoft.com/office/officeart/2018/2/layout/IconVerticalSolidList"/>
    <dgm:cxn modelId="{349BE8B5-6353-4699-B344-B450F0151BE0}" type="presOf" srcId="{A9E8EA91-EDC0-4020-BDE7-108136FF0191}" destId="{5CBE2060-CECF-4E66-8EA5-75B3BF0E99A3}" srcOrd="0" destOrd="0" presId="urn:microsoft.com/office/officeart/2018/2/layout/IconVerticalSolidList"/>
    <dgm:cxn modelId="{1413C2D3-D17E-4A50-986C-8D89FE578EC5}" srcId="{A9E8EA91-EDC0-4020-BDE7-108136FF0191}" destId="{C21182B4-C10B-4730-8AE4-8A1E5F5A6758}" srcOrd="0" destOrd="0" parTransId="{B2558808-6137-486A-9527-2EB5B6723C60}" sibTransId="{B919D4DD-FA50-4966-AC03-D10E11553658}"/>
    <dgm:cxn modelId="{6B93B6FE-D65A-4B6B-9D54-1A584628AE67}" type="presOf" srcId="{C21182B4-C10B-4730-8AE4-8A1E5F5A6758}" destId="{B298C704-A887-4580-BC43-A4793BB01BC1}" srcOrd="0" destOrd="0" presId="urn:microsoft.com/office/officeart/2018/2/layout/IconVerticalSolidList"/>
    <dgm:cxn modelId="{A21B7497-8FA3-46F9-B4EA-039F6FC2C2D3}" type="presParOf" srcId="{5CBE2060-CECF-4E66-8EA5-75B3BF0E99A3}" destId="{4455B2BD-EAC8-4452-B00E-0EB9A9908888}" srcOrd="0" destOrd="0" presId="urn:microsoft.com/office/officeart/2018/2/layout/IconVerticalSolidList"/>
    <dgm:cxn modelId="{D6249E2B-D101-4E49-8B06-25F0C9CF4173}" type="presParOf" srcId="{4455B2BD-EAC8-4452-B00E-0EB9A9908888}" destId="{FAB12002-D354-4E4E-8705-771F40A40481}" srcOrd="0" destOrd="0" presId="urn:microsoft.com/office/officeart/2018/2/layout/IconVerticalSolidList"/>
    <dgm:cxn modelId="{3614992E-416B-4824-9D1F-47360C04BF3A}" type="presParOf" srcId="{4455B2BD-EAC8-4452-B00E-0EB9A9908888}" destId="{E8C1DCA5-4AA4-4BDC-BBC5-50C2D6200EF5}" srcOrd="1" destOrd="0" presId="urn:microsoft.com/office/officeart/2018/2/layout/IconVerticalSolidList"/>
    <dgm:cxn modelId="{648734FA-2438-4310-8A35-813D26EE5206}" type="presParOf" srcId="{4455B2BD-EAC8-4452-B00E-0EB9A9908888}" destId="{59626937-5E1E-42E2-9503-7A904B93A5EB}" srcOrd="2" destOrd="0" presId="urn:microsoft.com/office/officeart/2018/2/layout/IconVerticalSolidList"/>
    <dgm:cxn modelId="{2D9F1F22-6A46-43AD-88BF-570616446C66}" type="presParOf" srcId="{4455B2BD-EAC8-4452-B00E-0EB9A9908888}" destId="{B298C704-A887-4580-BC43-A4793BB01BC1}" srcOrd="3" destOrd="0" presId="urn:microsoft.com/office/officeart/2018/2/layout/IconVerticalSolidList"/>
    <dgm:cxn modelId="{F06C6C8B-D09B-401F-A79A-476082A91B03}" type="presParOf" srcId="{5CBE2060-CECF-4E66-8EA5-75B3BF0E99A3}" destId="{3B381CEC-36C3-42F5-9D25-F1F32BD24507}" srcOrd="1" destOrd="0" presId="urn:microsoft.com/office/officeart/2018/2/layout/IconVerticalSolidList"/>
    <dgm:cxn modelId="{0DD347B2-9192-4457-8A74-98B334DDE456}" type="presParOf" srcId="{5CBE2060-CECF-4E66-8EA5-75B3BF0E99A3}" destId="{339DDC9B-CD8F-43C9-A979-170153A516B6}" srcOrd="2" destOrd="0" presId="urn:microsoft.com/office/officeart/2018/2/layout/IconVerticalSolidList"/>
    <dgm:cxn modelId="{43633D45-F966-466A-B5B1-18F6C8A0E385}" type="presParOf" srcId="{339DDC9B-CD8F-43C9-A979-170153A516B6}" destId="{74D2BD9E-C54A-474B-8F56-A8F0EC221B92}" srcOrd="0" destOrd="0" presId="urn:microsoft.com/office/officeart/2018/2/layout/IconVerticalSolidList"/>
    <dgm:cxn modelId="{84C58DFA-9107-4B5E-ADE3-8CE1A1A9E329}" type="presParOf" srcId="{339DDC9B-CD8F-43C9-A979-170153A516B6}" destId="{4C6F8336-CAC5-4BBC-B7CC-B2E432B8190E}" srcOrd="1" destOrd="0" presId="urn:microsoft.com/office/officeart/2018/2/layout/IconVerticalSolidList"/>
    <dgm:cxn modelId="{B91017C9-6FD8-4047-B3DF-70D4647BD5D5}" type="presParOf" srcId="{339DDC9B-CD8F-43C9-A979-170153A516B6}" destId="{ED28881F-980A-417C-A3BD-3D7EB45A8824}" srcOrd="2" destOrd="0" presId="urn:microsoft.com/office/officeart/2018/2/layout/IconVerticalSolidList"/>
    <dgm:cxn modelId="{5A980291-E85E-4188-A9AE-D3F415E330DA}" type="presParOf" srcId="{339DDC9B-CD8F-43C9-A979-170153A516B6}" destId="{66999C18-C30C-43F8-B997-BA798E77411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12002-D354-4E4E-8705-771F40A40481}">
      <dsp:nvSpPr>
        <dsp:cNvPr id="0" name=""/>
        <dsp:cNvSpPr/>
      </dsp:nvSpPr>
      <dsp:spPr>
        <a:xfrm>
          <a:off x="0" y="507740"/>
          <a:ext cx="9291638" cy="93736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C1DCA5-4AA4-4BDC-BBC5-50C2D6200EF5}">
      <dsp:nvSpPr>
        <dsp:cNvPr id="0" name=""/>
        <dsp:cNvSpPr/>
      </dsp:nvSpPr>
      <dsp:spPr>
        <a:xfrm>
          <a:off x="283553" y="718647"/>
          <a:ext cx="515551" cy="5155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98C704-A887-4580-BC43-A4793BB01BC1}">
      <dsp:nvSpPr>
        <dsp:cNvPr id="0" name=""/>
        <dsp:cNvSpPr/>
      </dsp:nvSpPr>
      <dsp:spPr>
        <a:xfrm>
          <a:off x="1082657" y="507740"/>
          <a:ext cx="8208980" cy="937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205" tIns="99205" rIns="99205" bIns="99205" numCol="1" spcCol="1270" anchor="ctr" anchorCtr="0">
          <a:noAutofit/>
        </a:bodyPr>
        <a:lstStyle/>
        <a:p>
          <a:pPr marL="0" lvl="0" indent="0" algn="l" defTabSz="800100">
            <a:lnSpc>
              <a:spcPct val="90000"/>
            </a:lnSpc>
            <a:spcBef>
              <a:spcPct val="0"/>
            </a:spcBef>
            <a:spcAft>
              <a:spcPct val="35000"/>
            </a:spcAft>
            <a:buNone/>
          </a:pPr>
          <a:r>
            <a:rPr lang="en-US" sz="1800" kern="1200"/>
            <a:t>Fire resistant or leather gloves</a:t>
          </a:r>
        </a:p>
      </dsp:txBody>
      <dsp:txXfrm>
        <a:off x="1082657" y="507740"/>
        <a:ext cx="8208980" cy="937366"/>
      </dsp:txXfrm>
    </dsp:sp>
    <dsp:sp modelId="{74D2BD9E-C54A-474B-8F56-A8F0EC221B92}">
      <dsp:nvSpPr>
        <dsp:cNvPr id="0" name=""/>
        <dsp:cNvSpPr/>
      </dsp:nvSpPr>
      <dsp:spPr>
        <a:xfrm>
          <a:off x="0" y="1679447"/>
          <a:ext cx="9291638" cy="93736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6F8336-CAC5-4BBC-B7CC-B2E432B8190E}">
      <dsp:nvSpPr>
        <dsp:cNvPr id="0" name=""/>
        <dsp:cNvSpPr/>
      </dsp:nvSpPr>
      <dsp:spPr>
        <a:xfrm>
          <a:off x="283553" y="1890355"/>
          <a:ext cx="515551" cy="5155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999C18-C30C-43F8-B997-BA798E77411B}">
      <dsp:nvSpPr>
        <dsp:cNvPr id="0" name=""/>
        <dsp:cNvSpPr/>
      </dsp:nvSpPr>
      <dsp:spPr>
        <a:xfrm>
          <a:off x="1082657" y="1679447"/>
          <a:ext cx="8208980" cy="937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205" tIns="99205" rIns="99205" bIns="99205" numCol="1" spcCol="1270" anchor="ctr" anchorCtr="0">
          <a:noAutofit/>
        </a:bodyPr>
        <a:lstStyle/>
        <a:p>
          <a:pPr marL="0" lvl="0" indent="0" algn="l" defTabSz="800100">
            <a:lnSpc>
              <a:spcPct val="90000"/>
            </a:lnSpc>
            <a:spcBef>
              <a:spcPct val="0"/>
            </a:spcBef>
            <a:spcAft>
              <a:spcPct val="35000"/>
            </a:spcAft>
            <a:buNone/>
          </a:pPr>
          <a:r>
            <a:rPr lang="en-US" sz="1800" kern="1200"/>
            <a:t>Sunglasses or clear safety goggles provide excellent eye protection for the blowing prop wash generated by helicopters. Disposable earplugs provide added hearing protection against the high decibel levels of helicopters.</a:t>
          </a:r>
        </a:p>
      </dsp:txBody>
      <dsp:txXfrm>
        <a:off x="1082657" y="1679447"/>
        <a:ext cx="8208980" cy="93736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8/30/2020</a:t>
            </a:fld>
            <a:endParaRPr lang="en-US"/>
          </a:p>
        </p:txBody>
      </p:sp>
      <p:sp>
        <p:nvSpPr>
          <p:cNvPr id="5" name="Footer Placeholder 4"/>
          <p:cNvSpPr>
            <a:spLocks noGrp="1"/>
          </p:cNvSpPr>
          <p:nvPr>
            <p:ph type="ftr" sz="quarter" idx="11"/>
          </p:nvPr>
        </p:nvSpPr>
        <p:spPr>
          <a:xfrm>
            <a:off x="1451579" y="329307"/>
            <a:ext cx="5626774" cy="309201"/>
          </a:xfrm>
        </p:spPr>
        <p:txBody>
          <a:bodyPr/>
          <a:lstStyle/>
          <a:p>
            <a:endParaRPr lang="en-US"/>
          </a:p>
        </p:txBody>
      </p:sp>
      <p:sp>
        <p:nvSpPr>
          <p:cNvPr id="6" name="Slide Number Placeholder 5"/>
          <p:cNvSpPr>
            <a:spLocks noGrp="1"/>
          </p:cNvSpPr>
          <p:nvPr>
            <p:ph type="sldNum" sz="quarter" idx="12"/>
          </p:nvPr>
        </p:nvSpPr>
        <p:spPr>
          <a:xfrm>
            <a:off x="476834" y="798973"/>
            <a:ext cx="811019" cy="503578"/>
          </a:xfrm>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798341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688979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998690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144263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060719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969C88-B244-455D-A017-012B25B1ACDD}" type="datetimeFigureOut">
              <a:rPr lang="en-US" smtClean="0"/>
              <a:t>8/30/2020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204702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969C88-B244-455D-A017-012B25B1ACDD}" type="datetimeFigureOut">
              <a:rPr lang="en-US" smtClean="0"/>
              <a:t>8/30/2020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67200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969C88-B244-455D-A017-012B25B1ACDD}" type="datetimeFigureOut">
              <a:rPr lang="en-US" smtClean="0"/>
              <a:t>8/30/2020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42903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69C88-B244-455D-A017-012B25B1ACDD}" type="datetimeFigureOut">
              <a:rPr lang="en-US" smtClean="0"/>
              <a:t>8/30/2020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468876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69C88-B244-455D-A017-012B25B1ACDD}" type="datetimeFigureOut">
              <a:rPr lang="en-US" smtClean="0"/>
              <a:t>8/30/2020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786051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6969C88-B244-455D-A017-012B25B1ACDD}" type="datetimeFigureOut">
              <a:rPr lang="en-US" smtClean="0"/>
              <a:t>8/30/2020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912681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6969C88-B244-455D-A017-012B25B1ACDD}" type="datetimeFigureOut">
              <a:rPr lang="en-US" smtClean="0"/>
              <a:pPr/>
              <a:t>8/30/2020</a:t>
            </a:fld>
            <a:endParaRPr lang="en-US"/>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7CE569E-9B7C-4CB9-AB80-C0841F922CFF}" type="slidenum">
              <a:rPr lang="en-US" smtClean="0"/>
              <a:pPr/>
              <a:t>‹#›</a:t>
            </a:fld>
            <a:endParaRPr lang="en-US"/>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693048"/>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72">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4" name="Picture 74">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85" name="Straight Connector 76">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86" name="Rectangle 78">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food&#10;&#10;Description automatically generated">
            <a:extLst>
              <a:ext uri="{FF2B5EF4-FFF2-40B4-BE49-F238E27FC236}">
                <a16:creationId xmlns:a16="http://schemas.microsoft.com/office/drawing/2014/main" id="{FBF59835-A208-4A24-A593-DCB2A765BC42}"/>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17111" r="-1" b="26638"/>
          <a:stretch/>
        </p:blipFill>
        <p:spPr>
          <a:xfrm>
            <a:off x="20" y="10"/>
            <a:ext cx="12191675" cy="6857990"/>
          </a:xfrm>
          <a:prstGeom prst="rect">
            <a:avLst/>
          </a:prstGeom>
        </p:spPr>
      </p:pic>
      <p:sp>
        <p:nvSpPr>
          <p:cNvPr id="2" name="Title 1">
            <a:extLst>
              <a:ext uri="{FF2B5EF4-FFF2-40B4-BE49-F238E27FC236}">
                <a16:creationId xmlns:a16="http://schemas.microsoft.com/office/drawing/2014/main" id="{A5ED9717-B95B-40AA-8A76-A4F306A6F525}"/>
              </a:ext>
            </a:extLst>
          </p:cNvPr>
          <p:cNvSpPr>
            <a:spLocks noGrp="1"/>
          </p:cNvSpPr>
          <p:nvPr>
            <p:ph type="title"/>
          </p:nvPr>
        </p:nvSpPr>
        <p:spPr>
          <a:xfrm>
            <a:off x="4976636" y="992221"/>
            <a:ext cx="6247308" cy="4873558"/>
          </a:xfrm>
        </p:spPr>
        <p:txBody>
          <a:bodyPr vert="horz" lIns="91440" tIns="45720" rIns="91440" bIns="0" rtlCol="0" anchor="ctr">
            <a:normAutofit/>
          </a:bodyPr>
          <a:lstStyle/>
          <a:p>
            <a:r>
              <a:rPr lang="en-US" sz="4800" b="1" dirty="0">
                <a:solidFill>
                  <a:schemeClr val="tx1"/>
                </a:solidFill>
              </a:rPr>
              <a:t>THE RESCUE COMPANY 1</a:t>
            </a:r>
          </a:p>
        </p:txBody>
      </p:sp>
      <p:cxnSp>
        <p:nvCxnSpPr>
          <p:cNvPr id="87" name="Straight Connector 80">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067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F2752B-E8DC-4448-A171-4795126ED21F}"/>
              </a:ext>
            </a:extLst>
          </p:cNvPr>
          <p:cNvSpPr>
            <a:spLocks noGrp="1"/>
          </p:cNvSpPr>
          <p:nvPr>
            <p:ph type="title"/>
          </p:nvPr>
        </p:nvSpPr>
        <p:spPr>
          <a:xfrm>
            <a:off x="1249961" y="1600199"/>
            <a:ext cx="3173482" cy="4297680"/>
          </a:xfrm>
        </p:spPr>
        <p:txBody>
          <a:bodyPr anchor="ctr">
            <a:normAutofit/>
          </a:bodyPr>
          <a:lstStyle/>
          <a:p>
            <a:r>
              <a:rPr lang="en-US" b="1"/>
              <a:t>Footwear </a:t>
            </a:r>
            <a:endParaRPr lang="en-US" b="1" dirty="0"/>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199"/>
            <a:ext cx="0" cy="42976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8277FE1-DFFF-4A18-B28D-32534880C220}"/>
              </a:ext>
            </a:extLst>
          </p:cNvPr>
          <p:cNvSpPr>
            <a:spLocks noGrp="1"/>
          </p:cNvSpPr>
          <p:nvPr>
            <p:ph idx="1"/>
          </p:nvPr>
        </p:nvSpPr>
        <p:spPr>
          <a:xfrm>
            <a:off x="4885151" y="1600199"/>
            <a:ext cx="6169703" cy="4297680"/>
          </a:xfrm>
        </p:spPr>
        <p:txBody>
          <a:bodyPr anchor="ctr">
            <a:normAutofit/>
          </a:bodyPr>
          <a:lstStyle/>
          <a:p>
            <a:r>
              <a:rPr lang="en-US" dirty="0"/>
              <a:t>leather boots that are at least ankle height, provide added protection against fire injuries. Nylon components on lightweight hiking boots can melt in a post-crash fire, resulting in burn injuries. </a:t>
            </a:r>
          </a:p>
        </p:txBody>
      </p:sp>
    </p:spTree>
    <p:extLst>
      <p:ext uri="{BB962C8B-B14F-4D97-AF65-F5344CB8AC3E}">
        <p14:creationId xmlns:p14="http://schemas.microsoft.com/office/powerpoint/2010/main" val="297135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people in uniform&#10;&#10;Description automatically generated">
            <a:extLst>
              <a:ext uri="{FF2B5EF4-FFF2-40B4-BE49-F238E27FC236}">
                <a16:creationId xmlns:a16="http://schemas.microsoft.com/office/drawing/2014/main" id="{F6720FE9-25B6-44A7-8159-031B41DBA7E8}"/>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5333" r="-1" b="10395"/>
          <a:stretch/>
        </p:blipFill>
        <p:spPr>
          <a:xfrm>
            <a:off x="305" y="10"/>
            <a:ext cx="12191695" cy="6857990"/>
          </a:xfrm>
          <a:prstGeom prst="rect">
            <a:avLst/>
          </a:prstGeom>
        </p:spPr>
      </p:pic>
      <p:sp>
        <p:nvSpPr>
          <p:cNvPr id="14"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6"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8" name="Rectangle 17">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B3F2752B-E8DC-4448-A171-4795126ED21F}"/>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Footwear </a:t>
            </a:r>
          </a:p>
        </p:txBody>
      </p:sp>
      <p:cxnSp>
        <p:nvCxnSpPr>
          <p:cNvPr id="20" name="Straight Connector 19">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8277FE1-DFFF-4A18-B28D-32534880C220}"/>
              </a:ext>
            </a:extLst>
          </p:cNvPr>
          <p:cNvSpPr>
            <a:spLocks noGrp="1"/>
          </p:cNvSpPr>
          <p:nvPr>
            <p:ph idx="1"/>
          </p:nvPr>
        </p:nvSpPr>
        <p:spPr>
          <a:xfrm>
            <a:off x="4976636" y="1193800"/>
            <a:ext cx="6085091" cy="4699000"/>
          </a:xfrm>
        </p:spPr>
        <p:txBody>
          <a:bodyPr anchor="ctr">
            <a:normAutofit/>
          </a:bodyPr>
          <a:lstStyle/>
          <a:p>
            <a:r>
              <a:rPr lang="en-US" dirty="0"/>
              <a:t>The environment of the rescue, such as winter alpine conditions or over-water operations, may dictate footwear (e.g., plastic mountaineering boots) that is more reasonable for outside conditions.</a:t>
            </a:r>
          </a:p>
        </p:txBody>
      </p:sp>
      <p:sp>
        <p:nvSpPr>
          <p:cNvPr id="22"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483121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8FDF1-4DA5-4107-9068-5F6BC6C63795}"/>
              </a:ext>
            </a:extLst>
          </p:cNvPr>
          <p:cNvSpPr>
            <a:spLocks noGrp="1"/>
          </p:cNvSpPr>
          <p:nvPr>
            <p:ph type="title"/>
          </p:nvPr>
        </p:nvSpPr>
        <p:spPr>
          <a:xfrm>
            <a:off x="1451579" y="804519"/>
            <a:ext cx="9291215" cy="1049235"/>
          </a:xfrm>
        </p:spPr>
        <p:txBody>
          <a:bodyPr>
            <a:normAutofit/>
          </a:bodyPr>
          <a:lstStyle/>
          <a:p>
            <a:r>
              <a:rPr lang="en-US" b="1" dirty="0"/>
              <a:t>hand, eye, and ear protection</a:t>
            </a:r>
          </a:p>
        </p:txBody>
      </p:sp>
      <p:graphicFrame>
        <p:nvGraphicFramePr>
          <p:cNvPr id="15" name="Content Placeholder 2">
            <a:extLst>
              <a:ext uri="{FF2B5EF4-FFF2-40B4-BE49-F238E27FC236}">
                <a16:creationId xmlns:a16="http://schemas.microsoft.com/office/drawing/2014/main" id="{0944D246-B082-4D1F-8CC6-54FBA2FD2FF3}"/>
              </a:ext>
            </a:extLst>
          </p:cNvPr>
          <p:cNvGraphicFramePr>
            <a:graphicFrameLocks noGrp="1"/>
          </p:cNvGraphicFramePr>
          <p:nvPr>
            <p:ph idx="1"/>
            <p:extLst>
              <p:ext uri="{D42A27DB-BD31-4B8C-83A1-F6EECF244321}">
                <p14:modId xmlns:p14="http://schemas.microsoft.com/office/powerpoint/2010/main" val="4154747837"/>
              </p:ext>
            </p:extLst>
          </p:nvPr>
        </p:nvGraphicFramePr>
        <p:xfrm>
          <a:off x="1450975" y="2341209"/>
          <a:ext cx="9291638" cy="3124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5255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road, street, bicycle&#10;&#10;Description automatically generated">
            <a:extLst>
              <a:ext uri="{FF2B5EF4-FFF2-40B4-BE49-F238E27FC236}">
                <a16:creationId xmlns:a16="http://schemas.microsoft.com/office/drawing/2014/main" id="{A245F9EB-33D7-4FD6-84C4-F403357D9756}"/>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7095" r="3" b="4131"/>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CF72E8C6-35F4-4FBB-AFDF-682A69E792A1}"/>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Harnesses</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D80BE1A-FC33-41AD-ADC9-FA853C4DBCC9}"/>
              </a:ext>
            </a:extLst>
          </p:cNvPr>
          <p:cNvSpPr>
            <a:spLocks noGrp="1"/>
          </p:cNvSpPr>
          <p:nvPr>
            <p:ph idx="1"/>
          </p:nvPr>
        </p:nvSpPr>
        <p:spPr>
          <a:xfrm>
            <a:off x="4976636" y="1193800"/>
            <a:ext cx="6085091" cy="4699000"/>
          </a:xfrm>
        </p:spPr>
        <p:txBody>
          <a:bodyPr anchor="ctr">
            <a:normAutofit/>
          </a:bodyPr>
          <a:lstStyle/>
          <a:p>
            <a:r>
              <a:rPr lang="en-US" dirty="0"/>
              <a:t>During hoisting, short-haul, and rappelling operations, mission­ specific rescue harnesses are worn by crew chiefs/spotters as a tether to the aircraft. </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042061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lying on the ground&#10;&#10;Description automatically generated">
            <a:extLst>
              <a:ext uri="{FF2B5EF4-FFF2-40B4-BE49-F238E27FC236}">
                <a16:creationId xmlns:a16="http://schemas.microsoft.com/office/drawing/2014/main" id="{6A3ACD6C-5052-4937-BE80-F0C42D5DB4DB}"/>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29113" r="-1" b="14635"/>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0A6B9374-CF61-408A-AC99-7AF43AC8DD3F}"/>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Harnesses</a:t>
            </a:r>
            <a:endParaRPr lang="en-US">
              <a:solidFill>
                <a:schemeClr val="tx1"/>
              </a:solidFill>
            </a:endParaRP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4A67E8E-437A-403B-B8FA-612D04135B7F}"/>
              </a:ext>
            </a:extLst>
          </p:cNvPr>
          <p:cNvSpPr>
            <a:spLocks noGrp="1"/>
          </p:cNvSpPr>
          <p:nvPr>
            <p:ph idx="1"/>
          </p:nvPr>
        </p:nvSpPr>
        <p:spPr>
          <a:xfrm>
            <a:off x="4976636" y="1193800"/>
            <a:ext cx="6085091" cy="4699000"/>
          </a:xfrm>
        </p:spPr>
        <p:txBody>
          <a:bodyPr anchor="ctr">
            <a:normAutofit/>
          </a:bodyPr>
          <a:lstStyle/>
          <a:p>
            <a:r>
              <a:rPr lang="en-US" dirty="0"/>
              <a:t>Rescuer/ paramedics/HEMS crewmembers wear harnesses approved by their flight program. The features of these harnesses can include dorsal attachment points, full-body harness design, and suspension comfort</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115751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4CFCB-A9C4-4731-8029-6F611A9C78FD}"/>
              </a:ext>
            </a:extLst>
          </p:cNvPr>
          <p:cNvSpPr>
            <a:spLocks noGrp="1"/>
          </p:cNvSpPr>
          <p:nvPr>
            <p:ph type="title"/>
          </p:nvPr>
        </p:nvSpPr>
        <p:spPr>
          <a:xfrm>
            <a:off x="1451580" y="804520"/>
            <a:ext cx="4176815" cy="1049235"/>
          </a:xfrm>
        </p:spPr>
        <p:txBody>
          <a:bodyPr>
            <a:normAutofit/>
          </a:bodyPr>
          <a:lstStyle/>
          <a:p>
            <a:r>
              <a:rPr lang="en-US" sz="2700" b="1"/>
              <a:t>TRI-SAR Helicopter Rescue Harness</a:t>
            </a:r>
          </a:p>
        </p:txBody>
      </p:sp>
      <p:sp>
        <p:nvSpPr>
          <p:cNvPr id="3" name="Content Placeholder 2">
            <a:extLst>
              <a:ext uri="{FF2B5EF4-FFF2-40B4-BE49-F238E27FC236}">
                <a16:creationId xmlns:a16="http://schemas.microsoft.com/office/drawing/2014/main" id="{CDF7A46B-C707-4524-A123-46EA1CBAB615}"/>
              </a:ext>
            </a:extLst>
          </p:cNvPr>
          <p:cNvSpPr>
            <a:spLocks noGrp="1"/>
          </p:cNvSpPr>
          <p:nvPr>
            <p:ph idx="1"/>
          </p:nvPr>
        </p:nvSpPr>
        <p:spPr>
          <a:xfrm>
            <a:off x="1451581" y="2015732"/>
            <a:ext cx="4172515" cy="3450613"/>
          </a:xfrm>
        </p:spPr>
        <p:txBody>
          <a:bodyPr>
            <a:normAutofit/>
          </a:bodyPr>
          <a:lstStyle/>
          <a:p>
            <a:r>
              <a:rPr lang="en-US" dirty="0"/>
              <a:t>Integrated flotation vest (inflated manually with CO2 or orally with air) features a low profile, easy to swim in design, with user variable buoyancy up to 35 lbs. </a:t>
            </a:r>
          </a:p>
        </p:txBody>
      </p:sp>
      <p:pic>
        <p:nvPicPr>
          <p:cNvPr id="5" name="Picture 4" descr="A person wearing a helmet&#10;&#10;Description automatically generated">
            <a:extLst>
              <a:ext uri="{FF2B5EF4-FFF2-40B4-BE49-F238E27FC236}">
                <a16:creationId xmlns:a16="http://schemas.microsoft.com/office/drawing/2014/main" id="{B3632D86-D967-4B7A-83BF-E49A000306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1599" y="805583"/>
            <a:ext cx="4906065" cy="4660762"/>
          </a:xfrm>
          <a:prstGeom prst="rect">
            <a:avLst/>
          </a:prstGeom>
        </p:spPr>
      </p:pic>
    </p:spTree>
    <p:extLst>
      <p:ext uri="{BB962C8B-B14F-4D97-AF65-F5344CB8AC3E}">
        <p14:creationId xmlns:p14="http://schemas.microsoft.com/office/powerpoint/2010/main" val="593188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water, outdoor, skiing, person&#10;&#10;Description automatically generated">
            <a:extLst>
              <a:ext uri="{FF2B5EF4-FFF2-40B4-BE49-F238E27FC236}">
                <a16:creationId xmlns:a16="http://schemas.microsoft.com/office/drawing/2014/main" id="{CB0C1DF0-FC33-44B0-849E-5A14B8239C17}"/>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30120" b="32332"/>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F64CFCB-A9C4-4731-8029-6F611A9C78FD}"/>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TRI-SAR Helicopter Rescue Harness</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DF7A46B-C707-4524-A123-46EA1CBAB615}"/>
              </a:ext>
            </a:extLst>
          </p:cNvPr>
          <p:cNvSpPr>
            <a:spLocks noGrp="1"/>
          </p:cNvSpPr>
          <p:nvPr>
            <p:ph idx="1"/>
          </p:nvPr>
        </p:nvSpPr>
        <p:spPr>
          <a:xfrm>
            <a:off x="4976636" y="1193800"/>
            <a:ext cx="6085091" cy="4699000"/>
          </a:xfrm>
        </p:spPr>
        <p:txBody>
          <a:bodyPr anchor="ctr">
            <a:normAutofit/>
          </a:bodyPr>
          <a:lstStyle/>
          <a:p>
            <a:r>
              <a:rPr lang="en-US" dirty="0"/>
              <a:t>professional grade helicopter </a:t>
            </a:r>
            <a:r>
              <a:rPr lang="en-US" dirty="0" err="1"/>
              <a:t>hoistable</a:t>
            </a:r>
            <a:r>
              <a:rPr lang="en-US" dirty="0"/>
              <a:t> rescue harness with integrated flotation and dual recovery capability. It is standard equipment and approved for US Navy Aviation &amp; US Navy Surface Swimmers. </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375126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water, outdoor, boat, person&#10;&#10;Description automatically generated">
            <a:extLst>
              <a:ext uri="{FF2B5EF4-FFF2-40B4-BE49-F238E27FC236}">
                <a16:creationId xmlns:a16="http://schemas.microsoft.com/office/drawing/2014/main" id="{C811F2F7-8832-4474-AE67-E4CAC2E08A65}"/>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43183" b="24051"/>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F64CFCB-A9C4-4731-8029-6F611A9C78FD}"/>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TRI-SAR Helicopter Rescue Harness</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DF7A46B-C707-4524-A123-46EA1CBAB615}"/>
              </a:ext>
            </a:extLst>
          </p:cNvPr>
          <p:cNvSpPr>
            <a:spLocks noGrp="1"/>
          </p:cNvSpPr>
          <p:nvPr>
            <p:ph idx="1"/>
          </p:nvPr>
        </p:nvSpPr>
        <p:spPr>
          <a:xfrm>
            <a:off x="4976636" y="1193800"/>
            <a:ext cx="6085091" cy="4699000"/>
          </a:xfrm>
        </p:spPr>
        <p:txBody>
          <a:bodyPr anchor="ctr">
            <a:normAutofit/>
          </a:bodyPr>
          <a:lstStyle/>
          <a:p>
            <a:r>
              <a:rPr lang="en-US" dirty="0"/>
              <a:t> This full body harness is constructed primarily of MIL-SPEC Types 10 and 13 nylon webbing and features quick adjusting stainless steel hardware.</a:t>
            </a:r>
          </a:p>
          <a:p>
            <a:endParaRPr lang="en-US"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075397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97A36-D604-4D6E-9085-9E98B9C21387}"/>
              </a:ext>
            </a:extLst>
          </p:cNvPr>
          <p:cNvSpPr>
            <a:spLocks noGrp="1"/>
          </p:cNvSpPr>
          <p:nvPr>
            <p:ph type="title"/>
          </p:nvPr>
        </p:nvSpPr>
        <p:spPr>
          <a:xfrm>
            <a:off x="1451580" y="804520"/>
            <a:ext cx="4176815" cy="1049235"/>
          </a:xfrm>
        </p:spPr>
        <p:txBody>
          <a:bodyPr>
            <a:normAutofit/>
          </a:bodyPr>
          <a:lstStyle/>
          <a:p>
            <a:r>
              <a:rPr lang="en-US" b="1" dirty="0"/>
              <a:t>Life vest</a:t>
            </a:r>
            <a:endParaRPr lang="en-US" dirty="0"/>
          </a:p>
        </p:txBody>
      </p:sp>
      <p:sp>
        <p:nvSpPr>
          <p:cNvPr id="3" name="Content Placeholder 2">
            <a:extLst>
              <a:ext uri="{FF2B5EF4-FFF2-40B4-BE49-F238E27FC236}">
                <a16:creationId xmlns:a16="http://schemas.microsoft.com/office/drawing/2014/main" id="{D36E0BB9-A928-41B0-AD20-DAA472274CD1}"/>
              </a:ext>
            </a:extLst>
          </p:cNvPr>
          <p:cNvSpPr>
            <a:spLocks noGrp="1"/>
          </p:cNvSpPr>
          <p:nvPr>
            <p:ph idx="1"/>
          </p:nvPr>
        </p:nvSpPr>
        <p:spPr>
          <a:xfrm>
            <a:off x="1451581" y="2015732"/>
            <a:ext cx="4172515" cy="3450613"/>
          </a:xfrm>
        </p:spPr>
        <p:txBody>
          <a:bodyPr>
            <a:normAutofit/>
          </a:bodyPr>
          <a:lstStyle/>
          <a:p>
            <a:r>
              <a:rPr lang="en-US" dirty="0"/>
              <a:t>When over-water flights lack sufficient glide distance to shore, the aircrew should don an aviation life vest for personal safety. </a:t>
            </a:r>
          </a:p>
        </p:txBody>
      </p:sp>
      <p:pic>
        <p:nvPicPr>
          <p:cNvPr id="5" name="Picture 4" descr="A group of people posing for the camera&#10;&#10;Description automatically generated">
            <a:extLst>
              <a:ext uri="{FF2B5EF4-FFF2-40B4-BE49-F238E27FC236}">
                <a16:creationId xmlns:a16="http://schemas.microsoft.com/office/drawing/2014/main" id="{B5B137DF-BFAC-49B9-ADDE-3BDE58B1E2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11" y="1830585"/>
            <a:ext cx="4960442" cy="2610758"/>
          </a:xfrm>
          <a:prstGeom prst="rect">
            <a:avLst/>
          </a:prstGeom>
        </p:spPr>
      </p:pic>
    </p:spTree>
    <p:extLst>
      <p:ext uri="{BB962C8B-B14F-4D97-AF65-F5344CB8AC3E}">
        <p14:creationId xmlns:p14="http://schemas.microsoft.com/office/powerpoint/2010/main" val="4144254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7042FF-BDA9-4DE2-AD16-EEA07B845E13}"/>
              </a:ext>
            </a:extLst>
          </p:cNvPr>
          <p:cNvSpPr>
            <a:spLocks noGrp="1"/>
          </p:cNvSpPr>
          <p:nvPr>
            <p:ph type="title"/>
          </p:nvPr>
        </p:nvSpPr>
        <p:spPr>
          <a:xfrm>
            <a:off x="1451579" y="1002165"/>
            <a:ext cx="9603275" cy="1371580"/>
          </a:xfrm>
        </p:spPr>
        <p:txBody>
          <a:bodyPr>
            <a:normAutofit/>
          </a:bodyPr>
          <a:lstStyle/>
          <a:p>
            <a:r>
              <a:rPr lang="en-US" sz="3600" b="1">
                <a:solidFill>
                  <a:srgbClr val="FFFFFF"/>
                </a:solidFill>
              </a:rPr>
              <a:t>Life vest</a:t>
            </a:r>
            <a:endParaRPr lang="en-US" sz="3600">
              <a:solidFill>
                <a:srgbClr val="FFFFFF"/>
              </a:solidFill>
            </a:endParaRPr>
          </a:p>
        </p:txBody>
      </p:sp>
      <p:sp useBgFill="1">
        <p:nvSpPr>
          <p:cNvPr id="21" name="Rectangle 9">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AC99436-4A78-479B-B88A-744EC9633C82}"/>
              </a:ext>
            </a:extLst>
          </p:cNvPr>
          <p:cNvSpPr>
            <a:spLocks noGrp="1"/>
          </p:cNvSpPr>
          <p:nvPr>
            <p:ph idx="1"/>
          </p:nvPr>
        </p:nvSpPr>
        <p:spPr>
          <a:xfrm>
            <a:off x="1451580" y="2965045"/>
            <a:ext cx="9436404" cy="3087524"/>
          </a:xfrm>
        </p:spPr>
        <p:txBody>
          <a:bodyPr>
            <a:normAutofit/>
          </a:bodyPr>
          <a:lstStyle/>
          <a:p>
            <a:r>
              <a:rPr lang="en-US"/>
              <a:t>A manually inflatable (not auto inflate), FAA-approved aviation life vest is required as opposed to a bulky, U.S. Coast Guard-approved, foam-filled personal flotation device (PFD), which would restrict a user's ability to safely exit an aircraft submerged in water.</a:t>
            </a:r>
            <a:endParaRPr lang="en-US" dirty="0"/>
          </a:p>
        </p:txBody>
      </p:sp>
    </p:spTree>
    <p:extLst>
      <p:ext uri="{BB962C8B-B14F-4D97-AF65-F5344CB8AC3E}">
        <p14:creationId xmlns:p14="http://schemas.microsoft.com/office/powerpoint/2010/main" val="1166097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3" name="Straight Connector 12">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water, sitting, table, riding&#10;&#10;Description automatically generated">
            <a:extLst>
              <a:ext uri="{FF2B5EF4-FFF2-40B4-BE49-F238E27FC236}">
                <a16:creationId xmlns:a16="http://schemas.microsoft.com/office/drawing/2014/main" id="{4800138E-0010-4EDC-AB6C-F6C84C2C6BD8}"/>
              </a:ext>
            </a:extLst>
          </p:cNvPr>
          <p:cNvPicPr>
            <a:picLocks noChangeAspect="1"/>
          </p:cNvPicPr>
          <p:nvPr/>
        </p:nvPicPr>
        <p:blipFill rotWithShape="1">
          <a:blip r:embed="rId3">
            <a:extLst>
              <a:ext uri="{28A0092B-C50C-407E-A947-70E740481C1C}">
                <a14:useLocalDpi xmlns:a14="http://schemas.microsoft.com/office/drawing/2010/main" val="0"/>
              </a:ext>
            </a:extLst>
          </a:blip>
          <a:srcRect l="9091" t="36236" b="12626"/>
          <a:stretch/>
        </p:blipFill>
        <p:spPr>
          <a:xfrm>
            <a:off x="305" y="14298"/>
            <a:ext cx="12191695" cy="6857990"/>
          </a:xfrm>
          <a:prstGeom prst="rect">
            <a:avLst/>
          </a:prstGeom>
        </p:spPr>
      </p:pic>
      <p:sp>
        <p:nvSpPr>
          <p:cNvPr id="15" name="Rectangle 14">
            <a:extLst>
              <a:ext uri="{FF2B5EF4-FFF2-40B4-BE49-F238E27FC236}">
                <a16:creationId xmlns:a16="http://schemas.microsoft.com/office/drawing/2014/main" id="{758BF2A9-3176-445B-8155-3DE9C7968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338D93-8EA7-4D7D-B6A9-3815BD36321E}"/>
              </a:ext>
            </a:extLst>
          </p:cNvPr>
          <p:cNvSpPr>
            <a:spLocks noGrp="1"/>
          </p:cNvSpPr>
          <p:nvPr>
            <p:ph type="title"/>
          </p:nvPr>
        </p:nvSpPr>
        <p:spPr>
          <a:xfrm>
            <a:off x="4054081" y="3772596"/>
            <a:ext cx="6832500" cy="1431984"/>
          </a:xfrm>
        </p:spPr>
        <p:txBody>
          <a:bodyPr vert="horz" lIns="91440" tIns="45720" rIns="91440" bIns="0" rtlCol="0" anchor="b">
            <a:normAutofit fontScale="90000"/>
          </a:bodyPr>
          <a:lstStyle/>
          <a:p>
            <a:pPr algn="l"/>
            <a:r>
              <a:rPr lang="en-US" sz="4400" b="1" dirty="0"/>
              <a:t>Rescue Helicopter </a:t>
            </a:r>
            <a:br>
              <a:rPr lang="en-US" sz="4400" b="1" dirty="0"/>
            </a:br>
            <a:r>
              <a:rPr lang="en-US" sz="4400" b="1" dirty="0"/>
              <a:t>Personnel Protective Equipment  </a:t>
            </a:r>
          </a:p>
        </p:txBody>
      </p:sp>
    </p:spTree>
    <p:extLst>
      <p:ext uri="{BB962C8B-B14F-4D97-AF65-F5344CB8AC3E}">
        <p14:creationId xmlns:p14="http://schemas.microsoft.com/office/powerpoint/2010/main" val="2554894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riding, person, water, wearing&#10;&#10;Description automatically generated">
            <a:extLst>
              <a:ext uri="{FF2B5EF4-FFF2-40B4-BE49-F238E27FC236}">
                <a16:creationId xmlns:a16="http://schemas.microsoft.com/office/drawing/2014/main" id="{C0C1987F-ED79-4E9E-A381-52F9E9F5A0C3}"/>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2465" r="-1" b="13262"/>
          <a:stretch/>
        </p:blipFill>
        <p:spPr>
          <a:xfrm>
            <a:off x="305" y="10"/>
            <a:ext cx="12191695" cy="6857990"/>
          </a:xfrm>
          <a:prstGeom prst="rect">
            <a:avLst/>
          </a:prstGeom>
        </p:spPr>
      </p:pic>
      <p:sp>
        <p:nvSpPr>
          <p:cNvPr id="14"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6"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8" name="Rectangle 17">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2E3E1AE6-8887-496A-B4DE-EFBEB7CAA59E}"/>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The complete PFD includes the following standard issue equipment</a:t>
            </a:r>
          </a:p>
        </p:txBody>
      </p:sp>
      <p:cxnSp>
        <p:nvCxnSpPr>
          <p:cNvPr id="20" name="Straight Connector 19">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AEACF3F-B940-4FF3-B98B-378333FDBC8D}"/>
              </a:ext>
            </a:extLst>
          </p:cNvPr>
          <p:cNvSpPr>
            <a:spLocks noGrp="1"/>
          </p:cNvSpPr>
          <p:nvPr>
            <p:ph idx="1"/>
          </p:nvPr>
        </p:nvSpPr>
        <p:spPr>
          <a:xfrm>
            <a:off x="4976636" y="1193800"/>
            <a:ext cx="6085091" cy="4699000"/>
          </a:xfrm>
        </p:spPr>
        <p:txBody>
          <a:bodyPr anchor="ctr">
            <a:normAutofit/>
          </a:bodyPr>
          <a:lstStyle/>
          <a:p>
            <a:r>
              <a:rPr lang="en-US" dirty="0"/>
              <a:t>Emergency strobe</a:t>
            </a:r>
          </a:p>
          <a:p>
            <a:r>
              <a:rPr lang="en-US" dirty="0"/>
              <a:t>Water rescue knife</a:t>
            </a:r>
          </a:p>
          <a:p>
            <a:r>
              <a:rPr lang="en-US" dirty="0"/>
              <a:t>Whistle</a:t>
            </a:r>
          </a:p>
          <a:p>
            <a:r>
              <a:rPr lang="en-US" dirty="0"/>
              <a:t>2 Locking Aluminum Carabineers</a:t>
            </a:r>
          </a:p>
          <a:p>
            <a:endParaRPr lang="en-US" dirty="0"/>
          </a:p>
        </p:txBody>
      </p:sp>
      <p:sp>
        <p:nvSpPr>
          <p:cNvPr id="22"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01664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 mirror, sitting, pair&#10;&#10;Description automatically generated">
            <a:extLst>
              <a:ext uri="{FF2B5EF4-FFF2-40B4-BE49-F238E27FC236}">
                <a16:creationId xmlns:a16="http://schemas.microsoft.com/office/drawing/2014/main" id="{AB2CCD99-D255-4C3E-BB24-986D8D3A3E25}"/>
              </a:ext>
            </a:extLst>
          </p:cNvPr>
          <p:cNvPicPr>
            <a:picLocks noChangeAspect="1"/>
          </p:cNvPicPr>
          <p:nvPr/>
        </p:nvPicPr>
        <p:blipFill rotWithShape="1">
          <a:blip r:embed="rId2">
            <a:alphaModFix amt="50000"/>
            <a:grayscl/>
            <a:extLst>
              <a:ext uri="{28A0092B-C50C-407E-A947-70E740481C1C}">
                <a14:useLocalDpi xmlns:a14="http://schemas.microsoft.com/office/drawing/2010/main" val="0"/>
              </a:ext>
            </a:extLst>
          </a:blip>
          <a:srcRect t="10795" r="-1" b="16856"/>
          <a:stretch/>
        </p:blipFill>
        <p:spPr>
          <a:xfrm>
            <a:off x="305" y="10"/>
            <a:ext cx="12191695" cy="6857990"/>
          </a:xfrm>
          <a:prstGeom prst="rect">
            <a:avLst/>
          </a:prstGeom>
        </p:spPr>
      </p:pic>
      <p:sp>
        <p:nvSpPr>
          <p:cNvPr id="23"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5"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D109F72D-6041-4AD6-86B2-6ECE26B0F730}"/>
              </a:ext>
            </a:extLst>
          </p:cNvPr>
          <p:cNvSpPr>
            <a:spLocks noGrp="1"/>
          </p:cNvSpPr>
          <p:nvPr>
            <p:ph type="title"/>
          </p:nvPr>
        </p:nvSpPr>
        <p:spPr>
          <a:xfrm>
            <a:off x="1130271" y="1193800"/>
            <a:ext cx="3193050" cy="4699000"/>
          </a:xfrm>
        </p:spPr>
        <p:txBody>
          <a:bodyPr anchor="ctr">
            <a:normAutofit/>
          </a:bodyPr>
          <a:lstStyle/>
          <a:p>
            <a:r>
              <a:rPr lang="en-US" b="1"/>
              <a:t>Helicopter Emergency Egress Device (HEED)</a:t>
            </a:r>
            <a:endParaRPr lang="en-US" b="1" dirty="0"/>
          </a:p>
        </p:txBody>
      </p:sp>
      <p:cxnSp>
        <p:nvCxnSpPr>
          <p:cNvPr id="26"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8663FE-1378-45E9-A854-A85C5EB694FB}"/>
              </a:ext>
            </a:extLst>
          </p:cNvPr>
          <p:cNvSpPr>
            <a:spLocks noGrp="1"/>
          </p:cNvSpPr>
          <p:nvPr>
            <p:ph idx="1"/>
          </p:nvPr>
        </p:nvSpPr>
        <p:spPr>
          <a:xfrm>
            <a:off x="4976636" y="1193800"/>
            <a:ext cx="6085091" cy="4699000"/>
          </a:xfrm>
        </p:spPr>
        <p:txBody>
          <a:bodyPr anchor="ctr">
            <a:normAutofit/>
          </a:bodyPr>
          <a:lstStyle/>
          <a:p>
            <a:r>
              <a:rPr lang="en-US" dirty="0"/>
              <a:t>The Helicopter Emergency Egress Device (HEED) is designed to enhance the survivability of crewmembers in the event of a water landing. </a:t>
            </a:r>
          </a:p>
          <a:p>
            <a:pPr marL="0" indent="0">
              <a:buNone/>
            </a:pPr>
            <a:endParaRPr lang="en-US" dirty="0"/>
          </a:p>
        </p:txBody>
      </p:sp>
      <p:sp>
        <p:nvSpPr>
          <p:cNvPr id="27"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914288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9F72D-6041-4AD6-86B2-6ECE26B0F730}"/>
              </a:ext>
            </a:extLst>
          </p:cNvPr>
          <p:cNvSpPr>
            <a:spLocks noGrp="1"/>
          </p:cNvSpPr>
          <p:nvPr>
            <p:ph type="title"/>
          </p:nvPr>
        </p:nvSpPr>
        <p:spPr>
          <a:xfrm>
            <a:off x="1451580" y="804520"/>
            <a:ext cx="5550355" cy="1049235"/>
          </a:xfrm>
        </p:spPr>
        <p:txBody>
          <a:bodyPr>
            <a:normAutofit/>
          </a:bodyPr>
          <a:lstStyle/>
          <a:p>
            <a:r>
              <a:rPr lang="en-US" sz="3000" b="1"/>
              <a:t>Helicopter Emergency Egress Device (HEED)</a:t>
            </a:r>
          </a:p>
        </p:txBody>
      </p:sp>
      <p:sp>
        <p:nvSpPr>
          <p:cNvPr id="3" name="Content Placeholder 2">
            <a:extLst>
              <a:ext uri="{FF2B5EF4-FFF2-40B4-BE49-F238E27FC236}">
                <a16:creationId xmlns:a16="http://schemas.microsoft.com/office/drawing/2014/main" id="{6C8663FE-1378-45E9-A854-A85C5EB694FB}"/>
              </a:ext>
            </a:extLst>
          </p:cNvPr>
          <p:cNvSpPr>
            <a:spLocks noGrp="1"/>
          </p:cNvSpPr>
          <p:nvPr>
            <p:ph idx="1"/>
          </p:nvPr>
        </p:nvSpPr>
        <p:spPr>
          <a:xfrm>
            <a:off x="1451580" y="2015732"/>
            <a:ext cx="5550355" cy="3450613"/>
          </a:xfrm>
        </p:spPr>
        <p:txBody>
          <a:bodyPr>
            <a:normAutofit/>
          </a:bodyPr>
          <a:lstStyle/>
          <a:p>
            <a:r>
              <a:rPr lang="en-US" dirty="0"/>
              <a:t>The bottle provides approximately 30 breaths to give the user the needed time to exit a submerged aircraft. It may be refilled from a scuba tank and has and external PSI gauge</a:t>
            </a:r>
          </a:p>
          <a:p>
            <a:endParaRPr lang="en-US" dirty="0"/>
          </a:p>
        </p:txBody>
      </p:sp>
      <p:grpSp>
        <p:nvGrpSpPr>
          <p:cNvPr id="10" name="Group 9">
            <a:extLst>
              <a:ext uri="{FF2B5EF4-FFF2-40B4-BE49-F238E27FC236}">
                <a16:creationId xmlns:a16="http://schemas.microsoft.com/office/drawing/2014/main" id="{072F63BA-7537-485F-BFCA-EA001ED446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11" name="Rectangle 10">
              <a:extLst>
                <a:ext uri="{FF2B5EF4-FFF2-40B4-BE49-F238E27FC236}">
                  <a16:creationId xmlns:a16="http://schemas.microsoft.com/office/drawing/2014/main" id="{848929BF-8F78-4421-A0CA-BC72A335B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0DA111-CADC-4534-B902-8BB5DBF75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A close up of a bottle&#10;&#10;Description automatically generated">
            <a:extLst>
              <a:ext uri="{FF2B5EF4-FFF2-40B4-BE49-F238E27FC236}">
                <a16:creationId xmlns:a16="http://schemas.microsoft.com/office/drawing/2014/main" id="{5F227DD9-4C00-44C6-A889-B760CB7A61C5}"/>
              </a:ext>
            </a:extLst>
          </p:cNvPr>
          <p:cNvPicPr>
            <a:picLocks noChangeAspect="1"/>
          </p:cNvPicPr>
          <p:nvPr/>
        </p:nvPicPr>
        <p:blipFill rotWithShape="1">
          <a:blip r:embed="rId3">
            <a:extLst>
              <a:ext uri="{28A0092B-C50C-407E-A947-70E740481C1C}">
                <a14:useLocalDpi xmlns:a14="http://schemas.microsoft.com/office/drawing/2010/main" val="0"/>
              </a:ext>
            </a:extLst>
          </a:blip>
          <a:srcRect l="3542" r="2374" b="-2"/>
          <a:stretch/>
        </p:blipFill>
        <p:spPr>
          <a:xfrm>
            <a:off x="8116373" y="1116345"/>
            <a:ext cx="2799103" cy="3866172"/>
          </a:xfrm>
          <a:prstGeom prst="rect">
            <a:avLst/>
          </a:prstGeom>
        </p:spPr>
      </p:pic>
    </p:spTree>
    <p:extLst>
      <p:ext uri="{BB962C8B-B14F-4D97-AF65-F5344CB8AC3E}">
        <p14:creationId xmlns:p14="http://schemas.microsoft.com/office/powerpoint/2010/main" val="719837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earing a costume&#10;&#10;Description automatically generated">
            <a:extLst>
              <a:ext uri="{FF2B5EF4-FFF2-40B4-BE49-F238E27FC236}">
                <a16:creationId xmlns:a16="http://schemas.microsoft.com/office/drawing/2014/main" id="{692F3474-ADF9-40A8-977A-F210AF4AD5FB}"/>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2257" r="-1" b="13470"/>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E1BDF2F1-5CAE-4161-91D8-A976B6CA6E67}"/>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Mustang Dry Suit</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4802CA6-9F80-479F-88F2-C0820B5D8727}"/>
              </a:ext>
            </a:extLst>
          </p:cNvPr>
          <p:cNvSpPr>
            <a:spLocks noGrp="1"/>
          </p:cNvSpPr>
          <p:nvPr>
            <p:ph idx="1"/>
          </p:nvPr>
        </p:nvSpPr>
        <p:spPr>
          <a:xfrm>
            <a:off x="4976636" y="1193800"/>
            <a:ext cx="6085091" cy="4699000"/>
          </a:xfrm>
        </p:spPr>
        <p:txBody>
          <a:bodyPr anchor="ctr">
            <a:normAutofit/>
          </a:bodyPr>
          <a:lstStyle/>
          <a:p>
            <a:r>
              <a:rPr lang="en-US" dirty="0"/>
              <a:t>Mustang Survival's constant wear dry </a:t>
            </a:r>
            <a:r>
              <a:rPr lang="en-US" dirty="0" err="1"/>
              <a:t>suit.It</a:t>
            </a:r>
            <a:r>
              <a:rPr lang="en-US" dirty="0"/>
              <a:t> is based on the functionality of our legendary Swift Water Rescue Dry Suit </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591551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E1BDF2F1-5CAE-4161-91D8-A976B6CA6E67}"/>
              </a:ext>
            </a:extLst>
          </p:cNvPr>
          <p:cNvSpPr>
            <a:spLocks noGrp="1"/>
          </p:cNvSpPr>
          <p:nvPr>
            <p:ph type="title"/>
          </p:nvPr>
        </p:nvSpPr>
        <p:spPr>
          <a:xfrm>
            <a:off x="893523" y="804519"/>
            <a:ext cx="3160501" cy="4431360"/>
          </a:xfrm>
        </p:spPr>
        <p:txBody>
          <a:bodyPr anchor="ctr">
            <a:normAutofit/>
          </a:bodyPr>
          <a:lstStyle/>
          <a:p>
            <a:r>
              <a:rPr lang="en-US" b="1" dirty="0"/>
              <a:t>Mustang Dry Suit</a:t>
            </a:r>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962799"/>
            <a:ext cx="0" cy="411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4802CA6-9F80-479F-88F2-C0820B5D8727}"/>
              </a:ext>
            </a:extLst>
          </p:cNvPr>
          <p:cNvSpPr>
            <a:spLocks noGrp="1"/>
          </p:cNvSpPr>
          <p:nvPr>
            <p:ph idx="1"/>
          </p:nvPr>
        </p:nvSpPr>
        <p:spPr>
          <a:xfrm>
            <a:off x="4637863" y="804520"/>
            <a:ext cx="6102559" cy="4431359"/>
          </a:xfrm>
        </p:spPr>
        <p:txBody>
          <a:bodyPr anchor="ctr">
            <a:normAutofit/>
          </a:bodyPr>
          <a:lstStyle/>
          <a:p>
            <a:r>
              <a:rPr lang="en-US" dirty="0"/>
              <a:t>GORE-TEX® waterproof &amp; breathable dry suit fabric</a:t>
            </a:r>
          </a:p>
          <a:p>
            <a:r>
              <a:rPr lang="en-US" dirty="0"/>
              <a:t>Integrated GORE-TEX dry socks</a:t>
            </a:r>
          </a:p>
          <a:p>
            <a:r>
              <a:rPr lang="en-US" dirty="0"/>
              <a:t>Pull adjust waist band</a:t>
            </a:r>
          </a:p>
          <a:p>
            <a:r>
              <a:rPr lang="en-US" dirty="0"/>
              <a:t>SOLAS retro-reflective tape on the arms for increased visibility</a:t>
            </a:r>
          </a:p>
          <a:p>
            <a:r>
              <a:rPr lang="en-US" dirty="0"/>
              <a:t>Neoprene knee pads and elbow pads help prevent injury</a:t>
            </a:r>
          </a:p>
          <a:p>
            <a:r>
              <a:rPr lang="en-US" dirty="0"/>
              <a:t>Nylon reinforced seat</a:t>
            </a:r>
          </a:p>
        </p:txBody>
      </p:sp>
      <p:pic>
        <p:nvPicPr>
          <p:cNvPr id="14" name="Picture 13">
            <a:extLst>
              <a:ext uri="{FF2B5EF4-FFF2-40B4-BE49-F238E27FC236}">
                <a16:creationId xmlns:a16="http://schemas.microsoft.com/office/drawing/2014/main" id="{7557D95A-0A72-41F9-844C-544C199B4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spTree>
    <p:extLst>
      <p:ext uri="{BB962C8B-B14F-4D97-AF65-F5344CB8AC3E}">
        <p14:creationId xmlns:p14="http://schemas.microsoft.com/office/powerpoint/2010/main" val="3930431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C2EE4-7DCF-4845-8CEE-D80DBF4EBA67}"/>
              </a:ext>
            </a:extLst>
          </p:cNvPr>
          <p:cNvSpPr>
            <a:spLocks noGrp="1"/>
          </p:cNvSpPr>
          <p:nvPr>
            <p:ph type="title"/>
          </p:nvPr>
        </p:nvSpPr>
        <p:spPr>
          <a:xfrm>
            <a:off x="1451580" y="804520"/>
            <a:ext cx="4176815" cy="1049235"/>
          </a:xfrm>
        </p:spPr>
        <p:txBody>
          <a:bodyPr>
            <a:normAutofit/>
          </a:bodyPr>
          <a:lstStyle/>
          <a:p>
            <a:r>
              <a:rPr lang="en-US" sz="2700" b="1"/>
              <a:t>OTTO Tactical 3 Comm/</a:t>
            </a:r>
            <a:r>
              <a:rPr lang="en-US" sz="2700" b="1" err="1"/>
              <a:t>Peltor</a:t>
            </a:r>
            <a:r>
              <a:rPr lang="en-US" sz="2700" b="1"/>
              <a:t>/TEA</a:t>
            </a:r>
          </a:p>
        </p:txBody>
      </p:sp>
      <p:sp>
        <p:nvSpPr>
          <p:cNvPr id="3" name="Content Placeholder 2">
            <a:extLst>
              <a:ext uri="{FF2B5EF4-FFF2-40B4-BE49-F238E27FC236}">
                <a16:creationId xmlns:a16="http://schemas.microsoft.com/office/drawing/2014/main" id="{EE44AF2B-5E14-4C27-A147-6657A1C79D02}"/>
              </a:ext>
            </a:extLst>
          </p:cNvPr>
          <p:cNvSpPr>
            <a:spLocks noGrp="1"/>
          </p:cNvSpPr>
          <p:nvPr>
            <p:ph idx="1"/>
          </p:nvPr>
        </p:nvSpPr>
        <p:spPr>
          <a:xfrm>
            <a:off x="1451581" y="2015732"/>
            <a:ext cx="4172515" cy="3450613"/>
          </a:xfrm>
        </p:spPr>
        <p:txBody>
          <a:bodyPr>
            <a:normAutofit/>
          </a:bodyPr>
          <a:lstStyle/>
          <a:p>
            <a:r>
              <a:rPr lang="en-US" dirty="0"/>
              <a:t>Tactical/Military Grade Push To Talk(PTT) Adapter For 2 Pin Kenwood, </a:t>
            </a:r>
            <a:r>
              <a:rPr lang="en-US" dirty="0" err="1"/>
              <a:t>Relm</a:t>
            </a:r>
            <a:r>
              <a:rPr lang="en-US" dirty="0"/>
              <a:t>/BK, </a:t>
            </a:r>
            <a:r>
              <a:rPr lang="en-US" dirty="0" err="1"/>
              <a:t>Baofeng</a:t>
            </a:r>
            <a:r>
              <a:rPr lang="en-US" dirty="0"/>
              <a:t>, </a:t>
            </a:r>
            <a:r>
              <a:rPr lang="en-US" dirty="0" err="1"/>
              <a:t>AnyTone</a:t>
            </a:r>
            <a:r>
              <a:rPr lang="en-US" dirty="0"/>
              <a:t> &amp; More. Helicopter Helmet Comms Compatible!</a:t>
            </a:r>
          </a:p>
        </p:txBody>
      </p:sp>
      <p:pic>
        <p:nvPicPr>
          <p:cNvPr id="5" name="Picture 4" descr="A picture containing motorcycle, sitting, small, table&#10;&#10;Description automatically generated">
            <a:extLst>
              <a:ext uri="{FF2B5EF4-FFF2-40B4-BE49-F238E27FC236}">
                <a16:creationId xmlns:a16="http://schemas.microsoft.com/office/drawing/2014/main" id="{398AB48A-6D52-432A-91A1-8729003A02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6596" y="805583"/>
            <a:ext cx="4416071" cy="4660762"/>
          </a:xfrm>
          <a:prstGeom prst="rect">
            <a:avLst/>
          </a:prstGeom>
        </p:spPr>
      </p:pic>
    </p:spTree>
    <p:extLst>
      <p:ext uri="{BB962C8B-B14F-4D97-AF65-F5344CB8AC3E}">
        <p14:creationId xmlns:p14="http://schemas.microsoft.com/office/powerpoint/2010/main" val="1411137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4" name="Straight Connector 13">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next to a body of water&#10;&#10;Description automatically generated">
            <a:extLst>
              <a:ext uri="{FF2B5EF4-FFF2-40B4-BE49-F238E27FC236}">
                <a16:creationId xmlns:a16="http://schemas.microsoft.com/office/drawing/2014/main" id="{FBE7C596-A822-4E90-A074-471757290F58}"/>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2656" r="-1" b="27029"/>
          <a:stretch/>
        </p:blipFill>
        <p:spPr>
          <a:xfrm>
            <a:off x="20" y="10"/>
            <a:ext cx="12191675" cy="6857990"/>
          </a:xfrm>
          <a:prstGeom prst="rect">
            <a:avLst/>
          </a:prstGeom>
        </p:spPr>
      </p:pic>
      <p:sp>
        <p:nvSpPr>
          <p:cNvPr id="2" name="Title 1">
            <a:extLst>
              <a:ext uri="{FF2B5EF4-FFF2-40B4-BE49-F238E27FC236}">
                <a16:creationId xmlns:a16="http://schemas.microsoft.com/office/drawing/2014/main" id="{32F3A10C-B294-4FCD-80F0-F7866B15765B}"/>
              </a:ext>
            </a:extLst>
          </p:cNvPr>
          <p:cNvSpPr>
            <a:spLocks noGrp="1"/>
          </p:cNvSpPr>
          <p:nvPr>
            <p:ph type="title"/>
          </p:nvPr>
        </p:nvSpPr>
        <p:spPr>
          <a:xfrm>
            <a:off x="4976636" y="992221"/>
            <a:ext cx="6247308" cy="4873558"/>
          </a:xfrm>
        </p:spPr>
        <p:txBody>
          <a:bodyPr vert="horz" lIns="91440" tIns="45720" rIns="91440" bIns="0" rtlCol="0" anchor="ctr">
            <a:normAutofit/>
          </a:bodyPr>
          <a:lstStyle/>
          <a:p>
            <a:r>
              <a:rPr lang="en-US" sz="4800">
                <a:solidFill>
                  <a:schemeClr val="tx1"/>
                </a:solidFill>
              </a:rPr>
              <a:t>Mask</a:t>
            </a:r>
          </a:p>
        </p:txBody>
      </p:sp>
      <p:sp>
        <p:nvSpPr>
          <p:cNvPr id="3" name="Content Placeholder 2">
            <a:extLst>
              <a:ext uri="{FF2B5EF4-FFF2-40B4-BE49-F238E27FC236}">
                <a16:creationId xmlns:a16="http://schemas.microsoft.com/office/drawing/2014/main" id="{718D37CF-D6DA-4A65-8AA0-DAA74BAC1CB5}"/>
              </a:ext>
            </a:extLst>
          </p:cNvPr>
          <p:cNvSpPr>
            <a:spLocks noGrp="1"/>
          </p:cNvSpPr>
          <p:nvPr>
            <p:ph idx="1"/>
          </p:nvPr>
        </p:nvSpPr>
        <p:spPr>
          <a:xfrm>
            <a:off x="968056" y="996610"/>
            <a:ext cx="3363901" cy="4864780"/>
          </a:xfrm>
        </p:spPr>
        <p:txBody>
          <a:bodyPr vert="horz" lIns="91440" tIns="91440" rIns="91440" bIns="91440" rtlCol="0" anchor="ctr">
            <a:normAutofit/>
          </a:bodyPr>
          <a:lstStyle/>
          <a:p>
            <a:pPr marL="0" indent="0" algn="r">
              <a:buNone/>
            </a:pPr>
            <a:r>
              <a:rPr lang="en-US" cap="all"/>
              <a:t>Heavy-duty, design with impact resistant lens exceeds ANSI 286.11-1985. Black frame and components.</a:t>
            </a:r>
          </a:p>
        </p:txBody>
      </p:sp>
      <p:cxnSp>
        <p:nvCxnSpPr>
          <p:cNvPr id="18" name="Straight Connector 17">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145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port, swimming, water, outdoor&#10;&#10;Description automatically generated">
            <a:extLst>
              <a:ext uri="{FF2B5EF4-FFF2-40B4-BE49-F238E27FC236}">
                <a16:creationId xmlns:a16="http://schemas.microsoft.com/office/drawing/2014/main" id="{C99E044A-3215-4F6F-863F-965475541B8E}"/>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43924" r="1" b="20216"/>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A1F734FC-4863-47CE-950E-67DEE6F6BDCC}"/>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 Snorkel</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BEF8264-939B-41BF-9016-FABE026AEE82}"/>
              </a:ext>
            </a:extLst>
          </p:cNvPr>
          <p:cNvSpPr>
            <a:spLocks noGrp="1"/>
          </p:cNvSpPr>
          <p:nvPr>
            <p:ph idx="1"/>
          </p:nvPr>
        </p:nvSpPr>
        <p:spPr>
          <a:xfrm>
            <a:off x="4976636" y="1193800"/>
            <a:ext cx="6085091" cy="4699000"/>
          </a:xfrm>
        </p:spPr>
        <p:txBody>
          <a:bodyPr anchor="ctr">
            <a:normAutofit/>
          </a:bodyPr>
          <a:lstStyle/>
          <a:p>
            <a:r>
              <a:rPr lang="en-US" dirty="0"/>
              <a:t>Black neoprene snorkel made by Aqua Lung/ US Divers. Currently approved for use by US Navy and US Coast Guard rescue swimmers. Large bore with flex tube design. Features a flexible mouthpiece. </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4114052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itting, table, leather, green&#10;&#10;Description automatically generated">
            <a:extLst>
              <a:ext uri="{FF2B5EF4-FFF2-40B4-BE49-F238E27FC236}">
                <a16:creationId xmlns:a16="http://schemas.microsoft.com/office/drawing/2014/main" id="{1F3FE325-B1E7-41DC-84D6-083562514EE1}"/>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25169" r="-1" b="18579"/>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715D56F7-0D56-414A-9BE6-5F03E47E0112}"/>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Water Rescue Boots</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1FBD631-A7BC-43FA-8361-3DD4CAC7198C}"/>
              </a:ext>
            </a:extLst>
          </p:cNvPr>
          <p:cNvSpPr>
            <a:spLocks noGrp="1"/>
          </p:cNvSpPr>
          <p:nvPr>
            <p:ph idx="1"/>
          </p:nvPr>
        </p:nvSpPr>
        <p:spPr>
          <a:xfrm>
            <a:off x="4976636" y="1193800"/>
            <a:ext cx="6085091" cy="4699000"/>
          </a:xfrm>
        </p:spPr>
        <p:txBody>
          <a:bodyPr anchor="ctr">
            <a:normAutofit/>
          </a:bodyPr>
          <a:lstStyle/>
          <a:p>
            <a:r>
              <a:rPr lang="en-US" dirty="0"/>
              <a:t>water-based boot designed for underwater and above water operations. Fits most XL fin pockets making this boot ideal for rescue swimmers, providing improved support, stability, &amp; drainage compared to wetsuit type booties.</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55629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snow, person, water&#10;&#10;Description automatically generated">
            <a:extLst>
              <a:ext uri="{FF2B5EF4-FFF2-40B4-BE49-F238E27FC236}">
                <a16:creationId xmlns:a16="http://schemas.microsoft.com/office/drawing/2014/main" id="{128D884C-8A72-41CA-85E3-71B6167B2135}"/>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1" b="15411"/>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DB3ECA9C-0A20-4B94-AC4F-3039203B262E}"/>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Fins</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94E3848-9EC1-4C27-BA80-6B9727F2B5F9}"/>
              </a:ext>
            </a:extLst>
          </p:cNvPr>
          <p:cNvSpPr>
            <a:spLocks noGrp="1"/>
          </p:cNvSpPr>
          <p:nvPr>
            <p:ph idx="1"/>
          </p:nvPr>
        </p:nvSpPr>
        <p:spPr>
          <a:xfrm>
            <a:off x="4976636" y="1193800"/>
            <a:ext cx="6085091" cy="4699000"/>
          </a:xfrm>
        </p:spPr>
        <p:txBody>
          <a:bodyPr anchor="ctr">
            <a:normAutofit/>
          </a:bodyPr>
          <a:lstStyle/>
          <a:p>
            <a:r>
              <a:rPr lang="en-US" dirty="0"/>
              <a:t>Rocket Fins </a:t>
            </a:r>
          </a:p>
          <a:p>
            <a:r>
              <a:rPr lang="en-US" dirty="0"/>
              <a:t>Shredder SAR Rescue Fins</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385910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itle 2">
            <a:extLst>
              <a:ext uri="{FF2B5EF4-FFF2-40B4-BE49-F238E27FC236}">
                <a16:creationId xmlns:a16="http://schemas.microsoft.com/office/drawing/2014/main" id="{FE067EA4-379F-4265-811E-F909317C0D02}"/>
              </a:ext>
            </a:extLst>
          </p:cNvPr>
          <p:cNvSpPr>
            <a:spLocks noGrp="1"/>
          </p:cNvSpPr>
          <p:nvPr>
            <p:ph type="title"/>
          </p:nvPr>
        </p:nvSpPr>
        <p:spPr>
          <a:xfrm>
            <a:off x="893523" y="804519"/>
            <a:ext cx="3160501" cy="4431360"/>
          </a:xfrm>
        </p:spPr>
        <p:txBody>
          <a:bodyPr anchor="ctr">
            <a:normAutofit/>
          </a:bodyPr>
          <a:lstStyle/>
          <a:p>
            <a:r>
              <a:rPr lang="en-US" b="1" dirty="0"/>
              <a:t>Fire-resistant clothing</a:t>
            </a:r>
          </a:p>
        </p:txBody>
      </p:sp>
      <p:cxnSp>
        <p:nvCxnSpPr>
          <p:cNvPr id="13" name="Straight Connector 12">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962799"/>
            <a:ext cx="0" cy="411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230CEE23-9FE4-40AD-AAE0-FF350EF3FE59}"/>
              </a:ext>
            </a:extLst>
          </p:cNvPr>
          <p:cNvSpPr>
            <a:spLocks noGrp="1"/>
          </p:cNvSpPr>
          <p:nvPr>
            <p:ph idx="1"/>
          </p:nvPr>
        </p:nvSpPr>
        <p:spPr>
          <a:xfrm>
            <a:off x="4637863" y="804520"/>
            <a:ext cx="6102559" cy="4431359"/>
          </a:xfrm>
        </p:spPr>
        <p:txBody>
          <a:bodyPr anchor="ctr">
            <a:normAutofit/>
          </a:bodyPr>
          <a:lstStyle/>
          <a:p>
            <a:r>
              <a:rPr lang="en-US" dirty="0"/>
              <a:t>A loose-fitting flight suit or clothing made of </a:t>
            </a:r>
            <a:r>
              <a:rPr lang="en-US" dirty="0" err="1"/>
              <a:t>fire­resisitant</a:t>
            </a:r>
            <a:r>
              <a:rPr lang="en-US" dirty="0"/>
              <a:t> material, such as Nomex® or Polybenzimidazole (PBI), helps protect against injuries from fire. The loose-fitting style provides an airspace between the fabric and the skin that acts as insulation against heat sources. Although the fabric reduces the risk or severity of tissue damage, it does not prevent thermal injury to the skin.</a:t>
            </a:r>
          </a:p>
        </p:txBody>
      </p:sp>
      <p:pic>
        <p:nvPicPr>
          <p:cNvPr id="15" name="Picture 14">
            <a:extLst>
              <a:ext uri="{FF2B5EF4-FFF2-40B4-BE49-F238E27FC236}">
                <a16:creationId xmlns:a16="http://schemas.microsoft.com/office/drawing/2014/main" id="{7557D95A-0A72-41F9-844C-544C199B4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spTree>
    <p:extLst>
      <p:ext uri="{BB962C8B-B14F-4D97-AF65-F5344CB8AC3E}">
        <p14:creationId xmlns:p14="http://schemas.microsoft.com/office/powerpoint/2010/main" val="91551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picture containing water, clock, sitting, large&#10;&#10;Description automatically generated">
            <a:extLst>
              <a:ext uri="{FF2B5EF4-FFF2-40B4-BE49-F238E27FC236}">
                <a16:creationId xmlns:a16="http://schemas.microsoft.com/office/drawing/2014/main" id="{DE144164-6242-4547-98BF-6211B8228CD2}"/>
              </a:ext>
            </a:extLst>
          </p:cNvPr>
          <p:cNvPicPr>
            <a:picLocks noChangeAspect="1"/>
          </p:cNvPicPr>
          <p:nvPr/>
        </p:nvPicPr>
        <p:blipFill rotWithShape="1">
          <a:blip r:embed="rId2">
            <a:extLst>
              <a:ext uri="{28A0092B-C50C-407E-A947-70E740481C1C}">
                <a14:useLocalDpi xmlns:a14="http://schemas.microsoft.com/office/drawing/2010/main" val="0"/>
              </a:ext>
            </a:extLst>
          </a:blip>
          <a:srcRect t="30285" r="9090" b="18577"/>
          <a:stretch/>
        </p:blipFill>
        <p:spPr>
          <a:xfrm>
            <a:off x="2" y="10"/>
            <a:ext cx="12191695" cy="6857990"/>
          </a:xfrm>
          <a:prstGeom prst="rect">
            <a:avLst/>
          </a:prstGeom>
        </p:spPr>
      </p:pic>
      <p:sp>
        <p:nvSpPr>
          <p:cNvPr id="10" name="Rectangle 9">
            <a:extLst>
              <a:ext uri="{FF2B5EF4-FFF2-40B4-BE49-F238E27FC236}">
                <a16:creationId xmlns:a16="http://schemas.microsoft.com/office/drawing/2014/main" id="{5035DA88-5E88-4A1D-AF31-FB3C246A5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F6A5A8-E89A-409E-A781-AAD702604FA4}"/>
              </a:ext>
            </a:extLst>
          </p:cNvPr>
          <p:cNvSpPr>
            <a:spLocks noGrp="1"/>
          </p:cNvSpPr>
          <p:nvPr>
            <p:ph type="title"/>
          </p:nvPr>
        </p:nvSpPr>
        <p:spPr>
          <a:xfrm>
            <a:off x="1304017" y="804520"/>
            <a:ext cx="6815731" cy="1049235"/>
          </a:xfrm>
        </p:spPr>
        <p:txBody>
          <a:bodyPr>
            <a:normAutofit/>
          </a:bodyPr>
          <a:lstStyle/>
          <a:p>
            <a:r>
              <a:rPr lang="en-US" b="1" dirty="0"/>
              <a:t>Rocket Fins </a:t>
            </a:r>
            <a:br>
              <a:rPr lang="en-US" dirty="0"/>
            </a:br>
            <a:endParaRPr lang="en-US" dirty="0"/>
          </a:p>
        </p:txBody>
      </p:sp>
      <p:sp>
        <p:nvSpPr>
          <p:cNvPr id="3" name="Content Placeholder 2">
            <a:extLst>
              <a:ext uri="{FF2B5EF4-FFF2-40B4-BE49-F238E27FC236}">
                <a16:creationId xmlns:a16="http://schemas.microsoft.com/office/drawing/2014/main" id="{6CDCB847-CB9B-4223-ACFF-6012A554DDEE}"/>
              </a:ext>
            </a:extLst>
          </p:cNvPr>
          <p:cNvSpPr>
            <a:spLocks noGrp="1"/>
          </p:cNvSpPr>
          <p:nvPr>
            <p:ph idx="1"/>
          </p:nvPr>
        </p:nvSpPr>
        <p:spPr>
          <a:xfrm>
            <a:off x="1304017" y="2015733"/>
            <a:ext cx="6815731" cy="4021267"/>
          </a:xfrm>
        </p:spPr>
        <p:txBody>
          <a:bodyPr>
            <a:normAutofit/>
          </a:bodyPr>
          <a:lstStyle/>
          <a:p>
            <a:r>
              <a:rPr lang="en-US">
                <a:solidFill>
                  <a:srgbClr val="FFFFFE"/>
                </a:solidFill>
              </a:rPr>
              <a:t>Unique rubber compound allows you to achieve greater efficiency by reducing the overall weight. One size fits most. </a:t>
            </a:r>
          </a:p>
        </p:txBody>
      </p:sp>
    </p:spTree>
    <p:extLst>
      <p:ext uri="{BB962C8B-B14F-4D97-AF65-F5344CB8AC3E}">
        <p14:creationId xmlns:p14="http://schemas.microsoft.com/office/powerpoint/2010/main" val="1210805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itting, laying, bed, holding&#10;&#10;Description automatically generated">
            <a:extLst>
              <a:ext uri="{FF2B5EF4-FFF2-40B4-BE49-F238E27FC236}">
                <a16:creationId xmlns:a16="http://schemas.microsoft.com/office/drawing/2014/main" id="{104CE888-FA09-439C-8DB2-21BFA90C1F45}"/>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2487" r="-1" b="12511"/>
          <a:stretch/>
        </p:blipFill>
        <p:spPr>
          <a:xfrm>
            <a:off x="305" y="10"/>
            <a:ext cx="12191695" cy="6857990"/>
          </a:xfrm>
          <a:prstGeom prst="rect">
            <a:avLst/>
          </a:prstGeom>
        </p:spPr>
      </p:pic>
      <p:sp>
        <p:nvSpPr>
          <p:cNvPr id="17"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FAD9BB1E-5626-4C3C-BE44-C2838DC016FF}"/>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Shredder SAR Rescue Fins</a:t>
            </a:r>
            <a:br>
              <a:rPr lang="en-US">
                <a:solidFill>
                  <a:schemeClr val="tx1"/>
                </a:solidFill>
              </a:rPr>
            </a:br>
            <a:endParaRPr lang="en-US">
              <a:solidFill>
                <a:schemeClr val="tx1"/>
              </a:solidFill>
            </a:endParaRP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7EAA5E4-0E92-406C-9C20-CF7BB46244BD}"/>
              </a:ext>
            </a:extLst>
          </p:cNvPr>
          <p:cNvSpPr>
            <a:spLocks noGrp="1"/>
          </p:cNvSpPr>
          <p:nvPr>
            <p:ph idx="1"/>
          </p:nvPr>
        </p:nvSpPr>
        <p:spPr>
          <a:xfrm>
            <a:off x="4976636" y="1193800"/>
            <a:ext cx="6085091" cy="4699000"/>
          </a:xfrm>
        </p:spPr>
        <p:txBody>
          <a:bodyPr anchor="ctr">
            <a:normAutofit/>
          </a:bodyPr>
          <a:lstStyle/>
          <a:p>
            <a:r>
              <a:rPr lang="en-US" dirty="0"/>
              <a:t>Features a hydrodynamic blade design for improved thrust with less fatigue. Ultra light polymer blade with large foot pocket (fits boots of ice rescue suits). Fin strap with adjustable buckles and quick-release leash. </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376504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water, outdoor, person, person&#10;&#10;Description automatically generated">
            <a:extLst>
              <a:ext uri="{FF2B5EF4-FFF2-40B4-BE49-F238E27FC236}">
                <a16:creationId xmlns:a16="http://schemas.microsoft.com/office/drawing/2014/main" id="{F7294FF6-4AA5-4C98-B7A1-87B6E92E0EC7}"/>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10419" r="694"/>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BE3BDC84-59E9-4436-BFE8-78D5F0FD028F}"/>
              </a:ext>
            </a:extLst>
          </p:cNvPr>
          <p:cNvSpPr>
            <a:spLocks noGrp="1"/>
          </p:cNvSpPr>
          <p:nvPr>
            <p:ph type="title"/>
          </p:nvPr>
        </p:nvSpPr>
        <p:spPr>
          <a:xfrm>
            <a:off x="1130271" y="1193800"/>
            <a:ext cx="3193050" cy="4699000"/>
          </a:xfrm>
        </p:spPr>
        <p:txBody>
          <a:bodyPr anchor="ctr">
            <a:normAutofit/>
          </a:bodyPr>
          <a:lstStyle/>
          <a:p>
            <a:r>
              <a:rPr lang="en-US">
                <a:solidFill>
                  <a:schemeClr val="tx1"/>
                </a:solidFill>
              </a:rPr>
              <a:t>EPIRBs </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80BFA11-940C-46F0-9B59-099BF72805AF}"/>
              </a:ext>
            </a:extLst>
          </p:cNvPr>
          <p:cNvSpPr>
            <a:spLocks noGrp="1"/>
          </p:cNvSpPr>
          <p:nvPr>
            <p:ph idx="1"/>
          </p:nvPr>
        </p:nvSpPr>
        <p:spPr>
          <a:xfrm>
            <a:off x="4976636" y="1193800"/>
            <a:ext cx="6085091" cy="4699000"/>
          </a:xfrm>
        </p:spPr>
        <p:txBody>
          <a:bodyPr anchor="ctr">
            <a:normAutofit/>
          </a:bodyPr>
          <a:lstStyle/>
          <a:p>
            <a:r>
              <a:rPr lang="en-US" dirty="0"/>
              <a:t>Category I (automatic hydrostatic deployment) or Category II (manual deployment) mounting options. Each beacon transmits your digital identifier to the COSPAS/SARSAT monitoring system via 406 MHz signal. A separate 121.5 MHz homing signal then guides local search and rescue efforts. </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327959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flying through the air over a body of water&#10;&#10;Description automatically generated">
            <a:extLst>
              <a:ext uri="{FF2B5EF4-FFF2-40B4-BE49-F238E27FC236}">
                <a16:creationId xmlns:a16="http://schemas.microsoft.com/office/drawing/2014/main" id="{47144902-669E-418F-9017-1A5C99BABD4E}"/>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35698" r="-1" b="24082"/>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AA5496FB-CAB4-432B-B13A-08A68543F1B2}"/>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Rescue Wetsuit</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18C73BA-5438-467E-9256-6A69DBC6AB2B}"/>
              </a:ext>
            </a:extLst>
          </p:cNvPr>
          <p:cNvSpPr>
            <a:spLocks noGrp="1"/>
          </p:cNvSpPr>
          <p:nvPr>
            <p:ph idx="1"/>
          </p:nvPr>
        </p:nvSpPr>
        <p:spPr>
          <a:xfrm>
            <a:off x="4976636" y="1193800"/>
            <a:ext cx="6085091" cy="4699000"/>
          </a:xfrm>
        </p:spPr>
        <p:txBody>
          <a:bodyPr anchor="ctr">
            <a:normAutofit/>
          </a:bodyPr>
          <a:lstStyle/>
          <a:p>
            <a:r>
              <a:rPr lang="en-US" dirty="0"/>
              <a:t>Rescue Wetsuit provides our highest level of insulation, while retaining the mobility you need to do your work.</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488357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earing a suit and tie&#10;&#10;Description automatically generated">
            <a:extLst>
              <a:ext uri="{FF2B5EF4-FFF2-40B4-BE49-F238E27FC236}">
                <a16:creationId xmlns:a16="http://schemas.microsoft.com/office/drawing/2014/main" id="{1A8C0156-7923-42F1-846C-B2F19519655C}"/>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b="67796"/>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Title 2">
            <a:extLst>
              <a:ext uri="{FF2B5EF4-FFF2-40B4-BE49-F238E27FC236}">
                <a16:creationId xmlns:a16="http://schemas.microsoft.com/office/drawing/2014/main" id="{FE067EA4-379F-4265-811E-F909317C0D02}"/>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Fire-resistant clothing</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230CEE23-9FE4-40AD-AAE0-FF350EF3FE59}"/>
              </a:ext>
            </a:extLst>
          </p:cNvPr>
          <p:cNvSpPr>
            <a:spLocks noGrp="1"/>
          </p:cNvSpPr>
          <p:nvPr>
            <p:ph idx="1"/>
          </p:nvPr>
        </p:nvSpPr>
        <p:spPr>
          <a:xfrm>
            <a:off x="4976636" y="1193800"/>
            <a:ext cx="6085091" cy="4699000"/>
          </a:xfrm>
        </p:spPr>
        <p:txBody>
          <a:bodyPr anchor="ctr">
            <a:normAutofit/>
          </a:bodyPr>
          <a:lstStyle/>
          <a:p>
            <a:r>
              <a:rPr lang="en-US" dirty="0"/>
              <a:t>Nomex® is a fire-resistant aramid fiber manufactured by the DuPont Corp, which does not melt or flow at high temperatures. Above 700°F(370° C), Nomex® will degrade rapidly to a friable char. At the point at which woven nylon fabrics melt (489°F, 254° C), fabrics woven of Nomex® fiber retain about 60% of their original strength. 2</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483126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E067EA4-379F-4265-811E-F909317C0D02}"/>
              </a:ext>
            </a:extLst>
          </p:cNvPr>
          <p:cNvSpPr>
            <a:spLocks noGrp="1"/>
          </p:cNvSpPr>
          <p:nvPr>
            <p:ph type="title"/>
          </p:nvPr>
        </p:nvSpPr>
        <p:spPr>
          <a:xfrm>
            <a:off x="1451579" y="1002165"/>
            <a:ext cx="9603275" cy="1371580"/>
          </a:xfrm>
        </p:spPr>
        <p:txBody>
          <a:bodyPr>
            <a:normAutofit/>
          </a:bodyPr>
          <a:lstStyle/>
          <a:p>
            <a:r>
              <a:rPr lang="en-US" sz="3600" b="1">
                <a:solidFill>
                  <a:srgbClr val="FFFFFF"/>
                </a:solidFill>
              </a:rPr>
              <a:t>Fire-resistant clothing</a:t>
            </a:r>
          </a:p>
        </p:txBody>
      </p:sp>
      <p:sp useBgFill="1">
        <p:nvSpPr>
          <p:cNvPr id="11" name="Rectangle 10">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230CEE23-9FE4-40AD-AAE0-FF350EF3FE59}"/>
              </a:ext>
            </a:extLst>
          </p:cNvPr>
          <p:cNvSpPr>
            <a:spLocks noGrp="1"/>
          </p:cNvSpPr>
          <p:nvPr>
            <p:ph idx="1"/>
          </p:nvPr>
        </p:nvSpPr>
        <p:spPr>
          <a:xfrm>
            <a:off x="1451580" y="2965045"/>
            <a:ext cx="9436404" cy="3087524"/>
          </a:xfrm>
        </p:spPr>
        <p:txBody>
          <a:bodyPr>
            <a:normAutofit/>
          </a:bodyPr>
          <a:lstStyle/>
          <a:p>
            <a:r>
              <a:rPr lang="en-US" dirty="0"/>
              <a:t>PBI is a synthetic fiber produced by PBI Performance Products, Inc. PBI will not ignite, and retains fiber integrity in addition to suppleness when exposed to flames. It does not have a melting point but has a decomposition temperature 1300° F (700° C). </a:t>
            </a:r>
          </a:p>
        </p:txBody>
      </p:sp>
    </p:spTree>
    <p:extLst>
      <p:ext uri="{BB962C8B-B14F-4D97-AF65-F5344CB8AC3E}">
        <p14:creationId xmlns:p14="http://schemas.microsoft.com/office/powerpoint/2010/main" val="377966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 luggage, suitcase, sitting&#10;&#10;Description automatically generated">
            <a:extLst>
              <a:ext uri="{FF2B5EF4-FFF2-40B4-BE49-F238E27FC236}">
                <a16:creationId xmlns:a16="http://schemas.microsoft.com/office/drawing/2014/main" id="{33706103-4183-4200-A3A4-7338A1F514B6}"/>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3381" r="-1" b="2347"/>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867F5F74-AAF6-47F3-93F7-1AF6C6BE9AD4}"/>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Flight helmet</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3AAA11C-76F6-47A8-A0C3-493436C63908}"/>
              </a:ext>
            </a:extLst>
          </p:cNvPr>
          <p:cNvSpPr>
            <a:spLocks noGrp="1"/>
          </p:cNvSpPr>
          <p:nvPr>
            <p:ph idx="1"/>
          </p:nvPr>
        </p:nvSpPr>
        <p:spPr>
          <a:xfrm>
            <a:off x="4976636" y="1193800"/>
            <a:ext cx="6085091" cy="4699000"/>
          </a:xfrm>
        </p:spPr>
        <p:txBody>
          <a:bodyPr anchor="ctr">
            <a:normAutofit/>
          </a:bodyPr>
          <a:lstStyle/>
          <a:p>
            <a:r>
              <a:rPr lang="en-US"/>
              <a:t>It provides a maximum peak force deceleration up to 300 g's (0.4milliseconds duration) inside the helmet during a sustained impact(using ANSI Z-90.1 test design),which enables the helmet to distribute the impact to a survivable level for the wearer. </a:t>
            </a:r>
            <a:endParaRPr lang="en-US"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872182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helmet&#10;&#10;Description automatically generated">
            <a:extLst>
              <a:ext uri="{FF2B5EF4-FFF2-40B4-BE49-F238E27FC236}">
                <a16:creationId xmlns:a16="http://schemas.microsoft.com/office/drawing/2014/main" id="{647443A8-A0A8-414F-8F54-92F4091781A7}"/>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30707" r="-1" b="21058"/>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867F5F74-AAF6-47F3-93F7-1AF6C6BE9AD4}"/>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Flight helmet</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3AAA11C-76F6-47A8-A0C3-493436C63908}"/>
              </a:ext>
            </a:extLst>
          </p:cNvPr>
          <p:cNvSpPr>
            <a:spLocks noGrp="1"/>
          </p:cNvSpPr>
          <p:nvPr>
            <p:ph idx="1"/>
          </p:nvPr>
        </p:nvSpPr>
        <p:spPr>
          <a:xfrm>
            <a:off x="4976636" y="1193800"/>
            <a:ext cx="6085091" cy="4699000"/>
          </a:xfrm>
        </p:spPr>
        <p:txBody>
          <a:bodyPr anchor="ctr">
            <a:normAutofit/>
          </a:bodyPr>
          <a:lstStyle/>
          <a:p>
            <a:r>
              <a:rPr lang="en-US" dirty="0"/>
              <a:t>The flight helmet's design allows communication through a noise-canceling microphone and earphones in the ear cups. </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643553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earing a helmet&#10;&#10;Description automatically generated">
            <a:extLst>
              <a:ext uri="{FF2B5EF4-FFF2-40B4-BE49-F238E27FC236}">
                <a16:creationId xmlns:a16="http://schemas.microsoft.com/office/drawing/2014/main" id="{ABB2B3EA-90AD-4EC1-A5A1-89B3D24551F9}"/>
              </a:ext>
            </a:extLst>
          </p:cNvPr>
          <p:cNvPicPr>
            <a:picLocks noChangeAspect="1"/>
          </p:cNvPicPr>
          <p:nvPr/>
        </p:nvPicPr>
        <p:blipFill rotWithShape="1">
          <a:blip r:embed="rId2">
            <a:alphaModFix amt="50000"/>
            <a:grayscl/>
            <a:extLst>
              <a:ext uri="{28A0092B-C50C-407E-A947-70E740481C1C}">
                <a14:useLocalDpi xmlns:a14="http://schemas.microsoft.com/office/drawing/2010/main" val="0"/>
              </a:ext>
            </a:extLst>
          </a:blip>
          <a:srcRect t="3233" r="-1" b="18093"/>
          <a:stretch/>
        </p:blipFill>
        <p:spPr>
          <a:xfrm>
            <a:off x="305" y="10"/>
            <a:ext cx="12191695" cy="6857990"/>
          </a:xfrm>
          <a:prstGeom prst="rect">
            <a:avLst/>
          </a:prstGeom>
        </p:spPr>
      </p:pic>
      <p:sp>
        <p:nvSpPr>
          <p:cNvPr id="23"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5"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867F5F74-AAF6-47F3-93F7-1AF6C6BE9AD4}"/>
              </a:ext>
            </a:extLst>
          </p:cNvPr>
          <p:cNvSpPr>
            <a:spLocks noGrp="1"/>
          </p:cNvSpPr>
          <p:nvPr>
            <p:ph type="title"/>
          </p:nvPr>
        </p:nvSpPr>
        <p:spPr>
          <a:xfrm>
            <a:off x="1130271" y="1193800"/>
            <a:ext cx="3193050" cy="4699000"/>
          </a:xfrm>
        </p:spPr>
        <p:txBody>
          <a:bodyPr anchor="ctr">
            <a:normAutofit/>
          </a:bodyPr>
          <a:lstStyle/>
          <a:p>
            <a:r>
              <a:rPr lang="en-US" b="1"/>
              <a:t>Flight helmet</a:t>
            </a:r>
            <a:endParaRPr lang="en-US" b="1" dirty="0"/>
          </a:p>
        </p:txBody>
      </p:sp>
      <p:cxnSp>
        <p:nvCxnSpPr>
          <p:cNvPr id="26"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3AAA11C-76F6-47A8-A0C3-493436C63908}"/>
              </a:ext>
            </a:extLst>
          </p:cNvPr>
          <p:cNvSpPr>
            <a:spLocks noGrp="1"/>
          </p:cNvSpPr>
          <p:nvPr>
            <p:ph idx="1"/>
          </p:nvPr>
        </p:nvSpPr>
        <p:spPr>
          <a:xfrm>
            <a:off x="4976636" y="1193800"/>
            <a:ext cx="6085091" cy="4699000"/>
          </a:xfrm>
        </p:spPr>
        <p:txBody>
          <a:bodyPr anchor="ctr">
            <a:normAutofit/>
          </a:bodyPr>
          <a:lstStyle/>
          <a:p>
            <a:r>
              <a:rPr lang="en-US" dirty="0"/>
              <a:t>Other features of a flight helmet include noise suppression, a protective visor, and an energy-absorbing liner. A maxillofacial shield (M FS), which can be attached with latches to an HGU-56/P helmet, protects the lower facial area from flying debris.</a:t>
            </a:r>
          </a:p>
        </p:txBody>
      </p:sp>
      <p:sp>
        <p:nvSpPr>
          <p:cNvPr id="27"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095218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helmet, headdress&#10;&#10;Description automatically generated">
            <a:extLst>
              <a:ext uri="{FF2B5EF4-FFF2-40B4-BE49-F238E27FC236}">
                <a16:creationId xmlns:a16="http://schemas.microsoft.com/office/drawing/2014/main" id="{6CF0EBFC-0294-406C-AEDF-785EB58C2E0B}"/>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28581" b="30570"/>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5D3261F4-EE7F-4F8D-91BB-A31BC2EB364B}"/>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Rescue helmet</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6D8C962-7C7F-44BC-92D9-A596C74A250D}"/>
              </a:ext>
            </a:extLst>
          </p:cNvPr>
          <p:cNvSpPr>
            <a:spLocks noGrp="1"/>
          </p:cNvSpPr>
          <p:nvPr>
            <p:ph idx="1"/>
          </p:nvPr>
        </p:nvSpPr>
        <p:spPr>
          <a:xfrm>
            <a:off x="4976636" y="1193800"/>
            <a:ext cx="6085091" cy="4699000"/>
          </a:xfrm>
        </p:spPr>
        <p:txBody>
          <a:bodyPr anchor="ctr">
            <a:normAutofit/>
          </a:bodyPr>
          <a:lstStyle/>
          <a:p>
            <a:r>
              <a:rPr lang="en-US" dirty="0"/>
              <a:t>rescuers aboard helicopters on rescue missions frequently wear climbing helmets and firefighter hard hats, a flight helmet is a superior protective device, since it is specifically designed for this application. </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07815115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otalTime>3</TotalTime>
  <Words>1149</Words>
  <Application>Microsoft Office PowerPoint</Application>
  <PresentationFormat>Widescreen</PresentationFormat>
  <Paragraphs>74</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Rockwell</vt:lpstr>
      <vt:lpstr>Gallery</vt:lpstr>
      <vt:lpstr>THE RESCUE COMPANY 1</vt:lpstr>
      <vt:lpstr>Rescue Helicopter  Personnel Protective Equipment  </vt:lpstr>
      <vt:lpstr>Fire-resistant clothing</vt:lpstr>
      <vt:lpstr>Fire-resistant clothing</vt:lpstr>
      <vt:lpstr>Fire-resistant clothing</vt:lpstr>
      <vt:lpstr>Flight helmet</vt:lpstr>
      <vt:lpstr>Flight helmet</vt:lpstr>
      <vt:lpstr>Flight helmet</vt:lpstr>
      <vt:lpstr>Rescue helmet</vt:lpstr>
      <vt:lpstr>Footwear </vt:lpstr>
      <vt:lpstr>Footwear </vt:lpstr>
      <vt:lpstr>hand, eye, and ear protection</vt:lpstr>
      <vt:lpstr>Harnesses</vt:lpstr>
      <vt:lpstr>Harnesses</vt:lpstr>
      <vt:lpstr>TRI-SAR Helicopter Rescue Harness</vt:lpstr>
      <vt:lpstr>TRI-SAR Helicopter Rescue Harness</vt:lpstr>
      <vt:lpstr>TRI-SAR Helicopter Rescue Harness</vt:lpstr>
      <vt:lpstr>Life vest</vt:lpstr>
      <vt:lpstr>Life vest</vt:lpstr>
      <vt:lpstr>The complete PFD includes the following standard issue equipment</vt:lpstr>
      <vt:lpstr>Helicopter Emergency Egress Device (HEED)</vt:lpstr>
      <vt:lpstr>Helicopter Emergency Egress Device (HEED)</vt:lpstr>
      <vt:lpstr>Mustang Dry Suit</vt:lpstr>
      <vt:lpstr>Mustang Dry Suit</vt:lpstr>
      <vt:lpstr>OTTO Tactical 3 Comm/Peltor/TEA</vt:lpstr>
      <vt:lpstr>Mask</vt:lpstr>
      <vt:lpstr> Snorkel</vt:lpstr>
      <vt:lpstr>Water Rescue Boots</vt:lpstr>
      <vt:lpstr>Fins</vt:lpstr>
      <vt:lpstr>Rocket Fins  </vt:lpstr>
      <vt:lpstr>Shredder SAR Rescue Fins </vt:lpstr>
      <vt:lpstr>EPIRBs </vt:lpstr>
      <vt:lpstr>Rescue Wetsuit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RESCUE COMPANY 1</dc:title>
  <dc:creator>Carlos Tavarez</dc:creator>
  <cp:lastModifiedBy>Carlos Tavarez</cp:lastModifiedBy>
  <cp:revision>7</cp:revision>
  <dcterms:created xsi:type="dcterms:W3CDTF">2020-08-30T22:47:54Z</dcterms:created>
  <dcterms:modified xsi:type="dcterms:W3CDTF">2020-08-30T22:59:01Z</dcterms:modified>
</cp:coreProperties>
</file>