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handoutMasterIdLst>
    <p:handoutMasterId r:id="rId54"/>
  </p:handoutMasterIdLst>
  <p:sldIdLst>
    <p:sldId id="256" r:id="rId2"/>
    <p:sldId id="257" r:id="rId3"/>
    <p:sldId id="319" r:id="rId4"/>
    <p:sldId id="258" r:id="rId5"/>
    <p:sldId id="259" r:id="rId6"/>
    <p:sldId id="261" r:id="rId7"/>
    <p:sldId id="316" r:id="rId8"/>
    <p:sldId id="262" r:id="rId9"/>
    <p:sldId id="317" r:id="rId10"/>
    <p:sldId id="318" r:id="rId11"/>
    <p:sldId id="263" r:id="rId12"/>
    <p:sldId id="264" r:id="rId13"/>
    <p:sldId id="265" r:id="rId14"/>
    <p:sldId id="266" r:id="rId15"/>
    <p:sldId id="269" r:id="rId16"/>
    <p:sldId id="324" r:id="rId17"/>
    <p:sldId id="271" r:id="rId18"/>
    <p:sldId id="275" r:id="rId19"/>
    <p:sldId id="278" r:id="rId20"/>
    <p:sldId id="279" r:id="rId21"/>
    <p:sldId id="281" r:id="rId22"/>
    <p:sldId id="282" r:id="rId23"/>
    <p:sldId id="283" r:id="rId24"/>
    <p:sldId id="284" r:id="rId25"/>
    <p:sldId id="286" r:id="rId26"/>
    <p:sldId id="287" r:id="rId27"/>
    <p:sldId id="288" r:id="rId28"/>
    <p:sldId id="289" r:id="rId29"/>
    <p:sldId id="290" r:id="rId30"/>
    <p:sldId id="291" r:id="rId31"/>
    <p:sldId id="293" r:id="rId32"/>
    <p:sldId id="325" r:id="rId33"/>
    <p:sldId id="326" r:id="rId34"/>
    <p:sldId id="327" r:id="rId35"/>
    <p:sldId id="297" r:id="rId36"/>
    <p:sldId id="298" r:id="rId37"/>
    <p:sldId id="300" r:id="rId38"/>
    <p:sldId id="301" r:id="rId39"/>
    <p:sldId id="302" r:id="rId40"/>
    <p:sldId id="303" r:id="rId41"/>
    <p:sldId id="304" r:id="rId42"/>
    <p:sldId id="305" r:id="rId43"/>
    <p:sldId id="307" r:id="rId44"/>
    <p:sldId id="322" r:id="rId45"/>
    <p:sldId id="309" r:id="rId46"/>
    <p:sldId id="311" r:id="rId47"/>
    <p:sldId id="312" r:id="rId48"/>
    <p:sldId id="313" r:id="rId49"/>
    <p:sldId id="315" r:id="rId50"/>
    <p:sldId id="320" r:id="rId51"/>
    <p:sldId id="321" r:id="rId52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nnifer Deforge-Kling" initials="JDK" lastIdx="58" clrIdx="0"/>
  <p:cmAuthor id="1" name="JASON G. SCHEIDERER" initials="JGS" lastIdx="7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0" autoAdjust="0"/>
    <p:restoredTop sz="68489" autoAdjust="0"/>
  </p:normalViewPr>
  <p:slideViewPr>
    <p:cSldViewPr>
      <p:cViewPr>
        <p:scale>
          <a:sx n="54" d="100"/>
          <a:sy n="54" d="100"/>
        </p:scale>
        <p:origin x="-183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2808" y="-120"/>
      </p:cViewPr>
      <p:guideLst>
        <p:guide orient="horz" pos="3224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2081"/>
          </a:xfrm>
          <a:prstGeom prst="rect">
            <a:avLst/>
          </a:prstGeom>
        </p:spPr>
        <p:txBody>
          <a:bodyPr vert="horz" lIns="98115" tIns="49058" rIns="98115" bIns="49058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2081"/>
          </a:xfrm>
          <a:prstGeom prst="rect">
            <a:avLst/>
          </a:prstGeom>
        </p:spPr>
        <p:txBody>
          <a:bodyPr vert="horz" lIns="98115" tIns="49058" rIns="98115" bIns="49058" rtlCol="0"/>
          <a:lstStyle>
            <a:lvl1pPr algn="r">
              <a:defRPr sz="1300"/>
            </a:lvl1pPr>
          </a:lstStyle>
          <a:p>
            <a:fld id="{7777E05C-E7A8-40E4-B82D-3B192FF9DA5F}" type="datetimeFigureOut">
              <a:rPr lang="en-US" smtClean="0"/>
              <a:t>3/11/2016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785"/>
            <a:ext cx="3076363" cy="512081"/>
          </a:xfrm>
          <a:prstGeom prst="rect">
            <a:avLst/>
          </a:prstGeom>
        </p:spPr>
        <p:txBody>
          <a:bodyPr vert="horz" lIns="98115" tIns="49058" rIns="98115" bIns="49058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0785"/>
            <a:ext cx="3076363" cy="512081"/>
          </a:xfrm>
          <a:prstGeom prst="rect">
            <a:avLst/>
          </a:prstGeom>
        </p:spPr>
        <p:txBody>
          <a:bodyPr vert="horz" lIns="98115" tIns="49058" rIns="98115" bIns="49058" rtlCol="0" anchor="b"/>
          <a:lstStyle>
            <a:lvl1pPr algn="r">
              <a:defRPr sz="1300"/>
            </a:lvl1pPr>
          </a:lstStyle>
          <a:p>
            <a:fld id="{5E58D6B2-1E15-4563-BCB1-9D72E57EDF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9850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8115" tIns="49058" rIns="98115" bIns="49058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8115" tIns="49058" rIns="98115" bIns="49058" rtlCol="0"/>
          <a:lstStyle>
            <a:lvl1pPr algn="r">
              <a:defRPr sz="1300"/>
            </a:lvl1pPr>
          </a:lstStyle>
          <a:p>
            <a:fld id="{0D9209D3-C647-4BF8-ADCC-05F9BCDA9021}" type="datetimeFigureOut">
              <a:rPr lang="en-US" smtClean="0"/>
              <a:t>3/11/2016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115" tIns="49058" rIns="98115" bIns="4905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8115" tIns="49058" rIns="98115" bIns="4905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8115" tIns="49058" rIns="98115" bIns="49058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8115" tIns="49058" rIns="98115" bIns="49058" rtlCol="0" anchor="b"/>
          <a:lstStyle>
            <a:lvl1pPr algn="r">
              <a:defRPr sz="1300"/>
            </a:lvl1pPr>
          </a:lstStyle>
          <a:p>
            <a:fld id="{564205A7-37A0-4A58-92EC-212701BAC2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236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Instructor Notes </a:t>
            </a:r>
          </a:p>
          <a:p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defTabSz="981151">
              <a:defRPr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Lesson 3 provides an overview on emergency vehicle safety. </a:t>
            </a:r>
            <a:endParaRPr lang="en-US" altLang="en-US" sz="1200" dirty="0">
              <a:latin typeface="Arial" pitchFamily="34" charset="0"/>
              <a:cs typeface="Arial" pitchFamily="34" charset="0"/>
            </a:endParaRPr>
          </a:p>
          <a:p>
            <a:endParaRPr lang="en-US" sz="1200" dirty="0">
              <a:latin typeface="Arial" pitchFamily="34" charset="0"/>
              <a:cs typeface="Arial" pitchFamily="34" charset="0"/>
            </a:endParaRPr>
          </a:p>
          <a:p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953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Instructor</a:t>
            </a:r>
            <a:r>
              <a:rPr lang="en-US" sz="1200" baseline="0" dirty="0" smtClean="0">
                <a:latin typeface="Arial" pitchFamily="34" charset="0"/>
                <a:cs typeface="Arial" pitchFamily="34" charset="0"/>
              </a:rPr>
              <a:t> Notes </a:t>
            </a:r>
          </a:p>
          <a:p>
            <a:endParaRPr lang="en-US" sz="1200" baseline="0" dirty="0" smtClean="0">
              <a:latin typeface="Arial" pitchFamily="34" charset="0"/>
              <a:cs typeface="Arial" pitchFamily="34" charset="0"/>
            </a:endParaRPr>
          </a:p>
          <a:p>
            <a:pPr defTabSz="981151">
              <a:defRPr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Discuss the strategies to mitigate the risk factors of reduced following distances, excessive vehicle speed, and distracted driving.</a:t>
            </a:r>
            <a:r>
              <a:rPr lang="en-US" sz="1200" baseline="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en-US" sz="1200" baseline="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200" baseline="0" dirty="0" smtClean="0">
                <a:latin typeface="Arial" pitchFamily="34" charset="0"/>
                <a:cs typeface="Arial" pitchFamily="34" charset="0"/>
              </a:rPr>
              <a:t>Expand on the following points: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Reduced following distances:</a:t>
            </a:r>
            <a:endParaRPr lang="en-IN" sz="1200" dirty="0" smtClean="0">
              <a:effectLst/>
              <a:latin typeface="Arial" pitchFamily="34" charset="0"/>
              <a:cs typeface="Arial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Tailgating is a common cause of collisions, even in nonemergency driving.</a:t>
            </a:r>
            <a:endParaRPr lang="en-IN" sz="1200" dirty="0" smtClean="0">
              <a:effectLst/>
              <a:latin typeface="Arial" pitchFamily="34" charset="0"/>
              <a:cs typeface="Arial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Ambulances have a greater stopping distance than most cars.</a:t>
            </a:r>
            <a:endParaRPr lang="en-IN" sz="1200" dirty="0" smtClean="0">
              <a:effectLst/>
              <a:latin typeface="Arial" pitchFamily="34" charset="0"/>
              <a:cs typeface="Arial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Decrease your speed and increase the following distance in areas of poor visibility.</a:t>
            </a:r>
            <a:endParaRPr lang="en-IN" sz="1200" dirty="0" smtClean="0">
              <a:effectLst/>
              <a:latin typeface="Arial" pitchFamily="34" charset="0"/>
              <a:cs typeface="Arial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Decrease your speed and increase the following distance in adverse weather, road, or traffic conditions.</a:t>
            </a:r>
            <a:endParaRPr lang="en-IN" sz="1200" dirty="0" smtClean="0">
              <a:effectLst/>
              <a:latin typeface="Arial" pitchFamily="34" charset="0"/>
              <a:cs typeface="Arial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Excessive vehicle speed:</a:t>
            </a:r>
            <a:endParaRPr lang="en-IN" sz="1200" dirty="0" smtClean="0">
              <a:effectLst/>
              <a:latin typeface="Arial" pitchFamily="34" charset="0"/>
              <a:cs typeface="Arial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Excessive speed is a common factor in most serious ambulance crashes.</a:t>
            </a:r>
            <a:endParaRPr lang="en-IN" sz="1200" dirty="0" smtClean="0">
              <a:effectLst/>
              <a:latin typeface="Arial" pitchFamily="34" charset="0"/>
              <a:cs typeface="Arial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Speed reduces our ability to react.</a:t>
            </a:r>
            <a:endParaRPr lang="en-IN" sz="1200" dirty="0" smtClean="0">
              <a:effectLst/>
              <a:latin typeface="Arial" pitchFamily="34" charset="0"/>
              <a:cs typeface="Arial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Velocity significantly increases the forces in a collision.</a:t>
            </a:r>
            <a:endParaRPr lang="en-IN" sz="1200" dirty="0" smtClean="0">
              <a:effectLst/>
              <a:latin typeface="Arial" pitchFamily="34" charset="0"/>
              <a:cs typeface="Arial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Distractions:</a:t>
            </a:r>
            <a:endParaRPr lang="en-IN" sz="1200" dirty="0" smtClean="0">
              <a:effectLst/>
              <a:latin typeface="Arial" pitchFamily="34" charset="0"/>
              <a:cs typeface="Arial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We have many “opportunities” to be distracted while operating an emergency vehicle.</a:t>
            </a:r>
            <a:endParaRPr lang="en-IN" sz="1200" dirty="0" smtClean="0">
              <a:effectLst/>
              <a:latin typeface="Arial" pitchFamily="34" charset="0"/>
              <a:cs typeface="Arial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Driving is one of the most important and dangerous elements of the job.</a:t>
            </a:r>
            <a:endParaRPr lang="en-IN" sz="1200" dirty="0" smtClean="0">
              <a:effectLst/>
              <a:latin typeface="Arial" pitchFamily="34" charset="0"/>
              <a:cs typeface="Arial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Our patients, partners, families, and the general public deserve alert and professional emergency vehicle operators behind the wheel of all emergency vehicles.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783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81151"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Some important pearls of wisdom to share with participants on preventing collisions.</a:t>
            </a:r>
            <a:r>
              <a:rPr lang="en-US" alt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Expand on the following points: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Leave yourself an escape route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Use a minimum 4-second following distance for speeds of 40 mph or less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Add 1 second for every 10 mph over 40 mph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At red lights, leave room in front of you when you are stopped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You should be able to see the rear tires on the car in front of you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Be aware of your surroundings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Look out for hazards and road work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Look ahead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Watch traffic patterns and traffic signals in the distance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Preplan and prepare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Ask yourself, “What if?”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Give other drivers time to react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Use your turn signals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Make 12-second lane changes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665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 seconds—Blinker on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665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 seconds—Check mirrors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665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 seconds—Lane change, one wheel at a time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Allow others to pass you rather than tailgate you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Avoid being closely followed to the hospital by anxious family or friends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Increase your distance from drivers that you feel are unsafe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Increase your distance in situations where there is poor visibility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Use extreme caution with multiple unit responses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driving in tandem with another emergency vehicle, allow enough distance so drivers will be aware of both emergency vehicles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5608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Instructor Notes </a:t>
            </a:r>
          </a:p>
          <a:p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Note to participants that according to Kidsandcars.org, fifty children are backed over by vehicles every week and that two children die from their injuries every week.</a:t>
            </a:r>
            <a:endParaRPr lang="en-IN" sz="1200" dirty="0">
              <a:latin typeface="Arial" pitchFamily="34" charset="0"/>
              <a:cs typeface="Arial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Ask participants about their agency’s policy on using spotters during backing. </a:t>
            </a:r>
          </a:p>
          <a:p>
            <a:pPr defTabSz="981151">
              <a:defRPr/>
            </a:pPr>
            <a:endParaRPr lang="en-US" sz="1200" dirty="0"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latin typeface="Arial" pitchFamily="34" charset="0"/>
                <a:cs typeface="Arial" pitchFamily="34" charset="0"/>
              </a:rPr>
              <a:t>Expand on the following points: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Backing is an important space management issue.</a:t>
            </a:r>
            <a:endParaRPr lang="en-IN" sz="1200" dirty="0">
              <a:latin typeface="Arial" pitchFamily="34" charset="0"/>
              <a:cs typeface="Arial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Do not back the ambulance unless absolutely necessary.</a:t>
            </a:r>
            <a:endParaRPr lang="en-IN" sz="1200" dirty="0">
              <a:latin typeface="Arial" pitchFamily="34" charset="0"/>
              <a:cs typeface="Arial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According to the Department of Transportation:</a:t>
            </a:r>
            <a:endParaRPr lang="en-IN" sz="1200" dirty="0">
              <a:latin typeface="Arial" pitchFamily="34" charset="0"/>
              <a:cs typeface="Arial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Backing collisions account for 25% of all commercial vehicle collisions.</a:t>
            </a:r>
            <a:endParaRPr lang="en-IN" sz="1200" dirty="0">
              <a:latin typeface="Arial" pitchFamily="34" charset="0"/>
              <a:cs typeface="Arial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Approximately 18,000 injuries from backing vehicles occur annually.</a:t>
            </a:r>
            <a:endParaRPr lang="en-IN" sz="1200" dirty="0">
              <a:latin typeface="Arial" pitchFamily="34" charset="0"/>
              <a:cs typeface="Arial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Approximately 292 deaths from backing vehicles occur annually.</a:t>
            </a:r>
            <a:endParaRPr lang="en-IN" sz="1200" dirty="0">
              <a:latin typeface="Arial" pitchFamily="34" charset="0"/>
              <a:cs typeface="Arial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Considering the average driver operates in reverse less than one mile a year, these are alarming statistics.</a:t>
            </a:r>
            <a:endParaRPr lang="en-IN" sz="1200" dirty="0">
              <a:latin typeface="Arial" pitchFamily="34" charset="0"/>
              <a:cs typeface="Arial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Disarmed backup alarms are surprisingly common in ambulances.</a:t>
            </a:r>
            <a:endParaRPr lang="en-IN" sz="1200" dirty="0">
              <a:latin typeface="Arial" pitchFamily="34" charset="0"/>
              <a:cs typeface="Arial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Regular use of a spotter significantly decreases the risks of backing.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073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endParaRPr lang="en-US" sz="1200" b="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Present the case study and then lead a discussion on the events that led to fatality of the EMS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practitioner.</a:t>
            </a:r>
            <a:r>
              <a:rPr lang="en-IN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case is an example of how multiple factors are often involved in tragic events, and how quickly a simple backing maneuver can go very wrong.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1200" b="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0" baseline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0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</a:t>
            </a:r>
            <a:r>
              <a:rPr lang="en-US" sz="1200" b="0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 Florida, a Vehicle Supply Technician (VST) was walking through the ambulance parking area at dusk.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parking lot lights were delayed because of a recent time change.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She put her headphones on and walked toward the wash bay to clean some equipment.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Another technician had just finished restocking an ambulance and was preparing to move it to the parking lot.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ambulance in front of him was in the middle of being restocked.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He decided to back his ambulance out of the bay into an open spot directly behind him.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665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distance was approximately 100 ft.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665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backup alarm was disabled.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crash report states that he was traveling at approximately 10 to 15 mph in reverse.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When nearing the middle of the parking lot, the technician felt a bump.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He immediately stopped the ambulance and got out to investigate.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He found the first VST laying on the ground behind the ambulance.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She was unresponsive and bleeding from her head.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He ran for help. She was treated by paramedic staff and flown to the local trauma center.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665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She never regained consciousness and died 4 days later from a massive intracranial bleed.</a:t>
            </a:r>
          </a:p>
          <a:p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Press the forward button and each of the key points will appear on screen:</a:t>
            </a:r>
            <a:endParaRPr lang="en-IN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What led to this tragedy?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parking lot lights would normally be on.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VST was wearing headphones and could not hear the ambulance.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There was a deviance in the normal routine of driving the ambulance forward through parking lot.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clothing she was wearing was dark in color.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backup alarm was disabled prior to backing.</a:t>
            </a: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9059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pPr defTabSz="981151">
              <a:defRPr/>
            </a:pPr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Expand on the following points: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rate of closure is the time to close the distance between you and another vehicle, relative to both speeds.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Allow other drivers to have sufficient time to react and to safely move out of your way.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Lights and sirens often startle people, and they may need time to overcome their momentary panic.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Assume nothing! Decrease your speed early enough to be able to safely stop if necessary.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Do not tailgate.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Remember the minimum following distances.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Several states have now changed the law from pull over to the right to pull over to the closest curb.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Others have not.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What does your state require?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Remember: people from other states often drive according to the laws in their own state, so always expect the unexpected!</a:t>
            </a:r>
            <a:endParaRPr lang="en-US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235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pPr defTabSz="981151">
              <a:defRPr/>
            </a:pPr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Discuss the importance of speed related to defensive driving.  </a:t>
            </a:r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Expand on the following points: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Speeding is a contributing factor in 30% of all fatal crashes.</a:t>
            </a:r>
            <a:endParaRPr lang="en-IN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Speeding reduces the driver’s ability to react quickly.</a:t>
            </a:r>
            <a:endParaRPr lang="en-IN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It increases the consequences of an MVC.</a:t>
            </a:r>
            <a:endParaRPr lang="en-IN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Speeding is a deliberate and calculated behavior.</a:t>
            </a:r>
            <a:endParaRPr lang="en-IN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 speeding driver knows the risks and ignores the dangers.</a:t>
            </a:r>
            <a:endParaRPr lang="en-IN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Speeding in oncoming traffic is hazardous and reckless.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2775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pPr defTabSz="981151">
              <a:defRPr/>
            </a:pPr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Ask participants what percentage of ambulance collisions occur while the ambulance is operating in emergency mode.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Also called running hot, code 3 driving, or using lights and sirens.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After the participants have given their answers, click on the forward button and reveal the answer: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1166" lvl="1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70%</a:t>
            </a:r>
            <a:endParaRPr lang="en-US" sz="1200" b="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81151">
              <a:defRPr/>
            </a:pP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Expand on the following points: </a:t>
            </a:r>
            <a:endParaRPr lang="en-US" sz="1200" b="1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According to NHTSA, 70% of ambulance collisions happened while operating with lights and sirens.</a:t>
            </a:r>
            <a:r>
              <a:rPr lang="en-US" alt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lang="en-US" sz="1200" b="1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2775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Expand on the following points: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Distractions increase the risk of collisions.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Visual distractions are anything that lures you to take your eyes off the road.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Ask participants to list some examples of visual distractions.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Manual distractions are things that take your hands off the wheel.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Ask participants to list some examples of manual distractions.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Cognitive distractions are things that take your mind off the road.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Ask participants to list some examples of cognitive distractions.</a:t>
            </a:r>
            <a:endParaRPr lang="en-US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81151">
              <a:defRPr/>
            </a:pPr>
            <a:endParaRPr lang="en-US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81151">
              <a:defRPr/>
            </a:pP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6629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Expand on the following points: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Texting is a “perfect storm” of distraction.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 requires you to look at the device (visual distraction), manipulate the keys (manual distraction), think about what you are writing (cognitive distraction).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This means texting is a visual, manual, and cognitive distraction all in one.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Texting while driving is also an example of a self-reinforcing behavior.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Drivers get away with it repeatedly, which reinforces the behavior.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reality is that drivers are unable to adhere to the responsibility of driving with utmost caution while engaged in this highly distracting action.</a:t>
            </a:r>
            <a:endParaRPr lang="en-US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8446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Before class, secure a tennis ball and bring it with you on the day of the class.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At this point in the lecture, begin the interactive exercise that proves that a driver cannot focus on safely operating a vehicle and text at the same time.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Hand the tennis ball to one participant.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Assign two participants to assist you by watching the ball and keeping track of how many times it passes back and forth.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Ask the rest of the participants to stand and take out their cell phones.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Next, ask the participants to put one hand out as if holding onto a steering wheel.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Ask the participants to text the message on the next slide to a friend or family member.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Participants should not use any shortcuts or use the voice to text feature.</a:t>
            </a:r>
            <a:endParaRPr lang="en-US" altLang="en-US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527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Instructor Notes 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Review the objectives for this lesson. 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Expand on the following points: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Understand the risks associated with emergency vehicle operations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Discuss risk-reducing driver behaviors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Discuss the risks of excessive speed and the impact on the total stopping distance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Describe the risks of operating in emergency mode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Explore the impact of distracted driving 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5118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Ask the participants to begin texting and keep track of how many times the ball is passed back and forth.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When the participants have finished texting, say “Stop.”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Now ask the participants how many times the ball was passed by a show of hands: 9, 10, 11, 12, 13 times?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Have your assistants give the actual results.</a:t>
            </a:r>
            <a:endParaRPr lang="en-US" altLang="en-US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226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Refer participants back to the principles of situational awareness from Lesson 2 and Chapter 2: Crew Resource Management.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Ask participants whether codriving is part of their routine.</a:t>
            </a:r>
            <a:r>
              <a:rPr lang="en-US" alt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Expand on the following points: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person in the driver’s seat needs to focus on operating the vehicle.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codriver in the passenger seat should be responsible for all nondriving tasks, including: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Siren changes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Navigating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Responding to the radio 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Codrivers can be considered to be a protective distraction.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 cooperative partner can reduce the risks of driving emergently by staying engaged as a codriver. </a:t>
            </a:r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524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Ask participants, “What can we do to combat distracting driving?”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After participants have given their answers, discuss the strategies listed as follows.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Expand on the following points: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Leave your phone on silent and out of reach.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Only check for messages when your vehicle is in park.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Have your partner answer your phone or reply for you.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you need to have a phone conversation or text, then have your partner drive.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Secure all objects in the ambulance.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Have your partner navigate or plan your route before driving.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Have your partner handle the radios whenever possible.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Talk on the radio only when it is safe to do so.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665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example, prior to placing the vehicle in drive or at red lights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Place any object that you feel may distract you out of sight and out of reach.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Pull over to the side of the road if you feel the need to deviate from a safe practice.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Get a good night’s sleep and do not drive drowsy.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Remember: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Other drivers may be distracted while behind the wheel.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Stay alert and stay away from those who are blinded by distraction!</a:t>
            </a:r>
            <a:endParaRPr lang="en-US" altLang="en-US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2095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Instructor Notes 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Expand on the following points: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Emergency vehicle operators are professional drivers.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Anything that takes your attention away from the road is dangerous.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Safe driving is not something to be practiced just some of the time.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Make a commitment to safe vehicle operation at all times.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Skills should be refreshed yearly.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Learn from near-misses.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An EMS vehicle should be a safe environment for the transport of the crew and the transport and treatment of the patient.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best way we can stay safe is to stay committed to driving safely.</a:t>
            </a: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7052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 defTabSz="981151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Discuss why the hours of service are not regulated in emergency vehicle operators and the risks of fatigued driving.</a:t>
            </a:r>
            <a:endParaRPr lang="en-US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Expand on the following points: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Unlike other professional drivers, there are no hours of service rules for emergency vehicle operators in EMS.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These are rules and regulations that govern how much rest between work shifts a driver must have.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 also limits the length of a shift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Although federally mandated hours of service do not apply to EMS personnel, some states have enacted laws which impose criminal liabilities on those who are involved in a crash in which lack of sleep was </a:t>
            </a:r>
            <a:r>
              <a:rPr lang="en-US" sz="1200" baseline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factor. </a:t>
            </a:r>
          </a:p>
          <a:p>
            <a:pPr marL="1133190" lvl="1" indent="-183966">
              <a:buFont typeface="Arial" panose="020B0604020202020204" pitchFamily="34" charset="0"/>
              <a:buChar char="•"/>
            </a:pPr>
            <a:r>
              <a:rPr lang="en-US" sz="1200" baseline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These laws have been used to prosecute ambulance drivers. 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Tired, drowsy, and fatigued driving is extremely dangerous.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Sleep debt and microsleeping are covered in Lesson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7 and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 Chapter 7: Personal Health.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Studies, including a 2003 study that appeared in the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Journal of Sleep Research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have shown that being awake for 16 to 24 hours results in the same driving behaviors as someone who is legally intoxicated.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As EMS practitioners, we need to examine our regulations and work rules.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665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Emergency vehicle operators are professional drivers and need to be recognized as such.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665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Dangerous practices need to stop before exhaustion leads to death.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0673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81151"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Ask participants, “What do you do to take responsibility for your vehicle?”</a:t>
            </a:r>
            <a:endParaRPr lang="en-US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Expand on the following points: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Ambulances are poorly designed for maneuverability, quick stops, and handling under excessive forces.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Because of this, a well-maintained and routinely inspected vehicle is a crucial component of ambulance safety.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Vehicle inspections should be taught, monitored, documented, and retained.</a:t>
            </a:r>
            <a:endParaRPr lang="en-US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841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Expand on the following points: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Show respect to all of the people and equipment that help you to do your job safely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Particularly ambulances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Get to know your fleet mechanics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Taking this step will help you understand the mechanics’ challenges and help the mechanics understand yours.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Remember, these are the people who “pack your parachute.”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Know your vehicles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Pay attention to what they are telling you</a:t>
            </a:r>
            <a:endParaRPr lang="en-US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084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Explain the importance of vehicle respect.</a:t>
            </a:r>
            <a:r>
              <a:rPr lang="en-US" alt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Expand on the following points: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Your vehicle helps you to make a living and helps you treat and transport your patients.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 can also kill.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Respect it when you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it and respect it when you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drive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it.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Always respond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aggressively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to any safety concerns, like grinding brakes.</a:t>
            </a:r>
            <a:r>
              <a:rPr lang="en-US" alt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6204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Expand on the following points: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risk of occupational injury and death is disproportionately high for EMS practitioners.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majority of those casualties are associated with transportation incidents.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Ambulances are not built or used the same manner as standard passenger vehicles.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This results in safety concerns for both the caregivers and patient.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While there are inherent risks to occupants in an ambulance, some of the risks can be reduced by properly restraining occupants and equipment.</a:t>
            </a:r>
            <a:r>
              <a:rPr lang="en-US" alt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8723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Take a poll of the participants via a show of hands.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Ask the participants to raise their hands if they: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Always wear a seat belt while driving.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Always wear a seat belt while a passenger in the front seat.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Always wear a seat belt in the patient compartment.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Sometimes wear a seat belt in the patient compartment.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Never wear a seat belt in the patient compartment.</a:t>
            </a:r>
            <a:endParaRPr lang="en-US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Expand on the following points: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Seat belt use is for everyone, not just the patient and the emergency vehicle operator.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Everyone.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Surveys continue to show a small percentage of EMS personnel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still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do not routinely use seat belts in the cab!</a:t>
            </a:r>
            <a:r>
              <a:rPr lang="en-US" alt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90576" lvl="1">
              <a:spcBef>
                <a:spcPct val="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34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Instructor Notes 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Review the objectives for this lesson. 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Expand on the following points: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Describe the concept of codriving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Explain the importance of inspecting the ambulance and having preventive maintenance performed regularly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Understand importance of securing EMS practitioners, patients, and equipment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Describe the measures that can prevent injury in EMS practitioners who perform patient care while the ambulance is in motion 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5118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Continue with the discussion on seat belt use.</a:t>
            </a:r>
            <a:r>
              <a:rPr lang="en-US" alt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Expand on the following points: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Emergency or not, every occupant in the ambulance should always use seat belts while in motion.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Most organizational policies require restraint use.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Emergency vehicle operators should take responsibility for ensuring occupant restraint use.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Most states mandate driver responsibility.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Failure to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use the provided restraint systems creates risks for all occupants, whether restrained or not.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Caregivers and other occupants become projectiles, endangering themselves and others.</a:t>
            </a:r>
            <a:endParaRPr lang="en-US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7365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arrow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to play the video.</a:t>
            </a:r>
            <a:r>
              <a:rPr lang="en-US" sz="1200" b="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Expand on the following points: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This video shows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the results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30-mph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laboratory controlled test crash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41166" lvl="1" indent="-183966">
              <a:buFont typeface="Arial" panose="020B0604020202020204" pitchFamily="34" charset="0"/>
              <a:buChar char="•"/>
            </a:pPr>
            <a:r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t>Note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that there is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minimal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damage to the exterior of the patient compartment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813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Click on the arrow to play the video.</a:t>
            </a:r>
            <a:r>
              <a:rPr lang="en-US" sz="1200" b="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Expand on the following points: </a:t>
            </a:r>
          </a:p>
          <a:p>
            <a:pPr marL="183966" marR="0" indent="-18396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The second video is a view of an ambulance crash test from the patient compartment.</a:t>
            </a:r>
            <a:r>
              <a:rPr lang="en-US" alt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813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Click on the arrow to play the video.</a:t>
            </a:r>
            <a:r>
              <a:rPr lang="en-US" sz="1200" b="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Expand on the following points: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The third scene is a view of an ambulance crash test from the patient compartment.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1166" lvl="1" indent="-183966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Note the patient crashing into the seated EMS practitioner.</a:t>
            </a:r>
            <a:r>
              <a:rPr lang="en-US" alt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endParaRPr lang="en-US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813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Click on the arrow to play the video.</a:t>
            </a:r>
            <a:r>
              <a:rPr lang="en-US" sz="1200" b="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Expand on the following points: </a:t>
            </a:r>
            <a:endParaRPr lang="en-US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t>fourth video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is a view of an ambulance crash test from the CPR seat. </a:t>
            </a:r>
          </a:p>
          <a:p>
            <a:pPr marL="641166" lvl="1" indent="-183966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Traditional cardiopulmonary resuscitation CPR seat configurations have been shown in numerous tests to have a high likelihood of severe injury in a frontal impact/frontal deceleration event.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At the conclusion of the video, ask participants what other options we should be considering to decrease this risk.</a:t>
            </a:r>
            <a:r>
              <a:rPr lang="en-US" alt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83966" marR="0" indent="-18396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endParaRPr lang="en-US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813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Ask the participants, “What it is about this structure that makes occupants so vulnerable to injury when the ambulance is in motion?”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After the participants give their answers, click on the forward button and discuss the risks listed below in further detail.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Expand on the following points: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risks of the patient compartment include: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Unsafe structural designs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Hostile interior surfaces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Side-facing seats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need to be unrestrained to provide patient care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Human and other projectiles</a:t>
            </a:r>
            <a:endParaRPr lang="en-US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9711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81151"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Ask participants how many of them have NOT been thrown around while providing care in a moving ambulance.</a:t>
            </a:r>
            <a:r>
              <a:rPr lang="en-US" alt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Expand on the following points: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Injuries can occur in a patient-care compartment without an actual collision.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Injuries can occur due to: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Sudden evasive maneuvers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Curb strikes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Aggressive braking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Unanticipated cornering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Slips and falls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8872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Expand on the following points: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Some important strategies for minimizing the risks related to collisions and noncollisions include: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Use restraints whenever possible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Use a rear-facing jump seat when possible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Avoid standing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Allow only necessary occupants in the patient compartment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Consider “hands-off” patient care and communications technology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7706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Ask participants: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“What can be done to minimize the risks while the ambulance is in motion?”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“What patient care procedures can be done prior to setting the ambulance in motion?”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“What equipment and supplies can be placed in reach to limit the need to move from your seat?”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“What unnecessary actions can you eliminate while in motion in order to stay seated?”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After the participants have shared their answers, present the key point below.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Expand on the following points: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Avoid running code with unrestrained personnel.</a:t>
            </a:r>
            <a:r>
              <a:rPr lang="en-US" altLang="en-US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74541" lvl="1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Are the minutes saved worth the increased risk?</a:t>
            </a:r>
            <a:r>
              <a:rPr lang="en-US" alt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32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Lead a discussion on the pros and cons of wearing a helmet while in the patient-care compartment.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Some pros may include: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“It’s just like a flight medic.”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Flight medics have “cool looking” helmets.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cons may include: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helmet for “ground medics” is not “cool looking.”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Remind participants that many of the arguments for not wearing helmets now are the same arguments that used to be made about wearing gloves and using pocket masks.</a:t>
            </a:r>
            <a:r>
              <a:rPr lang="en-US" alt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5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Instructor Notes </a:t>
            </a:r>
          </a:p>
          <a:p>
            <a:endParaRPr lang="en-US" sz="1200" dirty="0"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latin typeface="Arial" pitchFamily="34" charset="0"/>
                <a:cs typeface="Arial" pitchFamily="34" charset="0"/>
              </a:rPr>
              <a:t>Expand on the following points: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We live in a society that engages in many distractions while behind the wheel.</a:t>
            </a:r>
            <a:endParaRPr lang="en-IN" sz="1200" dirty="0">
              <a:latin typeface="Arial" pitchFamily="34" charset="0"/>
              <a:cs typeface="Arial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Too many drivers practice aggressive driving.</a:t>
            </a:r>
            <a:endParaRPr lang="en-IN" sz="1200" dirty="0">
              <a:latin typeface="Arial" pitchFamily="34" charset="0"/>
              <a:cs typeface="Arial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As emergency vehicle operators, we must be on the defensive at all times when we are on the road.</a:t>
            </a:r>
            <a:endParaRPr lang="en-IN" sz="1200" dirty="0">
              <a:latin typeface="Arial" pitchFamily="34" charset="0"/>
              <a:cs typeface="Arial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That can be exhausting.</a:t>
            </a:r>
            <a:endParaRPr lang="en-IN" sz="1200" dirty="0">
              <a:latin typeface="Arial" pitchFamily="34" charset="0"/>
              <a:cs typeface="Arial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Often there is a partner in the cab who can help navigate around the hazards of the road.</a:t>
            </a:r>
            <a:endParaRPr lang="en-IN" sz="1200" dirty="0">
              <a:latin typeface="Arial" pitchFamily="34" charset="0"/>
              <a:cs typeface="Arial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Remember, two set of eyes are better than one.</a:t>
            </a:r>
            <a:r>
              <a:rPr lang="en-US" altLang="en-US" sz="1200" dirty="0">
                <a:latin typeface="Arial" pitchFamily="34" charset="0"/>
                <a:cs typeface="Arial" pitchFamily="34" charset="0"/>
              </a:rPr>
              <a:t> 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5892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81151"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Ask the participants, “Why is it difficult to restrain adult patients?”</a:t>
            </a:r>
            <a:r>
              <a:rPr lang="en-US" alt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defTabSz="981151">
              <a:defRPr/>
            </a:pPr>
            <a:r>
              <a:rPr lang="en-US" alt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Answers</a:t>
            </a:r>
            <a:r>
              <a:rPr lang="en-US" alt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may include: </a:t>
            </a:r>
            <a:endParaRPr lang="en-US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No one position works for all patients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Patient comfort issues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presence of medical equipment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Equipment limitations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After the participants have shared their answers, review the importance of using straps to secure adult patients.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981151">
              <a:defRPr/>
            </a:pPr>
            <a:endParaRPr lang="en-US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Expand on the following points: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All restraints must be used per manufacturer guidelines.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Straps should be secure and snug.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Use the patient restraints only for the patient—not equipment—during transport.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Shoulder restraints are a must!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Complacency is dangerous and unacceptable.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7727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endParaRPr lang="en-US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Expand on the following points: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the safety of the patient, the patient stretcher must be completely secure in its mounts.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Ideally, the patient faces rearward.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patient’s head should be elevated, when medically appropriate.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stretcher is the preferred patient location because the patient can be sitting up.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Versus on the side-facing bench seat.</a:t>
            </a:r>
            <a:endParaRPr lang="en-US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9806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endParaRPr lang="en-US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Expand on the following points: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Children present a unique set of challenges to transport safely in an ambulance.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EMS practitioners cannot be complacent in using properly placed restraint devices designed for children.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Discuss the challenges to restraining pediatric patients: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stretcher is made for adults.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Children come in all heights and weights.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Additional child safety equipment must be carried and used.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tendency to be closer to and comfort children leads to unrestrained occupants.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7587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endParaRPr lang="en-US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Expand on the following points: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According to EMS for Children (EMSC) experts we should: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Use properly sized child restraint devices.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Fully secure child restraint systems per the manufacturer’s guidelines.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Ensure ALL occupants are restrained when in motion.</a:t>
            </a:r>
            <a:endParaRPr lang="en-US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0576" lvl="1" defTabSz="981151">
              <a:defRPr/>
            </a:pPr>
            <a:endParaRPr lang="en-US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8944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endParaRPr lang="en-US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Expand on the following points: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According to EMSC experts we should NOT: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Transport children who are not patients.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665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Use alternate transportation in passenger vehicle when available.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Allow parents, caregivers, EMS practitioners, or other passengers to be unrestrained during transport.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665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Allow the pediatric patient to be held during transport.</a:t>
            </a:r>
            <a:r>
              <a:rPr lang="en-US" alt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4541" lvl="1" indent="-183966" defTabSz="981151">
              <a:buFont typeface="Arial" panose="020B0604020202020204" pitchFamily="34" charset="0"/>
              <a:buChar char="•"/>
              <a:defRPr/>
            </a:pPr>
            <a:endParaRPr lang="en-US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89442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endParaRPr lang="en-US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Expand on the following points: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 EMS, we like our stuff.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We continually add new equipment to better care for our patients, but could do better when securing those items.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Unsecured equipment is a projectile hazard, increasing risk of injury to all ambulance occupants.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Additionally, unsecured equipment is frequently damaged, even with normal vehicle operations.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Secure equipment with brackets and straps to prevent injuries.</a:t>
            </a:r>
            <a:r>
              <a:rPr lang="en-US" alt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9231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endParaRPr lang="en-US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Expand on the following points: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Any unsecured item could become a projectile during a collision and/or sudden deceleration or rollover.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To the extent possible, store these items in exterior compartments.</a:t>
            </a:r>
            <a:r>
              <a:rPr lang="en-US" alt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7839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Instructor Notes </a:t>
            </a:r>
          </a:p>
          <a:p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Ask participants: “What items or supplies do you keep unsecured on the bench seats?”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After the participants share their answers, review the “Do’s” list of securing equipment. </a:t>
            </a:r>
          </a:p>
          <a:p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Expand on the following points: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Ensure that all normal daily equipment has its place and is routinely secured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Use cabinets, straps, and brackets to secure items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Secure needed equipment in reach, when possible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Select soft over hard kits for use in the patient compartment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Stow unnecessary items in exterior compartments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Use seat belts or straps to secure “surprise” items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Plan ahead to avoid last minute complacency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2477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endParaRPr lang="en-US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Expand on the following points: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Review the “Don’ts” list of securing equipment: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Leave hard or heavy items unsecured while in motion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Have unnecessary items in the patient compartment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Attempt to secure monitors and oxygen bottles with restraints intended to secure your patient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Get complacent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665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Laptops, portable radios, and other small, hard items can be deadly projectiles</a:t>
            </a: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2531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endParaRPr lang="en-US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Expand on the following points: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Due to aggressive drivers, it is vital to practice defensive driving.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Near-misses are a warning!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Analyze what led to the near-miss and how you can ensure it does not happen again.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you must back the ambulance, use a spotter.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Texting is the perfect storm of distractions.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When operating the ambulance, the sole focus should be on driving.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Emergency vehicle operators are professional drivers.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455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endParaRPr lang="en-US" sz="1200" b="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Present the fictional scenario and then lead a discussion on the events that preceded the motor vehicle crash.</a:t>
            </a:r>
            <a:r>
              <a:rPr lang="en-US" sz="1200" b="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200" b="0" baseline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0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</a:t>
            </a:r>
            <a:r>
              <a:rPr lang="en-US" sz="1200" b="0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Rescue 35 was dispatched to respond to a motor vehicle crash (MVC). It was their fifth call in 5 hours.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When they received the call, they were in front of the ambulance eating lunch. The crew stopped eating and started enroute emergently to the location of the call.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As they approached an eight-lane highway, they had the red light.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Per company policy, the emergency vehicle operator came to a complete stop, carefully clearing lanes as they proceeded across the first six lanes.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His partner was looking down at the map while eating.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incident they were responding to came into view approximately 500 ft. past the light.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 was an obviously serious crash.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emergency vehicle operator started to think about where he would park, what equipment they would use, and what additional resources they would need.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There were two more lanes to cross, but it appeared that all the traffic on his right was stopped.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He accelerated without clearing the final two lanes.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Suddenly he heard his partner yell, “Car!” and heard the screeching of tires.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Then he felt the impact.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They slide down the road, vehicle on its side.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He felt searing pain in his left arm and leg.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When the unit came to a stop, he couldn’t move.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He was pinned under the rescue box and knew he was probably going to die.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He thought about his wife and baby girl before becoming unconscious.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He woke up in the ICU at the same local trauma center where he had transported hundreds of patients.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Eighteen days later he would be going in for his sixth surgery, to remove his arm that was so badly damaged that it could not be saved.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emergency vehicle operator was told the driver of the other car had an excellent driving record.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He had the green light and did not see the ambulance until it was too late.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He was restrained and the air bag deployed, likely preventing serious injury.</a:t>
            </a:r>
          </a:p>
          <a:p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Press the forward button and each of the key points will appear on screen: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Distraction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emergency vehicle operator started clearing lanes carefully, but failed to continue to clear with caution after seeing the crash scene.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partner was distracted with eating and a map instead of participating as a codriver.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Speed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emergency vehicle operator accelerated while still crossing lanes against the light.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Assumption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emergency vehicle operator assumed that all other drivers could see the ambulance, although he could not clearly see all of the lanes.</a:t>
            </a:r>
            <a:endParaRPr lang="en-US" sz="1200" b="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22319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endParaRPr lang="en-US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Expand on the following points: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Respect your vehicles.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Always wear a seat belt.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Use straps for adult patients and pediatric restraint systems.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EMS does a poor job securing ourselves and patients yet we judge others who don’t use seat belts or child seats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Secure the patient compartment.</a:t>
            </a: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4556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Instructor</a:t>
            </a:r>
            <a:r>
              <a:rPr lang="en-US" sz="1200" baseline="0" dirty="0" smtClean="0">
                <a:latin typeface="Arial" pitchFamily="34" charset="0"/>
                <a:cs typeface="Arial" pitchFamily="34" charset="0"/>
              </a:rPr>
              <a:t> Notes </a:t>
            </a:r>
          </a:p>
          <a:p>
            <a:endParaRPr lang="en-US" sz="1200" baseline="0" dirty="0" smtClean="0">
              <a:latin typeface="Arial" pitchFamily="34" charset="0"/>
              <a:cs typeface="Arial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Ask the participants if they have any questions.</a:t>
            </a:r>
            <a:r>
              <a:rPr lang="en-US" sz="1200" baseline="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455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Expand on the following points: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majority of MVCs involving ambulances occur on clear days with good visibility and dry roads.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Most occur in intersections during daylight hours.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MVCs in intersections have the highest rate of severity.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Head-on MVCs are the most deadly.</a:t>
            </a:r>
            <a:endParaRPr lang="en-US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563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Continue with the discussion on avoiding collisions.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Refer back to the previous case study and video, as both clearly illustrate that human errors lead to MVCs.</a:t>
            </a:r>
            <a:r>
              <a:rPr lang="en-US" alt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Expand on the following points: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Locations where traffic signal devices exist present the greatest risk for an MVC involving an ambulance to occur.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Excessive speed is a factor in most fatal MVCs involving ambulances.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Wearing your seat belt improves your survivability.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Count your near-misses, they are a warning!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By identifying the risk factors, you can try to prevent them from happening again.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Report near-misses to the EVENT.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665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EMS practitioners can voluntarily and anonymously report near-misses.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665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information is collected in a database and analyzed.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665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analytics are used to help prevent similar events from repeating through the development of preventive measures such as training programs.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665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No individual responses are shared or transmitted to outside parties.</a:t>
            </a:r>
            <a:endParaRPr lang="en-US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66566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563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pPr defTabSz="981151">
              <a:defRPr/>
            </a:pP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four situations listed onscreen present the highest risk for an MVC.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Ask participants, “What are the driving practices we should be learning to mitigate the risk of collision from intersections, decreased following distance, excessive vehicle speed, and driver distraction?”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Lead a discussion about the risk factors and steps we can take to reduce the risks.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Ask participants about their agency’s policies and their state’s statutes for operating an emergency vehicle.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At the end of the discussion, continue to the next slide, which discusses how to mitigate the four common risk factors.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783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Notes </a:t>
            </a: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Discuss the strategies to mitigate the intersection risk factors.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Expand on the following points: </a:t>
            </a: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Upon approaching an intersection, change the siren cadence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Come to a complete stop at red lights and stop signs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Then move cautiously through the intersection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When moving through multilane intersections, repeat the lane clearance process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Failure to clear all lanes is a common cause of MVCs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Partners in the front passenger seat should function as codrivers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665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Stay alert and participatory, especially in intersections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Uncontrolled intersections are a high risk, even when you have the right-of-way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Excessive speed through intersections is a causal factor in many serious ambulance crashes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traveling through a green light: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Change the siren cadence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Reduce your speed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Cover the brake pedal with your foot to help you quickly react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Never “push” other drivers into an intersection against a red light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39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Remember that: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Yellow lights typically stay yellow for 1 second for every 10 miles per hour (mph) of the posted speed limit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66566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example, a 30-mph speed limit equals a 3-second yellow light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Crosswalks are a good way to judge traffic lights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Beware of “stale” green lights</a:t>
            </a:r>
            <a:endParaRPr lang="en-IN" sz="12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990" indent="-183966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Opticom can be a hazard when running with other agencies or units using the same technology</a:t>
            </a: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205A7-37A0-4A58-92EC-212701BAC25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783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"/>
            <a:ext cx="9144000" cy="68566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048000"/>
            <a:ext cx="9144000" cy="1447800"/>
          </a:xfrm>
          <a:solidFill>
            <a:srgbClr val="002060"/>
          </a:solidFill>
        </p:spPr>
        <p:txBody>
          <a:bodyPr/>
          <a:lstStyle>
            <a:lvl1pPr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648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DECE-908E-4873-BC4B-303CDBAEFCEF}" type="datetimeFigureOut">
              <a:rPr lang="en-US" smtClean="0"/>
              <a:t>3/11/2016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0E7DD-57B9-4816-BDF8-87D1516B5E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237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DECE-908E-4873-BC4B-303CDBAEFCEF}" type="datetimeFigureOut">
              <a:rPr lang="en-US" smtClean="0"/>
              <a:t>3/11/2016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0E7DD-57B9-4816-BDF8-87D1516B5E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907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DECE-908E-4873-BC4B-303CDBAEFCEF}" type="datetimeFigureOut">
              <a:rPr lang="en-US" smtClean="0"/>
              <a:t>3/11/2016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0E7DD-57B9-4816-BDF8-87D1516B5E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427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312760"/>
            <a:ext cx="6477000" cy="1143000"/>
          </a:xfrm>
        </p:spPr>
        <p:txBody>
          <a:bodyPr/>
          <a:lstStyle>
            <a:lvl1pPr>
              <a:lnSpc>
                <a:spcPts val="3450"/>
              </a:lnSpc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DECE-908E-4873-BC4B-303CDBAEFCEF}" type="datetimeFigureOut">
              <a:rPr lang="en-US" smtClean="0"/>
              <a:t>3/11/2016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98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DECE-908E-4873-BC4B-303CDBAEFCEF}" type="datetimeFigureOut">
              <a:rPr lang="en-US" smtClean="0"/>
              <a:t>3/11/2016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0E7DD-57B9-4816-BDF8-87D1516B5E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901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DECE-908E-4873-BC4B-303CDBAEFCEF}" type="datetimeFigureOut">
              <a:rPr lang="en-US" smtClean="0"/>
              <a:t>3/11/2016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0E7DD-57B9-4816-BDF8-87D1516B5E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506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DECE-908E-4873-BC4B-303CDBAEFCEF}" type="datetimeFigureOut">
              <a:rPr lang="en-US" smtClean="0"/>
              <a:t>3/11/2016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0E7DD-57B9-4816-BDF8-87D1516B5E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865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DECE-908E-4873-BC4B-303CDBAEFCEF}" type="datetimeFigureOut">
              <a:rPr lang="en-US" smtClean="0"/>
              <a:t>3/11/2016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0E7DD-57B9-4816-BDF8-87D1516B5E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272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DECE-908E-4873-BC4B-303CDBAEFCEF}" type="datetimeFigureOut">
              <a:rPr lang="en-US" smtClean="0"/>
              <a:t>3/11/2016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0E7DD-57B9-4816-BDF8-87D1516B5E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136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DECE-908E-4873-BC4B-303CDBAEFCEF}" type="datetimeFigureOut">
              <a:rPr lang="en-US" smtClean="0"/>
              <a:t>3/11/2016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0E7DD-57B9-4816-BDF8-87D1516B5E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073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DECE-908E-4873-BC4B-303CDBAEFCEF}" type="datetimeFigureOut">
              <a:rPr lang="en-US" smtClean="0"/>
              <a:t>3/11/2016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0E7DD-57B9-4816-BDF8-87D1516B5E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29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CDECE-908E-4873-BC4B-303CDBAEFCEF}" type="datetimeFigureOut">
              <a:rPr lang="en-US" smtClean="0"/>
              <a:t>3/11/2016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0E7DD-57B9-4816-BDF8-87D1516B5E9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"/>
            <a:ext cx="9144000" cy="685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941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Lesson 3: Emergency Vehicle Safety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09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Collision Risk Factors                             </a:t>
            </a:r>
            <a:r>
              <a:rPr lang="en-US" sz="2800" dirty="0" smtClean="0"/>
              <a:t>(3 </a:t>
            </a:r>
            <a:r>
              <a:rPr lang="en-US" sz="2800" dirty="0"/>
              <a:t>of 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8310"/>
            <a:ext cx="8229600" cy="48920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Following distance</a:t>
            </a:r>
            <a:endParaRPr lang="en-US" altLang="en-US" dirty="0" smtClean="0">
              <a:cs typeface="Arial" charset="0"/>
            </a:endParaRPr>
          </a:p>
          <a:p>
            <a:pPr lvl="1"/>
            <a:r>
              <a:rPr lang="en-US" dirty="0"/>
              <a:t>Decrease your speed and increase the following distance for poor visibility or road conditions.</a:t>
            </a:r>
            <a:r>
              <a:rPr lang="en-US" altLang="en-US" dirty="0" smtClean="0">
                <a:cs typeface="Arial" charset="0"/>
              </a:rPr>
              <a:t> </a:t>
            </a:r>
          </a:p>
          <a:p>
            <a:r>
              <a:rPr lang="en-US" altLang="en-US" dirty="0" smtClean="0">
                <a:cs typeface="Arial" charset="0"/>
              </a:rPr>
              <a:t>Vehicle speed</a:t>
            </a:r>
          </a:p>
          <a:p>
            <a:pPr lvl="1"/>
            <a:r>
              <a:rPr lang="en-US" dirty="0"/>
              <a:t>Speed reduces reaction times and increases traumatic forces.</a:t>
            </a:r>
            <a:r>
              <a:rPr lang="en-US" altLang="en-US" dirty="0" smtClean="0">
                <a:cs typeface="Arial" charset="0"/>
              </a:rPr>
              <a:t> </a:t>
            </a:r>
          </a:p>
          <a:p>
            <a:r>
              <a:rPr lang="en-US" altLang="en-US" dirty="0" smtClean="0">
                <a:cs typeface="Arial" charset="0"/>
              </a:rPr>
              <a:t>Distractions</a:t>
            </a:r>
          </a:p>
          <a:p>
            <a:pPr lvl="1"/>
            <a:r>
              <a:rPr lang="en-US" dirty="0"/>
              <a:t>Driving is one of the most important and dangerous elements of the job.</a:t>
            </a:r>
          </a:p>
        </p:txBody>
      </p:sp>
    </p:spTree>
    <p:extLst>
      <p:ext uri="{BB962C8B-B14F-4D97-AF65-F5344CB8AC3E}">
        <p14:creationId xmlns:p14="http://schemas.microsoft.com/office/powerpoint/2010/main" val="152867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Preventing Collisions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Leave yourself an escape route</a:t>
            </a:r>
            <a:endParaRPr lang="en-IN" dirty="0"/>
          </a:p>
          <a:p>
            <a:r>
              <a:rPr lang="en-US" dirty="0"/>
              <a:t>Always maintain a safe following distance</a:t>
            </a:r>
            <a:endParaRPr lang="en-IN" dirty="0"/>
          </a:p>
          <a:p>
            <a:r>
              <a:rPr lang="en-US" dirty="0"/>
              <a:t>Look ahead</a:t>
            </a:r>
            <a:endParaRPr lang="en-IN" dirty="0"/>
          </a:p>
          <a:p>
            <a:r>
              <a:rPr lang="en-US" dirty="0"/>
              <a:t>Give other drivers time to react</a:t>
            </a:r>
            <a:endParaRPr lang="en-IN" dirty="0"/>
          </a:p>
          <a:p>
            <a:r>
              <a:rPr lang="en-US" dirty="0"/>
              <a:t>Increase your following distance when needed</a:t>
            </a:r>
            <a:endParaRPr lang="en-IN" dirty="0"/>
          </a:p>
          <a:p>
            <a:r>
              <a:rPr lang="en-US" dirty="0"/>
              <a:t>Use extreme caution if driving in tandem</a:t>
            </a:r>
            <a:endParaRPr lang="en-US" altLang="en-US" dirty="0" smtClean="0">
              <a:cs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89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4525963"/>
          </a:xfrm>
        </p:spPr>
        <p:txBody>
          <a:bodyPr>
            <a:normAutofit/>
          </a:bodyPr>
          <a:lstStyle/>
          <a:p>
            <a:r>
              <a:rPr lang="en-US" dirty="0"/>
              <a:t>25% of commercial vehicle collisions</a:t>
            </a:r>
            <a:endParaRPr lang="en-IN" dirty="0"/>
          </a:p>
          <a:p>
            <a:r>
              <a:rPr lang="en-US" dirty="0"/>
              <a:t>18,000 injuries annually</a:t>
            </a:r>
            <a:endParaRPr lang="en-IN" dirty="0"/>
          </a:p>
          <a:p>
            <a:r>
              <a:rPr lang="en-US" dirty="0"/>
              <a:t>292 deaths annually</a:t>
            </a:r>
            <a:endParaRPr lang="en-IN" dirty="0"/>
          </a:p>
          <a:p>
            <a:r>
              <a:rPr lang="en-US" dirty="0"/>
              <a:t>Avoid backing</a:t>
            </a:r>
            <a:endParaRPr lang="en-IN" dirty="0"/>
          </a:p>
          <a:p>
            <a:r>
              <a:rPr lang="en-US" dirty="0"/>
              <a:t>Use a spotter when it is necessary</a:t>
            </a:r>
            <a:endParaRPr lang="en-US" altLang="en-US" dirty="0">
              <a:cs typeface="Arial" charset="0"/>
            </a:endParaRPr>
          </a:p>
          <a:p>
            <a:pPr marL="0" indent="0">
              <a:buNone/>
            </a:pPr>
            <a:endParaRPr lang="en-US" altLang="en-US" dirty="0" smtClean="0">
              <a:cs typeface="Arial" charset="0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752600"/>
            <a:ext cx="3942000" cy="262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39541" y="4384675"/>
            <a:ext cx="3679034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00"/>
              </a:lnSpc>
            </a:pPr>
            <a:r>
              <a:rPr lang="en-IN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Jones &amp; Bartlett Learning. Photographed by Glen E. Ellman.</a:t>
            </a:r>
          </a:p>
        </p:txBody>
      </p:sp>
    </p:spTree>
    <p:extLst>
      <p:ext uri="{BB962C8B-B14F-4D97-AF65-F5344CB8AC3E}">
        <p14:creationId xmlns:p14="http://schemas.microsoft.com/office/powerpoint/2010/main" val="412449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76800" cy="4525963"/>
          </a:xfrm>
        </p:spPr>
        <p:txBody>
          <a:bodyPr/>
          <a:lstStyle/>
          <a:p>
            <a:r>
              <a:rPr lang="en-US" dirty="0"/>
              <a:t>Lack of lighting</a:t>
            </a:r>
            <a:endParaRPr lang="en-IN" dirty="0"/>
          </a:p>
          <a:p>
            <a:r>
              <a:rPr lang="en-US" dirty="0"/>
              <a:t>Headphones</a:t>
            </a:r>
            <a:endParaRPr lang="en-IN" dirty="0"/>
          </a:p>
          <a:p>
            <a:r>
              <a:rPr lang="en-US" dirty="0"/>
              <a:t>Not following protocols</a:t>
            </a:r>
            <a:endParaRPr lang="en-IN" dirty="0"/>
          </a:p>
          <a:p>
            <a:r>
              <a:rPr lang="en-US" dirty="0"/>
              <a:t>Disabled alarm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41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Rate of Closure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848600" cy="4525963"/>
          </a:xfrm>
        </p:spPr>
        <p:txBody>
          <a:bodyPr>
            <a:normAutofit/>
          </a:bodyPr>
          <a:lstStyle/>
          <a:p>
            <a:r>
              <a:rPr lang="en-US" dirty="0"/>
              <a:t>The time to close the distance between you and another vehicle</a:t>
            </a:r>
            <a:endParaRPr lang="en-IN" dirty="0"/>
          </a:p>
          <a:p>
            <a:r>
              <a:rPr lang="en-US" dirty="0"/>
              <a:t>Allow other drivers the time and distance to react safely</a:t>
            </a:r>
            <a:endParaRPr lang="en-IN" dirty="0"/>
          </a:p>
          <a:p>
            <a:r>
              <a:rPr lang="en-US" dirty="0"/>
              <a:t>Do not tailgate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44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Reduces the driver’s ability to react quickly.</a:t>
            </a:r>
            <a:endParaRPr lang="en-IN" dirty="0"/>
          </a:p>
          <a:p>
            <a:r>
              <a:rPr lang="en-US" dirty="0"/>
              <a:t>Increases the consequences of a MVC.</a:t>
            </a:r>
            <a:endParaRPr lang="en-IN" dirty="0"/>
          </a:p>
          <a:p>
            <a:r>
              <a:rPr lang="en-US" dirty="0"/>
              <a:t>Speeding is a deliberate and calculated behavior.</a:t>
            </a:r>
            <a:endParaRPr lang="en-IN" dirty="0"/>
          </a:p>
          <a:p>
            <a:r>
              <a:rPr lang="en-US" dirty="0"/>
              <a:t>A speeding driver knows the risks and ignores the dangers.</a:t>
            </a:r>
            <a:endParaRPr lang="en-IN" dirty="0"/>
          </a:p>
          <a:p>
            <a:r>
              <a:rPr lang="en-US" dirty="0"/>
              <a:t>Speeding in oncoming traffic is hazardous and reckless.</a:t>
            </a:r>
            <a:endParaRPr lang="en-US" altLang="en-US" dirty="0" smtClean="0">
              <a:cs typeface="Arial" charset="0"/>
            </a:endParaRPr>
          </a:p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667000" y="312760"/>
            <a:ext cx="6477000" cy="1143000"/>
          </a:xfrm>
        </p:spPr>
        <p:txBody>
          <a:bodyPr>
            <a:normAutofit/>
          </a:bodyPr>
          <a:lstStyle/>
          <a:p>
            <a:r>
              <a:rPr lang="en-US" dirty="0"/>
              <a:t>Excessive Speed</a:t>
            </a:r>
          </a:p>
        </p:txBody>
      </p:sp>
    </p:spTree>
    <p:extLst>
      <p:ext uri="{BB962C8B-B14F-4D97-AF65-F5344CB8AC3E}">
        <p14:creationId xmlns:p14="http://schemas.microsoft.com/office/powerpoint/2010/main" val="388338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Operating in Emergency Mode  </a:t>
            </a:r>
            <a:r>
              <a:rPr lang="en-US" sz="2800" dirty="0" smtClean="0"/>
              <a:t>(1 of 2)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9600" cy="4525963"/>
          </a:xfrm>
        </p:spPr>
        <p:txBody>
          <a:bodyPr/>
          <a:lstStyle/>
          <a:p>
            <a:r>
              <a:rPr lang="en-US" dirty="0"/>
              <a:t>What percentage of collisions happened while “running hot”?</a:t>
            </a:r>
            <a:endParaRPr lang="en-IN" dirty="0"/>
          </a:p>
          <a:p>
            <a:r>
              <a:rPr lang="en-US" dirty="0"/>
              <a:t>70%</a:t>
            </a:r>
            <a:endParaRPr lang="en-US" altLang="en-US" dirty="0" smtClean="0">
              <a:cs typeface="Arial" charset="0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52600"/>
            <a:ext cx="4095804" cy="273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68213" y="4491159"/>
            <a:ext cx="3679034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00"/>
              </a:lnSpc>
            </a:pPr>
            <a:r>
              <a:rPr lang="en-IN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Stockbyte/Thinkstock.</a:t>
            </a:r>
          </a:p>
        </p:txBody>
      </p:sp>
    </p:spTree>
    <p:extLst>
      <p:ext uri="{BB962C8B-B14F-4D97-AF65-F5344CB8AC3E}">
        <p14:creationId xmlns:p14="http://schemas.microsoft.com/office/powerpoint/2010/main" val="266570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Distractions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4114800" cy="4525963"/>
          </a:xfrm>
        </p:spPr>
        <p:txBody>
          <a:bodyPr/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>
              <a:spcBef>
                <a:spcPts val="2400"/>
              </a:spcBef>
            </a:pPr>
            <a:r>
              <a:rPr lang="en-US" dirty="0" smtClean="0"/>
              <a:t>Visual </a:t>
            </a:r>
            <a:r>
              <a:rPr lang="en-US" dirty="0"/>
              <a:t>and manual distractions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87240" y="1752599"/>
            <a:ext cx="4416552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400"/>
              </a:spcBef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Cognitive distractions  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" y="1752599"/>
            <a:ext cx="3048000" cy="2036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0" y="1746141"/>
            <a:ext cx="3103631" cy="201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59611" y="3787422"/>
            <a:ext cx="3679034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00"/>
              </a:lnSpc>
            </a:pPr>
            <a:r>
              <a:rPr lang="en-IN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Bounce/Cultura/Getty.</a:t>
            </a:r>
          </a:p>
        </p:txBody>
      </p:sp>
    </p:spTree>
    <p:extLst>
      <p:ext uri="{BB962C8B-B14F-4D97-AF65-F5344CB8AC3E}">
        <p14:creationId xmlns:p14="http://schemas.microsoft.com/office/powerpoint/2010/main" val="399620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Text Messaging</a:t>
            </a:r>
            <a:r>
              <a:rPr lang="en-US" dirty="0" smtClean="0"/>
              <a:t>                                        </a:t>
            </a:r>
            <a:r>
              <a:rPr lang="en-US" sz="2800" dirty="0" smtClean="0"/>
              <a:t>(1 of 2)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257800" cy="4525963"/>
          </a:xfrm>
        </p:spPr>
        <p:txBody>
          <a:bodyPr/>
          <a:lstStyle/>
          <a:p>
            <a:r>
              <a:rPr lang="en-US" dirty="0"/>
              <a:t>The perfect storm of distractions.</a:t>
            </a:r>
            <a:endParaRPr lang="en-IN" dirty="0"/>
          </a:p>
          <a:p>
            <a:r>
              <a:rPr lang="en-US" dirty="0"/>
              <a:t>A combination of visual, manual, and cognitive distractions.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039" y="1750902"/>
            <a:ext cx="3415663" cy="226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52543" y="4020635"/>
            <a:ext cx="36790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00"/>
              </a:lnSpc>
            </a:pPr>
            <a:r>
              <a:rPr lang="en-IN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Courtesy Sunstar Paramedic.</a:t>
            </a:r>
          </a:p>
        </p:txBody>
      </p:sp>
    </p:spTree>
    <p:extLst>
      <p:ext uri="{BB962C8B-B14F-4D97-AF65-F5344CB8AC3E}">
        <p14:creationId xmlns:p14="http://schemas.microsoft.com/office/powerpoint/2010/main" val="185031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Test Your Focus                                           </a:t>
            </a:r>
            <a:r>
              <a:rPr lang="en-US" sz="2800" dirty="0" smtClean="0"/>
              <a:t>(1 of 2)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 out your cell phone</a:t>
            </a:r>
            <a:endParaRPr lang="en-US" altLang="en-US" dirty="0" smtClean="0">
              <a:cs typeface="Arial" charset="0"/>
            </a:endParaRPr>
          </a:p>
          <a:p>
            <a:r>
              <a:rPr lang="en-US" dirty="0"/>
              <a:t>Text the message on the next slide to a friend or family member</a:t>
            </a:r>
            <a:endParaRPr lang="en-US" altLang="en-US" dirty="0" smtClean="0">
              <a:cs typeface="Arial" charset="0"/>
            </a:endParaRPr>
          </a:p>
          <a:p>
            <a:pPr lvl="1"/>
            <a:r>
              <a:rPr lang="en-US" dirty="0"/>
              <a:t>Do not use any shortcuts or use the voice to text feature</a:t>
            </a:r>
            <a:r>
              <a:rPr lang="en-US" altLang="en-US" dirty="0" smtClean="0"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27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Objectives                                                        </a:t>
            </a:r>
            <a:r>
              <a:rPr lang="en-US" sz="2800" dirty="0" smtClean="0"/>
              <a:t>(1 of 2)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Understand </a:t>
            </a:r>
            <a:r>
              <a:rPr lang="en-US" dirty="0"/>
              <a:t>the risks associated with emergency vehicle operations</a:t>
            </a:r>
            <a:endParaRPr lang="en-IN" dirty="0"/>
          </a:p>
          <a:p>
            <a:r>
              <a:rPr lang="en-US" dirty="0"/>
              <a:t>Discuss risk-reducing driver behaviors</a:t>
            </a:r>
            <a:endParaRPr lang="en-IN" dirty="0"/>
          </a:p>
          <a:p>
            <a:r>
              <a:rPr lang="en-US" dirty="0"/>
              <a:t>Discuss the risks of excessive speed and the impact on the total stopping distance</a:t>
            </a:r>
            <a:endParaRPr lang="en-IN" dirty="0"/>
          </a:p>
          <a:p>
            <a:r>
              <a:rPr lang="en-US" dirty="0"/>
              <a:t>Describe the risks of operating in emergency mode</a:t>
            </a:r>
            <a:endParaRPr lang="en-IN" dirty="0"/>
          </a:p>
          <a:p>
            <a:r>
              <a:rPr lang="en-US" dirty="0"/>
              <a:t>Explore the impact of distracted driving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78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Test Your Focus                                           </a:t>
            </a:r>
            <a:r>
              <a:rPr lang="en-US" sz="2800" dirty="0" smtClean="0"/>
              <a:t>(2 </a:t>
            </a:r>
            <a:r>
              <a:rPr lang="en-US" sz="2800" dirty="0"/>
              <a:t>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Start texting: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dirty="0"/>
              <a:t># This is only a test message</a:t>
            </a:r>
            <a:r>
              <a:rPr lang="en-US" dirty="0">
                <a:sym typeface="Wingdings"/>
              </a:rPr>
              <a:t>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48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Codriving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00600" cy="4525963"/>
          </a:xfrm>
        </p:spPr>
        <p:txBody>
          <a:bodyPr>
            <a:normAutofit/>
          </a:bodyPr>
          <a:lstStyle/>
          <a:p>
            <a:r>
              <a:rPr lang="en-US" dirty="0"/>
              <a:t>The codriver is responsible for all nondriving tasks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Siren changes</a:t>
            </a:r>
          </a:p>
          <a:p>
            <a:pPr lvl="1"/>
            <a:r>
              <a:rPr lang="en-US" dirty="0" smtClean="0"/>
              <a:t>Navigating</a:t>
            </a:r>
          </a:p>
          <a:p>
            <a:pPr lvl="1"/>
            <a:r>
              <a:rPr lang="en-US" dirty="0" smtClean="0"/>
              <a:t>Responding to the radio</a:t>
            </a:r>
          </a:p>
          <a:p>
            <a:r>
              <a:rPr lang="en-US" dirty="0" smtClean="0"/>
              <a:t>A protective distraction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424" y="1750019"/>
            <a:ext cx="3610776" cy="241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66829" y="4165886"/>
            <a:ext cx="3679034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00"/>
              </a:lnSpc>
            </a:pPr>
            <a:r>
              <a:rPr lang="en-IN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Tyler Olson/Shutterstock.</a:t>
            </a:r>
          </a:p>
        </p:txBody>
      </p:sp>
    </p:spTree>
    <p:extLst>
      <p:ext uri="{BB962C8B-B14F-4D97-AF65-F5344CB8AC3E}">
        <p14:creationId xmlns:p14="http://schemas.microsoft.com/office/powerpoint/2010/main" val="201258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Distracted Driving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10000" cy="4525963"/>
          </a:xfrm>
        </p:spPr>
        <p:txBody>
          <a:bodyPr/>
          <a:lstStyle/>
          <a:p>
            <a:r>
              <a:rPr lang="en-US" dirty="0"/>
              <a:t>What can we do to combat distracted driving?</a:t>
            </a:r>
            <a:endParaRPr lang="en-US" altLang="en-US" dirty="0" smtClean="0">
              <a:cs typeface="Arial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916" y="1752600"/>
            <a:ext cx="4120484" cy="273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62531" y="4490085"/>
            <a:ext cx="36790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00"/>
              </a:lnSpc>
            </a:pPr>
            <a:r>
              <a:rPr lang="en-IN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Courtesy of Sunstar Paramedics.</a:t>
            </a:r>
          </a:p>
        </p:txBody>
      </p:sp>
    </p:spTree>
    <p:extLst>
      <p:ext uri="{BB962C8B-B14F-4D97-AF65-F5344CB8AC3E}">
        <p14:creationId xmlns:p14="http://schemas.microsoft.com/office/powerpoint/2010/main" val="286571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Advice to Live By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53400" cy="4525963"/>
          </a:xfrm>
        </p:spPr>
        <p:txBody>
          <a:bodyPr>
            <a:normAutofit/>
          </a:bodyPr>
          <a:lstStyle/>
          <a:p>
            <a:r>
              <a:rPr lang="en-US" dirty="0"/>
              <a:t>Emergency vehicle operators are professional drivers.</a:t>
            </a:r>
            <a:endParaRPr lang="en-IN" dirty="0"/>
          </a:p>
          <a:p>
            <a:r>
              <a:rPr lang="en-US" dirty="0"/>
              <a:t>Always practice safe driving.</a:t>
            </a:r>
            <a:endParaRPr lang="en-US" altLang="en-US" dirty="0" smtClean="0">
              <a:cs typeface="Arial" charset="0"/>
            </a:endParaRPr>
          </a:p>
          <a:p>
            <a:pPr lvl="1"/>
            <a:r>
              <a:rPr lang="en-US" dirty="0"/>
              <a:t>Skills should be refreshed yearly.</a:t>
            </a:r>
            <a:r>
              <a:rPr lang="en-US" altLang="en-US" dirty="0" smtClean="0">
                <a:cs typeface="Arial" charset="0"/>
              </a:rPr>
              <a:t> </a:t>
            </a:r>
          </a:p>
          <a:p>
            <a:r>
              <a:rPr lang="en-US" dirty="0"/>
              <a:t>Learn from near-misses.</a:t>
            </a:r>
            <a:endParaRPr lang="en-IN" dirty="0"/>
          </a:p>
          <a:p>
            <a:r>
              <a:rPr lang="en-US" dirty="0"/>
              <a:t>An ambulance should be a safe environment for the patient and crew.</a:t>
            </a:r>
            <a:endParaRPr lang="en-US" altLang="en-US" dirty="0" smtClean="0">
              <a:cs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86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Important Note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Unlike other professional drivers, emergency vehicle operators do not have hours of </a:t>
            </a:r>
            <a:r>
              <a:rPr lang="en-US" dirty="0" smtClean="0"/>
              <a:t>service </a:t>
            </a:r>
            <a:r>
              <a:rPr lang="en-US" dirty="0"/>
              <a:t>rules.</a:t>
            </a:r>
            <a:endParaRPr lang="en-IN" dirty="0"/>
          </a:p>
          <a:p>
            <a:r>
              <a:rPr lang="en-US" dirty="0"/>
              <a:t>Tired, drowsy, and fatigued driving is extremely dangerous.</a:t>
            </a:r>
            <a:endParaRPr lang="en-IN" dirty="0"/>
          </a:p>
          <a:p>
            <a:r>
              <a:rPr lang="en-US" dirty="0"/>
              <a:t>Dangerous practices need to stop before exhaustion leads to death.</a:t>
            </a:r>
            <a:endParaRPr lang="en-US" alt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52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Vehicle Inspections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02" y="2362800"/>
            <a:ext cx="4933739" cy="3276000"/>
          </a:xfrm>
        </p:spPr>
      </p:pic>
      <p:sp>
        <p:nvSpPr>
          <p:cNvPr id="5" name="TextBox 4"/>
          <p:cNvSpPr txBox="1"/>
          <p:nvPr/>
        </p:nvSpPr>
        <p:spPr>
          <a:xfrm>
            <a:off x="3481390" y="5641181"/>
            <a:ext cx="3679034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00"/>
              </a:lnSpc>
            </a:pPr>
            <a:r>
              <a:rPr lang="en-IN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LeventKonuk/iStockphoto.</a:t>
            </a:r>
          </a:p>
        </p:txBody>
      </p:sp>
    </p:spTree>
    <p:extLst>
      <p:ext uri="{BB962C8B-B14F-4D97-AF65-F5344CB8AC3E}">
        <p14:creationId xmlns:p14="http://schemas.microsoft.com/office/powerpoint/2010/main" val="95344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Vehicle Maintenance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96200" cy="4525963"/>
          </a:xfrm>
        </p:spPr>
        <p:txBody>
          <a:bodyPr/>
          <a:lstStyle/>
          <a:p>
            <a:r>
              <a:rPr lang="en-US" dirty="0"/>
              <a:t>Show respect to all of the people and equipment that help you to do your job</a:t>
            </a:r>
            <a:endParaRPr lang="en-IN" dirty="0"/>
          </a:p>
          <a:p>
            <a:r>
              <a:rPr lang="en-US" dirty="0"/>
              <a:t>Get to know your fleet mechanics</a:t>
            </a:r>
            <a:endParaRPr lang="en-IN" dirty="0"/>
          </a:p>
          <a:p>
            <a:r>
              <a:rPr lang="en-US" dirty="0"/>
              <a:t>Know your vehicles!</a:t>
            </a:r>
            <a:r>
              <a:rPr lang="en-US" altLang="en-US" dirty="0" smtClean="0">
                <a:cs typeface="Arial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63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Respect Your Vehicles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4525963"/>
          </a:xfrm>
        </p:spPr>
        <p:txBody>
          <a:bodyPr/>
          <a:lstStyle/>
          <a:p>
            <a:r>
              <a:rPr lang="en-US" dirty="0"/>
              <a:t>Respect it when you </a:t>
            </a:r>
            <a:r>
              <a:rPr lang="en-US" i="1" dirty="0"/>
              <a:t>check</a:t>
            </a:r>
            <a:r>
              <a:rPr lang="en-US" dirty="0"/>
              <a:t> it.</a:t>
            </a:r>
            <a:endParaRPr lang="en-IN" dirty="0"/>
          </a:p>
          <a:p>
            <a:r>
              <a:rPr lang="en-US" dirty="0"/>
              <a:t>Respect it when you </a:t>
            </a:r>
            <a:r>
              <a:rPr lang="en-US" i="1" dirty="0"/>
              <a:t>drive</a:t>
            </a:r>
            <a:r>
              <a:rPr lang="en-US" dirty="0"/>
              <a:t> it.</a:t>
            </a:r>
            <a:endParaRPr lang="en-IN" dirty="0"/>
          </a:p>
          <a:p>
            <a:r>
              <a:rPr lang="en-US" dirty="0"/>
              <a:t>Respond aggressively to any safety concerns.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16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Occupants and Equipment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4525963"/>
          </a:xfrm>
        </p:spPr>
        <p:txBody>
          <a:bodyPr/>
          <a:lstStyle/>
          <a:p>
            <a:r>
              <a:rPr lang="en-US" dirty="0"/>
              <a:t>Everyone and everything must be restrained.</a:t>
            </a:r>
            <a:r>
              <a:rPr lang="en-US" dirty="0" smtClean="0"/>
              <a:t> </a:t>
            </a:r>
          </a:p>
          <a:p>
            <a:pPr lvl="1"/>
            <a:r>
              <a:rPr lang="en-US" dirty="0"/>
              <a:t>This reduces the inherent risks of being an occupant in an ambulance.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807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Seatbelt Use                                                </a:t>
            </a:r>
            <a:r>
              <a:rPr lang="en-US" sz="2800" dirty="0" smtClean="0"/>
              <a:t>(1 of 2)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315200" cy="3886200"/>
          </a:xfr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dirty="0"/>
              <a:t>Seat belt use is for everyone.</a:t>
            </a:r>
            <a:r>
              <a:rPr lang="en-US" dirty="0" smtClean="0"/>
              <a:t> </a:t>
            </a:r>
          </a:p>
          <a:p>
            <a:pPr lvl="1">
              <a:spcBef>
                <a:spcPct val="0"/>
              </a:spcBef>
              <a:defRPr/>
            </a:pPr>
            <a:r>
              <a:rPr lang="en-US" dirty="0"/>
              <a:t>Not just the patient and emergency vehicle operator.</a:t>
            </a:r>
            <a:r>
              <a:rPr lang="en-US" dirty="0" smtClean="0">
                <a:cs typeface="Arial" charset="0"/>
              </a:rPr>
              <a:t> </a:t>
            </a:r>
            <a:endParaRPr lang="en-US" dirty="0">
              <a:cs typeface="Arial" charset="0"/>
            </a:endParaRPr>
          </a:p>
          <a:p>
            <a:r>
              <a:rPr lang="en-US" dirty="0"/>
              <a:t>Some EMS personnel </a:t>
            </a:r>
            <a:r>
              <a:rPr lang="en-US" i="1" dirty="0"/>
              <a:t>still</a:t>
            </a:r>
            <a:r>
              <a:rPr lang="en-US" dirty="0"/>
              <a:t> do not routinely use seat belts.</a:t>
            </a:r>
          </a:p>
        </p:txBody>
      </p:sp>
    </p:spTree>
    <p:extLst>
      <p:ext uri="{BB962C8B-B14F-4D97-AF65-F5344CB8AC3E}">
        <p14:creationId xmlns:p14="http://schemas.microsoft.com/office/powerpoint/2010/main" val="259858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Objectives                                                        </a:t>
            </a:r>
            <a:r>
              <a:rPr lang="en-US" sz="2800" dirty="0" smtClean="0"/>
              <a:t>(2 </a:t>
            </a:r>
            <a:r>
              <a:rPr lang="en-US" sz="2800" dirty="0"/>
              <a:t>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84434"/>
            <a:ext cx="8839200" cy="4876800"/>
          </a:xfrm>
        </p:spPr>
        <p:txBody>
          <a:bodyPr>
            <a:noAutofit/>
          </a:bodyPr>
          <a:lstStyle/>
          <a:p>
            <a:pPr>
              <a:spcBef>
                <a:spcPts val="24"/>
              </a:spcBef>
            </a:pPr>
            <a:r>
              <a:rPr lang="en-US" dirty="0" smtClean="0"/>
              <a:t>Describe </a:t>
            </a:r>
            <a:r>
              <a:rPr lang="en-US" dirty="0"/>
              <a:t>the concept of codriving</a:t>
            </a:r>
            <a:endParaRPr lang="en-IN" dirty="0"/>
          </a:p>
          <a:p>
            <a:pPr>
              <a:spcBef>
                <a:spcPts val="24"/>
              </a:spcBef>
            </a:pPr>
            <a:r>
              <a:rPr lang="en-US" dirty="0"/>
              <a:t>Explain the importance of inspecting the ambulance and having preventive maintenance </a:t>
            </a:r>
            <a:r>
              <a:rPr lang="en-US" dirty="0" smtClean="0"/>
              <a:t>performed </a:t>
            </a:r>
            <a:r>
              <a:rPr lang="en-US" dirty="0"/>
              <a:t>regularly</a:t>
            </a:r>
            <a:endParaRPr lang="en-IN" dirty="0"/>
          </a:p>
          <a:p>
            <a:pPr>
              <a:spcBef>
                <a:spcPts val="24"/>
              </a:spcBef>
            </a:pPr>
            <a:r>
              <a:rPr lang="en-US" dirty="0"/>
              <a:t>Understand importance of securing emergency medical services (EMS) practitioners, </a:t>
            </a:r>
            <a:r>
              <a:rPr lang="en-US" dirty="0" smtClean="0"/>
              <a:t>patients</a:t>
            </a:r>
            <a:r>
              <a:rPr lang="en-US" dirty="0"/>
              <a:t>, and equipment</a:t>
            </a:r>
            <a:endParaRPr lang="en-IN" dirty="0"/>
          </a:p>
          <a:p>
            <a:pPr>
              <a:spcBef>
                <a:spcPts val="24"/>
              </a:spcBef>
            </a:pPr>
            <a:r>
              <a:rPr lang="en-US" dirty="0"/>
              <a:t>Describe the measures that can prevent injury in EMS practitioners who perform patient </a:t>
            </a:r>
            <a:r>
              <a:rPr lang="en-US" dirty="0" smtClean="0"/>
              <a:t>care </a:t>
            </a:r>
            <a:r>
              <a:rPr lang="en-US" dirty="0"/>
              <a:t>while the ambulance is in motion</a:t>
            </a:r>
            <a:r>
              <a:rPr lang="en-US" sz="3000" dirty="0" smtClean="0"/>
              <a:t> 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51247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Seatbelt Use                                           </a:t>
            </a:r>
            <a:r>
              <a:rPr lang="en-US" sz="2800" dirty="0" smtClean="0"/>
              <a:t>(2 of 2)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When the ambulance is in motion, seat belts should be on.</a:t>
            </a:r>
            <a:endParaRPr lang="en-IN" dirty="0"/>
          </a:p>
          <a:p>
            <a:r>
              <a:rPr lang="en-US" dirty="0"/>
              <a:t>Failure to use provided restraint systems creates risks for </a:t>
            </a:r>
            <a:r>
              <a:rPr lang="en-US" i="1" dirty="0"/>
              <a:t>ALL occupants.</a:t>
            </a:r>
            <a:endParaRPr lang="en-US" altLang="en-US" dirty="0">
              <a:cs typeface="Arial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098" y="1659875"/>
            <a:ext cx="4365264" cy="29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24461" y="4578937"/>
            <a:ext cx="3679034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00"/>
              </a:lnSpc>
            </a:pPr>
            <a:r>
              <a:rPr lang="en-IN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Stockbyte/Thinkstock.</a:t>
            </a:r>
          </a:p>
        </p:txBody>
      </p:sp>
    </p:spTree>
    <p:extLst>
      <p:ext uri="{BB962C8B-B14F-4D97-AF65-F5344CB8AC3E}">
        <p14:creationId xmlns:p14="http://schemas.microsoft.com/office/powerpoint/2010/main" val="375284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Ambulance Crash </a:t>
            </a:r>
            <a:r>
              <a:rPr lang="en-US" dirty="0"/>
              <a:t>Test </a:t>
            </a:r>
            <a:r>
              <a:rPr lang="en-US" dirty="0" smtClean="0"/>
              <a:t>    </a:t>
            </a:r>
            <a:r>
              <a:rPr lang="en-US" sz="2400" dirty="0" smtClean="0"/>
              <a:t>(1 </a:t>
            </a:r>
            <a:r>
              <a:rPr lang="en-US" sz="2400" dirty="0"/>
              <a:t>of </a:t>
            </a:r>
            <a:r>
              <a:rPr lang="en-US" sz="2400" dirty="0" smtClean="0"/>
              <a:t>4)                        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114800" cy="2209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Clip-3_Ambulance Crash Test - Frontal Collis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1600200"/>
            <a:ext cx="6858000" cy="475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1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Ambulance Crash Test     </a:t>
            </a:r>
            <a:r>
              <a:rPr lang="en-US" sz="2400" dirty="0" smtClean="0"/>
              <a:t>(2 </a:t>
            </a:r>
            <a:r>
              <a:rPr lang="en-US" sz="2400" dirty="0"/>
              <a:t>of 4)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114800" cy="2209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lip-1_Ambulance Crash Test - Paramedic on Side Bench and Patien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1600200"/>
            <a:ext cx="6858000" cy="475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4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Ambulance Crash Test     </a:t>
            </a:r>
            <a:r>
              <a:rPr lang="en-US" sz="2400" dirty="0" smtClean="0"/>
              <a:t>(3 </a:t>
            </a:r>
            <a:r>
              <a:rPr lang="en-US" sz="2400" dirty="0"/>
              <a:t>of 4)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114800" cy="2209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Clip-2_Ambulance Crash - Patient on Stretcher Top View into Medi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1620903"/>
            <a:ext cx="6781800" cy="470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4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Ambulance Crash Test     </a:t>
            </a:r>
            <a:r>
              <a:rPr lang="en-US" sz="2400" dirty="0" smtClean="0"/>
              <a:t>(4 </a:t>
            </a:r>
            <a:r>
              <a:rPr lang="en-US" sz="2400" dirty="0"/>
              <a:t>of 4)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114800" cy="2209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Clip-4_Ambulance Crash Test - Paramedic Strikes Head on Cabin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6771" y="1511157"/>
            <a:ext cx="6023229" cy="487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4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Patient Compartment                              </a:t>
            </a:r>
            <a:r>
              <a:rPr lang="en-US" sz="2800" dirty="0" smtClean="0"/>
              <a:t>(1 of 2)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77200" cy="4525963"/>
          </a:xfrm>
        </p:spPr>
        <p:txBody>
          <a:bodyPr>
            <a:normAutofit/>
          </a:bodyPr>
          <a:lstStyle/>
          <a:p>
            <a:pPr marL="171450" indent="-171450"/>
            <a:r>
              <a:rPr lang="en-US" altLang="en-US" dirty="0" smtClean="0"/>
              <a:t>Risks include</a:t>
            </a:r>
            <a:r>
              <a:rPr lang="en-US" altLang="en-US" dirty="0"/>
              <a:t>: </a:t>
            </a:r>
          </a:p>
          <a:p>
            <a:pPr marL="741600" indent="-284400"/>
            <a:r>
              <a:rPr lang="en-US" sz="2800" dirty="0"/>
              <a:t>Unsafe structural designs</a:t>
            </a:r>
            <a:endParaRPr lang="en-IN" sz="2800" dirty="0"/>
          </a:p>
          <a:p>
            <a:pPr marL="741600" indent="-284400"/>
            <a:r>
              <a:rPr lang="en-US" sz="2800" dirty="0"/>
              <a:t>Hostile interior surfaces</a:t>
            </a:r>
            <a:endParaRPr lang="en-IN" sz="2800" dirty="0"/>
          </a:p>
          <a:p>
            <a:pPr marL="741600" indent="-284400"/>
            <a:r>
              <a:rPr lang="en-US" sz="2800" dirty="0"/>
              <a:t>Side-facing seats</a:t>
            </a:r>
            <a:endParaRPr lang="en-IN" sz="2800" dirty="0"/>
          </a:p>
          <a:p>
            <a:pPr marL="741600" indent="-284400"/>
            <a:r>
              <a:rPr lang="en-US" sz="2800" dirty="0"/>
              <a:t>The need to be unrestrained to provide patient care</a:t>
            </a:r>
            <a:endParaRPr lang="en-IN" sz="2800" dirty="0"/>
          </a:p>
          <a:p>
            <a:pPr marL="741600" indent="-284400"/>
            <a:r>
              <a:rPr lang="en-US" sz="2800" dirty="0"/>
              <a:t>Human and other projectiles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4578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Patient Compartment                              </a:t>
            </a:r>
            <a:r>
              <a:rPr lang="en-US" sz="2800" dirty="0" smtClean="0"/>
              <a:t>(2 </a:t>
            </a:r>
            <a:r>
              <a:rPr lang="en-US" sz="2800" dirty="0"/>
              <a:t>of 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76800" cy="4525963"/>
          </a:xfr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dirty="0"/>
              <a:t>Injuries can occur from:</a:t>
            </a:r>
            <a:r>
              <a:rPr lang="en-US" dirty="0" smtClean="0"/>
              <a:t> </a:t>
            </a:r>
          </a:p>
          <a:p>
            <a:pPr marL="741600" indent="-284400"/>
            <a:r>
              <a:rPr lang="en-US" sz="2800" dirty="0"/>
              <a:t>Sudden evasive maneuvers</a:t>
            </a:r>
            <a:endParaRPr lang="en-IN" sz="2800" dirty="0"/>
          </a:p>
          <a:p>
            <a:pPr marL="741600" indent="-284400"/>
            <a:r>
              <a:rPr lang="en-US" sz="2800" dirty="0"/>
              <a:t>Curb strikes</a:t>
            </a:r>
            <a:endParaRPr lang="en-IN" sz="2800" dirty="0"/>
          </a:p>
          <a:p>
            <a:pPr marL="741600" indent="-284400"/>
            <a:r>
              <a:rPr lang="en-US" sz="2800" dirty="0"/>
              <a:t>Aggressive braking</a:t>
            </a:r>
            <a:endParaRPr lang="en-IN" sz="2800" dirty="0"/>
          </a:p>
          <a:p>
            <a:pPr marL="741600" indent="-284400"/>
            <a:r>
              <a:rPr lang="en-US" sz="2800" dirty="0"/>
              <a:t>Unanticipated cornering</a:t>
            </a:r>
            <a:endParaRPr lang="en-IN" sz="2800" dirty="0"/>
          </a:p>
          <a:p>
            <a:pPr marL="741600" indent="-284400"/>
            <a:r>
              <a:rPr lang="en-US" sz="2800" dirty="0"/>
              <a:t>Slips and falls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813302"/>
            <a:ext cx="3510532" cy="230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93508" y="4119562"/>
            <a:ext cx="36790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00"/>
              </a:lnSpc>
            </a:pPr>
            <a:r>
              <a:rPr lang="en-IN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Mark C. Ide.</a:t>
            </a:r>
          </a:p>
        </p:txBody>
      </p:sp>
    </p:spTree>
    <p:extLst>
      <p:ext uri="{BB962C8B-B14F-4D97-AF65-F5344CB8AC3E}">
        <p14:creationId xmlns:p14="http://schemas.microsoft.com/office/powerpoint/2010/main" val="414373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Risk Mitigation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00600" cy="4525963"/>
          </a:xfrm>
        </p:spPr>
        <p:txBody>
          <a:bodyPr/>
          <a:lstStyle/>
          <a:p>
            <a:r>
              <a:rPr lang="en-US" dirty="0"/>
              <a:t>Use restraints</a:t>
            </a:r>
            <a:endParaRPr lang="en-IN" dirty="0"/>
          </a:p>
          <a:p>
            <a:r>
              <a:rPr lang="en-US" dirty="0"/>
              <a:t>Use a rear-facing seat</a:t>
            </a:r>
            <a:endParaRPr lang="en-IN" dirty="0"/>
          </a:p>
          <a:p>
            <a:r>
              <a:rPr lang="en-US" dirty="0"/>
              <a:t>Avoid standing</a:t>
            </a:r>
            <a:endParaRPr lang="en-IN" dirty="0"/>
          </a:p>
          <a:p>
            <a:r>
              <a:rPr lang="en-US" dirty="0"/>
              <a:t>Allow only </a:t>
            </a:r>
            <a:r>
              <a:rPr lang="en-US" dirty="0" smtClean="0"/>
              <a:t>necessary occupants</a:t>
            </a:r>
            <a:endParaRPr lang="en-IN" dirty="0"/>
          </a:p>
          <a:p>
            <a:r>
              <a:rPr lang="en-US" dirty="0"/>
              <a:t>Use hands-off care and communications technology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616" y="1785258"/>
            <a:ext cx="3134330" cy="378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67602" y="5567024"/>
            <a:ext cx="3679034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00"/>
              </a:lnSpc>
            </a:pPr>
            <a:r>
              <a:rPr lang="en-IN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Courtesy of Physio-Control, Inc.</a:t>
            </a:r>
          </a:p>
        </p:txBody>
      </p:sp>
    </p:spTree>
    <p:extLst>
      <p:ext uri="{BB962C8B-B14F-4D97-AF65-F5344CB8AC3E}">
        <p14:creationId xmlns:p14="http://schemas.microsoft.com/office/powerpoint/2010/main" val="397214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Working in 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7391400" cy="4525963"/>
          </a:xfrm>
        </p:spPr>
        <p:txBody>
          <a:bodyPr/>
          <a:lstStyle/>
          <a:p>
            <a:r>
              <a:rPr lang="en-US" dirty="0"/>
              <a:t>Consider the preparation and ergonomics actions you can take to preserve your safety.</a:t>
            </a:r>
            <a:endParaRPr lang="en-IN" dirty="0"/>
          </a:p>
          <a:p>
            <a:r>
              <a:rPr lang="en-US" dirty="0"/>
              <a:t>Avoid running code with unrestrained personnel!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43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Helmet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124200" cy="4525963"/>
          </a:xfrm>
        </p:spPr>
        <p:txBody>
          <a:bodyPr/>
          <a:lstStyle/>
          <a:p>
            <a:r>
              <a:rPr lang="en-US" dirty="0" smtClean="0"/>
              <a:t>Pros</a:t>
            </a:r>
          </a:p>
          <a:p>
            <a:r>
              <a:rPr lang="en-US" dirty="0" smtClean="0"/>
              <a:t>Cons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127" y="1676400"/>
            <a:ext cx="3593406" cy="392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6646" y="5603077"/>
            <a:ext cx="3679034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00"/>
              </a:lnSpc>
            </a:pPr>
            <a:r>
              <a:rPr lang="en-IN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Volt Collection/Shutterstock.</a:t>
            </a:r>
          </a:p>
        </p:txBody>
      </p:sp>
    </p:spTree>
    <p:extLst>
      <p:ext uri="{BB962C8B-B14F-4D97-AF65-F5344CB8AC3E}">
        <p14:creationId xmlns:p14="http://schemas.microsoft.com/office/powerpoint/2010/main" val="313948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Defensive Driving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9600" cy="4525963"/>
          </a:xfrm>
        </p:spPr>
        <p:txBody>
          <a:bodyPr/>
          <a:lstStyle/>
          <a:p>
            <a:r>
              <a:rPr lang="en-US" dirty="0"/>
              <a:t>Aggressive drivers make operating the emergency vehicle defensively more important than ever.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791600"/>
            <a:ext cx="3945945" cy="262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68909" y="4422559"/>
            <a:ext cx="3679034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00"/>
              </a:lnSpc>
            </a:pPr>
            <a:r>
              <a:rPr lang="en-IN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</a:t>
            </a:r>
            <a:r>
              <a:rPr lang="en-IN" sz="9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becon/iStockphoto.</a:t>
            </a:r>
            <a:endParaRPr lang="en-IN" sz="9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37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Adult Patient Restraint</a:t>
            </a:r>
            <a:r>
              <a:rPr lang="en-US" sz="2600" dirty="0" smtClean="0"/>
              <a:t>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53400" cy="4525963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dirty="0"/>
              <a:t>Straps must be:</a:t>
            </a:r>
            <a:r>
              <a:rPr lang="en-US" altLang="en-US" dirty="0" smtClean="0">
                <a:cs typeface="Arial" charset="0"/>
              </a:rPr>
              <a:t> </a:t>
            </a:r>
          </a:p>
          <a:p>
            <a:pPr lvl="1">
              <a:spcBef>
                <a:spcPct val="0"/>
              </a:spcBef>
            </a:pPr>
            <a:r>
              <a:rPr lang="en-US" dirty="0"/>
              <a:t>Used correctly</a:t>
            </a:r>
            <a:endParaRPr lang="en-US" altLang="en-US" dirty="0" smtClean="0">
              <a:cs typeface="Arial" charset="0"/>
            </a:endParaRPr>
          </a:p>
          <a:p>
            <a:pPr lvl="1">
              <a:spcBef>
                <a:spcPct val="0"/>
              </a:spcBef>
            </a:pPr>
            <a:r>
              <a:rPr lang="en-US" dirty="0"/>
              <a:t>Secure and snug</a:t>
            </a:r>
            <a:endParaRPr lang="en-US" altLang="en-US" dirty="0" smtClean="0">
              <a:cs typeface="Arial" charset="0"/>
            </a:endParaRPr>
          </a:p>
          <a:p>
            <a:pPr lvl="1">
              <a:spcBef>
                <a:spcPct val="0"/>
              </a:spcBef>
            </a:pPr>
            <a:r>
              <a:rPr lang="en-US" dirty="0"/>
              <a:t>For patients—not equipment</a:t>
            </a:r>
            <a:endParaRPr lang="en-US" altLang="en-US" dirty="0" smtClean="0"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en-US" dirty="0"/>
              <a:t>Shoulder restraints </a:t>
            </a:r>
            <a:r>
              <a:rPr lang="en-US" u="sng" dirty="0"/>
              <a:t>must</a:t>
            </a:r>
            <a:r>
              <a:rPr lang="en-US" dirty="0"/>
              <a:t> be used!</a:t>
            </a:r>
            <a:endParaRPr lang="en-US" altLang="en-US" dirty="0"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en-US" b="1" dirty="0" smtClean="0"/>
              <a:t>Complacency </a:t>
            </a:r>
            <a:r>
              <a:rPr lang="en-US" b="1" dirty="0"/>
              <a:t>is dangerous and unacceptable.</a:t>
            </a:r>
            <a:endParaRPr lang="en-US" altLang="en-US" b="1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12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Patient Safety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53400" cy="4525963"/>
          </a:xfrm>
        </p:spPr>
        <p:txBody>
          <a:bodyPr>
            <a:normAutofit/>
          </a:bodyPr>
          <a:lstStyle/>
          <a:p>
            <a:r>
              <a:rPr lang="en-US" dirty="0"/>
              <a:t>Stretcher is completely secure in mounts.</a:t>
            </a:r>
            <a:endParaRPr lang="en-IN" dirty="0"/>
          </a:p>
          <a:p>
            <a:r>
              <a:rPr lang="en-US" dirty="0"/>
              <a:t>Patient faces rearward.</a:t>
            </a:r>
            <a:endParaRPr lang="en-IN" dirty="0"/>
          </a:p>
          <a:p>
            <a:r>
              <a:rPr lang="en-US" dirty="0"/>
              <a:t>Patient’s head elevated if appropriate.</a:t>
            </a:r>
            <a:endParaRPr lang="en-IN" dirty="0"/>
          </a:p>
          <a:p>
            <a:r>
              <a:rPr lang="en-US" dirty="0"/>
              <a:t>Stretcher is the preferred patient location.</a:t>
            </a:r>
          </a:p>
        </p:txBody>
      </p:sp>
    </p:spTree>
    <p:extLst>
      <p:ext uri="{BB962C8B-B14F-4D97-AF65-F5344CB8AC3E}">
        <p14:creationId xmlns:p14="http://schemas.microsoft.com/office/powerpoint/2010/main" val="224933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Pediatric Patient Transport  </a:t>
            </a:r>
            <a:r>
              <a:rPr lang="en-US" sz="2800" dirty="0" smtClean="0"/>
              <a:t>(1 of 3)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768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Need child-specific transport equipment.</a:t>
            </a:r>
            <a:endParaRPr lang="en-IN" dirty="0"/>
          </a:p>
          <a:p>
            <a:r>
              <a:rPr lang="en-US" dirty="0"/>
              <a:t>Stretcher is designed for adults.</a:t>
            </a:r>
            <a:endParaRPr lang="en-IN" dirty="0"/>
          </a:p>
          <a:p>
            <a:r>
              <a:rPr lang="en-US" dirty="0"/>
              <a:t>Children come in all sizes.</a:t>
            </a:r>
            <a:endParaRPr lang="en-IN" dirty="0"/>
          </a:p>
          <a:p>
            <a:r>
              <a:rPr lang="en-US" dirty="0"/>
              <a:t>Child safety equipment must be carried and used.</a:t>
            </a:r>
            <a:r>
              <a:rPr lang="en-US" altLang="en-US" dirty="0" smtClean="0">
                <a:cs typeface="Arial" charset="0"/>
              </a:rPr>
              <a:t> </a:t>
            </a:r>
            <a:endParaRPr lang="en-US" altLang="en-US" dirty="0"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094" y="1676400"/>
            <a:ext cx="3621296" cy="288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78095" y="4558781"/>
            <a:ext cx="36790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00"/>
              </a:lnSpc>
            </a:pPr>
            <a:r>
              <a:rPr lang="en-IN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Courtesy of Allied Healthcare Products, Inc.</a:t>
            </a:r>
          </a:p>
        </p:txBody>
      </p:sp>
    </p:spTree>
    <p:extLst>
      <p:ext uri="{BB962C8B-B14F-4D97-AF65-F5344CB8AC3E}">
        <p14:creationId xmlns:p14="http://schemas.microsoft.com/office/powerpoint/2010/main" val="236803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lnSpcReduction="10000"/>
          </a:bodyPr>
          <a:lstStyle/>
          <a:p>
            <a:r>
              <a:rPr lang="en-US" altLang="en-US" dirty="0" smtClean="0">
                <a:cs typeface="Arial" charset="0"/>
              </a:rPr>
              <a:t>Do: </a:t>
            </a:r>
          </a:p>
          <a:p>
            <a:pPr lvl="1"/>
            <a:r>
              <a:rPr lang="en-US" dirty="0"/>
              <a:t>Use properly sized child restraint devices</a:t>
            </a:r>
            <a:endParaRPr lang="en-US" altLang="en-US" dirty="0" smtClean="0">
              <a:cs typeface="Arial" charset="0"/>
            </a:endParaRPr>
          </a:p>
          <a:p>
            <a:pPr lvl="1"/>
            <a:r>
              <a:rPr lang="en-US" dirty="0"/>
              <a:t>Fully secure child restraint systems per guidelines</a:t>
            </a:r>
            <a:endParaRPr lang="en-US" altLang="en-US" dirty="0" smtClean="0">
              <a:cs typeface="Arial" charset="0"/>
            </a:endParaRPr>
          </a:p>
          <a:p>
            <a:pPr lvl="1"/>
            <a:r>
              <a:rPr lang="en-US" dirty="0"/>
              <a:t>Ensure ALL occupants are restrained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667000" y="312760"/>
            <a:ext cx="6477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Pediatric Patient Transport  </a:t>
            </a:r>
            <a:r>
              <a:rPr lang="en-US" sz="2800" dirty="0" smtClean="0"/>
              <a:t>(2 of 3)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498" y="1682857"/>
            <a:ext cx="4212000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2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1752600"/>
            <a:ext cx="818726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Don’t: </a:t>
            </a:r>
          </a:p>
          <a:p>
            <a:pPr lvl="1">
              <a:buFont typeface="Arial" charset="0"/>
              <a:buChar char="•"/>
            </a:pPr>
            <a:r>
              <a:rPr lang="en-US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kids who are not patients </a:t>
            </a:r>
          </a:p>
          <a:p>
            <a:pPr lvl="1">
              <a:buFont typeface="Arial" charset="0"/>
              <a:buChar char="•"/>
            </a:pPr>
            <a:r>
              <a:rPr lang="en-US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 occupants to be unrestrained </a:t>
            </a:r>
          </a:p>
          <a:p>
            <a:pPr lvl="1">
              <a:buFont typeface="Arial" charset="0"/>
              <a:buChar char="•"/>
            </a:pPr>
            <a:r>
              <a:rPr lang="en-US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the patient during transport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667000" y="312760"/>
            <a:ext cx="6477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Pediatric Patient Transport  </a:t>
            </a:r>
            <a:r>
              <a:rPr lang="en-US" sz="2800" dirty="0" smtClean="0"/>
              <a:t>(3 of 3)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4792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Securing Equipment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4525963"/>
          </a:xfrm>
        </p:spPr>
        <p:txBody>
          <a:bodyPr/>
          <a:lstStyle/>
          <a:p>
            <a:r>
              <a:rPr lang="en-US" dirty="0"/>
              <a:t>Unsecured equipment is a projectile hazard.</a:t>
            </a:r>
            <a:endParaRPr lang="en-IN" dirty="0"/>
          </a:p>
          <a:p>
            <a:r>
              <a:rPr lang="en-US" dirty="0"/>
              <a:t>Secure equipment with straps and brackets.</a:t>
            </a:r>
            <a:r>
              <a:rPr lang="en-US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3685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Potential Projectiles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7924800" cy="4525963"/>
          </a:xfrm>
        </p:spPr>
        <p:txBody>
          <a:bodyPr>
            <a:normAutofit lnSpcReduction="10000"/>
          </a:bodyPr>
          <a:lstStyle/>
          <a:p>
            <a:r>
              <a:rPr lang="en-IN" dirty="0"/>
              <a:t>Personal protective equipment (</a:t>
            </a:r>
            <a:r>
              <a:rPr lang="en-US" dirty="0"/>
              <a:t>PPE) gear</a:t>
            </a:r>
            <a:endParaRPr lang="en-IN" dirty="0"/>
          </a:p>
          <a:p>
            <a:r>
              <a:rPr lang="en-US" dirty="0"/>
              <a:t>Patient belongings</a:t>
            </a:r>
            <a:endParaRPr lang="en-IN" dirty="0"/>
          </a:p>
          <a:p>
            <a:r>
              <a:rPr lang="en-US" dirty="0"/>
              <a:t>Medical equipment</a:t>
            </a:r>
            <a:endParaRPr lang="en-IN" dirty="0"/>
          </a:p>
          <a:p>
            <a:r>
              <a:rPr lang="en-US" dirty="0"/>
              <a:t>Personal gear</a:t>
            </a:r>
            <a:endParaRPr lang="en-IN" dirty="0"/>
          </a:p>
          <a:p>
            <a:r>
              <a:rPr lang="en-US" dirty="0"/>
              <a:t>Firefighting gear</a:t>
            </a:r>
            <a:endParaRPr lang="en-IN" dirty="0"/>
          </a:p>
          <a:p>
            <a:r>
              <a:rPr lang="en-US" dirty="0"/>
              <a:t>Wheelchairs</a:t>
            </a:r>
            <a:endParaRPr lang="en-IN" dirty="0"/>
          </a:p>
          <a:p>
            <a:r>
              <a:rPr lang="en-US" dirty="0"/>
              <a:t>Flight team equipment</a:t>
            </a:r>
            <a:endParaRPr lang="en-US" altLang="en-US" dirty="0" smtClean="0"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083" y="2383517"/>
            <a:ext cx="3872099" cy="26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81611" y="5050288"/>
            <a:ext cx="36790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00"/>
              </a:lnSpc>
            </a:pPr>
            <a:r>
              <a:rPr lang="en-IN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Jones &amp; Bartlett Learning.</a:t>
            </a:r>
          </a:p>
        </p:txBody>
      </p:sp>
    </p:spTree>
    <p:extLst>
      <p:ext uri="{BB962C8B-B14F-4D97-AF65-F5344CB8AC3E}">
        <p14:creationId xmlns:p14="http://schemas.microsoft.com/office/powerpoint/2010/main" val="310054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Securing Equipment Do’s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Autofit/>
          </a:bodyPr>
          <a:lstStyle/>
          <a:p>
            <a:pPr>
              <a:spcBef>
                <a:spcPts val="524"/>
              </a:spcBef>
            </a:pPr>
            <a:r>
              <a:rPr lang="en-US" dirty="0"/>
              <a:t>Ensure all normal daily equipment has its place and is secured</a:t>
            </a:r>
            <a:endParaRPr lang="en-IN" dirty="0"/>
          </a:p>
          <a:p>
            <a:pPr>
              <a:spcBef>
                <a:spcPts val="524"/>
              </a:spcBef>
            </a:pPr>
            <a:r>
              <a:rPr lang="en-US" dirty="0"/>
              <a:t>Use cabinets and brackets</a:t>
            </a:r>
            <a:endParaRPr lang="en-IN" dirty="0"/>
          </a:p>
          <a:p>
            <a:pPr>
              <a:spcBef>
                <a:spcPts val="524"/>
              </a:spcBef>
            </a:pPr>
            <a:r>
              <a:rPr lang="en-US" dirty="0"/>
              <a:t>Secure needed equipment in reach</a:t>
            </a:r>
            <a:endParaRPr lang="en-IN" dirty="0"/>
          </a:p>
          <a:p>
            <a:pPr>
              <a:spcBef>
                <a:spcPts val="524"/>
              </a:spcBef>
            </a:pPr>
            <a:r>
              <a:rPr lang="en-US" dirty="0"/>
              <a:t>Select soft over hard kits</a:t>
            </a:r>
            <a:endParaRPr lang="en-IN" dirty="0"/>
          </a:p>
          <a:p>
            <a:pPr>
              <a:spcBef>
                <a:spcPts val="524"/>
              </a:spcBef>
            </a:pPr>
            <a:r>
              <a:rPr lang="en-US" dirty="0"/>
              <a:t>Store unnecessary items in exterior compartments</a:t>
            </a:r>
            <a:endParaRPr lang="en-IN" dirty="0"/>
          </a:p>
          <a:p>
            <a:pPr>
              <a:spcBef>
                <a:spcPts val="524"/>
              </a:spcBef>
            </a:pPr>
            <a:r>
              <a:rPr lang="en-US" dirty="0"/>
              <a:t>Use seat belts to secure “surprise” items</a:t>
            </a:r>
            <a:endParaRPr lang="en-IN" dirty="0"/>
          </a:p>
          <a:p>
            <a:pPr>
              <a:spcBef>
                <a:spcPts val="524"/>
              </a:spcBef>
            </a:pPr>
            <a:r>
              <a:rPr lang="en-US" dirty="0"/>
              <a:t>Plan ahead</a:t>
            </a:r>
            <a:r>
              <a:rPr lang="en-US" altLang="en-US" dirty="0" smtClean="0"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627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229890"/>
            <a:ext cx="6629400" cy="1143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US" sz="3800" dirty="0" smtClean="0"/>
              <a:t>Securing Equipment Don’ts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Leave hard or heavy items unsecured</a:t>
            </a:r>
            <a:endParaRPr lang="en-IN" dirty="0"/>
          </a:p>
          <a:p>
            <a:r>
              <a:rPr lang="en-US" dirty="0"/>
              <a:t>Transport unnecessary items</a:t>
            </a:r>
            <a:endParaRPr lang="en-IN" dirty="0"/>
          </a:p>
          <a:p>
            <a:r>
              <a:rPr lang="en-US" dirty="0"/>
              <a:t>Secure equipment with restraints intended to secure the patient</a:t>
            </a:r>
            <a:endParaRPr lang="en-IN" dirty="0"/>
          </a:p>
          <a:p>
            <a:r>
              <a:rPr lang="en-US" dirty="0"/>
              <a:t>Get complacent</a:t>
            </a:r>
          </a:p>
        </p:txBody>
      </p:sp>
    </p:spTree>
    <p:extLst>
      <p:ext uri="{BB962C8B-B14F-4D97-AF65-F5344CB8AC3E}">
        <p14:creationId xmlns:p14="http://schemas.microsoft.com/office/powerpoint/2010/main" val="5750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                                                 </a:t>
            </a:r>
            <a:r>
              <a:rPr lang="en-US" sz="2800" dirty="0" smtClean="0"/>
              <a:t>(1 of 2)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Due to aggressive drivers, it is vital to practice defensive driving.</a:t>
            </a:r>
            <a:endParaRPr lang="en-IN" dirty="0"/>
          </a:p>
          <a:p>
            <a:r>
              <a:rPr lang="en-US" dirty="0"/>
              <a:t>Near-misses are a warning!</a:t>
            </a:r>
            <a:endParaRPr lang="en-IN" dirty="0"/>
          </a:p>
          <a:p>
            <a:r>
              <a:rPr lang="en-US" dirty="0"/>
              <a:t>If you must back the ambulance, use a spotter.</a:t>
            </a:r>
            <a:endParaRPr lang="en-IN" dirty="0"/>
          </a:p>
          <a:p>
            <a:r>
              <a:rPr lang="en-US" dirty="0"/>
              <a:t>Texting is the perfect storm of distractions.</a:t>
            </a:r>
            <a:endParaRPr lang="en-IN" dirty="0"/>
          </a:p>
          <a:p>
            <a:r>
              <a:rPr lang="en-US" dirty="0"/>
              <a:t>Emergency vehicle operators are professional drivers.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567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Scenario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391400" cy="4525963"/>
          </a:xfrm>
        </p:spPr>
        <p:txBody>
          <a:bodyPr/>
          <a:lstStyle/>
          <a:p>
            <a:r>
              <a:rPr lang="en-US" dirty="0" smtClean="0"/>
              <a:t>What went wrong? </a:t>
            </a:r>
          </a:p>
          <a:p>
            <a:r>
              <a:rPr lang="en-US" dirty="0" smtClean="0"/>
              <a:t>Distraction</a:t>
            </a:r>
          </a:p>
          <a:p>
            <a:r>
              <a:rPr lang="en-US" dirty="0" smtClean="0"/>
              <a:t>Speed</a:t>
            </a:r>
          </a:p>
          <a:p>
            <a:r>
              <a:rPr lang="en-US" dirty="0" smtClean="0"/>
              <a:t>Assumption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                                                 </a:t>
            </a:r>
            <a:r>
              <a:rPr lang="en-US" sz="2800" dirty="0" smtClean="0"/>
              <a:t>(2 </a:t>
            </a:r>
            <a:r>
              <a:rPr lang="en-US" sz="2800" dirty="0"/>
              <a:t>of 2)</a:t>
            </a:r>
            <a:r>
              <a:rPr lang="en-US" sz="1800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Respect your vehicles.</a:t>
            </a:r>
            <a:endParaRPr lang="en-IN" dirty="0"/>
          </a:p>
          <a:p>
            <a:r>
              <a:rPr lang="en-US" dirty="0"/>
              <a:t>Always wear a seat belt.</a:t>
            </a:r>
            <a:endParaRPr lang="en-IN" dirty="0"/>
          </a:p>
          <a:p>
            <a:r>
              <a:rPr lang="en-US" dirty="0"/>
              <a:t>Use straps for adult patients and pediatric restraint systems.</a:t>
            </a:r>
            <a:endParaRPr lang="en-IN" dirty="0"/>
          </a:p>
          <a:p>
            <a:r>
              <a:rPr lang="en-US" dirty="0"/>
              <a:t>Secure the patient compartment.</a:t>
            </a:r>
          </a:p>
        </p:txBody>
      </p:sp>
    </p:spTree>
    <p:extLst>
      <p:ext uri="{BB962C8B-B14F-4D97-AF65-F5344CB8AC3E}">
        <p14:creationId xmlns:p14="http://schemas.microsoft.com/office/powerpoint/2010/main" val="426446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Wrap-Up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en-US" dirty="0" smtClean="0">
                <a:cs typeface="Arial" charset="0"/>
              </a:rPr>
              <a:t>Questions?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03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Avoiding Collisions</a:t>
            </a:r>
            <a:br>
              <a:rPr lang="en-US" dirty="0" smtClean="0"/>
            </a:br>
            <a:r>
              <a:rPr lang="en-US" sz="2800" dirty="0" smtClean="0"/>
              <a:t>(1 of 2)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24400" cy="45259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MVCs occur on clear, dry days.</a:t>
            </a:r>
            <a:r>
              <a:rPr lang="en-US" dirty="0" smtClean="0"/>
              <a:t> </a:t>
            </a:r>
          </a:p>
          <a:p>
            <a:pPr lvl="1">
              <a:defRPr/>
            </a:pPr>
            <a:r>
              <a:rPr lang="en-US" dirty="0"/>
              <a:t>Most occur in intersections.</a:t>
            </a:r>
            <a:r>
              <a:rPr lang="en-US" dirty="0" smtClean="0"/>
              <a:t> </a:t>
            </a:r>
          </a:p>
          <a:p>
            <a:r>
              <a:rPr lang="en-US" dirty="0"/>
              <a:t>Intersection MVCs are the most severe.</a:t>
            </a:r>
            <a:endParaRPr lang="en-IN" dirty="0"/>
          </a:p>
          <a:p>
            <a:r>
              <a:rPr lang="en-US" dirty="0"/>
              <a:t>Head-on collisions are the most deadly.</a:t>
            </a:r>
          </a:p>
        </p:txBody>
      </p:sp>
      <p:pic>
        <p:nvPicPr>
          <p:cNvPr id="5" name="Picture 4" descr="9781284041118_CH03_FIGF06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209800"/>
            <a:ext cx="3797182" cy="25211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5000" y="4800600"/>
            <a:ext cx="3276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 smtClean="0"/>
              <a:t>© Dale Gerhard/The Press of Atlantic City/AP Photo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94878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Avoiding Collisions</a:t>
            </a:r>
            <a:br>
              <a:rPr lang="en-US" dirty="0"/>
            </a:br>
            <a:r>
              <a:rPr lang="en-US" sz="2800" dirty="0" smtClean="0"/>
              <a:t>(2 </a:t>
            </a:r>
            <a:r>
              <a:rPr lang="en-US" sz="2800" dirty="0"/>
              <a:t>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/>
              <a:t>Locations with traffic signals pose the greatest risk</a:t>
            </a:r>
            <a:endParaRPr lang="en-IN" dirty="0"/>
          </a:p>
          <a:p>
            <a:r>
              <a:rPr lang="en-US" dirty="0"/>
              <a:t>Most fatal MVCs involve excessive speed</a:t>
            </a:r>
            <a:endParaRPr lang="en-IN" dirty="0"/>
          </a:p>
          <a:p>
            <a:r>
              <a:rPr lang="en-US" dirty="0"/>
              <a:t>Seat belt use improves survivability</a:t>
            </a:r>
            <a:endParaRPr lang="en-IN" dirty="0"/>
          </a:p>
          <a:p>
            <a:r>
              <a:rPr lang="en-US" dirty="0"/>
              <a:t>Near-misses are a warning!</a:t>
            </a:r>
            <a:endParaRPr lang="en-US" dirty="0" smtClean="0"/>
          </a:p>
          <a:p>
            <a:pPr lvl="1">
              <a:defRPr/>
            </a:pPr>
            <a:r>
              <a:rPr lang="en-US" dirty="0"/>
              <a:t>Identify the risk factors to prevent them from repeating</a:t>
            </a:r>
            <a:endParaRPr lang="en-US" dirty="0" smtClean="0"/>
          </a:p>
          <a:p>
            <a:pPr lvl="1">
              <a:defRPr/>
            </a:pPr>
            <a:r>
              <a:rPr lang="en-US" dirty="0"/>
              <a:t>Report near-misses to EMS Voluntary Event Notification Tool (EVENT)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20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Collision Risk Factors                              </a:t>
            </a:r>
            <a:r>
              <a:rPr lang="en-US" sz="2800" dirty="0" smtClean="0"/>
              <a:t>(1 of 3)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Intersections</a:t>
            </a:r>
            <a:endParaRPr lang="en-IN" dirty="0"/>
          </a:p>
          <a:p>
            <a:r>
              <a:rPr lang="en-US" dirty="0"/>
              <a:t>Following distance</a:t>
            </a:r>
            <a:endParaRPr lang="en-IN" dirty="0"/>
          </a:p>
          <a:p>
            <a:r>
              <a:rPr lang="en-US" dirty="0"/>
              <a:t>Vehicle speed</a:t>
            </a:r>
            <a:endParaRPr lang="en-IN" dirty="0"/>
          </a:p>
          <a:p>
            <a:r>
              <a:rPr lang="en-US" dirty="0"/>
              <a:t>Distractions</a:t>
            </a:r>
            <a:r>
              <a:rPr lang="en-US" altLang="en-US" dirty="0" smtClean="0">
                <a:cs typeface="Arial" charset="0"/>
              </a:rPr>
              <a:t>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612" y="1752601"/>
            <a:ext cx="3960000" cy="30887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25124" y="4843458"/>
            <a:ext cx="36790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00"/>
              </a:lnSpc>
            </a:pPr>
            <a:r>
              <a:rPr lang="en-IN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Frank Robertson/Chillicothe Gazette/AP Photo.</a:t>
            </a:r>
          </a:p>
        </p:txBody>
      </p:sp>
    </p:spTree>
    <p:extLst>
      <p:ext uri="{BB962C8B-B14F-4D97-AF65-F5344CB8AC3E}">
        <p14:creationId xmlns:p14="http://schemas.microsoft.com/office/powerpoint/2010/main" val="269353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Collision Risk Factors                             </a:t>
            </a:r>
            <a:r>
              <a:rPr lang="en-US" sz="2800" dirty="0" smtClean="0"/>
              <a:t>(2 of 3)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924800" cy="4525963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cs typeface="Arial" charset="0"/>
              </a:rPr>
              <a:t>Intersections</a:t>
            </a:r>
          </a:p>
          <a:p>
            <a:pPr marL="741600" indent="-284400"/>
            <a:r>
              <a:rPr lang="en-US" sz="2800" dirty="0"/>
              <a:t>Change the siren cadence</a:t>
            </a:r>
            <a:endParaRPr lang="en-IN" sz="2800" dirty="0"/>
          </a:p>
          <a:p>
            <a:pPr marL="741600" indent="-284400"/>
            <a:r>
              <a:rPr lang="en-US" sz="2800" dirty="0"/>
              <a:t>Stop completely</a:t>
            </a:r>
            <a:endParaRPr lang="en-IN" sz="2800" dirty="0"/>
          </a:p>
          <a:p>
            <a:pPr marL="741600" indent="-284400"/>
            <a:r>
              <a:rPr lang="en-US" sz="2800" dirty="0"/>
              <a:t>Repeat the lane clearance process</a:t>
            </a:r>
            <a:endParaRPr lang="en-IN" sz="2800" dirty="0"/>
          </a:p>
          <a:p>
            <a:pPr marL="741600" indent="-284400"/>
            <a:r>
              <a:rPr lang="en-US" sz="2800" dirty="0"/>
              <a:t>Avoid excessive speed</a:t>
            </a:r>
            <a:endParaRPr lang="en-IN" sz="2800" dirty="0"/>
          </a:p>
          <a:p>
            <a:pPr marL="741600" indent="-284400"/>
            <a:r>
              <a:rPr lang="en-US" sz="2800" dirty="0"/>
              <a:t>Do not push drivers into an intersection</a:t>
            </a:r>
            <a:endParaRPr lang="en-US" altLang="en-US" sz="2800" dirty="0" smtClean="0">
              <a:cs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15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mple">
  <a:themeElements>
    <a:clrScheme name="Custom 1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Sample</Template>
  <TotalTime>1690</TotalTime>
  <Words>6681</Words>
  <Application>Microsoft Office PowerPoint</Application>
  <PresentationFormat>On-screen Show (4:3)</PresentationFormat>
  <Paragraphs>899</Paragraphs>
  <Slides>51</Slides>
  <Notes>51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Sample</vt:lpstr>
      <vt:lpstr>Lesson 3: Emergency Vehicle Safety</vt:lpstr>
      <vt:lpstr>Objectives                                                        (1 of 2)</vt:lpstr>
      <vt:lpstr>Objectives                                                        (2 of 2)</vt:lpstr>
      <vt:lpstr>Defensive Driving</vt:lpstr>
      <vt:lpstr>Scenario </vt:lpstr>
      <vt:lpstr>Avoiding Collisions (1 of 2)</vt:lpstr>
      <vt:lpstr>Avoiding Collisions (2 of 2)</vt:lpstr>
      <vt:lpstr>Collision Risk Factors                              (1 of 3)</vt:lpstr>
      <vt:lpstr>Collision Risk Factors                             (2 of 3)</vt:lpstr>
      <vt:lpstr>Collision Risk Factors                             (3 of 3)</vt:lpstr>
      <vt:lpstr>Preventing Collisions</vt:lpstr>
      <vt:lpstr>Backing</vt:lpstr>
      <vt:lpstr>Case Study </vt:lpstr>
      <vt:lpstr>Rate of Closure</vt:lpstr>
      <vt:lpstr>Excessive Speed</vt:lpstr>
      <vt:lpstr>Operating in Emergency Mode  (1 of 2)</vt:lpstr>
      <vt:lpstr>Distractions</vt:lpstr>
      <vt:lpstr>Text Messaging                                        (1 of 2)</vt:lpstr>
      <vt:lpstr>Test Your Focus                                           (1 of 2)</vt:lpstr>
      <vt:lpstr>Test Your Focus                                           (2 of 2)</vt:lpstr>
      <vt:lpstr>Codriving</vt:lpstr>
      <vt:lpstr>Distracted Driving</vt:lpstr>
      <vt:lpstr>Advice to Live By</vt:lpstr>
      <vt:lpstr>An Important Note</vt:lpstr>
      <vt:lpstr>Vehicle Inspections</vt:lpstr>
      <vt:lpstr>Vehicle Maintenance</vt:lpstr>
      <vt:lpstr>Respect Your Vehicles</vt:lpstr>
      <vt:lpstr>Occupants and Equipment</vt:lpstr>
      <vt:lpstr>Seatbelt Use                                                (1 of 2) </vt:lpstr>
      <vt:lpstr>Seatbelt Use                                           (2 of 2)</vt:lpstr>
      <vt:lpstr>Ambulance Crash Test     (1 of 4)                         </vt:lpstr>
      <vt:lpstr>Ambulance Crash Test     (2 of 4) </vt:lpstr>
      <vt:lpstr>Ambulance Crash Test     (3 of 4) </vt:lpstr>
      <vt:lpstr>Ambulance Crash Test     (4 of 4) </vt:lpstr>
      <vt:lpstr>Patient Compartment                              (1 of 2)</vt:lpstr>
      <vt:lpstr>Patient Compartment                              (2 of 2)</vt:lpstr>
      <vt:lpstr>Risk Mitigation</vt:lpstr>
      <vt:lpstr>Working in Motion</vt:lpstr>
      <vt:lpstr>Helmet Use</vt:lpstr>
      <vt:lpstr>Adult Patient Restraint  </vt:lpstr>
      <vt:lpstr>Patient Safety </vt:lpstr>
      <vt:lpstr>Pediatric Patient Transport  (1 of 3)</vt:lpstr>
      <vt:lpstr>Pediatric Patient Transport  (2 of 3)</vt:lpstr>
      <vt:lpstr>Pediatric Patient Transport  (3 of 3)</vt:lpstr>
      <vt:lpstr>Securing Equipment </vt:lpstr>
      <vt:lpstr>Potential Projectiles</vt:lpstr>
      <vt:lpstr>Securing Equipment Do’s</vt:lpstr>
      <vt:lpstr>Securing Equipment Don’ts </vt:lpstr>
      <vt:lpstr>Summary                                                  (1 of 2) </vt:lpstr>
      <vt:lpstr>Summary                                                  (2 of 2) </vt:lpstr>
      <vt:lpstr>Wrap-Up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Deforge-Kling</dc:creator>
  <cp:lastModifiedBy>Jennifer Deforge-Kling</cp:lastModifiedBy>
  <cp:revision>521</cp:revision>
  <cp:lastPrinted>2015-11-01T06:45:03Z</cp:lastPrinted>
  <dcterms:created xsi:type="dcterms:W3CDTF">2015-07-17T19:07:22Z</dcterms:created>
  <dcterms:modified xsi:type="dcterms:W3CDTF">2016-03-11T16:39:06Z</dcterms:modified>
</cp:coreProperties>
</file>