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66" r:id="rId2"/>
    <p:sldId id="257" r:id="rId3"/>
    <p:sldId id="258" r:id="rId4"/>
    <p:sldId id="261" r:id="rId5"/>
    <p:sldId id="262" r:id="rId6"/>
    <p:sldId id="263" r:id="rId7"/>
    <p:sldId id="264" r:id="rId8"/>
    <p:sldId id="265" r:id="rId9"/>
    <p:sldId id="278" r:id="rId10"/>
    <p:sldId id="268" r:id="rId11"/>
    <p:sldId id="267" r:id="rId12"/>
    <p:sldId id="269" r:id="rId13"/>
    <p:sldId id="270" r:id="rId14"/>
    <p:sldId id="274" r:id="rId15"/>
    <p:sldId id="275" r:id="rId16"/>
    <p:sldId id="276" r:id="rId17"/>
    <p:sldId id="271" r:id="rId18"/>
    <p:sldId id="277" r:id="rId19"/>
    <p:sldId id="272"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85" autoAdjust="0"/>
    <p:restoredTop sz="90924" autoAdjust="0"/>
  </p:normalViewPr>
  <p:slideViewPr>
    <p:cSldViewPr snapToGrid="0">
      <p:cViewPr>
        <p:scale>
          <a:sx n="100" d="100"/>
          <a:sy n="100" d="100"/>
        </p:scale>
        <p:origin x="-1344" y="-8"/>
      </p:cViewPr>
      <p:guideLst>
        <p:guide orient="horz" pos="2160"/>
        <p:guide pos="2880"/>
      </p:guideLst>
    </p:cSldViewPr>
  </p:slideViewPr>
  <p:notesTextViewPr>
    <p:cViewPr>
      <p:scale>
        <a:sx n="1" d="1"/>
        <a:sy n="1" d="1"/>
      </p:scale>
      <p:origin x="0" y="0"/>
    </p:cViewPr>
  </p:notesTextViewPr>
  <p:notesViewPr>
    <p:cSldViewPr snapToGrid="0">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724A03-5210-4017-B76B-084B1691F77F}" type="datetimeFigureOut">
              <a:rPr lang="en-US" smtClean="0"/>
              <a:t>4/19/17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A0B5B9-FFE0-4E82-994A-7A4C8C6C08FE}" type="slidenum">
              <a:rPr lang="en-US" smtClean="0"/>
              <a:t>‹#›</a:t>
            </a:fld>
            <a:endParaRPr lang="en-US"/>
          </a:p>
        </p:txBody>
      </p:sp>
    </p:spTree>
    <p:extLst>
      <p:ext uri="{BB962C8B-B14F-4D97-AF65-F5344CB8AC3E}">
        <p14:creationId xmlns:p14="http://schemas.microsoft.com/office/powerpoint/2010/main" val="3923570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r>
              <a:rPr lang="en-US" b="1" u="sng" dirty="0"/>
              <a:t>INSTRUCTOR</a:t>
            </a:r>
            <a:r>
              <a:rPr lang="en-US" b="1" u="sng" baseline="0" dirty="0"/>
              <a:t> NOTES AND TIPS</a:t>
            </a:r>
            <a:r>
              <a:rPr lang="en-US" baseline="0" dirty="0"/>
              <a:t/>
            </a:r>
            <a:br>
              <a:rPr lang="en-US" baseline="0" dirty="0"/>
            </a:br>
            <a:r>
              <a:rPr lang="en-US" b="0" u="none" dirty="0"/>
              <a:t>By the end of Lesson 5B,</a:t>
            </a:r>
            <a:r>
              <a:rPr lang="en-US" b="0" u="none" baseline="0" dirty="0"/>
              <a:t> </a:t>
            </a:r>
            <a:r>
              <a:rPr lang="en-US" b="0" u="none" dirty="0"/>
              <a:t>participants should be able to:</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Explain how to manage high- and low-pressure alarms.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Become familiar with the DOPE mnemonic.</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Explain how to disassemble and reassemble components of a tracheostomy.</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Use standard ALS equipment in place of the patient’s tracheostomy equipment.</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F7B4A9-850B-4D89-9092-A7AFF36923D0}" type="slidenum">
              <a:rPr lang="en-US" altLang="en-US" smtClean="0">
                <a:solidFill>
                  <a:prstClr val="black"/>
                </a:solidFill>
              </a:rPr>
              <a:pPr>
                <a:spcBef>
                  <a:spcPct val="0"/>
                </a:spcBef>
              </a:pPr>
              <a:t>2</a:t>
            </a:fld>
            <a:endParaRPr lang="en-US" altLang="en-US">
              <a:solidFill>
                <a:prstClr val="black"/>
              </a:solidFill>
            </a:endParaRPr>
          </a:p>
        </p:txBody>
      </p:sp>
    </p:spTree>
    <p:extLst>
      <p:ext uri="{BB962C8B-B14F-4D97-AF65-F5344CB8AC3E}">
        <p14:creationId xmlns:p14="http://schemas.microsoft.com/office/powerpoint/2010/main" val="3594333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sz="1200" b="1" u="sng" kern="1200" dirty="0">
                <a:solidFill>
                  <a:schemeClr val="tx1"/>
                </a:solidFill>
                <a:effectLst/>
                <a:latin typeface="+mn-lt"/>
                <a:ea typeface="+mn-ea"/>
                <a:cs typeface="+mn-cs"/>
              </a:rPr>
              <a:t>INSTRUCTOR NOTES AND TIPS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Patient status</a:t>
            </a:r>
            <a:r>
              <a:rPr kumimoji="0" lang="en-US" sz="1200" b="0" i="0" u="none" strike="noStrike" kern="1200" cap="none" spc="0" normalizeH="0" baseline="0" noProof="0" dirty="0">
                <a:ln>
                  <a:noFill/>
                </a:ln>
                <a:solidFill>
                  <a:prstClr val="black"/>
                </a:solidFill>
                <a:effectLst/>
                <a:uLnTx/>
                <a:uFillTx/>
                <a:latin typeface="+mn-lt"/>
                <a:ea typeface="+mn-ea"/>
                <a:cs typeface="+mn-cs"/>
              </a:rPr>
              <a:t>: The patient’s high-pressure alarm goes off because of a mucus plug. Initially, the crew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cannot </a:t>
            </a:r>
            <a:r>
              <a:rPr kumimoji="0" lang="en-US" sz="1200" b="0" i="0" u="none" strike="noStrike" kern="1200" cap="none" spc="0" normalizeH="0" baseline="0" noProof="0" dirty="0">
                <a:ln>
                  <a:noFill/>
                </a:ln>
                <a:solidFill>
                  <a:prstClr val="black"/>
                </a:solidFill>
                <a:effectLst/>
                <a:uLnTx/>
                <a:uFillTx/>
                <a:latin typeface="+mn-lt"/>
                <a:ea typeface="+mn-ea"/>
                <a:cs typeface="+mn-cs"/>
              </a:rPr>
              <a:t>pass a catheter through the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tracheostomy </a:t>
            </a:r>
            <a:r>
              <a:rPr kumimoji="0" lang="en-US" sz="1200" b="0" i="0" u="none" strike="noStrike" kern="1200" cap="none" spc="0" normalizeH="0" baseline="0" noProof="0" dirty="0">
                <a:ln>
                  <a:noFill/>
                </a:ln>
                <a:solidFill>
                  <a:prstClr val="black"/>
                </a:solidFill>
                <a:effectLst/>
                <a:uLnTx/>
                <a:uFillTx/>
                <a:latin typeface="+mn-lt"/>
                <a:ea typeface="+mn-ea"/>
                <a:cs typeface="+mn-cs"/>
              </a:rPr>
              <a:t>and has to replace the tracheostomy with an ETT (or asks a transferring nurse or RT to replace the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tracheostomy </a:t>
            </a:r>
            <a:r>
              <a:rPr kumimoji="0" lang="en-US" sz="1200" b="0" i="0" u="none" strike="noStrike" kern="1200" cap="none" spc="0" normalizeH="0" baseline="0" noProof="0" dirty="0">
                <a:ln>
                  <a:noFill/>
                </a:ln>
                <a:solidFill>
                  <a:prstClr val="black"/>
                </a:solidFill>
                <a:effectLst/>
                <a:uLnTx/>
                <a:uFillTx/>
                <a:latin typeface="+mn-lt"/>
                <a:ea typeface="+mn-ea"/>
                <a:cs typeface="+mn-cs"/>
              </a:rPr>
              <a:t>if the crew is BLS). The alarm continues to go off because the patient requires irrigation and deep suctioning in the trachea with a soft suction.</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Suction available</a:t>
            </a:r>
            <a:r>
              <a:rPr kumimoji="0" lang="en-US" sz="1200" b="0" i="0" u="none" strike="noStrike" kern="1200" cap="none" spc="0" normalizeH="0" baseline="0" noProof="0" dirty="0">
                <a:ln>
                  <a:noFill/>
                </a:ln>
                <a:solidFill>
                  <a:prstClr val="black"/>
                </a:solidFill>
                <a:effectLst/>
                <a:uLnTx/>
                <a:uFillTx/>
                <a:latin typeface="+mn-lt"/>
                <a:ea typeface="+mn-ea"/>
                <a:cs typeface="+mn-cs"/>
              </a:rPr>
              <a:t>: Soft suction, suction tubing, suction canister, sterile water available. Ensure suctioning doesn’t occur for more than 10–15 seconds at a time.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Power sources</a:t>
            </a:r>
            <a:r>
              <a:rPr kumimoji="0" lang="en-US" sz="1200" b="0" i="0" u="none" strike="noStrike" kern="1200" cap="none" spc="0" normalizeH="0" baseline="0" noProof="0" dirty="0">
                <a:ln>
                  <a:noFill/>
                </a:ln>
                <a:solidFill>
                  <a:prstClr val="black"/>
                </a:solidFill>
                <a:effectLst/>
                <a:uLnTx/>
                <a:uFillTx/>
                <a:latin typeface="+mn-lt"/>
                <a:ea typeface="+mn-ea"/>
                <a:cs typeface="+mn-cs"/>
              </a:rPr>
              <a:t>: If they forget to plug in the vent, have the battery alarm activate. Plug in the ventilator and discuss how to utilize the backup battery.</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ETCO2</a:t>
            </a:r>
            <a:r>
              <a:rPr kumimoji="0" lang="en-US" sz="1200" b="0" i="0" u="none" strike="noStrike" kern="1200" cap="none" spc="0" normalizeH="0" baseline="0" noProof="0" dirty="0">
                <a:ln>
                  <a:noFill/>
                </a:ln>
                <a:solidFill>
                  <a:prstClr val="black"/>
                </a:solidFill>
                <a:effectLst/>
                <a:uLnTx/>
                <a:uFillTx/>
                <a:latin typeface="+mn-lt"/>
                <a:ea typeface="+mn-ea"/>
                <a:cs typeface="+mn-cs"/>
              </a:rPr>
              <a:t>: 56 mmHg w/ visible obstruction. Discuss increasing rate or volume to decrease CO2.</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SPO2:</a:t>
            </a:r>
            <a:r>
              <a:rPr kumimoji="0" lang="en-US" sz="1200" b="0" i="0" u="none" strike="noStrike" kern="1200" cap="none" spc="0" normalizeH="0" baseline="0" noProof="0" dirty="0">
                <a:ln>
                  <a:noFill/>
                </a:ln>
                <a:solidFill>
                  <a:prstClr val="black"/>
                </a:solidFill>
                <a:effectLst/>
                <a:uLnTx/>
                <a:uFillTx/>
                <a:latin typeface="+mn-lt"/>
                <a:ea typeface="+mn-ea"/>
                <a:cs typeface="+mn-cs"/>
              </a:rPr>
              <a:t> 88% (dropped due to obstruction). Discuss increasing FiO2.</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11</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sz="1200" b="1" u="sng" kern="1200" dirty="0">
                <a:solidFill>
                  <a:schemeClr val="tx1"/>
                </a:solidFill>
                <a:effectLst/>
                <a:latin typeface="+mn-lt"/>
                <a:ea typeface="+mn-ea"/>
                <a:cs typeface="+mn-cs"/>
              </a:rPr>
              <a:t>INSTRUCTOR</a:t>
            </a:r>
            <a:r>
              <a:rPr lang="en-US" sz="1200" b="1" u="sng" kern="1200" baseline="0" dirty="0">
                <a:solidFill>
                  <a:schemeClr val="tx1"/>
                </a:solidFill>
                <a:effectLst/>
                <a:latin typeface="+mn-lt"/>
                <a:ea typeface="+mn-ea"/>
                <a:cs typeface="+mn-cs"/>
              </a:rPr>
              <a:t> NOTES AND TIPS</a:t>
            </a:r>
            <a:endParaRPr lang="en-US" sz="1200" b="1" u="sng"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ETCO2</a:t>
            </a:r>
            <a:r>
              <a:rPr kumimoji="0" lang="en-US" sz="1200" b="0" i="0" u="none" strike="noStrike" kern="1200" cap="none" spc="0" normalizeH="0" baseline="0" noProof="0" dirty="0">
                <a:ln>
                  <a:noFill/>
                </a:ln>
                <a:solidFill>
                  <a:prstClr val="black"/>
                </a:solidFill>
                <a:effectLst/>
                <a:uLnTx/>
                <a:uFillTx/>
                <a:latin typeface="+mn-lt"/>
                <a:ea typeface="+mn-ea"/>
                <a:cs typeface="+mn-cs"/>
              </a:rPr>
              <a:t>: 56 mmHg w/ visible obstruction. Discuss increasing rate or volume to decrease CO2.</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SPO2:</a:t>
            </a:r>
            <a:r>
              <a:rPr kumimoji="0" lang="en-US" sz="1200" b="0" i="0" u="none" strike="noStrike" kern="1200" cap="none" spc="0" normalizeH="0" baseline="0" noProof="0" dirty="0">
                <a:ln>
                  <a:noFill/>
                </a:ln>
                <a:solidFill>
                  <a:prstClr val="black"/>
                </a:solidFill>
                <a:effectLst/>
                <a:uLnTx/>
                <a:uFillTx/>
                <a:latin typeface="+mn-lt"/>
                <a:ea typeface="+mn-ea"/>
                <a:cs typeface="+mn-cs"/>
              </a:rPr>
              <a:t> 88% (dropped due to obstruction). Discuss increasing FiO2.</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Circuit</a:t>
            </a:r>
            <a:r>
              <a:rPr kumimoji="0" lang="en-US" sz="1200" b="0" i="0" u="none" strike="noStrike" kern="1200" cap="none" spc="0" normalizeH="0" baseline="0" noProof="0" dirty="0">
                <a:ln>
                  <a:noFill/>
                </a:ln>
                <a:solidFill>
                  <a:prstClr val="black"/>
                </a:solidFill>
                <a:effectLst/>
                <a:uLnTx/>
                <a:uFillTx/>
                <a:latin typeface="+mn-lt"/>
                <a:ea typeface="+mn-ea"/>
                <a:cs typeface="+mn-cs"/>
              </a:rPr>
              <a:t>: After the high-pressure alarm is managed, the low-pressure alarm goes off due to circuit disconnection. Check the circuit and all connections after any major move or transfer.</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Again, discuss the ETCO2 values, SPO2 values, and circuits before and after any movement of the patient.</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12</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sz="1200" b="1" u="sng" kern="1200" dirty="0">
                <a:solidFill>
                  <a:schemeClr val="tx1"/>
                </a:solidFill>
                <a:effectLst/>
                <a:latin typeface="+mn-lt"/>
                <a:ea typeface="+mn-ea"/>
                <a:cs typeface="+mn-cs"/>
              </a:rPr>
              <a:t>INSTRUCTOR NOTES AND TIPS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Signs and symptoms</a:t>
            </a:r>
            <a:r>
              <a:rPr kumimoji="0" lang="en-US" sz="1200" b="0" i="0" u="none" strike="noStrike" kern="1200" cap="none" spc="0" normalizeH="0" baseline="0" noProof="0" dirty="0">
                <a:ln>
                  <a:noFill/>
                </a:ln>
                <a:solidFill>
                  <a:prstClr val="black"/>
                </a:solidFill>
                <a:effectLst/>
                <a:uLnTx/>
                <a:uFillTx/>
                <a:latin typeface="+mn-lt"/>
                <a:ea typeface="+mn-ea"/>
                <a:cs typeface="+mn-cs"/>
              </a:rPr>
              <a:t>: N/A</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Allergies</a:t>
            </a:r>
            <a:r>
              <a:rPr kumimoji="0" lang="en-US" sz="1200" b="0" i="0" u="none" strike="noStrike" kern="1200" cap="none" spc="0" normalizeH="0" baseline="0" noProof="0" dirty="0">
                <a:ln>
                  <a:noFill/>
                </a:ln>
                <a:solidFill>
                  <a:prstClr val="black"/>
                </a:solidFill>
                <a:effectLst/>
                <a:uLnTx/>
                <a:uFillTx/>
                <a:latin typeface="+mn-lt"/>
                <a:ea typeface="+mn-ea"/>
                <a:cs typeface="+mn-cs"/>
              </a:rPr>
              <a:t>: Peanuts, eggs, sulfa drugs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Medications:</a:t>
            </a:r>
            <a:r>
              <a:rPr kumimoji="0" lang="en-US" sz="1200" b="0" i="0" u="none" strike="noStrike" kern="1200" cap="none" spc="0" normalizeH="0" baseline="0" noProof="0" dirty="0">
                <a:ln>
                  <a:noFill/>
                </a:ln>
                <a:solidFill>
                  <a:prstClr val="black"/>
                </a:solidFill>
                <a:effectLst/>
                <a:uLnTx/>
                <a:uFillTx/>
                <a:latin typeface="+mn-lt"/>
                <a:ea typeface="+mn-ea"/>
                <a:cs typeface="+mn-cs"/>
              </a:rPr>
              <a:t> Aspirin (antiplatelet), propranolol (beta blocker), Glucophage (“metformin” oral antihyperglycemic), Lasix (loop diuretic “water pill”), potassium (“K” used to help lower blood pressure), warfarin (anticoagulant “blood thinner”), Diastat (rectal form of benzodiazepine “valium”), Tegretol (analgesic for trigeminal neuralgia “anticonvulsant or anti-epileptic”), IV vancomycin (antibiotic for bacterial infections)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Past medical history</a:t>
            </a:r>
            <a:r>
              <a:rPr kumimoji="0" lang="en-US" sz="1200" b="0" i="0" u="none" strike="noStrike" kern="1200" cap="none" spc="0" normalizeH="0" baseline="0" noProof="0" dirty="0">
                <a:ln>
                  <a:noFill/>
                </a:ln>
                <a:solidFill>
                  <a:prstClr val="black"/>
                </a:solidFill>
                <a:effectLst/>
                <a:uLnTx/>
                <a:uFillTx/>
                <a:latin typeface="+mn-lt"/>
                <a:ea typeface="+mn-ea"/>
                <a:cs typeface="+mn-cs"/>
              </a:rPr>
              <a:t>: Diabetes, AMI, HTN, CVA, and seizures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Last oral intake</a:t>
            </a:r>
            <a:r>
              <a:rPr kumimoji="0" lang="en-US" sz="1200" b="0" i="0" u="none" strike="noStrike" kern="1200" cap="none" spc="0" normalizeH="0" baseline="0" noProof="0" dirty="0">
                <a:ln>
                  <a:noFill/>
                </a:ln>
                <a:solidFill>
                  <a:prstClr val="black"/>
                </a:solidFill>
                <a:effectLst/>
                <a:uLnTx/>
                <a:uFillTx/>
                <a:latin typeface="+mn-lt"/>
                <a:ea typeface="+mn-ea"/>
                <a:cs typeface="+mn-cs"/>
              </a:rPr>
              <a:t>: Tube feeding 1.5 hours ago</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Events leading</a:t>
            </a:r>
            <a:r>
              <a:rPr kumimoji="0" lang="en-US" sz="1200" b="0" i="0" u="none" strike="noStrike" kern="1200" cap="none" spc="0" normalizeH="0" baseline="0" noProof="0" dirty="0">
                <a:ln>
                  <a:noFill/>
                </a:ln>
                <a:solidFill>
                  <a:prstClr val="black"/>
                </a:solidFill>
                <a:effectLst/>
                <a:uLnTx/>
                <a:uFillTx/>
                <a:latin typeface="+mn-lt"/>
                <a:ea typeface="+mn-ea"/>
                <a:cs typeface="+mn-cs"/>
              </a:rPr>
              <a:t>: Being relocated due to the evacuation</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13</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sz="1200" b="1" u="sng" kern="1200" dirty="0">
                <a:solidFill>
                  <a:schemeClr val="tx1"/>
                </a:solidFill>
                <a:effectLst/>
                <a:latin typeface="+mn-lt"/>
                <a:ea typeface="+mn-ea"/>
                <a:cs typeface="+mn-cs"/>
              </a:rPr>
              <a:t>INSTRUCTOR NOTES AND TIPS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Risk factors:</a:t>
            </a:r>
            <a:r>
              <a:rPr kumimoji="0" lang="en-US" sz="1200" b="0" i="0" u="none" strike="noStrike" kern="1200" cap="none" spc="0" normalizeH="0" baseline="0" noProof="0" dirty="0">
                <a:ln>
                  <a:noFill/>
                </a:ln>
                <a:solidFill>
                  <a:prstClr val="black"/>
                </a:solidFill>
                <a:effectLst/>
                <a:uLnTx/>
                <a:uFillTx/>
                <a:latin typeface="+mn-lt"/>
                <a:ea typeface="+mn-ea"/>
                <a:cs typeface="+mn-cs"/>
              </a:rPr>
              <a:t> Ventilator and obtunded</a:t>
            </a:r>
            <a:endParaRPr lang="en-US" sz="1200" b="1" kern="1200" dirty="0">
              <a:solidFill>
                <a:schemeClr val="tx1"/>
              </a:solidFill>
              <a:effectLst/>
              <a:latin typeface="+mn-lt"/>
              <a:ea typeface="+mn-ea"/>
              <a:cs typeface="+mn-cs"/>
            </a:endParaRPr>
          </a:p>
          <a:p>
            <a:pPr marL="171450" lvl="0" indent="-171450" algn="l">
              <a:buFont typeface="Arial" pitchFamily="34" charset="0"/>
              <a:buChar char="•"/>
            </a:pPr>
            <a:r>
              <a:rPr lang="en-US" sz="1200" b="1" kern="1200" dirty="0">
                <a:solidFill>
                  <a:schemeClr val="tx1"/>
                </a:solidFill>
                <a:effectLst/>
                <a:latin typeface="+mn-lt"/>
                <a:ea typeface="+mn-ea"/>
                <a:cs typeface="+mn-cs"/>
              </a:rPr>
              <a:t>Respirations</a:t>
            </a:r>
            <a:r>
              <a:rPr lang="en-US" sz="1200" kern="1200" dirty="0">
                <a:solidFill>
                  <a:schemeClr val="tx1"/>
                </a:solidFill>
                <a:effectLst/>
                <a:latin typeface="+mn-lt"/>
                <a:ea typeface="+mn-ea"/>
                <a:cs typeface="+mn-cs"/>
              </a:rPr>
              <a:t>: 10 unless responders adjusted the settings.</a:t>
            </a:r>
            <a:r>
              <a:rPr lang="en-US" sz="1200" kern="1200" baseline="0" dirty="0">
                <a:solidFill>
                  <a:schemeClr val="tx1"/>
                </a:solidFill>
                <a:effectLst/>
                <a:latin typeface="+mn-lt"/>
                <a:ea typeface="+mn-ea"/>
                <a:cs typeface="+mn-cs"/>
              </a:rPr>
              <a:t> Continue to discuss the importance of rate and how it must be adjusted if needed.</a:t>
            </a:r>
            <a:endParaRPr lang="en-US" sz="1200" kern="1200" dirty="0">
              <a:solidFill>
                <a:schemeClr val="tx1"/>
              </a:solidFill>
              <a:effectLst/>
              <a:latin typeface="+mn-lt"/>
              <a:ea typeface="+mn-ea"/>
              <a:cs typeface="+mn-cs"/>
            </a:endParaRPr>
          </a:p>
          <a:p>
            <a:pPr marL="171450" lvl="0" indent="-171450">
              <a:buFont typeface="Arial" pitchFamily="34" charset="0"/>
              <a:buChar char="•"/>
            </a:pPr>
            <a:r>
              <a:rPr lang="en-US" sz="1200" b="1" kern="1200" dirty="0">
                <a:solidFill>
                  <a:schemeClr val="tx1"/>
                </a:solidFill>
                <a:effectLst/>
                <a:latin typeface="+mn-lt"/>
                <a:ea typeface="+mn-ea"/>
                <a:cs typeface="+mn-cs"/>
              </a:rPr>
              <a:t>Pulse</a:t>
            </a:r>
            <a:r>
              <a:rPr lang="en-US" sz="1200" kern="1200" dirty="0">
                <a:solidFill>
                  <a:schemeClr val="tx1"/>
                </a:solidFill>
                <a:effectLst/>
                <a:latin typeface="+mn-lt"/>
                <a:ea typeface="+mn-ea"/>
                <a:cs typeface="+mn-cs"/>
              </a:rPr>
              <a:t>: 68.</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Good or bad? Baseline?</a:t>
            </a:r>
          </a:p>
          <a:p>
            <a:pPr marL="171450" lvl="0" indent="-171450">
              <a:buFont typeface="Arial" pitchFamily="34" charset="0"/>
              <a:buChar char="•"/>
            </a:pPr>
            <a:r>
              <a:rPr lang="en-US" sz="1200" b="1" kern="1200" dirty="0">
                <a:solidFill>
                  <a:schemeClr val="tx1"/>
                </a:solidFill>
                <a:effectLst/>
                <a:latin typeface="+mn-lt"/>
                <a:ea typeface="+mn-ea"/>
                <a:cs typeface="+mn-cs"/>
              </a:rPr>
              <a:t>BP: </a:t>
            </a:r>
            <a:r>
              <a:rPr lang="en-US" sz="1200" kern="1200" dirty="0">
                <a:solidFill>
                  <a:schemeClr val="tx1"/>
                </a:solidFill>
                <a:effectLst/>
                <a:latin typeface="+mn-lt"/>
                <a:ea typeface="+mn-ea"/>
                <a:cs typeface="+mn-cs"/>
              </a:rPr>
              <a:t>116/74. Good or bad? Baseline?</a:t>
            </a:r>
          </a:p>
          <a:p>
            <a:pPr marL="171450" lvl="0" indent="-171450">
              <a:buFont typeface="Arial" pitchFamily="34" charset="0"/>
              <a:buChar char="•"/>
            </a:pPr>
            <a:r>
              <a:rPr lang="en-US" sz="1200" b="1" kern="1200" dirty="0">
                <a:solidFill>
                  <a:schemeClr val="tx1"/>
                </a:solidFill>
                <a:effectLst/>
                <a:latin typeface="+mn-lt"/>
                <a:ea typeface="+mn-ea"/>
                <a:cs typeface="+mn-cs"/>
              </a:rPr>
              <a:t>Temperature</a:t>
            </a:r>
            <a:r>
              <a:rPr lang="en-US" sz="1200" kern="1200" dirty="0">
                <a:solidFill>
                  <a:schemeClr val="tx1"/>
                </a:solidFill>
                <a:effectLst/>
                <a:latin typeface="+mn-lt"/>
                <a:ea typeface="+mn-ea"/>
                <a:cs typeface="+mn-cs"/>
              </a:rPr>
              <a:t>: 99.2ºF. Good or bad? Why would temperature matter with this</a:t>
            </a:r>
            <a:r>
              <a:rPr lang="en-US" sz="1200" kern="1200" baseline="0" dirty="0">
                <a:solidFill>
                  <a:schemeClr val="tx1"/>
                </a:solidFill>
                <a:effectLst/>
                <a:latin typeface="+mn-lt"/>
                <a:ea typeface="+mn-ea"/>
                <a:cs typeface="+mn-cs"/>
              </a:rPr>
              <a:t> patient? What would a high temperature mean (sepsis), and how could the EMS practitioner treat it (fluids)?</a:t>
            </a:r>
            <a:endParaRPr lang="en-US" sz="1200" kern="1200" dirty="0">
              <a:solidFill>
                <a:schemeClr val="tx1"/>
              </a:solidFill>
              <a:effectLst/>
              <a:latin typeface="+mn-lt"/>
              <a:ea typeface="+mn-ea"/>
              <a:cs typeface="+mn-cs"/>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14</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sz="1200" b="1" u="sng" kern="1200" dirty="0">
                <a:solidFill>
                  <a:schemeClr val="tx1"/>
                </a:solidFill>
                <a:effectLst/>
                <a:latin typeface="+mn-lt"/>
                <a:ea typeface="+mn-ea"/>
                <a:cs typeface="+mn-cs"/>
              </a:rPr>
              <a:t>INSTRUCTOR NOTES AND TIPS</a:t>
            </a:r>
          </a:p>
          <a:p>
            <a:pPr marL="171450" indent="-171450">
              <a:buFont typeface="Arial" pitchFamily="34" charset="0"/>
              <a:buChar char="•"/>
            </a:pPr>
            <a:r>
              <a:rPr lang="en-US" sz="1200" b="1" kern="1200" dirty="0">
                <a:solidFill>
                  <a:schemeClr val="tx1"/>
                </a:solidFill>
                <a:effectLst/>
                <a:latin typeface="+mn-lt"/>
                <a:ea typeface="+mn-ea"/>
                <a:cs typeface="+mn-cs"/>
              </a:rPr>
              <a:t>3-lead</a:t>
            </a:r>
            <a:r>
              <a:rPr lang="en-US" sz="1200" kern="1200" dirty="0">
                <a:solidFill>
                  <a:schemeClr val="tx1"/>
                </a:solidFill>
                <a:effectLst/>
                <a:latin typeface="+mn-lt"/>
                <a:ea typeface="+mn-ea"/>
                <a:cs typeface="+mn-cs"/>
              </a:rPr>
              <a:t>: Sinus w/ occasional PVC</a:t>
            </a:r>
          </a:p>
          <a:p>
            <a:pPr marL="171450" indent="-171450">
              <a:buFont typeface="Arial" pitchFamily="34" charset="0"/>
              <a:buChar char="•"/>
            </a:pPr>
            <a:r>
              <a:rPr lang="en-US" sz="1200" b="1" kern="1200" dirty="0">
                <a:solidFill>
                  <a:schemeClr val="tx1"/>
                </a:solidFill>
                <a:effectLst/>
                <a:latin typeface="+mn-lt"/>
                <a:ea typeface="+mn-ea"/>
                <a:cs typeface="+mn-cs"/>
              </a:rPr>
              <a:t>12-lead</a:t>
            </a:r>
            <a:r>
              <a:rPr lang="en-US" sz="1200" kern="1200" dirty="0">
                <a:solidFill>
                  <a:schemeClr val="tx1"/>
                </a:solidFill>
                <a:effectLst/>
                <a:latin typeface="+mn-lt"/>
                <a:ea typeface="+mn-ea"/>
                <a:cs typeface="+mn-cs"/>
              </a:rPr>
              <a:t>: Unremarkable.</a:t>
            </a:r>
            <a:r>
              <a:rPr lang="en-US" sz="1200" kern="1200" baseline="0" dirty="0">
                <a:solidFill>
                  <a:schemeClr val="tx1"/>
                </a:solidFill>
                <a:effectLst/>
                <a:latin typeface="+mn-lt"/>
                <a:ea typeface="+mn-ea"/>
                <a:cs typeface="+mn-cs"/>
              </a:rPr>
              <a:t> Discuss why this is an important consideration.</a:t>
            </a:r>
            <a:endParaRPr lang="en-US" sz="1200" kern="1200" dirty="0">
              <a:solidFill>
                <a:schemeClr val="tx1"/>
              </a:solidFill>
              <a:effectLst/>
              <a:latin typeface="+mn-lt"/>
              <a:ea typeface="+mn-ea"/>
              <a:cs typeface="+mn-cs"/>
            </a:endParaRPr>
          </a:p>
          <a:p>
            <a:pPr marL="171450" indent="-171450">
              <a:buFont typeface="Arial" pitchFamily="34" charset="0"/>
              <a:buChar char="•"/>
            </a:pPr>
            <a:r>
              <a:rPr lang="en-US" sz="1200" b="1" kern="1200" dirty="0">
                <a:solidFill>
                  <a:schemeClr val="tx1"/>
                </a:solidFill>
                <a:effectLst/>
                <a:latin typeface="+mn-lt"/>
                <a:ea typeface="+mn-ea"/>
                <a:cs typeface="+mn-cs"/>
              </a:rPr>
              <a:t>SPO2: </a:t>
            </a:r>
            <a:r>
              <a:rPr lang="en-US" sz="1200" kern="1200" dirty="0">
                <a:solidFill>
                  <a:schemeClr val="tx1"/>
                </a:solidFill>
                <a:effectLst/>
                <a:latin typeface="+mn-lt"/>
                <a:ea typeface="+mn-ea"/>
                <a:cs typeface="+mn-cs"/>
              </a:rPr>
              <a:t>94% on vent</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(drops to 88% en route).</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Discuss the immediate response (DOPE)</a:t>
            </a:r>
            <a:r>
              <a:rPr lang="en-US" sz="1200" kern="1200" baseline="0" dirty="0">
                <a:solidFill>
                  <a:schemeClr val="tx1"/>
                </a:solidFill>
                <a:effectLst/>
                <a:latin typeface="+mn-lt"/>
                <a:ea typeface="+mn-ea"/>
                <a:cs typeface="+mn-cs"/>
              </a:rPr>
              <a:t> and long-term response (settings).</a:t>
            </a:r>
            <a:endParaRPr lang="en-US" sz="1200" kern="1200" dirty="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1" kern="1200" dirty="0">
                <a:solidFill>
                  <a:schemeClr val="tx1"/>
                </a:solidFill>
                <a:effectLst/>
                <a:latin typeface="+mn-lt"/>
                <a:ea typeface="+mn-ea"/>
                <a:cs typeface="+mn-cs"/>
              </a:rPr>
              <a:t>ETCO2</a:t>
            </a:r>
            <a:r>
              <a:rPr lang="en-US" sz="1200" kern="1200" dirty="0">
                <a:solidFill>
                  <a:schemeClr val="tx1"/>
                </a:solidFill>
                <a:effectLst/>
                <a:latin typeface="+mn-lt"/>
                <a:ea typeface="+mn-ea"/>
                <a:cs typeface="+mn-cs"/>
              </a:rPr>
              <a:t>: 44 mmHg (rises to 56 en route). Discuss the immediate response (DOPE)</a:t>
            </a:r>
            <a:r>
              <a:rPr lang="en-US" sz="1200" kern="1200" baseline="0" dirty="0">
                <a:solidFill>
                  <a:schemeClr val="tx1"/>
                </a:solidFill>
                <a:effectLst/>
                <a:latin typeface="+mn-lt"/>
                <a:ea typeface="+mn-ea"/>
                <a:cs typeface="+mn-cs"/>
              </a:rPr>
              <a:t> and long-term response (settings).</a:t>
            </a:r>
            <a:endParaRPr lang="en-US" sz="1200" kern="1200" dirty="0">
              <a:solidFill>
                <a:schemeClr val="tx1"/>
              </a:solidFill>
              <a:effectLst/>
              <a:latin typeface="+mn-lt"/>
              <a:ea typeface="+mn-ea"/>
              <a:cs typeface="+mn-cs"/>
            </a:endParaRPr>
          </a:p>
          <a:p>
            <a:pPr marL="171450" indent="-171450">
              <a:buFont typeface="Arial" pitchFamily="34" charset="0"/>
              <a:buChar char="•"/>
            </a:pPr>
            <a:r>
              <a:rPr lang="en-US" sz="1200" b="1" kern="1200" dirty="0">
                <a:solidFill>
                  <a:schemeClr val="tx1"/>
                </a:solidFill>
                <a:effectLst/>
                <a:latin typeface="+mn-lt"/>
                <a:ea typeface="+mn-ea"/>
                <a:cs typeface="+mn-cs"/>
              </a:rPr>
              <a:t>Blood glucose</a:t>
            </a:r>
            <a:r>
              <a:rPr lang="en-US" sz="1200" kern="1200" dirty="0">
                <a:solidFill>
                  <a:schemeClr val="tx1"/>
                </a:solidFill>
                <a:effectLst/>
                <a:latin typeface="+mn-lt"/>
                <a:ea typeface="+mn-ea"/>
                <a:cs typeface="+mn-cs"/>
              </a:rPr>
              <a:t>: 286. What</a:t>
            </a:r>
            <a:r>
              <a:rPr lang="en-US" sz="1200" kern="1200" baseline="0" dirty="0">
                <a:solidFill>
                  <a:schemeClr val="tx1"/>
                </a:solidFill>
                <a:effectLst/>
                <a:latin typeface="+mn-lt"/>
                <a:ea typeface="+mn-ea"/>
                <a:cs typeface="+mn-cs"/>
              </a:rPr>
              <a:t> significance would this number play? What could it possibly mean, and what are the treatment options, if any?</a:t>
            </a:r>
            <a:endParaRPr lang="en-US" sz="1200" kern="1200" dirty="0">
              <a:solidFill>
                <a:schemeClr val="tx1"/>
              </a:solidFill>
              <a:effectLst/>
              <a:latin typeface="+mn-lt"/>
              <a:ea typeface="+mn-ea"/>
              <a:cs typeface="+mn-cs"/>
            </a:endParaRPr>
          </a:p>
          <a:p>
            <a:pPr marL="171450" indent="-171450">
              <a:buFont typeface="Arial" pitchFamily="34" charset="0"/>
              <a:buChar char="•"/>
            </a:pPr>
            <a:r>
              <a:rPr lang="en-US" sz="1200" b="1" kern="1200" dirty="0">
                <a:solidFill>
                  <a:schemeClr val="tx1"/>
                </a:solidFill>
                <a:effectLst/>
                <a:latin typeface="+mn-lt"/>
                <a:ea typeface="+mn-ea"/>
                <a:cs typeface="+mn-cs"/>
              </a:rPr>
              <a:t>CO</a:t>
            </a:r>
            <a:r>
              <a:rPr lang="en-US" sz="1200" kern="1200" dirty="0">
                <a:solidFill>
                  <a:schemeClr val="tx1"/>
                </a:solidFill>
                <a:effectLst/>
                <a:latin typeface="+mn-lt"/>
                <a:ea typeface="+mn-ea"/>
                <a:cs typeface="+mn-cs"/>
              </a:rPr>
              <a:t>: N/A</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15</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sz="1200" b="1" u="sng" kern="1200" dirty="0">
                <a:solidFill>
                  <a:schemeClr val="tx1"/>
                </a:solidFill>
                <a:effectLst/>
                <a:latin typeface="+mn-lt"/>
                <a:ea typeface="+mn-ea"/>
                <a:cs typeface="+mn-cs"/>
              </a:rPr>
              <a:t>INSTRUCTOR NOTES AND TIPS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Head, eyes, ears, nose, and throat</a:t>
            </a:r>
            <a:r>
              <a:rPr kumimoji="0" lang="en-US" sz="1200" b="0" i="0" u="none" strike="noStrike" kern="1200" cap="none" spc="0" normalizeH="0" baseline="0" noProof="0" dirty="0">
                <a:ln>
                  <a:noFill/>
                </a:ln>
                <a:solidFill>
                  <a:prstClr val="black"/>
                </a:solidFill>
                <a:effectLst/>
                <a:uLnTx/>
                <a:uFillTx/>
                <a:latin typeface="+mn-lt"/>
                <a:ea typeface="+mn-ea"/>
                <a:cs typeface="+mn-cs"/>
              </a:rPr>
              <a:t>: Unremarkable; PERRL; tracheostomy site has erythema, inflammation, and drainage noted</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Chest</a:t>
            </a:r>
            <a:r>
              <a:rPr kumimoji="0" lang="en-US" sz="1200" b="0" i="0" u="none" strike="noStrike" kern="1200" cap="none" spc="0" normalizeH="0" baseline="0" noProof="0" dirty="0">
                <a:ln>
                  <a:noFill/>
                </a:ln>
                <a:solidFill>
                  <a:prstClr val="black"/>
                </a:solidFill>
                <a:effectLst/>
                <a:uLnTx/>
                <a:uFillTx/>
                <a:latin typeface="+mn-lt"/>
                <a:ea typeface="+mn-ea"/>
                <a:cs typeface="+mn-cs"/>
              </a:rPr>
              <a:t>: Rhonchi</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Abdomen</a:t>
            </a:r>
            <a:r>
              <a:rPr kumimoji="0" lang="en-US" sz="1200" b="0" i="0" u="none" strike="noStrike" kern="1200" cap="none" spc="0" normalizeH="0" baseline="0" noProof="0" dirty="0">
                <a:ln>
                  <a:noFill/>
                </a:ln>
                <a:solidFill>
                  <a:prstClr val="black"/>
                </a:solidFill>
                <a:effectLst/>
                <a:uLnTx/>
                <a:uFillTx/>
                <a:latin typeface="+mn-lt"/>
                <a:ea typeface="+mn-ea"/>
                <a:cs typeface="+mn-cs"/>
              </a:rPr>
              <a:t>: Unremarkable</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Extremities</a:t>
            </a:r>
            <a:r>
              <a:rPr kumimoji="0" lang="en-US" sz="1200" b="0" i="0" u="none" strike="noStrike" kern="1200" cap="none" spc="0" normalizeH="0" baseline="0" noProof="0" dirty="0">
                <a:ln>
                  <a:noFill/>
                </a:ln>
                <a:solidFill>
                  <a:prstClr val="black"/>
                </a:solidFill>
                <a:effectLst/>
                <a:uLnTx/>
                <a:uFillTx/>
                <a:latin typeface="+mn-lt"/>
                <a:ea typeface="+mn-ea"/>
                <a:cs typeface="+mn-cs"/>
              </a:rPr>
              <a:t>: Unremarkable</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Other</a:t>
            </a:r>
            <a:r>
              <a:rPr kumimoji="0" lang="en-US" sz="1200" b="0" i="0" u="none" strike="noStrike" kern="1200" cap="none" spc="0" normalizeH="0" baseline="0" noProof="0" dirty="0">
                <a:ln>
                  <a:noFill/>
                </a:ln>
                <a:solidFill>
                  <a:prstClr val="black"/>
                </a:solidFill>
                <a:effectLst/>
                <a:uLnTx/>
                <a:uFillTx/>
                <a:latin typeface="+mn-lt"/>
                <a:ea typeface="+mn-ea"/>
                <a:cs typeface="+mn-cs"/>
              </a:rPr>
              <a:t>: Foley catheter is present with dark-yellow urine. A triple lumen PICC is in her left arm. </a:t>
            </a:r>
          </a:p>
          <a:p>
            <a:pPr marL="6286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Take a moment to discuss the Foley catheter and its relevance to the patient and the patient’s condition (color, clarity, amount).</a:t>
            </a:r>
          </a:p>
          <a:p>
            <a:pPr marL="6286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Take a moment to discuss the PICC line and what it means to treatment and treatment options (blood pressure cuffs, usage of the lines, familiarity with locations and complications).</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16</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sz="1200" b="1" u="sng" kern="1200" dirty="0">
                <a:solidFill>
                  <a:schemeClr val="tx1"/>
                </a:solidFill>
                <a:effectLst/>
                <a:latin typeface="+mn-lt"/>
                <a:ea typeface="+mn-ea"/>
                <a:cs typeface="+mn-cs"/>
              </a:rPr>
              <a:t>INSTRUCTOR NOTES AND TIPS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Patient status</a:t>
            </a:r>
            <a:r>
              <a:rPr kumimoji="0" lang="en-US" sz="1200" b="0" i="0" u="none" strike="noStrike" kern="1200" cap="none" spc="0" normalizeH="0" baseline="0" noProof="0" dirty="0">
                <a:ln>
                  <a:noFill/>
                </a:ln>
                <a:solidFill>
                  <a:prstClr val="black"/>
                </a:solidFill>
                <a:effectLst/>
                <a:uLnTx/>
                <a:uFillTx/>
                <a:latin typeface="+mn-lt"/>
                <a:ea typeface="+mn-ea"/>
                <a:cs typeface="+mn-cs"/>
              </a:rPr>
              <a:t>: Breathing adequately (assuming previous issue is resolved).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Vent settings</a:t>
            </a:r>
            <a:r>
              <a:rPr kumimoji="0" lang="en-US" sz="1200" b="0" i="0" u="none" strike="noStrike" kern="1200" cap="none" spc="0" normalizeH="0" baseline="0" noProof="0" dirty="0">
                <a:ln>
                  <a:noFill/>
                </a:ln>
                <a:solidFill>
                  <a:prstClr val="black"/>
                </a:solidFill>
                <a:effectLst/>
                <a:uLnTx/>
                <a:uFillTx/>
                <a:latin typeface="+mn-lt"/>
                <a:ea typeface="+mn-ea"/>
                <a:cs typeface="+mn-cs"/>
              </a:rPr>
              <a:t>: Report vent settings, ventilator complications, and any changes made en route to the receiving RN. Discuss the importance of good documentation and report delivery, especially with aging patients using vents, invasive lines, and Foley catheters.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Medical records</a:t>
            </a:r>
            <a:r>
              <a:rPr kumimoji="0" lang="en-US" sz="1200" b="0" i="0" u="none" strike="noStrike" kern="1200" cap="none" spc="0" normalizeH="0" baseline="0" noProof="0" dirty="0">
                <a:ln>
                  <a:noFill/>
                </a:ln>
                <a:solidFill>
                  <a:prstClr val="black"/>
                </a:solidFill>
                <a:effectLst/>
                <a:uLnTx/>
                <a:uFillTx/>
                <a:latin typeface="+mn-lt"/>
                <a:ea typeface="+mn-ea"/>
                <a:cs typeface="+mn-cs"/>
              </a:rPr>
              <a:t>: Hand off packet during report.</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Equipment transferred</a:t>
            </a:r>
            <a:r>
              <a:rPr kumimoji="0" lang="en-US" sz="1200" b="0" i="0" u="none" strike="noStrike" kern="1200" cap="none" spc="0" normalizeH="0" baseline="0" noProof="0" dirty="0">
                <a:ln>
                  <a:noFill/>
                </a:ln>
                <a:solidFill>
                  <a:prstClr val="black"/>
                </a:solidFill>
                <a:effectLst/>
                <a:uLnTx/>
                <a:uFillTx/>
                <a:latin typeface="+mn-lt"/>
                <a:ea typeface="+mn-ea"/>
                <a:cs typeface="+mn-cs"/>
              </a:rPr>
              <a:t>: Hand off all equipment from transferring facility including BVM,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tracheostomy, </a:t>
            </a:r>
            <a:r>
              <a:rPr kumimoji="0" lang="en-US" sz="1200" b="0" i="0" u="none" strike="noStrike" kern="1200" cap="none" spc="0" normalizeH="0" baseline="0" noProof="0" dirty="0">
                <a:ln>
                  <a:noFill/>
                </a:ln>
                <a:solidFill>
                  <a:prstClr val="black"/>
                </a:solidFill>
                <a:effectLst/>
                <a:uLnTx/>
                <a:uFillTx/>
                <a:latin typeface="+mn-lt"/>
                <a:ea typeface="+mn-ea"/>
                <a:cs typeface="+mn-cs"/>
              </a:rPr>
              <a:t>and any other equipment. Discuss the importance of having all the equipment available during the transfer of care.</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17</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sz="1200" b="1" u="sng" kern="1200" dirty="0">
                <a:solidFill>
                  <a:schemeClr val="tx1"/>
                </a:solidFill>
                <a:effectLst/>
                <a:latin typeface="+mn-lt"/>
                <a:ea typeface="+mn-ea"/>
                <a:cs typeface="+mn-cs"/>
              </a:rPr>
              <a:t>INSTRUCTOR NOTES AND TIPS</a:t>
            </a:r>
          </a:p>
          <a:p>
            <a:pPr marL="171450" indent="-171450">
              <a:buFont typeface="Arial" pitchFamily="34" charset="0"/>
              <a:buChar char="•"/>
            </a:pPr>
            <a:r>
              <a:rPr lang="en-US" sz="1200" b="1" kern="1200" dirty="0">
                <a:solidFill>
                  <a:schemeClr val="tx1"/>
                </a:solidFill>
                <a:effectLst/>
                <a:latin typeface="+mn-lt"/>
                <a:ea typeface="+mn-ea"/>
                <a:cs typeface="+mn-cs"/>
              </a:rPr>
              <a:t>Circuit</a:t>
            </a:r>
            <a:r>
              <a:rPr lang="en-US" sz="1200" kern="1200" dirty="0">
                <a:solidFill>
                  <a:schemeClr val="tx1"/>
                </a:solidFill>
                <a:effectLst/>
                <a:latin typeface="+mn-lt"/>
                <a:ea typeface="+mn-ea"/>
                <a:cs typeface="+mn-cs"/>
              </a:rPr>
              <a:t>: When transferring the patient to their bed, a high-pressure alarm goes off</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due to a circuit kink. Reposition the circuit and check connections.</a:t>
            </a:r>
            <a:r>
              <a:rPr lang="en-US" sz="1200" kern="1200" baseline="0" dirty="0">
                <a:solidFill>
                  <a:schemeClr val="tx1"/>
                </a:solidFill>
                <a:effectLst/>
                <a:latin typeface="+mn-lt"/>
                <a:ea typeface="+mn-ea"/>
                <a:cs typeface="+mn-cs"/>
              </a:rPr>
              <a:t> Reinforce the DOPE check (displaced tube, obstruction, pneumo, and equipment).</a:t>
            </a:r>
            <a:endParaRPr lang="en-US" sz="1200" kern="1200" dirty="0">
              <a:solidFill>
                <a:schemeClr val="tx1"/>
              </a:solidFill>
              <a:effectLst/>
              <a:latin typeface="+mn-lt"/>
              <a:ea typeface="+mn-ea"/>
              <a:cs typeface="+mn-cs"/>
            </a:endParaRPr>
          </a:p>
          <a:p>
            <a:pPr marL="171450" indent="-171450">
              <a:buFont typeface="Arial" pitchFamily="34" charset="0"/>
              <a:buChar char="•"/>
            </a:pPr>
            <a:r>
              <a:rPr lang="en-US" sz="1200" b="1" kern="1200" dirty="0">
                <a:solidFill>
                  <a:schemeClr val="tx1"/>
                </a:solidFill>
                <a:effectLst/>
                <a:latin typeface="+mn-lt"/>
                <a:ea typeface="+mn-ea"/>
                <a:cs typeface="+mn-cs"/>
              </a:rPr>
              <a:t>ETCO2</a:t>
            </a:r>
            <a:r>
              <a:rPr lang="en-US" sz="1200" kern="1200" dirty="0">
                <a:solidFill>
                  <a:schemeClr val="tx1"/>
                </a:solidFill>
                <a:effectLst/>
                <a:latin typeface="+mn-lt"/>
                <a:ea typeface="+mn-ea"/>
                <a:cs typeface="+mn-cs"/>
              </a:rPr>
              <a:t>: 44 mmHg w/ good wave</a:t>
            </a:r>
          </a:p>
          <a:p>
            <a:pPr marL="171450" indent="-171450">
              <a:buFont typeface="Arial" pitchFamily="34" charset="0"/>
              <a:buChar char="•"/>
            </a:pPr>
            <a:r>
              <a:rPr lang="en-US" sz="1200" b="1" kern="1200" dirty="0">
                <a:solidFill>
                  <a:schemeClr val="tx1"/>
                </a:solidFill>
                <a:effectLst/>
                <a:latin typeface="+mn-lt"/>
                <a:ea typeface="+mn-ea"/>
                <a:cs typeface="+mn-cs"/>
              </a:rPr>
              <a:t>Document</a:t>
            </a:r>
            <a:r>
              <a:rPr lang="en-US" sz="1200" kern="1200" dirty="0">
                <a:solidFill>
                  <a:schemeClr val="tx1"/>
                </a:solidFill>
                <a:effectLst/>
                <a:latin typeface="+mn-lt"/>
                <a:ea typeface="+mn-ea"/>
                <a:cs typeface="+mn-cs"/>
              </a:rPr>
              <a:t>: Document ETCO2 and patient status on arrival. Discuss the importance of good documentation:</a:t>
            </a:r>
          </a:p>
          <a:p>
            <a:pPr marL="628650" lvl="1" indent="-171450">
              <a:buFont typeface="Arial" pitchFamily="34" charset="0"/>
              <a:buChar char="•"/>
            </a:pPr>
            <a:r>
              <a:rPr lang="en-US" sz="1200" kern="1200" dirty="0">
                <a:solidFill>
                  <a:schemeClr val="tx1"/>
                </a:solidFill>
                <a:effectLst/>
                <a:latin typeface="+mn-lt"/>
                <a:ea typeface="+mn-ea"/>
                <a:cs typeface="+mn-cs"/>
              </a:rPr>
              <a:t>Pre-</a:t>
            </a:r>
            <a:r>
              <a:rPr lang="en-US" sz="1200" kern="1200" baseline="0" dirty="0">
                <a:solidFill>
                  <a:schemeClr val="tx1"/>
                </a:solidFill>
                <a:effectLst/>
                <a:latin typeface="+mn-lt"/>
                <a:ea typeface="+mn-ea"/>
                <a:cs typeface="+mn-cs"/>
              </a:rPr>
              <a:t> and </a:t>
            </a:r>
            <a:r>
              <a:rPr lang="en-US" sz="1200" kern="1200" baseline="0" dirty="0" err="1">
                <a:solidFill>
                  <a:schemeClr val="tx1"/>
                </a:solidFill>
                <a:effectLst/>
                <a:latin typeface="+mn-lt"/>
                <a:ea typeface="+mn-ea"/>
                <a:cs typeface="+mn-cs"/>
              </a:rPr>
              <a:t>postmovement</a:t>
            </a:r>
            <a:r>
              <a:rPr lang="en-US" sz="1200" kern="1200" baseline="0" dirty="0">
                <a:solidFill>
                  <a:schemeClr val="tx1"/>
                </a:solidFill>
                <a:effectLst/>
                <a:latin typeface="+mn-lt"/>
                <a:ea typeface="+mn-ea"/>
                <a:cs typeface="+mn-cs"/>
              </a:rPr>
              <a:t> </a:t>
            </a:r>
          </a:p>
          <a:p>
            <a:pPr marL="628650" lvl="1" indent="-171450">
              <a:buFont typeface="Arial" pitchFamily="34" charset="0"/>
              <a:buChar char="•"/>
            </a:pPr>
            <a:r>
              <a:rPr lang="en-US" sz="1200" kern="1200" baseline="0" dirty="0">
                <a:solidFill>
                  <a:schemeClr val="tx1"/>
                </a:solidFill>
                <a:effectLst/>
                <a:latin typeface="+mn-lt"/>
                <a:ea typeface="+mn-ea"/>
                <a:cs typeface="+mn-cs"/>
              </a:rPr>
              <a:t>Pre- and </a:t>
            </a:r>
            <a:r>
              <a:rPr lang="en-US" sz="1200" kern="1200" baseline="0" dirty="0" err="1">
                <a:solidFill>
                  <a:schemeClr val="tx1"/>
                </a:solidFill>
                <a:effectLst/>
                <a:latin typeface="+mn-lt"/>
                <a:ea typeface="+mn-ea"/>
                <a:cs typeface="+mn-cs"/>
              </a:rPr>
              <a:t>postmovement</a:t>
            </a:r>
            <a:r>
              <a:rPr lang="en-US" sz="1200" kern="1200" baseline="0" dirty="0">
                <a:solidFill>
                  <a:schemeClr val="tx1"/>
                </a:solidFill>
                <a:effectLst/>
                <a:latin typeface="+mn-lt"/>
                <a:ea typeface="+mn-ea"/>
                <a:cs typeface="+mn-cs"/>
              </a:rPr>
              <a:t> with an ETT tube or </a:t>
            </a:r>
            <a:r>
              <a:rPr lang="en-US" sz="1200" kern="1200" baseline="0" dirty="0" smtClean="0">
                <a:solidFill>
                  <a:schemeClr val="tx1"/>
                </a:solidFill>
                <a:effectLst/>
                <a:latin typeface="+mn-lt"/>
                <a:ea typeface="+mn-ea"/>
                <a:cs typeface="+mn-cs"/>
              </a:rPr>
              <a:t>tracheostomy</a:t>
            </a:r>
            <a:endParaRPr lang="en-US" sz="1200" kern="1200" baseline="0" dirty="0">
              <a:solidFill>
                <a:schemeClr val="tx1"/>
              </a:solidFill>
              <a:effectLst/>
              <a:latin typeface="+mn-lt"/>
              <a:ea typeface="+mn-ea"/>
              <a:cs typeface="+mn-cs"/>
            </a:endParaRPr>
          </a:p>
          <a:p>
            <a:pPr marL="628650" lvl="1" indent="-171450">
              <a:buFont typeface="Arial" pitchFamily="34" charset="0"/>
              <a:buChar char="•"/>
            </a:pPr>
            <a:r>
              <a:rPr lang="en-US" sz="1200" kern="1200" baseline="0" dirty="0">
                <a:solidFill>
                  <a:schemeClr val="tx1"/>
                </a:solidFill>
                <a:effectLst/>
                <a:latin typeface="+mn-lt"/>
                <a:ea typeface="+mn-ea"/>
                <a:cs typeface="+mn-cs"/>
              </a:rPr>
              <a:t>Vent settings, alarms, and changes made and why</a:t>
            </a:r>
          </a:p>
          <a:p>
            <a:pPr marL="628650" lvl="1" indent="-171450">
              <a:buFont typeface="Arial" pitchFamily="34" charset="0"/>
              <a:buChar char="•"/>
            </a:pPr>
            <a:r>
              <a:rPr lang="en-US" sz="1200" kern="1200" baseline="0" dirty="0">
                <a:solidFill>
                  <a:schemeClr val="tx1"/>
                </a:solidFill>
                <a:effectLst/>
                <a:latin typeface="+mn-lt"/>
                <a:ea typeface="+mn-ea"/>
                <a:cs typeface="+mn-cs"/>
              </a:rPr>
              <a:t>Vitals (changes, baseline)</a:t>
            </a:r>
          </a:p>
          <a:p>
            <a:pPr marL="628650" lvl="1" indent="-171450">
              <a:buFont typeface="Arial" pitchFamily="34" charset="0"/>
              <a:buChar char="•"/>
            </a:pPr>
            <a:r>
              <a:rPr lang="en-US" sz="1200" kern="1200" baseline="0" dirty="0">
                <a:solidFill>
                  <a:schemeClr val="tx1"/>
                </a:solidFill>
                <a:effectLst/>
                <a:latin typeface="+mn-lt"/>
                <a:ea typeface="+mn-ea"/>
                <a:cs typeface="+mn-cs"/>
              </a:rPr>
              <a:t>Interventions </a:t>
            </a:r>
            <a:endParaRPr lang="en-US" sz="1200" kern="1200" dirty="0">
              <a:solidFill>
                <a:schemeClr val="tx1"/>
              </a:solidFill>
              <a:effectLst/>
              <a:latin typeface="+mn-lt"/>
              <a:ea typeface="+mn-ea"/>
              <a:cs typeface="+mn-cs"/>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18</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171450" indent="-171450">
              <a:buFont typeface="Arial" pitchFamily="34" charset="0"/>
              <a:buChar char="•"/>
            </a:pPr>
            <a:endParaRPr lang="en-US" sz="1200" kern="1200" dirty="0">
              <a:solidFill>
                <a:schemeClr val="tx1"/>
              </a:solidFill>
              <a:effectLst/>
              <a:latin typeface="+mn-lt"/>
              <a:ea typeface="+mn-ea"/>
              <a:cs typeface="+mn-cs"/>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19</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171450" indent="-171450">
              <a:buFont typeface="Arial" pitchFamily="34" charset="0"/>
              <a:buChar char="•"/>
            </a:pPr>
            <a:endParaRPr lang="en-US" sz="1200" kern="1200" dirty="0">
              <a:solidFill>
                <a:schemeClr val="tx1"/>
              </a:solidFill>
              <a:effectLst/>
              <a:latin typeface="+mn-lt"/>
              <a:ea typeface="+mn-ea"/>
              <a:cs typeface="+mn-cs"/>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20</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prstClr val="black"/>
                </a:solidFill>
                <a:effectLst/>
                <a:uLnTx/>
                <a:uFillTx/>
                <a:latin typeface="+mn-lt"/>
                <a:ea typeface="+mn-ea"/>
                <a:cs typeface="+mn-cs"/>
              </a:rPr>
              <a:t>INSTRUCTOR NOTES AND TIPS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Western Hills is 16 miles away.</a:t>
            </a:r>
          </a:p>
          <a:p>
            <a:pPr eaLnBrk="1" hangingPunct="1">
              <a:spcBef>
                <a:spcPct val="0"/>
              </a:spcBef>
            </a:pPr>
            <a:endParaRPr lang="en-US" altLang="en-US" dirty="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4D0065-D4EC-4D66-8DE2-77ACCE730C85}" type="slidenum">
              <a:rPr lang="en-US" altLang="en-US" smtClean="0">
                <a:solidFill>
                  <a:prstClr val="black"/>
                </a:solidFill>
              </a:rPr>
              <a:pPr>
                <a:spcBef>
                  <a:spcPct val="0"/>
                </a:spcBef>
              </a:pPr>
              <a:t>3</a:t>
            </a:fld>
            <a:endParaRPr lang="en-US" altLang="en-US">
              <a:solidFill>
                <a:prstClr val="black"/>
              </a:solidFill>
            </a:endParaRPr>
          </a:p>
        </p:txBody>
      </p:sp>
    </p:spTree>
    <p:extLst>
      <p:ext uri="{BB962C8B-B14F-4D97-AF65-F5344CB8AC3E}">
        <p14:creationId xmlns:p14="http://schemas.microsoft.com/office/powerpoint/2010/main" val="423666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1" dirty="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137E6E-0989-4ECD-AF28-02EEF58E113A}" type="slidenum">
              <a:rPr lang="en-US" altLang="en-US" smtClean="0">
                <a:solidFill>
                  <a:prstClr val="black"/>
                </a:solidFill>
              </a:rPr>
              <a:pPr>
                <a:spcBef>
                  <a:spcPct val="0"/>
                </a:spcBef>
              </a:pPr>
              <a:t>4</a:t>
            </a:fld>
            <a:endParaRPr lang="en-US" altLang="en-US">
              <a:solidFill>
                <a:prstClr val="black"/>
              </a:solidFill>
            </a:endParaRPr>
          </a:p>
        </p:txBody>
      </p:sp>
    </p:spTree>
    <p:extLst>
      <p:ext uri="{BB962C8B-B14F-4D97-AF65-F5344CB8AC3E}">
        <p14:creationId xmlns:p14="http://schemas.microsoft.com/office/powerpoint/2010/main" val="2845592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u="sng" kern="1200" dirty="0">
                <a:solidFill>
                  <a:schemeClr val="tx1"/>
                </a:solidFill>
                <a:effectLst/>
                <a:latin typeface="+mn-lt"/>
                <a:ea typeface="+mn-ea"/>
                <a:cs typeface="+mn-cs"/>
              </a:rPr>
              <a:t>INSTRUCTOR NOTES AND TIPS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Scene safe: </a:t>
            </a:r>
            <a:r>
              <a:rPr kumimoji="0" lang="en-US" sz="1200" b="0" i="0" u="none" strike="noStrike" kern="1200" cap="none" spc="0" normalizeH="0" baseline="0" noProof="0" dirty="0">
                <a:ln>
                  <a:noFill/>
                </a:ln>
                <a:solidFill>
                  <a:prstClr val="black"/>
                </a:solidFill>
                <a:effectLst/>
                <a:uLnTx/>
                <a:uFillTx/>
                <a:latin typeface="+mn-lt"/>
                <a:ea typeface="+mn-ea"/>
                <a:cs typeface="+mn-cs"/>
              </a:rPr>
              <a:t>Secure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Situation: </a:t>
            </a:r>
            <a:r>
              <a:rPr kumimoji="0" lang="en-US" sz="1200" b="0" i="0" u="none" strike="noStrike" kern="1200" cap="none" spc="0" normalizeH="0" baseline="0" noProof="0" dirty="0">
                <a:ln>
                  <a:noFill/>
                </a:ln>
                <a:solidFill>
                  <a:prstClr val="black"/>
                </a:solidFill>
                <a:effectLst/>
                <a:uLnTx/>
                <a:uFillTx/>
                <a:latin typeface="+mn-lt"/>
                <a:ea typeface="+mn-ea"/>
                <a:cs typeface="+mn-cs"/>
              </a:rPr>
              <a:t>Evacuation relocation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Cultural: </a:t>
            </a:r>
            <a:r>
              <a:rPr kumimoji="0" lang="en-US" sz="1200" b="0" i="0" u="none" strike="noStrike" kern="1200" cap="none" spc="0" normalizeH="0" baseline="0" noProof="0" dirty="0">
                <a:ln>
                  <a:noFill/>
                </a:ln>
                <a:solidFill>
                  <a:prstClr val="black"/>
                </a:solidFill>
                <a:effectLst/>
                <a:uLnTx/>
                <a:uFillTx/>
                <a:latin typeface="+mn-lt"/>
                <a:ea typeface="+mn-ea"/>
                <a:cs typeface="+mn-cs"/>
              </a:rPr>
              <a:t>Native Haitian (Creole)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Communication: </a:t>
            </a:r>
            <a:r>
              <a:rPr kumimoji="0" lang="en-US" sz="1200" b="0" i="0" u="none" strike="noStrike" kern="1200" cap="none" spc="0" normalizeH="0" baseline="0" noProof="0" dirty="0">
                <a:ln>
                  <a:noFill/>
                </a:ln>
                <a:solidFill>
                  <a:prstClr val="black"/>
                </a:solidFill>
                <a:effectLst/>
                <a:uLnTx/>
                <a:uFillTx/>
                <a:latin typeface="+mn-lt"/>
                <a:ea typeface="+mn-ea"/>
                <a:cs typeface="+mn-cs"/>
              </a:rPr>
              <a:t>Obtunded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Medical devices: </a:t>
            </a:r>
            <a:r>
              <a:rPr kumimoji="0" lang="en-US" sz="1200" b="0" i="0" u="none" strike="noStrike" kern="1200" cap="none" spc="0" normalizeH="0" baseline="0" noProof="0" dirty="0">
                <a:ln>
                  <a:noFill/>
                </a:ln>
                <a:solidFill>
                  <a:prstClr val="black"/>
                </a:solidFill>
                <a:effectLst/>
                <a:uLnTx/>
                <a:uFillTx/>
                <a:latin typeface="+mn-lt"/>
                <a:ea typeface="+mn-ea"/>
                <a:cs typeface="+mn-cs"/>
              </a:rPr>
              <a:t>Tracheostomy and ventilator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Chief complaint: </a:t>
            </a:r>
            <a:r>
              <a:rPr kumimoji="0" lang="en-US" sz="1200" b="0" i="0" u="none" strike="noStrike" kern="1200" cap="none" spc="0" normalizeH="0" baseline="0" noProof="0" dirty="0">
                <a:ln>
                  <a:noFill/>
                </a:ln>
                <a:solidFill>
                  <a:prstClr val="black"/>
                </a:solidFill>
                <a:effectLst/>
                <a:uLnTx/>
                <a:uFillTx/>
                <a:latin typeface="+mn-lt"/>
                <a:ea typeface="+mn-ea"/>
                <a:cs typeface="+mn-cs"/>
              </a:rPr>
              <a:t>N/A</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EA4828-FD87-437A-BCD5-90644D42D66E}" type="slidenum">
              <a:rPr lang="en-US" altLang="en-US" smtClean="0">
                <a:solidFill>
                  <a:prstClr val="black"/>
                </a:solidFill>
              </a:rPr>
              <a:pPr>
                <a:spcBef>
                  <a:spcPct val="0"/>
                </a:spcBef>
              </a:pPr>
              <a:t>5</a:t>
            </a:fld>
            <a:endParaRPr lang="en-US" altLang="en-US">
              <a:solidFill>
                <a:prstClr val="black"/>
              </a:solidFill>
            </a:endParaRPr>
          </a:p>
        </p:txBody>
      </p:sp>
    </p:spTree>
    <p:extLst>
      <p:ext uri="{BB962C8B-B14F-4D97-AF65-F5344CB8AC3E}">
        <p14:creationId xmlns:p14="http://schemas.microsoft.com/office/powerpoint/2010/main" val="2009843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u="sng" kern="1200" dirty="0">
                <a:solidFill>
                  <a:schemeClr val="tx1"/>
                </a:solidFill>
                <a:effectLst/>
                <a:latin typeface="+mn-lt"/>
                <a:ea typeface="+mn-ea"/>
                <a:cs typeface="+mn-cs"/>
              </a:rPr>
              <a:t>INSTRUCTOR NOTES AND TIPS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Level of consciousness: </a:t>
            </a:r>
            <a:r>
              <a:rPr kumimoji="0" lang="en-US" sz="1200" b="0" i="0" u="none" strike="noStrike" kern="1200" cap="none" spc="0" normalizeH="0" baseline="0" noProof="0" dirty="0">
                <a:ln>
                  <a:noFill/>
                </a:ln>
                <a:solidFill>
                  <a:prstClr val="black"/>
                </a:solidFill>
                <a:effectLst/>
                <a:uLnTx/>
                <a:uFillTx/>
                <a:latin typeface="+mn-lt"/>
                <a:ea typeface="+mn-ea"/>
                <a:cs typeface="+mn-cs"/>
              </a:rPr>
              <a:t>Painfully responsive, which is baseline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Airway: </a:t>
            </a:r>
            <a:r>
              <a:rPr kumimoji="0" lang="en-US" sz="1200" b="0" i="0" u="none" strike="noStrike" kern="1200" cap="none" spc="0" normalizeH="0" baseline="0" noProof="0" dirty="0">
                <a:ln>
                  <a:noFill/>
                </a:ln>
                <a:solidFill>
                  <a:prstClr val="black"/>
                </a:solidFill>
                <a:effectLst/>
                <a:uLnTx/>
                <a:uFillTx/>
                <a:latin typeface="+mn-lt"/>
                <a:ea typeface="+mn-ea"/>
                <a:cs typeface="+mn-cs"/>
              </a:rPr>
              <a:t>Secured with tracheostomy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Breathing: </a:t>
            </a:r>
            <a:r>
              <a:rPr kumimoji="0" lang="en-US" sz="1200" b="0" i="0" u="none" strike="noStrike" kern="1200" cap="none" spc="0" normalizeH="0" baseline="0" noProof="0" dirty="0">
                <a:ln>
                  <a:noFill/>
                </a:ln>
                <a:solidFill>
                  <a:prstClr val="black"/>
                </a:solidFill>
                <a:effectLst/>
                <a:uLnTx/>
                <a:uFillTx/>
                <a:latin typeface="+mn-lt"/>
                <a:ea typeface="+mn-ea"/>
                <a:cs typeface="+mn-cs"/>
              </a:rPr>
              <a:t>Controlled by ventilator; rhonchi noted with normal chest rise and fall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Circulation: </a:t>
            </a:r>
            <a:r>
              <a:rPr kumimoji="0" lang="en-US" sz="1200" b="0" i="0" u="none" strike="noStrike" kern="1200" cap="none" spc="0" normalizeH="0" baseline="0" noProof="0" dirty="0">
                <a:ln>
                  <a:noFill/>
                </a:ln>
                <a:solidFill>
                  <a:prstClr val="black"/>
                </a:solidFill>
                <a:effectLst/>
                <a:uLnTx/>
                <a:uFillTx/>
                <a:latin typeface="+mn-lt"/>
                <a:ea typeface="+mn-ea"/>
                <a:cs typeface="+mn-cs"/>
              </a:rPr>
              <a:t>Normal pulse and skin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First impression: </a:t>
            </a:r>
            <a:r>
              <a:rPr kumimoji="0" lang="en-US" sz="1200" b="0" i="0" u="none" strike="noStrike" kern="1200" cap="none" spc="0" normalizeH="0" baseline="0" noProof="0" dirty="0">
                <a:ln>
                  <a:noFill/>
                </a:ln>
                <a:solidFill>
                  <a:prstClr val="black"/>
                </a:solidFill>
                <a:effectLst/>
                <a:uLnTx/>
                <a:uFillTx/>
                <a:latin typeface="+mn-lt"/>
                <a:ea typeface="+mn-ea"/>
                <a:cs typeface="+mn-cs"/>
              </a:rPr>
              <a:t>Not sick; no life threats; management is supportive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Differential diagnosis: </a:t>
            </a:r>
            <a:r>
              <a:rPr kumimoji="0" lang="en-US" sz="1200" b="0" i="0" u="none" strike="noStrike" kern="1200" cap="none" spc="0" normalizeH="0" baseline="0" noProof="0" dirty="0">
                <a:ln>
                  <a:noFill/>
                </a:ln>
                <a:solidFill>
                  <a:prstClr val="black"/>
                </a:solidFill>
                <a:effectLst/>
                <a:uLnTx/>
                <a:uFillTx/>
                <a:latin typeface="+mn-lt"/>
                <a:ea typeface="+mn-ea"/>
                <a:cs typeface="+mn-cs"/>
              </a:rPr>
              <a:t>N/A </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3783594-FFEA-41C0-A0DA-CF5AF708783C}" type="slidenum">
              <a:rPr lang="en-US" altLang="en-US" smtClean="0">
                <a:solidFill>
                  <a:prstClr val="black"/>
                </a:solidFill>
              </a:rPr>
              <a:pPr>
                <a:spcBef>
                  <a:spcPct val="0"/>
                </a:spcBef>
              </a:pPr>
              <a:t>6</a:t>
            </a:fld>
            <a:endParaRPr lang="en-US" altLang="en-US">
              <a:solidFill>
                <a:prstClr val="black"/>
              </a:solidFill>
            </a:endParaRPr>
          </a:p>
        </p:txBody>
      </p:sp>
    </p:spTree>
    <p:extLst>
      <p:ext uri="{BB962C8B-B14F-4D97-AF65-F5344CB8AC3E}">
        <p14:creationId xmlns:p14="http://schemas.microsoft.com/office/powerpoint/2010/main" val="1774403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u="sng" dirty="0"/>
              <a:t>INSTRUCTOR NOTES AND TIPS</a:t>
            </a:r>
            <a:endParaRPr lang="en-US" altLang="en-US" b="0" u="sng" dirty="0"/>
          </a:p>
          <a:p>
            <a:pPr marL="171450" indent="-171450">
              <a:buFont typeface="Arial" pitchFamily="34" charset="0"/>
              <a:buChar char="•"/>
            </a:pPr>
            <a:r>
              <a:rPr lang="en-US" sz="1200" b="1" kern="1200" dirty="0">
                <a:solidFill>
                  <a:schemeClr val="tx1"/>
                </a:solidFill>
                <a:effectLst/>
                <a:latin typeface="+mn-lt"/>
                <a:ea typeface="+mn-ea"/>
                <a:cs typeface="+mn-cs"/>
              </a:rPr>
              <a:t>Geriatric: </a:t>
            </a:r>
            <a:r>
              <a:rPr lang="en-US" sz="1200" kern="1200" dirty="0">
                <a:solidFill>
                  <a:schemeClr val="tx1"/>
                </a:solidFill>
                <a:effectLst/>
                <a:latin typeface="+mn-lt"/>
                <a:ea typeface="+mn-ea"/>
                <a:cs typeface="+mn-cs"/>
              </a:rPr>
              <a:t>72-year-old residing in a skilled nursing facility   </a:t>
            </a:r>
          </a:p>
          <a:p>
            <a:pPr marL="171450" indent="-171450">
              <a:buFont typeface="Arial" pitchFamily="34" charset="0"/>
              <a:buChar char="•"/>
            </a:pPr>
            <a:r>
              <a:rPr lang="en-US" sz="1200" b="1" kern="1200" dirty="0">
                <a:solidFill>
                  <a:schemeClr val="tx1"/>
                </a:solidFill>
                <a:effectLst/>
                <a:latin typeface="+mn-lt"/>
                <a:ea typeface="+mn-ea"/>
                <a:cs typeface="+mn-cs"/>
              </a:rPr>
              <a:t>Environmental: </a:t>
            </a:r>
            <a:r>
              <a:rPr lang="en-US" sz="1200" kern="1200" dirty="0">
                <a:solidFill>
                  <a:schemeClr val="tx1"/>
                </a:solidFill>
                <a:effectLst/>
                <a:latin typeface="+mn-lt"/>
                <a:ea typeface="+mn-ea"/>
                <a:cs typeface="+mn-cs"/>
              </a:rPr>
              <a:t>Skilled nursing facility with 3 other patients in the room   </a:t>
            </a:r>
          </a:p>
          <a:p>
            <a:pPr marL="171450" indent="-171450">
              <a:buFont typeface="Arial" pitchFamily="34" charset="0"/>
              <a:buChar char="•"/>
            </a:pPr>
            <a:r>
              <a:rPr lang="en-US" sz="1200" b="1" kern="1200" dirty="0">
                <a:solidFill>
                  <a:schemeClr val="tx1"/>
                </a:solidFill>
                <a:effectLst/>
                <a:latin typeface="+mn-lt"/>
                <a:ea typeface="+mn-ea"/>
                <a:cs typeface="+mn-cs"/>
              </a:rPr>
              <a:t>Medical: </a:t>
            </a:r>
            <a:r>
              <a:rPr lang="en-US" sz="1200" kern="1200" dirty="0">
                <a:solidFill>
                  <a:schemeClr val="tx1"/>
                </a:solidFill>
                <a:effectLst/>
                <a:latin typeface="+mn-lt"/>
                <a:ea typeface="+mn-ea"/>
                <a:cs typeface="+mn-cs"/>
              </a:rPr>
              <a:t>Diabetes, AMI, HTN, status post-CVA causing current mental status, pneumonia</a:t>
            </a:r>
          </a:p>
          <a:p>
            <a:pPr marL="171450" indent="-171450">
              <a:buFont typeface="Arial" pitchFamily="34" charset="0"/>
              <a:buChar char="•"/>
            </a:pPr>
            <a:r>
              <a:rPr lang="en-US" sz="1200" b="1" kern="1200" dirty="0">
                <a:solidFill>
                  <a:schemeClr val="tx1"/>
                </a:solidFill>
                <a:effectLst/>
                <a:latin typeface="+mn-lt"/>
                <a:ea typeface="+mn-ea"/>
                <a:cs typeface="+mn-cs"/>
              </a:rPr>
              <a:t>Social: </a:t>
            </a:r>
            <a:r>
              <a:rPr lang="en-US" sz="1200" kern="1200" dirty="0">
                <a:solidFill>
                  <a:schemeClr val="tx1"/>
                </a:solidFill>
                <a:effectLst/>
                <a:latin typeface="+mn-lt"/>
                <a:ea typeface="+mn-ea"/>
                <a:cs typeface="+mn-cs"/>
              </a:rPr>
              <a:t>Son visits once a month and is the POA </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562A112-ECC3-438A-A421-4F848DCB64BE}" type="slidenum">
              <a:rPr lang="en-US" altLang="en-US" smtClean="0">
                <a:solidFill>
                  <a:prstClr val="black"/>
                </a:solidFill>
              </a:rPr>
              <a:pPr>
                <a:spcBef>
                  <a:spcPct val="0"/>
                </a:spcBef>
              </a:pPr>
              <a:t>7</a:t>
            </a:fld>
            <a:endParaRPr lang="en-US" altLang="en-US">
              <a:solidFill>
                <a:prstClr val="black"/>
              </a:solidFill>
            </a:endParaRPr>
          </a:p>
        </p:txBody>
      </p:sp>
    </p:spTree>
    <p:extLst>
      <p:ext uri="{BB962C8B-B14F-4D97-AF65-F5344CB8AC3E}">
        <p14:creationId xmlns:p14="http://schemas.microsoft.com/office/powerpoint/2010/main" val="230418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defRPr/>
            </a:pPr>
            <a:r>
              <a:rPr lang="en-US" altLang="en-US" b="1" u="sng" dirty="0"/>
              <a:t>INSTRUCTOR NOTES AND TIPS</a:t>
            </a:r>
          </a:p>
          <a:p>
            <a:pPr marL="171450" indent="-171450">
              <a:buFont typeface="Arial" pitchFamily="34" charset="0"/>
              <a:buChar char="•"/>
            </a:pPr>
            <a:r>
              <a:rPr lang="en-US" sz="1200" b="1" kern="1200" dirty="0">
                <a:solidFill>
                  <a:schemeClr val="tx1"/>
                </a:solidFill>
                <a:effectLst/>
                <a:latin typeface="+mn-lt"/>
                <a:ea typeface="+mn-ea"/>
                <a:cs typeface="+mn-cs"/>
              </a:rPr>
              <a:t>Patient status</a:t>
            </a:r>
            <a:r>
              <a:rPr lang="en-US" sz="1200" b="0" kern="1200" dirty="0">
                <a:solidFill>
                  <a:schemeClr val="tx1"/>
                </a:solidFill>
                <a:effectLst/>
                <a:latin typeface="+mn-lt"/>
                <a:ea typeface="+mn-ea"/>
                <a:cs typeface="+mn-cs"/>
              </a:rPr>
              <a:t>:</a:t>
            </a:r>
            <a:r>
              <a:rPr lang="en-US" sz="1200" b="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Breathing adequately </a:t>
            </a:r>
          </a:p>
          <a:p>
            <a:pPr marL="171450" indent="-171450">
              <a:buFont typeface="Arial" pitchFamily="34" charset="0"/>
              <a:buChar char="•"/>
            </a:pPr>
            <a:r>
              <a:rPr lang="en-US" sz="1200" b="1" kern="1200" dirty="0">
                <a:solidFill>
                  <a:schemeClr val="tx1"/>
                </a:solidFill>
                <a:effectLst/>
                <a:latin typeface="+mn-lt"/>
                <a:ea typeface="+mn-ea"/>
                <a:cs typeface="+mn-cs"/>
              </a:rPr>
              <a:t>Vent settings:</a:t>
            </a:r>
            <a:endParaRPr lang="en-US" sz="1200" kern="1200" dirty="0">
              <a:solidFill>
                <a:schemeClr val="tx1"/>
              </a:solidFill>
              <a:effectLst/>
              <a:latin typeface="+mn-lt"/>
              <a:ea typeface="+mn-ea"/>
              <a:cs typeface="+mn-cs"/>
            </a:endParaRPr>
          </a:p>
          <a:p>
            <a:pPr marL="628650" lvl="1" indent="-171450">
              <a:buFont typeface="Arial" pitchFamily="34" charset="0"/>
              <a:buChar char="•"/>
            </a:pPr>
            <a:r>
              <a:rPr lang="en-US" sz="1200" kern="1200" dirty="0">
                <a:solidFill>
                  <a:schemeClr val="tx1"/>
                </a:solidFill>
                <a:effectLst/>
                <a:latin typeface="+mn-lt"/>
                <a:ea typeface="+mn-ea"/>
                <a:cs typeface="+mn-cs"/>
              </a:rPr>
              <a:t>Mode: SIMV/Volume. Discuss the home vent.</a:t>
            </a:r>
          </a:p>
          <a:p>
            <a:pPr marL="628650" lvl="1" indent="-171450">
              <a:buFont typeface="Arial" pitchFamily="34" charset="0"/>
              <a:buChar char="•"/>
            </a:pPr>
            <a:r>
              <a:rPr lang="en-US" sz="1200" kern="1200" dirty="0">
                <a:solidFill>
                  <a:schemeClr val="tx1"/>
                </a:solidFill>
                <a:effectLst/>
                <a:latin typeface="+mn-lt"/>
                <a:ea typeface="+mn-ea"/>
                <a:cs typeface="+mn-cs"/>
              </a:rPr>
              <a:t>Rate: 10.</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Discuss the rate</a:t>
            </a:r>
            <a:r>
              <a:rPr lang="en-US" sz="1200" kern="1200" baseline="0" dirty="0">
                <a:solidFill>
                  <a:schemeClr val="tx1"/>
                </a:solidFill>
                <a:effectLst/>
                <a:latin typeface="+mn-lt"/>
                <a:ea typeface="+mn-ea"/>
                <a:cs typeface="+mn-cs"/>
              </a:rPr>
              <a:t> and how it may be determined.</a:t>
            </a:r>
            <a:endParaRPr lang="en-US" sz="1200" kern="1200" dirty="0">
              <a:solidFill>
                <a:schemeClr val="tx1"/>
              </a:solidFill>
              <a:effectLst/>
              <a:latin typeface="+mn-lt"/>
              <a:ea typeface="+mn-ea"/>
              <a:cs typeface="+mn-cs"/>
            </a:endParaRPr>
          </a:p>
          <a:p>
            <a:pPr marL="628650" lvl="1" indent="-171450">
              <a:buFont typeface="Arial" pitchFamily="34" charset="0"/>
              <a:buChar char="•"/>
            </a:pPr>
            <a:r>
              <a:rPr lang="en-US" sz="1200" kern="1200" dirty="0">
                <a:solidFill>
                  <a:schemeClr val="tx1"/>
                </a:solidFill>
                <a:effectLst/>
                <a:latin typeface="+mn-lt"/>
                <a:ea typeface="+mn-ea"/>
                <a:cs typeface="+mn-cs"/>
              </a:rPr>
              <a:t>Tidal volume: 300 mL (5’4”). Discuss Vt and why body size and age play a role.</a:t>
            </a:r>
          </a:p>
          <a:p>
            <a:pPr marL="628650" lvl="1" indent="-171450">
              <a:buFont typeface="Arial" pitchFamily="34" charset="0"/>
              <a:buChar char="•"/>
            </a:pPr>
            <a:r>
              <a:rPr lang="en-US" sz="1200" kern="1200" dirty="0">
                <a:solidFill>
                  <a:schemeClr val="tx1"/>
                </a:solidFill>
                <a:effectLst/>
                <a:latin typeface="+mn-lt"/>
                <a:ea typeface="+mn-ea"/>
                <a:cs typeface="+mn-cs"/>
              </a:rPr>
              <a:t>PEEP: 5 cmH2O. Discuss PEEP and the role it plays in vented patients and why it matters in older patients.</a:t>
            </a:r>
          </a:p>
          <a:p>
            <a:pPr marL="628650" lvl="1" indent="-171450">
              <a:buFont typeface="Arial" pitchFamily="34" charset="0"/>
              <a:buChar char="•"/>
            </a:pPr>
            <a:r>
              <a:rPr lang="en-US" sz="1200" kern="1200" dirty="0">
                <a:solidFill>
                  <a:schemeClr val="tx1"/>
                </a:solidFill>
                <a:effectLst/>
                <a:latin typeface="+mn-lt"/>
                <a:ea typeface="+mn-ea"/>
                <a:cs typeface="+mn-cs"/>
              </a:rPr>
              <a:t>I:E ratio: 1:2</a:t>
            </a:r>
          </a:p>
          <a:p>
            <a:pPr marL="628650" lvl="1" indent="-171450">
              <a:buFont typeface="Arial" pitchFamily="34" charset="0"/>
              <a:buChar char="•"/>
            </a:pPr>
            <a:r>
              <a:rPr lang="en-US" sz="1200" kern="1200" dirty="0">
                <a:solidFill>
                  <a:schemeClr val="tx1"/>
                </a:solidFill>
                <a:effectLst/>
                <a:latin typeface="+mn-lt"/>
                <a:ea typeface="+mn-ea"/>
                <a:cs typeface="+mn-cs"/>
              </a:rPr>
              <a:t>O2: 35%.</a:t>
            </a:r>
            <a:r>
              <a:rPr lang="en-US" sz="1200" kern="1200" baseline="0" dirty="0">
                <a:solidFill>
                  <a:schemeClr val="tx1"/>
                </a:solidFill>
                <a:effectLst/>
                <a:latin typeface="+mn-lt"/>
                <a:ea typeface="+mn-ea"/>
                <a:cs typeface="+mn-cs"/>
              </a:rPr>
              <a:t> Discuss O2 settings and how and why they are set at the %. </a:t>
            </a:r>
            <a:endParaRPr lang="en-US" sz="1200" kern="1200" dirty="0">
              <a:solidFill>
                <a:schemeClr val="tx1"/>
              </a:solidFill>
              <a:effectLst/>
              <a:latin typeface="+mn-lt"/>
              <a:ea typeface="+mn-ea"/>
              <a:cs typeface="+mn-cs"/>
            </a:endParaRPr>
          </a:p>
          <a:p>
            <a:pPr marL="628650" lvl="1" indent="-171450">
              <a:buFont typeface="Arial" pitchFamily="34" charset="0"/>
              <a:buChar char="•"/>
            </a:pPr>
            <a:r>
              <a:rPr lang="en-US" sz="1200" kern="1200" dirty="0">
                <a:solidFill>
                  <a:schemeClr val="tx1"/>
                </a:solidFill>
                <a:effectLst/>
                <a:latin typeface="+mn-lt"/>
                <a:ea typeface="+mn-ea"/>
                <a:cs typeface="+mn-cs"/>
              </a:rPr>
              <a:t>Sensitivity: –1</a:t>
            </a:r>
          </a:p>
          <a:p>
            <a:pPr marL="628650" lvl="1" indent="-171450">
              <a:buFont typeface="Arial" pitchFamily="34" charset="0"/>
              <a:buChar char="•"/>
            </a:pPr>
            <a:r>
              <a:rPr lang="en-US" sz="1200" kern="1200" dirty="0">
                <a:solidFill>
                  <a:schemeClr val="tx1"/>
                </a:solidFill>
                <a:effectLst/>
                <a:latin typeface="+mn-lt"/>
                <a:ea typeface="+mn-ea"/>
                <a:cs typeface="+mn-cs"/>
              </a:rPr>
              <a:t>High pressure: 30. Discuss pressure settings and alarms.</a:t>
            </a:r>
          </a:p>
          <a:p>
            <a:pPr marL="628650" lvl="1" indent="-171450">
              <a:buFont typeface="Arial" pitchFamily="34" charset="0"/>
              <a:buChar char="•"/>
            </a:pPr>
            <a:r>
              <a:rPr lang="en-US" sz="1200" kern="1200" dirty="0">
                <a:solidFill>
                  <a:schemeClr val="tx1"/>
                </a:solidFill>
                <a:effectLst/>
                <a:latin typeface="+mn-lt"/>
                <a:ea typeface="+mn-ea"/>
                <a:cs typeface="+mn-cs"/>
              </a:rPr>
              <a:t>Low pressure: 10. Discuss pressure settings and alarms.</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8</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defRPr/>
            </a:pPr>
            <a:r>
              <a:rPr lang="en-US" altLang="en-US" b="1" u="sng" dirty="0"/>
              <a:t>INSTRUCTOR NOTES AND TIPS</a:t>
            </a:r>
          </a:p>
          <a:p>
            <a:pPr marL="171450" indent="-171450">
              <a:buFont typeface="Arial" pitchFamily="34" charset="0"/>
              <a:buChar char="•"/>
            </a:pPr>
            <a:r>
              <a:rPr lang="en-US" sz="1200" b="1" kern="1200" dirty="0">
                <a:solidFill>
                  <a:schemeClr val="tx1"/>
                </a:solidFill>
                <a:effectLst/>
                <a:latin typeface="+mn-lt"/>
                <a:ea typeface="+mn-ea"/>
                <a:cs typeface="+mn-cs"/>
              </a:rPr>
              <a:t>Power sources</a:t>
            </a:r>
            <a:r>
              <a:rPr lang="en-US" sz="1200" kern="1200" dirty="0">
                <a:solidFill>
                  <a:schemeClr val="tx1"/>
                </a:solidFill>
                <a:effectLst/>
                <a:latin typeface="+mn-lt"/>
                <a:ea typeface="+mn-ea"/>
                <a:cs typeface="+mn-cs"/>
              </a:rPr>
              <a:t>: Internal battery, additional external battery, and an inverter pack. Why does this matter to the </a:t>
            </a:r>
            <a:r>
              <a:rPr lang="en-US" sz="1200" kern="1200" baseline="0" dirty="0">
                <a:solidFill>
                  <a:schemeClr val="tx1"/>
                </a:solidFill>
                <a:effectLst/>
                <a:latin typeface="+mn-lt"/>
                <a:ea typeface="+mn-ea"/>
                <a:cs typeface="+mn-cs"/>
              </a:rPr>
              <a:t>EMS practitioner</a:t>
            </a:r>
            <a:r>
              <a:rPr lang="en-US" sz="1200" kern="1200" dirty="0">
                <a:solidFill>
                  <a:schemeClr val="tx1"/>
                </a:solidFill>
                <a:effectLst/>
                <a:latin typeface="+mn-lt"/>
                <a:ea typeface="+mn-ea"/>
                <a:cs typeface="+mn-cs"/>
              </a:rPr>
              <a:t>?</a:t>
            </a:r>
          </a:p>
          <a:p>
            <a:pPr marL="171450" indent="-171450">
              <a:buFont typeface="Arial" pitchFamily="34" charset="0"/>
              <a:buChar char="•"/>
            </a:pPr>
            <a:r>
              <a:rPr lang="en-US" sz="1200" b="1" kern="1200" dirty="0">
                <a:solidFill>
                  <a:schemeClr val="tx1"/>
                </a:solidFill>
                <a:effectLst/>
                <a:latin typeface="+mn-lt"/>
                <a:ea typeface="+mn-ea"/>
                <a:cs typeface="+mn-cs"/>
              </a:rPr>
              <a:t>Tracheostomy type</a:t>
            </a:r>
            <a:r>
              <a:rPr lang="en-US" sz="1200" kern="1200" dirty="0">
                <a:solidFill>
                  <a:schemeClr val="tx1"/>
                </a:solidFill>
                <a:effectLst/>
                <a:latin typeface="+mn-lt"/>
                <a:ea typeface="+mn-ea"/>
                <a:cs typeface="+mn-cs"/>
              </a:rPr>
              <a:t>: Uncuffed, dual cannula, secured by </a:t>
            </a:r>
            <a:r>
              <a:rPr lang="en-US" sz="1200" kern="1200" dirty="0" smtClean="0">
                <a:solidFill>
                  <a:schemeClr val="tx1"/>
                </a:solidFill>
                <a:effectLst/>
                <a:latin typeface="+mn-lt"/>
                <a:ea typeface="+mn-ea"/>
                <a:cs typeface="+mn-cs"/>
              </a:rPr>
              <a:t>tracheostomy </a:t>
            </a:r>
            <a:r>
              <a:rPr lang="en-US" sz="1200" kern="1200" dirty="0">
                <a:solidFill>
                  <a:schemeClr val="tx1"/>
                </a:solidFill>
                <a:effectLst/>
                <a:latin typeface="+mn-lt"/>
                <a:ea typeface="+mn-ea"/>
                <a:cs typeface="+mn-cs"/>
              </a:rPr>
              <a:t>tie. Discuss types of </a:t>
            </a:r>
            <a:r>
              <a:rPr lang="en-US" sz="1200" kern="1200" dirty="0" smtClean="0">
                <a:solidFill>
                  <a:schemeClr val="tx1"/>
                </a:solidFill>
                <a:effectLst/>
                <a:latin typeface="+mn-lt"/>
                <a:ea typeface="+mn-ea"/>
                <a:cs typeface="+mn-cs"/>
              </a:rPr>
              <a:t>tracheostomies </a:t>
            </a:r>
            <a:r>
              <a:rPr lang="en-US" sz="1200" kern="1200" dirty="0">
                <a:solidFill>
                  <a:schemeClr val="tx1"/>
                </a:solidFill>
                <a:effectLst/>
                <a:latin typeface="+mn-lt"/>
                <a:ea typeface="+mn-ea"/>
                <a:cs typeface="+mn-cs"/>
              </a:rPr>
              <a:t>and why cuffed and </a:t>
            </a:r>
            <a:r>
              <a:rPr lang="en-US" sz="1200" kern="1200" dirty="0" err="1">
                <a:solidFill>
                  <a:schemeClr val="tx1"/>
                </a:solidFill>
                <a:effectLst/>
                <a:latin typeface="+mn-lt"/>
                <a:ea typeface="+mn-ea"/>
                <a:cs typeface="+mn-cs"/>
              </a:rPr>
              <a:t>uncuffed</a:t>
            </a:r>
            <a:r>
              <a:rPr lang="en-US" sz="1200" kern="1200" dirty="0">
                <a:solidFill>
                  <a:schemeClr val="tx1"/>
                </a:solidFill>
                <a:effectLst/>
                <a:latin typeface="+mn-lt"/>
                <a:ea typeface="+mn-ea"/>
                <a:cs typeface="+mn-cs"/>
              </a:rPr>
              <a:t> matter.</a:t>
            </a:r>
          </a:p>
          <a:p>
            <a:pPr marL="171450" indent="-171450">
              <a:buFont typeface="Arial" pitchFamily="34" charset="0"/>
              <a:buChar char="•"/>
            </a:pPr>
            <a:r>
              <a:rPr lang="en-US" sz="1200" b="1" kern="1200" dirty="0">
                <a:solidFill>
                  <a:schemeClr val="tx1"/>
                </a:solidFill>
                <a:effectLst/>
                <a:latin typeface="+mn-lt"/>
                <a:ea typeface="+mn-ea"/>
                <a:cs typeface="+mn-cs"/>
              </a:rPr>
              <a:t>Tracheostomy site</a:t>
            </a:r>
            <a:r>
              <a:rPr lang="en-US" sz="1200" kern="1200" dirty="0">
                <a:solidFill>
                  <a:schemeClr val="tx1"/>
                </a:solidFill>
                <a:effectLst/>
                <a:latin typeface="+mn-lt"/>
                <a:ea typeface="+mn-ea"/>
                <a:cs typeface="+mn-cs"/>
              </a:rPr>
              <a:t>: Erythema noted at the site, as well as mild inflammation with drainage noted on the gauze.</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What</a:t>
            </a:r>
            <a:r>
              <a:rPr lang="en-US" sz="1200" kern="1200" baseline="0" dirty="0">
                <a:solidFill>
                  <a:schemeClr val="tx1"/>
                </a:solidFill>
                <a:effectLst/>
                <a:latin typeface="+mn-lt"/>
                <a:ea typeface="+mn-ea"/>
                <a:cs typeface="+mn-cs"/>
              </a:rPr>
              <a:t> does this mean, and what are the treatment options?</a:t>
            </a:r>
            <a:endParaRPr lang="en-US" sz="1200" kern="1200" dirty="0">
              <a:solidFill>
                <a:schemeClr val="tx1"/>
              </a:solidFill>
              <a:effectLst/>
              <a:latin typeface="+mn-lt"/>
              <a:ea typeface="+mn-ea"/>
              <a:cs typeface="+mn-cs"/>
            </a:endParaRPr>
          </a:p>
          <a:p>
            <a:pPr marL="171450" indent="-171450">
              <a:buFont typeface="Arial" pitchFamily="34" charset="0"/>
              <a:buChar char="•"/>
            </a:pPr>
            <a:r>
              <a:rPr lang="en-US" sz="1200" b="1" kern="1200" dirty="0">
                <a:solidFill>
                  <a:schemeClr val="tx1"/>
                </a:solidFill>
                <a:effectLst/>
                <a:latin typeface="+mn-lt"/>
                <a:ea typeface="+mn-ea"/>
                <a:cs typeface="+mn-cs"/>
              </a:rPr>
              <a:t>Irrigation</a:t>
            </a:r>
            <a:r>
              <a:rPr lang="en-US" sz="1200" kern="1200" dirty="0">
                <a:solidFill>
                  <a:schemeClr val="tx1"/>
                </a:solidFill>
                <a:effectLst/>
                <a:latin typeface="+mn-lt"/>
                <a:ea typeface="+mn-ea"/>
                <a:cs typeface="+mn-cs"/>
              </a:rPr>
              <a:t>: Unable to find irrigation saline packets. RT usually handles this. Common or uncommon?</a:t>
            </a:r>
          </a:p>
          <a:p>
            <a:pPr marL="171450" indent="-171450">
              <a:buFont typeface="Arial" pitchFamily="34" charset="0"/>
              <a:buChar char="•"/>
            </a:pPr>
            <a:r>
              <a:rPr lang="en-US" sz="1200" b="1" kern="1200" dirty="0">
                <a:solidFill>
                  <a:schemeClr val="tx1"/>
                </a:solidFill>
                <a:effectLst/>
                <a:latin typeface="+mn-lt"/>
                <a:ea typeface="+mn-ea"/>
                <a:cs typeface="+mn-cs"/>
              </a:rPr>
              <a:t>Manual ventilation equipment</a:t>
            </a:r>
            <a:r>
              <a:rPr lang="en-US" sz="1200" kern="1200" dirty="0">
                <a:solidFill>
                  <a:schemeClr val="tx1"/>
                </a:solidFill>
                <a:effectLst/>
                <a:latin typeface="+mn-lt"/>
                <a:ea typeface="+mn-ea"/>
                <a:cs typeface="+mn-cs"/>
              </a:rPr>
              <a:t>: BVM is at bedside. A spare tracheostomy for exchange is unavailable. Paramedic</a:t>
            </a:r>
            <a:r>
              <a:rPr lang="en-US" sz="1200" kern="1200" baseline="0" dirty="0">
                <a:solidFill>
                  <a:schemeClr val="tx1"/>
                </a:solidFill>
                <a:effectLst/>
                <a:latin typeface="+mn-lt"/>
                <a:ea typeface="+mn-ea"/>
                <a:cs typeface="+mn-cs"/>
              </a:rPr>
              <a:t> units have </a:t>
            </a:r>
            <a:r>
              <a:rPr lang="en-US" sz="1200" kern="1200" dirty="0">
                <a:solidFill>
                  <a:schemeClr val="tx1"/>
                </a:solidFill>
                <a:effectLst/>
                <a:latin typeface="+mn-lt"/>
                <a:ea typeface="+mn-ea"/>
                <a:cs typeface="+mn-cs"/>
              </a:rPr>
              <a:t>an ETT and water-based lubricant.</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How can the</a:t>
            </a:r>
            <a:r>
              <a:rPr lang="en-US" sz="1200" kern="1200" baseline="0" dirty="0">
                <a:solidFill>
                  <a:schemeClr val="tx1"/>
                </a:solidFill>
                <a:effectLst/>
                <a:latin typeface="+mn-lt"/>
                <a:ea typeface="+mn-ea"/>
                <a:cs typeface="+mn-cs"/>
              </a:rPr>
              <a:t> EMS practitioner make a change, and what are the options available if needed?</a:t>
            </a:r>
            <a:endParaRPr lang="en-US" sz="1200" kern="1200" dirty="0">
              <a:solidFill>
                <a:schemeClr val="tx1"/>
              </a:solidFill>
              <a:effectLst/>
              <a:latin typeface="+mn-lt"/>
              <a:ea typeface="+mn-ea"/>
              <a:cs typeface="+mn-cs"/>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9</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defRPr/>
            </a:pPr>
            <a:r>
              <a:rPr lang="en-US" altLang="en-US" b="1" u="sng" dirty="0"/>
              <a:t>INSTRUCTOR NOTES AND TIPS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Medical records</a:t>
            </a:r>
            <a:r>
              <a:rPr kumimoji="0" lang="en-US" sz="1200" b="0" i="0" u="none" strike="noStrike" kern="1200" cap="none" spc="0" normalizeH="0" baseline="0" noProof="0" dirty="0">
                <a:ln>
                  <a:noFill/>
                </a:ln>
                <a:solidFill>
                  <a:prstClr val="black"/>
                </a:solidFill>
                <a:effectLst/>
                <a:uLnTx/>
                <a:uFillTx/>
                <a:latin typeface="+mn-lt"/>
                <a:ea typeface="+mn-ea"/>
                <a:cs typeface="+mn-cs"/>
              </a:rPr>
              <a:t>: Partially available in a packet given by the nurse. The nurse states that the printer jammed and they couldn’t finish the packet. How does the </a:t>
            </a:r>
            <a:r>
              <a:rPr lang="en-US" sz="1200" kern="1200" baseline="0" dirty="0">
                <a:solidFill>
                  <a:schemeClr val="tx1"/>
                </a:solidFill>
                <a:effectLst/>
                <a:latin typeface="+mn-lt"/>
                <a:ea typeface="+mn-ea"/>
                <a:cs typeface="+mn-cs"/>
              </a:rPr>
              <a:t>EMS practitioner</a:t>
            </a:r>
            <a:r>
              <a:rPr kumimoji="0" lang="en-US" sz="1200" b="0" i="0" u="none" strike="noStrike" kern="1200" cap="none" spc="0" normalizeH="0" baseline="0" noProof="0" dirty="0">
                <a:ln>
                  <a:noFill/>
                </a:ln>
                <a:solidFill>
                  <a:prstClr val="black"/>
                </a:solidFill>
                <a:effectLst/>
                <a:uLnTx/>
                <a:uFillTx/>
                <a:latin typeface="+mn-lt"/>
                <a:ea typeface="+mn-ea"/>
                <a:cs typeface="+mn-cs"/>
              </a:rPr>
              <a:t> overcome this issue? What is essential documentation, and what is not?</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ETCO2</a:t>
            </a:r>
            <a:r>
              <a:rPr kumimoji="0" lang="en-US" sz="1200" b="0" i="0" u="none" strike="noStrike" kern="1200" cap="none" spc="0" normalizeH="0" baseline="0" noProof="0" dirty="0">
                <a:ln>
                  <a:noFill/>
                </a:ln>
                <a:solidFill>
                  <a:prstClr val="black"/>
                </a:solidFill>
                <a:effectLst/>
                <a:uLnTx/>
                <a:uFillTx/>
                <a:latin typeface="+mn-lt"/>
                <a:ea typeface="+mn-ea"/>
                <a:cs typeface="+mn-cs"/>
              </a:rPr>
              <a:t>: 44 mmHg w/ good wave. Why is this important? Discuss the value of ETCO2 as well as the possible issues with false numbers.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Circuit</a:t>
            </a:r>
            <a:r>
              <a:rPr kumimoji="0" lang="en-US" sz="1200" b="0" i="0" u="none" strike="noStrike" kern="1200" cap="none" spc="0" normalizeH="0" baseline="0" noProof="0" dirty="0">
                <a:ln>
                  <a:noFill/>
                </a:ln>
                <a:solidFill>
                  <a:prstClr val="black"/>
                </a:solidFill>
                <a:effectLst/>
                <a:uLnTx/>
                <a:uFillTx/>
                <a:latin typeface="+mn-lt"/>
                <a:ea typeface="+mn-ea"/>
                <a:cs typeface="+mn-cs"/>
              </a:rPr>
              <a:t>: Check the circuit and all connections after any move. They all appear to be appropriate. Discuss how important the pre- and </a:t>
            </a:r>
            <a:r>
              <a:rPr kumimoji="0" lang="en-US" sz="1200" b="0" i="0" u="none" strike="noStrike" kern="1200" cap="none" spc="0" normalizeH="0" baseline="0" noProof="0" dirty="0" err="1">
                <a:ln>
                  <a:noFill/>
                </a:ln>
                <a:solidFill>
                  <a:prstClr val="black"/>
                </a:solidFill>
                <a:effectLst/>
                <a:uLnTx/>
                <a:uFillTx/>
                <a:latin typeface="+mn-lt"/>
                <a:ea typeface="+mn-ea"/>
                <a:cs typeface="+mn-cs"/>
              </a:rPr>
              <a:t>postcheck</a:t>
            </a:r>
            <a:r>
              <a:rPr kumimoji="0" lang="en-US" sz="1200" b="0" i="0" u="none" strike="noStrike" kern="1200" cap="none" spc="0" normalizeH="0" baseline="0" noProof="0" dirty="0">
                <a:ln>
                  <a:noFill/>
                </a:ln>
                <a:solidFill>
                  <a:prstClr val="black"/>
                </a:solidFill>
                <a:effectLst/>
                <a:uLnTx/>
                <a:uFillTx/>
                <a:latin typeface="+mn-lt"/>
                <a:ea typeface="+mn-ea"/>
                <a:cs typeface="+mn-cs"/>
              </a:rPr>
              <a:t> of equipment is for the </a:t>
            </a:r>
            <a:r>
              <a:rPr lang="en-US" sz="1200" kern="1200" baseline="0" dirty="0">
                <a:solidFill>
                  <a:schemeClr val="tx1"/>
                </a:solidFill>
                <a:effectLst/>
                <a:latin typeface="+mn-lt"/>
                <a:ea typeface="+mn-ea"/>
                <a:cs typeface="+mn-cs"/>
              </a:rPr>
              <a:t>EMS practitioner</a:t>
            </a:r>
            <a:r>
              <a:rPr kumimoji="0" lang="en-US" sz="1200" b="0" i="0" u="none" strike="noStrike" kern="1200" cap="none" spc="0" normalizeH="0" baseline="0" noProof="0" dirty="0">
                <a:ln>
                  <a:noFill/>
                </a:ln>
                <a:solidFill>
                  <a:prstClr val="black"/>
                </a:solidFill>
                <a:effectLst/>
                <a:uLnTx/>
                <a:uFillTx/>
                <a:latin typeface="+mn-lt"/>
                <a:ea typeface="+mn-ea"/>
                <a:cs typeface="+mn-cs"/>
              </a:rPr>
              <a:t> in both patient care and documentation aftercare. </a:t>
            </a:r>
          </a:p>
          <a:p>
            <a:pPr marL="0" indent="0">
              <a:buFont typeface="Arial" pitchFamily="34" charset="0"/>
              <a:buNone/>
            </a:pPr>
            <a:endParaRPr lang="en-US" sz="1200" kern="1200" dirty="0">
              <a:solidFill>
                <a:schemeClr val="tx1"/>
              </a:solidFill>
              <a:effectLst/>
              <a:latin typeface="+mn-lt"/>
              <a:ea typeface="+mn-ea"/>
              <a:cs typeface="+mn-cs"/>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10</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85927"/>
            <a:ext cx="7772400" cy="1470025"/>
          </a:xfrm>
        </p:spPr>
        <p:txBody>
          <a:bodyPr/>
          <a:lstStyle>
            <a:lvl1pPr>
              <a:defRPr b="1">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371600" y="3378200"/>
            <a:ext cx="6400800" cy="1752600"/>
          </a:xfrm>
        </p:spPr>
        <p:txBody>
          <a:bodyPr/>
          <a:lstStyle>
            <a:lvl1pPr marL="0" indent="0" algn="ctr">
              <a:buNone/>
              <a:defRPr sz="40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3367DAF-A54C-42A4-B68E-C96D436D7159}" type="datetimeFigureOut">
              <a:rPr lang="en-US" altLang="en-US"/>
              <a:pPr>
                <a:defRPr/>
              </a:pPr>
              <a:t>4/19/17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C9B1A9B6-26EE-4088-BCB2-999321DB35EF}" type="slidenum">
              <a:rPr lang="en-US" altLang="en-US"/>
              <a:pPr>
                <a:defRPr/>
              </a:pPr>
              <a:t>‹#›</a:t>
            </a:fld>
            <a:endParaRPr lang="en-US" altLang="en-US"/>
          </a:p>
        </p:txBody>
      </p:sp>
    </p:spTree>
    <p:extLst>
      <p:ext uri="{BB962C8B-B14F-4D97-AF65-F5344CB8AC3E}">
        <p14:creationId xmlns:p14="http://schemas.microsoft.com/office/powerpoint/2010/main" val="2882414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96D460F-E1DE-472F-B365-995F7004830D}" type="datetimeFigureOut">
              <a:rPr lang="en-US" altLang="en-US"/>
              <a:pPr>
                <a:defRPr/>
              </a:pPr>
              <a:t>4/19/17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F459055A-C9F0-406D-8572-45BEDB5CF131}" type="slidenum">
              <a:rPr lang="en-US" altLang="en-US"/>
              <a:pPr>
                <a:defRPr/>
              </a:pPr>
              <a:t>‹#›</a:t>
            </a:fld>
            <a:endParaRPr lang="en-US" altLang="en-US"/>
          </a:p>
        </p:txBody>
      </p:sp>
    </p:spTree>
    <p:extLst>
      <p:ext uri="{BB962C8B-B14F-4D97-AF65-F5344CB8AC3E}">
        <p14:creationId xmlns:p14="http://schemas.microsoft.com/office/powerpoint/2010/main" val="221364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97DE133-45A1-42AD-BC9F-3A3CFBD1DAE3}" type="datetimeFigureOut">
              <a:rPr lang="en-US" altLang="en-US"/>
              <a:pPr>
                <a:defRPr/>
              </a:pPr>
              <a:t>4/19/17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ADA63177-B63B-4FED-98BE-F601B8D2C0B9}" type="slidenum">
              <a:rPr lang="en-US" altLang="en-US"/>
              <a:pPr>
                <a:defRPr/>
              </a:pPr>
              <a:t>‹#›</a:t>
            </a:fld>
            <a:endParaRPr lang="en-US" altLang="en-US"/>
          </a:p>
        </p:txBody>
      </p:sp>
    </p:spTree>
    <p:extLst>
      <p:ext uri="{BB962C8B-B14F-4D97-AF65-F5344CB8AC3E}">
        <p14:creationId xmlns:p14="http://schemas.microsoft.com/office/powerpoint/2010/main" val="4023077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457200" y="1752600"/>
            <a:ext cx="8229600" cy="45005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729D6DB-67CC-4B86-B202-1C59B7A98187}" type="datetimeFigureOut">
              <a:rPr lang="en-US" altLang="en-US"/>
              <a:pPr>
                <a:defRPr/>
              </a:pPr>
              <a:t>4/19/17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13065994-3CA2-43D6-BB57-65B303F4FE8B}" type="slidenum">
              <a:rPr lang="en-US" altLang="en-US"/>
              <a:pPr>
                <a:defRPr/>
              </a:pPr>
              <a:t>‹#›</a:t>
            </a:fld>
            <a:endParaRPr lang="en-US" altLang="en-US"/>
          </a:p>
        </p:txBody>
      </p:sp>
    </p:spTree>
    <p:extLst>
      <p:ext uri="{BB962C8B-B14F-4D97-AF65-F5344CB8AC3E}">
        <p14:creationId xmlns:p14="http://schemas.microsoft.com/office/powerpoint/2010/main" val="2871114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E807BE3-B300-4E8E-8B53-1D4C30447194}" type="datetimeFigureOut">
              <a:rPr lang="en-US" altLang="en-US"/>
              <a:pPr>
                <a:defRPr/>
              </a:pPr>
              <a:t>4/19/17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B6684B86-A0AF-4312-BBDA-19DA6CEE3CFC}" type="slidenum">
              <a:rPr lang="en-US" altLang="en-US"/>
              <a:pPr>
                <a:defRPr/>
              </a:pPr>
              <a:t>‹#›</a:t>
            </a:fld>
            <a:endParaRPr lang="en-US" altLang="en-US"/>
          </a:p>
        </p:txBody>
      </p:sp>
    </p:spTree>
    <p:extLst>
      <p:ext uri="{BB962C8B-B14F-4D97-AF65-F5344CB8AC3E}">
        <p14:creationId xmlns:p14="http://schemas.microsoft.com/office/powerpoint/2010/main" val="3360284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EE95B51-22F0-4606-ACE7-90CF5F86AD9C}" type="datetimeFigureOut">
              <a:rPr lang="en-US" altLang="en-US"/>
              <a:pPr>
                <a:defRPr/>
              </a:pPr>
              <a:t>4/19/17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737C9E8D-8AE5-41CD-A935-685CD224DDA9}" type="slidenum">
              <a:rPr lang="en-US" altLang="en-US"/>
              <a:pPr>
                <a:defRPr/>
              </a:pPr>
              <a:t>‹#›</a:t>
            </a:fld>
            <a:endParaRPr lang="en-US" altLang="en-US"/>
          </a:p>
        </p:txBody>
      </p:sp>
    </p:spTree>
    <p:extLst>
      <p:ext uri="{BB962C8B-B14F-4D97-AF65-F5344CB8AC3E}">
        <p14:creationId xmlns:p14="http://schemas.microsoft.com/office/powerpoint/2010/main" val="1406733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52BF20B-7211-4AE4-8D08-F7F305D4B36E}" type="datetimeFigureOut">
              <a:rPr lang="en-US" altLang="en-US"/>
              <a:pPr>
                <a:defRPr/>
              </a:pPr>
              <a:t>4/19/17</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ABF5D978-F629-4290-8216-F23DE25EDEBB}" type="slidenum">
              <a:rPr lang="en-US" altLang="en-US"/>
              <a:pPr>
                <a:defRPr/>
              </a:pPr>
              <a:t>‹#›</a:t>
            </a:fld>
            <a:endParaRPr lang="en-US" altLang="en-US"/>
          </a:p>
        </p:txBody>
      </p:sp>
    </p:spTree>
    <p:extLst>
      <p:ext uri="{BB962C8B-B14F-4D97-AF65-F5344CB8AC3E}">
        <p14:creationId xmlns:p14="http://schemas.microsoft.com/office/powerpoint/2010/main" val="47095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A18A842-7F6C-42FB-9108-2064C9C101D9}" type="datetimeFigureOut">
              <a:rPr lang="en-US" altLang="en-US"/>
              <a:pPr>
                <a:defRPr/>
              </a:pPr>
              <a:t>4/19/17</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DB9C197E-3DCD-4660-AF54-EFB292B244A4}" type="slidenum">
              <a:rPr lang="en-US" altLang="en-US"/>
              <a:pPr>
                <a:defRPr/>
              </a:pPr>
              <a:t>‹#›</a:t>
            </a:fld>
            <a:endParaRPr lang="en-US" altLang="en-US"/>
          </a:p>
        </p:txBody>
      </p:sp>
    </p:spTree>
    <p:extLst>
      <p:ext uri="{BB962C8B-B14F-4D97-AF65-F5344CB8AC3E}">
        <p14:creationId xmlns:p14="http://schemas.microsoft.com/office/powerpoint/2010/main" val="3468197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779C3B4-277A-463A-B010-2724E5C89911}" type="datetimeFigureOut">
              <a:rPr lang="en-US" altLang="en-US"/>
              <a:pPr>
                <a:defRPr/>
              </a:pPr>
              <a:t>4/19/17</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700C9288-830E-44B6-9345-54ADDF4946FD}" type="slidenum">
              <a:rPr lang="en-US" altLang="en-US"/>
              <a:pPr>
                <a:defRPr/>
              </a:pPr>
              <a:t>‹#›</a:t>
            </a:fld>
            <a:endParaRPr lang="en-US" altLang="en-US"/>
          </a:p>
        </p:txBody>
      </p:sp>
    </p:spTree>
    <p:extLst>
      <p:ext uri="{BB962C8B-B14F-4D97-AF65-F5344CB8AC3E}">
        <p14:creationId xmlns:p14="http://schemas.microsoft.com/office/powerpoint/2010/main" val="3719027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5FB0D10-B15F-4A15-96E7-79E69CEC8306}" type="datetimeFigureOut">
              <a:rPr lang="en-US" altLang="en-US"/>
              <a:pPr>
                <a:defRPr/>
              </a:pPr>
              <a:t>4/19/17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C2C3BFAE-7C96-4963-A143-B0BE310C8A9E}" type="slidenum">
              <a:rPr lang="en-US" altLang="en-US"/>
              <a:pPr>
                <a:defRPr/>
              </a:pPr>
              <a:t>‹#›</a:t>
            </a:fld>
            <a:endParaRPr lang="en-US" altLang="en-US"/>
          </a:p>
        </p:txBody>
      </p:sp>
    </p:spTree>
    <p:extLst>
      <p:ext uri="{BB962C8B-B14F-4D97-AF65-F5344CB8AC3E}">
        <p14:creationId xmlns:p14="http://schemas.microsoft.com/office/powerpoint/2010/main" val="2807551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9A76976-6B2A-4B17-8648-E6327CD95E29}" type="datetimeFigureOut">
              <a:rPr lang="en-US" altLang="en-US"/>
              <a:pPr>
                <a:defRPr/>
              </a:pPr>
              <a:t>4/19/17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140F617E-1433-4849-92BD-BDF5DC849B99}" type="slidenum">
              <a:rPr lang="en-US" altLang="en-US"/>
              <a:pPr>
                <a:defRPr/>
              </a:pPr>
              <a:t>‹#›</a:t>
            </a:fld>
            <a:endParaRPr lang="en-US" altLang="en-US"/>
          </a:p>
        </p:txBody>
      </p:sp>
    </p:spTree>
    <p:extLst>
      <p:ext uri="{BB962C8B-B14F-4D97-AF65-F5344CB8AC3E}">
        <p14:creationId xmlns:p14="http://schemas.microsoft.com/office/powerpoint/2010/main" val="42559029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727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defRPr>
            </a:lvl1pPr>
          </a:lstStyle>
          <a:p>
            <a:pPr fontAlgn="base">
              <a:spcBef>
                <a:spcPct val="0"/>
              </a:spcBef>
              <a:spcAft>
                <a:spcPct val="0"/>
              </a:spcAft>
              <a:defRPr/>
            </a:pPr>
            <a:fld id="{171D0512-73ED-46C1-92A3-31BA7E782A4A}" type="datetimeFigureOut">
              <a:rPr lang="en-US" altLang="en-US">
                <a:cs typeface="Arial" panose="020B0604020202020204" pitchFamily="34" charset="0"/>
              </a:rPr>
              <a:pPr fontAlgn="base">
                <a:spcBef>
                  <a:spcPct val="0"/>
                </a:spcBef>
                <a:spcAft>
                  <a:spcPct val="0"/>
                </a:spcAft>
                <a:defRPr/>
              </a:pPr>
              <a:t>4/19/17</a:t>
            </a:fld>
            <a:endParaRPr lang="en-US" altLang="en-US">
              <a:cs typeface="Arial" panose="020B0604020202020204" pitchFamily="34" charset="0"/>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anose="020F0502020204030204" pitchFamily="34" charset="0"/>
              </a:defRPr>
            </a:lvl1pPr>
          </a:lstStyle>
          <a:p>
            <a:pPr fontAlgn="base">
              <a:spcBef>
                <a:spcPct val="0"/>
              </a:spcBef>
              <a:spcAft>
                <a:spcPct val="0"/>
              </a:spcAft>
              <a:defRPr/>
            </a:pPr>
            <a:endParaRPr lang="en-US" altLang="en-US">
              <a:cs typeface="Arial" panose="020B0604020202020204" pitchFamily="34" charset="0"/>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fontAlgn="base">
              <a:spcBef>
                <a:spcPct val="0"/>
              </a:spcBef>
              <a:spcAft>
                <a:spcPct val="0"/>
              </a:spcAft>
              <a:defRPr/>
            </a:pPr>
            <a:fld id="{F5B0D2A6-2254-4851-9087-021DA7541A72}" type="slidenum">
              <a:rPr lang="en-US" altLang="en-US">
                <a:cs typeface="Arial" panose="020B0604020202020204" pitchFamily="34" charset="0"/>
              </a:rPr>
              <a:pPr fontAlgn="base">
                <a:spcBef>
                  <a:spcPct val="0"/>
                </a:spcBef>
                <a:spcAft>
                  <a:spcPct val="0"/>
                </a:spcAft>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24541586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smtClean="0">
                <a:solidFill>
                  <a:schemeClr val="bg1"/>
                </a:solidFill>
              </a:rPr>
              <a:t>Advanced </a:t>
            </a:r>
            <a:r>
              <a:rPr lang="en-US" b="1" dirty="0" smtClean="0">
                <a:solidFill>
                  <a:schemeClr val="bg1"/>
                </a:solidFill>
              </a:rPr>
              <a:t>GEMS Course</a:t>
            </a:r>
            <a:endParaRPr lang="en-US" b="1" dirty="0">
              <a:solidFill>
                <a:schemeClr val="bg1"/>
              </a:solidFill>
            </a:endParaRPr>
          </a:p>
        </p:txBody>
      </p:sp>
      <p:sp>
        <p:nvSpPr>
          <p:cNvPr id="5" name="Subtitle 4"/>
          <p:cNvSpPr>
            <a:spLocks noGrp="1"/>
          </p:cNvSpPr>
          <p:nvPr>
            <p:ph type="subTitle" idx="1"/>
          </p:nvPr>
        </p:nvSpPr>
        <p:spPr/>
        <p:txBody>
          <a:bodyPr/>
          <a:lstStyle/>
          <a:p>
            <a:r>
              <a:rPr lang="en-US" sz="4000" b="1" dirty="0">
                <a:solidFill>
                  <a:schemeClr val="accent6"/>
                </a:solidFill>
              </a:rPr>
              <a:t>Lesson 5B</a:t>
            </a:r>
          </a:p>
          <a:p>
            <a:r>
              <a:rPr lang="en-US" sz="4000" b="1" dirty="0">
                <a:solidFill>
                  <a:schemeClr val="accent6"/>
                </a:solidFill>
              </a:rPr>
              <a:t>Ventilators</a:t>
            </a:r>
          </a:p>
        </p:txBody>
      </p:sp>
    </p:spTree>
    <p:extLst>
      <p:ext uri="{BB962C8B-B14F-4D97-AF65-F5344CB8AC3E}">
        <p14:creationId xmlns:p14="http://schemas.microsoft.com/office/powerpoint/2010/main" val="14601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Pre-transport Check </a:t>
            </a:r>
            <a:br>
              <a:rPr lang="en-US" altLang="en-US" dirty="0"/>
            </a:br>
            <a:r>
              <a:rPr lang="en-US" altLang="en-US" sz="3200" dirty="0"/>
              <a:t>(cont’d)</a:t>
            </a:r>
          </a:p>
        </p:txBody>
      </p:sp>
      <p:sp>
        <p:nvSpPr>
          <p:cNvPr id="31747" name="Content Placeholder 2"/>
          <p:cNvSpPr>
            <a:spLocks noGrp="1"/>
          </p:cNvSpPr>
          <p:nvPr>
            <p:ph idx="1"/>
          </p:nvPr>
        </p:nvSpPr>
        <p:spPr/>
        <p:txBody>
          <a:bodyPr/>
          <a:lstStyle/>
          <a:p>
            <a:r>
              <a:rPr lang="en-US" altLang="en-US" b="1" dirty="0"/>
              <a:t>Records: </a:t>
            </a:r>
            <a:r>
              <a:rPr lang="en-US" altLang="en-US" dirty="0"/>
              <a:t>Incomplete packet; printer jammed</a:t>
            </a:r>
          </a:p>
          <a:p>
            <a:r>
              <a:rPr lang="en-US" altLang="en-US" b="1" dirty="0"/>
              <a:t>ETCO2: </a:t>
            </a:r>
            <a:r>
              <a:rPr lang="en-US" altLang="en-US" dirty="0"/>
              <a:t>44 mmHg with a good waveform</a:t>
            </a:r>
          </a:p>
          <a:p>
            <a:r>
              <a:rPr lang="en-US" altLang="en-US" b="1" dirty="0"/>
              <a:t>SPO2: </a:t>
            </a:r>
            <a:r>
              <a:rPr lang="en-US" altLang="en-US" dirty="0"/>
              <a:t>94%</a:t>
            </a:r>
          </a:p>
          <a:p>
            <a:r>
              <a:rPr lang="en-US" altLang="en-US" b="1" dirty="0"/>
              <a:t>Circuit: </a:t>
            </a:r>
            <a:r>
              <a:rPr lang="en-US" altLang="en-US" dirty="0"/>
              <a:t>All components appear to be well connected</a:t>
            </a:r>
          </a:p>
        </p:txBody>
      </p:sp>
    </p:spTree>
    <p:extLst>
      <p:ext uri="{BB962C8B-B14F-4D97-AF65-F5344CB8AC3E}">
        <p14:creationId xmlns:p14="http://schemas.microsoft.com/office/powerpoint/2010/main" val="2136287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En Route</a:t>
            </a:r>
          </a:p>
        </p:txBody>
      </p:sp>
      <p:sp>
        <p:nvSpPr>
          <p:cNvPr id="31747" name="Content Placeholder 2"/>
          <p:cNvSpPr>
            <a:spLocks noGrp="1"/>
          </p:cNvSpPr>
          <p:nvPr>
            <p:ph idx="1"/>
          </p:nvPr>
        </p:nvSpPr>
        <p:spPr/>
        <p:txBody>
          <a:bodyPr/>
          <a:lstStyle/>
          <a:p>
            <a:r>
              <a:rPr lang="en-US" altLang="en-US" b="1" dirty="0"/>
              <a:t>Patient status: </a:t>
            </a:r>
            <a:r>
              <a:rPr lang="en-US" altLang="en-US" dirty="0"/>
              <a:t>The high-pressure alarm goes off.</a:t>
            </a:r>
          </a:p>
          <a:p>
            <a:r>
              <a:rPr lang="en-US" altLang="en-US" b="1" dirty="0"/>
              <a:t>ETCO2: </a:t>
            </a:r>
            <a:r>
              <a:rPr lang="en-US" altLang="en-US" dirty="0"/>
              <a:t>56 mmHg</a:t>
            </a:r>
          </a:p>
          <a:p>
            <a:r>
              <a:rPr lang="en-US" altLang="en-US" b="1" dirty="0"/>
              <a:t>SPO2: </a:t>
            </a:r>
            <a:r>
              <a:rPr lang="en-US" altLang="en-US" dirty="0"/>
              <a:t>88%</a:t>
            </a:r>
          </a:p>
        </p:txBody>
      </p:sp>
    </p:spTree>
    <p:extLst>
      <p:ext uri="{BB962C8B-B14F-4D97-AF65-F5344CB8AC3E}">
        <p14:creationId xmlns:p14="http://schemas.microsoft.com/office/powerpoint/2010/main" val="76865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En Route </a:t>
            </a:r>
            <a:r>
              <a:rPr lang="en-US" altLang="en-US" sz="3200" dirty="0"/>
              <a:t>(cont’d)</a:t>
            </a:r>
          </a:p>
        </p:txBody>
      </p:sp>
      <p:sp>
        <p:nvSpPr>
          <p:cNvPr id="31747" name="Content Placeholder 2"/>
          <p:cNvSpPr>
            <a:spLocks noGrp="1"/>
          </p:cNvSpPr>
          <p:nvPr>
            <p:ph idx="1"/>
          </p:nvPr>
        </p:nvSpPr>
        <p:spPr/>
        <p:txBody>
          <a:bodyPr/>
          <a:lstStyle/>
          <a:p>
            <a:r>
              <a:rPr lang="en-US" altLang="en-US" b="1" dirty="0"/>
              <a:t>Patient status: </a:t>
            </a:r>
            <a:r>
              <a:rPr lang="en-US" altLang="en-US" dirty="0"/>
              <a:t>The low-pressure alarm goes off.</a:t>
            </a:r>
          </a:p>
          <a:p>
            <a:r>
              <a:rPr lang="en-US" altLang="en-US" b="1" dirty="0"/>
              <a:t>ETCO2: </a:t>
            </a:r>
            <a:r>
              <a:rPr lang="en-US" altLang="en-US" dirty="0"/>
              <a:t>56 mmHg</a:t>
            </a:r>
          </a:p>
          <a:p>
            <a:r>
              <a:rPr lang="en-US" altLang="en-US" b="1" dirty="0"/>
              <a:t>SPO2: </a:t>
            </a:r>
            <a:r>
              <a:rPr lang="en-US" altLang="en-US" dirty="0"/>
              <a:t>88%</a:t>
            </a:r>
          </a:p>
        </p:txBody>
      </p:sp>
    </p:spTree>
    <p:extLst>
      <p:ext uri="{BB962C8B-B14F-4D97-AF65-F5344CB8AC3E}">
        <p14:creationId xmlns:p14="http://schemas.microsoft.com/office/powerpoint/2010/main" val="818027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Detailed Assessment</a:t>
            </a:r>
            <a:endParaRPr lang="en-US" altLang="en-US" sz="3200" dirty="0"/>
          </a:p>
        </p:txBody>
      </p:sp>
      <p:sp>
        <p:nvSpPr>
          <p:cNvPr id="31747" name="Content Placeholder 2"/>
          <p:cNvSpPr>
            <a:spLocks noGrp="1"/>
          </p:cNvSpPr>
          <p:nvPr>
            <p:ph idx="1"/>
          </p:nvPr>
        </p:nvSpPr>
        <p:spPr/>
        <p:txBody>
          <a:bodyPr/>
          <a:lstStyle/>
          <a:p>
            <a:r>
              <a:rPr lang="en-US" altLang="en-US" b="1" dirty="0"/>
              <a:t>S: </a:t>
            </a:r>
            <a:r>
              <a:rPr lang="en-US" altLang="en-US" dirty="0"/>
              <a:t>N/A</a:t>
            </a:r>
          </a:p>
          <a:p>
            <a:r>
              <a:rPr lang="en-US" altLang="en-US" b="1" dirty="0"/>
              <a:t>A: </a:t>
            </a:r>
            <a:r>
              <a:rPr lang="en-US" altLang="en-US" dirty="0"/>
              <a:t>Peanuts, eggs, sulfa drugs</a:t>
            </a:r>
          </a:p>
          <a:p>
            <a:r>
              <a:rPr lang="en-US" altLang="en-US" b="1" dirty="0"/>
              <a:t>M: </a:t>
            </a:r>
            <a:r>
              <a:rPr lang="en-US" altLang="en-US" dirty="0"/>
              <a:t>Aspirin, propanolol, Glucophage, Lasix, potassium, warfarin, Diastat, Tegretol, IV vancomycin</a:t>
            </a:r>
          </a:p>
          <a:p>
            <a:r>
              <a:rPr lang="en-US" altLang="en-US" b="1" dirty="0"/>
              <a:t>P: </a:t>
            </a:r>
            <a:r>
              <a:rPr lang="en-US" altLang="en-US" dirty="0"/>
              <a:t>Diabetes, AMI, HTN, CVA, and seizures</a:t>
            </a:r>
          </a:p>
          <a:p>
            <a:r>
              <a:rPr lang="en-US" altLang="en-US" b="1" dirty="0"/>
              <a:t>L: </a:t>
            </a:r>
            <a:r>
              <a:rPr lang="en-US" altLang="en-US" dirty="0"/>
              <a:t>1.5 hours ago</a:t>
            </a:r>
          </a:p>
          <a:p>
            <a:r>
              <a:rPr lang="en-US" altLang="en-US" b="1" dirty="0"/>
              <a:t>E: </a:t>
            </a:r>
            <a:r>
              <a:rPr lang="en-US" altLang="en-US" dirty="0"/>
              <a:t>Being relocated due to the evacuation</a:t>
            </a:r>
          </a:p>
        </p:txBody>
      </p:sp>
    </p:spTree>
    <p:extLst>
      <p:ext uri="{BB962C8B-B14F-4D97-AF65-F5344CB8AC3E}">
        <p14:creationId xmlns:p14="http://schemas.microsoft.com/office/powerpoint/2010/main" val="3768648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Detailed Assessment</a:t>
            </a:r>
            <a:br>
              <a:rPr lang="en-US" altLang="en-US" dirty="0"/>
            </a:br>
            <a:r>
              <a:rPr lang="en-US" altLang="en-US" sz="3200" dirty="0"/>
              <a:t>(cont’d)</a:t>
            </a:r>
          </a:p>
        </p:txBody>
      </p:sp>
      <p:sp>
        <p:nvSpPr>
          <p:cNvPr id="31747" name="Content Placeholder 2"/>
          <p:cNvSpPr>
            <a:spLocks noGrp="1"/>
          </p:cNvSpPr>
          <p:nvPr>
            <p:ph idx="1"/>
          </p:nvPr>
        </p:nvSpPr>
        <p:spPr/>
        <p:txBody>
          <a:bodyPr/>
          <a:lstStyle/>
          <a:p>
            <a:r>
              <a:rPr lang="en-US" altLang="en-US" b="1" dirty="0"/>
              <a:t>Risk factors?</a:t>
            </a:r>
          </a:p>
          <a:p>
            <a:r>
              <a:rPr lang="en-US" altLang="en-US" b="1" dirty="0"/>
              <a:t>RR: </a:t>
            </a:r>
            <a:r>
              <a:rPr lang="en-US" altLang="en-US" dirty="0"/>
              <a:t>10?</a:t>
            </a:r>
          </a:p>
          <a:p>
            <a:r>
              <a:rPr lang="en-US" altLang="en-US" b="1" dirty="0"/>
              <a:t>Pulse: </a:t>
            </a:r>
            <a:r>
              <a:rPr lang="en-US" altLang="en-US" dirty="0"/>
              <a:t>68</a:t>
            </a:r>
          </a:p>
          <a:p>
            <a:r>
              <a:rPr lang="en-US" altLang="en-US" b="1" dirty="0"/>
              <a:t>BP: </a:t>
            </a:r>
            <a:r>
              <a:rPr lang="en-US" altLang="en-US" dirty="0"/>
              <a:t>116/74</a:t>
            </a:r>
          </a:p>
          <a:p>
            <a:r>
              <a:rPr lang="en-US" altLang="en-US" b="1" dirty="0"/>
              <a:t>Temperature: </a:t>
            </a:r>
            <a:r>
              <a:rPr lang="en-US" altLang="en-US" dirty="0"/>
              <a:t>99.2°F</a:t>
            </a:r>
          </a:p>
        </p:txBody>
      </p:sp>
    </p:spTree>
    <p:extLst>
      <p:ext uri="{BB962C8B-B14F-4D97-AF65-F5344CB8AC3E}">
        <p14:creationId xmlns:p14="http://schemas.microsoft.com/office/powerpoint/2010/main" val="3386290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Detailed Assessment</a:t>
            </a:r>
            <a:br>
              <a:rPr lang="en-US" altLang="en-US" dirty="0"/>
            </a:br>
            <a:r>
              <a:rPr lang="en-US" altLang="en-US" sz="3200" dirty="0"/>
              <a:t>(cont’d)</a:t>
            </a:r>
          </a:p>
        </p:txBody>
      </p:sp>
      <p:sp>
        <p:nvSpPr>
          <p:cNvPr id="31747" name="Content Placeholder 2"/>
          <p:cNvSpPr>
            <a:spLocks noGrp="1"/>
          </p:cNvSpPr>
          <p:nvPr>
            <p:ph idx="1"/>
          </p:nvPr>
        </p:nvSpPr>
        <p:spPr/>
        <p:txBody>
          <a:bodyPr/>
          <a:lstStyle/>
          <a:p>
            <a:r>
              <a:rPr lang="en-US" altLang="en-US" b="1" dirty="0"/>
              <a:t>3-lead: </a:t>
            </a:r>
            <a:r>
              <a:rPr lang="en-US" altLang="en-US" dirty="0"/>
              <a:t>Sinus w/ occasional PVC</a:t>
            </a:r>
          </a:p>
          <a:p>
            <a:r>
              <a:rPr lang="en-US" altLang="en-US" b="1" dirty="0"/>
              <a:t>12-lead: </a:t>
            </a:r>
            <a:r>
              <a:rPr lang="en-US" altLang="en-US" dirty="0"/>
              <a:t>Unremarkable</a:t>
            </a:r>
          </a:p>
          <a:p>
            <a:r>
              <a:rPr lang="en-US" altLang="en-US" b="1" dirty="0"/>
              <a:t>SPO2: </a:t>
            </a:r>
            <a:r>
              <a:rPr lang="en-US" altLang="en-US" dirty="0"/>
              <a:t>94% on vent</a:t>
            </a:r>
          </a:p>
          <a:p>
            <a:r>
              <a:rPr lang="en-US" altLang="en-US" b="1" dirty="0"/>
              <a:t>ETCO2: </a:t>
            </a:r>
            <a:r>
              <a:rPr lang="en-US" altLang="en-US" dirty="0"/>
              <a:t>44 mmHg</a:t>
            </a:r>
          </a:p>
          <a:p>
            <a:r>
              <a:rPr lang="en-US" altLang="en-US" b="1" dirty="0"/>
              <a:t>Blood glucose: </a:t>
            </a:r>
            <a:r>
              <a:rPr lang="en-US" altLang="en-US" dirty="0"/>
              <a:t>286</a:t>
            </a:r>
          </a:p>
          <a:p>
            <a:r>
              <a:rPr lang="en-US" altLang="en-US" b="1" dirty="0"/>
              <a:t>CO: </a:t>
            </a:r>
            <a:r>
              <a:rPr lang="en-US" altLang="en-US" dirty="0"/>
              <a:t>N/A</a:t>
            </a:r>
          </a:p>
        </p:txBody>
      </p:sp>
    </p:spTree>
    <p:extLst>
      <p:ext uri="{BB962C8B-B14F-4D97-AF65-F5344CB8AC3E}">
        <p14:creationId xmlns:p14="http://schemas.microsoft.com/office/powerpoint/2010/main" val="1855494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Detailed Assessment</a:t>
            </a:r>
            <a:br>
              <a:rPr lang="en-US" altLang="en-US" dirty="0"/>
            </a:br>
            <a:r>
              <a:rPr lang="en-US" altLang="en-US" sz="3200" dirty="0"/>
              <a:t>(cont’d)</a:t>
            </a:r>
          </a:p>
        </p:txBody>
      </p:sp>
      <p:sp>
        <p:nvSpPr>
          <p:cNvPr id="31747" name="Content Placeholder 2"/>
          <p:cNvSpPr>
            <a:spLocks noGrp="1"/>
          </p:cNvSpPr>
          <p:nvPr>
            <p:ph idx="1"/>
          </p:nvPr>
        </p:nvSpPr>
        <p:spPr/>
        <p:txBody>
          <a:bodyPr/>
          <a:lstStyle/>
          <a:p>
            <a:r>
              <a:rPr lang="en-US" altLang="en-US" b="1" dirty="0"/>
              <a:t>HEENT: </a:t>
            </a:r>
            <a:r>
              <a:rPr lang="en-US" altLang="en-US" dirty="0"/>
              <a:t>PERRL; any complications?</a:t>
            </a:r>
          </a:p>
          <a:p>
            <a:r>
              <a:rPr lang="en-US" altLang="en-US" b="1" dirty="0"/>
              <a:t>Chest: </a:t>
            </a:r>
            <a:r>
              <a:rPr lang="en-US" altLang="en-US" dirty="0"/>
              <a:t>Rhonchi</a:t>
            </a:r>
          </a:p>
          <a:p>
            <a:r>
              <a:rPr lang="en-US" altLang="en-US" b="1" dirty="0"/>
              <a:t>Abdomen: </a:t>
            </a:r>
            <a:r>
              <a:rPr lang="en-US" altLang="en-US" dirty="0"/>
              <a:t>Unremarkable</a:t>
            </a:r>
          </a:p>
          <a:p>
            <a:r>
              <a:rPr lang="en-US" altLang="en-US" b="1" dirty="0"/>
              <a:t>Extremities: </a:t>
            </a:r>
            <a:r>
              <a:rPr lang="en-US" altLang="en-US" dirty="0"/>
              <a:t>Unremarkable</a:t>
            </a:r>
          </a:p>
          <a:p>
            <a:r>
              <a:rPr lang="en-US" altLang="en-US" b="1" dirty="0"/>
              <a:t>Other: </a:t>
            </a:r>
            <a:r>
              <a:rPr lang="en-US" altLang="en-US" dirty="0"/>
              <a:t>Foley catheter and PICC</a:t>
            </a:r>
          </a:p>
        </p:txBody>
      </p:sp>
    </p:spTree>
    <p:extLst>
      <p:ext uri="{BB962C8B-B14F-4D97-AF65-F5344CB8AC3E}">
        <p14:creationId xmlns:p14="http://schemas.microsoft.com/office/powerpoint/2010/main" val="2462298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Arrival at </a:t>
            </a:r>
            <a:br>
              <a:rPr lang="en-US" altLang="en-US" dirty="0"/>
            </a:br>
            <a:r>
              <a:rPr lang="en-US" altLang="en-US" dirty="0"/>
              <a:t>Receiving Facility</a:t>
            </a:r>
            <a:endParaRPr lang="en-US" altLang="en-US" sz="3200" dirty="0"/>
          </a:p>
        </p:txBody>
      </p:sp>
      <p:sp>
        <p:nvSpPr>
          <p:cNvPr id="31747" name="Content Placeholder 2"/>
          <p:cNvSpPr>
            <a:spLocks noGrp="1"/>
          </p:cNvSpPr>
          <p:nvPr>
            <p:ph idx="1"/>
          </p:nvPr>
        </p:nvSpPr>
        <p:spPr/>
        <p:txBody>
          <a:bodyPr/>
          <a:lstStyle/>
          <a:p>
            <a:r>
              <a:rPr lang="en-US" altLang="en-US" b="1" dirty="0"/>
              <a:t>Patient status: </a:t>
            </a:r>
            <a:r>
              <a:rPr lang="en-US" altLang="en-US" dirty="0"/>
              <a:t>Breathing adequately</a:t>
            </a:r>
          </a:p>
          <a:p>
            <a:r>
              <a:rPr lang="en-US" altLang="en-US" b="1" dirty="0"/>
              <a:t>Vent settings: </a:t>
            </a:r>
            <a:r>
              <a:rPr lang="en-US" altLang="en-US" dirty="0"/>
              <a:t>What will you report to the receiving RN?</a:t>
            </a:r>
          </a:p>
          <a:p>
            <a:r>
              <a:rPr lang="en-US" altLang="en-US" b="1" dirty="0"/>
              <a:t>Medical records: </a:t>
            </a:r>
            <a:r>
              <a:rPr lang="en-US" altLang="en-US" dirty="0"/>
              <a:t>Hand off packet during report.</a:t>
            </a:r>
          </a:p>
          <a:p>
            <a:r>
              <a:rPr lang="en-US" altLang="en-US" b="1" dirty="0"/>
              <a:t>Equipment transferred: </a:t>
            </a:r>
            <a:r>
              <a:rPr lang="en-US" altLang="en-US" dirty="0"/>
              <a:t>Hand off all equipment.</a:t>
            </a:r>
          </a:p>
        </p:txBody>
      </p:sp>
    </p:spTree>
    <p:extLst>
      <p:ext uri="{BB962C8B-B14F-4D97-AF65-F5344CB8AC3E}">
        <p14:creationId xmlns:p14="http://schemas.microsoft.com/office/powerpoint/2010/main" val="4011439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Arrival at Receiving </a:t>
            </a:r>
            <a:br>
              <a:rPr lang="en-US" altLang="en-US" dirty="0"/>
            </a:br>
            <a:r>
              <a:rPr lang="en-US" altLang="en-US" dirty="0"/>
              <a:t>Facility </a:t>
            </a:r>
            <a:r>
              <a:rPr lang="en-US" altLang="en-US" sz="3200" dirty="0"/>
              <a:t>(cont’d)</a:t>
            </a:r>
          </a:p>
        </p:txBody>
      </p:sp>
      <p:sp>
        <p:nvSpPr>
          <p:cNvPr id="31747" name="Content Placeholder 2"/>
          <p:cNvSpPr>
            <a:spLocks noGrp="1"/>
          </p:cNvSpPr>
          <p:nvPr>
            <p:ph idx="1"/>
          </p:nvPr>
        </p:nvSpPr>
        <p:spPr/>
        <p:txBody>
          <a:bodyPr/>
          <a:lstStyle/>
          <a:p>
            <a:r>
              <a:rPr lang="en-US" altLang="en-US" dirty="0"/>
              <a:t>Report given and patient moved to receiving bed.</a:t>
            </a:r>
          </a:p>
          <a:p>
            <a:pPr lvl="1"/>
            <a:r>
              <a:rPr lang="en-US" altLang="en-US" dirty="0"/>
              <a:t>Circuit: Low-pressure alarm goes off. What could it be?</a:t>
            </a:r>
          </a:p>
          <a:p>
            <a:pPr lvl="1"/>
            <a:r>
              <a:rPr lang="en-US" altLang="en-US" dirty="0"/>
              <a:t>ETCO2: 44 mmHg w/ good wave. What else do we check?</a:t>
            </a:r>
          </a:p>
          <a:p>
            <a:r>
              <a:rPr lang="en-US" altLang="en-US" dirty="0"/>
              <a:t>Document: What do you document?</a:t>
            </a:r>
          </a:p>
          <a:p>
            <a:pPr lvl="1"/>
            <a:r>
              <a:rPr lang="en-US" altLang="en-US" dirty="0"/>
              <a:t>Transfer of patient care: What do you report?</a:t>
            </a:r>
          </a:p>
          <a:p>
            <a:pPr lvl="1"/>
            <a:r>
              <a:rPr lang="en-US" altLang="en-US" dirty="0"/>
              <a:t>What do you document and why?</a:t>
            </a:r>
          </a:p>
        </p:txBody>
      </p:sp>
    </p:spTree>
    <p:extLst>
      <p:ext uri="{BB962C8B-B14F-4D97-AF65-F5344CB8AC3E}">
        <p14:creationId xmlns:p14="http://schemas.microsoft.com/office/powerpoint/2010/main" val="1192534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Case Summary</a:t>
            </a:r>
            <a:endParaRPr lang="en-US" altLang="en-US" sz="3200" dirty="0"/>
          </a:p>
        </p:txBody>
      </p:sp>
      <p:sp>
        <p:nvSpPr>
          <p:cNvPr id="31747" name="Content Placeholder 2"/>
          <p:cNvSpPr>
            <a:spLocks noGrp="1"/>
          </p:cNvSpPr>
          <p:nvPr>
            <p:ph idx="1"/>
          </p:nvPr>
        </p:nvSpPr>
        <p:spPr/>
        <p:txBody>
          <a:bodyPr/>
          <a:lstStyle/>
          <a:p>
            <a:r>
              <a:rPr lang="en-US" altLang="en-US" dirty="0"/>
              <a:t>Ventilators are not common in most EMS calls; however, an </a:t>
            </a:r>
            <a:r>
              <a:rPr lang="en-US" dirty="0"/>
              <a:t>EMS practitioner</a:t>
            </a:r>
            <a:r>
              <a:rPr lang="en-US" altLang="en-US" dirty="0"/>
              <a:t> must be familiar with the basic concepts, especially when dealing with the aging population.</a:t>
            </a:r>
          </a:p>
          <a:p>
            <a:r>
              <a:rPr lang="en-US" altLang="en-US" dirty="0"/>
              <a:t>When working with an older ventilator patient, suctioning is not only a common practice, but also a very important part of good patient care.</a:t>
            </a:r>
          </a:p>
        </p:txBody>
      </p:sp>
    </p:spTree>
    <p:extLst>
      <p:ext uri="{BB962C8B-B14F-4D97-AF65-F5344CB8AC3E}">
        <p14:creationId xmlns:p14="http://schemas.microsoft.com/office/powerpoint/2010/main" val="3428968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dirty="0"/>
              <a:t>Objectives</a:t>
            </a:r>
          </a:p>
        </p:txBody>
      </p:sp>
      <p:sp>
        <p:nvSpPr>
          <p:cNvPr id="15363" name="Content Placeholder 2"/>
          <p:cNvSpPr>
            <a:spLocks noGrp="1"/>
          </p:cNvSpPr>
          <p:nvPr>
            <p:ph idx="1"/>
          </p:nvPr>
        </p:nvSpPr>
        <p:spPr/>
        <p:txBody>
          <a:bodyPr/>
          <a:lstStyle/>
          <a:p>
            <a:pPr eaLnBrk="1" hangingPunct="1"/>
            <a:r>
              <a:rPr lang="en-US" altLang="en-US" dirty="0"/>
              <a:t>Explain how to manage high- and low-pressure alarms.</a:t>
            </a:r>
          </a:p>
          <a:p>
            <a:pPr eaLnBrk="1" hangingPunct="1"/>
            <a:r>
              <a:rPr lang="en-US" altLang="en-US" dirty="0"/>
              <a:t>Become familiar with the DOPE mnemonic.</a:t>
            </a:r>
          </a:p>
          <a:p>
            <a:pPr eaLnBrk="1" hangingPunct="1"/>
            <a:r>
              <a:rPr lang="en-US" altLang="en-US" dirty="0"/>
              <a:t>Explain how to disassemble and reassemble components of a tracheostomy.</a:t>
            </a:r>
          </a:p>
          <a:p>
            <a:pPr eaLnBrk="1" hangingPunct="1"/>
            <a:r>
              <a:rPr lang="en-US" altLang="en-US" dirty="0"/>
              <a:t>Use standard ALS equipment in place of the patient’s tracheostomy equipment.</a:t>
            </a:r>
          </a:p>
        </p:txBody>
      </p:sp>
    </p:spTree>
    <p:extLst>
      <p:ext uri="{BB962C8B-B14F-4D97-AF65-F5344CB8AC3E}">
        <p14:creationId xmlns:p14="http://schemas.microsoft.com/office/powerpoint/2010/main" val="41262333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Case Summary </a:t>
            </a:r>
            <a:br>
              <a:rPr lang="en-US" altLang="en-US" dirty="0"/>
            </a:br>
            <a:r>
              <a:rPr lang="en-US" altLang="en-US" sz="3200" dirty="0"/>
              <a:t>(cont’d)</a:t>
            </a:r>
          </a:p>
        </p:txBody>
      </p:sp>
      <p:sp>
        <p:nvSpPr>
          <p:cNvPr id="31747" name="Content Placeholder 2"/>
          <p:cNvSpPr>
            <a:spLocks noGrp="1"/>
          </p:cNvSpPr>
          <p:nvPr>
            <p:ph idx="1"/>
          </p:nvPr>
        </p:nvSpPr>
        <p:spPr/>
        <p:txBody>
          <a:bodyPr/>
          <a:lstStyle/>
          <a:p>
            <a:r>
              <a:rPr lang="en-US" altLang="en-US" dirty="0"/>
              <a:t>Understanding basic ventilator functions, as well as the ventilator’s components, will also give </a:t>
            </a:r>
            <a:r>
              <a:rPr lang="en-US" altLang="en-US"/>
              <a:t>the </a:t>
            </a:r>
            <a:r>
              <a:rPr lang="en-US"/>
              <a:t>EMS practitioner</a:t>
            </a:r>
            <a:r>
              <a:rPr lang="en-US" altLang="en-US"/>
              <a:t> </a:t>
            </a:r>
            <a:r>
              <a:rPr lang="en-US" altLang="en-US" dirty="0"/>
              <a:t>the knowledge needed for high-quality patient care.</a:t>
            </a:r>
          </a:p>
        </p:txBody>
      </p:sp>
    </p:spTree>
    <p:extLst>
      <p:ext uri="{BB962C8B-B14F-4D97-AF65-F5344CB8AC3E}">
        <p14:creationId xmlns:p14="http://schemas.microsoft.com/office/powerpoint/2010/main" val="1381945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dirty="0"/>
              <a:t>Dispatch</a:t>
            </a:r>
          </a:p>
        </p:txBody>
      </p:sp>
      <p:sp>
        <p:nvSpPr>
          <p:cNvPr id="3" name="Content Placeholder 2"/>
          <p:cNvSpPr>
            <a:spLocks noGrp="1"/>
          </p:cNvSpPr>
          <p:nvPr>
            <p:ph idx="1"/>
          </p:nvPr>
        </p:nvSpPr>
        <p:spPr/>
        <p:txBody>
          <a:bodyPr rtlCol="0">
            <a:normAutofit lnSpcReduction="10000"/>
          </a:bodyPr>
          <a:lstStyle/>
          <a:p>
            <a:pPr marL="0" indent="0" eaLnBrk="1" fontAlgn="auto" hangingPunct="1">
              <a:spcAft>
                <a:spcPts val="0"/>
              </a:spcAft>
              <a:buNone/>
              <a:defRPr/>
            </a:pPr>
            <a:r>
              <a:rPr lang="en-US" dirty="0"/>
              <a:t>The triage officer has assigned your transport unit to Mrs. Agnus Williams, a 72-year-old female patient in Room 108, Bed 2. She is a stable patient who is ventilator dependent. Your crew will be transporting her to Western Hills Nursing Home. Bed assignment will be distributed upon arrival. Check in with the logistics officer upon your return to inform them of the patient’s status on arrival as well as bed assignment and receiving facility </a:t>
            </a:r>
            <a:r>
              <a:rPr lang="en-US"/>
              <a:t>staff</a:t>
            </a:r>
            <a:r>
              <a:rPr lang="en-US" smtClean="0"/>
              <a:t>. </a:t>
            </a:r>
            <a:endParaRPr lang="en-US" dirty="0"/>
          </a:p>
        </p:txBody>
      </p:sp>
    </p:spTree>
    <p:extLst>
      <p:ext uri="{BB962C8B-B14F-4D97-AF65-F5344CB8AC3E}">
        <p14:creationId xmlns:p14="http://schemas.microsoft.com/office/powerpoint/2010/main" val="1693518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dirty="0"/>
              <a:t>Note to Instructors</a:t>
            </a:r>
          </a:p>
        </p:txBody>
      </p:sp>
      <p:sp>
        <p:nvSpPr>
          <p:cNvPr id="8195" name="Content Placeholder 2"/>
          <p:cNvSpPr>
            <a:spLocks noGrp="1"/>
          </p:cNvSpPr>
          <p:nvPr>
            <p:ph idx="1"/>
          </p:nvPr>
        </p:nvSpPr>
        <p:spPr/>
        <p:txBody>
          <a:bodyPr/>
          <a:lstStyle/>
          <a:p>
            <a:pPr eaLnBrk="1" hangingPunct="1">
              <a:defRPr/>
            </a:pPr>
            <a:endParaRPr lang="en-US" altLang="en-US" dirty="0"/>
          </a:p>
          <a:p>
            <a:pPr eaLnBrk="1" hangingPunct="1">
              <a:defRPr/>
            </a:pPr>
            <a:endParaRPr lang="en-US" altLang="en-US" dirty="0"/>
          </a:p>
          <a:p>
            <a:pPr eaLnBrk="1" hangingPunct="1">
              <a:defRPr/>
            </a:pPr>
            <a:r>
              <a:rPr lang="en-US" altLang="en-US" dirty="0"/>
              <a:t>At this time, break participants out into individual case scenarios OR continue with slide presentation for group discussion.</a:t>
            </a:r>
          </a:p>
        </p:txBody>
      </p:sp>
    </p:spTree>
    <p:extLst>
      <p:ext uri="{BB962C8B-B14F-4D97-AF65-F5344CB8AC3E}">
        <p14:creationId xmlns:p14="http://schemas.microsoft.com/office/powerpoint/2010/main" val="3098409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dirty="0"/>
              <a:t>Initial Observation</a:t>
            </a:r>
          </a:p>
        </p:txBody>
      </p:sp>
      <p:sp>
        <p:nvSpPr>
          <p:cNvPr id="25603" name="Content Placeholder 2"/>
          <p:cNvSpPr>
            <a:spLocks noGrp="1"/>
          </p:cNvSpPr>
          <p:nvPr>
            <p:ph idx="1"/>
          </p:nvPr>
        </p:nvSpPr>
        <p:spPr/>
        <p:txBody>
          <a:bodyPr/>
          <a:lstStyle/>
          <a:p>
            <a:pPr eaLnBrk="1" hangingPunct="1">
              <a:defRPr/>
            </a:pPr>
            <a:r>
              <a:rPr lang="en-US" altLang="en-US" dirty="0"/>
              <a:t>The patient is being evacuated due to the flood.</a:t>
            </a:r>
          </a:p>
          <a:p>
            <a:pPr eaLnBrk="1" hangingPunct="1">
              <a:defRPr/>
            </a:pPr>
            <a:r>
              <a:rPr lang="en-US" altLang="en-US" dirty="0"/>
              <a:t>There’s no chief complaint noted.</a:t>
            </a:r>
          </a:p>
          <a:p>
            <a:pPr eaLnBrk="1" hangingPunct="1">
              <a:defRPr/>
            </a:pPr>
            <a:r>
              <a:rPr lang="en-US" altLang="en-US" dirty="0"/>
              <a:t>The patient is a native Haitian who spoke Creole before her CVA. Now she’s obtunded.</a:t>
            </a:r>
          </a:p>
          <a:p>
            <a:pPr eaLnBrk="1" hangingPunct="1">
              <a:defRPr/>
            </a:pPr>
            <a:r>
              <a:rPr lang="en-US" altLang="en-US" dirty="0"/>
              <a:t>The patient has a tracheostomy, ventilator, Foley catheter, J-tube, and PICC line.</a:t>
            </a:r>
          </a:p>
        </p:txBody>
      </p:sp>
    </p:spTree>
    <p:extLst>
      <p:ext uri="{BB962C8B-B14F-4D97-AF65-F5344CB8AC3E}">
        <p14:creationId xmlns:p14="http://schemas.microsoft.com/office/powerpoint/2010/main" val="3063215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dirty="0"/>
              <a:t>Primary Survey</a:t>
            </a:r>
          </a:p>
        </p:txBody>
      </p:sp>
      <p:sp>
        <p:nvSpPr>
          <p:cNvPr id="27651" name="Content Placeholder 2"/>
          <p:cNvSpPr>
            <a:spLocks noGrp="1"/>
          </p:cNvSpPr>
          <p:nvPr>
            <p:ph idx="1"/>
          </p:nvPr>
        </p:nvSpPr>
        <p:spPr/>
        <p:txBody>
          <a:bodyPr/>
          <a:lstStyle/>
          <a:p>
            <a:pPr eaLnBrk="1" hangingPunct="1"/>
            <a:r>
              <a:rPr lang="en-US" altLang="en-US" b="1" dirty="0"/>
              <a:t>LOC: </a:t>
            </a:r>
            <a:r>
              <a:rPr lang="en-US" altLang="en-US" dirty="0"/>
              <a:t>Responsive to painful stimuli</a:t>
            </a:r>
          </a:p>
          <a:p>
            <a:pPr eaLnBrk="1" hangingPunct="1"/>
            <a:r>
              <a:rPr lang="en-US" altLang="en-US" b="1" dirty="0"/>
              <a:t>Airway: </a:t>
            </a:r>
            <a:r>
              <a:rPr lang="en-US" altLang="en-US" dirty="0"/>
              <a:t>Tracheostomy</a:t>
            </a:r>
          </a:p>
          <a:p>
            <a:pPr eaLnBrk="1" hangingPunct="1"/>
            <a:r>
              <a:rPr lang="en-US" altLang="en-US" b="1" dirty="0"/>
              <a:t>Breathing: </a:t>
            </a:r>
            <a:r>
              <a:rPr lang="en-US" altLang="en-US" dirty="0"/>
              <a:t>Controlled by ventilator</a:t>
            </a:r>
          </a:p>
          <a:p>
            <a:pPr eaLnBrk="1" hangingPunct="1"/>
            <a:r>
              <a:rPr lang="en-US" altLang="en-US" b="1" dirty="0"/>
              <a:t>Circulation: </a:t>
            </a:r>
            <a:r>
              <a:rPr lang="en-US" altLang="en-US" dirty="0"/>
              <a:t>Normal pulse and skin condition</a:t>
            </a:r>
          </a:p>
          <a:p>
            <a:pPr eaLnBrk="1" hangingPunct="1"/>
            <a:r>
              <a:rPr lang="en-US" altLang="en-US" b="1" dirty="0"/>
              <a:t>Sick or not sick?</a:t>
            </a:r>
          </a:p>
          <a:p>
            <a:pPr eaLnBrk="1" hangingPunct="1"/>
            <a:endParaRPr lang="en-US" altLang="en-US" dirty="0"/>
          </a:p>
        </p:txBody>
      </p:sp>
    </p:spTree>
    <p:extLst>
      <p:ext uri="{BB962C8B-B14F-4D97-AF65-F5344CB8AC3E}">
        <p14:creationId xmlns:p14="http://schemas.microsoft.com/office/powerpoint/2010/main" val="1094557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dirty="0"/>
              <a:t>GEMS Assessment</a:t>
            </a:r>
          </a:p>
        </p:txBody>
      </p:sp>
      <p:sp>
        <p:nvSpPr>
          <p:cNvPr id="29699" name="Content Placeholder 2"/>
          <p:cNvSpPr>
            <a:spLocks noGrp="1"/>
          </p:cNvSpPr>
          <p:nvPr>
            <p:ph idx="1"/>
          </p:nvPr>
        </p:nvSpPr>
        <p:spPr/>
        <p:txBody>
          <a:bodyPr/>
          <a:lstStyle/>
          <a:p>
            <a:pPr eaLnBrk="1" hangingPunct="1"/>
            <a:r>
              <a:rPr lang="en-US" altLang="en-US" b="1" dirty="0"/>
              <a:t>G: </a:t>
            </a:r>
            <a:r>
              <a:rPr lang="en-US" altLang="en-US" dirty="0"/>
              <a:t>72 years old</a:t>
            </a:r>
          </a:p>
          <a:p>
            <a:pPr eaLnBrk="1" hangingPunct="1"/>
            <a:r>
              <a:rPr lang="en-US" altLang="en-US" b="1" dirty="0"/>
              <a:t>E: </a:t>
            </a:r>
            <a:r>
              <a:rPr lang="en-US" altLang="en-US" dirty="0"/>
              <a:t>Skilled nursing facility with 3 other patients in room</a:t>
            </a:r>
          </a:p>
          <a:p>
            <a:pPr eaLnBrk="1" hangingPunct="1"/>
            <a:r>
              <a:rPr lang="en-US" altLang="en-US" b="1" dirty="0"/>
              <a:t>M: </a:t>
            </a:r>
            <a:r>
              <a:rPr lang="en-US" altLang="en-US" dirty="0"/>
              <a:t>Diabetes, AMI, HTN, status post-CVA causing current mental status, pneumonia</a:t>
            </a:r>
          </a:p>
          <a:p>
            <a:pPr eaLnBrk="1" hangingPunct="1"/>
            <a:r>
              <a:rPr lang="en-US" altLang="en-US" b="1" dirty="0"/>
              <a:t>S: </a:t>
            </a:r>
            <a:r>
              <a:rPr lang="en-US" altLang="en-US" dirty="0"/>
              <a:t>Son visits once a month and is the POA</a:t>
            </a:r>
          </a:p>
        </p:txBody>
      </p:sp>
    </p:spTree>
    <p:extLst>
      <p:ext uri="{BB962C8B-B14F-4D97-AF65-F5344CB8AC3E}">
        <p14:creationId xmlns:p14="http://schemas.microsoft.com/office/powerpoint/2010/main" val="1783042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Pre-transport Check</a:t>
            </a:r>
          </a:p>
        </p:txBody>
      </p:sp>
      <p:sp>
        <p:nvSpPr>
          <p:cNvPr id="31747" name="Content Placeholder 2"/>
          <p:cNvSpPr>
            <a:spLocks noGrp="1"/>
          </p:cNvSpPr>
          <p:nvPr>
            <p:ph idx="1"/>
          </p:nvPr>
        </p:nvSpPr>
        <p:spPr/>
        <p:txBody>
          <a:bodyPr/>
          <a:lstStyle/>
          <a:p>
            <a:r>
              <a:rPr lang="en-US" altLang="en-US" b="1" dirty="0"/>
              <a:t>Patient status: </a:t>
            </a:r>
            <a:r>
              <a:rPr lang="en-US" altLang="en-US" dirty="0"/>
              <a:t>Breathing well</a:t>
            </a:r>
          </a:p>
          <a:p>
            <a:r>
              <a:rPr lang="en-US" altLang="en-US" b="1" dirty="0"/>
              <a:t>Vent settings: </a:t>
            </a:r>
            <a:r>
              <a:rPr lang="en-US" altLang="en-US" dirty="0"/>
              <a:t>SIMV</a:t>
            </a:r>
          </a:p>
          <a:p>
            <a:pPr lvl="1"/>
            <a:r>
              <a:rPr lang="en-US" altLang="en-US" dirty="0"/>
              <a:t>RR: 10, Vt: 300</a:t>
            </a:r>
          </a:p>
          <a:p>
            <a:pPr lvl="1"/>
            <a:r>
              <a:rPr lang="en-US" altLang="en-US" dirty="0"/>
              <a:t>PEEP: 5</a:t>
            </a:r>
          </a:p>
          <a:p>
            <a:pPr lvl="1"/>
            <a:r>
              <a:rPr lang="en-US" altLang="en-US" dirty="0"/>
              <a:t>Ratio 1:2</a:t>
            </a:r>
          </a:p>
          <a:p>
            <a:pPr lvl="1"/>
            <a:r>
              <a:rPr lang="en-US" altLang="en-US" dirty="0"/>
              <a:t>O2: 35%, </a:t>
            </a:r>
          </a:p>
          <a:p>
            <a:pPr lvl="1"/>
            <a:r>
              <a:rPr lang="en-US" altLang="en-US" dirty="0"/>
              <a:t>Sensitivity: –1</a:t>
            </a:r>
          </a:p>
          <a:p>
            <a:pPr lvl="1"/>
            <a:r>
              <a:rPr lang="en-US" altLang="en-US" dirty="0"/>
              <a:t>High-pressure alarm: 40, low-pressure alarm: 10</a:t>
            </a:r>
          </a:p>
        </p:txBody>
      </p:sp>
    </p:spTree>
    <p:extLst>
      <p:ext uri="{BB962C8B-B14F-4D97-AF65-F5344CB8AC3E}">
        <p14:creationId xmlns:p14="http://schemas.microsoft.com/office/powerpoint/2010/main" val="2142358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Pre-transport Check </a:t>
            </a:r>
            <a:br>
              <a:rPr lang="en-US" altLang="en-US" dirty="0"/>
            </a:br>
            <a:r>
              <a:rPr lang="en-US" altLang="en-US" sz="3200" dirty="0"/>
              <a:t>(cont’d)</a:t>
            </a:r>
          </a:p>
        </p:txBody>
      </p:sp>
      <p:sp>
        <p:nvSpPr>
          <p:cNvPr id="31747" name="Content Placeholder 2"/>
          <p:cNvSpPr>
            <a:spLocks noGrp="1"/>
          </p:cNvSpPr>
          <p:nvPr>
            <p:ph idx="1"/>
          </p:nvPr>
        </p:nvSpPr>
        <p:spPr/>
        <p:txBody>
          <a:bodyPr/>
          <a:lstStyle/>
          <a:p>
            <a:r>
              <a:rPr lang="en-US" altLang="en-US" b="1" dirty="0"/>
              <a:t>Power sources: </a:t>
            </a:r>
            <a:r>
              <a:rPr lang="en-US" altLang="en-US" dirty="0"/>
              <a:t>Internal battery, additional external battery, and an inverter pack</a:t>
            </a:r>
          </a:p>
          <a:p>
            <a:r>
              <a:rPr lang="en-US" altLang="en-US" b="1" dirty="0"/>
              <a:t>Tracheostomy site: </a:t>
            </a:r>
            <a:r>
              <a:rPr lang="en-US" altLang="en-US" dirty="0"/>
              <a:t>Erythema, inflammation, and drainage</a:t>
            </a:r>
          </a:p>
          <a:p>
            <a:r>
              <a:rPr lang="en-US" altLang="en-US" b="1" dirty="0"/>
              <a:t>Equipment: </a:t>
            </a:r>
            <a:r>
              <a:rPr lang="en-US" altLang="en-US" dirty="0"/>
              <a:t>The nurse doesn’t know where the irrigation packets are, and she’s unable to locate spare tracheostomy.</a:t>
            </a:r>
          </a:p>
        </p:txBody>
      </p:sp>
    </p:spTree>
    <p:extLst>
      <p:ext uri="{BB962C8B-B14F-4D97-AF65-F5344CB8AC3E}">
        <p14:creationId xmlns:p14="http://schemas.microsoft.com/office/powerpoint/2010/main" val="322272758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412</TotalTime>
  <Words>2321</Words>
  <Application>Microsoft Macintosh PowerPoint</Application>
  <PresentationFormat>On-screen Show (4:3)</PresentationFormat>
  <Paragraphs>219</Paragraphs>
  <Slides>20</Slides>
  <Notes>19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1_Office Theme</vt:lpstr>
      <vt:lpstr>Advanced GEMS Course</vt:lpstr>
      <vt:lpstr>Objectives</vt:lpstr>
      <vt:lpstr>Dispatch</vt:lpstr>
      <vt:lpstr>Note to Instructors</vt:lpstr>
      <vt:lpstr>Initial Observation</vt:lpstr>
      <vt:lpstr>Primary Survey</vt:lpstr>
      <vt:lpstr>GEMS Assessment</vt:lpstr>
      <vt:lpstr>Pre-transport Check</vt:lpstr>
      <vt:lpstr>Pre-transport Check  (cont’d)</vt:lpstr>
      <vt:lpstr>Pre-transport Check  (cont’d)</vt:lpstr>
      <vt:lpstr>En Route</vt:lpstr>
      <vt:lpstr>En Route (cont’d)</vt:lpstr>
      <vt:lpstr>Detailed Assessment</vt:lpstr>
      <vt:lpstr>Detailed Assessment (cont’d)</vt:lpstr>
      <vt:lpstr>Detailed Assessment (cont’d)</vt:lpstr>
      <vt:lpstr>Detailed Assessment (cont’d)</vt:lpstr>
      <vt:lpstr>Arrival at  Receiving Facility</vt:lpstr>
      <vt:lpstr>Arrival at Receiving  Facility (cont’d)</vt:lpstr>
      <vt:lpstr>Case Summary</vt:lpstr>
      <vt:lpstr>Case Summary  (cont’d)</vt:lpstr>
    </vt:vector>
  </TitlesOfParts>
  <Company>Shands Jax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Trauma1South</dc:creator>
  <cp:lastModifiedBy>Lori Mortimer</cp:lastModifiedBy>
  <cp:revision>39</cp:revision>
  <dcterms:created xsi:type="dcterms:W3CDTF">2016-07-13T21:10:37Z</dcterms:created>
  <dcterms:modified xsi:type="dcterms:W3CDTF">2017-04-19T16:54:05Z</dcterms:modified>
</cp:coreProperties>
</file>