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93" r:id="rId2"/>
  </p:sldMasterIdLst>
  <p:notesMasterIdLst>
    <p:notesMasterId r:id="rId30"/>
  </p:notesMasterIdLst>
  <p:handoutMasterIdLst>
    <p:handoutMasterId r:id="rId31"/>
  </p:handoutMasterIdLst>
  <p:sldIdLst>
    <p:sldId id="772" r:id="rId3"/>
    <p:sldId id="773" r:id="rId4"/>
    <p:sldId id="774" r:id="rId5"/>
    <p:sldId id="775" r:id="rId6"/>
    <p:sldId id="776" r:id="rId7"/>
    <p:sldId id="777" r:id="rId8"/>
    <p:sldId id="778" r:id="rId9"/>
    <p:sldId id="779" r:id="rId10"/>
    <p:sldId id="780" r:id="rId11"/>
    <p:sldId id="781" r:id="rId12"/>
    <p:sldId id="782" r:id="rId13"/>
    <p:sldId id="783" r:id="rId14"/>
    <p:sldId id="785" r:id="rId15"/>
    <p:sldId id="784" r:id="rId16"/>
    <p:sldId id="788" r:id="rId17"/>
    <p:sldId id="786" r:id="rId18"/>
    <p:sldId id="789" r:id="rId19"/>
    <p:sldId id="787" r:id="rId20"/>
    <p:sldId id="791" r:id="rId21"/>
    <p:sldId id="834" r:id="rId22"/>
    <p:sldId id="793" r:id="rId23"/>
    <p:sldId id="794" r:id="rId24"/>
    <p:sldId id="796" r:id="rId25"/>
    <p:sldId id="795" r:id="rId26"/>
    <p:sldId id="797" r:id="rId27"/>
    <p:sldId id="798" r:id="rId28"/>
    <p:sldId id="79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 Chris Brewster" initials="BCB" lastIdx="18" clrIdx="0">
    <p:extLst>
      <p:ext uri="{19B8F6BF-5375-455C-9EA6-DF929625EA0E}">
        <p15:presenceInfo xmlns:p15="http://schemas.microsoft.com/office/powerpoint/2012/main" userId="d3c440e2b8f28f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79705" autoAdjust="0"/>
  </p:normalViewPr>
  <p:slideViewPr>
    <p:cSldViewPr>
      <p:cViewPr varScale="1">
        <p:scale>
          <a:sx n="69" d="100"/>
          <a:sy n="69" d="100"/>
        </p:scale>
        <p:origin x="2050" y="67"/>
      </p:cViewPr>
      <p:guideLst>
        <p:guide orient="horz" pos="2160"/>
        <p:guide pos="2880"/>
      </p:guideLst>
    </p:cSldViewPr>
  </p:slideViewPr>
  <p:outlineViewPr>
    <p:cViewPr>
      <p:scale>
        <a:sx n="33" d="100"/>
        <a:sy n="33" d="100"/>
      </p:scale>
      <p:origin x="0" y="-523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5" d="100"/>
          <a:sy n="55" d="100"/>
        </p:scale>
        <p:origin x="288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F0BAC5-94FA-46B3-8A8A-CD0377A75F74}" type="datetimeFigureOut">
              <a:rPr lang="en-US" smtClean="0"/>
              <a:t>3/10/2017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AD61C1-1A25-4234-893E-1663A07DD190}" type="slidenum">
              <a:rPr lang="en-US" smtClean="0"/>
              <a:t>‹#›</a:t>
            </a:fld>
            <a:endParaRPr lang="en-US" dirty="0"/>
          </a:p>
        </p:txBody>
      </p:sp>
    </p:spTree>
    <p:extLst>
      <p:ext uri="{BB962C8B-B14F-4D97-AF65-F5344CB8AC3E}">
        <p14:creationId xmlns:p14="http://schemas.microsoft.com/office/powerpoint/2010/main" val="3614663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99689F-1E9B-4204-A1B3-EF66E4127E55}" type="datetimeFigureOut">
              <a:rPr lang="en-US" smtClean="0"/>
              <a:t>3/10/2017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2E86E8-C936-4B82-BEA8-3E6CEAEAA2F0}" type="slidenum">
              <a:rPr lang="en-US" smtClean="0"/>
              <a:t>‹#›</a:t>
            </a:fld>
            <a:endParaRPr lang="en-US" dirty="0"/>
          </a:p>
        </p:txBody>
      </p:sp>
    </p:spTree>
    <p:extLst>
      <p:ext uri="{BB962C8B-B14F-4D97-AF65-F5344CB8AC3E}">
        <p14:creationId xmlns:p14="http://schemas.microsoft.com/office/powerpoint/2010/main" val="211958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Describe components of marine life ecosystems.</a:t>
            </a:r>
          </a:p>
          <a:p>
            <a:pPr marL="228600" indent="-228600">
              <a:buFont typeface="+mj-lt"/>
              <a:buAutoNum type="arabicPeriod"/>
            </a:pPr>
            <a:r>
              <a:rPr lang="en-US" dirty="0"/>
              <a:t>Identify the risks inherent in freshwater animal species</a:t>
            </a:r>
          </a:p>
        </p:txBody>
      </p:sp>
      <p:sp>
        <p:nvSpPr>
          <p:cNvPr id="4" name="Slide Number Placeholder 3"/>
          <p:cNvSpPr>
            <a:spLocks noGrp="1"/>
          </p:cNvSpPr>
          <p:nvPr>
            <p:ph type="sldNum" sz="quarter" idx="10"/>
          </p:nvPr>
        </p:nvSpPr>
        <p:spPr/>
        <p:txBody>
          <a:bodyPr/>
          <a:lstStyle/>
          <a:p>
            <a:fld id="{C92E86E8-C936-4B82-BEA8-3E6CEAEAA2F0}" type="slidenum">
              <a:rPr lang="en-US" smtClean="0"/>
              <a:t>1</a:t>
            </a:fld>
            <a:endParaRPr lang="en-US" dirty="0"/>
          </a:p>
        </p:txBody>
      </p:sp>
    </p:spTree>
    <p:extLst>
      <p:ext uri="{BB962C8B-B14F-4D97-AF65-F5344CB8AC3E}">
        <p14:creationId xmlns:p14="http://schemas.microsoft.com/office/powerpoint/2010/main" val="148453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Sometimes confused with the jellyfish.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Is a colony of animals called hydroids.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Found in warm water areas but drift on warm currents to cooler areas.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often found near the U.S. in the Gulf Stream of the northern Atlantic Ocean.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readily identified in the water by a brilliant blue, pink or violet float which is gas filled and bladder-like.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Tentacles hang below and sting as with the stingray</a:t>
            </a:r>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17</a:t>
            </a:fld>
            <a:endParaRPr lang="en-US" dirty="0"/>
          </a:p>
        </p:txBody>
      </p:sp>
    </p:spTree>
    <p:extLst>
      <p:ext uri="{BB962C8B-B14F-4D97-AF65-F5344CB8AC3E}">
        <p14:creationId xmlns:p14="http://schemas.microsoft.com/office/powerpoint/2010/main" val="2006553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20</a:t>
            </a:fld>
            <a:endParaRPr lang="en-US" dirty="0"/>
          </a:p>
        </p:txBody>
      </p:sp>
    </p:spTree>
    <p:extLst>
      <p:ext uri="{BB962C8B-B14F-4D97-AF65-F5344CB8AC3E}">
        <p14:creationId xmlns:p14="http://schemas.microsoft.com/office/powerpoint/2010/main" val="2694463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21</a:t>
            </a:fld>
            <a:endParaRPr lang="en-US" dirty="0"/>
          </a:p>
        </p:txBody>
      </p:sp>
    </p:spTree>
    <p:extLst>
      <p:ext uri="{BB962C8B-B14F-4D97-AF65-F5344CB8AC3E}">
        <p14:creationId xmlns:p14="http://schemas.microsoft.com/office/powerpoint/2010/main" val="114021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summer months high concentrations of these stinging larvae may float in "clouds" or "blooms" that affect large areas of the ocean. </a:t>
            </a:r>
          </a:p>
          <a:p>
            <a:r>
              <a:rPr lang="en-US" dirty="0"/>
              <a:t>Common symptoms: intensely itchy red rash with small blisters and elevated areas of skin. </a:t>
            </a:r>
          </a:p>
          <a:p>
            <a:r>
              <a:rPr lang="en-US" dirty="0"/>
              <a:t>Severe reactions to exposure may include fever, chills, headaches, nausea and vomiting, especially in children.  </a:t>
            </a:r>
          </a:p>
          <a:p>
            <a:r>
              <a:rPr lang="en-US" dirty="0"/>
              <a:t>Extreme allergic reactions may include anaphylactic shock and require hospitalization in rare cases. </a:t>
            </a:r>
          </a:p>
        </p:txBody>
      </p:sp>
      <p:sp>
        <p:nvSpPr>
          <p:cNvPr id="4" name="Slide Number Placeholder 3"/>
          <p:cNvSpPr>
            <a:spLocks noGrp="1"/>
          </p:cNvSpPr>
          <p:nvPr>
            <p:ph type="sldNum" sz="quarter" idx="10"/>
          </p:nvPr>
        </p:nvSpPr>
        <p:spPr/>
        <p:txBody>
          <a:bodyPr/>
          <a:lstStyle/>
          <a:p>
            <a:fld id="{C92E86E8-C936-4B82-BEA8-3E6CEAEAA2F0}" type="slidenum">
              <a:rPr lang="en-US" smtClean="0"/>
              <a:t>22</a:t>
            </a:fld>
            <a:endParaRPr lang="en-US" dirty="0"/>
          </a:p>
        </p:txBody>
      </p:sp>
    </p:spTree>
    <p:extLst>
      <p:ext uri="{BB962C8B-B14F-4D97-AF65-F5344CB8AC3E}">
        <p14:creationId xmlns:p14="http://schemas.microsoft.com/office/powerpoint/2010/main" val="1262019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23</a:t>
            </a:fld>
            <a:endParaRPr lang="en-US" dirty="0"/>
          </a:p>
        </p:txBody>
      </p:sp>
    </p:spTree>
    <p:extLst>
      <p:ext uri="{BB962C8B-B14F-4D97-AF65-F5344CB8AC3E}">
        <p14:creationId xmlns:p14="http://schemas.microsoft.com/office/powerpoint/2010/main" val="3972536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24</a:t>
            </a:fld>
            <a:endParaRPr lang="en-US" dirty="0"/>
          </a:p>
        </p:txBody>
      </p:sp>
    </p:spTree>
    <p:extLst>
      <p:ext uri="{BB962C8B-B14F-4D97-AF65-F5344CB8AC3E}">
        <p14:creationId xmlns:p14="http://schemas.microsoft.com/office/powerpoint/2010/main" val="285228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Leeches – bloodsucking worms.  Not life threatening.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Snapping Turtles – Have powerful jaws and can inflict painful bites if trapped or threatened.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Mussels – edges of shells can be very sharp and result in lacerations.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Fish – few pose threat to swimmers. Most injuries occur when removing hooks during fishing.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Snakes – problems are regional in nature and selected types can be dangerous or poisonous.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Other Reptiles – problems are regional.  Alligators in the southern U.S. can be extremely dangerous.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Semi-Aquatic Animals – spend a great deal of time in the water environment.  Beavers, otters, muskrats and waterfowl are in this category.  Most pose no threat to humans but allergic reactions to the animals and parasites carried by the animals pose the greatest threat.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Non-native Freshwater Plants – weeds that result from the dumping of aquariums.  Pose threat due to choking out natural plants and causing an unbalanced ecosystem</a:t>
            </a:r>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26</a:t>
            </a:fld>
            <a:endParaRPr lang="en-US" dirty="0"/>
          </a:p>
        </p:txBody>
      </p:sp>
    </p:spTree>
    <p:extLst>
      <p:ext uri="{BB962C8B-B14F-4D97-AF65-F5344CB8AC3E}">
        <p14:creationId xmlns:p14="http://schemas.microsoft.com/office/powerpoint/2010/main" val="746703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 “Discussion Points” among pairs of students.  Ask students to review each point and share with the class.  </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27</a:t>
            </a:fld>
            <a:endParaRPr lang="en-US" dirty="0"/>
          </a:p>
        </p:txBody>
      </p:sp>
    </p:spTree>
    <p:extLst>
      <p:ext uri="{BB962C8B-B14F-4D97-AF65-F5344CB8AC3E}">
        <p14:creationId xmlns:p14="http://schemas.microsoft.com/office/powerpoint/2010/main" val="2216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host of highly adapted organisms, some of which can injure or be injured by humans resides in aquatic ecosystems.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initial consideration when dealing with any form of potentially dangerous marine life is early, accurate identification.</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2</a:t>
            </a:fld>
            <a:endParaRPr lang="en-US" dirty="0"/>
          </a:p>
        </p:txBody>
      </p:sp>
    </p:spTree>
    <p:extLst>
      <p:ext uri="{BB962C8B-B14F-4D97-AF65-F5344CB8AC3E}">
        <p14:creationId xmlns:p14="http://schemas.microsoft.com/office/powerpoint/2010/main" val="372210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the danger of shark attacks is statistically miniscule — there are 75 times as many deaths from lightning strikes.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People recreating on a surfboard or other floatation device are the most common victims of shark attacks, followed by swimmers, divers, and waders, in that order.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States with highest incidence of shark attacks include Florida, Hawaii, South Carolina, California, North Carolina, and Texas, in that order. But outcomes vary. About 1% of Florida attacks are fatal, while about 12% of California attacks are fatal.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Different species in different areas of U.S. waters result in differing attacks and wounds.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200 species of sharks; but only a few are considered a serious threat to people. Most frequent attackers of humans: great white shark, tiger shark, and bull shark, in that order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shark attacks occur near shore, including sandbar areas and areas with steep drop offs.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Attacks occur more commonly in murky water.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believed that most shark attacks occur as a result of a prey identification mistake, mistaking a human for natural prey (like a seal).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Dolphin and porpoises are often mistaken for sharks but normally are harmless to swimmers.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West Coast attacks more frequent during heavy seal and sea lion activity. East Coast and Gulf Coast often occur near schooling fish. Onshore winds along the east coast of Florida can result in concentrations of fish and sharks in poor visibility water. In Hawaii, surfers and swimmers should avoid dawn and dusk periods and the areas around the mouths of rivers, especially after heavy rains, where tiger sharks may scavenge.</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4</a:t>
            </a:fld>
            <a:endParaRPr lang="en-US" dirty="0"/>
          </a:p>
        </p:txBody>
      </p:sp>
    </p:spTree>
    <p:extLst>
      <p:ext uri="{BB962C8B-B14F-4D97-AF65-F5344CB8AC3E}">
        <p14:creationId xmlns:p14="http://schemas.microsoft.com/office/powerpoint/2010/main" val="160313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6</a:t>
            </a:fld>
            <a:endParaRPr lang="en-US" dirty="0"/>
          </a:p>
        </p:txBody>
      </p:sp>
    </p:spTree>
    <p:extLst>
      <p:ext uri="{BB962C8B-B14F-4D97-AF65-F5344CB8AC3E}">
        <p14:creationId xmlns:p14="http://schemas.microsoft.com/office/powerpoint/2010/main" val="79095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schooling fish do not represent danger or harm.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Selected species represent harm, including jacks, tarpon, mackerel and bluefish.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Migration and feeding frenzies may result in some species brushing against swimmers and causing lacerations and abrasions.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Schooling fish also may attract large, predator fish.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Schools of large fish should be carefully monitored.</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8</a:t>
            </a:fld>
            <a:endParaRPr lang="en-US" dirty="0"/>
          </a:p>
        </p:txBody>
      </p:sp>
    </p:spTree>
    <p:extLst>
      <p:ext uri="{BB962C8B-B14F-4D97-AF65-F5344CB8AC3E}">
        <p14:creationId xmlns:p14="http://schemas.microsoft.com/office/powerpoint/2010/main" val="2699407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Hundreds of species.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Divided into two groups: scorpionfish and stonefish.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Stonefish are found in tropical waters, including those adjacent to the continental U.S Common names are: lionfish, rockfish, </a:t>
            </a:r>
            <a:r>
              <a:rPr lang="en-US" sz="1200" kern="1200" dirty="0" err="1">
                <a:solidFill>
                  <a:schemeClr val="tx1"/>
                </a:solidFill>
                <a:effectLst/>
                <a:latin typeface="+mn-lt"/>
                <a:ea typeface="+mn-ea"/>
                <a:cs typeface="+mn-cs"/>
              </a:rPr>
              <a:t>turkeyfish</a:t>
            </a:r>
            <a:r>
              <a:rPr lang="en-US" sz="1200" kern="1200" dirty="0">
                <a:solidFill>
                  <a:schemeClr val="tx1"/>
                </a:solidFill>
                <a:effectLst/>
                <a:latin typeface="+mn-lt"/>
                <a:ea typeface="+mn-ea"/>
                <a:cs typeface="+mn-cs"/>
              </a:rPr>
              <a:t> and sculpin.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Usually bottom feeders and many are found in coral reefs or kelp beds.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 confirmed deaths for scorpionfish but there are a few confirmed deaths from stonefish.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Inject venom into victims resulting in a sharp, shooting pain.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Victims may suffer convulsions and nervous disturbances.</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10</a:t>
            </a:fld>
            <a:endParaRPr lang="en-US" dirty="0"/>
          </a:p>
        </p:txBody>
      </p:sp>
    </p:spTree>
    <p:extLst>
      <p:ext uri="{BB962C8B-B14F-4D97-AF65-F5344CB8AC3E}">
        <p14:creationId xmlns:p14="http://schemas.microsoft.com/office/powerpoint/2010/main" val="4213471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Common visitors to nearshore waters.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Include whales, manatees, dolphins, porpoises, seals, sea lions and sea otters.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 dangerous under normal conditions.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stressed or injured, can pose a considerable danger.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People should be kept at a distance if a sick or injured mammal is beached.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Various state and federal laws protect marine mammals from harm or harassment.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Marine Mammal Protection Act of 1972 protects marine mammals in the wild.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Lifeguards may be asked to protect them.</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12</a:t>
            </a:fld>
            <a:endParaRPr lang="en-US" dirty="0"/>
          </a:p>
        </p:txBody>
      </p:sp>
    </p:spTree>
    <p:extLst>
      <p:ext uri="{BB962C8B-B14F-4D97-AF65-F5344CB8AC3E}">
        <p14:creationId xmlns:p14="http://schemas.microsoft.com/office/powerpoint/2010/main" val="8552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a few members of the ray family are considered dangerous.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common dangerous ray is the stingray, whose tails have venomous barbs.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 naturally aggressive.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Often bury in shallow water and may be stepped on accidentally, causing a reflex in the barbed tail.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avoid stepping on a stingray, walk with a “shuffle” step.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common stingray injury is an intense, sharp, shooting pain in the affected area.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Serious bleeding can result in selected cases and death can result from massive blood loss.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Some stings may result in heart arrhythmia, rapidly declining blood pressure and muscular paralysis leading to death.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Most common site for the bite is the foot or ankle.</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14</a:t>
            </a:fld>
            <a:endParaRPr lang="en-US" dirty="0"/>
          </a:p>
        </p:txBody>
      </p:sp>
    </p:spTree>
    <p:extLst>
      <p:ext uri="{BB962C8B-B14F-4D97-AF65-F5344CB8AC3E}">
        <p14:creationId xmlns:p14="http://schemas.microsoft.com/office/powerpoint/2010/main" val="2211946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Free swimming and colorless.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Appearances tend to be seasonal.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Sting by the use of nematocysts in tentacles.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Only a few jellyfish are considered dangerous.</a:t>
            </a:r>
          </a:p>
          <a:p>
            <a:endParaRPr lang="en-US" dirty="0"/>
          </a:p>
        </p:txBody>
      </p:sp>
      <p:sp>
        <p:nvSpPr>
          <p:cNvPr id="4" name="Slide Number Placeholder 3"/>
          <p:cNvSpPr>
            <a:spLocks noGrp="1"/>
          </p:cNvSpPr>
          <p:nvPr>
            <p:ph type="sldNum" sz="quarter" idx="10"/>
          </p:nvPr>
        </p:nvSpPr>
        <p:spPr/>
        <p:txBody>
          <a:bodyPr/>
          <a:lstStyle/>
          <a:p>
            <a:fld id="{C92E86E8-C936-4B82-BEA8-3E6CEAEAA2F0}" type="slidenum">
              <a:rPr lang="en-US" smtClean="0"/>
              <a:t>15</a:t>
            </a:fld>
            <a:endParaRPr lang="en-US" dirty="0"/>
          </a:p>
        </p:txBody>
      </p:sp>
    </p:spTree>
    <p:extLst>
      <p:ext uri="{BB962C8B-B14F-4D97-AF65-F5344CB8AC3E}">
        <p14:creationId xmlns:p14="http://schemas.microsoft.com/office/powerpoint/2010/main" val="344551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lvl1pPr algn="l">
              <a:defRPr/>
            </a:lvl1pPr>
          </a:lstStyle>
          <a:p>
            <a:r>
              <a:rPr lang="en-US" dirty="0"/>
              <a:t>Click to edit Master title style</a:t>
            </a:r>
          </a:p>
        </p:txBody>
      </p:sp>
      <p:sp>
        <p:nvSpPr>
          <p:cNvPr id="3" name="Content Placeholder 2"/>
          <p:cNvSpPr>
            <a:spLocks noGrp="1"/>
          </p:cNvSpPr>
          <p:nvPr>
            <p:ph sz="half" idx="1" hasCustomPrompt="1"/>
          </p:nvPr>
        </p:nvSpPr>
        <p:spPr>
          <a:xfrm>
            <a:off x="457200" y="1148216"/>
            <a:ext cx="4038600" cy="4525963"/>
          </a:xfrm>
        </p:spPr>
        <p:txBody>
          <a:bodyPr/>
          <a:lstStyle>
            <a:lvl1pPr>
              <a:defRPr sz="2800">
                <a:solidFill>
                  <a:schemeClr val="tx2">
                    <a:lumMod val="7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8216"/>
            <a:ext cx="4038600" cy="49779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01E278-1ADF-4048-9E51-866E592FFA07}" type="slidenum">
              <a:rPr lang="en-US" smtClean="0"/>
              <a:t>‹#›</a:t>
            </a:fld>
            <a:endParaRPr lang="en-US" dirty="0"/>
          </a:p>
        </p:txBody>
      </p:sp>
    </p:spTree>
    <p:extLst>
      <p:ext uri="{BB962C8B-B14F-4D97-AF65-F5344CB8AC3E}">
        <p14:creationId xmlns:p14="http://schemas.microsoft.com/office/powerpoint/2010/main" val="338108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3505200" cy="4038600"/>
          </a:xfrm>
        </p:spPr>
        <p:txBody>
          <a:bodyPr/>
          <a:lstStyle>
            <a:lvl1pPr>
              <a:defRPr>
                <a:solidFill>
                  <a:schemeClr val="tx2">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01E278-1ADF-4048-9E51-866E592FFA07}" type="slidenum">
              <a:rPr lang="en-US" smtClean="0"/>
              <a:t>‹#›</a:t>
            </a:fld>
            <a:endParaRPr lang="en-US" dirty="0"/>
          </a:p>
        </p:txBody>
      </p:sp>
    </p:spTree>
    <p:extLst>
      <p:ext uri="{BB962C8B-B14F-4D97-AF65-F5344CB8AC3E}">
        <p14:creationId xmlns:p14="http://schemas.microsoft.com/office/powerpoint/2010/main" val="3594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01E278-1ADF-4048-9E51-866E592FFA07}" type="slidenum">
              <a:rPr lang="en-US" smtClean="0"/>
              <a:t>‹#›</a:t>
            </a:fld>
            <a:endParaRPr lang="en-US" dirty="0"/>
          </a:p>
        </p:txBody>
      </p:sp>
      <p:sp>
        <p:nvSpPr>
          <p:cNvPr id="5" name="Title 1"/>
          <p:cNvSpPr>
            <a:spLocks noGrp="1"/>
          </p:cNvSpPr>
          <p:nvPr>
            <p:ph type="title"/>
          </p:nvPr>
        </p:nvSpPr>
        <p:spPr>
          <a:xfrm>
            <a:off x="762000" y="381000"/>
            <a:ext cx="7620000" cy="565150"/>
          </a:xfrm>
        </p:spPr>
        <p:txBody>
          <a:bodyPr anchor="b"/>
          <a:lstStyle>
            <a:lvl1pPr algn="ctr">
              <a:defRPr sz="3200" b="0">
                <a:solidFill>
                  <a:schemeClr val="tx2">
                    <a:lumMod val="75000"/>
                  </a:schemeClr>
                </a:solidFill>
              </a:defRPr>
            </a:lvl1pPr>
          </a:lstStyle>
          <a:p>
            <a:r>
              <a:rPr lang="en-US" dirty="0"/>
              <a:t>Click to edit Master title style</a:t>
            </a:r>
          </a:p>
        </p:txBody>
      </p:sp>
    </p:spTree>
    <p:extLst>
      <p:ext uri="{BB962C8B-B14F-4D97-AF65-F5344CB8AC3E}">
        <p14:creationId xmlns:p14="http://schemas.microsoft.com/office/powerpoint/2010/main" val="274290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273050"/>
            <a:ext cx="3733800" cy="565150"/>
          </a:xfrm>
        </p:spPr>
        <p:txBody>
          <a:bodyPr anchor="b"/>
          <a:lstStyle>
            <a:lvl1pPr algn="l">
              <a:defRPr sz="3200" b="0">
                <a:solidFill>
                  <a:schemeClr val="tx2">
                    <a:lumMod val="75000"/>
                  </a:schemeClr>
                </a:solidFill>
              </a:defRPr>
            </a:lvl1pPr>
          </a:lstStyle>
          <a:p>
            <a:r>
              <a:rPr lang="en-US" dirty="0"/>
              <a:t>Click to edit Master title style</a:t>
            </a:r>
          </a:p>
        </p:txBody>
      </p:sp>
      <p:sp>
        <p:nvSpPr>
          <p:cNvPr id="3" name="Content Placeholder 2"/>
          <p:cNvSpPr>
            <a:spLocks noGrp="1"/>
          </p:cNvSpPr>
          <p:nvPr>
            <p:ph idx="1"/>
          </p:nvPr>
        </p:nvSpPr>
        <p:spPr>
          <a:xfrm>
            <a:off x="43434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28600" y="990600"/>
            <a:ext cx="3733800" cy="4419601"/>
          </a:xfrm>
        </p:spPr>
        <p:txBody>
          <a:bodyPr/>
          <a:lstStyle>
            <a:lvl1pPr marL="0" indent="0">
              <a:buNone/>
              <a:defRPr sz="3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01E278-1ADF-4048-9E51-866E592FFA07}" type="slidenum">
              <a:rPr lang="en-US" smtClean="0"/>
              <a:t>‹#›</a:t>
            </a:fld>
            <a:endParaRPr lang="en-US" dirty="0"/>
          </a:p>
        </p:txBody>
      </p:sp>
    </p:spTree>
    <p:extLst>
      <p:ext uri="{BB962C8B-B14F-4D97-AF65-F5344CB8AC3E}">
        <p14:creationId xmlns:p14="http://schemas.microsoft.com/office/powerpoint/2010/main" val="162578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hapter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normAutofit/>
          </a:bodyPr>
          <a:lstStyle>
            <a:lvl1pPr>
              <a:defRPr sz="3600">
                <a:solidFill>
                  <a:schemeClr val="tx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9863F442-5725-4583-89DB-AD8DD0F24DF6}" type="datetimeFigureOut">
              <a:rPr lang="en-US" smtClean="0"/>
              <a:t>3/10/2017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8B303B-DE31-49A9-9E32-CC990A95794A}" type="slidenum">
              <a:rPr lang="en-US" smtClean="0"/>
              <a:t>‹#›</a:t>
            </a:fld>
            <a:endParaRPr lang="en-US" dirty="0"/>
          </a:p>
        </p:txBody>
      </p:sp>
      <p:pic>
        <p:nvPicPr>
          <p:cNvPr id="1026" name="Picture 2" descr="\\local.cityofevanston.org\users\users\aabajian\Desktop\clear USLA logo.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1674" y="1600200"/>
            <a:ext cx="4733925"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30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hoto Slide Landscape">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14400"/>
          </a:xfrm>
        </p:spPr>
        <p:txBody>
          <a:bodyPr>
            <a:normAutofit/>
          </a:bodyPr>
          <a:lstStyle>
            <a:lvl1pPr algn="ctr">
              <a:defRPr sz="3600" b="0">
                <a:solidFill>
                  <a:schemeClr val="tx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9863F442-5725-4583-89DB-AD8DD0F24DF6}" type="datetimeFigureOut">
              <a:rPr lang="en-US" smtClean="0"/>
              <a:t>3/10/2017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78B303B-DE31-49A9-9E32-CC990A95794A}" type="slidenum">
              <a:rPr lang="en-US" smtClean="0"/>
              <a:t>‹#›</a:t>
            </a:fld>
            <a:endParaRPr lang="en-US" dirty="0"/>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62800" y="5993525"/>
            <a:ext cx="1981200" cy="864475"/>
          </a:xfrm>
          <a:prstGeom prst="rect">
            <a:avLst/>
          </a:prstGeom>
          <a:noFill/>
          <a:ln w="9525">
            <a:solidFill>
              <a:schemeClr val="tx1"/>
            </a:solidFill>
            <a:miter lim="800000"/>
            <a:headEnd/>
            <a:tailEnd/>
          </a:ln>
          <a:effectLst>
            <a:glow>
              <a:schemeClr val="accent1">
                <a:alpha val="44000"/>
              </a:schemeClr>
            </a:glow>
            <a:outerShdw dir="3660000" algn="ctr" rotWithShape="0">
              <a:schemeClr val="bg2"/>
            </a:outerShdw>
            <a:softEdge rad="63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2681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bjective Conten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38600" y="1110342"/>
            <a:ext cx="4800600" cy="5246007"/>
          </a:xfrm>
        </p:spPr>
        <p:txBody>
          <a:bodyPr>
            <a:normAutofit/>
          </a:bodyPr>
          <a:lstStyle>
            <a:lvl1pPr marL="571500" indent="-571500" algn="l">
              <a:buFont typeface="Arial" panose="020B0604020202020204" pitchFamily="34" charset="0"/>
              <a:buChar char="•"/>
              <a:defRPr sz="3600">
                <a:solidFill>
                  <a:schemeClr val="tx2">
                    <a:lumMod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863F442-5725-4583-89DB-AD8DD0F24DF6}" type="datetimeFigureOut">
              <a:rPr lang="en-US" smtClean="0"/>
              <a:t>3/10/2017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8B303B-DE31-49A9-9E32-CC990A95794A}"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000"/>
            <a:ext cx="3919280" cy="7467600"/>
          </a:xfrm>
          <a:prstGeom prst="rect">
            <a:avLst/>
          </a:prstGeom>
        </p:spPr>
      </p:pic>
      <p:sp>
        <p:nvSpPr>
          <p:cNvPr id="9" name="Title 1"/>
          <p:cNvSpPr>
            <a:spLocks noGrp="1"/>
          </p:cNvSpPr>
          <p:nvPr>
            <p:ph type="title"/>
          </p:nvPr>
        </p:nvSpPr>
        <p:spPr>
          <a:xfrm>
            <a:off x="4038600" y="60324"/>
            <a:ext cx="4800600" cy="930275"/>
          </a:xfrm>
        </p:spPr>
        <p:txBody>
          <a:bodyPr>
            <a:noAutofit/>
          </a:bodyPr>
          <a:lstStyle>
            <a:lvl1pPr algn="l">
              <a:defRPr sz="3600"/>
            </a:lvl1pPr>
          </a:lstStyle>
          <a:p>
            <a:r>
              <a:rPr lang="en-US" dirty="0"/>
              <a:t>Click to edit Master title style</a:t>
            </a:r>
          </a:p>
        </p:txBody>
      </p:sp>
    </p:spTree>
    <p:extLst>
      <p:ext uri="{BB962C8B-B14F-4D97-AF65-F5344CB8AC3E}">
        <p14:creationId xmlns:p14="http://schemas.microsoft.com/office/powerpoint/2010/main" val="270529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ussion Poin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1066800"/>
            <a:ext cx="8763000" cy="4267200"/>
          </a:xfrm>
        </p:spPr>
        <p:txBody>
          <a:bodyPr anchor="t"/>
          <a:lstStyle>
            <a:lvl1pPr marL="0" indent="0">
              <a:buNone/>
              <a:defRPr sz="2400">
                <a:solidFill>
                  <a:schemeClr val="tx2">
                    <a:lumMod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863F442-5725-4583-89DB-AD8DD0F24DF6}" type="datetimeFigureOut">
              <a:rPr lang="en-US" smtClean="0"/>
              <a:t>3/10/2017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78B303B-DE31-49A9-9E32-CC990A95794A}"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3109" y="5649395"/>
            <a:ext cx="6667500" cy="1190625"/>
          </a:xfrm>
          <a:prstGeom prst="rect">
            <a:avLst/>
          </a:prstGeom>
          <a:ln>
            <a:solidFill>
              <a:schemeClr val="accent1"/>
            </a:solidFill>
          </a:ln>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31" y="794452"/>
            <a:ext cx="9144000" cy="3990864"/>
          </a:xfrm>
          <a:prstGeom prst="rect">
            <a:avLst/>
          </a:prstGeom>
        </p:spPr>
      </p:pic>
    </p:spTree>
    <p:extLst>
      <p:ext uri="{BB962C8B-B14F-4D97-AF65-F5344CB8AC3E}">
        <p14:creationId xmlns:p14="http://schemas.microsoft.com/office/powerpoint/2010/main" val="2958222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13303" b="6879"/>
          <a:stretch/>
        </p:blipFill>
        <p:spPr>
          <a:xfrm>
            <a:off x="-76200" y="0"/>
            <a:ext cx="9144000" cy="6858000"/>
          </a:xfrm>
          <a:prstGeom prst="rect">
            <a:avLst/>
          </a:prstGeom>
        </p:spPr>
      </p:pic>
      <p:sp>
        <p:nvSpPr>
          <p:cNvPr id="2" name="Title 1"/>
          <p:cNvSpPr>
            <a:spLocks noGrp="1"/>
          </p:cNvSpPr>
          <p:nvPr>
            <p:ph type="title"/>
          </p:nvPr>
        </p:nvSpPr>
        <p:spPr>
          <a:xfrm>
            <a:off x="533400" y="2209800"/>
            <a:ext cx="8229600"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A51AEDA-ABE6-4B1D-AAC7-B69D2E1C451F}" type="datetimeFigureOut">
              <a:rPr lang="en-US" smtClean="0"/>
              <a:t>3/10/2017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01E278-1ADF-4048-9E51-866E592FFA07}" type="slidenum">
              <a:rPr lang="en-US" smtClean="0"/>
              <a:t>‹#›</a:t>
            </a:fld>
            <a:endParaRPr lang="en-US" dirty="0"/>
          </a:p>
        </p:txBody>
      </p:sp>
    </p:spTree>
    <p:extLst>
      <p:ext uri="{BB962C8B-B14F-4D97-AF65-F5344CB8AC3E}">
        <p14:creationId xmlns:p14="http://schemas.microsoft.com/office/powerpoint/2010/main" val="16544062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alphaModFix amt="18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42672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676399"/>
            <a:ext cx="4267200" cy="38862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1AEDA-ABE6-4B1D-AAC7-B69D2E1C451F}" type="datetimeFigureOut">
              <a:rPr lang="en-US" smtClean="0"/>
              <a:t>3/10/2017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1E278-1ADF-4048-9E51-866E592FFA07}" type="slidenum">
              <a:rPr lang="en-US" smtClean="0"/>
              <a:t>‹#›</a:t>
            </a:fld>
            <a:endParaRPr lang="en-US" dirty="0"/>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569193"/>
            <a:ext cx="1371600" cy="1288807"/>
          </a:xfrm>
          <a:prstGeom prst="rect">
            <a:avLst/>
          </a:prstGeom>
        </p:spPr>
      </p:pic>
    </p:spTree>
    <p:extLst>
      <p:ext uri="{BB962C8B-B14F-4D97-AF65-F5344CB8AC3E}">
        <p14:creationId xmlns:p14="http://schemas.microsoft.com/office/powerpoint/2010/main" val="3043305404"/>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 id="2147483672" r:id="rId4"/>
  </p:sldLayoutIdLst>
  <p:txStyles>
    <p:titleStyle>
      <a:lvl1pPr algn="ctr" defTabSz="914400" rtl="0" eaLnBrk="1" latinLnBrk="0" hangingPunct="1">
        <a:spcBef>
          <a:spcPct val="0"/>
        </a:spcBef>
        <a:buNone/>
        <a:defRPr sz="3600" kern="1200">
          <a:solidFill>
            <a:schemeClr val="tx2">
              <a:lumMod val="7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7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lumMod val="60000"/>
              <a:lumOff val="4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lumMod val="60000"/>
              <a:lumOff val="4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lumMod val="60000"/>
              <a:lumOff val="4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lumMod val="60000"/>
              <a:lumOff val="4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alphaModFix amt="1800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1AEDA-ABE6-4B1D-AAC7-B69D2E1C451F}" type="datetimeFigureOut">
              <a:rPr lang="en-US" smtClean="0"/>
              <a:t>3/10/2017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1E278-1ADF-4048-9E51-866E592FFA07}" type="slidenum">
              <a:rPr lang="en-US" smtClean="0"/>
              <a:t>‹#›</a:t>
            </a:fld>
            <a:endParaRPr lang="en-US" dirty="0"/>
          </a:p>
        </p:txBody>
      </p:sp>
    </p:spTree>
    <p:extLst>
      <p:ext uri="{BB962C8B-B14F-4D97-AF65-F5344CB8AC3E}">
        <p14:creationId xmlns:p14="http://schemas.microsoft.com/office/powerpoint/2010/main" val="1488921432"/>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10" r:id="rId4"/>
    <p:sldLayoutId id="2147483711" r:id="rId5"/>
  </p:sldLayoutIdLst>
  <p:txStyles>
    <p:titleStyle>
      <a:lvl1pPr algn="ctr" defTabSz="914400" rtl="0" eaLnBrk="1" latinLnBrk="0" hangingPunct="1">
        <a:spcBef>
          <a:spcPct val="0"/>
        </a:spcBef>
        <a:buNone/>
        <a:defRPr sz="4400" kern="1200">
          <a:solidFill>
            <a:schemeClr val="tx2">
              <a:lumMod val="75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Chapter 17: Aquatic Life and Related Hazards</a:t>
            </a:r>
          </a:p>
        </p:txBody>
      </p:sp>
    </p:spTree>
    <p:extLst>
      <p:ext uri="{BB962C8B-B14F-4D97-AF65-F5344CB8AC3E}">
        <p14:creationId xmlns:p14="http://schemas.microsoft.com/office/powerpoint/2010/main" val="96636027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038600" y="304800"/>
            <a:ext cx="4953000" cy="6051550"/>
          </a:xfrm>
        </p:spPr>
        <p:txBody>
          <a:bodyPr>
            <a:normAutofit/>
          </a:bodyPr>
          <a:lstStyle/>
          <a:p>
            <a:r>
              <a:rPr lang="en-US" dirty="0"/>
              <a:t>Hundreds of species</a:t>
            </a:r>
          </a:p>
          <a:p>
            <a:r>
              <a:rPr lang="en-US" dirty="0"/>
              <a:t>Divided into two groups lion fish and stone fish</a:t>
            </a:r>
          </a:p>
          <a:p>
            <a:r>
              <a:rPr lang="en-US" dirty="0"/>
              <a:t>Injection of venom</a:t>
            </a:r>
          </a:p>
          <a:p>
            <a:r>
              <a:rPr lang="en-US" dirty="0"/>
              <a:t>Victims may suffers convulsions and nervous disturbances</a:t>
            </a:r>
          </a:p>
        </p:txBody>
      </p:sp>
    </p:spTree>
    <p:extLst>
      <p:ext uri="{BB962C8B-B14F-4D97-AF65-F5344CB8AC3E}">
        <p14:creationId xmlns:p14="http://schemas.microsoft.com/office/powerpoint/2010/main" val="264041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Marine Mammals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334" t="37346" r="32500" b="15349"/>
          <a:stretch/>
        </p:blipFill>
        <p:spPr>
          <a:xfrm>
            <a:off x="1752251" y="1127051"/>
            <a:ext cx="5639497" cy="4559595"/>
          </a:xfrm>
          <a:prstGeom prst="rect">
            <a:avLst/>
          </a:prstGeom>
        </p:spPr>
      </p:pic>
    </p:spTree>
    <p:extLst>
      <p:ext uri="{BB962C8B-B14F-4D97-AF65-F5344CB8AC3E}">
        <p14:creationId xmlns:p14="http://schemas.microsoft.com/office/powerpoint/2010/main" val="3731632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86200" y="457200"/>
            <a:ext cx="4953000" cy="5899150"/>
          </a:xfrm>
        </p:spPr>
        <p:txBody>
          <a:bodyPr/>
          <a:lstStyle/>
          <a:p>
            <a:r>
              <a:rPr lang="en-US" sz="2800" dirty="0"/>
              <a:t>Whales, manatees, dolphins, porpoises, seals, sea lions and sea otters</a:t>
            </a:r>
          </a:p>
          <a:p>
            <a:r>
              <a:rPr lang="en-US" sz="2800" dirty="0"/>
              <a:t>Typically not dangerous unless stressed or injured</a:t>
            </a:r>
          </a:p>
          <a:p>
            <a:r>
              <a:rPr lang="en-US" sz="2800" dirty="0"/>
              <a:t>Keep distance</a:t>
            </a:r>
          </a:p>
          <a:p>
            <a:r>
              <a:rPr lang="en-US" sz="2800" dirty="0"/>
              <a:t>Protected animals</a:t>
            </a:r>
          </a:p>
          <a:p>
            <a:endParaRPr lang="en-US" dirty="0"/>
          </a:p>
          <a:p>
            <a:endParaRPr lang="en-US" dirty="0"/>
          </a:p>
          <a:p>
            <a:endParaRPr lang="en-US" dirty="0"/>
          </a:p>
        </p:txBody>
      </p:sp>
    </p:spTree>
    <p:extLst>
      <p:ext uri="{BB962C8B-B14F-4D97-AF65-F5344CB8AC3E}">
        <p14:creationId xmlns:p14="http://schemas.microsoft.com/office/powerpoint/2010/main" val="1731479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Stingray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047" y="1143000"/>
            <a:ext cx="7135906" cy="4726379"/>
          </a:xfrm>
          <a:prstGeom prst="rect">
            <a:avLst/>
          </a:prstGeom>
        </p:spPr>
      </p:pic>
    </p:spTree>
    <p:extLst>
      <p:ext uri="{BB962C8B-B14F-4D97-AF65-F5344CB8AC3E}">
        <p14:creationId xmlns:p14="http://schemas.microsoft.com/office/powerpoint/2010/main" val="19543118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038600" y="685800"/>
            <a:ext cx="4800600" cy="5943600"/>
          </a:xfrm>
        </p:spPr>
        <p:txBody>
          <a:bodyPr>
            <a:normAutofit/>
          </a:bodyPr>
          <a:lstStyle/>
          <a:p>
            <a:r>
              <a:rPr lang="en-US" sz="2800" dirty="0"/>
              <a:t>Most rays aren’t dangerous</a:t>
            </a:r>
          </a:p>
          <a:p>
            <a:r>
              <a:rPr lang="en-US" sz="2800" dirty="0"/>
              <a:t>Stingray</a:t>
            </a:r>
          </a:p>
          <a:p>
            <a:r>
              <a:rPr lang="en-US" sz="2800" dirty="0"/>
              <a:t>Non-aggressive</a:t>
            </a:r>
          </a:p>
          <a:p>
            <a:r>
              <a:rPr lang="en-US" sz="2800" dirty="0"/>
              <a:t>They hide in sand and attack defensively when stepped on</a:t>
            </a:r>
          </a:p>
          <a:p>
            <a:r>
              <a:rPr lang="en-US" sz="2800" dirty="0"/>
              <a:t>Do the stingray shuffle</a:t>
            </a:r>
          </a:p>
          <a:p>
            <a:r>
              <a:rPr lang="en-US" sz="2800" dirty="0"/>
              <a:t>Serious bleeding or even arrhythmia can occur</a:t>
            </a:r>
          </a:p>
          <a:p>
            <a:endParaRPr lang="en-US" dirty="0"/>
          </a:p>
        </p:txBody>
      </p:sp>
    </p:spTree>
    <p:extLst>
      <p:ext uri="{BB962C8B-B14F-4D97-AF65-F5344CB8AC3E}">
        <p14:creationId xmlns:p14="http://schemas.microsoft.com/office/powerpoint/2010/main" val="3322063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228600"/>
            <a:ext cx="3048000" cy="685800"/>
          </a:xfrm>
        </p:spPr>
        <p:txBody>
          <a:bodyPr/>
          <a:lstStyle/>
          <a:p>
            <a:r>
              <a:rPr lang="en-US" dirty="0"/>
              <a:t>Jellyfish</a:t>
            </a:r>
          </a:p>
        </p:txBody>
      </p:sp>
      <p:sp>
        <p:nvSpPr>
          <p:cNvPr id="7" name="Content Placeholder 6"/>
          <p:cNvSpPr>
            <a:spLocks noGrp="1"/>
          </p:cNvSpPr>
          <p:nvPr>
            <p:ph sz="half" idx="1"/>
          </p:nvPr>
        </p:nvSpPr>
        <p:spPr>
          <a:xfrm>
            <a:off x="228600" y="1109931"/>
            <a:ext cx="3048000" cy="4525963"/>
          </a:xfrm>
        </p:spPr>
        <p:txBody>
          <a:bodyPr/>
          <a:lstStyle/>
          <a:p>
            <a:r>
              <a:rPr lang="en-US" dirty="0"/>
              <a:t>Free swimming</a:t>
            </a:r>
          </a:p>
          <a:p>
            <a:r>
              <a:rPr lang="en-US" dirty="0"/>
              <a:t>Colorless</a:t>
            </a:r>
          </a:p>
          <a:p>
            <a:r>
              <a:rPr lang="en-US" dirty="0"/>
              <a:t>Nematocysts</a:t>
            </a:r>
          </a:p>
          <a:p>
            <a:r>
              <a:rPr lang="en-US" dirty="0"/>
              <a:t>Few are dangerous</a:t>
            </a:r>
          </a:p>
          <a:p>
            <a:endParaRPr lang="en-US" dirty="0"/>
          </a:p>
        </p:txBody>
      </p:sp>
      <p:sp>
        <p:nvSpPr>
          <p:cNvPr id="8" name="Content Placeholder 7"/>
          <p:cNvSpPr>
            <a:spLocks noGrp="1"/>
          </p:cNvSpPr>
          <p:nvPr>
            <p:ph sz="half" idx="2"/>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10273" y="723528"/>
            <a:ext cx="6857254" cy="5410200"/>
          </a:xfrm>
          <a:prstGeom prst="rect">
            <a:avLst/>
          </a:prstGeom>
        </p:spPr>
      </p:pic>
    </p:spTree>
    <p:extLst>
      <p:ext uri="{BB962C8B-B14F-4D97-AF65-F5344CB8AC3E}">
        <p14:creationId xmlns:p14="http://schemas.microsoft.com/office/powerpoint/2010/main" val="18979183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Portuguese Man-of-War</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333" b="23333"/>
          <a:stretch/>
        </p:blipFill>
        <p:spPr>
          <a:xfrm>
            <a:off x="-24363" y="1134140"/>
            <a:ext cx="9168363" cy="4648200"/>
          </a:xfrm>
          <a:prstGeom prst="rect">
            <a:avLst/>
          </a:prstGeom>
        </p:spPr>
      </p:pic>
    </p:spTree>
    <p:extLst>
      <p:ext uri="{BB962C8B-B14F-4D97-AF65-F5344CB8AC3E}">
        <p14:creationId xmlns:p14="http://schemas.microsoft.com/office/powerpoint/2010/main" val="2159262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86200" y="914400"/>
            <a:ext cx="4953000" cy="5441950"/>
          </a:xfrm>
        </p:spPr>
        <p:txBody>
          <a:bodyPr>
            <a:normAutofit/>
          </a:bodyPr>
          <a:lstStyle/>
          <a:p>
            <a:r>
              <a:rPr lang="en-US" sz="2800" dirty="0"/>
              <a:t>Not a jellyfish but a colony of animals (hydroids)</a:t>
            </a:r>
          </a:p>
          <a:p>
            <a:r>
              <a:rPr lang="en-US" sz="2800" dirty="0"/>
              <a:t>Usually found in warm waters</a:t>
            </a:r>
          </a:p>
          <a:p>
            <a:r>
              <a:rPr lang="en-US" sz="2800" dirty="0"/>
              <a:t>Identified by their float (sail)</a:t>
            </a:r>
          </a:p>
          <a:p>
            <a:r>
              <a:rPr lang="en-US" sz="2800" dirty="0"/>
              <a:t>Tentacles hang below or sway with current and sting</a:t>
            </a:r>
          </a:p>
        </p:txBody>
      </p:sp>
    </p:spTree>
    <p:extLst>
      <p:ext uri="{BB962C8B-B14F-4D97-AF65-F5344CB8AC3E}">
        <p14:creationId xmlns:p14="http://schemas.microsoft.com/office/powerpoint/2010/main" val="3492867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Marine Life and Hazards</a:t>
            </a:r>
          </a:p>
        </p:txBody>
      </p:sp>
      <p:pic>
        <p:nvPicPr>
          <p:cNvPr id="3" name="Picture 2" descr="\\local.cityofevanston.org\users\users\aabajian\Desktop\clear USLA log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918" y="1143000"/>
            <a:ext cx="5110163" cy="480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32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sz="2800" dirty="0"/>
              <a:t>Can cause severe cuts and abrasions</a:t>
            </a:r>
          </a:p>
          <a:p>
            <a:r>
              <a:rPr lang="en-US" sz="2800" dirty="0"/>
              <a:t>Severe reactions are unusual</a:t>
            </a:r>
          </a:p>
        </p:txBody>
      </p:sp>
      <p:sp>
        <p:nvSpPr>
          <p:cNvPr id="3" name="Title 2"/>
          <p:cNvSpPr>
            <a:spLocks noGrp="1"/>
          </p:cNvSpPr>
          <p:nvPr>
            <p:ph type="title"/>
          </p:nvPr>
        </p:nvSpPr>
        <p:spPr/>
        <p:txBody>
          <a:bodyPr/>
          <a:lstStyle/>
          <a:p>
            <a:r>
              <a:rPr lang="en-US" dirty="0"/>
              <a:t>Coral</a:t>
            </a:r>
          </a:p>
        </p:txBody>
      </p:sp>
    </p:spTree>
    <p:extLst>
      <p:ext uri="{BB962C8B-B14F-4D97-AF65-F5344CB8AC3E}">
        <p14:creationId xmlns:p14="http://schemas.microsoft.com/office/powerpoint/2010/main" val="1577175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Marine Life</a:t>
            </a:r>
          </a:p>
        </p:txBody>
      </p:sp>
      <p:pic>
        <p:nvPicPr>
          <p:cNvPr id="3" name="Picture 2" descr="\\local.cityofevanston.org\users\users\aabajian\Desktop\clear USLA 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918" y="1143000"/>
            <a:ext cx="5110163" cy="4801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99161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3049"/>
            <a:ext cx="3733800" cy="488951"/>
          </a:xfrm>
        </p:spPr>
        <p:txBody>
          <a:bodyPr/>
          <a:lstStyle/>
          <a:p>
            <a:r>
              <a:rPr lang="en-US" dirty="0"/>
              <a:t>Sea Urchins</a:t>
            </a:r>
          </a:p>
        </p:txBody>
      </p:sp>
      <p:sp>
        <p:nvSpPr>
          <p:cNvPr id="4" name="Text Placeholder 3"/>
          <p:cNvSpPr>
            <a:spLocks noGrp="1"/>
          </p:cNvSpPr>
          <p:nvPr>
            <p:ph type="body" sz="half" idx="2"/>
          </p:nvPr>
        </p:nvSpPr>
        <p:spPr>
          <a:xfrm>
            <a:off x="228600" y="838200"/>
            <a:ext cx="3733800" cy="4419601"/>
          </a:xfrm>
        </p:spPr>
        <p:txBody>
          <a:bodyPr>
            <a:normAutofit/>
          </a:bodyPr>
          <a:lstStyle/>
          <a:p>
            <a:pPr marL="571500" indent="-571500">
              <a:buFont typeface="Arial" panose="020B0604020202020204" pitchFamily="34" charset="0"/>
              <a:buChar char="•"/>
            </a:pPr>
            <a:r>
              <a:rPr lang="en-US" sz="2800" dirty="0"/>
              <a:t>Spiny marine invertebrates</a:t>
            </a:r>
          </a:p>
          <a:p>
            <a:pPr marL="571500" indent="-571500">
              <a:buFont typeface="Arial" panose="020B0604020202020204" pitchFamily="34" charset="0"/>
              <a:buChar char="•"/>
            </a:pPr>
            <a:r>
              <a:rPr lang="en-US" sz="2800" dirty="0"/>
              <a:t>Spines penetrate skin causes burning sensation</a:t>
            </a:r>
          </a:p>
          <a:p>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034" r="30485"/>
          <a:stretch/>
        </p:blipFill>
        <p:spPr>
          <a:xfrm>
            <a:off x="4191000" y="0"/>
            <a:ext cx="4953000" cy="6858000"/>
          </a:xfrm>
          <a:prstGeom prst="rect">
            <a:avLst/>
          </a:prstGeom>
        </p:spPr>
      </p:pic>
    </p:spTree>
    <p:extLst>
      <p:ext uri="{BB962C8B-B14F-4D97-AF65-F5344CB8AC3E}">
        <p14:creationId xmlns:p14="http://schemas.microsoft.com/office/powerpoint/2010/main" val="3177898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462416"/>
            <a:ext cx="3505200" cy="685800"/>
          </a:xfrm>
        </p:spPr>
        <p:txBody>
          <a:bodyPr/>
          <a:lstStyle/>
          <a:p>
            <a:r>
              <a:rPr lang="en-US" dirty="0"/>
              <a:t>Mollusks and Crustacean's</a:t>
            </a:r>
          </a:p>
        </p:txBody>
      </p:sp>
      <p:sp>
        <p:nvSpPr>
          <p:cNvPr id="2" name="Content Placeholder 1"/>
          <p:cNvSpPr>
            <a:spLocks noGrp="1"/>
          </p:cNvSpPr>
          <p:nvPr>
            <p:ph sz="half" idx="1"/>
          </p:nvPr>
        </p:nvSpPr>
        <p:spPr>
          <a:xfrm>
            <a:off x="152400" y="1600200"/>
            <a:ext cx="3314700" cy="4073979"/>
          </a:xfrm>
        </p:spPr>
        <p:txBody>
          <a:bodyPr>
            <a:normAutofit/>
          </a:bodyPr>
          <a:lstStyle/>
          <a:p>
            <a:r>
              <a:rPr lang="en-US" dirty="0"/>
              <a:t>Barnacles, mussels, oysters, etc. </a:t>
            </a:r>
          </a:p>
          <a:p>
            <a:r>
              <a:rPr lang="en-US" dirty="0"/>
              <a:t>Can cause lacerations that are easily infected</a:t>
            </a:r>
          </a:p>
          <a:p>
            <a:endParaRPr lang="en-US" dirty="0"/>
          </a:p>
          <a:p>
            <a:pPr marL="0" indent="0">
              <a:buNone/>
            </a:pPr>
            <a:endParaRPr lang="en-US" dirty="0"/>
          </a:p>
        </p:txBody>
      </p:sp>
      <p:sp>
        <p:nvSpPr>
          <p:cNvPr id="5" name="Content Placeholder 4"/>
          <p:cNvSpPr>
            <a:spLocks noGrp="1"/>
          </p:cNvSpPr>
          <p:nvPr>
            <p:ph sz="half" idx="2"/>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52676" y="938323"/>
            <a:ext cx="6858000" cy="4981353"/>
          </a:xfrm>
          <a:prstGeom prst="rect">
            <a:avLst/>
          </a:prstGeom>
        </p:spPr>
      </p:pic>
    </p:spTree>
    <p:extLst>
      <p:ext uri="{BB962C8B-B14F-4D97-AF65-F5344CB8AC3E}">
        <p14:creationId xmlns:p14="http://schemas.microsoft.com/office/powerpoint/2010/main" val="201450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sz="2800" dirty="0"/>
              <a:t>Various marine organisms, commonly referred to as sea lice</a:t>
            </a:r>
          </a:p>
        </p:txBody>
      </p:sp>
      <p:sp>
        <p:nvSpPr>
          <p:cNvPr id="3" name="Title 2"/>
          <p:cNvSpPr>
            <a:spLocks noGrp="1"/>
          </p:cNvSpPr>
          <p:nvPr>
            <p:ph type="title"/>
          </p:nvPr>
        </p:nvSpPr>
        <p:spPr/>
        <p:txBody>
          <a:bodyPr/>
          <a:lstStyle/>
          <a:p>
            <a:r>
              <a:rPr lang="en-US" dirty="0"/>
              <a:t>Microscopic Stingers</a:t>
            </a:r>
          </a:p>
        </p:txBody>
      </p:sp>
    </p:spTree>
    <p:extLst>
      <p:ext uri="{BB962C8B-B14F-4D97-AF65-F5344CB8AC3E}">
        <p14:creationId xmlns:p14="http://schemas.microsoft.com/office/powerpoint/2010/main" val="2994332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sz="2800" dirty="0"/>
              <a:t>Can bite with toxic signs appearing within twenty minutes.  Can include malaise, anxiety, euphoria, muscle spasm, respiratory problems, convulsions, unconsciousness and all signs of shock</a:t>
            </a:r>
          </a:p>
        </p:txBody>
      </p:sp>
      <p:sp>
        <p:nvSpPr>
          <p:cNvPr id="3" name="Title 2"/>
          <p:cNvSpPr>
            <a:spLocks noGrp="1"/>
          </p:cNvSpPr>
          <p:nvPr>
            <p:ph type="title"/>
          </p:nvPr>
        </p:nvSpPr>
        <p:spPr/>
        <p:txBody>
          <a:bodyPr/>
          <a:lstStyle/>
          <a:p>
            <a:r>
              <a:rPr lang="en-US" dirty="0"/>
              <a:t>Sea Snakes</a:t>
            </a:r>
          </a:p>
        </p:txBody>
      </p:sp>
    </p:spTree>
    <p:extLst>
      <p:ext uri="{BB962C8B-B14F-4D97-AF65-F5344CB8AC3E}">
        <p14:creationId xmlns:p14="http://schemas.microsoft.com/office/powerpoint/2010/main" val="226545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1676400" cy="685800"/>
          </a:xfrm>
        </p:spPr>
        <p:txBody>
          <a:bodyPr/>
          <a:lstStyle/>
          <a:p>
            <a:r>
              <a:rPr lang="en-US" dirty="0"/>
              <a:t>Kelp</a:t>
            </a:r>
          </a:p>
        </p:txBody>
      </p:sp>
      <p:sp>
        <p:nvSpPr>
          <p:cNvPr id="5" name="Content Placeholder 4"/>
          <p:cNvSpPr>
            <a:spLocks noGrp="1"/>
          </p:cNvSpPr>
          <p:nvPr>
            <p:ph sz="half" idx="1"/>
          </p:nvPr>
        </p:nvSpPr>
        <p:spPr>
          <a:xfrm>
            <a:off x="152400" y="1148216"/>
            <a:ext cx="3733800" cy="4525963"/>
          </a:xfrm>
        </p:spPr>
        <p:txBody>
          <a:bodyPr>
            <a:normAutofit fontScale="92500"/>
          </a:bodyPr>
          <a:lstStyle/>
          <a:p>
            <a:r>
              <a:rPr lang="en-US" dirty="0"/>
              <a:t>A leafy seaweed  </a:t>
            </a:r>
          </a:p>
          <a:p>
            <a:r>
              <a:rPr lang="en-US" dirty="0"/>
              <a:t>Home to many species of marine life  </a:t>
            </a:r>
          </a:p>
          <a:p>
            <a:r>
              <a:rPr lang="en-US" dirty="0"/>
              <a:t>Hazard is entanglement</a:t>
            </a:r>
          </a:p>
          <a:p>
            <a:r>
              <a:rPr lang="en-US" dirty="0"/>
              <a:t>Avoid the situation with good dive training and carrying a dive knife for extrication</a:t>
            </a:r>
          </a:p>
          <a:p>
            <a:endParaRPr lang="en-US" dirty="0"/>
          </a:p>
        </p:txBody>
      </p:sp>
      <p:sp>
        <p:nvSpPr>
          <p:cNvPr id="6" name="Content Placeholder 5"/>
          <p:cNvSpPr>
            <a:spLocks noGrp="1"/>
          </p:cNvSpPr>
          <p:nvPr>
            <p:ph sz="half" idx="2"/>
          </p:nvPr>
        </p:nvSpPr>
        <p:spPr/>
        <p:txBody>
          <a:bodyPr>
            <a:normAutofit fontScale="92500"/>
          </a:bodyPr>
          <a:lstStyle/>
          <a:p>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583" r="8791"/>
          <a:stretch/>
        </p:blipFill>
        <p:spPr>
          <a:xfrm>
            <a:off x="4038600" y="914400"/>
            <a:ext cx="5105400" cy="5200650"/>
          </a:xfrm>
          <a:prstGeom prst="rect">
            <a:avLst/>
          </a:prstGeom>
        </p:spPr>
      </p:pic>
    </p:spTree>
    <p:extLst>
      <p:ext uri="{BB962C8B-B14F-4D97-AF65-F5344CB8AC3E}">
        <p14:creationId xmlns:p14="http://schemas.microsoft.com/office/powerpoint/2010/main" val="50774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Freshwater Life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2222"/>
          <a:stretch/>
        </p:blipFill>
        <p:spPr>
          <a:xfrm>
            <a:off x="0" y="1143000"/>
            <a:ext cx="9144000" cy="4648200"/>
          </a:xfrm>
          <a:prstGeom prst="rect">
            <a:avLst/>
          </a:prstGeom>
        </p:spPr>
      </p:pic>
    </p:spTree>
    <p:extLst>
      <p:ext uri="{BB962C8B-B14F-4D97-AF65-F5344CB8AC3E}">
        <p14:creationId xmlns:p14="http://schemas.microsoft.com/office/powerpoint/2010/main" val="253802331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5600" r="18400" b="2174"/>
          <a:stretch/>
        </p:blipFill>
        <p:spPr>
          <a:xfrm>
            <a:off x="3810000" y="0"/>
            <a:ext cx="5334000" cy="6858000"/>
          </a:xfrm>
          <a:prstGeom prst="rect">
            <a:avLst/>
          </a:prstGeom>
        </p:spPr>
      </p:pic>
      <p:sp>
        <p:nvSpPr>
          <p:cNvPr id="2" name="Subtitle 1"/>
          <p:cNvSpPr>
            <a:spLocks noGrp="1"/>
          </p:cNvSpPr>
          <p:nvPr>
            <p:ph type="subTitle" idx="1"/>
          </p:nvPr>
        </p:nvSpPr>
        <p:spPr>
          <a:xfrm>
            <a:off x="4038600" y="228600"/>
            <a:ext cx="4800600" cy="6477000"/>
          </a:xfrm>
        </p:spPr>
        <p:txBody>
          <a:bodyPr/>
          <a:lstStyle/>
          <a:p>
            <a:r>
              <a:rPr lang="en-US" sz="2800" dirty="0"/>
              <a:t>Leeches</a:t>
            </a:r>
          </a:p>
          <a:p>
            <a:r>
              <a:rPr lang="en-US" sz="2800" dirty="0"/>
              <a:t>Snapping turtles</a:t>
            </a:r>
          </a:p>
          <a:p>
            <a:r>
              <a:rPr lang="en-US" sz="2800" dirty="0"/>
              <a:t>Mussels</a:t>
            </a:r>
          </a:p>
          <a:p>
            <a:r>
              <a:rPr lang="en-US" sz="2800" dirty="0"/>
              <a:t>Fish</a:t>
            </a:r>
          </a:p>
          <a:p>
            <a:r>
              <a:rPr lang="en-US" sz="2800" dirty="0"/>
              <a:t>Snakes</a:t>
            </a:r>
          </a:p>
          <a:p>
            <a:r>
              <a:rPr lang="en-US" sz="2800" dirty="0"/>
              <a:t>Other reptiles</a:t>
            </a:r>
          </a:p>
          <a:p>
            <a:r>
              <a:rPr lang="en-US" sz="2800" dirty="0"/>
              <a:t>Semi-aquatic animals</a:t>
            </a:r>
          </a:p>
          <a:p>
            <a:r>
              <a:rPr lang="en-US" sz="2800" dirty="0"/>
              <a:t>Non-native plants</a:t>
            </a:r>
            <a:endParaRPr lang="en-US" dirty="0"/>
          </a:p>
        </p:txBody>
      </p:sp>
    </p:spTree>
    <p:extLst>
      <p:ext uri="{BB962C8B-B14F-4D97-AF65-F5344CB8AC3E}">
        <p14:creationId xmlns:p14="http://schemas.microsoft.com/office/powerpoint/2010/main" val="3408379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 </a:t>
            </a:r>
          </a:p>
          <a:p>
            <a:endParaRPr lang="en-US" dirty="0"/>
          </a:p>
        </p:txBody>
      </p:sp>
    </p:spTree>
    <p:extLst>
      <p:ext uri="{BB962C8B-B14F-4D97-AF65-F5344CB8AC3E}">
        <p14:creationId xmlns:p14="http://schemas.microsoft.com/office/powerpoint/2010/main" val="22489398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Sharks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7798"/>
          <a:stretch/>
        </p:blipFill>
        <p:spPr>
          <a:xfrm>
            <a:off x="0" y="1143000"/>
            <a:ext cx="9144000" cy="4419600"/>
          </a:xfrm>
          <a:prstGeom prst="rect">
            <a:avLst/>
          </a:prstGeom>
        </p:spPr>
      </p:pic>
    </p:spTree>
    <p:extLst>
      <p:ext uri="{BB962C8B-B14F-4D97-AF65-F5344CB8AC3E}">
        <p14:creationId xmlns:p14="http://schemas.microsoft.com/office/powerpoint/2010/main" val="241817149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57600" y="304800"/>
            <a:ext cx="5486400" cy="6324600"/>
          </a:xfrm>
        </p:spPr>
        <p:txBody>
          <a:bodyPr>
            <a:normAutofit fontScale="70000" lnSpcReduction="20000"/>
          </a:bodyPr>
          <a:lstStyle/>
          <a:p>
            <a:r>
              <a:rPr lang="en-US" dirty="0"/>
              <a:t>Shark attacks are very rare</a:t>
            </a:r>
          </a:p>
          <a:p>
            <a:r>
              <a:rPr lang="en-US" dirty="0"/>
              <a:t>Most likely to attack surfers or other boarders</a:t>
            </a:r>
          </a:p>
          <a:p>
            <a:r>
              <a:rPr lang="en-US" dirty="0"/>
              <a:t>Higher risk states include: FL, HI, SC, CA, NC, and TX</a:t>
            </a:r>
          </a:p>
          <a:p>
            <a:r>
              <a:rPr lang="en-US" dirty="0"/>
              <a:t>Different species cause different severity of wounds</a:t>
            </a:r>
          </a:p>
          <a:p>
            <a:r>
              <a:rPr lang="en-US" dirty="0"/>
              <a:t>Greatest culprits: Great White, Tiger, Bull</a:t>
            </a:r>
          </a:p>
          <a:p>
            <a:r>
              <a:rPr lang="en-US" dirty="0"/>
              <a:t>Most likely areas near shore and near drop-offs</a:t>
            </a:r>
          </a:p>
          <a:p>
            <a:r>
              <a:rPr lang="en-US" dirty="0"/>
              <a:t>More likely in murky water</a:t>
            </a:r>
          </a:p>
          <a:p>
            <a:r>
              <a:rPr lang="en-US" dirty="0"/>
              <a:t>Mistaken identity for prey animals</a:t>
            </a:r>
          </a:p>
          <a:p>
            <a:r>
              <a:rPr lang="en-US" dirty="0"/>
              <a:t>Dolphins and porpoises are often mistaken for Sharks</a:t>
            </a:r>
          </a:p>
          <a:p>
            <a:r>
              <a:rPr lang="en-US" dirty="0"/>
              <a:t>Different environmental factors make shark attacks more likely</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80791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Barracuda</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494" b="11243"/>
          <a:stretch/>
        </p:blipFill>
        <p:spPr>
          <a:xfrm>
            <a:off x="0" y="1142999"/>
            <a:ext cx="9144000" cy="4648201"/>
          </a:xfrm>
          <a:prstGeom prst="rect">
            <a:avLst/>
          </a:prstGeom>
        </p:spPr>
      </p:pic>
    </p:spTree>
    <p:extLst>
      <p:ext uri="{BB962C8B-B14F-4D97-AF65-F5344CB8AC3E}">
        <p14:creationId xmlns:p14="http://schemas.microsoft.com/office/powerpoint/2010/main" val="155005464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038600" y="457200"/>
            <a:ext cx="4800600" cy="5899150"/>
          </a:xfrm>
        </p:spPr>
        <p:txBody>
          <a:bodyPr>
            <a:normAutofit/>
          </a:bodyPr>
          <a:lstStyle/>
          <a:p>
            <a:pPr lvl="0"/>
            <a:r>
              <a:rPr lang="en-US" sz="3200" dirty="0"/>
              <a:t>Large, streamlined predator fish</a:t>
            </a:r>
          </a:p>
          <a:p>
            <a:pPr lvl="0"/>
            <a:r>
              <a:rPr lang="en-US" sz="3200" dirty="0"/>
              <a:t>Twenty or more species of barracuda, the Great Barracuda is the only one considered dangerous</a:t>
            </a:r>
          </a:p>
          <a:p>
            <a:pPr lvl="0"/>
            <a:r>
              <a:rPr lang="en-US" sz="3200" dirty="0"/>
              <a:t>Attacks rare and usually associated with blood in the water</a:t>
            </a:r>
          </a:p>
          <a:p>
            <a:pPr marL="0" indent="0">
              <a:buNone/>
            </a:pPr>
            <a:endParaRPr lang="en-US" dirty="0"/>
          </a:p>
        </p:txBody>
      </p:sp>
    </p:spTree>
    <p:extLst>
      <p:ext uri="{BB962C8B-B14F-4D97-AF65-F5344CB8AC3E}">
        <p14:creationId xmlns:p14="http://schemas.microsoft.com/office/powerpoint/2010/main" val="4092772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Schooling Fish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7051"/>
            <a:ext cx="7086600" cy="5314950"/>
          </a:xfrm>
          <a:prstGeom prst="rect">
            <a:avLst/>
          </a:prstGeom>
        </p:spPr>
      </p:pic>
    </p:spTree>
    <p:extLst>
      <p:ext uri="{BB962C8B-B14F-4D97-AF65-F5344CB8AC3E}">
        <p14:creationId xmlns:p14="http://schemas.microsoft.com/office/powerpoint/2010/main" val="56298360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038600" y="457200"/>
            <a:ext cx="4800600" cy="5899150"/>
          </a:xfrm>
        </p:spPr>
        <p:txBody>
          <a:bodyPr>
            <a:normAutofit/>
          </a:bodyPr>
          <a:lstStyle/>
          <a:p>
            <a:r>
              <a:rPr lang="en-US" dirty="0"/>
              <a:t>Usually harmless</a:t>
            </a:r>
          </a:p>
          <a:p>
            <a:r>
              <a:rPr lang="en-US" dirty="0"/>
              <a:t>Schooling Jacks, Tarpon, Mackerel and Bluefish can be dangerous</a:t>
            </a:r>
          </a:p>
          <a:p>
            <a:r>
              <a:rPr lang="en-US" dirty="0"/>
              <a:t>“Feeding Frenzies”</a:t>
            </a:r>
          </a:p>
          <a:p>
            <a:r>
              <a:rPr lang="en-US" dirty="0"/>
              <a:t>Attracting predators</a:t>
            </a:r>
          </a:p>
          <a:p>
            <a:r>
              <a:rPr lang="en-US" dirty="0"/>
              <a:t>Monitor large schools</a:t>
            </a:r>
          </a:p>
        </p:txBody>
      </p:sp>
    </p:spTree>
    <p:extLst>
      <p:ext uri="{BB962C8B-B14F-4D97-AF65-F5344CB8AC3E}">
        <p14:creationId xmlns:p14="http://schemas.microsoft.com/office/powerpoint/2010/main" val="3374360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Venomous Fish</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43000"/>
            <a:ext cx="8229600" cy="4629890"/>
          </a:xfrm>
          <a:prstGeom prst="rect">
            <a:avLst/>
          </a:prstGeom>
        </p:spPr>
      </p:pic>
    </p:spTree>
    <p:extLst>
      <p:ext uri="{BB962C8B-B14F-4D97-AF65-F5344CB8AC3E}">
        <p14:creationId xmlns:p14="http://schemas.microsoft.com/office/powerpoint/2010/main" val="2226847987"/>
      </p:ext>
    </p:extLst>
  </p:cSld>
  <p:clrMapOvr>
    <a:masterClrMapping/>
  </p:clrMapOvr>
  <p:transition spd="slow">
    <p:push dir="u"/>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14120</TotalTime>
  <Words>1522</Words>
  <Application>Microsoft Office PowerPoint</Application>
  <PresentationFormat>On-screen Show (4:3)</PresentationFormat>
  <Paragraphs>164</Paragraphs>
  <Slides>27</Slides>
  <Notes>17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27</vt:i4>
      </vt:variant>
    </vt:vector>
  </HeadingPairs>
  <TitlesOfParts>
    <vt:vector size="31" baseType="lpstr">
      <vt:lpstr>Arial</vt:lpstr>
      <vt:lpstr>Calibri</vt:lpstr>
      <vt:lpstr>Custom Design</vt:lpstr>
      <vt:lpstr>Office Theme</vt:lpstr>
      <vt:lpstr>Chapter 17: Aquatic Life and Related Hazards</vt:lpstr>
      <vt:lpstr>Marine Life</vt:lpstr>
      <vt:lpstr>Sharks</vt:lpstr>
      <vt:lpstr>PowerPoint Presentation</vt:lpstr>
      <vt:lpstr>Barracuda</vt:lpstr>
      <vt:lpstr>PowerPoint Presentation</vt:lpstr>
      <vt:lpstr>Schooling Fish</vt:lpstr>
      <vt:lpstr>PowerPoint Presentation</vt:lpstr>
      <vt:lpstr>Venomous Fish</vt:lpstr>
      <vt:lpstr>PowerPoint Presentation</vt:lpstr>
      <vt:lpstr>Marine Mammals</vt:lpstr>
      <vt:lpstr>PowerPoint Presentation</vt:lpstr>
      <vt:lpstr>Stingray</vt:lpstr>
      <vt:lpstr>PowerPoint Presentation</vt:lpstr>
      <vt:lpstr>Jellyfish</vt:lpstr>
      <vt:lpstr>Portuguese Man-of-War</vt:lpstr>
      <vt:lpstr>PowerPoint Presentation</vt:lpstr>
      <vt:lpstr>Other Marine Life and Hazards</vt:lpstr>
      <vt:lpstr>Coral</vt:lpstr>
      <vt:lpstr>Sea Urchins</vt:lpstr>
      <vt:lpstr>Mollusks and Crustacean's</vt:lpstr>
      <vt:lpstr>Microscopic Stingers</vt:lpstr>
      <vt:lpstr>Sea Snakes</vt:lpstr>
      <vt:lpstr>Kelp</vt:lpstr>
      <vt:lpstr>Freshwater Life</vt:lpstr>
      <vt:lpstr>PowerPoint Presentation</vt:lpstr>
      <vt:lpstr>PowerPoint Presentation</vt:lpstr>
    </vt:vector>
  </TitlesOfParts>
  <Company>City of Evanston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Abajian, Adam</dc:creator>
  <cp:lastModifiedBy>B. Chris Brewster</cp:lastModifiedBy>
  <cp:revision>545</cp:revision>
  <dcterms:created xsi:type="dcterms:W3CDTF">2016-10-05T17:47:24Z</dcterms:created>
  <dcterms:modified xsi:type="dcterms:W3CDTF">2017-03-10T17:37:39Z</dcterms:modified>
</cp:coreProperties>
</file>