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93" r:id="rId2"/>
  </p:sldMasterIdLst>
  <p:notesMasterIdLst>
    <p:notesMasterId r:id="rId27"/>
  </p:notesMasterIdLst>
  <p:handoutMasterIdLst>
    <p:handoutMasterId r:id="rId28"/>
  </p:handoutMasterIdLst>
  <p:sldIdLst>
    <p:sldId id="696" r:id="rId3"/>
    <p:sldId id="698" r:id="rId4"/>
    <p:sldId id="699" r:id="rId5"/>
    <p:sldId id="700" r:id="rId6"/>
    <p:sldId id="701" r:id="rId7"/>
    <p:sldId id="703" r:id="rId8"/>
    <p:sldId id="704" r:id="rId9"/>
    <p:sldId id="705" r:id="rId10"/>
    <p:sldId id="715" r:id="rId11"/>
    <p:sldId id="706" r:id="rId12"/>
    <p:sldId id="708" r:id="rId13"/>
    <p:sldId id="714" r:id="rId14"/>
    <p:sldId id="710" r:id="rId15"/>
    <p:sldId id="711" r:id="rId16"/>
    <p:sldId id="712" r:id="rId17"/>
    <p:sldId id="763" r:id="rId18"/>
    <p:sldId id="764" r:id="rId19"/>
    <p:sldId id="765" r:id="rId20"/>
    <p:sldId id="766" r:id="rId21"/>
    <p:sldId id="767" r:id="rId22"/>
    <p:sldId id="768" r:id="rId23"/>
    <p:sldId id="769" r:id="rId24"/>
    <p:sldId id="707" r:id="rId25"/>
    <p:sldId id="7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 Chris Brewster" initials="BCB" lastIdx="18" clrIdx="0">
    <p:extLst>
      <p:ext uri="{19B8F6BF-5375-455C-9EA6-DF929625EA0E}">
        <p15:presenceInfo xmlns:p15="http://schemas.microsoft.com/office/powerpoint/2012/main" userId="d3c440e2b8f28f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79705" autoAdjust="0"/>
  </p:normalViewPr>
  <p:slideViewPr>
    <p:cSldViewPr>
      <p:cViewPr varScale="1">
        <p:scale>
          <a:sx n="69" d="100"/>
          <a:sy n="69" d="100"/>
        </p:scale>
        <p:origin x="2050" y="67"/>
      </p:cViewPr>
      <p:guideLst>
        <p:guide orient="horz" pos="2160"/>
        <p:guide pos="2880"/>
      </p:guideLst>
    </p:cSldViewPr>
  </p:slideViewPr>
  <p:outlineViewPr>
    <p:cViewPr>
      <p:scale>
        <a:sx n="33" d="100"/>
        <a:sy n="33" d="100"/>
      </p:scale>
      <p:origin x="0" y="-523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F0BAC5-94FA-46B3-8A8A-CD0377A75F74}" type="datetimeFigureOut">
              <a:rPr lang="en-US" smtClean="0"/>
              <a:t>3/10/2017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D61C1-1A25-4234-893E-1663A07DD190}" type="slidenum">
              <a:rPr lang="en-US" smtClean="0"/>
              <a:t>‹#›</a:t>
            </a:fld>
            <a:endParaRPr lang="en-US" dirty="0"/>
          </a:p>
        </p:txBody>
      </p:sp>
    </p:spTree>
    <p:extLst>
      <p:ext uri="{BB962C8B-B14F-4D97-AF65-F5344CB8AC3E}">
        <p14:creationId xmlns:p14="http://schemas.microsoft.com/office/powerpoint/2010/main" val="3614663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9689F-1E9B-4204-A1B3-EF66E4127E55}" type="datetimeFigureOut">
              <a:rPr lang="en-US" smtClean="0"/>
              <a:t>3/10/2017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E86E8-C936-4B82-BEA8-3E6CEAEAA2F0}" type="slidenum">
              <a:rPr lang="en-US" smtClean="0"/>
              <a:t>‹#›</a:t>
            </a:fld>
            <a:endParaRPr lang="en-US" dirty="0"/>
          </a:p>
        </p:txBody>
      </p:sp>
    </p:spTree>
    <p:extLst>
      <p:ext uri="{BB962C8B-B14F-4D97-AF65-F5344CB8AC3E}">
        <p14:creationId xmlns:p14="http://schemas.microsoft.com/office/powerpoint/2010/main" val="211958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Explain the link between lifeguard responsibilities and those of an athlete.</a:t>
            </a:r>
          </a:p>
          <a:p>
            <a:pPr marL="228600" indent="-228600">
              <a:buFont typeface="+mj-lt"/>
              <a:buAutoNum type="arabicPeriod"/>
            </a:pPr>
            <a:r>
              <a:rPr lang="en-US" dirty="0"/>
              <a:t>Identify methods of protecting skin from the sun.</a:t>
            </a:r>
          </a:p>
          <a:p>
            <a:pPr marL="228600" indent="-228600">
              <a:buFont typeface="+mj-lt"/>
              <a:buAutoNum type="arabicPeriod"/>
            </a:pPr>
            <a:r>
              <a:rPr lang="en-US" dirty="0"/>
              <a:t>Identify methods of protecting eyes from sun damage. </a:t>
            </a:r>
          </a:p>
          <a:p>
            <a:pPr marL="228600" indent="-228600">
              <a:buFont typeface="+mj-lt"/>
              <a:buAutoNum type="arabicPeriod"/>
            </a:pPr>
            <a:r>
              <a:rPr lang="en-US" dirty="0"/>
              <a:t>Identify methods of protecting ears from chronic irritation.</a:t>
            </a:r>
          </a:p>
          <a:p>
            <a:pPr marL="228600" indent="-228600">
              <a:buFont typeface="+mj-lt"/>
              <a:buAutoNum type="arabicPeriod"/>
            </a:pPr>
            <a:r>
              <a:rPr lang="en-US" dirty="0"/>
              <a:t>Identify methods of universal protection from infection. </a:t>
            </a:r>
          </a:p>
          <a:p>
            <a:pPr marL="228600" indent="-228600">
              <a:buFont typeface="+mj-lt"/>
              <a:buAutoNum type="arabicPeriod"/>
            </a:pPr>
            <a:r>
              <a:rPr lang="en-US" dirty="0"/>
              <a:t>Identify recommendations on handling exposure to bloodborne pathogens.</a:t>
            </a:r>
          </a:p>
          <a:p>
            <a:pPr marL="228600" indent="-228600">
              <a:buFont typeface="+mj-lt"/>
              <a:buAutoNum type="arabicPeriod"/>
            </a:pPr>
            <a:r>
              <a:rPr lang="en-US" dirty="0"/>
              <a:t>Explain the function of the Occupational Health and Safety Administration regarding occupational exposure to health infection. </a:t>
            </a:r>
          </a:p>
          <a:p>
            <a:pPr marL="228600" indent="-228600">
              <a:buFont typeface="+mj-lt"/>
              <a:buAutoNum type="arabicPeriod"/>
            </a:pPr>
            <a:r>
              <a:rPr lang="en-US" dirty="0"/>
              <a:t>List ways that lifeguards can take steps to stay healthy.</a:t>
            </a:r>
          </a:p>
          <a:p>
            <a:pPr marL="228600" indent="-228600">
              <a:buFont typeface="+mj-lt"/>
              <a:buAutoNum type="arabicPeriod"/>
            </a:pPr>
            <a:r>
              <a:rPr lang="en-US" dirty="0"/>
              <a:t>Recognize the standard ways post-traumatic stress syndrome is associated with the profession of lifeguarding.</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a:t>
            </a:fld>
            <a:endParaRPr lang="en-US" dirty="0"/>
          </a:p>
        </p:txBody>
      </p:sp>
    </p:spTree>
    <p:extLst>
      <p:ext uri="{BB962C8B-B14F-4D97-AF65-F5344CB8AC3E}">
        <p14:creationId xmlns:p14="http://schemas.microsoft.com/office/powerpoint/2010/main" val="504488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Sunglasses and wide brimmed hat greatly reduce the amount of UV rays reaching the eyes.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Sunglasses need not be expensive.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 sunglasses which filter out 99% to 100% of both UV-A and UV-B. light. Use lenses that block between 75% and 95% of visible light.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best color for sunglasses include: gray, brown, green or amber.  Avoid blue lenses.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Good quality lenses are generally made of high quality optical glass, plastic, or polycarbonate.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Polarized sun glasses dramatically reduce glare and are recommended for both protection against sun, to reduce eye fatigue and improve observation.</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12</a:t>
            </a:fld>
            <a:endParaRPr lang="en-US" dirty="0"/>
          </a:p>
        </p:txBody>
      </p:sp>
    </p:spTree>
    <p:extLst>
      <p:ext uri="{BB962C8B-B14F-4D97-AF65-F5344CB8AC3E}">
        <p14:creationId xmlns:p14="http://schemas.microsoft.com/office/powerpoint/2010/main" val="1853039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Chronic irritation and inflammation of the ear is a frequent problem for lifeguards.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Swimmer’s ear and surfer’s ear, affecting the middle ear, are the most common ear problems.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most common symptoms of ear trauma include pain, inflammation and itching.  Hearing loss and ear discharge can also occur.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Prevention of ear problems includes keeping the ear canal clean and dry.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ear plugs are used, silicon earplugs are recommended.  Additional ear protection includes wearing tight fitting caps and hoods.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Avoid reaching in to the ear.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Physicians can recommend drying agents, as well as cleaning agents that help remove impacted debris.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13</a:t>
            </a:fld>
            <a:endParaRPr lang="en-US" dirty="0"/>
          </a:p>
        </p:txBody>
      </p:sp>
    </p:spTree>
    <p:extLst>
      <p:ext uri="{BB962C8B-B14F-4D97-AF65-F5344CB8AC3E}">
        <p14:creationId xmlns:p14="http://schemas.microsoft.com/office/powerpoint/2010/main" val="2871822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14</a:t>
            </a:fld>
            <a:endParaRPr lang="en-US" dirty="0"/>
          </a:p>
        </p:txBody>
      </p:sp>
    </p:spTree>
    <p:extLst>
      <p:ext uri="{BB962C8B-B14F-4D97-AF65-F5344CB8AC3E}">
        <p14:creationId xmlns:p14="http://schemas.microsoft.com/office/powerpoint/2010/main" val="243100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17</a:t>
            </a:fld>
            <a:endParaRPr lang="en-US" dirty="0"/>
          </a:p>
        </p:txBody>
      </p:sp>
    </p:spTree>
    <p:extLst>
      <p:ext uri="{BB962C8B-B14F-4D97-AF65-F5344CB8AC3E}">
        <p14:creationId xmlns:p14="http://schemas.microsoft.com/office/powerpoint/2010/main" val="2701888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19</a:t>
            </a:fld>
            <a:endParaRPr lang="en-US" dirty="0"/>
          </a:p>
        </p:txBody>
      </p:sp>
    </p:spTree>
    <p:extLst>
      <p:ext uri="{BB962C8B-B14F-4D97-AF65-F5344CB8AC3E}">
        <p14:creationId xmlns:p14="http://schemas.microsoft.com/office/powerpoint/2010/main" val="142094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21</a:t>
            </a:fld>
            <a:endParaRPr lang="en-US" dirty="0"/>
          </a:p>
        </p:txBody>
      </p:sp>
    </p:spTree>
    <p:extLst>
      <p:ext uri="{BB962C8B-B14F-4D97-AF65-F5344CB8AC3E}">
        <p14:creationId xmlns:p14="http://schemas.microsoft.com/office/powerpoint/2010/main" val="50710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Eat balanced diet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Avoid alcohol and drugs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Good night sleep is essential to vigilance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Stay hydrated using water, or in cases of prolonged exertion a sport drink that replenishes essential minerals (electrolytes), but is non-carbonated, non-caffeinated, and low in sugar may be helpful</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22</a:t>
            </a:fld>
            <a:endParaRPr lang="en-US" dirty="0"/>
          </a:p>
        </p:txBody>
      </p:sp>
    </p:spTree>
    <p:extLst>
      <p:ext uri="{BB962C8B-B14F-4D97-AF65-F5344CB8AC3E}">
        <p14:creationId xmlns:p14="http://schemas.microsoft.com/office/powerpoint/2010/main" val="735286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Divide the class into groups of three.  Assign 2 or 3 “Discussion Points” to each group.  Ask each group to answer their questions, then share their work with the rest of the group.  Finally, link the discussion questions to the lesson objectives as a final check of participant understanding of the chapter</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24</a:t>
            </a:fld>
            <a:endParaRPr lang="en-US" dirty="0"/>
          </a:p>
        </p:txBody>
      </p:sp>
    </p:spTree>
    <p:extLst>
      <p:ext uri="{BB962C8B-B14F-4D97-AF65-F5344CB8AC3E}">
        <p14:creationId xmlns:p14="http://schemas.microsoft.com/office/powerpoint/2010/main" val="126758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Open water lifeguarding is an athletic profession that exceeds the athletic requirements of most others.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critical tasks required by the lifeguard are highly dependent on athletic skills.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Unlike an athletic competition, when proceeding on a rescue lifeguards usually need to go all out and can’t pace themselves.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Lifeguards can’t avoid their athletic activity. They can’t skip an event or a heat because they don’t feel up to it .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a wide variety of injuries that can be sustained in the course of lifeguard activity.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seasonal basis of some lifeguards adds increased potential for injury risk due to the lack of lifeguard related activity in the off-season.</a:t>
            </a:r>
          </a:p>
        </p:txBody>
      </p:sp>
      <p:sp>
        <p:nvSpPr>
          <p:cNvPr id="4" name="Slide Number Placeholder 3"/>
          <p:cNvSpPr>
            <a:spLocks noGrp="1"/>
          </p:cNvSpPr>
          <p:nvPr>
            <p:ph type="sldNum" sz="quarter" idx="10"/>
          </p:nvPr>
        </p:nvSpPr>
        <p:spPr/>
        <p:txBody>
          <a:bodyPr/>
          <a:lstStyle/>
          <a:p>
            <a:fld id="{C92E86E8-C936-4B82-BEA8-3E6CEAEAA2F0}" type="slidenum">
              <a:rPr lang="en-US" smtClean="0"/>
              <a:t>3</a:t>
            </a:fld>
            <a:endParaRPr lang="en-US" dirty="0"/>
          </a:p>
        </p:txBody>
      </p:sp>
    </p:spTree>
    <p:extLst>
      <p:ext uri="{BB962C8B-B14F-4D97-AF65-F5344CB8AC3E}">
        <p14:creationId xmlns:p14="http://schemas.microsoft.com/office/powerpoint/2010/main" val="238078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Overuse injuries occur when the lifeguard has been trying to do something too often, too hard, for too long, or incorrectly, thus over-stressing or straining involved muscles and tendons, leading to inflammation, pain, and decreased function.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Back injuries, for example, may occur because lifeguards must lift, push, or carry things, like removing a victim from the water or pushing a rescue boat off the beach.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common overuse injury is swimmer’s shoulder, which represents a tendonitis of the inner shoulder muscles of the rotator cuff.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use of swim fins is recommended to lessen shoulder stress during the rescue.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Paddling long rescue boards over great distances also causes shoulder, neck, back and elbow problems.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Because lifeguards depend on running during training and rescues, they are susceptible to numerous overuse injuries including kneecap discomfort, shin splints, tendonitis, and heel spurs.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Running on the sand can cause various injuries, including Achilles tendonitis, foot problems, sprains, and strains.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Lacerations and punctures to bare feet are also common injuries.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Dismounting from an elevated beach post can strain their calf, sprain ligaments, or injure joints.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Rescue boats and emergency vehicles of all types can be an injury source.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Even the public can also be a source of injury.</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4</a:t>
            </a:fld>
            <a:endParaRPr lang="en-US" dirty="0"/>
          </a:p>
        </p:txBody>
      </p:sp>
    </p:spTree>
    <p:extLst>
      <p:ext uri="{BB962C8B-B14F-4D97-AF65-F5344CB8AC3E}">
        <p14:creationId xmlns:p14="http://schemas.microsoft.com/office/powerpoint/2010/main" val="27907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degree of injury in lifeguarding is inevitable due to the nature of the job.</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lifeguard injuries can be prevented.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USLA recommends that all lifeguards receive a pre-employment physical, and then annually, whether on their own or through their agencies, lifeguards should obtain a preseason physical exam.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Workouts should include drills using all items of rescue equipment that will be used in rescue, including RFDs, swim fins, and rescue boards.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a daily basis, lifeguards should engage in physical exercise, including cardiovascular workouts which stress the respiratory and circulatory systems.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Strength workouts should be carried out several times a week.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 athletes are advised to cross-train, not just pursue a single type of exercise.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proper body mechanics when lifting and enlist several lifeguards to share the load and reduce injury.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the beach area free of unnecessary debris and consider use of footwear.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vigilant when running on uneven surfaces.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Equipment should be properly maintained to prevent damage, breakdown, or failure, any of which may result in injury. Proper training should be provided (e.g. use of helmets).   </a:t>
            </a:r>
          </a:p>
          <a:p>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5</a:t>
            </a:fld>
            <a:endParaRPr lang="en-US" dirty="0"/>
          </a:p>
        </p:txBody>
      </p:sp>
    </p:spTree>
    <p:extLst>
      <p:ext uri="{BB962C8B-B14F-4D97-AF65-F5344CB8AC3E}">
        <p14:creationId xmlns:p14="http://schemas.microsoft.com/office/powerpoint/2010/main" val="4193945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skin is the largest organ of the body and is susceptible to many injuries.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Skin cancer is the most common type of cancer, and lifeguards are very vulnerable because of the high levels of sun exposure they sustain and because of the strength of the sun’s rays at the beach where the damaging effect of sun rays can be tripled.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skin cancer is highly curable if found early and treated, over 17,000 people die of skin cancer in the United States each year.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Skin cancer can and has killed lifeguards, even at a young 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most serious threat comes from a spectrum of sunlight called ultraviolet (UV) light..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no such thing as a “safe” tan!  Even gradual tanning damages the skin.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Because sun damage to the skin occurs at the cellular level, DNA is directly harmed.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two types of UV light – UV-A and UV-B.</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body produces melanin to protect the skin from damage.  Melanin is the pigment that darkens (tans) the skin.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Skin exposed to sun ages at an accelerated rate.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Skin cancers include melanoma (the deadliest form), squamous-cell carcinoma, and basal cell carcinoma.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caught early, the deadly forms of skin cancer can usually be removed and their spread often stopped.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USLA recommends awareness training for lifeguards, to help them better understand the problem and to check themselves for skin cancer, as well as annual evaluations by qualified medical experts.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higher SPF number indicates greater protection, but increases above SPF 30 are marginal. An SPF 15 sunscreen blocks 93% of UVB radiation, while SPF 30 blocks about 97%.It is important for lifeguards to know that damage occurs to the skin, even when sunscreen is properly applied.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Sunscreen should be applied to dry skin, 20 to 30 minutes before sun exposure.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should be used even on cloudy days because up to 80% of UV rays penetrate clouds. Sunscreen must be applied to all exposed parts of the body (including lips, ears, nose, shoulders and head).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Tightly knit, opaque clothing and the use of a wide brimmed hat can also protect the skin from sun damage.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has been demonstrated that mandating use of sunscreen and protective clothing by lifeguards reduces the incidence of skin cancer and related workers compensation claims.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7</a:t>
            </a:fld>
            <a:endParaRPr lang="en-US" dirty="0"/>
          </a:p>
        </p:txBody>
      </p:sp>
    </p:spTree>
    <p:extLst>
      <p:ext uri="{BB962C8B-B14F-4D97-AF65-F5344CB8AC3E}">
        <p14:creationId xmlns:p14="http://schemas.microsoft.com/office/powerpoint/2010/main" val="327438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should be used even on cloudy days because up to 80% of UV rays penetrate clouds. Sunscreen must be applied to all exposed parts of the body (including lips, ears, nose, shoulders and head).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Tightly knit, opaque clothing and the use of a wide brimmed hat can also protect the skin from sun damage.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has been demonstrated that mandating use of sunscreen and protective clothing by lifeguards reduces the incidence of skin cancer and related workers compensation claims.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8</a:t>
            </a:fld>
            <a:endParaRPr lang="en-US" dirty="0"/>
          </a:p>
        </p:txBody>
      </p:sp>
    </p:spTree>
    <p:extLst>
      <p:ext uri="{BB962C8B-B14F-4D97-AF65-F5344CB8AC3E}">
        <p14:creationId xmlns:p14="http://schemas.microsoft.com/office/powerpoint/2010/main" val="30839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9</a:t>
            </a:fld>
            <a:endParaRPr lang="en-US" dirty="0"/>
          </a:p>
        </p:txBody>
      </p:sp>
    </p:spTree>
    <p:extLst>
      <p:ext uri="{BB962C8B-B14F-4D97-AF65-F5344CB8AC3E}">
        <p14:creationId xmlns:p14="http://schemas.microsoft.com/office/powerpoint/2010/main" val="427829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10</a:t>
            </a:fld>
            <a:endParaRPr lang="en-US" dirty="0"/>
          </a:p>
        </p:txBody>
      </p:sp>
    </p:spTree>
    <p:extLst>
      <p:ext uri="{BB962C8B-B14F-4D97-AF65-F5344CB8AC3E}">
        <p14:creationId xmlns:p14="http://schemas.microsoft.com/office/powerpoint/2010/main" val="290251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Keen eyesight is essential for lifeguards and those they watch over.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Eyesight can be seriously damaged by exposure to the sun. These can be minimized through proper protection.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Cataracts: a clouding of the lens of the eye.  Can be caused by excessive sun exposure over a period of years.  Primarily affect people later in life.  Can be treated by surgery.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Eye injuries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Cataracts: A clouding of the lens of the eye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Macular Degeneration: Loss of central vision</a:t>
            </a:r>
          </a:p>
          <a:p>
            <a:pPr marL="628650" lvl="1" indent="-171450">
              <a:buFont typeface="Arial" panose="020B0604020202020204" pitchFamily="34" charset="0"/>
              <a:buChar char="•"/>
            </a:pPr>
            <a:r>
              <a:rPr lang="en-US" sz="1200" kern="1200" dirty="0" err="1">
                <a:solidFill>
                  <a:schemeClr val="tx1"/>
                </a:solidFill>
                <a:effectLst/>
                <a:latin typeface="+mn-lt"/>
                <a:ea typeface="+mn-ea"/>
                <a:cs typeface="+mn-cs"/>
              </a:rPr>
              <a:t>Photokeratitis</a:t>
            </a:r>
            <a:r>
              <a:rPr lang="en-US" sz="1200" kern="1200" dirty="0">
                <a:solidFill>
                  <a:schemeClr val="tx1"/>
                </a:solidFill>
                <a:effectLst/>
                <a:latin typeface="+mn-lt"/>
                <a:ea typeface="+mn-ea"/>
                <a:cs typeface="+mn-cs"/>
              </a:rPr>
              <a:t>: Damage to the cornea of the eye from exposure to intense light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Pterygium: A callous-like growth that can spread over the white of the eye</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11</a:t>
            </a:fld>
            <a:endParaRPr lang="en-US" dirty="0"/>
          </a:p>
        </p:txBody>
      </p:sp>
    </p:spTree>
    <p:extLst>
      <p:ext uri="{BB962C8B-B14F-4D97-AF65-F5344CB8AC3E}">
        <p14:creationId xmlns:p14="http://schemas.microsoft.com/office/powerpoint/2010/main" val="39273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lvl1pPr algn="l">
              <a:defRPr/>
            </a:lvl1pPr>
          </a:lstStyle>
          <a:p>
            <a:r>
              <a:rPr lang="en-US" dirty="0"/>
              <a:t>Click to edit Master title style</a:t>
            </a:r>
          </a:p>
        </p:txBody>
      </p:sp>
      <p:sp>
        <p:nvSpPr>
          <p:cNvPr id="3" name="Content Placeholder 2"/>
          <p:cNvSpPr>
            <a:spLocks noGrp="1"/>
          </p:cNvSpPr>
          <p:nvPr>
            <p:ph sz="half" idx="1" hasCustomPrompt="1"/>
          </p:nvPr>
        </p:nvSpPr>
        <p:spPr>
          <a:xfrm>
            <a:off x="457200" y="1148216"/>
            <a:ext cx="4038600" cy="4525963"/>
          </a:xfrm>
        </p:spPr>
        <p:txBody>
          <a:bodyPr/>
          <a:lstStyle>
            <a:lvl1pPr>
              <a:defRPr sz="2800">
                <a:solidFill>
                  <a:schemeClr val="tx2">
                    <a:lumMod val="7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8216"/>
            <a:ext cx="4038600" cy="49779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38108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3505200" cy="4038600"/>
          </a:xfrm>
        </p:spPr>
        <p:txBody>
          <a:bodyPr/>
          <a:lstStyle>
            <a:lvl1pPr>
              <a:defRPr>
                <a:solidFill>
                  <a:schemeClr val="tx2">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5946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01E278-1ADF-4048-9E51-866E592FFA07}" type="slidenum">
              <a:rPr lang="en-US" smtClean="0"/>
              <a:t>‹#›</a:t>
            </a:fld>
            <a:endParaRPr lang="en-US" dirty="0"/>
          </a:p>
        </p:txBody>
      </p:sp>
      <p:sp>
        <p:nvSpPr>
          <p:cNvPr id="5" name="Title 1"/>
          <p:cNvSpPr>
            <a:spLocks noGrp="1"/>
          </p:cNvSpPr>
          <p:nvPr>
            <p:ph type="title"/>
          </p:nvPr>
        </p:nvSpPr>
        <p:spPr>
          <a:xfrm>
            <a:off x="762000" y="381000"/>
            <a:ext cx="7620000" cy="565150"/>
          </a:xfrm>
        </p:spPr>
        <p:txBody>
          <a:bodyPr anchor="b"/>
          <a:lstStyle>
            <a:lvl1pPr algn="ctr">
              <a:defRPr sz="3200" b="0">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74290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733800" cy="565150"/>
          </a:xfrm>
        </p:spPr>
        <p:txBody>
          <a:bodyPr anchor="b"/>
          <a:lstStyle>
            <a:lvl1pPr algn="l">
              <a:defRPr sz="3200" b="0">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990600"/>
            <a:ext cx="3733800" cy="4419601"/>
          </a:xfrm>
        </p:spPr>
        <p:txBody>
          <a:bodyPr/>
          <a:lstStyle>
            <a:lvl1pPr marL="0" indent="0">
              <a:buNone/>
              <a:defRPr sz="3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2578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ter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a:bodyPr>
          <a:lstStyle>
            <a:lvl1pPr>
              <a:defRPr sz="360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descr="\\local.cityofevanston.org\users\users\aabajian\Desktop\clear USLA 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1674" y="1600200"/>
            <a:ext cx="473392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0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Slide Landscap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normAutofit/>
          </a:bodyPr>
          <a:lstStyle>
            <a:lvl1pPr algn="ctr">
              <a:defRPr sz="3600" b="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5993525"/>
            <a:ext cx="1981200" cy="864475"/>
          </a:xfrm>
          <a:prstGeom prst="rect">
            <a:avLst/>
          </a:prstGeom>
          <a:noFill/>
          <a:ln w="9525">
            <a:solidFill>
              <a:schemeClr val="tx1"/>
            </a:solidFill>
            <a:miter lim="800000"/>
            <a:headEnd/>
            <a:tailEnd/>
          </a:ln>
          <a:effectLst>
            <a:glow>
              <a:schemeClr val="accent1">
                <a:alpha val="44000"/>
              </a:schemeClr>
            </a:glow>
            <a:outerShdw dir="366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681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bjective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1110342"/>
            <a:ext cx="4800600" cy="5246007"/>
          </a:xfrm>
        </p:spPr>
        <p:txBody>
          <a:bodyPr>
            <a:normAutofit/>
          </a:bodyPr>
          <a:lstStyle>
            <a:lvl1pPr marL="571500" indent="-571500" algn="l">
              <a:buFont typeface="Arial" panose="020B0604020202020204" pitchFamily="34" charset="0"/>
              <a:buChar char="•"/>
              <a:defRPr sz="3600">
                <a:solidFill>
                  <a:schemeClr val="tx2">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3919280" cy="7467600"/>
          </a:xfrm>
          <a:prstGeom prst="rect">
            <a:avLst/>
          </a:prstGeom>
        </p:spPr>
      </p:pic>
      <p:sp>
        <p:nvSpPr>
          <p:cNvPr id="9" name="Title 1"/>
          <p:cNvSpPr>
            <a:spLocks noGrp="1"/>
          </p:cNvSpPr>
          <p:nvPr>
            <p:ph type="title"/>
          </p:nvPr>
        </p:nvSpPr>
        <p:spPr>
          <a:xfrm>
            <a:off x="4038600" y="60324"/>
            <a:ext cx="4800600" cy="930275"/>
          </a:xfr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27052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ussion Poin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066800"/>
            <a:ext cx="8763000" cy="4267200"/>
          </a:xfrm>
        </p:spPr>
        <p:txBody>
          <a:bodyPr anchor="t"/>
          <a:lstStyle>
            <a:lvl1pPr marL="0" indent="0">
              <a:buNone/>
              <a:defRPr sz="2400">
                <a:solidFill>
                  <a:schemeClr val="tx2">
                    <a:lumMod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3109" y="5649395"/>
            <a:ext cx="6667500" cy="1190625"/>
          </a:xfrm>
          <a:prstGeom prst="rect">
            <a:avLst/>
          </a:prstGeom>
          <a:ln>
            <a:solidFill>
              <a:schemeClr val="accent1"/>
            </a:solidFill>
          </a:ln>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1" y="794452"/>
            <a:ext cx="9144000" cy="3990864"/>
          </a:xfrm>
          <a:prstGeom prst="rect">
            <a:avLst/>
          </a:prstGeom>
        </p:spPr>
      </p:pic>
    </p:spTree>
    <p:extLst>
      <p:ext uri="{BB962C8B-B14F-4D97-AF65-F5344CB8AC3E}">
        <p14:creationId xmlns:p14="http://schemas.microsoft.com/office/powerpoint/2010/main" val="295822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3303" b="6879"/>
          <a:stretch/>
        </p:blipFill>
        <p:spPr>
          <a:xfrm>
            <a:off x="-76200" y="0"/>
            <a:ext cx="9144000" cy="6858000"/>
          </a:xfrm>
          <a:prstGeom prst="rect">
            <a:avLst/>
          </a:prstGeom>
        </p:spPr>
      </p:pic>
      <p:sp>
        <p:nvSpPr>
          <p:cNvPr id="2" name="Title 1"/>
          <p:cNvSpPr>
            <a:spLocks noGrp="1"/>
          </p:cNvSpPr>
          <p:nvPr>
            <p:ph type="title"/>
          </p:nvPr>
        </p:nvSpPr>
        <p:spPr>
          <a:xfrm>
            <a:off x="533400" y="2209800"/>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54406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42672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676399"/>
            <a:ext cx="4267200" cy="3886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569193"/>
            <a:ext cx="1371600" cy="1288807"/>
          </a:xfrm>
          <a:prstGeom prst="rect">
            <a:avLst/>
          </a:prstGeom>
        </p:spPr>
      </p:pic>
    </p:spTree>
    <p:extLst>
      <p:ext uri="{BB962C8B-B14F-4D97-AF65-F5344CB8AC3E}">
        <p14:creationId xmlns:p14="http://schemas.microsoft.com/office/powerpoint/2010/main" val="3043305404"/>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Lst>
  <p:txStyles>
    <p:titleStyle>
      <a:lvl1pPr algn="ctr" defTabSz="914400" rtl="0" eaLnBrk="1" latinLnBrk="0" hangingPunct="1">
        <a:spcBef>
          <a:spcPct val="0"/>
        </a:spcBef>
        <a:buNone/>
        <a:defRPr sz="36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60000"/>
              <a:lumOff val="4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spTree>
    <p:extLst>
      <p:ext uri="{BB962C8B-B14F-4D97-AF65-F5344CB8AC3E}">
        <p14:creationId xmlns:p14="http://schemas.microsoft.com/office/powerpoint/2010/main" val="1488921432"/>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10" r:id="rId4"/>
    <p:sldLayoutId id="2147483711" r:id="rId5"/>
  </p:sldLayoutIdLst>
  <p:txStyles>
    <p:titleStyle>
      <a:lvl1pPr algn="ctr" defTabSz="914400" rtl="0" eaLnBrk="1" latinLnBrk="0" hangingPunct="1">
        <a:spcBef>
          <a:spcPct val="0"/>
        </a:spcBef>
        <a:buNone/>
        <a:defRPr sz="44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16: Lifeguard Health and Safety</a:t>
            </a:r>
          </a:p>
        </p:txBody>
      </p:sp>
    </p:spTree>
    <p:extLst>
      <p:ext uri="{BB962C8B-B14F-4D97-AF65-F5344CB8AC3E}">
        <p14:creationId xmlns:p14="http://schemas.microsoft.com/office/powerpoint/2010/main" val="137487954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Protection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3602873"/>
          </a:xfrm>
          <a:prstGeom prst="rect">
            <a:avLst/>
          </a:prstGeom>
        </p:spPr>
      </p:pic>
    </p:spTree>
    <p:extLst>
      <p:ext uri="{BB962C8B-B14F-4D97-AF65-F5344CB8AC3E}">
        <p14:creationId xmlns:p14="http://schemas.microsoft.com/office/powerpoint/2010/main" val="149936222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dirty="0"/>
              <a:t>Sun damages eyes</a:t>
            </a:r>
          </a:p>
          <a:p>
            <a:r>
              <a:rPr lang="en-US" sz="2800" dirty="0"/>
              <a:t>Cataracts</a:t>
            </a:r>
          </a:p>
          <a:p>
            <a:r>
              <a:rPr lang="en-US" sz="2800" dirty="0"/>
              <a:t>Macular Degeneration</a:t>
            </a:r>
          </a:p>
          <a:p>
            <a:r>
              <a:rPr lang="en-US" sz="2800" dirty="0" err="1"/>
              <a:t>Photokeratitis</a:t>
            </a:r>
            <a:endParaRPr lang="en-US" sz="2800" dirty="0"/>
          </a:p>
          <a:p>
            <a:r>
              <a:rPr lang="en-US" sz="2800" dirty="0"/>
              <a:t>Pterygium</a:t>
            </a:r>
            <a:endParaRPr lang="en-US" dirty="0"/>
          </a:p>
        </p:txBody>
      </p:sp>
    </p:spTree>
    <p:extLst>
      <p:ext uri="{BB962C8B-B14F-4D97-AF65-F5344CB8AC3E}">
        <p14:creationId xmlns:p14="http://schemas.microsoft.com/office/powerpoint/2010/main" val="1106903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dirty="0"/>
              <a:t>Filter UV-A and UV-B light</a:t>
            </a:r>
          </a:p>
          <a:p>
            <a:r>
              <a:rPr lang="en-US" sz="2800" dirty="0"/>
              <a:t>Block 75%-95% visible light</a:t>
            </a:r>
          </a:p>
          <a:p>
            <a:r>
              <a:rPr lang="en-US" sz="2800" dirty="0"/>
              <a:t>Gray, brown or amber lenses</a:t>
            </a:r>
          </a:p>
          <a:p>
            <a:r>
              <a:rPr lang="en-US" sz="2800" dirty="0"/>
              <a:t>Glass, plastic, or polycarbonate lenses</a:t>
            </a:r>
          </a:p>
          <a:p>
            <a:r>
              <a:rPr lang="en-US" sz="2800" dirty="0"/>
              <a:t>Polarized lenses</a:t>
            </a:r>
          </a:p>
          <a:p>
            <a:endParaRPr lang="en-US" dirty="0"/>
          </a:p>
        </p:txBody>
      </p:sp>
      <p:sp>
        <p:nvSpPr>
          <p:cNvPr id="3" name="Title 2"/>
          <p:cNvSpPr>
            <a:spLocks noGrp="1"/>
          </p:cNvSpPr>
          <p:nvPr>
            <p:ph type="title"/>
          </p:nvPr>
        </p:nvSpPr>
        <p:spPr>
          <a:xfrm>
            <a:off x="4038600" y="60324"/>
            <a:ext cx="4800600" cy="1038226"/>
          </a:xfrm>
        </p:spPr>
        <p:txBody>
          <a:bodyPr/>
          <a:lstStyle/>
          <a:p>
            <a:r>
              <a:rPr lang="en-US" sz="3600" dirty="0"/>
              <a:t>Selecting Sunglasses</a:t>
            </a:r>
          </a:p>
        </p:txBody>
      </p:sp>
    </p:spTree>
    <p:extLst>
      <p:ext uri="{BB962C8B-B14F-4D97-AF65-F5344CB8AC3E}">
        <p14:creationId xmlns:p14="http://schemas.microsoft.com/office/powerpoint/2010/main" val="1060127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 Protection</a:t>
            </a:r>
          </a:p>
        </p:txBody>
      </p:sp>
      <p:sp>
        <p:nvSpPr>
          <p:cNvPr id="3" name="Content Placeholder 2"/>
          <p:cNvSpPr>
            <a:spLocks noGrp="1"/>
          </p:cNvSpPr>
          <p:nvPr>
            <p:ph sz="half" idx="1"/>
          </p:nvPr>
        </p:nvSpPr>
        <p:spPr/>
        <p:txBody>
          <a:bodyPr/>
          <a:lstStyle/>
          <a:p>
            <a:r>
              <a:rPr lang="en-US" dirty="0"/>
              <a:t>Infection or irritation to the ears(s)</a:t>
            </a:r>
          </a:p>
          <a:p>
            <a:r>
              <a:rPr lang="en-US" dirty="0"/>
              <a:t>Swimmer’s ear</a:t>
            </a:r>
          </a:p>
          <a:p>
            <a:pPr lvl="1"/>
            <a:r>
              <a:rPr lang="en-US" dirty="0">
                <a:solidFill>
                  <a:schemeClr val="accent2">
                    <a:lumMod val="75000"/>
                  </a:schemeClr>
                </a:solidFill>
              </a:rPr>
              <a:t>Ear Trauma Pain</a:t>
            </a:r>
          </a:p>
          <a:p>
            <a:pPr lvl="1"/>
            <a:r>
              <a:rPr lang="en-US" dirty="0">
                <a:solidFill>
                  <a:schemeClr val="accent2">
                    <a:lumMod val="75000"/>
                  </a:schemeClr>
                </a:solidFill>
              </a:rPr>
              <a:t>Inflammation</a:t>
            </a:r>
          </a:p>
          <a:p>
            <a:pPr lvl="1"/>
            <a:r>
              <a:rPr lang="en-US" dirty="0">
                <a:solidFill>
                  <a:schemeClr val="accent2">
                    <a:lumMod val="75000"/>
                  </a:schemeClr>
                </a:solidFill>
              </a:rPr>
              <a:t>Itching</a:t>
            </a:r>
          </a:p>
          <a:p>
            <a:pPr lvl="1"/>
            <a:r>
              <a:rPr lang="en-US" dirty="0">
                <a:solidFill>
                  <a:schemeClr val="accent2">
                    <a:lumMod val="75000"/>
                  </a:schemeClr>
                </a:solidFill>
              </a:rPr>
              <a:t>Hearing Loss</a:t>
            </a:r>
          </a:p>
          <a:p>
            <a:pPr lvl="1"/>
            <a:r>
              <a:rPr lang="en-US" dirty="0">
                <a:solidFill>
                  <a:schemeClr val="accent2">
                    <a:lumMod val="75000"/>
                  </a:schemeClr>
                </a:solidFill>
              </a:rPr>
              <a:t>Discharge</a:t>
            </a:r>
          </a:p>
        </p:txBody>
      </p:sp>
      <p:sp>
        <p:nvSpPr>
          <p:cNvPr id="4" name="Content Placeholder 3"/>
          <p:cNvSpPr>
            <a:spLocks noGrp="1"/>
          </p:cNvSpPr>
          <p:nvPr>
            <p:ph sz="half" idx="2"/>
          </p:nvPr>
        </p:nvSpPr>
        <p:spPr/>
        <p:txBody>
          <a:bodyPr/>
          <a:lstStyle/>
          <a:p>
            <a:r>
              <a:rPr lang="en-US" dirty="0"/>
              <a:t>Keep ears dry</a:t>
            </a:r>
          </a:p>
          <a:p>
            <a:r>
              <a:rPr lang="en-US" dirty="0"/>
              <a:t>Silicon ear plugs</a:t>
            </a:r>
          </a:p>
          <a:p>
            <a:r>
              <a:rPr lang="en-US" dirty="0"/>
              <a:t>Tight fitting caps and hoods</a:t>
            </a:r>
          </a:p>
          <a:p>
            <a:r>
              <a:rPr lang="en-US" dirty="0"/>
              <a:t>Drying agents</a:t>
            </a:r>
          </a:p>
          <a:p>
            <a:r>
              <a:rPr lang="en-US" dirty="0"/>
              <a:t>Cleaning agents</a:t>
            </a:r>
          </a:p>
        </p:txBody>
      </p:sp>
    </p:spTree>
    <p:extLst>
      <p:ext uri="{BB962C8B-B14F-4D97-AF65-F5344CB8AC3E}">
        <p14:creationId xmlns:p14="http://schemas.microsoft.com/office/powerpoint/2010/main" val="164602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a:t>
            </a:r>
          </a:p>
        </p:txBody>
      </p:sp>
      <p:sp>
        <p:nvSpPr>
          <p:cNvPr id="3" name="Content Placeholder 2"/>
          <p:cNvSpPr>
            <a:spLocks noGrp="1"/>
          </p:cNvSpPr>
          <p:nvPr>
            <p:ph sz="half" idx="1"/>
          </p:nvPr>
        </p:nvSpPr>
        <p:spPr/>
        <p:txBody>
          <a:bodyPr>
            <a:normAutofit/>
          </a:bodyPr>
          <a:lstStyle/>
          <a:p>
            <a:pPr marL="171450" lvl="0" indent="-171450"/>
            <a:r>
              <a:rPr lang="en-US" dirty="0"/>
              <a:t>Infection of healthcare workers through exposure to the body fluids of another person (called cross-infection) is rare, but can occur</a:t>
            </a:r>
          </a:p>
          <a:p>
            <a:pPr marL="171450" lvl="0" indent="-171450"/>
            <a:r>
              <a:rPr lang="en-US" dirty="0"/>
              <a:t>Body fluids can carry pathogens, which cause disease</a:t>
            </a:r>
          </a:p>
          <a:p>
            <a:endParaRPr lang="en-US" dirty="0"/>
          </a:p>
        </p:txBody>
      </p:sp>
      <p:sp>
        <p:nvSpPr>
          <p:cNvPr id="4" name="Content Placeholder 3"/>
          <p:cNvSpPr>
            <a:spLocks noGrp="1"/>
          </p:cNvSpPr>
          <p:nvPr>
            <p:ph sz="half" idx="2"/>
          </p:nvPr>
        </p:nvSpPr>
        <p:spPr/>
        <p:txBody>
          <a:bodyPr>
            <a:normAutofit/>
          </a:bodyPr>
          <a:lstStyle/>
          <a:p>
            <a:pPr marL="171450" lvl="0" indent="-171450"/>
            <a:r>
              <a:rPr lang="en-US" dirty="0"/>
              <a:t>Difficult for lifeguards to protect themselves in beach environment</a:t>
            </a:r>
          </a:p>
          <a:p>
            <a:pPr marL="171450" lvl="0" indent="-171450"/>
            <a:r>
              <a:rPr lang="en-US" dirty="0"/>
              <a:t>The best way to avoid infection is to use “universal precautions” —  all bodily fluids are assumed to infectious</a:t>
            </a:r>
          </a:p>
          <a:p>
            <a:endParaRPr lang="en-US" dirty="0"/>
          </a:p>
        </p:txBody>
      </p:sp>
    </p:spTree>
    <p:extLst>
      <p:ext uri="{BB962C8B-B14F-4D97-AF65-F5344CB8AC3E}">
        <p14:creationId xmlns:p14="http://schemas.microsoft.com/office/powerpoint/2010/main" val="2641462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707" y="1752600"/>
            <a:ext cx="4343400" cy="2514600"/>
          </a:xfrm>
        </p:spPr>
        <p:txBody>
          <a:bodyPr>
            <a:normAutofit/>
          </a:bodyPr>
          <a:lstStyle/>
          <a:p>
            <a:r>
              <a:rPr lang="en-US" dirty="0"/>
              <a:t>General Recommendations on Exposure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59840" cy="6858000"/>
          </a:xfrm>
          <a:prstGeom prst="rect">
            <a:avLst/>
          </a:prstGeom>
        </p:spPr>
      </p:pic>
    </p:spTree>
    <p:extLst>
      <p:ext uri="{BB962C8B-B14F-4D97-AF65-F5344CB8AC3E}">
        <p14:creationId xmlns:p14="http://schemas.microsoft.com/office/powerpoint/2010/main" val="239743853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lvl="0"/>
            <a:r>
              <a:rPr lang="en-US" sz="3200" dirty="0"/>
              <a:t>The CDC recommends:</a:t>
            </a:r>
          </a:p>
          <a:p>
            <a:pPr marL="800100" lvl="1" indent="-342900" algn="l">
              <a:buFontTx/>
              <a:buChar char="-"/>
            </a:pPr>
            <a:r>
              <a:rPr lang="en-US" sz="2400" dirty="0">
                <a:solidFill>
                  <a:schemeClr val="accent2">
                    <a:lumMod val="75000"/>
                  </a:schemeClr>
                </a:solidFill>
                <a:latin typeface="Arial" panose="020B0604020202020204" pitchFamily="34" charset="0"/>
                <a:cs typeface="Arial" panose="020B0604020202020204" pitchFamily="34" charset="0"/>
              </a:rPr>
              <a:t>Hepatitis B</a:t>
            </a:r>
          </a:p>
          <a:p>
            <a:pPr marL="800100" lvl="1" indent="-342900" algn="l">
              <a:buFontTx/>
              <a:buChar char="-"/>
            </a:pPr>
            <a:r>
              <a:rPr lang="en-US" sz="2400" dirty="0">
                <a:solidFill>
                  <a:schemeClr val="accent2">
                    <a:lumMod val="75000"/>
                  </a:schemeClr>
                </a:solidFill>
                <a:latin typeface="Arial" panose="020B0604020202020204" pitchFamily="34" charset="0"/>
                <a:cs typeface="Arial" panose="020B0604020202020204" pitchFamily="34" charset="0"/>
              </a:rPr>
              <a:t>Flu (annually)</a:t>
            </a:r>
          </a:p>
          <a:p>
            <a:pPr marL="800100" lvl="1" indent="-342900" algn="l">
              <a:buFontTx/>
              <a:buChar char="-"/>
            </a:pPr>
            <a:r>
              <a:rPr lang="en-US" sz="2400" dirty="0">
                <a:solidFill>
                  <a:schemeClr val="accent2">
                    <a:lumMod val="75000"/>
                  </a:schemeClr>
                </a:solidFill>
                <a:latin typeface="Arial" panose="020B0604020202020204" pitchFamily="34" charset="0"/>
                <a:cs typeface="Arial" panose="020B0604020202020204" pitchFamily="34" charset="0"/>
              </a:rPr>
              <a:t>MMR (Measles, Mumps, &amp; Rubella)</a:t>
            </a:r>
          </a:p>
          <a:p>
            <a:pPr marL="800100" lvl="1" indent="-342900" algn="l">
              <a:buFontTx/>
              <a:buChar char="-"/>
            </a:pPr>
            <a:r>
              <a:rPr lang="en-US" sz="2400" dirty="0">
                <a:solidFill>
                  <a:schemeClr val="accent2">
                    <a:lumMod val="75000"/>
                  </a:schemeClr>
                </a:solidFill>
                <a:latin typeface="Arial" panose="020B0604020202020204" pitchFamily="34" charset="0"/>
                <a:cs typeface="Arial" panose="020B0604020202020204" pitchFamily="34" charset="0"/>
              </a:rPr>
              <a:t>Varicella (Chickenpox)</a:t>
            </a:r>
          </a:p>
          <a:p>
            <a:pPr marL="800100" lvl="1" indent="-342900" algn="l">
              <a:buFontTx/>
              <a:buChar char="-"/>
            </a:pPr>
            <a:r>
              <a:rPr lang="en-US" sz="2400" dirty="0">
                <a:solidFill>
                  <a:schemeClr val="accent2">
                    <a:lumMod val="75000"/>
                  </a:schemeClr>
                </a:solidFill>
                <a:latin typeface="Arial" panose="020B0604020202020204" pitchFamily="34" charset="0"/>
                <a:cs typeface="Arial" panose="020B0604020202020204" pitchFamily="34" charset="0"/>
              </a:rPr>
              <a:t>Tdap (Tetanus, Diphtheria, Pertussis)</a:t>
            </a:r>
          </a:p>
          <a:p>
            <a:pPr marL="800100" lvl="1" indent="-342900" algn="l">
              <a:buFontTx/>
              <a:buChar char="-"/>
            </a:pPr>
            <a:endParaRPr lang="en-US" sz="2400" b="1" dirty="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n-US" dirty="0"/>
          </a:p>
        </p:txBody>
      </p:sp>
      <p:sp>
        <p:nvSpPr>
          <p:cNvPr id="3" name="Title 2"/>
          <p:cNvSpPr>
            <a:spLocks noGrp="1"/>
          </p:cNvSpPr>
          <p:nvPr>
            <p:ph type="title"/>
          </p:nvPr>
        </p:nvSpPr>
        <p:spPr/>
        <p:txBody>
          <a:bodyPr/>
          <a:lstStyle/>
          <a:p>
            <a:r>
              <a:rPr lang="en-US" dirty="0"/>
              <a:t>Vaccinations</a:t>
            </a:r>
          </a:p>
        </p:txBody>
      </p:sp>
    </p:spTree>
    <p:extLst>
      <p:ext uri="{BB962C8B-B14F-4D97-AF65-F5344CB8AC3E}">
        <p14:creationId xmlns:p14="http://schemas.microsoft.com/office/powerpoint/2010/main" val="2198999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429000" y="1524000"/>
            <a:ext cx="5410200" cy="5029200"/>
          </a:xfrm>
        </p:spPr>
        <p:txBody>
          <a:bodyPr>
            <a:normAutofit/>
          </a:bodyPr>
          <a:lstStyle/>
          <a:p>
            <a:pPr lvl="0"/>
            <a:r>
              <a:rPr lang="en-US" sz="2400" dirty="0"/>
              <a:t>Avoid contact with the victim if possible</a:t>
            </a:r>
          </a:p>
          <a:p>
            <a:pPr lvl="0"/>
            <a:r>
              <a:rPr lang="en-US" sz="2400" dirty="0"/>
              <a:t>Avoid contact with bleeding areas when removing victim from water</a:t>
            </a:r>
          </a:p>
          <a:p>
            <a:pPr lvl="0"/>
            <a:r>
              <a:rPr lang="en-US" sz="2400" dirty="0"/>
              <a:t>During in-water resuscitation, wash away blood or body fluids prior to contact</a:t>
            </a:r>
          </a:p>
          <a:p>
            <a:pPr lvl="0"/>
            <a:r>
              <a:rPr lang="en-US" sz="2400" dirty="0"/>
              <a:t>Wash rescuer’s mouth after contact</a:t>
            </a:r>
          </a:p>
          <a:p>
            <a:pPr lvl="0"/>
            <a:r>
              <a:rPr lang="en-US" sz="2400" dirty="0"/>
              <a:t>Move victim to dry sand to prevent additional in-water exposure</a:t>
            </a:r>
          </a:p>
        </p:txBody>
      </p:sp>
      <p:sp>
        <p:nvSpPr>
          <p:cNvPr id="3" name="Title 2"/>
          <p:cNvSpPr>
            <a:spLocks noGrp="1"/>
          </p:cNvSpPr>
          <p:nvPr>
            <p:ph type="title"/>
          </p:nvPr>
        </p:nvSpPr>
        <p:spPr>
          <a:xfrm>
            <a:off x="4038600" y="228600"/>
            <a:ext cx="4800600" cy="930275"/>
          </a:xfrm>
        </p:spPr>
        <p:txBody>
          <a:bodyPr/>
          <a:lstStyle/>
          <a:p>
            <a:r>
              <a:rPr lang="en-US" dirty="0"/>
              <a:t>During Water Rescue of a Bleeding Victim</a:t>
            </a:r>
          </a:p>
        </p:txBody>
      </p:sp>
    </p:spTree>
    <p:extLst>
      <p:ext uri="{BB962C8B-B14F-4D97-AF65-F5344CB8AC3E}">
        <p14:creationId xmlns:p14="http://schemas.microsoft.com/office/powerpoint/2010/main" val="2799343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9616"/>
          </a:xfrm>
        </p:spPr>
        <p:txBody>
          <a:bodyPr/>
          <a:lstStyle/>
          <a:p>
            <a:r>
              <a:rPr lang="en-US" sz="3200" dirty="0"/>
              <a:t>During Medical Treatment of a Victim Ashore</a:t>
            </a:r>
            <a:br>
              <a:rPr lang="en-US" dirty="0"/>
            </a:br>
            <a:endParaRPr lang="en-US" dirty="0"/>
          </a:p>
        </p:txBody>
      </p:sp>
      <p:sp>
        <p:nvSpPr>
          <p:cNvPr id="3" name="Content Placeholder 2"/>
          <p:cNvSpPr>
            <a:spLocks noGrp="1"/>
          </p:cNvSpPr>
          <p:nvPr>
            <p:ph sz="half" idx="1"/>
          </p:nvPr>
        </p:nvSpPr>
        <p:spPr/>
        <p:txBody>
          <a:bodyPr>
            <a:normAutofit fontScale="77500" lnSpcReduction="20000"/>
          </a:bodyPr>
          <a:lstStyle/>
          <a:p>
            <a:pPr lvl="0"/>
            <a:r>
              <a:rPr lang="en-US" dirty="0"/>
              <a:t>Assume that all body fluids are infectious</a:t>
            </a:r>
          </a:p>
          <a:p>
            <a:pPr lvl="0"/>
            <a:r>
              <a:rPr lang="en-US" dirty="0"/>
              <a:t>Always use mechanical ventilation when possible</a:t>
            </a:r>
          </a:p>
          <a:p>
            <a:pPr lvl="0"/>
            <a:r>
              <a:rPr lang="en-US" dirty="0"/>
              <a:t>Use disposable resuscitation masks and oxygen delivery masks when possible</a:t>
            </a:r>
          </a:p>
          <a:p>
            <a:pPr lvl="0"/>
            <a:r>
              <a:rPr lang="en-US" dirty="0"/>
              <a:t>Wear occlusive gloves for handling bleeding victims</a:t>
            </a:r>
          </a:p>
        </p:txBody>
      </p:sp>
      <p:sp>
        <p:nvSpPr>
          <p:cNvPr id="4" name="Content Placeholder 3"/>
          <p:cNvSpPr>
            <a:spLocks noGrp="1"/>
          </p:cNvSpPr>
          <p:nvPr>
            <p:ph sz="half" idx="2"/>
          </p:nvPr>
        </p:nvSpPr>
        <p:spPr>
          <a:xfrm>
            <a:off x="4648200" y="1148216"/>
            <a:ext cx="4038600" cy="5557384"/>
          </a:xfrm>
        </p:spPr>
        <p:txBody>
          <a:bodyPr>
            <a:normAutofit fontScale="77500" lnSpcReduction="20000"/>
          </a:bodyPr>
          <a:lstStyle/>
          <a:p>
            <a:pPr lvl="0"/>
            <a:r>
              <a:rPr lang="en-US" dirty="0"/>
              <a:t>For profuse bleeding, limit exposure by wearing a mask, goggles and an occlusive gown, in addition to occlusive gloves</a:t>
            </a:r>
          </a:p>
          <a:p>
            <a:pPr lvl="0"/>
            <a:r>
              <a:rPr lang="en-US" dirty="0"/>
              <a:t>Wash hands with soap and water after contacting blood, even if gloves are worn</a:t>
            </a:r>
          </a:p>
          <a:p>
            <a:pPr lvl="0"/>
            <a:r>
              <a:rPr lang="en-US" dirty="0"/>
              <a:t>Use diluted bleach or Betadine if blood directly contacts skin</a:t>
            </a:r>
          </a:p>
          <a:p>
            <a:pPr lvl="0"/>
            <a:r>
              <a:rPr lang="en-US" dirty="0"/>
              <a:t>Clean blood and body fluids on equipment with a germicide containing household bleach – air dry</a:t>
            </a:r>
          </a:p>
          <a:p>
            <a:pPr lvl="0"/>
            <a:r>
              <a:rPr lang="en-US" dirty="0"/>
              <a:t>Wear gloves while cleaning</a:t>
            </a:r>
          </a:p>
        </p:txBody>
      </p:sp>
    </p:spTree>
    <p:extLst>
      <p:ext uri="{BB962C8B-B14F-4D97-AF65-F5344CB8AC3E}">
        <p14:creationId xmlns:p14="http://schemas.microsoft.com/office/powerpoint/2010/main" val="1978012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1752600"/>
            <a:ext cx="4800600" cy="4603750"/>
          </a:xfrm>
        </p:spPr>
        <p:txBody>
          <a:bodyPr>
            <a:normAutofit/>
          </a:bodyPr>
          <a:lstStyle/>
          <a:p>
            <a:pPr lvl="0"/>
            <a:r>
              <a:rPr lang="en-US" sz="2800" dirty="0"/>
              <a:t>Remove the items using universal precaution</a:t>
            </a:r>
          </a:p>
          <a:p>
            <a:pPr lvl="0"/>
            <a:r>
              <a:rPr lang="en-US" sz="2800" dirty="0"/>
              <a:t>Dispose of items in a manner avoiding exposure to others, consistent with agency regulatory protocol</a:t>
            </a:r>
          </a:p>
          <a:p>
            <a:endParaRPr lang="en-US" dirty="0"/>
          </a:p>
        </p:txBody>
      </p:sp>
      <p:sp>
        <p:nvSpPr>
          <p:cNvPr id="3" name="Title 2"/>
          <p:cNvSpPr>
            <a:spLocks noGrp="1"/>
          </p:cNvSpPr>
          <p:nvPr>
            <p:ph type="title"/>
          </p:nvPr>
        </p:nvSpPr>
        <p:spPr>
          <a:xfrm>
            <a:off x="3886200" y="60324"/>
            <a:ext cx="5105400" cy="1387476"/>
          </a:xfrm>
        </p:spPr>
        <p:txBody>
          <a:bodyPr/>
          <a:lstStyle/>
          <a:p>
            <a:r>
              <a:rPr lang="en-US" dirty="0"/>
              <a:t>When Infected Items are Found on the Beach</a:t>
            </a:r>
          </a:p>
        </p:txBody>
      </p:sp>
    </p:spTree>
    <p:extLst>
      <p:ext uri="{BB962C8B-B14F-4D97-AF65-F5344CB8AC3E}">
        <p14:creationId xmlns:p14="http://schemas.microsoft.com/office/powerpoint/2010/main" val="2081435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Lifeguard Athlete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4444"/>
          <a:stretch/>
        </p:blipFill>
        <p:spPr>
          <a:xfrm>
            <a:off x="0" y="1143000"/>
            <a:ext cx="9144000" cy="4495800"/>
          </a:xfrm>
          <a:prstGeom prst="rect">
            <a:avLst/>
          </a:prstGeom>
        </p:spPr>
      </p:pic>
    </p:spTree>
    <p:extLst>
      <p:ext uri="{BB962C8B-B14F-4D97-AF65-F5344CB8AC3E}">
        <p14:creationId xmlns:p14="http://schemas.microsoft.com/office/powerpoint/2010/main" val="3362303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81400" y="1828800"/>
            <a:ext cx="5257800" cy="4527550"/>
          </a:xfrm>
        </p:spPr>
        <p:txBody>
          <a:bodyPr/>
          <a:lstStyle/>
          <a:p>
            <a:pPr lvl="0"/>
            <a:r>
              <a:rPr lang="en-US" dirty="0"/>
              <a:t>Lifeguards exposed to possible infectious material should follow agency protocol</a:t>
            </a:r>
          </a:p>
          <a:p>
            <a:pPr lvl="0"/>
            <a:r>
              <a:rPr lang="en-US" dirty="0"/>
              <a:t>If no protocol exists, contact a physician</a:t>
            </a:r>
          </a:p>
          <a:p>
            <a:pPr marL="0" indent="0">
              <a:buNone/>
            </a:pPr>
            <a:endParaRPr lang="en-US" dirty="0"/>
          </a:p>
        </p:txBody>
      </p:sp>
      <p:sp>
        <p:nvSpPr>
          <p:cNvPr id="3" name="Title 2"/>
          <p:cNvSpPr>
            <a:spLocks noGrp="1"/>
          </p:cNvSpPr>
          <p:nvPr>
            <p:ph type="title"/>
          </p:nvPr>
        </p:nvSpPr>
        <p:spPr>
          <a:xfrm>
            <a:off x="4038600" y="457200"/>
            <a:ext cx="4800600" cy="1768476"/>
          </a:xfrm>
        </p:spPr>
        <p:txBody>
          <a:bodyPr/>
          <a:lstStyle/>
          <a:p>
            <a:r>
              <a:rPr lang="en-US" sz="4000" dirty="0"/>
              <a:t>In Case of Possible Infection</a:t>
            </a:r>
            <a:br>
              <a:rPr lang="en-US" dirty="0"/>
            </a:br>
            <a:endParaRPr lang="en-US" dirty="0"/>
          </a:p>
        </p:txBody>
      </p:sp>
    </p:spTree>
    <p:extLst>
      <p:ext uri="{BB962C8B-B14F-4D97-AF65-F5344CB8AC3E}">
        <p14:creationId xmlns:p14="http://schemas.microsoft.com/office/powerpoint/2010/main" val="1903729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lvl="0"/>
            <a:r>
              <a:rPr lang="en-US" sz="2800" dirty="0"/>
              <a:t>Hepatitis B must be made available by employer</a:t>
            </a:r>
          </a:p>
          <a:p>
            <a:pPr lvl="0"/>
            <a:r>
              <a:rPr lang="en-US" sz="2800" dirty="0"/>
              <a:t>Protective equipment must be provided at no cost</a:t>
            </a:r>
          </a:p>
          <a:p>
            <a:pPr lvl="0"/>
            <a:r>
              <a:rPr lang="en-US" sz="2800" dirty="0"/>
              <a:t>Employers shall ensure protective equipment is used</a:t>
            </a:r>
          </a:p>
          <a:p>
            <a:pPr lvl="0"/>
            <a:r>
              <a:rPr lang="en-US" sz="2800" dirty="0"/>
              <a:t>Employers must have exposure control plan</a:t>
            </a:r>
          </a:p>
          <a:p>
            <a:endParaRPr lang="en-US" dirty="0"/>
          </a:p>
        </p:txBody>
      </p:sp>
      <p:sp>
        <p:nvSpPr>
          <p:cNvPr id="3" name="Title 2"/>
          <p:cNvSpPr>
            <a:spLocks noGrp="1"/>
          </p:cNvSpPr>
          <p:nvPr>
            <p:ph type="title"/>
          </p:nvPr>
        </p:nvSpPr>
        <p:spPr/>
        <p:txBody>
          <a:bodyPr/>
          <a:lstStyle/>
          <a:p>
            <a:r>
              <a:rPr lang="en-US" dirty="0"/>
              <a:t>OSHA Requirements</a:t>
            </a:r>
          </a:p>
        </p:txBody>
      </p:sp>
    </p:spTree>
    <p:extLst>
      <p:ext uri="{BB962C8B-B14F-4D97-AF65-F5344CB8AC3E}">
        <p14:creationId xmlns:p14="http://schemas.microsoft.com/office/powerpoint/2010/main" val="3153255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dirty="0"/>
              <a:t>Eat healthy</a:t>
            </a:r>
          </a:p>
          <a:p>
            <a:r>
              <a:rPr lang="en-US" sz="2800" dirty="0"/>
              <a:t>Avoid drugs and alcohol</a:t>
            </a:r>
          </a:p>
          <a:p>
            <a:r>
              <a:rPr lang="en-US" sz="2800" dirty="0"/>
              <a:t>Get adequate sleep</a:t>
            </a:r>
          </a:p>
          <a:p>
            <a:r>
              <a:rPr lang="en-US" sz="2800" dirty="0"/>
              <a:t>Stay hydrated</a:t>
            </a:r>
          </a:p>
        </p:txBody>
      </p:sp>
      <p:sp>
        <p:nvSpPr>
          <p:cNvPr id="3" name="Title 2"/>
          <p:cNvSpPr>
            <a:spLocks noGrp="1"/>
          </p:cNvSpPr>
          <p:nvPr>
            <p:ph type="title"/>
          </p:nvPr>
        </p:nvSpPr>
        <p:spPr>
          <a:xfrm>
            <a:off x="4038600" y="60324"/>
            <a:ext cx="5105400" cy="930275"/>
          </a:xfrm>
        </p:spPr>
        <p:txBody>
          <a:bodyPr/>
          <a:lstStyle/>
          <a:p>
            <a:r>
              <a:rPr lang="en-US" dirty="0"/>
              <a:t>Daily Preventive Health</a:t>
            </a:r>
          </a:p>
        </p:txBody>
      </p:sp>
    </p:spTree>
    <p:extLst>
      <p:ext uri="{BB962C8B-B14F-4D97-AF65-F5344CB8AC3E}">
        <p14:creationId xmlns:p14="http://schemas.microsoft.com/office/powerpoint/2010/main" val="2589577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Post-Traumatic Stress Disorder</a:t>
            </a:r>
          </a:p>
        </p:txBody>
      </p:sp>
      <p:sp>
        <p:nvSpPr>
          <p:cNvPr id="3" name="Content Placeholder 2"/>
          <p:cNvSpPr>
            <a:spLocks noGrp="1"/>
          </p:cNvSpPr>
          <p:nvPr>
            <p:ph sz="half" idx="1"/>
          </p:nvPr>
        </p:nvSpPr>
        <p:spPr>
          <a:xfrm>
            <a:off x="0" y="1148216"/>
            <a:ext cx="4648200" cy="4795384"/>
          </a:xfrm>
        </p:spPr>
        <p:txBody>
          <a:bodyPr>
            <a:normAutofit fontScale="77500" lnSpcReduction="20000"/>
          </a:bodyPr>
          <a:lstStyle/>
          <a:p>
            <a:pPr lvl="0"/>
            <a:r>
              <a:rPr lang="en-US" dirty="0"/>
              <a:t>Lifeguards are regularly exposed to stressful situations</a:t>
            </a:r>
          </a:p>
          <a:p>
            <a:pPr lvl="0"/>
            <a:r>
              <a:rPr lang="en-US" dirty="0"/>
              <a:t>Death or serious injury to a beach patron can result in trauma to the lifeguard, but there are less dramatic causes</a:t>
            </a:r>
          </a:p>
          <a:p>
            <a:pPr lvl="0"/>
            <a:r>
              <a:rPr lang="en-US" dirty="0"/>
              <a:t>Posttraumatic stress disorder (PTSD) is a psychiatric disorder which may occur after a stressful event</a:t>
            </a:r>
          </a:p>
          <a:p>
            <a:r>
              <a:rPr lang="en-US" dirty="0"/>
              <a:t>PTSD may result in the rescuer experiencing nightmares, flashbacks, difficulty sleeping and feelings of detachment</a:t>
            </a:r>
          </a:p>
        </p:txBody>
      </p:sp>
      <p:sp>
        <p:nvSpPr>
          <p:cNvPr id="4" name="Content Placeholder 3"/>
          <p:cNvSpPr>
            <a:spLocks noGrp="1"/>
          </p:cNvSpPr>
          <p:nvPr>
            <p:ph sz="half" idx="2"/>
          </p:nvPr>
        </p:nvSpPr>
        <p:spPr>
          <a:xfrm>
            <a:off x="4495800" y="1148216"/>
            <a:ext cx="4648200" cy="5709784"/>
          </a:xfrm>
        </p:spPr>
        <p:txBody>
          <a:bodyPr>
            <a:normAutofit fontScale="77500" lnSpcReduction="20000"/>
          </a:bodyPr>
          <a:lstStyle/>
          <a:p>
            <a:pPr lvl="0"/>
            <a:r>
              <a:rPr lang="en-US" dirty="0"/>
              <a:t>Always assume that member of a rescue team could be affected by stress</a:t>
            </a:r>
          </a:p>
          <a:p>
            <a:pPr lvl="0"/>
            <a:r>
              <a:rPr lang="en-US" dirty="0"/>
              <a:t>Organizations are encouraged to confidentially debrief rescuers so that questions and concerns can be addressed</a:t>
            </a:r>
          </a:p>
          <a:p>
            <a:pPr lvl="0"/>
            <a:r>
              <a:rPr lang="en-US" dirty="0"/>
              <a:t>Depending on the severity of the experience, a formal Critical Incident Stress Debriefing (CISD) may be appropriate, led by mental health professional</a:t>
            </a:r>
          </a:p>
          <a:p>
            <a:pPr lvl="0"/>
            <a:r>
              <a:rPr lang="en-US" dirty="0"/>
              <a:t>Supervisors and coworkers are critical in helping colleagues manage stress  </a:t>
            </a:r>
          </a:p>
          <a:p>
            <a:endParaRPr lang="en-US" dirty="0"/>
          </a:p>
        </p:txBody>
      </p:sp>
    </p:spTree>
    <p:extLst>
      <p:ext uri="{BB962C8B-B14F-4D97-AF65-F5344CB8AC3E}">
        <p14:creationId xmlns:p14="http://schemas.microsoft.com/office/powerpoint/2010/main" val="3766967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0499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685800"/>
            <a:ext cx="4800600" cy="5670550"/>
          </a:xfrm>
        </p:spPr>
        <p:txBody>
          <a:bodyPr>
            <a:normAutofit/>
          </a:bodyPr>
          <a:lstStyle/>
          <a:p>
            <a:r>
              <a:rPr lang="en-US" dirty="0"/>
              <a:t>More physical than most jobs</a:t>
            </a:r>
          </a:p>
          <a:p>
            <a:r>
              <a:rPr lang="en-US" dirty="0"/>
              <a:t>It’s always a sprint</a:t>
            </a:r>
          </a:p>
          <a:p>
            <a:r>
              <a:rPr lang="en-US" dirty="0"/>
              <a:t>Injuries are to be expected and varied</a:t>
            </a:r>
          </a:p>
          <a:p>
            <a:r>
              <a:rPr lang="en-US" dirty="0"/>
              <a:t>Seasonal guards may be more vulnerable</a:t>
            </a:r>
          </a:p>
          <a:p>
            <a:endParaRPr lang="en-US" dirty="0"/>
          </a:p>
        </p:txBody>
      </p:sp>
    </p:spTree>
    <p:extLst>
      <p:ext uri="{BB962C8B-B14F-4D97-AF65-F5344CB8AC3E}">
        <p14:creationId xmlns:p14="http://schemas.microsoft.com/office/powerpoint/2010/main" val="412327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Injury Causes</a:t>
            </a:r>
          </a:p>
        </p:txBody>
      </p:sp>
      <p:sp>
        <p:nvSpPr>
          <p:cNvPr id="3" name="Content Placeholder 2"/>
          <p:cNvSpPr>
            <a:spLocks noGrp="1"/>
          </p:cNvSpPr>
          <p:nvPr>
            <p:ph sz="half" idx="1"/>
          </p:nvPr>
        </p:nvSpPr>
        <p:spPr/>
        <p:txBody>
          <a:bodyPr>
            <a:normAutofit/>
          </a:bodyPr>
          <a:lstStyle/>
          <a:p>
            <a:r>
              <a:rPr lang="en-US" dirty="0"/>
              <a:t>Overuse Injuries</a:t>
            </a:r>
          </a:p>
          <a:p>
            <a:r>
              <a:rPr lang="en-US" dirty="0"/>
              <a:t>Back Injuries</a:t>
            </a:r>
          </a:p>
          <a:p>
            <a:r>
              <a:rPr lang="en-US" dirty="0"/>
              <a:t>Swimmer’s shoulder</a:t>
            </a:r>
          </a:p>
          <a:p>
            <a:r>
              <a:rPr lang="en-US" dirty="0"/>
              <a:t>Paddling</a:t>
            </a:r>
          </a:p>
          <a:p>
            <a:endParaRPr lang="en-US" dirty="0"/>
          </a:p>
        </p:txBody>
      </p:sp>
      <p:sp>
        <p:nvSpPr>
          <p:cNvPr id="4" name="Content Placeholder 3"/>
          <p:cNvSpPr>
            <a:spLocks noGrp="1"/>
          </p:cNvSpPr>
          <p:nvPr>
            <p:ph sz="half" idx="2"/>
          </p:nvPr>
        </p:nvSpPr>
        <p:spPr/>
        <p:txBody>
          <a:bodyPr>
            <a:normAutofit/>
          </a:bodyPr>
          <a:lstStyle/>
          <a:p>
            <a:r>
              <a:rPr lang="en-US" dirty="0"/>
              <a:t>Running</a:t>
            </a:r>
          </a:p>
          <a:p>
            <a:r>
              <a:rPr lang="en-US" dirty="0"/>
              <a:t>Running on sand</a:t>
            </a:r>
          </a:p>
          <a:p>
            <a:r>
              <a:rPr lang="en-US" dirty="0"/>
              <a:t>Barefoot punctures</a:t>
            </a:r>
          </a:p>
          <a:p>
            <a:r>
              <a:rPr lang="en-US" dirty="0"/>
              <a:t>Jumping from heights</a:t>
            </a:r>
          </a:p>
          <a:p>
            <a:r>
              <a:rPr lang="en-US" dirty="0"/>
              <a:t>Rescue boats </a:t>
            </a:r>
          </a:p>
          <a:p>
            <a:r>
              <a:rPr lang="en-US" dirty="0"/>
              <a:t>The public</a:t>
            </a:r>
          </a:p>
          <a:p>
            <a:endParaRPr lang="en-US" dirty="0"/>
          </a:p>
        </p:txBody>
      </p:sp>
    </p:spTree>
    <p:extLst>
      <p:ext uri="{BB962C8B-B14F-4D97-AF65-F5344CB8AC3E}">
        <p14:creationId xmlns:p14="http://schemas.microsoft.com/office/powerpoint/2010/main" val="183126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685800"/>
          </a:xfrm>
        </p:spPr>
        <p:txBody>
          <a:bodyPr/>
          <a:lstStyle/>
          <a:p>
            <a:r>
              <a:rPr lang="en-US" dirty="0"/>
              <a:t>Preventing Injury</a:t>
            </a:r>
          </a:p>
        </p:txBody>
      </p:sp>
      <p:sp>
        <p:nvSpPr>
          <p:cNvPr id="3" name="Content Placeholder 2"/>
          <p:cNvSpPr>
            <a:spLocks noGrp="1"/>
          </p:cNvSpPr>
          <p:nvPr>
            <p:ph sz="half" idx="1"/>
          </p:nvPr>
        </p:nvSpPr>
        <p:spPr/>
        <p:txBody>
          <a:bodyPr>
            <a:normAutofit lnSpcReduction="10000"/>
          </a:bodyPr>
          <a:lstStyle/>
          <a:p>
            <a:r>
              <a:rPr lang="en-US" dirty="0"/>
              <a:t>Some injury is to be expected</a:t>
            </a:r>
          </a:p>
          <a:p>
            <a:r>
              <a:rPr lang="en-US" dirty="0"/>
              <a:t>Many are preventable</a:t>
            </a:r>
          </a:p>
          <a:p>
            <a:r>
              <a:rPr lang="en-US" dirty="0"/>
              <a:t>Physical exams</a:t>
            </a:r>
          </a:p>
          <a:p>
            <a:r>
              <a:rPr lang="en-US" dirty="0"/>
              <a:t>Workouts should include rescue equipment</a:t>
            </a:r>
          </a:p>
          <a:p>
            <a:r>
              <a:rPr lang="en-US" dirty="0"/>
              <a:t>Cardiovascular - daily</a:t>
            </a:r>
          </a:p>
          <a:p>
            <a:r>
              <a:rPr lang="en-US" dirty="0"/>
              <a:t>Strength - 3X per week</a:t>
            </a:r>
          </a:p>
        </p:txBody>
      </p:sp>
      <p:sp>
        <p:nvSpPr>
          <p:cNvPr id="4" name="Content Placeholder 3"/>
          <p:cNvSpPr>
            <a:spLocks noGrp="1"/>
          </p:cNvSpPr>
          <p:nvPr>
            <p:ph sz="half" idx="2"/>
          </p:nvPr>
        </p:nvSpPr>
        <p:spPr/>
        <p:txBody>
          <a:bodyPr>
            <a:normAutofit lnSpcReduction="10000"/>
          </a:bodyPr>
          <a:lstStyle/>
          <a:p>
            <a:r>
              <a:rPr lang="en-US" dirty="0"/>
              <a:t>Cross-train</a:t>
            </a:r>
          </a:p>
          <a:p>
            <a:r>
              <a:rPr lang="en-US" dirty="0"/>
              <a:t>Proper body mechanics</a:t>
            </a:r>
          </a:p>
          <a:p>
            <a:r>
              <a:rPr lang="en-US" dirty="0"/>
              <a:t>Keep beach clean </a:t>
            </a:r>
          </a:p>
          <a:p>
            <a:r>
              <a:rPr lang="en-US" dirty="0"/>
              <a:t>Uneven surfaces</a:t>
            </a:r>
          </a:p>
          <a:p>
            <a:r>
              <a:rPr lang="en-US" dirty="0"/>
              <a:t>Equipment should be maintained, repaired or replaced</a:t>
            </a:r>
          </a:p>
          <a:p>
            <a:r>
              <a:rPr lang="en-US" dirty="0"/>
              <a:t>Helmets</a:t>
            </a:r>
          </a:p>
          <a:p>
            <a:endParaRPr lang="en-US" dirty="0"/>
          </a:p>
        </p:txBody>
      </p:sp>
    </p:spTree>
    <p:extLst>
      <p:ext uri="{BB962C8B-B14F-4D97-AF65-F5344CB8AC3E}">
        <p14:creationId xmlns:p14="http://schemas.microsoft.com/office/powerpoint/2010/main" val="741785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9684" y="2535866"/>
            <a:ext cx="3429000" cy="914400"/>
          </a:xfrm>
        </p:spPr>
        <p:txBody>
          <a:bodyPr/>
          <a:lstStyle/>
          <a:p>
            <a:r>
              <a:rPr lang="en-US" dirty="0"/>
              <a:t>Skin Protection</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796" b="5427"/>
          <a:stretch/>
        </p:blipFill>
        <p:spPr>
          <a:xfrm>
            <a:off x="0" y="-1"/>
            <a:ext cx="5181600" cy="6847993"/>
          </a:xfrm>
          <a:prstGeom prst="rect">
            <a:avLst/>
          </a:prstGeom>
        </p:spPr>
      </p:pic>
    </p:spTree>
    <p:extLst>
      <p:ext uri="{BB962C8B-B14F-4D97-AF65-F5344CB8AC3E}">
        <p14:creationId xmlns:p14="http://schemas.microsoft.com/office/powerpoint/2010/main" val="890356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Protection</a:t>
            </a:r>
          </a:p>
        </p:txBody>
      </p:sp>
      <p:sp>
        <p:nvSpPr>
          <p:cNvPr id="3" name="Content Placeholder 2"/>
          <p:cNvSpPr>
            <a:spLocks noGrp="1"/>
          </p:cNvSpPr>
          <p:nvPr>
            <p:ph sz="half" idx="1"/>
          </p:nvPr>
        </p:nvSpPr>
        <p:spPr/>
        <p:txBody>
          <a:bodyPr>
            <a:normAutofit lnSpcReduction="10000"/>
          </a:bodyPr>
          <a:lstStyle/>
          <a:p>
            <a:r>
              <a:rPr lang="en-US" dirty="0"/>
              <a:t>Skin cancer is the most common type of cancer</a:t>
            </a:r>
          </a:p>
          <a:p>
            <a:r>
              <a:rPr lang="en-US" dirty="0"/>
              <a:t>17,000 die yearly</a:t>
            </a:r>
          </a:p>
          <a:p>
            <a:r>
              <a:rPr lang="en-US" dirty="0"/>
              <a:t>Skin cancer has killed lifeguards</a:t>
            </a:r>
          </a:p>
          <a:p>
            <a:r>
              <a:rPr lang="en-US" dirty="0"/>
              <a:t>UV light</a:t>
            </a:r>
          </a:p>
          <a:p>
            <a:r>
              <a:rPr lang="en-US" dirty="0"/>
              <a:t>No “safe” tan</a:t>
            </a:r>
          </a:p>
          <a:p>
            <a:r>
              <a:rPr lang="en-US" dirty="0"/>
              <a:t>Damage on the cellular level</a:t>
            </a:r>
          </a:p>
          <a:p>
            <a:endParaRPr lang="en-US" dirty="0"/>
          </a:p>
        </p:txBody>
      </p:sp>
      <p:sp>
        <p:nvSpPr>
          <p:cNvPr id="4" name="Content Placeholder 3"/>
          <p:cNvSpPr>
            <a:spLocks noGrp="1"/>
          </p:cNvSpPr>
          <p:nvPr>
            <p:ph sz="half" idx="2"/>
          </p:nvPr>
        </p:nvSpPr>
        <p:spPr>
          <a:xfrm>
            <a:off x="4648200" y="1148216"/>
            <a:ext cx="4038600" cy="4977947"/>
          </a:xfrm>
        </p:spPr>
        <p:txBody>
          <a:bodyPr>
            <a:normAutofit lnSpcReduction="10000"/>
          </a:bodyPr>
          <a:lstStyle/>
          <a:p>
            <a:r>
              <a:rPr lang="en-US" dirty="0"/>
              <a:t>UV-A &amp; UV-B</a:t>
            </a:r>
          </a:p>
          <a:p>
            <a:r>
              <a:rPr lang="en-US" dirty="0"/>
              <a:t>Melanin</a:t>
            </a:r>
          </a:p>
          <a:p>
            <a:r>
              <a:rPr lang="en-US" dirty="0"/>
              <a:t>Skin ages in the sun</a:t>
            </a:r>
          </a:p>
          <a:p>
            <a:r>
              <a:rPr lang="en-US" dirty="0"/>
              <a:t>Types of skin cancer</a:t>
            </a:r>
          </a:p>
          <a:p>
            <a:r>
              <a:rPr lang="en-US" dirty="0"/>
              <a:t>Early detection is vital</a:t>
            </a:r>
          </a:p>
          <a:p>
            <a:r>
              <a:rPr lang="en-US" dirty="0"/>
              <a:t>Awareness training</a:t>
            </a:r>
          </a:p>
          <a:p>
            <a:r>
              <a:rPr lang="en-US" dirty="0"/>
              <a:t>SPF 30</a:t>
            </a:r>
          </a:p>
          <a:p>
            <a:r>
              <a:rPr lang="en-US" dirty="0"/>
              <a:t>Apply 20-30 early</a:t>
            </a:r>
          </a:p>
        </p:txBody>
      </p:sp>
    </p:spTree>
    <p:extLst>
      <p:ext uri="{BB962C8B-B14F-4D97-AF65-F5344CB8AC3E}">
        <p14:creationId xmlns:p14="http://schemas.microsoft.com/office/powerpoint/2010/main" val="3403597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Protection (cont.)</a:t>
            </a:r>
          </a:p>
        </p:txBody>
      </p:sp>
      <p:sp>
        <p:nvSpPr>
          <p:cNvPr id="3" name="Content Placeholder 2"/>
          <p:cNvSpPr>
            <a:spLocks noGrp="1"/>
          </p:cNvSpPr>
          <p:nvPr>
            <p:ph sz="half" idx="1"/>
          </p:nvPr>
        </p:nvSpPr>
        <p:spPr/>
        <p:txBody>
          <a:bodyPr/>
          <a:lstStyle/>
          <a:p>
            <a:r>
              <a:rPr lang="en-US" dirty="0"/>
              <a:t>Use sunblock even on cloudy days</a:t>
            </a:r>
          </a:p>
          <a:p>
            <a:r>
              <a:rPr lang="en-US" dirty="0"/>
              <a:t>Tightly knit opaque clothing</a:t>
            </a:r>
          </a:p>
          <a:p>
            <a:r>
              <a:rPr lang="en-US" dirty="0"/>
              <a:t>Brimmed hat</a:t>
            </a:r>
          </a:p>
          <a:p>
            <a:r>
              <a:rPr lang="en-US" dirty="0"/>
              <a:t>Mandatory</a:t>
            </a:r>
          </a:p>
        </p:txBody>
      </p:sp>
    </p:spTree>
    <p:extLst>
      <p:ext uri="{BB962C8B-B14F-4D97-AF65-F5344CB8AC3E}">
        <p14:creationId xmlns:p14="http://schemas.microsoft.com/office/powerpoint/2010/main" val="1045636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81400" y="1098550"/>
            <a:ext cx="5257800" cy="5257800"/>
          </a:xfrm>
        </p:spPr>
        <p:txBody>
          <a:bodyPr>
            <a:normAutofit/>
          </a:bodyPr>
          <a:lstStyle/>
          <a:p>
            <a:pPr lvl="0"/>
            <a:r>
              <a:rPr lang="en-US" sz="2400" dirty="0"/>
              <a:t>Mole which enlarges irregularly or takes on a notched border</a:t>
            </a:r>
          </a:p>
          <a:p>
            <a:pPr lvl="0"/>
            <a:r>
              <a:rPr lang="en-US" sz="2400" dirty="0"/>
              <a:t>Red, blue, or white areas in a mole</a:t>
            </a:r>
          </a:p>
          <a:p>
            <a:pPr lvl="0"/>
            <a:r>
              <a:rPr lang="en-US" sz="2400" dirty="0"/>
              <a:t>Itching or bleeding in a mole</a:t>
            </a:r>
          </a:p>
          <a:p>
            <a:pPr lvl="0"/>
            <a:r>
              <a:rPr lang="en-US" sz="2400" dirty="0"/>
              <a:t>The appearance of a new mole in an adult</a:t>
            </a:r>
          </a:p>
          <a:p>
            <a:pPr lvl="0"/>
            <a:r>
              <a:rPr lang="en-US" sz="2400" dirty="0"/>
              <a:t>A scaly or crusty raised area</a:t>
            </a:r>
          </a:p>
          <a:p>
            <a:pPr lvl="0"/>
            <a:r>
              <a:rPr lang="en-US" sz="2400" dirty="0"/>
              <a:t>Raised hard red bumps with a translucent quality to their surface</a:t>
            </a:r>
          </a:p>
        </p:txBody>
      </p:sp>
      <p:sp>
        <p:nvSpPr>
          <p:cNvPr id="3" name="Title 2"/>
          <p:cNvSpPr>
            <a:spLocks noGrp="1"/>
          </p:cNvSpPr>
          <p:nvPr>
            <p:ph type="title"/>
          </p:nvPr>
        </p:nvSpPr>
        <p:spPr/>
        <p:txBody>
          <a:bodyPr/>
          <a:lstStyle/>
          <a:p>
            <a:r>
              <a:rPr lang="en-US" sz="3200" dirty="0"/>
              <a:t>Skin Cancer Symptoms</a:t>
            </a:r>
          </a:p>
        </p:txBody>
      </p:sp>
    </p:spTree>
    <p:extLst>
      <p:ext uri="{BB962C8B-B14F-4D97-AF65-F5344CB8AC3E}">
        <p14:creationId xmlns:p14="http://schemas.microsoft.com/office/powerpoint/2010/main" val="1111074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14119</TotalTime>
  <Words>2398</Words>
  <Application>Microsoft Office PowerPoint</Application>
  <PresentationFormat>On-screen Show (4:3)</PresentationFormat>
  <Paragraphs>239</Paragraphs>
  <Slides>24</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Custom Design</vt:lpstr>
      <vt:lpstr>Office Theme</vt:lpstr>
      <vt:lpstr>Chapter 16: Lifeguard Health and Safety</vt:lpstr>
      <vt:lpstr>The Lifeguard Athlete</vt:lpstr>
      <vt:lpstr>PowerPoint Presentation</vt:lpstr>
      <vt:lpstr>Injury Causes</vt:lpstr>
      <vt:lpstr>Preventing Injury</vt:lpstr>
      <vt:lpstr>Skin Protection</vt:lpstr>
      <vt:lpstr>Skin Protection</vt:lpstr>
      <vt:lpstr>Skin Protection (cont.)</vt:lpstr>
      <vt:lpstr>Skin Cancer Symptoms</vt:lpstr>
      <vt:lpstr>Eye Protection</vt:lpstr>
      <vt:lpstr>PowerPoint Presentation</vt:lpstr>
      <vt:lpstr>Selecting Sunglasses</vt:lpstr>
      <vt:lpstr>Ear Protection</vt:lpstr>
      <vt:lpstr>Infection Control</vt:lpstr>
      <vt:lpstr>General Recommendations on Exposure</vt:lpstr>
      <vt:lpstr>Vaccinations</vt:lpstr>
      <vt:lpstr>During Water Rescue of a Bleeding Victim</vt:lpstr>
      <vt:lpstr>During Medical Treatment of a Victim Ashore </vt:lpstr>
      <vt:lpstr>When Infected Items are Found on the Beach</vt:lpstr>
      <vt:lpstr>In Case of Possible Infection </vt:lpstr>
      <vt:lpstr>OSHA Requirements</vt:lpstr>
      <vt:lpstr>Daily Preventive Health</vt:lpstr>
      <vt:lpstr>Post-Traumatic Stress Disorder</vt:lpstr>
      <vt:lpstr>PowerPoint Presentation</vt:lpstr>
    </vt:vector>
  </TitlesOfParts>
  <Company>City of Evanston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Abajian, Adam</dc:creator>
  <cp:lastModifiedBy>B. Chris Brewster</cp:lastModifiedBy>
  <cp:revision>544</cp:revision>
  <dcterms:created xsi:type="dcterms:W3CDTF">2016-10-05T17:47:24Z</dcterms:created>
  <dcterms:modified xsi:type="dcterms:W3CDTF">2017-03-10T17:11:00Z</dcterms:modified>
</cp:coreProperties>
</file>