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278" r:id="rId2"/>
    <p:sldId id="552" r:id="rId3"/>
    <p:sldId id="389" r:id="rId4"/>
    <p:sldId id="511" r:id="rId5"/>
    <p:sldId id="512" r:id="rId6"/>
    <p:sldId id="513" r:id="rId7"/>
    <p:sldId id="514" r:id="rId8"/>
    <p:sldId id="515" r:id="rId9"/>
    <p:sldId id="516" r:id="rId10"/>
    <p:sldId id="517" r:id="rId11"/>
    <p:sldId id="518" r:id="rId12"/>
    <p:sldId id="541" r:id="rId13"/>
    <p:sldId id="519" r:id="rId14"/>
    <p:sldId id="520" r:id="rId15"/>
    <p:sldId id="521" r:id="rId16"/>
    <p:sldId id="394" r:id="rId17"/>
    <p:sldId id="524" r:id="rId18"/>
    <p:sldId id="525" r:id="rId19"/>
    <p:sldId id="542" r:id="rId20"/>
    <p:sldId id="543" r:id="rId21"/>
    <p:sldId id="544" r:id="rId22"/>
    <p:sldId id="545" r:id="rId23"/>
    <p:sldId id="546" r:id="rId24"/>
    <p:sldId id="528" r:id="rId25"/>
    <p:sldId id="529" r:id="rId26"/>
    <p:sldId id="530" r:id="rId27"/>
    <p:sldId id="523" r:id="rId28"/>
    <p:sldId id="532" r:id="rId29"/>
    <p:sldId id="533" r:id="rId30"/>
    <p:sldId id="534" r:id="rId31"/>
    <p:sldId id="535" r:id="rId32"/>
    <p:sldId id="536" r:id="rId33"/>
    <p:sldId id="537" r:id="rId34"/>
    <p:sldId id="538" r:id="rId35"/>
    <p:sldId id="539" r:id="rId36"/>
    <p:sldId id="547" r:id="rId37"/>
    <p:sldId id="548" r:id="rId38"/>
    <p:sldId id="549" r:id="rId39"/>
    <p:sldId id="550" r:id="rId40"/>
    <p:sldId id="551" r:id="rId41"/>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912">
          <p15:clr>
            <a:srgbClr val="A4A3A4"/>
          </p15:clr>
        </p15:guide>
        <p15:guide id="3" orient="horz" pos="3936">
          <p15:clr>
            <a:srgbClr val="A4A3A4"/>
          </p15:clr>
        </p15:guide>
        <p15:guide id="4" pos="2880">
          <p15:clr>
            <a:srgbClr val="A4A3A4"/>
          </p15:clr>
        </p15:guide>
        <p15:guide id="5" pos="432">
          <p15:clr>
            <a:srgbClr val="A4A3A4"/>
          </p15:clr>
        </p15:guide>
        <p15:guide id="6" pos="5328">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Deforge-Kling" initials="JDK" lastIdx="5" clrIdx="0"/>
  <p:cmAuthor id="1" name="Jessica Sturtevant" initials="J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7A6"/>
    <a:srgbClr val="4D207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38" autoAdjust="0"/>
    <p:restoredTop sz="85613" autoAdjust="0"/>
  </p:normalViewPr>
  <p:slideViewPr>
    <p:cSldViewPr>
      <p:cViewPr>
        <p:scale>
          <a:sx n="60" d="100"/>
          <a:sy n="60" d="100"/>
        </p:scale>
        <p:origin x="-1458" y="-144"/>
      </p:cViewPr>
      <p:guideLst>
        <p:guide orient="horz" pos="2160"/>
        <p:guide orient="horz" pos="912"/>
        <p:guide orient="horz" pos="3936"/>
        <p:guide pos="2880"/>
        <p:guide pos="432"/>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146"/>
    </p:cViewPr>
  </p:sorterViewPr>
  <p:notesViewPr>
    <p:cSldViewPr>
      <p:cViewPr varScale="1">
        <p:scale>
          <a:sx n="55" d="100"/>
          <a:sy n="55" d="100"/>
        </p:scale>
        <p:origin x="157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321DF8-F179-43D0-BC0F-D11D20D05FF7}" type="slidenum">
              <a:rPr lang="en-US" altLang="en-US"/>
              <a:pPr/>
              <a:t>‹#›</a:t>
            </a:fld>
            <a:endParaRPr lang="en-US" altLang="en-US" dirty="0"/>
          </a:p>
        </p:txBody>
      </p:sp>
    </p:spTree>
    <p:extLst>
      <p:ext uri="{BB962C8B-B14F-4D97-AF65-F5344CB8AC3E}">
        <p14:creationId xmlns:p14="http://schemas.microsoft.com/office/powerpoint/2010/main" val="2242550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144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216C51-FE2C-4B40-8DEA-FA0CE26D0BF2}" type="slidenum">
              <a:rPr lang="en-US" altLang="en-US"/>
              <a:pPr/>
              <a:t>‹#›</a:t>
            </a:fld>
            <a:endParaRPr lang="en-US" altLang="en-US" dirty="0"/>
          </a:p>
        </p:txBody>
      </p:sp>
    </p:spTree>
    <p:extLst>
      <p:ext uri="{BB962C8B-B14F-4D97-AF65-F5344CB8AC3E}">
        <p14:creationId xmlns:p14="http://schemas.microsoft.com/office/powerpoint/2010/main" val="149997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14: Plan of Care</a:t>
            </a: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9.	A plan of care should address two types of goals: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Short term</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Should be achievable in a short time, usually a week or less.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Long term</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Expected to be achieved over a longer period, measured in weeks or months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Most often used with chronic disease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iii.	Focus on prevention, education, and mastery of self-management skills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10</a:t>
            </a:fld>
            <a:endParaRPr lang="en-US" altLang="en-US" dirty="0"/>
          </a:p>
        </p:txBody>
      </p:sp>
    </p:spTree>
    <p:extLst>
      <p:ext uri="{BB962C8B-B14F-4D97-AF65-F5344CB8AC3E}">
        <p14:creationId xmlns:p14="http://schemas.microsoft.com/office/powerpoint/2010/main" val="993631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10.	 Other types of goals: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Patient-centered goals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Reflect expected behavior and responses resulting from interventions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Example: “The patient will drink an 8-ounce glass of water three times a day.”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Observable goals</a:t>
            </a: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Allow the community paramedic to observe and record change that is taking place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Observable changes may relate to physiology, knowledge, and </a:t>
            </a:r>
            <a:r>
              <a:rPr lang="en-US" sz="1200" dirty="0" smtClean="0">
                <a:effectLst/>
                <a:latin typeface="Times New Roman" panose="02020603050405020304" pitchFamily="18" charset="0"/>
                <a:ea typeface="Times New Roman" panose="02020603050405020304" pitchFamily="18" charset="0"/>
              </a:rPr>
              <a:t>behavior.</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iii.	Example: “The patient will increase ambulation by five additional steps each day.”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Singular goals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Provide an opportunity for more precise evaluation and response to an intervention</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Singularity allows the community paramedic to determine whether specific expected outcomes have been achieved and assists in determining whether modifications in the plan of care are needed.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iii.	Example: “The patient’s blood pressure will be less than 120/80 mm Hg by November 20.”</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11.	 Factors: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Measurable factors</a:t>
            </a: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Include goals and expected outcomes that provide a standard against which to measure actual outcomes</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Measurable terms allow the community paramedic to objectively quantify changes in the patient’s status. </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iii</a:t>
            </a:r>
            <a:r>
              <a:rPr lang="en-US" sz="1200" dirty="0">
                <a:effectLst/>
                <a:latin typeface="Times New Roman" panose="02020603050405020304" pitchFamily="18" charset="0"/>
                <a:ea typeface="Times New Roman" panose="02020603050405020304" pitchFamily="18" charset="0"/>
              </a:rPr>
              <a:t>.	Terms that specifically describe quality, quantity, frequency, and weight allow evaluation of the expected outcomes and determination of whether they have been achieved. </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iv</a:t>
            </a:r>
            <a:r>
              <a:rPr lang="en-US" sz="1200" dirty="0">
                <a:effectLst/>
                <a:latin typeface="Times New Roman" panose="02020603050405020304" pitchFamily="18" charset="0"/>
                <a:ea typeface="Times New Roman" panose="02020603050405020304" pitchFamily="18" charset="0"/>
              </a:rPr>
              <a:t>.	Example: “Blood glucose will remain under 115 mg/</a:t>
            </a:r>
            <a:r>
              <a:rPr lang="en-US" sz="1200" dirty="0" err="1">
                <a:effectLst/>
                <a:latin typeface="Times New Roman" panose="02020603050405020304" pitchFamily="18" charset="0"/>
                <a:ea typeface="Times New Roman" panose="02020603050405020304" pitchFamily="18" charset="0"/>
              </a:rPr>
              <a:t>dL</a:t>
            </a:r>
            <a:r>
              <a:rPr lang="en-US" sz="1200" dirty="0" smtClean="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Time-limited factors</a:t>
            </a: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smtClean="0">
                <a:effectLst/>
                <a:latin typeface="Times New Roman" panose="02020603050405020304" pitchFamily="18" charset="0"/>
                <a:ea typeface="Times New Roman" panose="02020603050405020304" pitchFamily="18" charset="0"/>
              </a:rPr>
              <a:t>.	Indicate </a:t>
            </a:r>
            <a:r>
              <a:rPr lang="en-US" sz="1200" dirty="0">
                <a:effectLst/>
                <a:latin typeface="Times New Roman" panose="02020603050405020304" pitchFamily="18" charset="0"/>
                <a:ea typeface="Times New Roman" panose="02020603050405020304" pitchFamily="18" charset="0"/>
              </a:rPr>
              <a:t>when the expected response should occur, assisting the community paramedic and the patient in determining whether timely progress is being made and expected outcomes have been reached. </a:t>
            </a:r>
            <a:endParaRPr lang="en-US" sz="1200" dirty="0" smtClean="0">
              <a:effectLst/>
              <a:latin typeface="Times New Roman" panose="02020603050405020304" pitchFamily="18" charset="0"/>
              <a:ea typeface="Times New Roman" panose="02020603050405020304" pitchFamily="18" charset="0"/>
            </a:endParaRP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	On the predetermined date of evaluation, the community paramedic decides whether the expected outcome was achieved or whether a future evaluation date needs to be set because the expected outcome was not met.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11</a:t>
            </a:fld>
            <a:endParaRPr lang="en-US" altLang="en-US" dirty="0"/>
          </a:p>
        </p:txBody>
      </p:sp>
    </p:spTree>
    <p:extLst>
      <p:ext uri="{BB962C8B-B14F-4D97-AF65-F5344CB8AC3E}">
        <p14:creationId xmlns:p14="http://schemas.microsoft.com/office/powerpoint/2010/main" val="567449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Formatting a plan of care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format of the plan of care may vary from one health care setting to </a:t>
            </a:r>
            <a:r>
              <a:rPr lang="en-US" sz="1200" dirty="0" smtClean="0">
                <a:effectLst/>
                <a:latin typeface="Times New Roman" panose="02020603050405020304" pitchFamily="18" charset="0"/>
                <a:ea typeface="Times New Roman" panose="02020603050405020304" pitchFamily="18" charset="0"/>
              </a:rPr>
              <a:t>another, </a:t>
            </a:r>
            <a:r>
              <a:rPr lang="en-US" sz="1200" dirty="0">
                <a:effectLst/>
                <a:latin typeface="Times New Roman" panose="02020603050405020304" pitchFamily="18" charset="0"/>
                <a:ea typeface="Times New Roman" panose="02020603050405020304" pitchFamily="18" charset="0"/>
              </a:rPr>
              <a:t>whether hospital or clinic based, primary care, or fire department.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Some plans of care take the form of charts and columns; others are narrative based.</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The need to efficiently organize and share data throughout the entire span of the health care system has resulted in the publication of many standardized plans of care: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Computerized forms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Epic charting</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American Data’s Electronic Chart System</a:t>
            </a:r>
          </a:p>
          <a:p>
            <a:pPr marL="457200" marR="0" indent="-228600">
              <a:spcBef>
                <a:spcPts val="0"/>
              </a:spcBef>
              <a:spcAft>
                <a:spcPts val="300"/>
              </a:spcAft>
              <a:tabLst>
                <a:tab pos="457200" algn="l"/>
              </a:tabLst>
            </a:pPr>
            <a:r>
              <a:rPr lang="en-US" sz="1200" dirty="0" smtClean="0">
                <a:effectLst/>
                <a:latin typeface="Times New Roman"/>
                <a:ea typeface="Times New Roman"/>
              </a:rPr>
              <a:t>3. 	Standardized plans of care enable the community paramedic to adhere to the requirements of the continuum of care while enabling the primary care physician to create an individualized plan of care for the patient.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12</a:t>
            </a:fld>
            <a:endParaRPr lang="en-US" altLang="en-US" dirty="0"/>
          </a:p>
        </p:txBody>
      </p:sp>
    </p:spTree>
    <p:extLst>
      <p:ext uri="{BB962C8B-B14F-4D97-AF65-F5344CB8AC3E}">
        <p14:creationId xmlns:p14="http://schemas.microsoft.com/office/powerpoint/2010/main" val="3312470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Crafting a plan of care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Regardless of a patient’s diagnosis, disease processes, and hospital admission status, every patient will have a plan of care created around his or her identified needs.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Typically, the plan of care is constructed by the patient’s primary care physician or the medical director in accordance with local protocols.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13</a:t>
            </a:fld>
            <a:endParaRPr lang="en-US" altLang="en-US" dirty="0"/>
          </a:p>
        </p:txBody>
      </p:sp>
    </p:spTree>
    <p:extLst>
      <p:ext uri="{BB962C8B-B14F-4D97-AF65-F5344CB8AC3E}">
        <p14:creationId xmlns:p14="http://schemas.microsoft.com/office/powerpoint/2010/main" val="306332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3.	Some patients enter the community </a:t>
            </a:r>
            <a:r>
              <a:rPr lang="en-US" sz="1200" dirty="0" err="1" smtClean="0">
                <a:effectLst/>
                <a:latin typeface="Times New Roman"/>
                <a:ea typeface="Times New Roman"/>
              </a:rPr>
              <a:t>paramedicine</a:t>
            </a:r>
            <a:r>
              <a:rPr lang="en-US" sz="1200" dirty="0" smtClean="0">
                <a:effectLst/>
                <a:latin typeface="Times New Roman"/>
                <a:ea typeface="Times New Roman"/>
              </a:rPr>
              <a:t> program through a referral from a hospital as part of a discharge plan.</a:t>
            </a:r>
          </a:p>
          <a:p>
            <a:pPr marL="457200" marR="0" indent="-228600">
              <a:spcBef>
                <a:spcPts val="0"/>
              </a:spcBef>
              <a:spcAft>
                <a:spcPts val="300"/>
              </a:spcAft>
              <a:tabLst>
                <a:tab pos="457200" algn="l"/>
              </a:tabLst>
            </a:pPr>
            <a:r>
              <a:rPr lang="en-US" sz="1200" dirty="0" smtClean="0">
                <a:effectLst/>
                <a:latin typeface="Times New Roman"/>
                <a:ea typeface="Times New Roman"/>
              </a:rPr>
              <a:t>4.	Discharge planning: a plan detailing the patient’s continuing care needs upon leaving the hospital	</a:t>
            </a:r>
          </a:p>
          <a:p>
            <a:pPr marL="685800" marR="0" indent="-228600">
              <a:spcBef>
                <a:spcPts val="0"/>
              </a:spcBef>
              <a:spcAft>
                <a:spcPts val="300"/>
              </a:spcAft>
              <a:tabLst>
                <a:tab pos="685800" algn="l"/>
              </a:tabLst>
            </a:pPr>
            <a:r>
              <a:rPr lang="en-US" sz="1200" dirty="0" smtClean="0">
                <a:effectLst/>
                <a:latin typeface="Times New Roman"/>
                <a:ea typeface="Times New Roman"/>
              </a:rPr>
              <a:t>a.	Good discharge planning depends on:</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Comprehensive patient and family education</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ii.	Safe and effective use of medication and medical equipment</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iii.	Health-promoting food plans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iv.	Rehabilitation activities to maintain or regain independence</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v.	Referrals to outreach services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vi.	Adherence to standards for personal hygiene and grooming. </a:t>
            </a:r>
            <a:endParaRPr lang="en-US" sz="1100" dirty="0" smtClean="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14</a:t>
            </a:fld>
            <a:endParaRPr lang="en-US" altLang="en-US" dirty="0"/>
          </a:p>
        </p:txBody>
      </p:sp>
    </p:spTree>
    <p:extLst>
      <p:ext uri="{BB962C8B-B14F-4D97-AF65-F5344CB8AC3E}">
        <p14:creationId xmlns:p14="http://schemas.microsoft.com/office/powerpoint/2010/main" val="589702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The discharge planner, usually a nurse or social worker from the hospital or post-hospital care facility, coordinates a patient’s discharge.</a:t>
            </a:r>
          </a:p>
          <a:p>
            <a:pPr marL="457200" marR="0" indent="-228600">
              <a:spcBef>
                <a:spcPts val="0"/>
              </a:spcBef>
              <a:spcAft>
                <a:spcPts val="300"/>
              </a:spcAft>
              <a:tabLst>
                <a:tab pos="457200" algn="l"/>
              </a:tabLst>
            </a:pPr>
            <a:r>
              <a:rPr lang="en-US" sz="1200" dirty="0" smtClean="0">
                <a:effectLst/>
                <a:latin typeface="Times New Roman"/>
                <a:ea typeface="Times New Roman"/>
              </a:rPr>
              <a:t>6.	The patient’s primary care physician signs off on the final discharge plan and is responsible for prescribing medications.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15</a:t>
            </a:fld>
            <a:endParaRPr lang="en-US" altLang="en-US" dirty="0"/>
          </a:p>
        </p:txBody>
      </p:sp>
    </p:spTree>
    <p:extLst>
      <p:ext uri="{BB962C8B-B14F-4D97-AF65-F5344CB8AC3E}">
        <p14:creationId xmlns:p14="http://schemas.microsoft.com/office/powerpoint/2010/main" val="294023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b="1"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D. 	Modifying a plan of care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community paramedic is an important player in the health care team huddle.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Ideally, the huddle should transpire on a biweekly </a:t>
            </a:r>
            <a:r>
              <a:rPr lang="en-US" sz="1200" dirty="0" smtClean="0">
                <a:effectLst/>
                <a:latin typeface="Times New Roman" panose="02020603050405020304" pitchFamily="18" charset="0"/>
                <a:ea typeface="Times New Roman" panose="02020603050405020304" pitchFamily="18" charset="0"/>
              </a:rPr>
              <a:t>or </a:t>
            </a:r>
            <a:r>
              <a:rPr lang="en-US" sz="1200" dirty="0">
                <a:effectLst/>
                <a:latin typeface="Times New Roman" panose="02020603050405020304" pitchFamily="18" charset="0"/>
                <a:ea typeface="Times New Roman" panose="02020603050405020304" pitchFamily="18" charset="0"/>
              </a:rPr>
              <a:t>monthly basis to discuss the various patients enrolled in the community paramedicine program.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16</a:t>
            </a:fld>
            <a:endParaRPr lang="en-US" altLang="en-US" dirty="0"/>
          </a:p>
        </p:txBody>
      </p:sp>
    </p:spTree>
    <p:extLst>
      <p:ext uri="{BB962C8B-B14F-4D97-AF65-F5344CB8AC3E}">
        <p14:creationId xmlns:p14="http://schemas.microsoft.com/office/powerpoint/2010/main" val="2981514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t>
            </a:r>
            <a:r>
              <a:rPr lang="en-US" dirty="0" smtClean="0"/>
              <a:t>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3.	These meetings:</a:t>
            </a:r>
          </a:p>
          <a:p>
            <a:pPr marL="685800" marR="0" indent="-228600">
              <a:spcBef>
                <a:spcPts val="0"/>
              </a:spcBef>
              <a:spcAft>
                <a:spcPts val="300"/>
              </a:spcAft>
              <a:tabLst>
                <a:tab pos="685800" algn="l"/>
              </a:tabLst>
            </a:pPr>
            <a:r>
              <a:rPr lang="en-US" sz="1200" dirty="0" smtClean="0">
                <a:effectLst/>
                <a:latin typeface="Times New Roman"/>
                <a:ea typeface="Times New Roman"/>
              </a:rPr>
              <a:t>a.	Promote collaboration</a:t>
            </a:r>
          </a:p>
          <a:p>
            <a:pPr marL="685800" marR="0" indent="-228600">
              <a:spcBef>
                <a:spcPts val="0"/>
              </a:spcBef>
              <a:spcAft>
                <a:spcPts val="300"/>
              </a:spcAft>
              <a:tabLst>
                <a:tab pos="685800" algn="l"/>
              </a:tabLst>
            </a:pPr>
            <a:r>
              <a:rPr lang="en-US" sz="1200" dirty="0" smtClean="0">
                <a:effectLst/>
                <a:latin typeface="Times New Roman"/>
                <a:ea typeface="Times New Roman"/>
              </a:rPr>
              <a:t>b.	Ensure that each provider is informed of the patient’s progress</a:t>
            </a:r>
          </a:p>
          <a:p>
            <a:pPr marL="685800" marR="0" indent="-228600">
              <a:spcBef>
                <a:spcPts val="0"/>
              </a:spcBef>
              <a:spcAft>
                <a:spcPts val="300"/>
              </a:spcAft>
              <a:tabLst>
                <a:tab pos="685800" algn="l"/>
              </a:tabLst>
            </a:pPr>
            <a:r>
              <a:rPr lang="en-US" sz="1200" dirty="0" smtClean="0">
                <a:effectLst/>
                <a:latin typeface="Times New Roman"/>
                <a:ea typeface="Times New Roman"/>
              </a:rPr>
              <a:t>c.	Allow for the identification of barriers in patient care</a:t>
            </a:r>
          </a:p>
          <a:p>
            <a:pPr marL="685800" marR="0" indent="-228600">
              <a:spcBef>
                <a:spcPts val="0"/>
              </a:spcBef>
              <a:spcAft>
                <a:spcPts val="300"/>
              </a:spcAft>
              <a:tabLst>
                <a:tab pos="685800" algn="l"/>
              </a:tabLst>
            </a:pPr>
            <a:r>
              <a:rPr lang="en-US" sz="1200" dirty="0" smtClean="0">
                <a:effectLst/>
                <a:latin typeface="Times New Roman"/>
                <a:ea typeface="Times New Roman"/>
              </a:rPr>
              <a:t>d.	Provide an outlet for determining solutions to barriers</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4</a:t>
            </a:r>
            <a:r>
              <a:rPr lang="en-US" sz="1200" dirty="0">
                <a:effectLst/>
                <a:latin typeface="Times New Roman" panose="02020603050405020304" pitchFamily="18" charset="0"/>
                <a:ea typeface="Times New Roman" panose="02020603050405020304" pitchFamily="18" charset="0"/>
              </a:rPr>
              <a:t>. 	An essential component of these regular meetings is the ongoing discussion of the patient’s progress based on the plan of care.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During the huddle, the community paramedic reports the results of the patient assessments performed </a:t>
            </a:r>
            <a:r>
              <a:rPr lang="en-US" sz="1200" dirty="0" smtClean="0">
                <a:effectLst/>
                <a:latin typeface="Times New Roman" panose="02020603050405020304" pitchFamily="18" charset="0"/>
                <a:ea typeface="Times New Roman" panose="02020603050405020304" pitchFamily="18" charset="0"/>
              </a:rPr>
              <a:t>so </a:t>
            </a:r>
            <a:r>
              <a:rPr lang="en-US" sz="1200" dirty="0">
                <a:effectLst/>
                <a:latin typeface="Times New Roman" panose="02020603050405020304" pitchFamily="18" charset="0"/>
                <a:ea typeface="Times New Roman" panose="02020603050405020304" pitchFamily="18" charset="0"/>
              </a:rPr>
              <a:t>that the plan of care can be modified by the medical director or the primary care physician based on the patient’s status.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Modifying the plan of care in the presence of the patient’s entire health care team helps to ensure consistency of care.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17</a:t>
            </a:fld>
            <a:endParaRPr lang="en-US" altLang="en-US" dirty="0"/>
          </a:p>
        </p:txBody>
      </p:sp>
    </p:spTree>
    <p:extLst>
      <p:ext uri="{BB962C8B-B14F-4D97-AF65-F5344CB8AC3E}">
        <p14:creationId xmlns:p14="http://schemas.microsoft.com/office/powerpoint/2010/main" val="3772363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III.  Implementation of Care</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Interventions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Implementation</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describes the actions initiated by the community paramedic to achieve the goals and expected outcomes of the plan of care.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An intervention</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is an action taken by the community paramedic to help the patient move from the present state of health to the health state described in the expected outcomes of the plan of care.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18</a:t>
            </a:fld>
            <a:endParaRPr lang="en-US" altLang="en-US" dirty="0"/>
          </a:p>
        </p:txBody>
      </p:sp>
    </p:spTree>
    <p:extLst>
      <p:ext uri="{BB962C8B-B14F-4D97-AF65-F5344CB8AC3E}">
        <p14:creationId xmlns:p14="http://schemas.microsoft.com/office/powerpoint/2010/main" val="333090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Lecture Outline</a:t>
            </a:r>
          </a:p>
          <a:p>
            <a:pPr algn="l"/>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3.	Intervention can be in the form of: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a:t>
            </a:r>
            <a:r>
              <a:rPr lang="en-US" sz="1000" dirty="0">
                <a:effectLst/>
                <a:latin typeface="GiovanniStd-Book"/>
                <a:ea typeface="Times New Roman" panose="02020603050405020304" pitchFamily="18" charset="0"/>
                <a:cs typeface="GiovanniStd-Book"/>
              </a:rPr>
              <a:t> 	</a:t>
            </a:r>
            <a:r>
              <a:rPr lang="en-US" sz="1200" dirty="0">
                <a:effectLst/>
                <a:latin typeface="Times New Roman" panose="02020603050405020304" pitchFamily="18" charset="0"/>
                <a:ea typeface="Times New Roman" panose="02020603050405020304" pitchFamily="18" charset="0"/>
              </a:rPr>
              <a:t>Medication compliance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Education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Care for chronic disease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Referrals to outreach services or health care providers</a:t>
            </a:r>
          </a:p>
          <a:p>
            <a:pPr algn="l"/>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19</a:t>
            </a:fld>
            <a:endParaRPr lang="en-US" altLang="en-US" dirty="0"/>
          </a:p>
        </p:txBody>
      </p:sp>
    </p:spTree>
    <p:extLst>
      <p:ext uri="{BB962C8B-B14F-4D97-AF65-F5344CB8AC3E}">
        <p14:creationId xmlns:p14="http://schemas.microsoft.com/office/powerpoint/2010/main" val="417334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14: Plan of Care</a:t>
            </a: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4.	Community paramedics must always follow diagnostic and treatment protocols of the community paramedicine program.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Protocols define what the community paramedic is permitted to treat and the types of treatment the community paramedic is permitted to administer.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20</a:t>
            </a:fld>
            <a:endParaRPr lang="en-US" altLang="en-US" dirty="0"/>
          </a:p>
        </p:txBody>
      </p:sp>
    </p:spTree>
    <p:extLst>
      <p:ext uri="{BB962C8B-B14F-4D97-AF65-F5344CB8AC3E}">
        <p14:creationId xmlns:p14="http://schemas.microsoft.com/office/powerpoint/2010/main" val="187626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5.	Standing orders (also referred to as an order set</a:t>
            </a:r>
            <a:r>
              <a:rPr lang="en-US" sz="1400" dirty="0" smtClean="0">
                <a:effectLst/>
                <a:latin typeface="Times New Roman" panose="02020603050405020304" pitchFamily="18" charset="0"/>
                <a:ea typeface="Times New Roman" panose="02020603050405020304" pitchFamily="18" charset="0"/>
              </a:rPr>
              <a:t>) are </a:t>
            </a:r>
            <a:r>
              <a:rPr lang="en-US" sz="1400" dirty="0">
                <a:effectLst/>
                <a:latin typeface="Times New Roman" panose="02020603050405020304" pitchFamily="18" charset="0"/>
                <a:ea typeface="Times New Roman" panose="02020603050405020304" pitchFamily="18" charset="0"/>
              </a:rPr>
              <a:t>orders specific to a patient and a condition.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Standing </a:t>
            </a:r>
            <a:r>
              <a:rPr lang="en-US" sz="1200" dirty="0" smtClean="0">
                <a:effectLst/>
                <a:latin typeface="Times New Roman" panose="02020603050405020304" pitchFamily="18" charset="0"/>
                <a:ea typeface="Times New Roman" panose="02020603050405020304" pitchFamily="18" charset="0"/>
              </a:rPr>
              <a:t>orders are </a:t>
            </a:r>
            <a:r>
              <a:rPr lang="en-US" sz="1200" dirty="0">
                <a:effectLst/>
                <a:latin typeface="Times New Roman" panose="02020603050405020304" pitchFamily="18" charset="0"/>
                <a:ea typeface="Times New Roman" panose="02020603050405020304" pitchFamily="18" charset="0"/>
              </a:rPr>
              <a:t>used to:</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Direct immediate care following the patient assessment and identification of a specific need.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Select and administer interventions.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21</a:t>
            </a:fld>
            <a:endParaRPr lang="en-US" altLang="en-US" dirty="0"/>
          </a:p>
        </p:txBody>
      </p:sp>
    </p:spTree>
    <p:extLst>
      <p:ext uri="{BB962C8B-B14F-4D97-AF65-F5344CB8AC3E}">
        <p14:creationId xmlns:p14="http://schemas.microsoft.com/office/powerpoint/2010/main" val="767155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6.	Standing orders are also written by the medical director of the community </a:t>
            </a:r>
            <a:r>
              <a:rPr lang="en-US" sz="1200" dirty="0" err="1" smtClean="0">
                <a:effectLst/>
                <a:latin typeface="Times New Roman"/>
                <a:ea typeface="Times New Roman"/>
              </a:rPr>
              <a:t>paramedicine</a:t>
            </a:r>
            <a:r>
              <a:rPr lang="en-US" sz="1200" dirty="0" smtClean="0">
                <a:effectLst/>
                <a:latin typeface="Times New Roman"/>
                <a:ea typeface="Times New Roman"/>
              </a:rPr>
              <a:t> program.</a:t>
            </a:r>
          </a:p>
          <a:p>
            <a:pPr marL="457200" marR="0" indent="-228600">
              <a:spcBef>
                <a:spcPts val="0"/>
              </a:spcBef>
              <a:spcAft>
                <a:spcPts val="300"/>
              </a:spcAft>
              <a:tabLst>
                <a:tab pos="457200" algn="l"/>
              </a:tabLst>
            </a:pPr>
            <a:r>
              <a:rPr lang="en-US" sz="1200" dirty="0" smtClean="0">
                <a:effectLst/>
                <a:latin typeface="Times New Roman"/>
                <a:ea typeface="Times New Roman"/>
              </a:rPr>
              <a:t>7. 	With the use of protocols and standing orders, the community paramedic must use sound judgment in determining whether the intervention is correct and appropriate. </a:t>
            </a:r>
          </a:p>
          <a:p>
            <a:pPr marL="457200" marR="0" indent="-228600">
              <a:spcBef>
                <a:spcPts val="0"/>
              </a:spcBef>
              <a:spcAft>
                <a:spcPts val="300"/>
              </a:spcAft>
              <a:tabLst>
                <a:tab pos="457200" algn="l"/>
              </a:tabLst>
            </a:pPr>
            <a:r>
              <a:rPr lang="en-US" sz="1200" dirty="0" smtClean="0">
                <a:effectLst/>
                <a:latin typeface="Times New Roman"/>
                <a:ea typeface="Times New Roman"/>
              </a:rPr>
              <a:t>8.	Contact the medical director if there are any questions about an intervention.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22</a:t>
            </a:fld>
            <a:endParaRPr lang="en-US" altLang="en-US" dirty="0"/>
          </a:p>
        </p:txBody>
      </p:sp>
    </p:spTree>
    <p:extLst>
      <p:ext uri="{BB962C8B-B14F-4D97-AF65-F5344CB8AC3E}">
        <p14:creationId xmlns:p14="http://schemas.microsoft.com/office/powerpoint/2010/main" val="211672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b="1"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Types of interventions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community paramedic determines the interventions to apply based on the goals and expected outcomes of the plan of care.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23</a:t>
            </a:fld>
            <a:endParaRPr lang="en-US" altLang="en-US" dirty="0"/>
          </a:p>
        </p:txBody>
      </p:sp>
    </p:spTree>
    <p:extLst>
      <p:ext uri="{BB962C8B-B14F-4D97-AF65-F5344CB8AC3E}">
        <p14:creationId xmlns:p14="http://schemas.microsoft.com/office/powerpoint/2010/main" val="2059581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There are three types of interventions: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Physician initiated</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Collaborative initiated</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Community paramedic initiated</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24</a:t>
            </a:fld>
            <a:endParaRPr lang="en-US" altLang="en-US" dirty="0"/>
          </a:p>
        </p:txBody>
      </p:sp>
    </p:spTree>
    <p:extLst>
      <p:ext uri="{BB962C8B-B14F-4D97-AF65-F5344CB8AC3E}">
        <p14:creationId xmlns:p14="http://schemas.microsoft.com/office/powerpoint/2010/main" val="1639005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3. 	Physician-initiated interventions are: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Based on the patient’s medical diagnosis and noted in the plan of care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Carried out by the community paramedic, nurses, and other health care providers according to their scope of practice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25</a:t>
            </a:fld>
            <a:endParaRPr lang="en-US" altLang="en-US" dirty="0"/>
          </a:p>
        </p:txBody>
      </p:sp>
    </p:spTree>
    <p:extLst>
      <p:ext uri="{BB962C8B-B14F-4D97-AF65-F5344CB8AC3E}">
        <p14:creationId xmlns:p14="http://schemas.microsoft.com/office/powerpoint/2010/main" val="2806887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4.	Collaborative interventions</a:t>
            </a:r>
            <a:r>
              <a:rPr lang="en-US" sz="1400" b="1"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require the knowledge, skill, and expertise of multiple health care </a:t>
            </a:r>
            <a:r>
              <a:rPr lang="en-US" sz="1400" dirty="0" smtClean="0">
                <a:effectLst/>
                <a:latin typeface="Times New Roman" panose="02020603050405020304" pitchFamily="18" charset="0"/>
                <a:ea typeface="Times New Roman" panose="02020603050405020304" pitchFamily="18" charset="0"/>
              </a:rPr>
              <a:t>professionals.</a:t>
            </a:r>
            <a:endParaRPr lang="en-US" sz="14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Example: A recent stroke </a:t>
            </a:r>
            <a:r>
              <a:rPr lang="en-US" sz="1200" dirty="0" smtClean="0">
                <a:effectLst/>
                <a:latin typeface="Times New Roman" panose="02020603050405020304" pitchFamily="18" charset="0"/>
                <a:ea typeface="Times New Roman" panose="02020603050405020304" pitchFamily="18" charset="0"/>
              </a:rPr>
              <a:t>added </a:t>
            </a:r>
            <a:r>
              <a:rPr lang="en-US" sz="1200" dirty="0">
                <a:effectLst/>
                <a:latin typeface="Times New Roman" panose="02020603050405020304" pitchFamily="18" charset="0"/>
                <a:ea typeface="Times New Roman" panose="02020603050405020304" pitchFamily="18" charset="0"/>
              </a:rPr>
              <a:t>to existing comorbidities of dementia and diabetes in a patient will require the coordination and collaboration of interventions from multiple health care providers, all focused on maintaining the patient’s present level of health.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26</a:t>
            </a:fld>
            <a:endParaRPr lang="en-US" altLang="en-US" dirty="0"/>
          </a:p>
        </p:txBody>
      </p:sp>
    </p:spTree>
    <p:extLst>
      <p:ext uri="{BB962C8B-B14F-4D97-AF65-F5344CB8AC3E}">
        <p14:creationId xmlns:p14="http://schemas.microsoft.com/office/powerpoint/2010/main" val="593794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The patient would require: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Physical therapy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Occupational therapy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iii.	Medication reconciliation, as provided by a home health agency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27</a:t>
            </a:fld>
            <a:endParaRPr lang="en-US" altLang="en-US" dirty="0"/>
          </a:p>
        </p:txBody>
      </p:sp>
    </p:spTree>
    <p:extLst>
      <p:ext uri="{BB962C8B-B14F-4D97-AF65-F5344CB8AC3E}">
        <p14:creationId xmlns:p14="http://schemas.microsoft.com/office/powerpoint/2010/main" val="4122666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t>
            </a:r>
            <a:r>
              <a:rPr lang="en-US" dirty="0" smtClean="0"/>
              <a:t>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5.	Depending on the scope of the community </a:t>
            </a:r>
            <a:r>
              <a:rPr lang="en-US" sz="1200" dirty="0" err="1" smtClean="0">
                <a:effectLst/>
                <a:latin typeface="Times New Roman"/>
                <a:ea typeface="Times New Roman"/>
              </a:rPr>
              <a:t>paramedicine</a:t>
            </a:r>
            <a:r>
              <a:rPr lang="en-US" sz="1200" dirty="0" smtClean="0">
                <a:effectLst/>
                <a:latin typeface="Times New Roman"/>
                <a:ea typeface="Times New Roman"/>
              </a:rPr>
              <a:t> program, the community paramedic may collaborate with the case manager to ensure that:</a:t>
            </a:r>
          </a:p>
          <a:p>
            <a:pPr marL="685800" marR="0" indent="-228600">
              <a:spcBef>
                <a:spcPts val="0"/>
              </a:spcBef>
              <a:spcAft>
                <a:spcPts val="300"/>
              </a:spcAft>
              <a:tabLst>
                <a:tab pos="685800" algn="l"/>
              </a:tabLst>
            </a:pPr>
            <a:r>
              <a:rPr lang="en-US" sz="1200" dirty="0" smtClean="0">
                <a:effectLst/>
                <a:latin typeface="Times New Roman"/>
                <a:ea typeface="Times New Roman"/>
              </a:rPr>
              <a:t>a.	The appropriate home health referral was made</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The home-based services are implemented</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Any barriers the patient may experience in accessing care are addressed</a:t>
            </a:r>
            <a:endParaRPr lang="en-US" sz="11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6</a:t>
            </a:r>
            <a:r>
              <a:rPr lang="en-US" sz="1200" dirty="0">
                <a:effectLst/>
                <a:latin typeface="Times New Roman" panose="02020603050405020304" pitchFamily="18" charset="0"/>
                <a:ea typeface="Times New Roman" panose="02020603050405020304" pitchFamily="18" charset="0"/>
              </a:rPr>
              <a:t>.	Community paramedic-initiated interventions are interventions that the community paramedic determines are necessary to accomplish the goals and expected outcomes of the plan of care.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These interventions must fall within the scope of practice of the community paramedic and the community paramedicine program.</a:t>
            </a:r>
          </a:p>
          <a:p>
            <a:pPr marL="685800" marR="0" indent="-228600">
              <a:spcBef>
                <a:spcPts val="0"/>
              </a:spcBef>
              <a:spcAft>
                <a:spcPts val="300"/>
              </a:spcAft>
              <a:tabLst>
                <a:tab pos="685800" algn="l"/>
              </a:tabLst>
            </a:pPr>
            <a:r>
              <a:rPr lang="en-US" sz="1200" dirty="0" smtClean="0">
                <a:effectLst/>
                <a:latin typeface="Times New Roman"/>
                <a:ea typeface="Times New Roman"/>
              </a:rPr>
              <a:t>b.	Interventions pertaining to monitoring, management, and education may be within the scope of practice of the community </a:t>
            </a:r>
            <a:r>
              <a:rPr lang="en-US" sz="1200" dirty="0" err="1" smtClean="0">
                <a:effectLst/>
                <a:latin typeface="Times New Roman"/>
                <a:ea typeface="Times New Roman"/>
              </a:rPr>
              <a:t>paramedicine</a:t>
            </a:r>
            <a:r>
              <a:rPr lang="en-US" sz="1200" dirty="0" smtClean="0">
                <a:effectLst/>
                <a:latin typeface="Times New Roman"/>
                <a:ea typeface="Times New Roman"/>
              </a:rPr>
              <a:t> program.</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Always check and follow local protocols.</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28</a:t>
            </a:fld>
            <a:endParaRPr lang="en-US" altLang="en-US" dirty="0"/>
          </a:p>
        </p:txBody>
      </p:sp>
    </p:spTree>
    <p:extLst>
      <p:ext uri="{BB962C8B-B14F-4D97-AF65-F5344CB8AC3E}">
        <p14:creationId xmlns:p14="http://schemas.microsoft.com/office/powerpoint/2010/main" val="1599795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  The Omaha System</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Overview and example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Omaha system is a research-based, comprehensive practice and documentation standardized taxonomy designed to describe patient care.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The system includes three relational, reliable, and valid components, to be used together:</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Problems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Interventions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Outcomes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29</a:t>
            </a:fld>
            <a:endParaRPr lang="en-US" altLang="en-US" dirty="0"/>
          </a:p>
        </p:txBody>
      </p:sp>
    </p:spTree>
    <p:extLst>
      <p:ext uri="{BB962C8B-B14F-4D97-AF65-F5344CB8AC3E}">
        <p14:creationId xmlns:p14="http://schemas.microsoft.com/office/powerpoint/2010/main" val="3986576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 Introduction</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The plan of care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plan of care is one tool that enables every member of the health care team to provide consistent patient </a:t>
            </a:r>
            <a:r>
              <a:rPr lang="en-US" sz="1200" dirty="0" smtClean="0">
                <a:effectLst/>
                <a:latin typeface="Times New Roman" panose="02020603050405020304" pitchFamily="18" charset="0"/>
                <a:ea typeface="Times New Roman" panose="02020603050405020304" pitchFamily="18" charset="0"/>
              </a:rPr>
              <a:t>care.</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The plan of care</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is designed to establish a course of action for patient care, including defining patient care priorities, with the ultimate goal of bettering the patient’s health.</a:t>
            </a: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a:t>
            </a:fld>
            <a:endParaRPr lang="en-US" altLang="en-US" dirty="0"/>
          </a:p>
        </p:txBody>
      </p:sp>
    </p:spTree>
    <p:extLst>
      <p:ext uri="{BB962C8B-B14F-4D97-AF65-F5344CB8AC3E}">
        <p14:creationId xmlns:p14="http://schemas.microsoft.com/office/powerpoint/2010/main" val="1401802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B. 	Organization of plans of care</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In the Omaha system, plans of care are generally organized by major body system, in alphabetical order, and follow a logical progression: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t>
            </a:r>
            <a:r>
              <a:rPr lang="en-US" sz="1200" i="1" dirty="0">
                <a:effectLst/>
                <a:latin typeface="Times New Roman" panose="02020603050405020304" pitchFamily="18" charset="0"/>
                <a:ea typeface="Times New Roman" panose="02020603050405020304" pitchFamily="18" charset="0"/>
              </a:rPr>
              <a:t>Introductory paragraph. </a:t>
            </a:r>
            <a:r>
              <a:rPr lang="en-US" sz="1200" dirty="0">
                <a:effectLst/>
                <a:latin typeface="Times New Roman" panose="02020603050405020304" pitchFamily="18" charset="0"/>
                <a:ea typeface="Times New Roman" panose="02020603050405020304" pitchFamily="18" charset="0"/>
              </a:rPr>
              <a:t>A description of the patient’s condition, the reason for reaching this conclusion, and the goal for patient care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a:t>
            </a:r>
            <a:r>
              <a:rPr lang="en-US" sz="1200" i="1" dirty="0">
                <a:effectLst/>
                <a:latin typeface="Times New Roman" panose="02020603050405020304" pitchFamily="18" charset="0"/>
                <a:ea typeface="Times New Roman" panose="02020603050405020304" pitchFamily="18" charset="0"/>
              </a:rPr>
              <a:t>Patient diagnosis. </a:t>
            </a:r>
            <a:r>
              <a:rPr lang="en-US" sz="1200" dirty="0">
                <a:effectLst/>
                <a:latin typeface="Times New Roman" panose="02020603050405020304" pitchFamily="18" charset="0"/>
                <a:ea typeface="Times New Roman" panose="02020603050405020304" pitchFamily="18" charset="0"/>
              </a:rPr>
              <a:t>A diagnosis of the patient’s illnesses or injuries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a:t>
            </a:r>
            <a:r>
              <a:rPr lang="en-US" sz="1200" i="1" dirty="0">
                <a:effectLst/>
                <a:latin typeface="Times New Roman" panose="02020603050405020304" pitchFamily="18" charset="0"/>
                <a:ea typeface="Times New Roman" panose="02020603050405020304" pitchFamily="18" charset="0"/>
              </a:rPr>
              <a:t>Defining characteristics. </a:t>
            </a:r>
            <a:r>
              <a:rPr lang="en-US" sz="1200" dirty="0">
                <a:effectLst/>
                <a:latin typeface="Times New Roman" panose="02020603050405020304" pitchFamily="18" charset="0"/>
                <a:ea typeface="Times New Roman" panose="02020603050405020304" pitchFamily="18" charset="0"/>
              </a:rPr>
              <a:t> Signs and symptoms, specific problems, related risk factors, and observations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a:t>
            </a:r>
            <a:r>
              <a:rPr lang="en-US" sz="1200" i="1" dirty="0">
                <a:effectLst/>
                <a:latin typeface="Times New Roman" panose="02020603050405020304" pitchFamily="18" charset="0"/>
                <a:ea typeface="Times New Roman" panose="02020603050405020304" pitchFamily="18" charset="0"/>
              </a:rPr>
              <a:t>Expected outcome</a:t>
            </a:r>
            <a:r>
              <a:rPr lang="en-US" sz="1200" dirty="0">
                <a:effectLst/>
                <a:latin typeface="Times New Roman" panose="02020603050405020304" pitchFamily="18" charset="0"/>
                <a:ea typeface="Times New Roman" panose="02020603050405020304" pitchFamily="18" charset="0"/>
              </a:rPr>
              <a:t>. Short-term and long-term goals that are expected to help improve the patient’s condition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30</a:t>
            </a:fld>
            <a:endParaRPr lang="en-US" altLang="en-US" dirty="0"/>
          </a:p>
        </p:txBody>
      </p:sp>
    </p:spTree>
    <p:extLst>
      <p:ext uri="{BB962C8B-B14F-4D97-AF65-F5344CB8AC3E}">
        <p14:creationId xmlns:p14="http://schemas.microsoft.com/office/powerpoint/2010/main" val="2939655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a:t>
            </a:r>
            <a:r>
              <a:rPr lang="en-US" sz="1200" i="1" dirty="0">
                <a:effectLst/>
                <a:latin typeface="Times New Roman" panose="02020603050405020304" pitchFamily="18" charset="0"/>
                <a:ea typeface="Times New Roman" panose="02020603050405020304" pitchFamily="18" charset="0"/>
              </a:rPr>
              <a:t>Goals</a:t>
            </a:r>
            <a:r>
              <a:rPr lang="en-US" sz="1200" dirty="0">
                <a:effectLst/>
                <a:latin typeface="Times New Roman" panose="02020603050405020304" pitchFamily="18" charset="0"/>
                <a:ea typeface="Times New Roman" panose="02020603050405020304" pitchFamily="18" charset="0"/>
              </a:rPr>
              <a:t>. A statement of care goals, including a time frame to serve as a guide for determining what is realistic and workable for the patient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f.	</a:t>
            </a:r>
            <a:r>
              <a:rPr lang="en-US" sz="1200" i="1" dirty="0">
                <a:effectLst/>
                <a:latin typeface="Times New Roman" panose="02020603050405020304" pitchFamily="18" charset="0"/>
                <a:ea typeface="Times New Roman" panose="02020603050405020304" pitchFamily="18" charset="0"/>
              </a:rPr>
              <a:t>Interventions</a:t>
            </a:r>
            <a:r>
              <a:rPr lang="en-US" sz="1200" dirty="0">
                <a:effectLst/>
                <a:latin typeface="Times New Roman" panose="02020603050405020304" pitchFamily="18" charset="0"/>
                <a:ea typeface="Times New Roman" panose="02020603050405020304" pitchFamily="18" charset="0"/>
              </a:rPr>
              <a:t>. </a:t>
            </a: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Community paramedic and health care team interventions: primarily oriented toward patient assessment, performing interventions within the provider’s scope of practice, and patient education</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Patient/family/caretaker interventions: actions to be performed after receiving instruction on how to perform the required interventions by a health care provider (eg, using an inhaler to control asthma)</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g.	</a:t>
            </a:r>
            <a:r>
              <a:rPr lang="en-US" sz="1200" i="1" dirty="0">
                <a:effectLst/>
                <a:latin typeface="Times New Roman" panose="02020603050405020304" pitchFamily="18" charset="0"/>
                <a:ea typeface="Times New Roman" panose="02020603050405020304" pitchFamily="18" charset="0"/>
              </a:rPr>
              <a:t>Time frames for implementation</a:t>
            </a:r>
            <a:r>
              <a:rPr lang="en-US" sz="1200" dirty="0">
                <a:effectLst/>
                <a:latin typeface="Times New Roman" panose="02020603050405020304" pitchFamily="18" charset="0"/>
                <a:ea typeface="Times New Roman" panose="02020603050405020304" pitchFamily="18" charset="0"/>
              </a:rPr>
              <a:t>. An estimate of when services will occur and goals will be met; should be flexible enough to accommodate changes in the patient’s needs, local protocols, and any standing orders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h.	</a:t>
            </a:r>
            <a:r>
              <a:rPr lang="en-US" sz="1200" i="1" dirty="0">
                <a:effectLst/>
                <a:latin typeface="Times New Roman" panose="02020603050405020304" pitchFamily="18" charset="0"/>
                <a:ea typeface="Times New Roman" panose="02020603050405020304" pitchFamily="18" charset="0"/>
              </a:rPr>
              <a:t>Referrals</a:t>
            </a:r>
            <a:r>
              <a:rPr lang="en-US" sz="1200" dirty="0">
                <a:effectLst/>
                <a:latin typeface="Times New Roman" panose="02020603050405020304" pitchFamily="18" charset="0"/>
                <a:ea typeface="Times New Roman" panose="02020603050405020304" pitchFamily="18" charset="0"/>
              </a:rPr>
              <a:t>. A description of referrals for services, including services to be utilized once the patient graduates from the community paramedicine program or another health care provider’s scheduled services, such as a visiting nurse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31</a:t>
            </a:fld>
            <a:endParaRPr lang="en-US" altLang="en-US" dirty="0"/>
          </a:p>
        </p:txBody>
      </p:sp>
    </p:spTree>
    <p:extLst>
      <p:ext uri="{BB962C8B-B14F-4D97-AF65-F5344CB8AC3E}">
        <p14:creationId xmlns:p14="http://schemas.microsoft.com/office/powerpoint/2010/main" val="3212599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Sample plan of care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example presented here illustrates how the Omaha system is used by a medical director or primary care physician in crafting a plan of care. To craft a plan of care, the physician does the following:</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Reviews the patient documentation</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Reviews the patient’s history</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Performs a patient interview and assessment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d.	Reviews the patient’s diagnosis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e.	Reviews the patient’s existing care plans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32</a:t>
            </a:fld>
            <a:endParaRPr lang="en-US" altLang="en-US" dirty="0"/>
          </a:p>
        </p:txBody>
      </p:sp>
    </p:spTree>
    <p:extLst>
      <p:ext uri="{BB962C8B-B14F-4D97-AF65-F5344CB8AC3E}">
        <p14:creationId xmlns:p14="http://schemas.microsoft.com/office/powerpoint/2010/main" val="3237890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f.	Selects a care plan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g.	Reviews the patient’s diagnosis and how the diagnosis will impact the patient’s condition and the care of the patient or the individualization of etiologies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h.	Identifies the expected outcomes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i.	Customizes interventions based on the patient’s needs or the individualization of actions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33</a:t>
            </a:fld>
            <a:endParaRPr lang="en-US" altLang="en-US" dirty="0"/>
          </a:p>
        </p:txBody>
      </p:sp>
    </p:spTree>
    <p:extLst>
      <p:ext uri="{BB962C8B-B14F-4D97-AF65-F5344CB8AC3E}">
        <p14:creationId xmlns:p14="http://schemas.microsoft.com/office/powerpoint/2010/main" val="4239403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457200" marR="0" indent="-228600">
              <a:spcBef>
                <a:spcPts val="0"/>
              </a:spcBef>
              <a:spcAft>
                <a:spcPts val="300"/>
              </a:spcAft>
              <a:tabLst>
                <a:tab pos="457200" algn="l"/>
              </a:tabLst>
            </a:pPr>
            <a:r>
              <a:rPr lang="en-US" sz="1200" dirty="0" smtClean="0">
                <a:effectLst/>
                <a:latin typeface="Times New Roman"/>
                <a:ea typeface="Times New Roman"/>
              </a:rPr>
              <a:t>2.	Sharon is a 55-year-old woman who was hospitalized with terminal-stage pancreatic cancer.</a:t>
            </a:r>
          </a:p>
          <a:p>
            <a:pPr marL="685800" marR="0" indent="-228600">
              <a:spcBef>
                <a:spcPts val="0"/>
              </a:spcBef>
              <a:spcAft>
                <a:spcPts val="300"/>
              </a:spcAft>
              <a:tabLst>
                <a:tab pos="685800" algn="l"/>
              </a:tabLst>
            </a:pPr>
            <a:r>
              <a:rPr lang="en-US" sz="1200" dirty="0" smtClean="0">
                <a:effectLst/>
                <a:latin typeface="Times New Roman"/>
                <a:ea typeface="Times New Roman"/>
              </a:rPr>
              <a:t>a.	Step 1: Review of Documentation</a:t>
            </a:r>
            <a:endParaRPr lang="en-US" sz="1100" dirty="0" smtClean="0">
              <a:effectLst/>
              <a:latin typeface="Times New Roman"/>
              <a:ea typeface="Times New Roman"/>
            </a:endParaRP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Sharon is a 55-year-old single woman.</a:t>
            </a:r>
            <a:endParaRPr lang="en-US" sz="1100" dirty="0" smtClean="0">
              <a:effectLst/>
              <a:latin typeface="Times New Roman"/>
              <a:ea typeface="Times New Roman"/>
            </a:endParaRPr>
          </a:p>
          <a:p>
            <a:pPr marL="914400" marR="0" indent="-228600">
              <a:spcBef>
                <a:spcPts val="0"/>
              </a:spcBef>
              <a:spcAft>
                <a:spcPts val="300"/>
              </a:spcAft>
              <a:tabLst>
                <a:tab pos="685800" algn="l"/>
              </a:tabLst>
            </a:pPr>
            <a:r>
              <a:rPr lang="en-US" sz="1200" dirty="0" smtClean="0">
                <a:effectLst/>
                <a:latin typeface="Times New Roman"/>
                <a:ea typeface="Times New Roman"/>
              </a:rPr>
              <a:t>ii. 	Her diagnosis is stage IV pancreatic cancer. </a:t>
            </a:r>
            <a:endParaRPr lang="en-US" sz="1100" dirty="0" smtClean="0">
              <a:effectLst/>
              <a:latin typeface="Times New Roman"/>
              <a:ea typeface="Times New Roman"/>
            </a:endParaRPr>
          </a:p>
          <a:p>
            <a:pPr marL="914400" marR="0" indent="-228600">
              <a:spcBef>
                <a:spcPts val="0"/>
              </a:spcBef>
              <a:spcAft>
                <a:spcPts val="300"/>
              </a:spcAft>
              <a:tabLst>
                <a:tab pos="685800" algn="l"/>
              </a:tabLst>
            </a:pPr>
            <a:r>
              <a:rPr lang="en-US" sz="1200" dirty="0" smtClean="0">
                <a:effectLst/>
                <a:latin typeface="Times New Roman"/>
                <a:ea typeface="Times New Roman"/>
              </a:rPr>
              <a:t>iii.	She is receiving 5 mg of morphine sulfate every 4 hours, oxygen, and Lasix for reduction of fluid retention.</a:t>
            </a:r>
            <a:endParaRPr lang="en-US" sz="1100" dirty="0" smtClean="0">
              <a:effectLst/>
              <a:latin typeface="Times New Roman"/>
              <a:ea typeface="Times New Roman"/>
            </a:endParaRPr>
          </a:p>
          <a:p>
            <a:pPr marL="685800" marR="0" indent="-228600">
              <a:spcBef>
                <a:spcPts val="0"/>
              </a:spcBef>
              <a:spcAft>
                <a:spcPts val="300"/>
              </a:spcAft>
              <a:tabLst>
                <a:tab pos="457200" algn="l"/>
              </a:tabLst>
            </a:pPr>
            <a:r>
              <a:rPr lang="en-US" sz="1200" dirty="0" smtClean="0">
                <a:effectLst/>
                <a:latin typeface="Times New Roman"/>
                <a:ea typeface="Times New Roman"/>
              </a:rPr>
              <a:t>b.	Step 2: Review of Patient History</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Sharon developed pancreatic cancer 3 years ago and experienced a recurrence 6 months ago. She has just completed chemotherapeutic drug treatment. </a:t>
            </a:r>
          </a:p>
          <a:p>
            <a:pPr marL="914400" marR="0" indent="-228600">
              <a:spcBef>
                <a:spcPts val="0"/>
              </a:spcBef>
              <a:spcAft>
                <a:spcPts val="300"/>
              </a:spcAft>
              <a:tabLst>
                <a:tab pos="457200" algn="l"/>
              </a:tabLst>
            </a:pPr>
            <a:r>
              <a:rPr lang="en-US" sz="1200" dirty="0" smtClean="0">
                <a:effectLst/>
                <a:latin typeface="Times New Roman"/>
                <a:ea typeface="Times New Roman"/>
              </a:rPr>
              <a:t>ii.	She has developed fluid retention in her lung fields that requires repetitive draining. </a:t>
            </a:r>
          </a:p>
          <a:p>
            <a:pPr marL="914400" marR="0" indent="-228600">
              <a:spcBef>
                <a:spcPts val="0"/>
              </a:spcBef>
              <a:spcAft>
                <a:spcPts val="300"/>
              </a:spcAft>
              <a:tabLst>
                <a:tab pos="457200" algn="l"/>
              </a:tabLst>
            </a:pPr>
            <a:r>
              <a:rPr lang="en-US" sz="1200" dirty="0" smtClean="0">
                <a:effectLst/>
                <a:latin typeface="Times New Roman"/>
                <a:ea typeface="Times New Roman"/>
              </a:rPr>
              <a:t>iii.	The priority goal of care is to keep her comfortable.</a:t>
            </a:r>
          </a:p>
          <a:p>
            <a:pPr marL="685800" marR="0" indent="-228600">
              <a:spcBef>
                <a:spcPts val="0"/>
              </a:spcBef>
              <a:spcAft>
                <a:spcPts val="300"/>
              </a:spcAft>
              <a:tabLst>
                <a:tab pos="457200" algn="l"/>
              </a:tabLst>
            </a:pPr>
            <a:r>
              <a:rPr lang="en-US" sz="1200" dirty="0" smtClean="0">
                <a:effectLst/>
                <a:latin typeface="Times New Roman"/>
                <a:ea typeface="Times New Roman"/>
              </a:rPr>
              <a:t>c.	Step 3: Patient Interview and Assessment</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The interview and assessment reveal that Sharon has diminished breath sounds in the lung bases, shallow respirations of 24 breaths/min, and crackles or </a:t>
            </a:r>
            <a:r>
              <a:rPr lang="en-US" sz="1200" dirty="0" err="1" smtClean="0">
                <a:effectLst/>
                <a:latin typeface="Times New Roman"/>
                <a:ea typeface="Times New Roman"/>
              </a:rPr>
              <a:t>rales</a:t>
            </a:r>
            <a:r>
              <a:rPr lang="en-US" sz="1200" dirty="0" smtClean="0">
                <a:effectLst/>
                <a:latin typeface="Times New Roman"/>
                <a:ea typeface="Times New Roman"/>
              </a:rPr>
              <a:t> in both lungs. She is alert, oriented, and able to move all extremities. She complains of exhaustion and generalized pain.</a:t>
            </a:r>
          </a:p>
          <a:p>
            <a:pPr marL="685800" marR="0" indent="-228600">
              <a:spcBef>
                <a:spcPts val="0"/>
              </a:spcBef>
              <a:spcAft>
                <a:spcPts val="300"/>
              </a:spcAft>
              <a:tabLst>
                <a:tab pos="457200" algn="l"/>
              </a:tabLst>
            </a:pPr>
            <a:r>
              <a:rPr lang="en-US" sz="1200" dirty="0" smtClean="0">
                <a:effectLst/>
                <a:latin typeface="Times New Roman"/>
                <a:ea typeface="Times New Roman"/>
              </a:rPr>
              <a:t>d.	Step 4: Review of Patient Diagnosis</a:t>
            </a:r>
          </a:p>
          <a:p>
            <a:pPr marL="685800" marR="0" indent="-228600">
              <a:spcBef>
                <a:spcPts val="0"/>
              </a:spcBef>
              <a:spcAft>
                <a:spcPts val="300"/>
              </a:spcAft>
              <a:tabLst>
                <a:tab pos="457200" algn="l"/>
              </a:tabLst>
            </a:pPr>
            <a:r>
              <a:rPr lang="en-US" sz="1200" dirty="0" smtClean="0">
                <a:effectLst/>
                <a:latin typeface="Times New Roman"/>
                <a:ea typeface="Times New Roman"/>
              </a:rPr>
              <a:t>e.	Step 5: Review of Existing Care Plans</a:t>
            </a:r>
          </a:p>
          <a:p>
            <a:pPr marL="971550" marR="0" indent="-285750">
              <a:spcBef>
                <a:spcPts val="0"/>
              </a:spcBef>
              <a:spcAft>
                <a:spcPts val="300"/>
              </a:spcAft>
              <a:buAutoNum type="romanLcPeriod"/>
              <a:tabLst>
                <a:tab pos="457200" algn="l"/>
              </a:tabLst>
            </a:pPr>
            <a:r>
              <a:rPr lang="en-US" sz="1200" dirty="0" smtClean="0">
                <a:effectLst/>
                <a:latin typeface="Times New Roman"/>
                <a:ea typeface="Times New Roman"/>
              </a:rPr>
              <a:t>Care will be provided for pancreatic cancer and immobility and the patient will receive hospice care.</a:t>
            </a:r>
          </a:p>
          <a:p>
            <a:pPr marL="685800" marR="0" indent="-228600">
              <a:spcBef>
                <a:spcPts val="0"/>
              </a:spcBef>
              <a:spcAft>
                <a:spcPts val="300"/>
              </a:spcAft>
              <a:tabLst>
                <a:tab pos="457200" algn="l"/>
              </a:tabLst>
            </a:pPr>
            <a:r>
              <a:rPr lang="en-US" sz="1200" dirty="0" smtClean="0">
                <a:effectLst/>
                <a:latin typeface="Times New Roman"/>
                <a:ea typeface="Times New Roman"/>
              </a:rPr>
              <a:t>f.	Step 6: Selection of Care Plan</a:t>
            </a:r>
          </a:p>
          <a:p>
            <a:pPr marL="914400" marR="0" indent="-228600">
              <a:spcBef>
                <a:spcPts val="0"/>
              </a:spcBef>
              <a:spcAft>
                <a:spcPts val="300"/>
              </a:spcAft>
              <a:tabLst>
                <a:tab pos="4572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With stage IV pancreatic cancer, the patient may experience ineffective breathing patterns, pain, grieving, and the risk for infection and constipation. </a:t>
            </a:r>
          </a:p>
          <a:p>
            <a:pPr marL="971550" marR="0" indent="-285750">
              <a:spcBef>
                <a:spcPts val="0"/>
              </a:spcBef>
              <a:spcAft>
                <a:spcPts val="300"/>
              </a:spcAft>
              <a:buAutoNum type="romanLcPeriod"/>
              <a:tabLst>
                <a:tab pos="457200" algn="l"/>
              </a:tabLst>
            </a:pP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34</a:t>
            </a:fld>
            <a:endParaRPr lang="en-US" altLang="en-US" dirty="0"/>
          </a:p>
        </p:txBody>
      </p:sp>
    </p:spTree>
    <p:extLst>
      <p:ext uri="{BB962C8B-B14F-4D97-AF65-F5344CB8AC3E}">
        <p14:creationId xmlns:p14="http://schemas.microsoft.com/office/powerpoint/2010/main" val="615160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ii.	All </a:t>
            </a:r>
            <a:r>
              <a:rPr lang="en-US" sz="1200" dirty="0">
                <a:effectLst/>
                <a:latin typeface="Times New Roman" panose="02020603050405020304" pitchFamily="18" charset="0"/>
                <a:ea typeface="Times New Roman" panose="02020603050405020304" pitchFamily="18" charset="0"/>
              </a:rPr>
              <a:t>should be addressed within the plan of care, but for clarity, this example focuses only on the risk of constipation.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35</a:t>
            </a:fld>
            <a:endParaRPr lang="en-US" altLang="en-US" dirty="0"/>
          </a:p>
        </p:txBody>
      </p:sp>
    </p:spTree>
    <p:extLst>
      <p:ext uri="{BB962C8B-B14F-4D97-AF65-F5344CB8AC3E}">
        <p14:creationId xmlns:p14="http://schemas.microsoft.com/office/powerpoint/2010/main" val="922033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t>
            </a:r>
            <a:r>
              <a:rPr lang="en-US" dirty="0" smtClean="0"/>
              <a:t>Outline</a:t>
            </a:r>
          </a:p>
          <a:p>
            <a:endParaRPr lang="en-US" dirty="0"/>
          </a:p>
          <a:p>
            <a:pPr marL="685800" marR="0" indent="-228600">
              <a:spcBef>
                <a:spcPts val="0"/>
              </a:spcBef>
              <a:spcAft>
                <a:spcPts val="300"/>
              </a:spcAft>
              <a:tabLst>
                <a:tab pos="457200" algn="l"/>
              </a:tabLst>
            </a:pPr>
            <a:r>
              <a:rPr lang="en-US" sz="1200" dirty="0" smtClean="0">
                <a:effectLst/>
                <a:latin typeface="Times New Roman"/>
                <a:ea typeface="Times New Roman"/>
              </a:rPr>
              <a:t>g.	Step 7: Individualization of Etiologies</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Risk of constipation: Individualized</a:t>
            </a:r>
          </a:p>
          <a:p>
            <a:pPr marL="914400" marR="0" indent="-228600">
              <a:spcBef>
                <a:spcPts val="0"/>
              </a:spcBef>
              <a:spcAft>
                <a:spcPts val="300"/>
              </a:spcAft>
              <a:tabLst>
                <a:tab pos="685800" algn="l"/>
              </a:tabLst>
            </a:pPr>
            <a:r>
              <a:rPr lang="en-US" sz="1200" dirty="0" smtClean="0">
                <a:effectLst/>
                <a:latin typeface="Times New Roman"/>
                <a:ea typeface="Times New Roman"/>
              </a:rPr>
              <a:t>a)	Diminished defecation: Lack of mobility, lack of privacy, increased time spent in the semi-Fowler position, and reluctance to use a bedpan</a:t>
            </a:r>
          </a:p>
          <a:p>
            <a:pPr marL="914400" marR="0" indent="-228600">
              <a:spcBef>
                <a:spcPts val="0"/>
              </a:spcBef>
              <a:spcAft>
                <a:spcPts val="300"/>
              </a:spcAft>
              <a:tabLst>
                <a:tab pos="685800" algn="l"/>
              </a:tabLst>
            </a:pPr>
            <a:r>
              <a:rPr lang="en-US" sz="1200" dirty="0" smtClean="0">
                <a:effectLst/>
                <a:latin typeface="Times New Roman"/>
                <a:ea typeface="Times New Roman"/>
              </a:rPr>
              <a:t>b)	Muscle weakness: Abdominal muscle weakness resulting from her decreased mobility</a:t>
            </a:r>
          </a:p>
          <a:p>
            <a:pPr marL="914400" marR="0" indent="-228600">
              <a:spcBef>
                <a:spcPts val="0"/>
              </a:spcBef>
              <a:spcAft>
                <a:spcPts val="300"/>
              </a:spcAft>
              <a:tabLst>
                <a:tab pos="685800" algn="l"/>
              </a:tabLst>
            </a:pPr>
            <a:r>
              <a:rPr lang="en-US" sz="1200" dirty="0" smtClean="0">
                <a:effectLst/>
                <a:latin typeface="Times New Roman"/>
                <a:ea typeface="Times New Roman"/>
              </a:rPr>
              <a:t>c)	Decreased gastrointestinal motility due to decreased food and fluid intake, decreased activity, and increased anxiety</a:t>
            </a:r>
          </a:p>
          <a:p>
            <a:pPr marL="685800" marR="0" indent="-228600">
              <a:spcBef>
                <a:spcPts val="0"/>
              </a:spcBef>
              <a:spcAft>
                <a:spcPts val="300"/>
              </a:spcAft>
              <a:tabLst>
                <a:tab pos="457200" algn="l"/>
              </a:tabLst>
            </a:pPr>
            <a:r>
              <a:rPr lang="en-US" sz="1200" dirty="0" smtClean="0">
                <a:effectLst/>
                <a:latin typeface="Times New Roman"/>
                <a:ea typeface="Times New Roman"/>
              </a:rPr>
              <a:t>h. Step 8: Expected Outcomes</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The plan of care author identifies the outcomes expected for the patient if the care plan is followed. </a:t>
            </a:r>
          </a:p>
          <a:p>
            <a:pPr marL="914400" marR="0" indent="-228600">
              <a:spcBef>
                <a:spcPts val="0"/>
              </a:spcBef>
              <a:spcAft>
                <a:spcPts val="300"/>
              </a:spcAft>
              <a:tabLst>
                <a:tab pos="457200" algn="l"/>
              </a:tabLst>
            </a:pPr>
            <a:r>
              <a:rPr lang="en-US" sz="1200" dirty="0" smtClean="0">
                <a:effectLst/>
                <a:latin typeface="Times New Roman"/>
                <a:ea typeface="Times New Roman"/>
              </a:rPr>
              <a:t>ii.	Outcomes: individualized. Patient will not experience constipation as evidenced by the following:</a:t>
            </a:r>
          </a:p>
          <a:p>
            <a:pPr marL="914400" marR="0" indent="-228600">
              <a:spcBef>
                <a:spcPts val="0"/>
              </a:spcBef>
              <a:spcAft>
                <a:spcPts val="300"/>
              </a:spcAft>
              <a:tabLst>
                <a:tab pos="685800" algn="l"/>
              </a:tabLst>
            </a:pPr>
            <a:r>
              <a:rPr lang="en-US" sz="1200" dirty="0" smtClean="0">
                <a:effectLst/>
                <a:latin typeface="Times New Roman"/>
                <a:ea typeface="Times New Roman"/>
              </a:rPr>
              <a:t>a)	Passage of soft, formed stool at least every other day</a:t>
            </a:r>
          </a:p>
          <a:p>
            <a:pPr marL="914400" marR="0" indent="-228600">
              <a:spcBef>
                <a:spcPts val="0"/>
              </a:spcBef>
              <a:spcAft>
                <a:spcPts val="300"/>
              </a:spcAft>
              <a:tabLst>
                <a:tab pos="685800" algn="l"/>
              </a:tabLst>
            </a:pPr>
            <a:r>
              <a:rPr lang="en-US" sz="1200" dirty="0" smtClean="0">
                <a:effectLst/>
                <a:latin typeface="Times New Roman"/>
                <a:ea typeface="Times New Roman"/>
              </a:rPr>
              <a:t>b)	Absence of abdominal pain and distention; no feelings of fullness or pressure</a:t>
            </a:r>
          </a:p>
          <a:p>
            <a:pPr marL="914400" marR="0" indent="-228600">
              <a:spcBef>
                <a:spcPts val="0"/>
              </a:spcBef>
              <a:spcAft>
                <a:spcPts val="300"/>
              </a:spcAft>
              <a:tabLst>
                <a:tab pos="685800" algn="l"/>
              </a:tabLst>
            </a:pPr>
            <a:r>
              <a:rPr lang="en-US" sz="1200" dirty="0" smtClean="0">
                <a:effectLst/>
                <a:latin typeface="Times New Roman"/>
                <a:ea typeface="Times New Roman"/>
              </a:rPr>
              <a:t>c)	No straining during defecation</a:t>
            </a:r>
          </a:p>
          <a:p>
            <a:pPr marL="914400" marR="0" indent="-228600">
              <a:spcBef>
                <a:spcPts val="0"/>
              </a:spcBef>
              <a:spcAft>
                <a:spcPts val="300"/>
              </a:spcAft>
              <a:tabLst>
                <a:tab pos="685800" algn="l"/>
              </a:tabLst>
            </a:pPr>
            <a:r>
              <a:rPr lang="en-US" sz="1200" dirty="0" smtClean="0">
                <a:effectLst/>
                <a:latin typeface="Times New Roman"/>
                <a:ea typeface="Times New Roman"/>
              </a:rPr>
              <a:t>d)	Ability to maintain a bowel routine and optimal comfort</a:t>
            </a:r>
          </a:p>
          <a:p>
            <a:pPr marL="6858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Step 9: Individualization of Actions</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The author modifies the standard interventions to meet the needs of this patient and facilitate the expected outcomes.</a:t>
            </a:r>
          </a:p>
          <a:p>
            <a:pPr marL="914400" marR="0" indent="-228600">
              <a:spcBef>
                <a:spcPts val="0"/>
              </a:spcBef>
              <a:spcAft>
                <a:spcPts val="300"/>
              </a:spcAft>
              <a:tabLst>
                <a:tab pos="457200" algn="l"/>
              </a:tabLst>
            </a:pPr>
            <a:r>
              <a:rPr lang="en-US" sz="1200" dirty="0" smtClean="0">
                <a:effectLst/>
                <a:latin typeface="Times New Roman"/>
                <a:ea typeface="Times New Roman"/>
              </a:rPr>
              <a:t>ii.	Actions: individualized</a:t>
            </a:r>
          </a:p>
          <a:p>
            <a:pPr marL="1143000" marR="0" indent="-228600">
              <a:spcBef>
                <a:spcPts val="0"/>
              </a:spcBef>
              <a:spcAft>
                <a:spcPts val="300"/>
              </a:spcAft>
              <a:tabLst>
                <a:tab pos="457200" algn="l"/>
              </a:tabLst>
            </a:pPr>
            <a:r>
              <a:rPr lang="en-US" sz="1200" dirty="0" smtClean="0">
                <a:effectLst/>
                <a:latin typeface="Times New Roman"/>
                <a:ea typeface="Times New Roman"/>
              </a:rPr>
              <a:t>a)	Assess Sharon every visit for signs and symptoms of constipation. Watch for pain, distention and feeling of fullness or pressure, straining, and absence of bowel movements for 3 or more days.</a:t>
            </a:r>
          </a:p>
          <a:p>
            <a:pPr marL="1143000" marR="0" indent="-228600">
              <a:spcBef>
                <a:spcPts val="0"/>
              </a:spcBef>
              <a:spcAft>
                <a:spcPts val="300"/>
              </a:spcAft>
              <a:tabLst>
                <a:tab pos="457200" algn="l"/>
              </a:tabLst>
            </a:pPr>
            <a:r>
              <a:rPr lang="en-US" sz="1200" dirty="0" smtClean="0">
                <a:effectLst/>
                <a:latin typeface="Times New Roman"/>
                <a:ea typeface="Times New Roman"/>
              </a:rPr>
              <a:t>b)	Assess bowel sounds. Remain alert for any decrease or change.</a:t>
            </a:r>
          </a:p>
          <a:p>
            <a:pPr marL="1143000" marR="0" indent="-228600">
              <a:spcBef>
                <a:spcPts val="0"/>
              </a:spcBef>
              <a:spcAft>
                <a:spcPts val="300"/>
              </a:spcAft>
              <a:tabLst>
                <a:tab pos="457200" algn="l"/>
              </a:tabLst>
            </a:pPr>
            <a:r>
              <a:rPr lang="en-US" sz="1200" dirty="0" smtClean="0">
                <a:effectLst/>
                <a:latin typeface="Times New Roman"/>
                <a:ea typeface="Times New Roman"/>
              </a:rPr>
              <a:t>c)	Prevent constipation:</a:t>
            </a:r>
          </a:p>
          <a:p>
            <a:pPr marL="1371600" marR="0" indent="-228600">
              <a:spcBef>
                <a:spcPts val="0"/>
              </a:spcBef>
              <a:spcAft>
                <a:spcPts val="300"/>
              </a:spcAft>
              <a:tabLst>
                <a:tab pos="457200" algn="l"/>
              </a:tabLst>
            </a:pPr>
            <a:r>
              <a:rPr lang="en-US" sz="1200" dirty="0" smtClean="0">
                <a:effectLst/>
                <a:latin typeface="Times New Roman"/>
                <a:ea typeface="Times New Roman"/>
              </a:rPr>
              <a:t>1)	Encourage attempts with urges.</a:t>
            </a:r>
          </a:p>
          <a:p>
            <a:pPr marL="1371600" marR="0" indent="-228600">
              <a:spcBef>
                <a:spcPts val="0"/>
              </a:spcBef>
              <a:spcAft>
                <a:spcPts val="300"/>
              </a:spcAft>
              <a:tabLst>
                <a:tab pos="457200" algn="l"/>
              </a:tabLst>
            </a:pPr>
            <a:r>
              <a:rPr lang="en-US" sz="1200" dirty="0" smtClean="0">
                <a:effectLst/>
                <a:latin typeface="Times New Roman"/>
                <a:ea typeface="Times New Roman"/>
              </a:rPr>
              <a:t>2)	Position appropriately with use of bedpan.</a:t>
            </a:r>
          </a:p>
          <a:p>
            <a:pPr marL="1371600" marR="0" indent="-228600">
              <a:spcBef>
                <a:spcPts val="0"/>
              </a:spcBef>
              <a:spcAft>
                <a:spcPts val="300"/>
              </a:spcAft>
              <a:tabLst>
                <a:tab pos="457200" algn="l"/>
              </a:tabLst>
            </a:pPr>
            <a:r>
              <a:rPr lang="en-US" sz="1200" dirty="0" smtClean="0">
                <a:effectLst/>
                <a:latin typeface="Times New Roman"/>
                <a:ea typeface="Times New Roman"/>
              </a:rPr>
              <a:t>3)	Provide privacy.</a:t>
            </a:r>
          </a:p>
          <a:p>
            <a:pPr marL="1371600" marR="0" indent="-228600">
              <a:spcBef>
                <a:spcPts val="0"/>
              </a:spcBef>
              <a:spcAft>
                <a:spcPts val="300"/>
              </a:spcAft>
              <a:tabLst>
                <a:tab pos="457200" algn="l"/>
              </a:tabLst>
            </a:pPr>
            <a:r>
              <a:rPr lang="en-US" sz="1200" dirty="0" smtClean="0">
                <a:effectLst/>
                <a:latin typeface="Times New Roman"/>
                <a:ea typeface="Times New Roman"/>
              </a:rPr>
              <a:t>4)	Offer music for relaxation.</a:t>
            </a:r>
          </a:p>
          <a:p>
            <a:pPr marL="1371600" marR="0" indent="-228600">
              <a:spcBef>
                <a:spcPts val="0"/>
              </a:spcBef>
              <a:spcAft>
                <a:spcPts val="300"/>
              </a:spcAft>
              <a:tabLst>
                <a:tab pos="457200" algn="l"/>
              </a:tabLst>
            </a:pPr>
            <a:r>
              <a:rPr lang="en-US" sz="1200" dirty="0" smtClean="0">
                <a:effectLst/>
                <a:latin typeface="Times New Roman"/>
                <a:ea typeface="Times New Roman"/>
              </a:rPr>
              <a:t>5)	Encourage intake of high-fiber foods.</a:t>
            </a:r>
          </a:p>
          <a:p>
            <a:pPr marL="1371600" marR="0" indent="-228600">
              <a:spcBef>
                <a:spcPts val="0"/>
              </a:spcBef>
              <a:spcAft>
                <a:spcPts val="300"/>
              </a:spcAft>
              <a:tabLst>
                <a:tab pos="457200" algn="l"/>
              </a:tabLst>
            </a:pPr>
            <a:r>
              <a:rPr lang="en-US" sz="1200" dirty="0" smtClean="0">
                <a:effectLst/>
                <a:latin typeface="Times New Roman"/>
                <a:ea typeface="Times New Roman"/>
              </a:rPr>
              <a:t>6)	Develop a plan for increased fluid intake.</a:t>
            </a:r>
          </a:p>
          <a:p>
            <a:pPr marL="1371600" marR="0" indent="-228600">
              <a:spcBef>
                <a:spcPts val="0"/>
              </a:spcBef>
              <a:spcAft>
                <a:spcPts val="300"/>
              </a:spcAft>
              <a:tabLst>
                <a:tab pos="457200" algn="l"/>
              </a:tabLst>
            </a:pPr>
            <a:r>
              <a:rPr lang="en-US" sz="1200" dirty="0" smtClean="0">
                <a:effectLst/>
                <a:latin typeface="Times New Roman"/>
                <a:ea typeface="Times New Roman"/>
              </a:rPr>
              <a:t>7)	Recommend warm liquids in the morning to stimulate peristalsis.</a:t>
            </a:r>
          </a:p>
          <a:p>
            <a:pPr marL="1371600" marR="0" indent="-228600">
              <a:spcBef>
                <a:spcPts val="0"/>
              </a:spcBef>
              <a:spcAft>
                <a:spcPts val="300"/>
              </a:spcAft>
              <a:tabLst>
                <a:tab pos="457200" algn="l"/>
              </a:tabLst>
            </a:pPr>
            <a:r>
              <a:rPr lang="en-US" sz="1200" dirty="0" smtClean="0">
                <a:effectLst/>
                <a:latin typeface="Times New Roman"/>
                <a:ea typeface="Times New Roman"/>
              </a:rPr>
              <a:t>8)  Monitor analgesic use, yet ensure pain management.</a:t>
            </a:r>
          </a:p>
          <a:p>
            <a:pPr marL="1371600" marR="0" indent="-228600">
              <a:spcBef>
                <a:spcPts val="0"/>
              </a:spcBef>
              <a:spcAft>
                <a:spcPts val="300"/>
              </a:spcAft>
              <a:tabLst>
                <a:tab pos="457200" algn="l"/>
              </a:tabLst>
            </a:pPr>
            <a:r>
              <a:rPr lang="en-US" sz="1200" dirty="0" smtClean="0">
                <a:effectLst/>
                <a:latin typeface="Times New Roman"/>
                <a:ea typeface="Times New Roman"/>
              </a:rPr>
              <a:t>9)	Request milk of magnesia or other laxatives as needed.</a:t>
            </a:r>
          </a:p>
          <a:p>
            <a:pPr marL="1371600" marR="0" indent="-228600">
              <a:spcBef>
                <a:spcPts val="0"/>
              </a:spcBef>
              <a:spcAft>
                <a:spcPts val="300"/>
              </a:spcAft>
              <a:tabLst>
                <a:tab pos="457200" algn="l"/>
              </a:tabLst>
            </a:pPr>
            <a:r>
              <a:rPr lang="en-US" sz="1200" dirty="0" smtClean="0">
                <a:effectLst/>
                <a:latin typeface="Times New Roman"/>
                <a:ea typeface="Times New Roman"/>
              </a:rPr>
              <a:t>10)	Report signs and symptoms of change to appropriate medical direction.</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36</a:t>
            </a:fld>
            <a:endParaRPr lang="en-US" altLang="en-US" dirty="0"/>
          </a:p>
        </p:txBody>
      </p:sp>
    </p:spTree>
    <p:extLst>
      <p:ext uri="{BB962C8B-B14F-4D97-AF65-F5344CB8AC3E}">
        <p14:creationId xmlns:p14="http://schemas.microsoft.com/office/powerpoint/2010/main" val="2988849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9.	Sample summary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To implement this plan of care, the community paramedic will perform frequent assessments in the home and work collaboratively with family and other health care providers to ensure Sharon does not develop constipation.</a:t>
            </a:r>
          </a:p>
          <a:p>
            <a:pPr marL="685800" marR="0" indent="-228600">
              <a:spcBef>
                <a:spcPts val="0"/>
              </a:spcBef>
              <a:spcAft>
                <a:spcPts val="300"/>
              </a:spcAft>
              <a:tabLst>
                <a:tab pos="457200" algn="l"/>
              </a:tabLst>
            </a:pPr>
            <a:r>
              <a:rPr lang="en-US" sz="1200" dirty="0" smtClean="0">
                <a:effectLst/>
                <a:latin typeface="Times New Roman"/>
                <a:ea typeface="Times New Roman"/>
              </a:rPr>
              <a:t>b.	The desired outcome is accomplished through:</a:t>
            </a:r>
          </a:p>
          <a:p>
            <a:pPr marL="914400" marR="0" indent="-228600">
              <a:spcBef>
                <a:spcPts val="0"/>
              </a:spcBef>
              <a:spcAft>
                <a:spcPts val="300"/>
              </a:spcAft>
              <a:tabLst>
                <a:tab pos="457200" algn="l"/>
              </a:tabLst>
            </a:pPr>
            <a:r>
              <a:rPr lang="en-US" sz="1200" dirty="0" err="1" smtClean="0">
                <a:effectLst/>
                <a:latin typeface="Times New Roman"/>
                <a:ea typeface="Times New Roman"/>
              </a:rPr>
              <a:t>i</a:t>
            </a:r>
            <a:r>
              <a:rPr lang="en-US" sz="1200" dirty="0" smtClean="0">
                <a:effectLst/>
                <a:latin typeface="Times New Roman"/>
                <a:ea typeface="Times New Roman"/>
              </a:rPr>
              <a:t>.	Ongoing education regarding prevention</a:t>
            </a:r>
          </a:p>
          <a:p>
            <a:pPr marL="914400" marR="0" indent="-228600">
              <a:spcBef>
                <a:spcPts val="0"/>
              </a:spcBef>
              <a:spcAft>
                <a:spcPts val="300"/>
              </a:spcAft>
              <a:tabLst>
                <a:tab pos="457200" algn="l"/>
              </a:tabLst>
            </a:pPr>
            <a:r>
              <a:rPr lang="en-US" sz="1200" dirty="0" smtClean="0">
                <a:effectLst/>
                <a:latin typeface="Times New Roman"/>
                <a:ea typeface="Times New Roman"/>
              </a:rPr>
              <a:t>ii.	Encouraging behaviors that promote gastrointestinal mobility</a:t>
            </a:r>
          </a:p>
          <a:p>
            <a:pPr marL="914400" marR="0" indent="-228600">
              <a:spcBef>
                <a:spcPts val="0"/>
              </a:spcBef>
              <a:spcAft>
                <a:spcPts val="300"/>
              </a:spcAft>
              <a:tabLst>
                <a:tab pos="457200" algn="l"/>
              </a:tabLst>
            </a:pPr>
            <a:r>
              <a:rPr lang="en-US" sz="1200" dirty="0" smtClean="0">
                <a:effectLst/>
                <a:latin typeface="Times New Roman"/>
                <a:ea typeface="Times New Roman"/>
              </a:rPr>
              <a:t>iii.	Remaining attentive to the patient’s needs and concerns</a:t>
            </a:r>
          </a:p>
          <a:p>
            <a:pPr marL="914400" marR="0" indent="-228600">
              <a:spcBef>
                <a:spcPts val="0"/>
              </a:spcBef>
              <a:spcAft>
                <a:spcPts val="300"/>
              </a:spcAft>
              <a:tabLst>
                <a:tab pos="457200" algn="l"/>
              </a:tabLst>
            </a:pPr>
            <a:r>
              <a:rPr lang="en-US" sz="1200" dirty="0" smtClean="0">
                <a:effectLst/>
                <a:latin typeface="Times New Roman"/>
                <a:ea typeface="Times New Roman"/>
              </a:rPr>
              <a:t>iv.	Collaborating with other health care providers at the first symptom of constipation to circumvent any complications</a:t>
            </a:r>
          </a:p>
          <a:p>
            <a:pPr marL="685800" marR="0" indent="-228600">
              <a:spcBef>
                <a:spcPts val="0"/>
              </a:spcBef>
              <a:spcAft>
                <a:spcPts val="300"/>
              </a:spcAft>
              <a:tabLst>
                <a:tab pos="457200" algn="l"/>
              </a:tabLst>
            </a:pPr>
            <a:r>
              <a:rPr lang="en-US" sz="1200" dirty="0" smtClean="0">
                <a:effectLst/>
                <a:latin typeface="Times New Roman"/>
                <a:ea typeface="Times New Roman"/>
              </a:rPr>
              <a:t>c.	As with any plan of care, the focus remains on prevention and the promotion of well-being in the patient.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37</a:t>
            </a:fld>
            <a:endParaRPr lang="en-US" altLang="en-US" dirty="0"/>
          </a:p>
        </p:txBody>
      </p:sp>
    </p:spTree>
    <p:extLst>
      <p:ext uri="{BB962C8B-B14F-4D97-AF65-F5344CB8AC3E}">
        <p14:creationId xmlns:p14="http://schemas.microsoft.com/office/powerpoint/2010/main" val="1981961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VI.  Sample: Implementing a Plan of Care</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Implementing a plan of care for James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James Clark is a 58-year-old executive, husband, and father of three young women in their early twenties.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He is recovering from a severe myocardial infarction and cardiac arrest.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He has a history of posttraumatic stress disorder with depression, following a lengthy time spent in active combat during his military service.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The primary care physician assesses James and starts to formulate a patient-centered plan of care.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38</a:t>
            </a:fld>
            <a:endParaRPr lang="en-US" altLang="en-US" dirty="0"/>
          </a:p>
        </p:txBody>
      </p:sp>
    </p:spTree>
    <p:extLst>
      <p:ext uri="{BB962C8B-B14F-4D97-AF65-F5344CB8AC3E}">
        <p14:creationId xmlns:p14="http://schemas.microsoft.com/office/powerpoint/2010/main" val="1668296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To implement this plan of care, the community paramedic will:</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Perform frequent in-home visits and patient assessments, providing the patient with comfort and support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Implement initiatives, including identifying appropriate outreach services in order for the patient to recover and begin </a:t>
            </a:r>
            <a:r>
              <a:rPr lang="en-US" sz="1200" dirty="0" smtClean="0">
                <a:effectLst/>
                <a:latin typeface="Times New Roman" panose="02020603050405020304" pitchFamily="18" charset="0"/>
                <a:ea typeface="Times New Roman" panose="02020603050405020304" pitchFamily="18" charset="0"/>
              </a:rPr>
              <a:t>self-management</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39</a:t>
            </a:fld>
            <a:endParaRPr lang="en-US" altLang="en-US" dirty="0"/>
          </a:p>
        </p:txBody>
      </p:sp>
    </p:spTree>
    <p:extLst>
      <p:ext uri="{BB962C8B-B14F-4D97-AF65-F5344CB8AC3E}">
        <p14:creationId xmlns:p14="http://schemas.microsoft.com/office/powerpoint/2010/main" val="251974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3.	The plan of care centers 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Education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Disease and injury management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Appropriate referrals to outreach services and health care providers </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4.	The role of the community paramedic is to implement the plan of care.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a:t>
            </a:fld>
            <a:endParaRPr lang="en-US" altLang="en-US" dirty="0"/>
          </a:p>
        </p:txBody>
      </p:sp>
    </p:spTree>
    <p:extLst>
      <p:ext uri="{BB962C8B-B14F-4D97-AF65-F5344CB8AC3E}">
        <p14:creationId xmlns:p14="http://schemas.microsoft.com/office/powerpoint/2010/main" val="145632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The community paramedic should be aware of and attentive to subtle changes in the patient’s: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Vital signs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Eating habits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Activity level</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Sleeping patterns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e.</a:t>
            </a:r>
            <a:r>
              <a:rPr lang="en-US" sz="1200" baseline="0" dirty="0" smtClean="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These </a:t>
            </a:r>
            <a:r>
              <a:rPr lang="en-US" sz="1200" dirty="0">
                <a:effectLst/>
                <a:latin typeface="Times New Roman" panose="02020603050405020304" pitchFamily="18" charset="0"/>
                <a:ea typeface="Times New Roman" panose="02020603050405020304" pitchFamily="18" charset="0"/>
              </a:rPr>
              <a:t>subtle changes may be signs of depression or anxiety. </a:t>
            </a:r>
          </a:p>
          <a:p>
            <a:pPr marL="457200" marR="0" indent="-228600">
              <a:spcBef>
                <a:spcPts val="0"/>
              </a:spcBef>
              <a:spcAft>
                <a:spcPts val="300"/>
              </a:spcAft>
              <a:tabLst>
                <a:tab pos="457200" algn="l"/>
              </a:tabLst>
            </a:pPr>
            <a:r>
              <a:rPr lang="en-US" sz="1200" dirty="0" smtClean="0">
                <a:effectLst/>
                <a:latin typeface="Times New Roman"/>
                <a:ea typeface="Times New Roman"/>
              </a:rPr>
              <a:t>5.	The community paramedic should communicate any findings to the medical director or the health care team during a huddle to ensure the patient obtains the referrals to the proper health care and mental health resources.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40</a:t>
            </a:fld>
            <a:endParaRPr lang="en-US" altLang="en-US" dirty="0"/>
          </a:p>
        </p:txBody>
      </p:sp>
    </p:spTree>
    <p:extLst>
      <p:ext uri="{BB962C8B-B14F-4D97-AF65-F5344CB8AC3E}">
        <p14:creationId xmlns:p14="http://schemas.microsoft.com/office/powerpoint/2010/main" val="157332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II.  Plan of Care</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Integrated care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In years past, caregivers from a variety of disciplines (eg, nursing, social work) created and followed their own individual plans of care in managing a patient.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Today it is recognized that integrated care is essential to ensure that patient care is delivered effectively, efficiently, and consistently.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In integrated care, health care providers work together by sharing:</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Patient</a:t>
            </a:r>
            <a:r>
              <a:rPr lang="en-US" sz="1100" b="1"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information</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Plan of care</a:t>
            </a: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Providers no longer rely on the patient to share vital information with each health care provider</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a:t>
            </a:fld>
            <a:endParaRPr lang="en-US" altLang="en-US" dirty="0"/>
          </a:p>
        </p:txBody>
      </p:sp>
    </p:spTree>
    <p:extLst>
      <p:ext uri="{BB962C8B-B14F-4D97-AF65-F5344CB8AC3E}">
        <p14:creationId xmlns:p14="http://schemas.microsoft.com/office/powerpoint/2010/main" val="1625906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A single plan of care is implemented by all of the health care providers for the patient so that everyone works in concert to achieve the desired patient outcomes.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The plan of care delineates specific care to be provided to the patient while allowing for timely revisions to the plan based on changes in the patient’s status.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6</a:t>
            </a:fld>
            <a:endParaRPr lang="en-US" altLang="en-US" dirty="0"/>
          </a:p>
        </p:txBody>
      </p:sp>
    </p:spTree>
    <p:extLst>
      <p:ext uri="{BB962C8B-B14F-4D97-AF65-F5344CB8AC3E}">
        <p14:creationId xmlns:p14="http://schemas.microsoft.com/office/powerpoint/2010/main" val="773941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6.	The plan of care outlines: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Clinical assessments, treatments, and procedures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Food plans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Activity and exercise therapy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Patient education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Other activities necessary to improve the patient’s health</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7</a:t>
            </a:fld>
            <a:endParaRPr lang="en-US" altLang="en-US" dirty="0"/>
          </a:p>
        </p:txBody>
      </p:sp>
    </p:spTree>
    <p:extLst>
      <p:ext uri="{BB962C8B-B14F-4D97-AF65-F5344CB8AC3E}">
        <p14:creationId xmlns:p14="http://schemas.microsoft.com/office/powerpoint/2010/main" val="3507802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7.	The plan of care is a blueprint for the community paramedic to follow, providing:</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Direction for implementation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A framework for evaluation of the patient’s response to the designated actions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8</a:t>
            </a:fld>
            <a:endParaRPr lang="en-US" altLang="en-US" dirty="0"/>
          </a:p>
        </p:txBody>
      </p:sp>
    </p:spTree>
    <p:extLst>
      <p:ext uri="{BB962C8B-B14F-4D97-AF65-F5344CB8AC3E}">
        <p14:creationId xmlns:p14="http://schemas.microsoft.com/office/powerpoint/2010/main" val="367188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8.	Expected outcomes</a:t>
            </a:r>
            <a:r>
              <a:rPr lang="en-US" sz="1400" b="1"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are specific objectives that lead to the attainment of the goals written in the plan of care.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Assist the community paramedic in evaluating progress toward a goal and in determining when a specific goal is met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Provide direction for both patients’ and providers’ activities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May also be used as criteria to evaluate the effectiveness of the plan of care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9</a:t>
            </a:fld>
            <a:endParaRPr lang="en-US" altLang="en-US" dirty="0"/>
          </a:p>
        </p:txBody>
      </p:sp>
    </p:spTree>
    <p:extLst>
      <p:ext uri="{BB962C8B-B14F-4D97-AF65-F5344CB8AC3E}">
        <p14:creationId xmlns:p14="http://schemas.microsoft.com/office/powerpoint/2010/main" val="319173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00731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604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8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70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312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08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241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91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936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76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85800" y="1447800"/>
            <a:ext cx="7772400" cy="4800600"/>
          </a:xfrm>
          <a:prstGeom prst="rect">
            <a:avLst/>
          </a:prstGeom>
          <a:noFill/>
          <a:ln w="19050">
            <a:noFill/>
            <a:miter lim="800000"/>
            <a:headEnd/>
            <a:tailEnd/>
          </a:ln>
        </p:spPr>
        <p:txBody>
          <a:bodyPr vert="horz" wrap="square" lIns="228600" tIns="182880" rIns="91440" bIns="9144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8003" name="Rectangle 2"/>
          <p:cNvSpPr>
            <a:spLocks noGrp="1" noChangeArrowheads="1"/>
          </p:cNvSpPr>
          <p:nvPr>
            <p:ph type="title"/>
          </p:nvPr>
        </p:nvSpPr>
        <p:spPr bwMode="auto">
          <a:xfrm>
            <a:off x="685800" y="228600"/>
            <a:ext cx="7772400" cy="914400"/>
          </a:xfrm>
          <a:prstGeom prst="rect">
            <a:avLst/>
          </a:prstGeom>
          <a:noFill/>
          <a:ln w="9525">
            <a:noFill/>
            <a:miter lim="800000"/>
            <a:headEnd/>
            <a:tailEnd/>
          </a:ln>
          <a:effectLst>
            <a:outerShdw blurRad="25400" dist="12700" dir="2700000" algn="ctr" rotWithShape="0">
              <a:schemeClr val="tx1">
                <a:alpha val="73000"/>
              </a:scheme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lnSpc>
          <a:spcPct val="90000"/>
        </a:lnSpc>
        <a:spcBef>
          <a:spcPct val="0"/>
        </a:spcBef>
        <a:spcAft>
          <a:spcPct val="0"/>
        </a:spcAft>
        <a:defRPr sz="4000" b="1">
          <a:solidFill>
            <a:schemeClr val="bg1">
              <a:lumMod val="75000"/>
            </a:schemeClr>
          </a:solidFill>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lumMod val="75000"/>
          </a:schemeClr>
        </a:buClr>
        <a:buChar char="•"/>
        <a:defRPr sz="2800">
          <a:solidFill>
            <a:schemeClr val="bg1">
              <a:lumMod val="75000"/>
            </a:schemeClr>
          </a:solidFill>
          <a:latin typeface="+mn-lt"/>
          <a:ea typeface="+mn-ea"/>
          <a:cs typeface="+mn-cs"/>
        </a:defRPr>
      </a:lvl1pPr>
      <a:lvl2pPr marL="800100" indent="-342900" algn="l" rtl="0" eaLnBrk="0" fontAlgn="base" hangingPunct="0">
        <a:spcBef>
          <a:spcPct val="25000"/>
        </a:spcBef>
        <a:spcAft>
          <a:spcPct val="0"/>
        </a:spcAft>
        <a:buClr>
          <a:schemeClr val="bg1">
            <a:lumMod val="75000"/>
          </a:schemeClr>
        </a:buClr>
        <a:buChar char="–"/>
        <a:defRPr sz="2400">
          <a:solidFill>
            <a:schemeClr val="bg1">
              <a:lumMod val="75000"/>
            </a:schemeClr>
          </a:solidFill>
          <a:latin typeface="+mn-lt"/>
          <a:ea typeface="+mn-ea"/>
        </a:defRPr>
      </a:lvl2pPr>
      <a:lvl3pPr marL="1143000" indent="-228600" algn="l" rtl="0" eaLnBrk="0" fontAlgn="base" hangingPunct="0">
        <a:spcBef>
          <a:spcPct val="25000"/>
        </a:spcBef>
        <a:spcAft>
          <a:spcPct val="0"/>
        </a:spcAft>
        <a:buClr>
          <a:schemeClr val="bg1">
            <a:lumMod val="75000"/>
          </a:schemeClr>
        </a:buClr>
        <a:buChar char="•"/>
        <a:defRPr sz="2200">
          <a:solidFill>
            <a:schemeClr val="bg1">
              <a:lumMod val="75000"/>
            </a:schemeClr>
          </a:solidFill>
          <a:latin typeface="+mn-lt"/>
          <a:ea typeface="+mn-ea"/>
        </a:defRPr>
      </a:lvl3pPr>
      <a:lvl4pPr marL="1600200" indent="-228600" algn="l" rtl="0" eaLnBrk="0" fontAlgn="base" hangingPunct="0">
        <a:spcBef>
          <a:spcPct val="25000"/>
        </a:spcBef>
        <a:spcAft>
          <a:spcPct val="0"/>
        </a:spcAft>
        <a:buChar char="–"/>
        <a:defRPr sz="2000">
          <a:solidFill>
            <a:schemeClr val="bg1">
              <a:lumMod val="75000"/>
            </a:schemeClr>
          </a:solidFill>
          <a:latin typeface="+mn-lt"/>
          <a:ea typeface="+mn-ea"/>
        </a:defRPr>
      </a:lvl4pPr>
      <a:lvl5pPr marL="2057400" indent="-228600" algn="l" rtl="0" eaLnBrk="0" fontAlgn="base" hangingPunct="0">
        <a:spcBef>
          <a:spcPct val="25000"/>
        </a:spcBef>
        <a:spcAft>
          <a:spcPct val="0"/>
        </a:spcAft>
        <a:buChar char="»"/>
        <a:defRPr sz="2000">
          <a:solidFill>
            <a:schemeClr val="bg1">
              <a:lumMod val="75000"/>
            </a:schemeClr>
          </a:solidFill>
          <a:latin typeface="+mn-lt"/>
          <a:ea typeface="+mn-ea"/>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Plan of care should address 2 types of goals</a:t>
            </a:r>
          </a:p>
          <a:p>
            <a:pPr lvl="1"/>
            <a:r>
              <a:rPr lang="en-US" dirty="0"/>
              <a:t>Short term</a:t>
            </a:r>
          </a:p>
          <a:p>
            <a:pPr lvl="2"/>
            <a:r>
              <a:rPr lang="en-US" dirty="0"/>
              <a:t>Achievable in a short time; usually a week or less</a:t>
            </a:r>
          </a:p>
          <a:p>
            <a:pPr lvl="1"/>
            <a:r>
              <a:rPr lang="en-US" dirty="0"/>
              <a:t>Long term</a:t>
            </a:r>
          </a:p>
          <a:p>
            <a:pPr lvl="2"/>
            <a:r>
              <a:rPr lang="en-US" dirty="0"/>
              <a:t>Achieved over a longer period; </a:t>
            </a:r>
            <a:r>
              <a:rPr lang="en-US" dirty="0" smtClean="0"/>
              <a:t>weeks or </a:t>
            </a:r>
            <a:r>
              <a:rPr lang="en-US" dirty="0"/>
              <a:t>months</a:t>
            </a:r>
          </a:p>
          <a:p>
            <a:pPr lvl="2"/>
            <a:r>
              <a:rPr lang="en-US" dirty="0"/>
              <a:t>Often used with chronic disease</a:t>
            </a:r>
          </a:p>
          <a:p>
            <a:pPr lvl="2"/>
            <a:r>
              <a:rPr lang="en-US" dirty="0"/>
              <a:t>Focus on </a:t>
            </a:r>
            <a:r>
              <a:rPr lang="en-US" dirty="0" smtClean="0"/>
              <a:t>prevention, education, self-management </a:t>
            </a:r>
            <a:endParaRPr lang="en-US" dirty="0"/>
          </a:p>
        </p:txBody>
      </p:sp>
      <p:sp>
        <p:nvSpPr>
          <p:cNvPr id="5" name="Title 1"/>
          <p:cNvSpPr>
            <a:spLocks noGrp="1"/>
          </p:cNvSpPr>
          <p:nvPr>
            <p:ph type="title"/>
          </p:nvPr>
        </p:nvSpPr>
        <p:spPr/>
        <p:txBody>
          <a:bodyPr/>
          <a:lstStyle/>
          <a:p>
            <a:r>
              <a:rPr lang="en-US" dirty="0"/>
              <a:t>Plan of </a:t>
            </a:r>
            <a:r>
              <a:rPr lang="en-US" dirty="0" smtClean="0"/>
              <a:t>Care</a:t>
            </a:r>
            <a:r>
              <a:rPr lang="en-US" sz="2400" dirty="0" smtClean="0"/>
              <a:t> (6 of </a:t>
            </a:r>
            <a:r>
              <a:rPr lang="en-US" sz="2400" dirty="0"/>
              <a:t>13)</a:t>
            </a:r>
          </a:p>
        </p:txBody>
      </p:sp>
    </p:spTree>
    <p:extLst>
      <p:ext uri="{BB962C8B-B14F-4D97-AF65-F5344CB8AC3E}">
        <p14:creationId xmlns:p14="http://schemas.microsoft.com/office/powerpoint/2010/main" val="3175034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Other types of goals</a:t>
            </a:r>
          </a:p>
          <a:p>
            <a:pPr lvl="1"/>
            <a:r>
              <a:rPr lang="en-US" dirty="0"/>
              <a:t>Patient-centered goals</a:t>
            </a:r>
          </a:p>
          <a:p>
            <a:pPr lvl="1"/>
            <a:r>
              <a:rPr lang="en-US" dirty="0"/>
              <a:t>Observable goals</a:t>
            </a:r>
          </a:p>
          <a:p>
            <a:pPr lvl="1"/>
            <a:r>
              <a:rPr lang="en-US" dirty="0"/>
              <a:t>Singular goals</a:t>
            </a:r>
          </a:p>
          <a:p>
            <a:r>
              <a:rPr lang="en-US" dirty="0"/>
              <a:t>Factors</a:t>
            </a:r>
          </a:p>
          <a:p>
            <a:pPr lvl="1"/>
            <a:r>
              <a:rPr lang="en-US" dirty="0"/>
              <a:t>Measurable factors</a:t>
            </a:r>
          </a:p>
          <a:p>
            <a:pPr lvl="1"/>
            <a:r>
              <a:rPr lang="en-US" dirty="0"/>
              <a:t>Time-limited factors</a:t>
            </a:r>
          </a:p>
          <a:p>
            <a:pPr lvl="1"/>
            <a:endParaRPr lang="en-US" dirty="0"/>
          </a:p>
        </p:txBody>
      </p:sp>
      <p:sp>
        <p:nvSpPr>
          <p:cNvPr id="5" name="Title 1"/>
          <p:cNvSpPr>
            <a:spLocks noGrp="1"/>
          </p:cNvSpPr>
          <p:nvPr>
            <p:ph type="title"/>
          </p:nvPr>
        </p:nvSpPr>
        <p:spPr/>
        <p:txBody>
          <a:bodyPr/>
          <a:lstStyle/>
          <a:p>
            <a:r>
              <a:rPr lang="en-US" dirty="0"/>
              <a:t>Plan of </a:t>
            </a:r>
            <a:r>
              <a:rPr lang="en-US" dirty="0" smtClean="0"/>
              <a:t>Care</a:t>
            </a:r>
            <a:r>
              <a:rPr lang="en-US" sz="2400" dirty="0" smtClean="0"/>
              <a:t> (7 </a:t>
            </a:r>
            <a:r>
              <a:rPr lang="en-US" sz="2400" dirty="0"/>
              <a:t>of 13)</a:t>
            </a:r>
          </a:p>
        </p:txBody>
      </p:sp>
    </p:spTree>
    <p:extLst>
      <p:ext uri="{BB962C8B-B14F-4D97-AF65-F5344CB8AC3E}">
        <p14:creationId xmlns:p14="http://schemas.microsoft.com/office/powerpoint/2010/main" val="1477695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Content Placeholder 2"/>
          <p:cNvSpPr>
            <a:spLocks noGrp="1"/>
          </p:cNvSpPr>
          <p:nvPr>
            <p:ph type="body" idx="1"/>
          </p:nvPr>
        </p:nvSpPr>
        <p:spPr>
          <a:xfrm>
            <a:off x="4343400" y="1371600"/>
            <a:ext cx="4114800" cy="4191000"/>
          </a:xfrm>
        </p:spPr>
        <p:txBody>
          <a:bodyPr rIns="228600"/>
          <a:lstStyle/>
          <a:p>
            <a:pPr>
              <a:spcBef>
                <a:spcPct val="35000"/>
              </a:spcBef>
            </a:pPr>
            <a:r>
              <a:rPr lang="en-US" altLang="en-US" dirty="0"/>
              <a:t>Formatting a plan of care </a:t>
            </a:r>
          </a:p>
          <a:p>
            <a:pPr lvl="1">
              <a:spcBef>
                <a:spcPct val="35000"/>
              </a:spcBef>
            </a:pPr>
            <a:r>
              <a:rPr lang="en-US" altLang="en-US" dirty="0"/>
              <a:t>Computerized forms</a:t>
            </a:r>
          </a:p>
          <a:p>
            <a:pPr lvl="1">
              <a:spcBef>
                <a:spcPct val="35000"/>
              </a:spcBef>
            </a:pPr>
            <a:r>
              <a:rPr lang="en-US" altLang="en-US" dirty="0"/>
              <a:t>Epic charting</a:t>
            </a:r>
          </a:p>
          <a:p>
            <a:pPr lvl="1">
              <a:spcBef>
                <a:spcPct val="35000"/>
              </a:spcBef>
            </a:pPr>
            <a:r>
              <a:rPr lang="en-US" altLang="en-US" dirty="0"/>
              <a:t>American Data’s Electronic Chart System</a:t>
            </a:r>
          </a:p>
        </p:txBody>
      </p:sp>
      <p:sp>
        <p:nvSpPr>
          <p:cNvPr id="6" name="Title 1"/>
          <p:cNvSpPr>
            <a:spLocks noGrp="1"/>
          </p:cNvSpPr>
          <p:nvPr>
            <p:ph type="title"/>
          </p:nvPr>
        </p:nvSpPr>
        <p:spPr/>
        <p:txBody>
          <a:bodyPr/>
          <a:lstStyle/>
          <a:p>
            <a:r>
              <a:rPr lang="en-US" dirty="0"/>
              <a:t>Plan of </a:t>
            </a:r>
            <a:r>
              <a:rPr lang="en-US" dirty="0" smtClean="0"/>
              <a:t>Care</a:t>
            </a:r>
            <a:r>
              <a:rPr lang="en-US" sz="2400" dirty="0" smtClean="0"/>
              <a:t> (8 </a:t>
            </a:r>
            <a:r>
              <a:rPr lang="en-US" sz="2400" dirty="0"/>
              <a:t>of 13)</a:t>
            </a:r>
          </a:p>
        </p:txBody>
      </p:sp>
      <p:sp>
        <p:nvSpPr>
          <p:cNvPr id="7" name="TextBox 6"/>
          <p:cNvSpPr txBox="1"/>
          <p:nvPr/>
        </p:nvSpPr>
        <p:spPr>
          <a:xfrm>
            <a:off x="1066800" y="5103168"/>
            <a:ext cx="4495800" cy="230832"/>
          </a:xfrm>
          <a:prstGeom prst="rect">
            <a:avLst/>
          </a:prstGeom>
          <a:noFill/>
        </p:spPr>
        <p:txBody>
          <a:bodyPr wrap="square" rtlCol="0">
            <a:spAutoFit/>
          </a:bodyPr>
          <a:lstStyle/>
          <a:p>
            <a:pPr algn="l"/>
            <a:r>
              <a:rPr lang="en-US" sz="900" dirty="0">
                <a:solidFill>
                  <a:schemeClr val="bg1">
                    <a:lumMod val="75000"/>
                  </a:schemeClr>
                </a:solidFill>
                <a:latin typeface="+mj-lt"/>
              </a:rPr>
              <a:t>© Garo/</a:t>
            </a:r>
            <a:r>
              <a:rPr lang="en-US" sz="900" dirty="0" err="1">
                <a:solidFill>
                  <a:schemeClr val="bg1">
                    <a:lumMod val="75000"/>
                  </a:schemeClr>
                </a:solidFill>
                <a:latin typeface="+mj-lt"/>
              </a:rPr>
              <a:t>Phanie</a:t>
            </a:r>
            <a:r>
              <a:rPr lang="en-US" sz="900" dirty="0">
                <a:solidFill>
                  <a:schemeClr val="bg1">
                    <a:lumMod val="75000"/>
                  </a:schemeClr>
                </a:solidFill>
                <a:latin typeface="+mj-lt"/>
              </a:rPr>
              <a:t>/Science Source.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551432"/>
            <a:ext cx="2825515" cy="3553968"/>
          </a:xfrm>
          <a:prstGeom prst="rect">
            <a:avLst/>
          </a:prstGeom>
        </p:spPr>
      </p:pic>
    </p:spTree>
    <p:extLst>
      <p:ext uri="{BB962C8B-B14F-4D97-AF65-F5344CB8AC3E}">
        <p14:creationId xmlns:p14="http://schemas.microsoft.com/office/powerpoint/2010/main" val="86566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Crafting a plan of care</a:t>
            </a:r>
          </a:p>
          <a:p>
            <a:pPr lvl="1"/>
            <a:r>
              <a:rPr lang="en-US" dirty="0" smtClean="0"/>
              <a:t>Created around the patient’s needs</a:t>
            </a:r>
          </a:p>
          <a:p>
            <a:pPr lvl="1"/>
            <a:r>
              <a:rPr lang="en-US" dirty="0" smtClean="0"/>
              <a:t>Typically created by </a:t>
            </a:r>
            <a:r>
              <a:rPr lang="en-US" dirty="0"/>
              <a:t>the patient’s primary care physician or the medical director</a:t>
            </a:r>
          </a:p>
          <a:p>
            <a:pPr lvl="1"/>
            <a:endParaRPr lang="en-US" dirty="0"/>
          </a:p>
          <a:p>
            <a:pPr lvl="1"/>
            <a:endParaRPr lang="en-US" dirty="0"/>
          </a:p>
        </p:txBody>
      </p:sp>
      <p:sp>
        <p:nvSpPr>
          <p:cNvPr id="5" name="Title 1"/>
          <p:cNvSpPr>
            <a:spLocks noGrp="1"/>
          </p:cNvSpPr>
          <p:nvPr>
            <p:ph type="title"/>
          </p:nvPr>
        </p:nvSpPr>
        <p:spPr/>
        <p:txBody>
          <a:bodyPr/>
          <a:lstStyle/>
          <a:p>
            <a:r>
              <a:rPr lang="en-US" dirty="0"/>
              <a:t>Plan of </a:t>
            </a:r>
            <a:r>
              <a:rPr lang="en-US" dirty="0" smtClean="0"/>
              <a:t>Care</a:t>
            </a:r>
            <a:r>
              <a:rPr lang="en-US" sz="2400" dirty="0" smtClean="0"/>
              <a:t> (9 </a:t>
            </a:r>
            <a:r>
              <a:rPr lang="en-US" sz="2400" dirty="0"/>
              <a:t>of 13)</a:t>
            </a:r>
          </a:p>
        </p:txBody>
      </p:sp>
    </p:spTree>
    <p:extLst>
      <p:ext uri="{BB962C8B-B14F-4D97-AF65-F5344CB8AC3E}">
        <p14:creationId xmlns:p14="http://schemas.microsoft.com/office/powerpoint/2010/main" val="3545485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Some </a:t>
            </a:r>
            <a:r>
              <a:rPr lang="en-US" dirty="0"/>
              <a:t>patients enter the community </a:t>
            </a:r>
            <a:r>
              <a:rPr lang="en-US" dirty="0" err="1"/>
              <a:t>paramedicine</a:t>
            </a:r>
            <a:r>
              <a:rPr lang="en-US" dirty="0"/>
              <a:t> program through a referral from a </a:t>
            </a:r>
            <a:r>
              <a:rPr lang="en-US" dirty="0" smtClean="0"/>
              <a:t>hospital.</a:t>
            </a:r>
            <a:endParaRPr lang="en-US" dirty="0"/>
          </a:p>
          <a:p>
            <a:r>
              <a:rPr lang="en-US" dirty="0" smtClean="0"/>
              <a:t>Discharge </a:t>
            </a:r>
            <a:r>
              <a:rPr lang="en-US" dirty="0"/>
              <a:t>planning: </a:t>
            </a:r>
          </a:p>
          <a:p>
            <a:pPr lvl="1"/>
            <a:r>
              <a:rPr lang="en-US" dirty="0"/>
              <a:t>Plan detailing the patient’s continuing needs upon leaving the hospital</a:t>
            </a:r>
          </a:p>
          <a:p>
            <a:endParaRPr lang="en-US" dirty="0"/>
          </a:p>
          <a:p>
            <a:endParaRPr lang="en-US" dirty="0"/>
          </a:p>
        </p:txBody>
      </p:sp>
      <p:sp>
        <p:nvSpPr>
          <p:cNvPr id="5" name="Title 1"/>
          <p:cNvSpPr>
            <a:spLocks noGrp="1"/>
          </p:cNvSpPr>
          <p:nvPr>
            <p:ph type="title"/>
          </p:nvPr>
        </p:nvSpPr>
        <p:spPr/>
        <p:txBody>
          <a:bodyPr/>
          <a:lstStyle/>
          <a:p>
            <a:r>
              <a:rPr lang="en-US" dirty="0"/>
              <a:t>Plan of </a:t>
            </a:r>
            <a:r>
              <a:rPr lang="en-US" dirty="0" smtClean="0"/>
              <a:t>Care</a:t>
            </a:r>
            <a:r>
              <a:rPr lang="en-US" sz="2400" dirty="0" smtClean="0"/>
              <a:t> (10 </a:t>
            </a:r>
            <a:r>
              <a:rPr lang="en-US" sz="2400" dirty="0"/>
              <a:t>of 13)</a:t>
            </a:r>
          </a:p>
        </p:txBody>
      </p:sp>
    </p:spTree>
    <p:extLst>
      <p:ext uri="{BB962C8B-B14F-4D97-AF65-F5344CB8AC3E}">
        <p14:creationId xmlns:p14="http://schemas.microsoft.com/office/powerpoint/2010/main" val="841816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Discharge planner: </a:t>
            </a:r>
          </a:p>
          <a:p>
            <a:pPr lvl="1"/>
            <a:r>
              <a:rPr lang="en-US" dirty="0"/>
              <a:t>Nurse or social worker from the hospital or post-hospital care facility who coordinates patient’s </a:t>
            </a:r>
            <a:r>
              <a:rPr lang="en-US" dirty="0" smtClean="0"/>
              <a:t>discharge</a:t>
            </a:r>
          </a:p>
          <a:p>
            <a:pPr lvl="0"/>
            <a:r>
              <a:rPr lang="en-US" dirty="0"/>
              <a:t>Primary care physician:</a:t>
            </a:r>
          </a:p>
          <a:p>
            <a:pPr lvl="1"/>
            <a:r>
              <a:rPr lang="en-US" dirty="0"/>
              <a:t>Signs off on the final discharge plan</a:t>
            </a:r>
          </a:p>
          <a:p>
            <a:pPr lvl="1"/>
            <a:r>
              <a:rPr lang="en-US" dirty="0"/>
              <a:t>R</a:t>
            </a:r>
            <a:r>
              <a:rPr lang="en-US" dirty="0" smtClean="0"/>
              <a:t>esponsible </a:t>
            </a:r>
            <a:r>
              <a:rPr lang="en-US" dirty="0"/>
              <a:t>for prescribing medications</a:t>
            </a:r>
          </a:p>
          <a:p>
            <a:pPr lvl="1"/>
            <a:endParaRPr lang="en-US" dirty="0">
              <a:solidFill>
                <a:srgbClr val="000000"/>
              </a:solidFill>
            </a:endParaRPr>
          </a:p>
          <a:p>
            <a:pPr lvl="1"/>
            <a:endParaRPr lang="en-US" dirty="0"/>
          </a:p>
        </p:txBody>
      </p:sp>
      <p:sp>
        <p:nvSpPr>
          <p:cNvPr id="5" name="Title 1"/>
          <p:cNvSpPr>
            <a:spLocks noGrp="1"/>
          </p:cNvSpPr>
          <p:nvPr>
            <p:ph type="title"/>
          </p:nvPr>
        </p:nvSpPr>
        <p:spPr/>
        <p:txBody>
          <a:bodyPr/>
          <a:lstStyle/>
          <a:p>
            <a:r>
              <a:rPr lang="en-US" dirty="0"/>
              <a:t>Plan of </a:t>
            </a:r>
            <a:r>
              <a:rPr lang="en-US" dirty="0" smtClean="0"/>
              <a:t>Care</a:t>
            </a:r>
            <a:r>
              <a:rPr lang="en-US" sz="2400" dirty="0" smtClean="0"/>
              <a:t> (11 </a:t>
            </a:r>
            <a:r>
              <a:rPr lang="en-US" sz="2400" dirty="0"/>
              <a:t>of 13)</a:t>
            </a:r>
          </a:p>
        </p:txBody>
      </p:sp>
    </p:spTree>
    <p:extLst>
      <p:ext uri="{BB962C8B-B14F-4D97-AF65-F5344CB8AC3E}">
        <p14:creationId xmlns:p14="http://schemas.microsoft.com/office/powerpoint/2010/main" val="2405359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Content Placeholder 2"/>
          <p:cNvSpPr>
            <a:spLocks noGrp="1"/>
          </p:cNvSpPr>
          <p:nvPr>
            <p:ph type="body" idx="1"/>
          </p:nvPr>
        </p:nvSpPr>
        <p:spPr>
          <a:xfrm>
            <a:off x="5029200" y="1219200"/>
            <a:ext cx="3733800" cy="4572000"/>
          </a:xfrm>
        </p:spPr>
        <p:txBody>
          <a:bodyPr rIns="228600"/>
          <a:lstStyle/>
          <a:p>
            <a:pPr>
              <a:spcBef>
                <a:spcPct val="35000"/>
              </a:spcBef>
            </a:pPr>
            <a:r>
              <a:rPr lang="en-US" altLang="en-US" dirty="0"/>
              <a:t>Modifying a plan of care </a:t>
            </a:r>
          </a:p>
          <a:p>
            <a:pPr lvl="1">
              <a:spcBef>
                <a:spcPct val="35000"/>
              </a:spcBef>
            </a:pPr>
            <a:r>
              <a:rPr lang="en-US" altLang="en-US" dirty="0"/>
              <a:t>The huddle</a:t>
            </a:r>
          </a:p>
          <a:p>
            <a:pPr lvl="2">
              <a:spcBef>
                <a:spcPct val="35000"/>
              </a:spcBef>
            </a:pPr>
            <a:r>
              <a:rPr lang="en-US" altLang="en-US" dirty="0"/>
              <a:t>Biweekly or monthly meetings</a:t>
            </a:r>
          </a:p>
          <a:p>
            <a:pPr lvl="2">
              <a:spcBef>
                <a:spcPct val="35000"/>
              </a:spcBef>
            </a:pPr>
            <a:r>
              <a:rPr lang="en-US" altLang="en-US" dirty="0"/>
              <a:t>Discuss patients in community paramedicine program</a:t>
            </a:r>
          </a:p>
        </p:txBody>
      </p:sp>
      <p:sp>
        <p:nvSpPr>
          <p:cNvPr id="6" name="Title 1"/>
          <p:cNvSpPr>
            <a:spLocks noGrp="1"/>
          </p:cNvSpPr>
          <p:nvPr>
            <p:ph type="title"/>
          </p:nvPr>
        </p:nvSpPr>
        <p:spPr/>
        <p:txBody>
          <a:bodyPr/>
          <a:lstStyle/>
          <a:p>
            <a:r>
              <a:rPr lang="en-US" dirty="0"/>
              <a:t>Plan of </a:t>
            </a:r>
            <a:r>
              <a:rPr lang="en-US" dirty="0" smtClean="0"/>
              <a:t>Care</a:t>
            </a:r>
            <a:r>
              <a:rPr lang="en-US" sz="2400" dirty="0" smtClean="0"/>
              <a:t> (12 </a:t>
            </a:r>
            <a:r>
              <a:rPr lang="en-US" sz="2400" dirty="0"/>
              <a:t>of 13)</a:t>
            </a:r>
          </a:p>
        </p:txBody>
      </p:sp>
      <p:sp>
        <p:nvSpPr>
          <p:cNvPr id="7" name="TextBox 6"/>
          <p:cNvSpPr txBox="1"/>
          <p:nvPr/>
        </p:nvSpPr>
        <p:spPr>
          <a:xfrm>
            <a:off x="457200" y="4876800"/>
            <a:ext cx="4495800" cy="230832"/>
          </a:xfrm>
          <a:prstGeom prst="rect">
            <a:avLst/>
          </a:prstGeom>
          <a:noFill/>
        </p:spPr>
        <p:txBody>
          <a:bodyPr wrap="square" rtlCol="0">
            <a:spAutoFit/>
          </a:bodyPr>
          <a:lstStyle/>
          <a:p>
            <a:pPr algn="l"/>
            <a:r>
              <a:rPr lang="en-US" sz="900" dirty="0">
                <a:solidFill>
                  <a:schemeClr val="bg1">
                    <a:lumMod val="75000"/>
                  </a:schemeClr>
                </a:solidFill>
                <a:latin typeface="+mj-lt"/>
              </a:rPr>
              <a:t>© Jones &amp; Bartlett Learning.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04" y="1932432"/>
            <a:ext cx="4425696" cy="294436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1123950"/>
            <a:ext cx="4343400" cy="5048250"/>
          </a:xfrm>
        </p:spPr>
        <p:txBody>
          <a:bodyPr/>
          <a:lstStyle/>
          <a:p>
            <a:pPr lvl="0">
              <a:spcBef>
                <a:spcPct val="35000"/>
              </a:spcBef>
            </a:pPr>
            <a:r>
              <a:rPr lang="en-US" altLang="en-US" dirty="0" smtClean="0"/>
              <a:t>The huddle (cont’d</a:t>
            </a:r>
            <a:r>
              <a:rPr lang="en-US" altLang="en-US" dirty="0"/>
              <a:t>)</a:t>
            </a:r>
          </a:p>
          <a:p>
            <a:pPr lvl="1"/>
            <a:r>
              <a:rPr lang="en-US" sz="2200" dirty="0" smtClean="0"/>
              <a:t>Ongoing </a:t>
            </a:r>
            <a:r>
              <a:rPr lang="en-US" sz="2200" dirty="0"/>
              <a:t>discussion of patient’s progress based on the plan of </a:t>
            </a:r>
            <a:r>
              <a:rPr lang="en-US" sz="2200" dirty="0" smtClean="0"/>
              <a:t>care</a:t>
            </a:r>
          </a:p>
          <a:p>
            <a:pPr lvl="1"/>
            <a:r>
              <a:rPr lang="en-US" sz="2200" dirty="0" smtClean="0"/>
              <a:t>Community </a:t>
            </a:r>
            <a:r>
              <a:rPr lang="en-US" sz="2200" dirty="0"/>
              <a:t>paramedic reports results of patient assessments during biweekly or monthly </a:t>
            </a:r>
            <a:r>
              <a:rPr lang="en-US" sz="2200" dirty="0" smtClean="0"/>
              <a:t>period</a:t>
            </a:r>
          </a:p>
          <a:p>
            <a:pPr lvl="1"/>
            <a:r>
              <a:rPr lang="en-US" sz="2200" dirty="0" smtClean="0"/>
              <a:t>Medical </a:t>
            </a:r>
            <a:r>
              <a:rPr lang="en-US" sz="2200" dirty="0"/>
              <a:t>director or primary care physician modifies plan of care based on patient’s status</a:t>
            </a:r>
          </a:p>
        </p:txBody>
      </p:sp>
      <p:sp>
        <p:nvSpPr>
          <p:cNvPr id="5" name="Title 1"/>
          <p:cNvSpPr>
            <a:spLocks noGrp="1"/>
          </p:cNvSpPr>
          <p:nvPr>
            <p:ph type="title"/>
          </p:nvPr>
        </p:nvSpPr>
        <p:spPr/>
        <p:txBody>
          <a:bodyPr/>
          <a:lstStyle/>
          <a:p>
            <a:r>
              <a:rPr lang="en-US" dirty="0"/>
              <a:t>Plan of </a:t>
            </a:r>
            <a:r>
              <a:rPr lang="en-US" dirty="0" smtClean="0"/>
              <a:t>Care</a:t>
            </a:r>
            <a:r>
              <a:rPr lang="en-US" sz="2400" dirty="0" smtClean="0"/>
              <a:t> (13 </a:t>
            </a:r>
            <a:r>
              <a:rPr lang="en-US" sz="2400" dirty="0"/>
              <a:t>of 13)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075426"/>
            <a:ext cx="3867150" cy="2572774"/>
          </a:xfrm>
          <a:prstGeom prst="rect">
            <a:avLst/>
          </a:prstGeom>
        </p:spPr>
      </p:pic>
      <p:sp>
        <p:nvSpPr>
          <p:cNvPr id="6" name="TextBox 5"/>
          <p:cNvSpPr txBox="1"/>
          <p:nvPr/>
        </p:nvSpPr>
        <p:spPr>
          <a:xfrm>
            <a:off x="317373" y="4648200"/>
            <a:ext cx="4495800" cy="230832"/>
          </a:xfrm>
          <a:prstGeom prst="rect">
            <a:avLst/>
          </a:prstGeom>
          <a:noFill/>
        </p:spPr>
        <p:txBody>
          <a:bodyPr wrap="square" rtlCol="0">
            <a:spAutoFit/>
          </a:bodyPr>
          <a:lstStyle/>
          <a:p>
            <a:pPr algn="l"/>
            <a:r>
              <a:rPr lang="en-US" sz="900" dirty="0">
                <a:solidFill>
                  <a:schemeClr val="bg1">
                    <a:lumMod val="75000"/>
                  </a:schemeClr>
                </a:solidFill>
                <a:latin typeface="+mj-lt"/>
              </a:rPr>
              <a:t>© Jones &amp; Bartlett Learning.</a:t>
            </a:r>
          </a:p>
        </p:txBody>
      </p:sp>
    </p:spTree>
    <p:extLst>
      <p:ext uri="{BB962C8B-B14F-4D97-AF65-F5344CB8AC3E}">
        <p14:creationId xmlns:p14="http://schemas.microsoft.com/office/powerpoint/2010/main" val="2617036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of </a:t>
            </a:r>
            <a:r>
              <a:rPr lang="en-US" dirty="0" smtClean="0"/>
              <a:t>Care</a:t>
            </a:r>
            <a:r>
              <a:rPr lang="en-US" sz="2400" dirty="0" smtClean="0"/>
              <a:t> (1 </a:t>
            </a:r>
            <a:r>
              <a:rPr lang="en-US" sz="2400" dirty="0"/>
              <a:t>of 5)</a:t>
            </a:r>
          </a:p>
        </p:txBody>
      </p:sp>
      <p:sp>
        <p:nvSpPr>
          <p:cNvPr id="3" name="Content Placeholder 2"/>
          <p:cNvSpPr>
            <a:spLocks noGrp="1"/>
          </p:cNvSpPr>
          <p:nvPr>
            <p:ph idx="1"/>
          </p:nvPr>
        </p:nvSpPr>
        <p:spPr/>
        <p:txBody>
          <a:bodyPr/>
          <a:lstStyle/>
          <a:p>
            <a:r>
              <a:rPr lang="en-US" dirty="0"/>
              <a:t>Interventions</a:t>
            </a:r>
          </a:p>
          <a:p>
            <a:pPr lvl="1"/>
            <a:r>
              <a:rPr lang="en-US" dirty="0"/>
              <a:t>Actions taken by the community paramedic to help the patient move </a:t>
            </a:r>
            <a:endParaRPr lang="en-US" dirty="0" smtClean="0"/>
          </a:p>
          <a:p>
            <a:pPr lvl="2"/>
            <a:r>
              <a:rPr lang="en-US" dirty="0" smtClean="0"/>
              <a:t>From the present state of health </a:t>
            </a:r>
            <a:endParaRPr lang="en-US" dirty="0"/>
          </a:p>
          <a:p>
            <a:pPr lvl="2"/>
            <a:r>
              <a:rPr lang="en-US" dirty="0" smtClean="0"/>
              <a:t>To the health state described in the expected outcomes of the plan of care</a:t>
            </a:r>
            <a:endParaRPr lang="en-US" dirty="0"/>
          </a:p>
        </p:txBody>
      </p:sp>
    </p:spTree>
    <p:extLst>
      <p:ext uri="{BB962C8B-B14F-4D97-AF65-F5344CB8AC3E}">
        <p14:creationId xmlns:p14="http://schemas.microsoft.com/office/powerpoint/2010/main" val="3977730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Interventions can </a:t>
            </a:r>
            <a:r>
              <a:rPr lang="en-US" dirty="0"/>
              <a:t>be in the form </a:t>
            </a:r>
            <a:r>
              <a:rPr lang="en-US" dirty="0" smtClean="0"/>
              <a:t>of:</a:t>
            </a:r>
          </a:p>
          <a:p>
            <a:pPr lvl="1"/>
            <a:r>
              <a:rPr lang="en-US" dirty="0" smtClean="0"/>
              <a:t>Medication compliance</a:t>
            </a:r>
          </a:p>
          <a:p>
            <a:pPr lvl="1"/>
            <a:r>
              <a:rPr lang="en-US" dirty="0" smtClean="0"/>
              <a:t>Education</a:t>
            </a:r>
            <a:endParaRPr lang="en-US" dirty="0"/>
          </a:p>
          <a:p>
            <a:pPr lvl="1"/>
            <a:r>
              <a:rPr lang="en-US" dirty="0" smtClean="0"/>
              <a:t>Care </a:t>
            </a:r>
            <a:r>
              <a:rPr lang="en-US" dirty="0"/>
              <a:t>for chronic </a:t>
            </a:r>
            <a:r>
              <a:rPr lang="en-US" dirty="0" smtClean="0"/>
              <a:t>disease</a:t>
            </a:r>
          </a:p>
          <a:p>
            <a:pPr lvl="1"/>
            <a:r>
              <a:rPr lang="en-US" dirty="0" smtClean="0"/>
              <a:t>Referrals </a:t>
            </a:r>
            <a:r>
              <a:rPr lang="en-US" dirty="0"/>
              <a:t>to outreach services or health care providers</a:t>
            </a:r>
          </a:p>
        </p:txBody>
      </p:sp>
      <p:sp>
        <p:nvSpPr>
          <p:cNvPr id="4" name="Title 1"/>
          <p:cNvSpPr>
            <a:spLocks noGrp="1"/>
          </p:cNvSpPr>
          <p:nvPr>
            <p:ph type="title"/>
          </p:nvPr>
        </p:nvSpPr>
        <p:spPr/>
        <p:txBody>
          <a:bodyPr/>
          <a:lstStyle/>
          <a:p>
            <a:r>
              <a:rPr lang="en-US" dirty="0"/>
              <a:t>Implementation of </a:t>
            </a:r>
            <a:r>
              <a:rPr lang="en-US" dirty="0" smtClean="0"/>
              <a:t>Care</a:t>
            </a:r>
            <a:r>
              <a:rPr lang="en-US" sz="2400" dirty="0" smtClean="0"/>
              <a:t> (2 </a:t>
            </a:r>
            <a:r>
              <a:rPr lang="en-US" sz="2400" dirty="0"/>
              <a:t>of 5)</a:t>
            </a:r>
          </a:p>
        </p:txBody>
      </p:sp>
    </p:spTree>
    <p:extLst>
      <p:ext uri="{BB962C8B-B14F-4D97-AF65-F5344CB8AC3E}">
        <p14:creationId xmlns:p14="http://schemas.microsoft.com/office/powerpoint/2010/main" val="2569515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nvSpPr>
        <p:spPr bwMode="auto">
          <a:xfrm>
            <a:off x="685800" y="838200"/>
            <a:ext cx="7772400" cy="5181600"/>
          </a:xfrm>
          <a:prstGeom prst="rect">
            <a:avLst/>
          </a:prstGeom>
          <a:noFill/>
          <a:ln w="9525">
            <a:noFill/>
            <a:miter lim="800000"/>
            <a:headEnd/>
            <a:tailEnd/>
          </a:ln>
          <a:effectLst>
            <a:outerShdw blurRad="25400" dist="12700" dir="2700000" algn="ctr" rotWithShape="0">
              <a:schemeClr val="tx1">
                <a:alpha val="73000"/>
              </a:schemeClr>
            </a:outerShdw>
          </a:effectLst>
          <a:ex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4000" b="1">
                <a:solidFill>
                  <a:schemeClr val="bg1">
                    <a:lumMod val="75000"/>
                  </a:schemeClr>
                </a:solidFill>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a:lstStyle>
          <a:p>
            <a:pPr marL="0" indent="0">
              <a:buNone/>
            </a:pPr>
            <a:r>
              <a:rPr lang="en-US" sz="4400" dirty="0"/>
              <a:t>Chapter </a:t>
            </a:r>
            <a:r>
              <a:rPr lang="en-US" sz="4400" dirty="0" smtClean="0"/>
              <a:t>14</a:t>
            </a:r>
            <a:br>
              <a:rPr lang="en-US" sz="4400" dirty="0" smtClean="0"/>
            </a:br>
            <a:r>
              <a:rPr lang="en-US" sz="4400" dirty="0"/>
              <a:t/>
            </a:r>
            <a:br>
              <a:rPr lang="en-US" sz="4400" dirty="0"/>
            </a:br>
            <a:r>
              <a:rPr lang="en-US" dirty="0"/>
              <a:t>Plan of Care</a:t>
            </a:r>
          </a:p>
        </p:txBody>
      </p:sp>
    </p:spTree>
    <p:extLst>
      <p:ext uri="{BB962C8B-B14F-4D97-AF65-F5344CB8AC3E}">
        <p14:creationId xmlns:p14="http://schemas.microsoft.com/office/powerpoint/2010/main" val="2023880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Community paramedics must always follow diagnostic and treatment protocols of community </a:t>
            </a:r>
            <a:r>
              <a:rPr lang="en-US" dirty="0" err="1"/>
              <a:t>paramedicine</a:t>
            </a:r>
            <a:r>
              <a:rPr lang="en-US" dirty="0"/>
              <a:t> </a:t>
            </a:r>
            <a:r>
              <a:rPr lang="en-US" dirty="0" smtClean="0"/>
              <a:t>program.</a:t>
            </a:r>
            <a:endParaRPr lang="en-US" dirty="0"/>
          </a:p>
          <a:p>
            <a:pPr lvl="1"/>
            <a:r>
              <a:rPr lang="en-US" sz="2600" dirty="0"/>
              <a:t>Protocols </a:t>
            </a:r>
            <a:r>
              <a:rPr lang="en-US" sz="2600" dirty="0" smtClean="0"/>
              <a:t>define:</a:t>
            </a:r>
          </a:p>
          <a:p>
            <a:pPr lvl="2"/>
            <a:r>
              <a:rPr lang="en-US" dirty="0" smtClean="0"/>
              <a:t>What </a:t>
            </a:r>
            <a:r>
              <a:rPr lang="en-US" dirty="0"/>
              <a:t>community </a:t>
            </a:r>
            <a:r>
              <a:rPr lang="en-US" dirty="0" smtClean="0"/>
              <a:t>paramedic i</a:t>
            </a:r>
            <a:r>
              <a:rPr lang="en-US" dirty="0" smtClean="0"/>
              <a:t>s permitted to treat</a:t>
            </a:r>
          </a:p>
          <a:p>
            <a:pPr lvl="2"/>
            <a:r>
              <a:rPr lang="en-US" dirty="0" smtClean="0"/>
              <a:t>Types </a:t>
            </a:r>
            <a:r>
              <a:rPr lang="en-US" dirty="0"/>
              <a:t>of treatment </a:t>
            </a:r>
          </a:p>
        </p:txBody>
      </p:sp>
      <p:sp>
        <p:nvSpPr>
          <p:cNvPr id="4" name="Title 1"/>
          <p:cNvSpPr>
            <a:spLocks noGrp="1"/>
          </p:cNvSpPr>
          <p:nvPr>
            <p:ph type="title"/>
          </p:nvPr>
        </p:nvSpPr>
        <p:spPr/>
        <p:txBody>
          <a:bodyPr/>
          <a:lstStyle/>
          <a:p>
            <a:r>
              <a:rPr lang="en-US" dirty="0"/>
              <a:t>Implementation of </a:t>
            </a:r>
            <a:r>
              <a:rPr lang="en-US" dirty="0" smtClean="0"/>
              <a:t>Care</a:t>
            </a:r>
            <a:r>
              <a:rPr lang="en-US" sz="2400" dirty="0" smtClean="0"/>
              <a:t> (</a:t>
            </a:r>
            <a:r>
              <a:rPr lang="en-US" sz="2400" dirty="0"/>
              <a:t>3</a:t>
            </a:r>
            <a:r>
              <a:rPr lang="en-US" sz="2400" dirty="0" smtClean="0"/>
              <a:t> </a:t>
            </a:r>
            <a:r>
              <a:rPr lang="en-US" sz="2400" dirty="0"/>
              <a:t>of 5)</a:t>
            </a:r>
          </a:p>
        </p:txBody>
      </p:sp>
    </p:spTree>
    <p:extLst>
      <p:ext uri="{BB962C8B-B14F-4D97-AF65-F5344CB8AC3E}">
        <p14:creationId xmlns:p14="http://schemas.microsoft.com/office/powerpoint/2010/main" val="181600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Standing orders</a:t>
            </a:r>
          </a:p>
          <a:p>
            <a:pPr lvl="1"/>
            <a:r>
              <a:rPr lang="en-US" dirty="0"/>
              <a:t>Written by medical director</a:t>
            </a:r>
          </a:p>
          <a:p>
            <a:pPr lvl="1"/>
            <a:r>
              <a:rPr lang="en-US" dirty="0"/>
              <a:t>Orders specific to a patient and a condition</a:t>
            </a:r>
          </a:p>
          <a:p>
            <a:pPr lvl="1"/>
            <a:r>
              <a:rPr lang="en-US" dirty="0"/>
              <a:t>Used to:</a:t>
            </a:r>
          </a:p>
          <a:p>
            <a:pPr lvl="2"/>
            <a:r>
              <a:rPr lang="en-US" dirty="0"/>
              <a:t>Direct immediate care following patient assessment and identification of specific need</a:t>
            </a:r>
          </a:p>
          <a:p>
            <a:pPr lvl="2"/>
            <a:r>
              <a:rPr lang="en-US" dirty="0"/>
              <a:t>Select and administer interventions</a:t>
            </a:r>
          </a:p>
        </p:txBody>
      </p:sp>
      <p:sp>
        <p:nvSpPr>
          <p:cNvPr id="4" name="Title 1"/>
          <p:cNvSpPr>
            <a:spLocks noGrp="1"/>
          </p:cNvSpPr>
          <p:nvPr>
            <p:ph type="title"/>
          </p:nvPr>
        </p:nvSpPr>
        <p:spPr/>
        <p:txBody>
          <a:bodyPr/>
          <a:lstStyle/>
          <a:p>
            <a:r>
              <a:rPr lang="en-US" dirty="0"/>
              <a:t>Implementation of </a:t>
            </a:r>
            <a:r>
              <a:rPr lang="en-US" dirty="0" smtClean="0"/>
              <a:t>Care</a:t>
            </a:r>
            <a:r>
              <a:rPr lang="en-US" sz="2400" dirty="0" smtClean="0"/>
              <a:t> (4 </a:t>
            </a:r>
            <a:r>
              <a:rPr lang="en-US" sz="2400" dirty="0"/>
              <a:t>of 5)</a:t>
            </a:r>
          </a:p>
        </p:txBody>
      </p:sp>
    </p:spTree>
    <p:extLst>
      <p:ext uri="{BB962C8B-B14F-4D97-AF65-F5344CB8AC3E}">
        <p14:creationId xmlns:p14="http://schemas.microsoft.com/office/powerpoint/2010/main" val="2202396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To select an appropriate intervention, the community paramedic uses:</a:t>
            </a:r>
          </a:p>
          <a:p>
            <a:pPr lvl="1"/>
            <a:r>
              <a:rPr lang="en-US" sz="2600" dirty="0"/>
              <a:t>Protocols </a:t>
            </a:r>
          </a:p>
          <a:p>
            <a:pPr lvl="1"/>
            <a:r>
              <a:rPr lang="en-US" sz="2600" dirty="0"/>
              <a:t>Standing orders</a:t>
            </a:r>
          </a:p>
        </p:txBody>
      </p:sp>
      <p:sp>
        <p:nvSpPr>
          <p:cNvPr id="5" name="Title 1"/>
          <p:cNvSpPr>
            <a:spLocks noGrp="1"/>
          </p:cNvSpPr>
          <p:nvPr>
            <p:ph type="title"/>
          </p:nvPr>
        </p:nvSpPr>
        <p:spPr/>
        <p:txBody>
          <a:bodyPr/>
          <a:lstStyle/>
          <a:p>
            <a:r>
              <a:rPr lang="en-US" dirty="0"/>
              <a:t>Implementation of </a:t>
            </a:r>
            <a:r>
              <a:rPr lang="en-US" dirty="0" smtClean="0"/>
              <a:t>Care</a:t>
            </a:r>
            <a:r>
              <a:rPr lang="en-US" sz="2400" dirty="0" smtClean="0"/>
              <a:t> (5 </a:t>
            </a:r>
            <a:r>
              <a:rPr lang="en-US" sz="2400" dirty="0"/>
              <a:t>of 5)</a:t>
            </a:r>
          </a:p>
        </p:txBody>
      </p:sp>
    </p:spTree>
    <p:extLst>
      <p:ext uri="{BB962C8B-B14F-4D97-AF65-F5344CB8AC3E}">
        <p14:creationId xmlns:p14="http://schemas.microsoft.com/office/powerpoint/2010/main" val="1331563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a:t>
            </a:r>
            <a:r>
              <a:rPr lang="en-US" dirty="0" smtClean="0"/>
              <a:t>Interventions</a:t>
            </a:r>
            <a:r>
              <a:rPr lang="en-US" sz="2400" dirty="0" smtClean="0"/>
              <a:t> (1 </a:t>
            </a:r>
            <a:r>
              <a:rPr lang="en-US" sz="2400" dirty="0"/>
              <a:t>of 6)</a:t>
            </a:r>
          </a:p>
        </p:txBody>
      </p:sp>
      <p:sp>
        <p:nvSpPr>
          <p:cNvPr id="3" name="Content Placeholder 2"/>
          <p:cNvSpPr>
            <a:spLocks noGrp="1"/>
          </p:cNvSpPr>
          <p:nvPr>
            <p:ph idx="1"/>
          </p:nvPr>
        </p:nvSpPr>
        <p:spPr/>
        <p:txBody>
          <a:bodyPr/>
          <a:lstStyle/>
          <a:p>
            <a:r>
              <a:rPr lang="en-US" dirty="0"/>
              <a:t>To select an appropriate intervention, the community paramedic </a:t>
            </a:r>
            <a:r>
              <a:rPr lang="en-US" dirty="0" smtClean="0"/>
              <a:t>uses </a:t>
            </a:r>
            <a:r>
              <a:rPr lang="en-US" dirty="0"/>
              <a:t>the plan of care’s:</a:t>
            </a:r>
          </a:p>
          <a:p>
            <a:pPr lvl="1"/>
            <a:r>
              <a:rPr lang="en-US" sz="2600" dirty="0"/>
              <a:t>Goals</a:t>
            </a:r>
          </a:p>
          <a:p>
            <a:pPr lvl="1"/>
            <a:r>
              <a:rPr lang="en-US" sz="2600" dirty="0"/>
              <a:t>Expected outcomes</a:t>
            </a:r>
          </a:p>
        </p:txBody>
      </p:sp>
    </p:spTree>
    <p:extLst>
      <p:ext uri="{BB962C8B-B14F-4D97-AF65-F5344CB8AC3E}">
        <p14:creationId xmlns:p14="http://schemas.microsoft.com/office/powerpoint/2010/main" val="2847156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Interventions</a:t>
            </a:r>
            <a:r>
              <a:rPr lang="en-US" sz="2400" dirty="0"/>
              <a:t> (2 of 6)</a:t>
            </a:r>
          </a:p>
        </p:txBody>
      </p:sp>
      <p:sp>
        <p:nvSpPr>
          <p:cNvPr id="3" name="Content Placeholder 2"/>
          <p:cNvSpPr>
            <a:spLocks noGrp="1"/>
          </p:cNvSpPr>
          <p:nvPr>
            <p:ph idx="1"/>
          </p:nvPr>
        </p:nvSpPr>
        <p:spPr/>
        <p:txBody>
          <a:bodyPr/>
          <a:lstStyle/>
          <a:p>
            <a:r>
              <a:rPr lang="en-US" dirty="0"/>
              <a:t>Three types of interventions</a:t>
            </a:r>
          </a:p>
          <a:p>
            <a:pPr lvl="1"/>
            <a:r>
              <a:rPr lang="en-US" sz="2600" dirty="0"/>
              <a:t>Physician initiated</a:t>
            </a:r>
          </a:p>
          <a:p>
            <a:pPr lvl="1"/>
            <a:r>
              <a:rPr lang="en-US" sz="2600" dirty="0"/>
              <a:t>Collaborative initiated</a:t>
            </a:r>
          </a:p>
          <a:p>
            <a:pPr lvl="1"/>
            <a:r>
              <a:rPr lang="en-US" sz="2600" dirty="0"/>
              <a:t>Community paramedic initiated</a:t>
            </a:r>
          </a:p>
          <a:p>
            <a:endParaRPr lang="en-US" sz="2600" dirty="0"/>
          </a:p>
        </p:txBody>
      </p:sp>
    </p:spTree>
    <p:extLst>
      <p:ext uri="{BB962C8B-B14F-4D97-AF65-F5344CB8AC3E}">
        <p14:creationId xmlns:p14="http://schemas.microsoft.com/office/powerpoint/2010/main" val="3332194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Interventions</a:t>
            </a:r>
            <a:r>
              <a:rPr lang="en-US" sz="2400" dirty="0"/>
              <a:t> </a:t>
            </a:r>
            <a:r>
              <a:rPr lang="en-US" sz="2400" dirty="0" smtClean="0"/>
              <a:t>(3 </a:t>
            </a:r>
            <a:r>
              <a:rPr lang="en-US" sz="2400" dirty="0"/>
              <a:t>of 6)</a:t>
            </a:r>
            <a:endParaRPr lang="en-US" sz="2800" dirty="0"/>
          </a:p>
        </p:txBody>
      </p:sp>
      <p:sp>
        <p:nvSpPr>
          <p:cNvPr id="3" name="Content Placeholder 2"/>
          <p:cNvSpPr>
            <a:spLocks noGrp="1"/>
          </p:cNvSpPr>
          <p:nvPr>
            <p:ph idx="1"/>
          </p:nvPr>
        </p:nvSpPr>
        <p:spPr/>
        <p:txBody>
          <a:bodyPr/>
          <a:lstStyle/>
          <a:p>
            <a:r>
              <a:rPr lang="en-US" dirty="0"/>
              <a:t>Physician-initiated intervention</a:t>
            </a:r>
          </a:p>
          <a:p>
            <a:pPr lvl="1"/>
            <a:r>
              <a:rPr lang="en-US" dirty="0"/>
              <a:t>Based on patient’s medical diagnosis</a:t>
            </a:r>
          </a:p>
          <a:p>
            <a:pPr lvl="1"/>
            <a:r>
              <a:rPr lang="en-US" dirty="0"/>
              <a:t>Noted in the plan of care</a:t>
            </a:r>
          </a:p>
          <a:p>
            <a:pPr lvl="1"/>
            <a:r>
              <a:rPr lang="en-US" dirty="0"/>
              <a:t>Carried out by the community paramedic, nurses, and other health care providers</a:t>
            </a:r>
          </a:p>
        </p:txBody>
      </p:sp>
    </p:spTree>
    <p:extLst>
      <p:ext uri="{BB962C8B-B14F-4D97-AF65-F5344CB8AC3E}">
        <p14:creationId xmlns:p14="http://schemas.microsoft.com/office/powerpoint/2010/main" val="1736646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Interventions</a:t>
            </a:r>
            <a:r>
              <a:rPr lang="en-US" sz="2400" dirty="0"/>
              <a:t> </a:t>
            </a:r>
            <a:r>
              <a:rPr lang="en-US" sz="2400" dirty="0" smtClean="0"/>
              <a:t>(4 </a:t>
            </a:r>
            <a:r>
              <a:rPr lang="en-US" sz="2400" dirty="0"/>
              <a:t>of 6)</a:t>
            </a:r>
            <a:endParaRPr lang="en-US" sz="2800" dirty="0"/>
          </a:p>
        </p:txBody>
      </p:sp>
      <p:sp>
        <p:nvSpPr>
          <p:cNvPr id="3" name="Content Placeholder 2"/>
          <p:cNvSpPr>
            <a:spLocks noGrp="1"/>
          </p:cNvSpPr>
          <p:nvPr>
            <p:ph idx="1"/>
          </p:nvPr>
        </p:nvSpPr>
        <p:spPr/>
        <p:txBody>
          <a:bodyPr/>
          <a:lstStyle/>
          <a:p>
            <a:r>
              <a:rPr lang="en-US" dirty="0"/>
              <a:t>Collaborative-initiated intervention</a:t>
            </a:r>
          </a:p>
          <a:p>
            <a:pPr lvl="1"/>
            <a:r>
              <a:rPr lang="en-US" dirty="0"/>
              <a:t>Requires </a:t>
            </a:r>
            <a:r>
              <a:rPr lang="en-US" dirty="0" smtClean="0"/>
              <a:t>knowledge, skill, expertise </a:t>
            </a:r>
            <a:r>
              <a:rPr lang="en-US" dirty="0"/>
              <a:t>of multiple health care professionals </a:t>
            </a:r>
            <a:endParaRPr lang="en-US" dirty="0" smtClean="0"/>
          </a:p>
          <a:p>
            <a:pPr lvl="2"/>
            <a:r>
              <a:rPr lang="en-US" dirty="0" smtClean="0"/>
              <a:t>Example</a:t>
            </a:r>
            <a:r>
              <a:rPr lang="en-US" dirty="0"/>
              <a:t>: Stroke added to existing comorbidities of dementia and diabetes requires collaboration of multiple health care providers</a:t>
            </a:r>
          </a:p>
          <a:p>
            <a:endParaRPr lang="en-US" dirty="0"/>
          </a:p>
        </p:txBody>
      </p:sp>
    </p:spTree>
    <p:extLst>
      <p:ext uri="{BB962C8B-B14F-4D97-AF65-F5344CB8AC3E}">
        <p14:creationId xmlns:p14="http://schemas.microsoft.com/office/powerpoint/2010/main" val="4141215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Selecting Interventions</a:t>
            </a:r>
            <a:r>
              <a:rPr lang="en-US" sz="2400" dirty="0"/>
              <a:t> </a:t>
            </a:r>
            <a:r>
              <a:rPr lang="en-US" sz="2400" dirty="0" smtClean="0"/>
              <a:t>(5 </a:t>
            </a:r>
            <a:r>
              <a:rPr lang="en-US" sz="2400" dirty="0"/>
              <a:t>of 6)</a:t>
            </a:r>
            <a:endParaRPr lang="en-US" sz="2800" b="0" dirty="0"/>
          </a:p>
        </p:txBody>
      </p:sp>
      <p:sp>
        <p:nvSpPr>
          <p:cNvPr id="1029" name="Content Placeholder 2"/>
          <p:cNvSpPr>
            <a:spLocks noGrp="1"/>
          </p:cNvSpPr>
          <p:nvPr>
            <p:ph type="body" idx="1"/>
          </p:nvPr>
        </p:nvSpPr>
        <p:spPr>
          <a:xfrm>
            <a:off x="609600" y="1447800"/>
            <a:ext cx="7848600" cy="4800600"/>
          </a:xfrm>
        </p:spPr>
        <p:txBody>
          <a:bodyPr rIns="228600"/>
          <a:lstStyle/>
          <a:p>
            <a:pPr>
              <a:spcBef>
                <a:spcPct val="35000"/>
              </a:spcBef>
            </a:pPr>
            <a:r>
              <a:rPr lang="en-US" altLang="en-US" dirty="0" smtClean="0"/>
              <a:t>Patient who suffered a recent stroke </a:t>
            </a:r>
            <a:r>
              <a:rPr lang="en-US" altLang="en-US" dirty="0"/>
              <a:t>would </a:t>
            </a:r>
            <a:r>
              <a:rPr lang="en-US" altLang="en-US" dirty="0" smtClean="0"/>
              <a:t>require:</a:t>
            </a:r>
            <a:endParaRPr lang="en-US" altLang="en-US" dirty="0"/>
          </a:p>
          <a:p>
            <a:pPr lvl="1">
              <a:spcBef>
                <a:spcPct val="35000"/>
              </a:spcBef>
            </a:pPr>
            <a:r>
              <a:rPr lang="en-US" altLang="en-US" sz="2600" dirty="0"/>
              <a:t>Physical therapy</a:t>
            </a:r>
          </a:p>
          <a:p>
            <a:pPr lvl="1">
              <a:spcBef>
                <a:spcPct val="35000"/>
              </a:spcBef>
            </a:pPr>
            <a:r>
              <a:rPr lang="en-US" altLang="en-US" sz="2600" dirty="0"/>
              <a:t>Occupational therapy</a:t>
            </a:r>
          </a:p>
          <a:p>
            <a:pPr lvl="1">
              <a:spcBef>
                <a:spcPct val="35000"/>
              </a:spcBef>
            </a:pPr>
            <a:r>
              <a:rPr lang="en-US" altLang="en-US" sz="2600" dirty="0"/>
              <a:t>Medication reconciliation</a:t>
            </a:r>
          </a:p>
        </p:txBody>
      </p:sp>
    </p:spTree>
    <p:extLst>
      <p:ext uri="{BB962C8B-B14F-4D97-AF65-F5344CB8AC3E}">
        <p14:creationId xmlns:p14="http://schemas.microsoft.com/office/powerpoint/2010/main" val="4166475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Interventions</a:t>
            </a:r>
            <a:r>
              <a:rPr lang="en-US" sz="2400" dirty="0"/>
              <a:t> </a:t>
            </a:r>
            <a:r>
              <a:rPr lang="en-US" sz="2400" dirty="0" smtClean="0"/>
              <a:t>(6 </a:t>
            </a:r>
            <a:r>
              <a:rPr lang="en-US" sz="2400" dirty="0"/>
              <a:t>of 6)</a:t>
            </a:r>
            <a:endParaRPr lang="en-US" sz="2800" dirty="0"/>
          </a:p>
        </p:txBody>
      </p:sp>
      <p:sp>
        <p:nvSpPr>
          <p:cNvPr id="3" name="Content Placeholder 2"/>
          <p:cNvSpPr>
            <a:spLocks noGrp="1"/>
          </p:cNvSpPr>
          <p:nvPr>
            <p:ph idx="1"/>
          </p:nvPr>
        </p:nvSpPr>
        <p:spPr/>
        <p:txBody>
          <a:bodyPr/>
          <a:lstStyle/>
          <a:p>
            <a:pPr lvl="0"/>
            <a:r>
              <a:rPr lang="en-US" dirty="0"/>
              <a:t>Community paramedic-initiated intervention</a:t>
            </a:r>
          </a:p>
          <a:p>
            <a:pPr lvl="1"/>
            <a:r>
              <a:rPr lang="en-US" dirty="0"/>
              <a:t>Interventions that the community paramedic determines are necessary to accomplish goals and expected </a:t>
            </a:r>
            <a:r>
              <a:rPr lang="en-US" dirty="0" smtClean="0"/>
              <a:t>outcomes</a:t>
            </a:r>
          </a:p>
          <a:p>
            <a:pPr lvl="1"/>
            <a:r>
              <a:rPr lang="en-US" dirty="0" smtClean="0"/>
              <a:t>Must </a:t>
            </a:r>
            <a:r>
              <a:rPr lang="en-US" dirty="0"/>
              <a:t>fall within the scope of practice of the community paramedic and the community </a:t>
            </a:r>
            <a:r>
              <a:rPr lang="en-US" dirty="0" err="1"/>
              <a:t>paramedicine</a:t>
            </a:r>
            <a:r>
              <a:rPr lang="en-US" dirty="0"/>
              <a:t> </a:t>
            </a:r>
            <a:r>
              <a:rPr lang="en-US" dirty="0" smtClean="0"/>
              <a:t>program</a:t>
            </a:r>
            <a:endParaRPr lang="en-US" dirty="0"/>
          </a:p>
        </p:txBody>
      </p:sp>
    </p:spTree>
    <p:extLst>
      <p:ext uri="{BB962C8B-B14F-4D97-AF65-F5344CB8AC3E}">
        <p14:creationId xmlns:p14="http://schemas.microsoft.com/office/powerpoint/2010/main" val="2240415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Omaha System</a:t>
            </a:r>
            <a:r>
              <a:rPr lang="en-US" sz="2400" dirty="0"/>
              <a:t> (1 of 9)</a:t>
            </a:r>
          </a:p>
        </p:txBody>
      </p:sp>
      <p:sp>
        <p:nvSpPr>
          <p:cNvPr id="3" name="Content Placeholder 2"/>
          <p:cNvSpPr>
            <a:spLocks noGrp="1"/>
          </p:cNvSpPr>
          <p:nvPr>
            <p:ph idx="1"/>
          </p:nvPr>
        </p:nvSpPr>
        <p:spPr/>
        <p:txBody>
          <a:bodyPr/>
          <a:lstStyle/>
          <a:p>
            <a:r>
              <a:rPr lang="en-US" dirty="0"/>
              <a:t>The Omaha system</a:t>
            </a:r>
          </a:p>
          <a:p>
            <a:pPr lvl="1"/>
            <a:r>
              <a:rPr lang="en-US" dirty="0"/>
              <a:t>A research-based, comprehensive practice and documentation standardized taxonomy designed to describe patient care</a:t>
            </a:r>
          </a:p>
          <a:p>
            <a:r>
              <a:rPr lang="en-US" dirty="0"/>
              <a:t>Three </a:t>
            </a:r>
            <a:r>
              <a:rPr lang="en-US" dirty="0" smtClean="0"/>
              <a:t>components:</a:t>
            </a:r>
            <a:endParaRPr lang="en-US" dirty="0"/>
          </a:p>
          <a:p>
            <a:pPr lvl="1"/>
            <a:r>
              <a:rPr lang="en-US" dirty="0"/>
              <a:t>Problems</a:t>
            </a:r>
          </a:p>
          <a:p>
            <a:pPr lvl="1"/>
            <a:r>
              <a:rPr lang="en-US" dirty="0"/>
              <a:t>Interventions</a:t>
            </a:r>
          </a:p>
          <a:p>
            <a:pPr lvl="1"/>
            <a:r>
              <a:rPr lang="en-US" dirty="0"/>
              <a:t>Outcomes</a:t>
            </a:r>
          </a:p>
        </p:txBody>
      </p:sp>
    </p:spTree>
    <p:extLst>
      <p:ext uri="{BB962C8B-B14F-4D97-AF65-F5344CB8AC3E}">
        <p14:creationId xmlns:p14="http://schemas.microsoft.com/office/powerpoint/2010/main" val="2529852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defRPr/>
            </a:pPr>
            <a:r>
              <a:rPr lang="en-US" dirty="0"/>
              <a:t>Introduction</a:t>
            </a:r>
            <a:r>
              <a:rPr lang="en-US" sz="2400" dirty="0"/>
              <a:t> (1 of 2)</a:t>
            </a:r>
          </a:p>
        </p:txBody>
      </p:sp>
      <p:sp>
        <p:nvSpPr>
          <p:cNvPr id="7171" name="Content Placeholder 2"/>
          <p:cNvSpPr>
            <a:spLocks noGrp="1"/>
          </p:cNvSpPr>
          <p:nvPr>
            <p:ph type="body" idx="1"/>
          </p:nvPr>
        </p:nvSpPr>
        <p:spPr/>
        <p:txBody>
          <a:bodyPr rIns="228600"/>
          <a:lstStyle/>
          <a:p>
            <a:pPr>
              <a:spcBef>
                <a:spcPct val="35000"/>
              </a:spcBef>
            </a:pPr>
            <a:r>
              <a:rPr lang="en-US" altLang="en-US" dirty="0"/>
              <a:t>The plan of care</a:t>
            </a:r>
          </a:p>
          <a:p>
            <a:pPr lvl="1">
              <a:spcBef>
                <a:spcPct val="35000"/>
              </a:spcBef>
            </a:pPr>
            <a:r>
              <a:rPr lang="en-US" altLang="en-US" dirty="0"/>
              <a:t>Enables every health care team member to provide consistent patient care</a:t>
            </a:r>
          </a:p>
          <a:p>
            <a:pPr lvl="1">
              <a:spcBef>
                <a:spcPct val="35000"/>
              </a:spcBef>
            </a:pPr>
            <a:r>
              <a:rPr lang="en-US" altLang="en-US" dirty="0"/>
              <a:t>Designed to:</a:t>
            </a:r>
          </a:p>
          <a:p>
            <a:pPr lvl="2">
              <a:spcBef>
                <a:spcPct val="35000"/>
              </a:spcBef>
            </a:pPr>
            <a:r>
              <a:rPr lang="en-US" altLang="en-US" dirty="0"/>
              <a:t>Establish a course of action</a:t>
            </a:r>
          </a:p>
          <a:p>
            <a:pPr lvl="2">
              <a:spcBef>
                <a:spcPct val="35000"/>
              </a:spcBef>
            </a:pPr>
            <a:r>
              <a:rPr lang="en-US" altLang="en-US" dirty="0"/>
              <a:t>Define </a:t>
            </a:r>
            <a:r>
              <a:rPr lang="en-US" altLang="en-US" dirty="0" smtClean="0"/>
              <a:t>patient care </a:t>
            </a:r>
            <a:r>
              <a:rPr lang="en-US" altLang="en-US" dirty="0"/>
              <a:t>priorities</a:t>
            </a:r>
          </a:p>
          <a:p>
            <a:pPr lvl="2">
              <a:spcBef>
                <a:spcPct val="35000"/>
              </a:spcBef>
            </a:pPr>
            <a:r>
              <a:rPr lang="en-US" altLang="en-US" dirty="0"/>
              <a:t>Better the patient’s health</a:t>
            </a:r>
          </a:p>
          <a:p>
            <a:pPr>
              <a:spcBef>
                <a:spcPct val="35000"/>
              </a:spcBef>
            </a:pPr>
            <a:endParaRPr lang="en-US" altLang="en-US" dirty="0"/>
          </a:p>
          <a:p>
            <a:pPr lvl="1">
              <a:spcBef>
                <a:spcPct val="35000"/>
              </a:spcBef>
            </a:pP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Omaha System</a:t>
            </a:r>
            <a:r>
              <a:rPr lang="en-US" sz="2400" dirty="0"/>
              <a:t> </a:t>
            </a:r>
            <a:r>
              <a:rPr lang="en-US" sz="2400" dirty="0" smtClean="0"/>
              <a:t>(2 </a:t>
            </a:r>
            <a:r>
              <a:rPr lang="en-US" sz="2400" dirty="0"/>
              <a:t>of 9)</a:t>
            </a:r>
            <a:endParaRPr lang="en-US" sz="2800" dirty="0"/>
          </a:p>
        </p:txBody>
      </p:sp>
      <p:sp>
        <p:nvSpPr>
          <p:cNvPr id="3" name="Content Placeholder 2"/>
          <p:cNvSpPr>
            <a:spLocks noGrp="1"/>
          </p:cNvSpPr>
          <p:nvPr>
            <p:ph idx="1"/>
          </p:nvPr>
        </p:nvSpPr>
        <p:spPr/>
        <p:txBody>
          <a:bodyPr/>
          <a:lstStyle/>
          <a:p>
            <a:r>
              <a:rPr lang="en-US" dirty="0"/>
              <a:t>Organization of plans of care</a:t>
            </a:r>
          </a:p>
          <a:p>
            <a:pPr lvl="1"/>
            <a:r>
              <a:rPr lang="en-US" sz="2600" dirty="0"/>
              <a:t>Introductory paragraph</a:t>
            </a:r>
          </a:p>
          <a:p>
            <a:pPr lvl="1"/>
            <a:r>
              <a:rPr lang="en-US" sz="2600" dirty="0"/>
              <a:t>Patient diagnosis</a:t>
            </a:r>
          </a:p>
          <a:p>
            <a:pPr lvl="1"/>
            <a:r>
              <a:rPr lang="en-US" sz="2600" dirty="0"/>
              <a:t>Defining characteristics</a:t>
            </a:r>
          </a:p>
          <a:p>
            <a:pPr lvl="1"/>
            <a:r>
              <a:rPr lang="en-US" sz="2600" dirty="0"/>
              <a:t>Expected outcome</a:t>
            </a:r>
          </a:p>
        </p:txBody>
      </p:sp>
    </p:spTree>
    <p:extLst>
      <p:ext uri="{BB962C8B-B14F-4D97-AF65-F5344CB8AC3E}">
        <p14:creationId xmlns:p14="http://schemas.microsoft.com/office/powerpoint/2010/main" val="456418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Omaha System</a:t>
            </a:r>
            <a:r>
              <a:rPr lang="en-US" sz="2400" dirty="0"/>
              <a:t> </a:t>
            </a:r>
            <a:r>
              <a:rPr lang="en-US" sz="2400" dirty="0" smtClean="0"/>
              <a:t>(3 </a:t>
            </a:r>
            <a:r>
              <a:rPr lang="en-US" sz="2400" dirty="0"/>
              <a:t>of 9)</a:t>
            </a:r>
            <a:endParaRPr lang="en-US" sz="2800" dirty="0"/>
          </a:p>
        </p:txBody>
      </p:sp>
      <p:sp>
        <p:nvSpPr>
          <p:cNvPr id="3" name="Content Placeholder 2"/>
          <p:cNvSpPr>
            <a:spLocks noGrp="1"/>
          </p:cNvSpPr>
          <p:nvPr>
            <p:ph idx="1"/>
          </p:nvPr>
        </p:nvSpPr>
        <p:spPr/>
        <p:txBody>
          <a:bodyPr/>
          <a:lstStyle/>
          <a:p>
            <a:r>
              <a:rPr lang="en-US" dirty="0"/>
              <a:t>Organization of plans of care (cont’d)</a:t>
            </a:r>
          </a:p>
          <a:p>
            <a:pPr lvl="1"/>
            <a:r>
              <a:rPr lang="en-US" dirty="0"/>
              <a:t>Goals</a:t>
            </a:r>
          </a:p>
          <a:p>
            <a:pPr lvl="1"/>
            <a:r>
              <a:rPr lang="en-US" dirty="0"/>
              <a:t>Interventions</a:t>
            </a:r>
          </a:p>
          <a:p>
            <a:pPr lvl="2"/>
            <a:r>
              <a:rPr lang="en-US" dirty="0"/>
              <a:t>Community paramedic and health care team</a:t>
            </a:r>
          </a:p>
          <a:p>
            <a:pPr lvl="2"/>
            <a:r>
              <a:rPr lang="en-US" dirty="0"/>
              <a:t>Patient/family/caretaker</a:t>
            </a:r>
          </a:p>
          <a:p>
            <a:pPr lvl="1"/>
            <a:r>
              <a:rPr lang="en-US" dirty="0"/>
              <a:t>Time frames for implementation</a:t>
            </a:r>
          </a:p>
          <a:p>
            <a:pPr lvl="1"/>
            <a:r>
              <a:rPr lang="en-US" dirty="0"/>
              <a:t>Referrals</a:t>
            </a:r>
          </a:p>
        </p:txBody>
      </p:sp>
    </p:spTree>
    <p:extLst>
      <p:ext uri="{BB962C8B-B14F-4D97-AF65-F5344CB8AC3E}">
        <p14:creationId xmlns:p14="http://schemas.microsoft.com/office/powerpoint/2010/main" val="1079166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Omaha System</a:t>
            </a:r>
            <a:r>
              <a:rPr lang="en-US" sz="2400" dirty="0"/>
              <a:t> </a:t>
            </a:r>
            <a:r>
              <a:rPr lang="en-US" sz="2400" dirty="0" smtClean="0"/>
              <a:t>(4 </a:t>
            </a:r>
            <a:r>
              <a:rPr lang="en-US" sz="2400" dirty="0"/>
              <a:t>of 9)</a:t>
            </a:r>
            <a:endParaRPr lang="en-US" sz="2800" dirty="0"/>
          </a:p>
        </p:txBody>
      </p:sp>
      <p:sp>
        <p:nvSpPr>
          <p:cNvPr id="3" name="Content Placeholder 2"/>
          <p:cNvSpPr>
            <a:spLocks noGrp="1"/>
          </p:cNvSpPr>
          <p:nvPr>
            <p:ph idx="1"/>
          </p:nvPr>
        </p:nvSpPr>
        <p:spPr/>
        <p:txBody>
          <a:bodyPr/>
          <a:lstStyle/>
          <a:p>
            <a:r>
              <a:rPr lang="en-US" dirty="0"/>
              <a:t>Sample plan of </a:t>
            </a:r>
            <a:r>
              <a:rPr lang="en-US" dirty="0" smtClean="0"/>
              <a:t>care—the </a:t>
            </a:r>
            <a:r>
              <a:rPr lang="en-US" dirty="0"/>
              <a:t>physician:</a:t>
            </a:r>
          </a:p>
          <a:p>
            <a:pPr lvl="1"/>
            <a:r>
              <a:rPr lang="en-US" dirty="0"/>
              <a:t>Reviews the patient documentation</a:t>
            </a:r>
          </a:p>
          <a:p>
            <a:pPr lvl="1"/>
            <a:r>
              <a:rPr lang="en-US" dirty="0"/>
              <a:t>Reviews the patient’s history</a:t>
            </a:r>
          </a:p>
          <a:p>
            <a:pPr lvl="1"/>
            <a:r>
              <a:rPr lang="en-US" dirty="0"/>
              <a:t>Performs a patient interview and assessment</a:t>
            </a:r>
          </a:p>
          <a:p>
            <a:pPr lvl="1"/>
            <a:r>
              <a:rPr lang="en-US" dirty="0"/>
              <a:t>Reviews the patient’s diagnosis</a:t>
            </a:r>
          </a:p>
          <a:p>
            <a:pPr lvl="1"/>
            <a:r>
              <a:rPr lang="en-US" dirty="0"/>
              <a:t>Reviews the patient’s existing care </a:t>
            </a:r>
            <a:r>
              <a:rPr lang="en-US" dirty="0" smtClean="0"/>
              <a:t>plans</a:t>
            </a:r>
            <a:endParaRPr lang="en-US" dirty="0"/>
          </a:p>
        </p:txBody>
      </p:sp>
    </p:spTree>
    <p:extLst>
      <p:ext uri="{BB962C8B-B14F-4D97-AF65-F5344CB8AC3E}">
        <p14:creationId xmlns:p14="http://schemas.microsoft.com/office/powerpoint/2010/main" val="3589887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Omaha System</a:t>
            </a:r>
            <a:r>
              <a:rPr lang="en-US" sz="2400" dirty="0"/>
              <a:t> </a:t>
            </a:r>
            <a:r>
              <a:rPr lang="en-US" sz="2400" dirty="0" smtClean="0"/>
              <a:t>(5 </a:t>
            </a:r>
            <a:r>
              <a:rPr lang="en-US" sz="2400" dirty="0"/>
              <a:t>of 9)</a:t>
            </a:r>
            <a:endParaRPr lang="en-US" sz="2800" dirty="0"/>
          </a:p>
        </p:txBody>
      </p:sp>
      <p:sp>
        <p:nvSpPr>
          <p:cNvPr id="3" name="Content Placeholder 2"/>
          <p:cNvSpPr>
            <a:spLocks noGrp="1"/>
          </p:cNvSpPr>
          <p:nvPr>
            <p:ph idx="1"/>
          </p:nvPr>
        </p:nvSpPr>
        <p:spPr/>
        <p:txBody>
          <a:bodyPr/>
          <a:lstStyle/>
          <a:p>
            <a:r>
              <a:rPr lang="en-US" dirty="0"/>
              <a:t>Sample plan of </a:t>
            </a:r>
            <a:r>
              <a:rPr lang="en-US" dirty="0" smtClean="0"/>
              <a:t>care—the physician </a:t>
            </a:r>
            <a:r>
              <a:rPr lang="en-US" dirty="0"/>
              <a:t>(cont’d)</a:t>
            </a:r>
          </a:p>
          <a:p>
            <a:pPr lvl="1"/>
            <a:r>
              <a:rPr lang="en-US" dirty="0"/>
              <a:t>Selects a care plan</a:t>
            </a:r>
          </a:p>
          <a:p>
            <a:pPr lvl="1"/>
            <a:r>
              <a:rPr lang="en-US" dirty="0"/>
              <a:t>Reviews the patient’s diagnosis and how it will impact patient’s condition and care</a:t>
            </a:r>
          </a:p>
          <a:p>
            <a:pPr lvl="1"/>
            <a:r>
              <a:rPr lang="en-US" dirty="0"/>
              <a:t>Identifies the expected outcomes</a:t>
            </a:r>
          </a:p>
          <a:p>
            <a:pPr lvl="1"/>
            <a:r>
              <a:rPr lang="en-US" dirty="0"/>
              <a:t>Customizes interventions based on patient’s needs or individualization of actions</a:t>
            </a:r>
          </a:p>
        </p:txBody>
      </p:sp>
    </p:spTree>
    <p:extLst>
      <p:ext uri="{BB962C8B-B14F-4D97-AF65-F5344CB8AC3E}">
        <p14:creationId xmlns:p14="http://schemas.microsoft.com/office/powerpoint/2010/main" val="1221777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Omaha System</a:t>
            </a:r>
            <a:r>
              <a:rPr lang="en-US" sz="2400" dirty="0"/>
              <a:t> </a:t>
            </a:r>
            <a:r>
              <a:rPr lang="en-US" sz="2400" dirty="0" smtClean="0"/>
              <a:t>(6 </a:t>
            </a:r>
            <a:r>
              <a:rPr lang="en-US" sz="2400" dirty="0"/>
              <a:t>of 9)</a:t>
            </a:r>
            <a:endParaRPr lang="en-US" sz="2800" dirty="0"/>
          </a:p>
        </p:txBody>
      </p:sp>
      <p:sp>
        <p:nvSpPr>
          <p:cNvPr id="3" name="Content Placeholder 2"/>
          <p:cNvSpPr>
            <a:spLocks noGrp="1"/>
          </p:cNvSpPr>
          <p:nvPr>
            <p:ph idx="1"/>
          </p:nvPr>
        </p:nvSpPr>
        <p:spPr/>
        <p:txBody>
          <a:bodyPr/>
          <a:lstStyle/>
          <a:p>
            <a:r>
              <a:rPr lang="en-US" dirty="0" smtClean="0"/>
              <a:t>Sharon</a:t>
            </a:r>
            <a:r>
              <a:rPr lang="en-US" dirty="0"/>
              <a:t> </a:t>
            </a:r>
            <a:r>
              <a:rPr lang="en-US" dirty="0" smtClean="0"/>
              <a:t>is a </a:t>
            </a:r>
            <a:r>
              <a:rPr lang="en-US" dirty="0" smtClean="0"/>
              <a:t>55-year-old </a:t>
            </a:r>
            <a:r>
              <a:rPr lang="en-US" dirty="0"/>
              <a:t>woman with terminal pancreatic </a:t>
            </a:r>
            <a:r>
              <a:rPr lang="en-US" dirty="0" smtClean="0"/>
              <a:t>cancer.</a:t>
            </a:r>
            <a:endParaRPr lang="en-US" dirty="0"/>
          </a:p>
          <a:p>
            <a:pPr lvl="1"/>
            <a:r>
              <a:rPr lang="en-US" dirty="0" smtClean="0"/>
              <a:t>Stage </a:t>
            </a:r>
            <a:r>
              <a:rPr lang="en-US" dirty="0"/>
              <a:t>IV pancreatic </a:t>
            </a:r>
            <a:r>
              <a:rPr lang="en-US" dirty="0" smtClean="0"/>
              <a:t>cancer </a:t>
            </a:r>
            <a:endParaRPr lang="en-US" dirty="0"/>
          </a:p>
          <a:p>
            <a:pPr lvl="1"/>
            <a:r>
              <a:rPr lang="en-US" dirty="0" smtClean="0"/>
              <a:t>Patient interview and assessment</a:t>
            </a:r>
          </a:p>
          <a:p>
            <a:pPr lvl="2"/>
            <a:r>
              <a:rPr lang="en-US" dirty="0" smtClean="0"/>
              <a:t>Ineffective </a:t>
            </a:r>
            <a:r>
              <a:rPr lang="en-US" dirty="0"/>
              <a:t>breathing patterns</a:t>
            </a:r>
          </a:p>
          <a:p>
            <a:pPr lvl="2"/>
            <a:r>
              <a:rPr lang="en-US" dirty="0"/>
              <a:t>Pain </a:t>
            </a:r>
          </a:p>
          <a:p>
            <a:pPr lvl="2"/>
            <a:r>
              <a:rPr lang="en-US" dirty="0"/>
              <a:t>Grieving</a:t>
            </a:r>
          </a:p>
          <a:p>
            <a:pPr lvl="2"/>
            <a:r>
              <a:rPr lang="en-US" dirty="0"/>
              <a:t>The risk of infection and constipation</a:t>
            </a:r>
          </a:p>
        </p:txBody>
      </p:sp>
    </p:spTree>
    <p:extLst>
      <p:ext uri="{BB962C8B-B14F-4D97-AF65-F5344CB8AC3E}">
        <p14:creationId xmlns:p14="http://schemas.microsoft.com/office/powerpoint/2010/main" val="3808457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Omaha System</a:t>
            </a:r>
            <a:r>
              <a:rPr lang="en-US" sz="2400" dirty="0"/>
              <a:t> </a:t>
            </a:r>
            <a:r>
              <a:rPr lang="en-US" sz="2400" dirty="0" smtClean="0"/>
              <a:t>(7 </a:t>
            </a:r>
            <a:r>
              <a:rPr lang="en-US" sz="2400" dirty="0"/>
              <a:t>of 9)</a:t>
            </a:r>
            <a:endParaRPr lang="en-US" sz="2800" dirty="0"/>
          </a:p>
        </p:txBody>
      </p:sp>
      <p:sp>
        <p:nvSpPr>
          <p:cNvPr id="3" name="Content Placeholder 2"/>
          <p:cNvSpPr>
            <a:spLocks noGrp="1"/>
          </p:cNvSpPr>
          <p:nvPr>
            <p:ph idx="1"/>
          </p:nvPr>
        </p:nvSpPr>
        <p:spPr/>
        <p:txBody>
          <a:bodyPr/>
          <a:lstStyle/>
          <a:p>
            <a:r>
              <a:rPr lang="en-US" dirty="0"/>
              <a:t>All issues should be addressed within the plan of care, but this example focuses only on </a:t>
            </a:r>
            <a:r>
              <a:rPr lang="en-US" dirty="0" smtClean="0"/>
              <a:t>constipation.</a:t>
            </a:r>
            <a:endParaRPr lang="en-US" dirty="0"/>
          </a:p>
        </p:txBody>
      </p:sp>
    </p:spTree>
    <p:extLst>
      <p:ext uri="{BB962C8B-B14F-4D97-AF65-F5344CB8AC3E}">
        <p14:creationId xmlns:p14="http://schemas.microsoft.com/office/powerpoint/2010/main" val="2043946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Omaha System</a:t>
            </a:r>
            <a:r>
              <a:rPr lang="en-US" sz="2400" dirty="0"/>
              <a:t> </a:t>
            </a:r>
            <a:r>
              <a:rPr lang="en-US" sz="2400" dirty="0" smtClean="0"/>
              <a:t>(8 </a:t>
            </a:r>
            <a:r>
              <a:rPr lang="en-US" sz="2400" dirty="0"/>
              <a:t>of 9)</a:t>
            </a:r>
            <a:endParaRPr lang="en-US" sz="2800" dirty="0"/>
          </a:p>
        </p:txBody>
      </p:sp>
      <p:sp>
        <p:nvSpPr>
          <p:cNvPr id="3" name="Content Placeholder 2"/>
          <p:cNvSpPr>
            <a:spLocks noGrp="1"/>
          </p:cNvSpPr>
          <p:nvPr>
            <p:ph idx="1"/>
          </p:nvPr>
        </p:nvSpPr>
        <p:spPr/>
        <p:txBody>
          <a:bodyPr/>
          <a:lstStyle/>
          <a:p>
            <a:r>
              <a:rPr lang="en-US" dirty="0"/>
              <a:t>Physician </a:t>
            </a:r>
            <a:r>
              <a:rPr lang="en-US" dirty="0" smtClean="0"/>
              <a:t>individualizes </a:t>
            </a:r>
            <a:r>
              <a:rPr lang="en-US" dirty="0"/>
              <a:t>Sharon’s:</a:t>
            </a:r>
          </a:p>
          <a:p>
            <a:pPr lvl="1"/>
            <a:r>
              <a:rPr lang="en-US" dirty="0"/>
              <a:t>Risks</a:t>
            </a:r>
          </a:p>
          <a:p>
            <a:pPr lvl="1"/>
            <a:r>
              <a:rPr lang="en-US" dirty="0"/>
              <a:t>Outcomes</a:t>
            </a:r>
          </a:p>
          <a:p>
            <a:r>
              <a:rPr lang="en-US" dirty="0"/>
              <a:t>He or she modifies standard interventions to:</a:t>
            </a:r>
          </a:p>
          <a:p>
            <a:pPr lvl="1"/>
            <a:r>
              <a:rPr lang="en-US" dirty="0"/>
              <a:t>Meet Sharon’s needs </a:t>
            </a:r>
          </a:p>
          <a:p>
            <a:pPr lvl="1"/>
            <a:r>
              <a:rPr lang="en-US" dirty="0"/>
              <a:t>Facilitate expected outcomes</a:t>
            </a:r>
          </a:p>
        </p:txBody>
      </p:sp>
    </p:spTree>
    <p:extLst>
      <p:ext uri="{BB962C8B-B14F-4D97-AF65-F5344CB8AC3E}">
        <p14:creationId xmlns:p14="http://schemas.microsoft.com/office/powerpoint/2010/main" val="3804718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Omaha System</a:t>
            </a:r>
            <a:r>
              <a:rPr lang="en-US" sz="2400" dirty="0"/>
              <a:t> </a:t>
            </a:r>
            <a:r>
              <a:rPr lang="en-US" sz="2400" dirty="0" smtClean="0"/>
              <a:t>(9 </a:t>
            </a:r>
            <a:r>
              <a:rPr lang="en-US" sz="2400" dirty="0"/>
              <a:t>of 9)</a:t>
            </a:r>
            <a:endParaRPr lang="en-US" sz="2800" dirty="0"/>
          </a:p>
        </p:txBody>
      </p:sp>
      <p:sp>
        <p:nvSpPr>
          <p:cNvPr id="3" name="Content Placeholder 2"/>
          <p:cNvSpPr>
            <a:spLocks noGrp="1"/>
          </p:cNvSpPr>
          <p:nvPr>
            <p:ph idx="1"/>
          </p:nvPr>
        </p:nvSpPr>
        <p:spPr/>
        <p:txBody>
          <a:bodyPr/>
          <a:lstStyle/>
          <a:p>
            <a:r>
              <a:rPr lang="en-US" dirty="0"/>
              <a:t>To implement this plan of care, the community paramedic will:</a:t>
            </a:r>
          </a:p>
          <a:p>
            <a:pPr lvl="1"/>
            <a:r>
              <a:rPr lang="en-US" dirty="0"/>
              <a:t>Perform frequent assessments in the home </a:t>
            </a:r>
          </a:p>
          <a:p>
            <a:pPr lvl="1"/>
            <a:r>
              <a:rPr lang="en-US" dirty="0"/>
              <a:t>Work collaboratively with family and other health care providers </a:t>
            </a:r>
          </a:p>
        </p:txBody>
      </p:sp>
    </p:spTree>
    <p:extLst>
      <p:ext uri="{BB962C8B-B14F-4D97-AF65-F5344CB8AC3E}">
        <p14:creationId xmlns:p14="http://schemas.microsoft.com/office/powerpoint/2010/main" val="8164695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Implementing </a:t>
            </a:r>
            <a:r>
              <a:rPr lang="en-US" dirty="0" smtClean="0"/>
              <a:t/>
            </a:r>
            <a:br>
              <a:rPr lang="en-US" dirty="0" smtClean="0"/>
            </a:br>
            <a:r>
              <a:rPr lang="en-US" dirty="0" smtClean="0"/>
              <a:t>a </a:t>
            </a:r>
            <a:r>
              <a:rPr lang="en-US" dirty="0"/>
              <a:t>Plan of Care</a:t>
            </a:r>
            <a:r>
              <a:rPr lang="en-US" sz="2400" dirty="0"/>
              <a:t> (1 of 3)</a:t>
            </a:r>
          </a:p>
        </p:txBody>
      </p:sp>
      <p:sp>
        <p:nvSpPr>
          <p:cNvPr id="3" name="Content Placeholder 2"/>
          <p:cNvSpPr>
            <a:spLocks noGrp="1"/>
          </p:cNvSpPr>
          <p:nvPr>
            <p:ph idx="1"/>
          </p:nvPr>
        </p:nvSpPr>
        <p:spPr>
          <a:xfrm>
            <a:off x="685800" y="1600200"/>
            <a:ext cx="7772400" cy="4800600"/>
          </a:xfrm>
        </p:spPr>
        <p:txBody>
          <a:bodyPr/>
          <a:lstStyle/>
          <a:p>
            <a:r>
              <a:rPr lang="en-US" dirty="0" smtClean="0"/>
              <a:t>James is a </a:t>
            </a:r>
            <a:r>
              <a:rPr lang="en-US" dirty="0"/>
              <a:t>58-year-old man recovering from myocardial infarction and cardiac </a:t>
            </a:r>
            <a:r>
              <a:rPr lang="en-US" dirty="0" smtClean="0"/>
              <a:t>arrest.</a:t>
            </a:r>
            <a:endParaRPr lang="en-US" dirty="0" smtClean="0"/>
          </a:p>
          <a:p>
            <a:r>
              <a:rPr lang="en-US" dirty="0" smtClean="0"/>
              <a:t>The </a:t>
            </a:r>
            <a:r>
              <a:rPr lang="en-US" dirty="0"/>
              <a:t>physician:</a:t>
            </a:r>
          </a:p>
          <a:p>
            <a:pPr lvl="1"/>
            <a:r>
              <a:rPr lang="en-US" sz="2600" dirty="0"/>
              <a:t>Assesses James </a:t>
            </a:r>
          </a:p>
          <a:p>
            <a:pPr lvl="1"/>
            <a:r>
              <a:rPr lang="en-US" sz="2600" dirty="0"/>
              <a:t>Formulates a patient-centered plan of </a:t>
            </a:r>
            <a:r>
              <a:rPr lang="en-US" sz="2600" dirty="0" smtClean="0"/>
              <a:t>care</a:t>
            </a:r>
            <a:endParaRPr lang="en-US" sz="2600" dirty="0"/>
          </a:p>
        </p:txBody>
      </p:sp>
    </p:spTree>
    <p:extLst>
      <p:ext uri="{BB962C8B-B14F-4D97-AF65-F5344CB8AC3E}">
        <p14:creationId xmlns:p14="http://schemas.microsoft.com/office/powerpoint/2010/main" val="2773522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Implementing </a:t>
            </a:r>
            <a:br>
              <a:rPr lang="en-US" dirty="0"/>
            </a:br>
            <a:r>
              <a:rPr lang="en-US" dirty="0"/>
              <a:t>a Plan of Care</a:t>
            </a:r>
            <a:r>
              <a:rPr lang="en-US" sz="2400" dirty="0"/>
              <a:t> </a:t>
            </a:r>
            <a:r>
              <a:rPr lang="en-US" sz="2400" dirty="0" smtClean="0"/>
              <a:t>(2 </a:t>
            </a:r>
            <a:r>
              <a:rPr lang="en-US" sz="2400" dirty="0"/>
              <a:t>of 3)</a:t>
            </a:r>
            <a:endParaRPr lang="en-US" sz="2800" dirty="0"/>
          </a:p>
        </p:txBody>
      </p:sp>
      <p:sp>
        <p:nvSpPr>
          <p:cNvPr id="3" name="Content Placeholder 2"/>
          <p:cNvSpPr>
            <a:spLocks noGrp="1"/>
          </p:cNvSpPr>
          <p:nvPr>
            <p:ph idx="1"/>
          </p:nvPr>
        </p:nvSpPr>
        <p:spPr>
          <a:xfrm>
            <a:off x="685800" y="1600200"/>
            <a:ext cx="7772400" cy="4800600"/>
          </a:xfrm>
        </p:spPr>
        <p:txBody>
          <a:bodyPr/>
          <a:lstStyle/>
          <a:p>
            <a:r>
              <a:rPr lang="en-US" dirty="0"/>
              <a:t>To implement this plan of care, the community paramedic will:</a:t>
            </a:r>
          </a:p>
          <a:p>
            <a:pPr lvl="1"/>
            <a:r>
              <a:rPr lang="en-US" dirty="0"/>
              <a:t>Perform frequent patient assessments</a:t>
            </a:r>
          </a:p>
          <a:p>
            <a:pPr lvl="1"/>
            <a:r>
              <a:rPr lang="en-US" dirty="0"/>
              <a:t>Implement initiatives, including identifying outreach services</a:t>
            </a:r>
          </a:p>
        </p:txBody>
      </p:sp>
    </p:spTree>
    <p:extLst>
      <p:ext uri="{BB962C8B-B14F-4D97-AF65-F5344CB8AC3E}">
        <p14:creationId xmlns:p14="http://schemas.microsoft.com/office/powerpoint/2010/main" val="3919102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Content Placeholder 2"/>
          <p:cNvSpPr>
            <a:spLocks noGrp="1"/>
          </p:cNvSpPr>
          <p:nvPr>
            <p:ph type="body" idx="1"/>
          </p:nvPr>
        </p:nvSpPr>
        <p:spPr>
          <a:xfrm>
            <a:off x="5029200" y="1447800"/>
            <a:ext cx="3886200" cy="4800600"/>
          </a:xfrm>
        </p:spPr>
        <p:txBody>
          <a:bodyPr rIns="228600"/>
          <a:lstStyle/>
          <a:p>
            <a:pPr>
              <a:spcBef>
                <a:spcPct val="35000"/>
              </a:spcBef>
            </a:pPr>
            <a:r>
              <a:rPr lang="en-US" altLang="en-US" dirty="0"/>
              <a:t>The plan of care </a:t>
            </a:r>
            <a:r>
              <a:rPr lang="en-US" altLang="en-US" dirty="0" smtClean="0"/>
              <a:t>centers on:</a:t>
            </a:r>
          </a:p>
          <a:p>
            <a:pPr lvl="1">
              <a:spcBef>
                <a:spcPct val="35000"/>
              </a:spcBef>
            </a:pPr>
            <a:r>
              <a:rPr lang="en-US" altLang="en-US" dirty="0" smtClean="0"/>
              <a:t>Education</a:t>
            </a:r>
            <a:endParaRPr lang="en-US" altLang="en-US" dirty="0"/>
          </a:p>
          <a:p>
            <a:pPr lvl="1">
              <a:spcBef>
                <a:spcPct val="35000"/>
              </a:spcBef>
            </a:pPr>
            <a:r>
              <a:rPr lang="en-US" altLang="en-US" dirty="0" smtClean="0"/>
              <a:t>Disease/injury management</a:t>
            </a:r>
          </a:p>
          <a:p>
            <a:pPr lvl="1">
              <a:spcBef>
                <a:spcPct val="35000"/>
              </a:spcBef>
            </a:pPr>
            <a:r>
              <a:rPr lang="en-US" altLang="en-US" dirty="0" smtClean="0"/>
              <a:t>Appropriate </a:t>
            </a:r>
            <a:r>
              <a:rPr lang="en-US" altLang="en-US" dirty="0"/>
              <a:t>referrals</a:t>
            </a:r>
          </a:p>
        </p:txBody>
      </p:sp>
      <p:sp>
        <p:nvSpPr>
          <p:cNvPr id="5" name="Title 1"/>
          <p:cNvSpPr>
            <a:spLocks noGrp="1"/>
          </p:cNvSpPr>
          <p:nvPr>
            <p:ph type="title"/>
          </p:nvPr>
        </p:nvSpPr>
        <p:spPr/>
        <p:txBody>
          <a:bodyPr/>
          <a:lstStyle/>
          <a:p>
            <a:pPr>
              <a:lnSpc>
                <a:spcPct val="85000"/>
              </a:lnSpc>
              <a:defRPr/>
            </a:pPr>
            <a:r>
              <a:rPr lang="en-US" dirty="0" smtClean="0"/>
              <a:t>Introduction</a:t>
            </a:r>
            <a:r>
              <a:rPr lang="en-US" sz="2400" dirty="0"/>
              <a:t> </a:t>
            </a:r>
            <a:r>
              <a:rPr lang="en-US" sz="2400" dirty="0" smtClean="0"/>
              <a:t>(2 </a:t>
            </a:r>
            <a:r>
              <a:rPr lang="en-US" sz="2400" dirty="0"/>
              <a:t>of 2)</a:t>
            </a:r>
          </a:p>
        </p:txBody>
      </p:sp>
      <p:sp>
        <p:nvSpPr>
          <p:cNvPr id="6" name="TextBox 5"/>
          <p:cNvSpPr txBox="1"/>
          <p:nvPr/>
        </p:nvSpPr>
        <p:spPr>
          <a:xfrm>
            <a:off x="381000" y="4876800"/>
            <a:ext cx="4495800" cy="230832"/>
          </a:xfrm>
          <a:prstGeom prst="rect">
            <a:avLst/>
          </a:prstGeom>
          <a:noFill/>
        </p:spPr>
        <p:txBody>
          <a:bodyPr wrap="square" rtlCol="0">
            <a:spAutoFit/>
          </a:bodyPr>
          <a:lstStyle/>
          <a:p>
            <a:pPr algn="l"/>
            <a:r>
              <a:rPr lang="en-US" sz="900" dirty="0">
                <a:solidFill>
                  <a:schemeClr val="bg1">
                    <a:lumMod val="75000"/>
                  </a:schemeClr>
                </a:solidFill>
                <a:latin typeface="+mj-lt"/>
              </a:rPr>
              <a:t>© Jones &amp; Bartlett Learning.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32432"/>
            <a:ext cx="4419600" cy="2944368"/>
          </a:xfrm>
          <a:prstGeom prst="rect">
            <a:avLst/>
          </a:prstGeom>
        </p:spPr>
      </p:pic>
    </p:spTree>
    <p:extLst>
      <p:ext uri="{BB962C8B-B14F-4D97-AF65-F5344CB8AC3E}">
        <p14:creationId xmlns:p14="http://schemas.microsoft.com/office/powerpoint/2010/main" val="39134274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Implementing </a:t>
            </a:r>
            <a:br>
              <a:rPr lang="en-US" dirty="0"/>
            </a:br>
            <a:r>
              <a:rPr lang="en-US" dirty="0"/>
              <a:t>a Plan of Care</a:t>
            </a:r>
            <a:r>
              <a:rPr lang="en-US" sz="2400" dirty="0"/>
              <a:t> </a:t>
            </a:r>
            <a:r>
              <a:rPr lang="en-US" sz="2400" dirty="0" smtClean="0"/>
              <a:t>(3 </a:t>
            </a:r>
            <a:r>
              <a:rPr lang="en-US" sz="2400" dirty="0"/>
              <a:t>of 3)</a:t>
            </a:r>
            <a:endParaRPr lang="en-US" sz="2800" dirty="0"/>
          </a:p>
        </p:txBody>
      </p:sp>
      <p:sp>
        <p:nvSpPr>
          <p:cNvPr id="3" name="Content Placeholder 2"/>
          <p:cNvSpPr>
            <a:spLocks noGrp="1"/>
          </p:cNvSpPr>
          <p:nvPr>
            <p:ph idx="1"/>
          </p:nvPr>
        </p:nvSpPr>
        <p:spPr>
          <a:xfrm>
            <a:off x="685800" y="1600200"/>
            <a:ext cx="7772400" cy="4800600"/>
          </a:xfrm>
        </p:spPr>
        <p:txBody>
          <a:bodyPr/>
          <a:lstStyle/>
          <a:p>
            <a:r>
              <a:rPr lang="en-US" dirty="0" smtClean="0"/>
              <a:t>Be </a:t>
            </a:r>
            <a:r>
              <a:rPr lang="en-US" dirty="0"/>
              <a:t>attentive to subtle changes in the </a:t>
            </a:r>
            <a:r>
              <a:rPr lang="en-US" dirty="0" smtClean="0"/>
              <a:t>patient’s:</a:t>
            </a:r>
          </a:p>
          <a:p>
            <a:pPr lvl="1"/>
            <a:r>
              <a:rPr lang="en-US" dirty="0" smtClean="0"/>
              <a:t>Vital </a:t>
            </a:r>
            <a:r>
              <a:rPr lang="en-US" dirty="0"/>
              <a:t>signs, eating habits, activity level, sleeping patterns</a:t>
            </a:r>
          </a:p>
          <a:p>
            <a:pPr lvl="1"/>
            <a:r>
              <a:rPr lang="en-US" dirty="0"/>
              <a:t>Communicate any changes to the medical director or health care team during huddle</a:t>
            </a:r>
          </a:p>
        </p:txBody>
      </p:sp>
    </p:spTree>
    <p:extLst>
      <p:ext uri="{BB962C8B-B14F-4D97-AF65-F5344CB8AC3E}">
        <p14:creationId xmlns:p14="http://schemas.microsoft.com/office/powerpoint/2010/main" val="1423617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of </a:t>
            </a:r>
            <a:r>
              <a:rPr lang="en-US" dirty="0" smtClean="0"/>
              <a:t>Care</a:t>
            </a:r>
            <a:r>
              <a:rPr lang="en-US" sz="2400" dirty="0" smtClean="0"/>
              <a:t> (1 </a:t>
            </a:r>
            <a:r>
              <a:rPr lang="en-US" sz="2400" dirty="0"/>
              <a:t>of 13)</a:t>
            </a:r>
          </a:p>
        </p:txBody>
      </p:sp>
      <p:sp>
        <p:nvSpPr>
          <p:cNvPr id="3" name="Content Placeholder 2"/>
          <p:cNvSpPr>
            <a:spLocks noGrp="1"/>
          </p:cNvSpPr>
          <p:nvPr>
            <p:ph idx="1"/>
          </p:nvPr>
        </p:nvSpPr>
        <p:spPr/>
        <p:txBody>
          <a:bodyPr/>
          <a:lstStyle/>
          <a:p>
            <a:r>
              <a:rPr lang="en-US" dirty="0"/>
              <a:t>Integrated care</a:t>
            </a:r>
          </a:p>
          <a:p>
            <a:pPr lvl="1"/>
            <a:r>
              <a:rPr lang="en-US" dirty="0"/>
              <a:t>Essential to ensure patient care is delivered effectively, efficiently, consistently</a:t>
            </a:r>
          </a:p>
          <a:p>
            <a:pPr lvl="1"/>
            <a:r>
              <a:rPr lang="en-US" dirty="0"/>
              <a:t>Health care providers work together to share:</a:t>
            </a:r>
          </a:p>
          <a:p>
            <a:pPr lvl="2"/>
            <a:r>
              <a:rPr lang="en-US" dirty="0"/>
              <a:t>Patient information</a:t>
            </a:r>
          </a:p>
          <a:p>
            <a:pPr lvl="2"/>
            <a:r>
              <a:rPr lang="en-US" dirty="0"/>
              <a:t>Plan of care</a:t>
            </a:r>
          </a:p>
          <a:p>
            <a:pPr lvl="2"/>
            <a:endParaRPr lang="en-US" dirty="0"/>
          </a:p>
        </p:txBody>
      </p:sp>
    </p:spTree>
    <p:extLst>
      <p:ext uri="{BB962C8B-B14F-4D97-AF65-F5344CB8AC3E}">
        <p14:creationId xmlns:p14="http://schemas.microsoft.com/office/powerpoint/2010/main" val="3156311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single plan of care</a:t>
            </a:r>
          </a:p>
          <a:p>
            <a:pPr lvl="1"/>
            <a:r>
              <a:rPr lang="en-US" dirty="0"/>
              <a:t>Implemented by all health care providers for patient</a:t>
            </a:r>
          </a:p>
          <a:p>
            <a:pPr lvl="1"/>
            <a:r>
              <a:rPr lang="en-US" dirty="0"/>
              <a:t>Providers work in concert to achieve desired outcomes</a:t>
            </a:r>
          </a:p>
          <a:p>
            <a:pPr lvl="1"/>
            <a:r>
              <a:rPr lang="en-US" dirty="0"/>
              <a:t>Delineates specific care while allowing for timely revisions based on patient’s status</a:t>
            </a:r>
          </a:p>
        </p:txBody>
      </p:sp>
      <p:sp>
        <p:nvSpPr>
          <p:cNvPr id="4" name="Title 1"/>
          <p:cNvSpPr>
            <a:spLocks noGrp="1"/>
          </p:cNvSpPr>
          <p:nvPr>
            <p:ph type="title"/>
          </p:nvPr>
        </p:nvSpPr>
        <p:spPr/>
        <p:txBody>
          <a:bodyPr/>
          <a:lstStyle/>
          <a:p>
            <a:r>
              <a:rPr lang="en-US" dirty="0"/>
              <a:t>Plan of </a:t>
            </a:r>
            <a:r>
              <a:rPr lang="en-US" dirty="0" smtClean="0"/>
              <a:t>Care</a:t>
            </a:r>
            <a:r>
              <a:rPr lang="en-US" sz="2400" dirty="0" smtClean="0"/>
              <a:t> (2 </a:t>
            </a:r>
            <a:r>
              <a:rPr lang="en-US" sz="2400" dirty="0"/>
              <a:t>of 13)</a:t>
            </a:r>
          </a:p>
        </p:txBody>
      </p:sp>
    </p:spTree>
    <p:extLst>
      <p:ext uri="{BB962C8B-B14F-4D97-AF65-F5344CB8AC3E}">
        <p14:creationId xmlns:p14="http://schemas.microsoft.com/office/powerpoint/2010/main" val="2824759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Plan of care outlines:</a:t>
            </a:r>
          </a:p>
          <a:p>
            <a:pPr lvl="1"/>
            <a:r>
              <a:rPr lang="en-US" dirty="0"/>
              <a:t>Clinical assessments, treatments, procedures</a:t>
            </a:r>
          </a:p>
          <a:p>
            <a:pPr lvl="1"/>
            <a:r>
              <a:rPr lang="en-US" dirty="0"/>
              <a:t>Food plans</a:t>
            </a:r>
          </a:p>
          <a:p>
            <a:pPr lvl="1"/>
            <a:r>
              <a:rPr lang="en-US" dirty="0"/>
              <a:t>Activity and exercise therapy</a:t>
            </a:r>
          </a:p>
          <a:p>
            <a:pPr lvl="1"/>
            <a:r>
              <a:rPr lang="en-US" dirty="0"/>
              <a:t>Patient education</a:t>
            </a:r>
          </a:p>
          <a:p>
            <a:pPr lvl="1"/>
            <a:r>
              <a:rPr lang="en-US" dirty="0"/>
              <a:t>Other activities necessary to improve the patient’s health</a:t>
            </a:r>
          </a:p>
        </p:txBody>
      </p:sp>
      <p:sp>
        <p:nvSpPr>
          <p:cNvPr id="5" name="Title 1"/>
          <p:cNvSpPr>
            <a:spLocks noGrp="1"/>
          </p:cNvSpPr>
          <p:nvPr>
            <p:ph type="title"/>
          </p:nvPr>
        </p:nvSpPr>
        <p:spPr/>
        <p:txBody>
          <a:bodyPr/>
          <a:lstStyle/>
          <a:p>
            <a:r>
              <a:rPr lang="en-US" dirty="0"/>
              <a:t>Plan of </a:t>
            </a:r>
            <a:r>
              <a:rPr lang="en-US" dirty="0" smtClean="0"/>
              <a:t>Care</a:t>
            </a:r>
            <a:r>
              <a:rPr lang="en-US" sz="2400" dirty="0" smtClean="0"/>
              <a:t> (3 </a:t>
            </a:r>
            <a:r>
              <a:rPr lang="en-US" sz="2400" dirty="0"/>
              <a:t>of 13)</a:t>
            </a:r>
          </a:p>
        </p:txBody>
      </p:sp>
    </p:spTree>
    <p:extLst>
      <p:ext uri="{BB962C8B-B14F-4D97-AF65-F5344CB8AC3E}">
        <p14:creationId xmlns:p14="http://schemas.microsoft.com/office/powerpoint/2010/main" val="1550275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plan </a:t>
            </a:r>
            <a:r>
              <a:rPr lang="en-US" dirty="0"/>
              <a:t>of care is a blueprint for community paramedic to </a:t>
            </a:r>
            <a:r>
              <a:rPr lang="en-US" dirty="0" smtClean="0"/>
              <a:t>follow.</a:t>
            </a:r>
            <a:endParaRPr lang="en-US" dirty="0" smtClean="0"/>
          </a:p>
          <a:p>
            <a:r>
              <a:rPr lang="en-US" dirty="0" smtClean="0"/>
              <a:t>It provides</a:t>
            </a:r>
            <a:endParaRPr lang="en-US" dirty="0"/>
          </a:p>
          <a:p>
            <a:pPr lvl="1"/>
            <a:r>
              <a:rPr lang="en-US" dirty="0"/>
              <a:t>Direction for implementation</a:t>
            </a:r>
          </a:p>
          <a:p>
            <a:pPr lvl="1"/>
            <a:r>
              <a:rPr lang="en-US" dirty="0"/>
              <a:t>A framework for evaluation of the patient’s response to designated actions</a:t>
            </a:r>
          </a:p>
          <a:p>
            <a:pPr lvl="1"/>
            <a:endParaRPr lang="en-US" dirty="0"/>
          </a:p>
        </p:txBody>
      </p:sp>
      <p:sp>
        <p:nvSpPr>
          <p:cNvPr id="5" name="Title 1"/>
          <p:cNvSpPr>
            <a:spLocks noGrp="1"/>
          </p:cNvSpPr>
          <p:nvPr>
            <p:ph type="title"/>
          </p:nvPr>
        </p:nvSpPr>
        <p:spPr/>
        <p:txBody>
          <a:bodyPr/>
          <a:lstStyle/>
          <a:p>
            <a:r>
              <a:rPr lang="en-US" dirty="0"/>
              <a:t>Plan of </a:t>
            </a:r>
            <a:r>
              <a:rPr lang="en-US" dirty="0" smtClean="0"/>
              <a:t>Care</a:t>
            </a:r>
            <a:r>
              <a:rPr lang="en-US" sz="2400" dirty="0" smtClean="0"/>
              <a:t> (4 </a:t>
            </a:r>
            <a:r>
              <a:rPr lang="en-US" sz="2400" dirty="0"/>
              <a:t>of 13)</a:t>
            </a:r>
          </a:p>
        </p:txBody>
      </p:sp>
    </p:spTree>
    <p:extLst>
      <p:ext uri="{BB962C8B-B14F-4D97-AF65-F5344CB8AC3E}">
        <p14:creationId xmlns:p14="http://schemas.microsoft.com/office/powerpoint/2010/main" val="2829539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Expected outcomes: specific objectives written in the plan</a:t>
            </a:r>
          </a:p>
          <a:p>
            <a:pPr lvl="1"/>
            <a:r>
              <a:rPr lang="en-US" dirty="0"/>
              <a:t>Assist community </a:t>
            </a:r>
            <a:r>
              <a:rPr lang="en-US" dirty="0" smtClean="0"/>
              <a:t>paramedic to </a:t>
            </a:r>
            <a:r>
              <a:rPr lang="en-US" dirty="0"/>
              <a:t>assess when goal has been met</a:t>
            </a:r>
          </a:p>
          <a:p>
            <a:pPr lvl="1"/>
            <a:r>
              <a:rPr lang="en-US" dirty="0"/>
              <a:t>Provide direction for both patients’ and providers’ activities</a:t>
            </a:r>
          </a:p>
          <a:p>
            <a:pPr lvl="1"/>
            <a:r>
              <a:rPr lang="en-US" dirty="0"/>
              <a:t>Used as criteria to evaluate the effectiveness of the plan of care</a:t>
            </a:r>
          </a:p>
          <a:p>
            <a:pPr lvl="1"/>
            <a:endParaRPr lang="en-US" dirty="0"/>
          </a:p>
          <a:p>
            <a:endParaRPr lang="en-US" dirty="0"/>
          </a:p>
          <a:p>
            <a:pPr lvl="1"/>
            <a:endParaRPr lang="en-US" dirty="0"/>
          </a:p>
        </p:txBody>
      </p:sp>
      <p:sp>
        <p:nvSpPr>
          <p:cNvPr id="5" name="Title 1"/>
          <p:cNvSpPr>
            <a:spLocks noGrp="1"/>
          </p:cNvSpPr>
          <p:nvPr>
            <p:ph type="title"/>
          </p:nvPr>
        </p:nvSpPr>
        <p:spPr/>
        <p:txBody>
          <a:bodyPr/>
          <a:lstStyle/>
          <a:p>
            <a:r>
              <a:rPr lang="en-US" dirty="0"/>
              <a:t>Plan of </a:t>
            </a:r>
            <a:r>
              <a:rPr lang="en-US" dirty="0" smtClean="0"/>
              <a:t>Care</a:t>
            </a:r>
            <a:r>
              <a:rPr lang="en-US" sz="2400" dirty="0" smtClean="0"/>
              <a:t> (5 </a:t>
            </a:r>
            <a:r>
              <a:rPr lang="en-US" sz="2400" dirty="0"/>
              <a:t>of 13)</a:t>
            </a:r>
          </a:p>
        </p:txBody>
      </p:sp>
    </p:spTree>
    <p:extLst>
      <p:ext uri="{BB962C8B-B14F-4D97-AF65-F5344CB8AC3E}">
        <p14:creationId xmlns:p14="http://schemas.microsoft.com/office/powerpoint/2010/main" val="1597927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5399</TotalTime>
  <Words>1514</Words>
  <Application>Microsoft Office PowerPoint</Application>
  <PresentationFormat>On-screen Show (4:3)</PresentationFormat>
  <Paragraphs>564</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design_template</vt:lpstr>
      <vt:lpstr>PowerPoint Presentation</vt:lpstr>
      <vt:lpstr>PowerPoint Presentation</vt:lpstr>
      <vt:lpstr>Introduction (1 of 2)</vt:lpstr>
      <vt:lpstr>Introduction (2 of 2)</vt:lpstr>
      <vt:lpstr>Plan of Care (1 of 13)</vt:lpstr>
      <vt:lpstr>Plan of Care (2 of 13)</vt:lpstr>
      <vt:lpstr>Plan of Care (3 of 13)</vt:lpstr>
      <vt:lpstr>Plan of Care (4 of 13)</vt:lpstr>
      <vt:lpstr>Plan of Care (5 of 13)</vt:lpstr>
      <vt:lpstr>Plan of Care (6 of 13)</vt:lpstr>
      <vt:lpstr>Plan of Care (7 of 13)</vt:lpstr>
      <vt:lpstr>Plan of Care (8 of 13)</vt:lpstr>
      <vt:lpstr>Plan of Care (9 of 13)</vt:lpstr>
      <vt:lpstr>Plan of Care (10 of 13)</vt:lpstr>
      <vt:lpstr>Plan of Care (11 of 13)</vt:lpstr>
      <vt:lpstr>Plan of Care (12 of 13)</vt:lpstr>
      <vt:lpstr>Plan of Care (13 of 13)</vt:lpstr>
      <vt:lpstr>Implementation of Care (1 of 5)</vt:lpstr>
      <vt:lpstr>Implementation of Care (2 of 5)</vt:lpstr>
      <vt:lpstr>Implementation of Care (3 of 5)</vt:lpstr>
      <vt:lpstr>Implementation of Care (4 of 5)</vt:lpstr>
      <vt:lpstr>Implementation of Care (5 of 5)</vt:lpstr>
      <vt:lpstr>Selecting Interventions (1 of 6)</vt:lpstr>
      <vt:lpstr>Selecting Interventions (2 of 6)</vt:lpstr>
      <vt:lpstr>Selecting Interventions (3 of 6)</vt:lpstr>
      <vt:lpstr>Selecting Interventions (4 of 6)</vt:lpstr>
      <vt:lpstr>Selecting Interventions (5 of 6)</vt:lpstr>
      <vt:lpstr>Selecting Interventions (6 of 6)</vt:lpstr>
      <vt:lpstr>The Omaha System (1 of 9)</vt:lpstr>
      <vt:lpstr>The Omaha System (2 of 9)</vt:lpstr>
      <vt:lpstr>The Omaha System (3 of 9)</vt:lpstr>
      <vt:lpstr>The Omaha System (4 of 9)</vt:lpstr>
      <vt:lpstr>The Omaha System (5 of 9)</vt:lpstr>
      <vt:lpstr>The Omaha System (6 of 9)</vt:lpstr>
      <vt:lpstr>The Omaha System (7 of 9)</vt:lpstr>
      <vt:lpstr>The Omaha System (8 of 9)</vt:lpstr>
      <vt:lpstr>The Omaha System (9 of 9)</vt:lpstr>
      <vt:lpstr>Sample: Implementing  a Plan of Care (1 of 3)</vt:lpstr>
      <vt:lpstr>Sample: Implementing  a Plan of Care (2 of 3)</vt:lpstr>
      <vt:lpstr>Sample: Implementing  a Plan of Care (3 of 3)</vt:lpstr>
    </vt:vector>
  </TitlesOfParts>
  <Company>jones and bartlett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Jessica Sturtevant</cp:lastModifiedBy>
  <cp:revision>448</cp:revision>
  <dcterms:created xsi:type="dcterms:W3CDTF">2002-02-12T20:19:46Z</dcterms:created>
  <dcterms:modified xsi:type="dcterms:W3CDTF">2017-02-20T21:06:09Z</dcterms:modified>
</cp:coreProperties>
</file>