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78" r:id="rId2"/>
    <p:sldId id="557" r:id="rId3"/>
    <p:sldId id="389" r:id="rId4"/>
    <p:sldId id="394" r:id="rId5"/>
    <p:sldId id="512" r:id="rId6"/>
    <p:sldId id="513" r:id="rId7"/>
    <p:sldId id="515" r:id="rId8"/>
    <p:sldId id="516" r:id="rId9"/>
    <p:sldId id="517" r:id="rId10"/>
    <p:sldId id="511" r:id="rId11"/>
    <p:sldId id="519" r:id="rId12"/>
    <p:sldId id="520" r:id="rId13"/>
    <p:sldId id="521" r:id="rId14"/>
    <p:sldId id="522" r:id="rId15"/>
    <p:sldId id="523" r:id="rId16"/>
    <p:sldId id="524" r:id="rId17"/>
    <p:sldId id="525" r:id="rId18"/>
    <p:sldId id="518" r:id="rId19"/>
    <p:sldId id="527" r:id="rId20"/>
    <p:sldId id="528" r:id="rId21"/>
    <p:sldId id="529" r:id="rId22"/>
    <p:sldId id="530" r:id="rId23"/>
    <p:sldId id="531" r:id="rId24"/>
    <p:sldId id="526" r:id="rId25"/>
    <p:sldId id="533" r:id="rId26"/>
    <p:sldId id="534" r:id="rId27"/>
    <p:sldId id="535" r:id="rId28"/>
    <p:sldId id="536" r:id="rId29"/>
    <p:sldId id="537" r:id="rId30"/>
    <p:sldId id="532" r:id="rId31"/>
    <p:sldId id="539" r:id="rId32"/>
    <p:sldId id="540" r:id="rId33"/>
    <p:sldId id="541" r:id="rId34"/>
    <p:sldId id="542" r:id="rId35"/>
    <p:sldId id="543" r:id="rId36"/>
    <p:sldId id="544" r:id="rId37"/>
    <p:sldId id="545" r:id="rId38"/>
    <p:sldId id="538" r:id="rId39"/>
    <p:sldId id="546" r:id="rId40"/>
    <p:sldId id="548" r:id="rId41"/>
    <p:sldId id="547" r:id="rId42"/>
    <p:sldId id="549" r:id="rId43"/>
    <p:sldId id="550" r:id="rId44"/>
    <p:sldId id="552" r:id="rId45"/>
    <p:sldId id="553" r:id="rId46"/>
    <p:sldId id="554" r:id="rId47"/>
    <p:sldId id="551" r:id="rId48"/>
    <p:sldId id="556" r:id="rId4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7A6"/>
    <a:srgbClr val="4D207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77076" autoAdjust="0"/>
  </p:normalViewPr>
  <p:slideViewPr>
    <p:cSldViewPr>
      <p:cViewPr>
        <p:scale>
          <a:sx n="60" d="100"/>
          <a:sy n="60" d="100"/>
        </p:scale>
        <p:origin x="-654" y="-90"/>
      </p:cViewPr>
      <p:guideLst>
        <p:guide orient="horz" pos="2160"/>
        <p:guide orient="horz" pos="912"/>
        <p:guide orient="horz" pos="3936"/>
        <p:guide pos="288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321DF8-F179-43D0-BC0F-D11D20D05FF7}" type="slidenum">
              <a:rPr lang="en-US" altLang="en-US"/>
              <a:pPr/>
              <a:t>‹#›</a:t>
            </a:fld>
            <a:endParaRPr lang="en-US" altLang="en-US" dirty="0"/>
          </a:p>
        </p:txBody>
      </p:sp>
    </p:spTree>
    <p:extLst>
      <p:ext uri="{BB962C8B-B14F-4D97-AF65-F5344CB8AC3E}">
        <p14:creationId xmlns:p14="http://schemas.microsoft.com/office/powerpoint/2010/main" val="224255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defRPr>
            </a:lvl1pPr>
          </a:lstStyle>
          <a:p>
            <a:pPr>
              <a:defRPr/>
            </a:pPr>
            <a:endParaRPr lang="en-US" dirty="0"/>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16C51-FE2C-4B40-8DEA-FA0CE26D0BF2}" type="slidenum">
              <a:rPr lang="en-US" altLang="en-US"/>
              <a:pPr/>
              <a:t>‹#›</a:t>
            </a:fld>
            <a:endParaRPr lang="en-US" altLang="en-US" dirty="0"/>
          </a:p>
        </p:txBody>
      </p:sp>
    </p:spTree>
    <p:extLst>
      <p:ext uri="{BB962C8B-B14F-4D97-AF65-F5344CB8AC3E}">
        <p14:creationId xmlns:p14="http://schemas.microsoft.com/office/powerpoint/2010/main" val="149997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18: Geriatrics</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Always interview the patient first, but if his or her caregiver is available, and if talking to the caregiver about the patient is appropriate, seek additional details from this person.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10</a:t>
            </a:fld>
            <a:endParaRPr lang="en-US" altLang="en-US" dirty="0"/>
          </a:p>
        </p:txBody>
      </p:sp>
    </p:spTree>
    <p:extLst>
      <p:ext uri="{BB962C8B-B14F-4D97-AF65-F5344CB8AC3E}">
        <p14:creationId xmlns:p14="http://schemas.microsoft.com/office/powerpoint/2010/main" val="2234825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Establishing a patient’s cognitive baseline during the first patient encounter is essential for an accurate patient assessment throughout the therapeutic relationship.</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Mental status assessment should be performed during each patient assessment.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Many older patients have significant cognitive impairment that is undiagnosed.</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Never assume </a:t>
            </a:r>
            <a:r>
              <a:rPr lang="en-US" sz="1200" dirty="0" smtClean="0">
                <a:effectLst/>
                <a:latin typeface="Times New Roman" panose="02020603050405020304" pitchFamily="18" charset="0"/>
                <a:ea typeface="Times New Roman" panose="02020603050405020304" pitchFamily="18" charset="0"/>
              </a:rPr>
              <a:t>confusion </a:t>
            </a:r>
            <a:r>
              <a:rPr lang="en-US" sz="1200" dirty="0">
                <a:effectLst/>
                <a:latin typeface="Times New Roman" panose="02020603050405020304" pitchFamily="18" charset="0"/>
                <a:ea typeface="Times New Roman" panose="02020603050405020304" pitchFamily="18" charset="0"/>
              </a:rPr>
              <a:t>is “</a:t>
            </a:r>
            <a:r>
              <a:rPr lang="en-US" sz="1200" dirty="0" smtClean="0">
                <a:effectLst/>
                <a:latin typeface="Times New Roman" panose="02020603050405020304" pitchFamily="18" charset="0"/>
                <a:ea typeface="Times New Roman" panose="02020603050405020304" pitchFamily="18" charset="0"/>
              </a:rPr>
              <a:t>normal.”</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11</a:t>
            </a:fld>
            <a:endParaRPr lang="en-US" altLang="en-US" dirty="0"/>
          </a:p>
        </p:txBody>
      </p:sp>
    </p:spTree>
    <p:extLst>
      <p:ext uri="{BB962C8B-B14F-4D97-AF65-F5344CB8AC3E}">
        <p14:creationId xmlns:p14="http://schemas.microsoft.com/office/powerpoint/2010/main" val="65086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IV. Overview of Geriatric Patient Assessment</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Requirements for patient assessment on older adult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Performing a patient assessment on an older adult is more complicated and requires a greater level of knowledge from the community paramedic than does the assessment of a younger adult patient.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 more comprehensive history and physical examination will lead to a more accurate patient assessment and improved monitoring and management.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12</a:t>
            </a:fld>
            <a:endParaRPr lang="en-US" altLang="en-US" dirty="0"/>
          </a:p>
        </p:txBody>
      </p:sp>
    </p:spTree>
    <p:extLst>
      <p:ext uri="{BB962C8B-B14F-4D97-AF65-F5344CB8AC3E}">
        <p14:creationId xmlns:p14="http://schemas.microsoft.com/office/powerpoint/2010/main" val="32078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a:t>
            </a:r>
            <a:r>
              <a:rPr lang="en-US" sz="1200" b="0" dirty="0" smtClean="0">
                <a:effectLst/>
                <a:latin typeface="Times New Roman" panose="02020603050405020304" pitchFamily="18" charset="0"/>
                <a:ea typeface="Times New Roman" panose="02020603050405020304" pitchFamily="18" charset="0"/>
              </a:rPr>
              <a:t>Format of Patient Assessment </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1. 	The patient assessment in community </a:t>
            </a:r>
            <a:r>
              <a:rPr lang="en-US" sz="1200" dirty="0" err="1" smtClean="0">
                <a:effectLst/>
                <a:latin typeface="Times New Roman" panose="02020603050405020304" pitchFamily="18" charset="0"/>
                <a:ea typeface="Times New Roman" panose="02020603050405020304" pitchFamily="18" charset="0"/>
              </a:rPr>
              <a:t>paramedicine</a:t>
            </a:r>
            <a:r>
              <a:rPr lang="en-US" sz="1200" dirty="0" smtClean="0">
                <a:effectLst/>
                <a:latin typeface="Times New Roman" panose="02020603050405020304" pitchFamily="18" charset="0"/>
                <a:ea typeface="Times New Roman" panose="02020603050405020304" pitchFamily="18" charset="0"/>
              </a:rPr>
              <a:t> proceeds through:</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 	General information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Chief complaint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History of present illness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Past medical history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Family medical history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13</a:t>
            </a:fld>
            <a:endParaRPr lang="en-US" altLang="en-US" dirty="0"/>
          </a:p>
        </p:txBody>
      </p:sp>
    </p:spTree>
    <p:extLst>
      <p:ext uri="{BB962C8B-B14F-4D97-AF65-F5344CB8AC3E}">
        <p14:creationId xmlns:p14="http://schemas.microsoft.com/office/powerpoint/2010/main" val="4102373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Social history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g.	Medications and allergies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h.	General assessment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i.	Vital signs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j.	Review of systems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14</a:t>
            </a:fld>
            <a:endParaRPr lang="en-US" altLang="en-US" dirty="0"/>
          </a:p>
        </p:txBody>
      </p:sp>
    </p:spTree>
    <p:extLst>
      <p:ext uri="{BB962C8B-B14F-4D97-AF65-F5344CB8AC3E}">
        <p14:creationId xmlns:p14="http://schemas.microsoft.com/office/powerpoint/2010/main" val="305869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2. 	An older patient is more likely to have more complex conditions compared to a younger adult.</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3. 	An older patient’s evaluation of his or her quality of life and functional status is an integral part of determining his or her independence.</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4.	The patient’s level of frailty influences his or her physiologic ability to maintain homeostasis.</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5</a:t>
            </a:r>
            <a:r>
              <a:rPr lang="en-US" sz="1200" dirty="0">
                <a:effectLst/>
                <a:latin typeface="Times New Roman" panose="02020603050405020304" pitchFamily="18" charset="0"/>
                <a:ea typeface="Times New Roman" panose="02020603050405020304" pitchFamily="18" charset="0"/>
              </a:rPr>
              <a:t>. 	The community paramedic should recall that the clinical presentation of an older patient may encompass a wide range of symptoms, such as: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Altered mental status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Behavioral changes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Incontinence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Gait disturbances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Weight loss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Falls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15</a:t>
            </a:fld>
            <a:endParaRPr lang="en-US" altLang="en-US" dirty="0"/>
          </a:p>
        </p:txBody>
      </p:sp>
    </p:spTree>
    <p:extLst>
      <p:ext uri="{BB962C8B-B14F-4D97-AF65-F5344CB8AC3E}">
        <p14:creationId xmlns:p14="http://schemas.microsoft.com/office/powerpoint/2010/main" val="251447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C. 	History taking</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history should include the patient’s: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General living environment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Chief complaint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History of present illness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Social history, including the patient’s functional ability to perform: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Activities of daily living (ADLs)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Instrumental activities of daily living (IADLs)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16</a:t>
            </a:fld>
            <a:endParaRPr lang="en-US" altLang="en-US" dirty="0"/>
          </a:p>
        </p:txBody>
      </p:sp>
    </p:spTree>
    <p:extLst>
      <p:ext uri="{BB962C8B-B14F-4D97-AF65-F5344CB8AC3E}">
        <p14:creationId xmlns:p14="http://schemas.microsoft.com/office/powerpoint/2010/main" val="49683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history should also include review of the patient’s current medications (prescribed, over-the-counter, and herbal) to help the medical director or the patient’s primary care physician identify any adverse reactions that may be contributing to the presenting symptoms.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17</a:t>
            </a:fld>
            <a:endParaRPr lang="en-US" altLang="en-US" dirty="0"/>
          </a:p>
        </p:txBody>
      </p:sp>
    </p:spTree>
    <p:extLst>
      <p:ext uri="{BB962C8B-B14F-4D97-AF65-F5344CB8AC3E}">
        <p14:creationId xmlns:p14="http://schemas.microsoft.com/office/powerpoint/2010/main" val="144009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General information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Assessment of the home should include the following considerations: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Is the home clean or dirty?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Is there food in the house?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Which medications are in the house or noted among the patient’s belongings?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Is the patient at risk of abuse or neglect?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Is there evidence of use of drugs or alcohol? </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2. 	Observe the patient’s appearance and demeanor for signs of cognitive impairment.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18</a:t>
            </a:fld>
            <a:endParaRPr lang="en-US" altLang="en-US" dirty="0"/>
          </a:p>
        </p:txBody>
      </p:sp>
    </p:spTree>
    <p:extLst>
      <p:ext uri="{BB962C8B-B14F-4D97-AF65-F5344CB8AC3E}">
        <p14:creationId xmlns:p14="http://schemas.microsoft.com/office/powerpoint/2010/main" val="4087496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E. 	History of present illness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mnemonic OPQRST-ASPN is a useful tool in community paramedicine for describing the present illness.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a:r>
            <a:r>
              <a:rPr lang="en-US" sz="1200" dirty="0" smtClean="0">
                <a:effectLst/>
                <a:latin typeface="Times New Roman" panose="02020603050405020304" pitchFamily="18" charset="0"/>
                <a:ea typeface="Times New Roman" panose="02020603050405020304" pitchFamily="18" charset="0"/>
              </a:rPr>
              <a:t>OPQRST-ASPN </a:t>
            </a:r>
            <a:r>
              <a:rPr lang="en-US" sz="1200" dirty="0">
                <a:effectLst/>
                <a:latin typeface="Times New Roman" panose="02020603050405020304" pitchFamily="18" charset="0"/>
                <a:ea typeface="Times New Roman" panose="02020603050405020304" pitchFamily="18" charset="0"/>
              </a:rPr>
              <a:t>incorporates the following elements: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t>
            </a:r>
            <a:r>
              <a:rPr lang="en-US" sz="1200" b="1" dirty="0">
                <a:effectLst/>
                <a:latin typeface="Times New Roman" panose="02020603050405020304" pitchFamily="18" charset="0"/>
                <a:ea typeface="Times New Roman" panose="02020603050405020304" pitchFamily="18" charset="0"/>
              </a:rPr>
              <a:t>O</a:t>
            </a:r>
            <a:r>
              <a:rPr lang="en-US" sz="1200" dirty="0">
                <a:effectLst/>
                <a:latin typeface="Times New Roman" panose="02020603050405020304" pitchFamily="18" charset="0"/>
                <a:ea typeface="Times New Roman" panose="02020603050405020304" pitchFamily="18" charset="0"/>
              </a:rPr>
              <a:t>nset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t>
            </a:r>
            <a:r>
              <a:rPr lang="en-US" sz="1200" b="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rovocation/palliation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a:t>
            </a:r>
            <a:r>
              <a:rPr lang="en-US" sz="1200" b="1" dirty="0">
                <a:effectLst/>
                <a:latin typeface="Times New Roman" panose="02020603050405020304" pitchFamily="18" charset="0"/>
                <a:ea typeface="Times New Roman" panose="02020603050405020304" pitchFamily="18" charset="0"/>
              </a:rPr>
              <a:t>Q</a:t>
            </a:r>
            <a:r>
              <a:rPr lang="en-US" sz="1200" dirty="0">
                <a:effectLst/>
                <a:latin typeface="Times New Roman" panose="02020603050405020304" pitchFamily="18" charset="0"/>
                <a:ea typeface="Times New Roman" panose="02020603050405020304" pitchFamily="18" charset="0"/>
              </a:rPr>
              <a:t>uality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a:t>
            </a:r>
            <a:r>
              <a:rPr lang="en-US" sz="1200" b="1" dirty="0">
                <a:effectLst/>
                <a:latin typeface="Times New Roman" panose="02020603050405020304" pitchFamily="18" charset="0"/>
                <a:ea typeface="Times New Roman" panose="02020603050405020304" pitchFamily="18" charset="0"/>
              </a:rPr>
              <a:t>R</a:t>
            </a:r>
            <a:r>
              <a:rPr lang="en-US" sz="1200" dirty="0">
                <a:effectLst/>
                <a:latin typeface="Times New Roman" panose="02020603050405020304" pitchFamily="18" charset="0"/>
                <a:ea typeface="Times New Roman" panose="02020603050405020304" pitchFamily="18" charset="0"/>
              </a:rPr>
              <a:t>egion/radiation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a:t>
            </a:r>
            <a:r>
              <a:rPr lang="en-US" sz="1200" b="1" dirty="0">
                <a:effectLst/>
                <a:latin typeface="Times New Roman" panose="02020603050405020304" pitchFamily="18" charset="0"/>
                <a:ea typeface="Times New Roman" panose="02020603050405020304" pitchFamily="18" charset="0"/>
              </a:rPr>
              <a:t>S</a:t>
            </a:r>
            <a:r>
              <a:rPr lang="en-US" sz="1200" dirty="0">
                <a:effectLst/>
                <a:latin typeface="Times New Roman" panose="02020603050405020304" pitchFamily="18" charset="0"/>
                <a:ea typeface="Times New Roman" panose="02020603050405020304" pitchFamily="18" charset="0"/>
              </a:rPr>
              <a:t>everity</a:t>
            </a:r>
          </a:p>
          <a:p>
            <a:pPr marL="685800" marR="0" lvl="0" indent="-228600" algn="l" defTabSz="914400" rtl="0" eaLnBrk="0" fontAlgn="base" latinLnBrk="0" hangingPunct="0">
              <a:lnSpc>
                <a:spcPct val="100000"/>
              </a:lnSpc>
              <a:spcBef>
                <a:spcPts val="0"/>
              </a:spcBef>
              <a:spcAft>
                <a:spcPts val="300"/>
              </a:spcAft>
              <a:buClrTx/>
              <a:buSzTx/>
              <a:buFontTx/>
              <a:buNone/>
              <a:tabLst>
                <a:tab pos="457200" algn="l"/>
              </a:tabLst>
              <a:defRPr/>
            </a:pP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f.	</a:t>
            </a:r>
            <a:r>
              <a:rPr kumimoji="0" lang="en-US" sz="12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T</a:t>
            </a:r>
            <a:r>
              <a:rPr kumimoji="0" 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rPr>
              <a:t>ime (temporal aspects)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19</a:t>
            </a:fld>
            <a:endParaRPr lang="en-US" altLang="en-US" dirty="0"/>
          </a:p>
        </p:txBody>
      </p:sp>
    </p:spTree>
    <p:extLst>
      <p:ext uri="{BB962C8B-B14F-4D97-AF65-F5344CB8AC3E}">
        <p14:creationId xmlns:p14="http://schemas.microsoft.com/office/powerpoint/2010/main" val="43300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18: Geriatrics</a:t>
            </a: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a:t>
            </a:fld>
            <a:endParaRPr lang="en-US" altLang="en-US" dirty="0"/>
          </a:p>
        </p:txBody>
      </p:sp>
    </p:spTree>
    <p:extLst>
      <p:ext uri="{BB962C8B-B14F-4D97-AF65-F5344CB8AC3E}">
        <p14:creationId xmlns:p14="http://schemas.microsoft.com/office/powerpoint/2010/main" val="146578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g</a:t>
            </a:r>
            <a:r>
              <a:rPr lang="en-US" sz="1200"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ssociated </a:t>
            </a:r>
            <a:r>
              <a:rPr lang="en-US" sz="1200" b="1" dirty="0">
                <a:effectLst/>
                <a:latin typeface="Times New Roman" panose="02020603050405020304" pitchFamily="18" charset="0"/>
                <a:ea typeface="Times New Roman" panose="02020603050405020304" pitchFamily="18" charset="0"/>
              </a:rPr>
              <a:t>s</a:t>
            </a:r>
            <a:r>
              <a:rPr lang="en-US" sz="1200" dirty="0">
                <a:effectLst/>
                <a:latin typeface="Times New Roman" panose="02020603050405020304" pitchFamily="18" charset="0"/>
                <a:ea typeface="Times New Roman" panose="02020603050405020304" pitchFamily="18" charset="0"/>
              </a:rPr>
              <a:t>ymptoms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h.	</a:t>
            </a:r>
            <a:r>
              <a:rPr lang="en-US" sz="1200" b="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ertinent </a:t>
            </a:r>
            <a:r>
              <a:rPr lang="en-US" sz="1200" b="1" dirty="0">
                <a:effectLst/>
                <a:latin typeface="Times New Roman" panose="02020603050405020304" pitchFamily="18" charset="0"/>
                <a:ea typeface="Times New Roman" panose="02020603050405020304" pitchFamily="18" charset="0"/>
              </a:rPr>
              <a:t>n</a:t>
            </a:r>
            <a:r>
              <a:rPr lang="en-US" sz="1200" dirty="0">
                <a:effectLst/>
                <a:latin typeface="Times New Roman" panose="02020603050405020304" pitchFamily="18" charset="0"/>
                <a:ea typeface="Times New Roman" panose="02020603050405020304" pitchFamily="18" charset="0"/>
              </a:rPr>
              <a:t>egatives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20</a:t>
            </a:fld>
            <a:endParaRPr lang="en-US" altLang="en-US" dirty="0"/>
          </a:p>
        </p:txBody>
      </p:sp>
    </p:spTree>
    <p:extLst>
      <p:ext uri="{BB962C8B-B14F-4D97-AF65-F5344CB8AC3E}">
        <p14:creationId xmlns:p14="http://schemas.microsoft.com/office/powerpoint/2010/main" val="1248785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F. 	Past medical history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 complete past medical history includes determining the patient’s: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History of childhood illness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Medical history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Surgical history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Psychiatric history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Family history</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2. 	Pertinent and relevant medical history should include comorbidities that may be contributing to the chief complaint:</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Hypertension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Diabetes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Chronic renal disease</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d.	Food or drug allergies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e.	Emotional or sexual health issues</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3. 	It is essential to obtain a family history, which may reveal hereditary risks for certain disease processes, such as:</a:t>
            </a:r>
          </a:p>
          <a:p>
            <a:pPr marL="685800" marR="0" indent="-228600">
              <a:spcBef>
                <a:spcPts val="0"/>
              </a:spcBef>
              <a:spcAft>
                <a:spcPts val="300"/>
              </a:spcAft>
              <a:tabLst>
                <a:tab pos="457200" algn="l"/>
                <a:tab pos="914400" algn="l"/>
              </a:tabLst>
            </a:pPr>
            <a:r>
              <a:rPr lang="en-US" sz="1200" dirty="0" smtClean="0">
                <a:effectLst/>
                <a:latin typeface="Times New Roman"/>
                <a:ea typeface="Times New Roman"/>
              </a:rPr>
              <a:t>a.	Hyperlipidemia (high cholesterol levels)</a:t>
            </a:r>
          </a:p>
          <a:p>
            <a:pPr marL="685800" marR="0" indent="-228600">
              <a:spcBef>
                <a:spcPts val="0"/>
              </a:spcBef>
              <a:spcAft>
                <a:spcPts val="300"/>
              </a:spcAft>
              <a:tabLst>
                <a:tab pos="457200" algn="l"/>
                <a:tab pos="914400" algn="l"/>
              </a:tabLst>
            </a:pPr>
            <a:r>
              <a:rPr lang="en-US" sz="1200" dirty="0" smtClean="0">
                <a:effectLst/>
                <a:latin typeface="Times New Roman"/>
                <a:ea typeface="Times New Roman"/>
              </a:rPr>
              <a:t>b.	Undiagnosed cardiac disease</a:t>
            </a:r>
          </a:p>
          <a:p>
            <a:pPr marL="685800" marR="0" indent="-228600">
              <a:spcBef>
                <a:spcPts val="0"/>
              </a:spcBef>
              <a:spcAft>
                <a:spcPts val="300"/>
              </a:spcAft>
              <a:tabLst>
                <a:tab pos="457200" algn="l"/>
                <a:tab pos="914400" algn="l"/>
              </a:tabLst>
            </a:pPr>
            <a:r>
              <a:rPr lang="en-US" sz="1200" dirty="0" smtClean="0">
                <a:effectLst/>
                <a:latin typeface="Times New Roman"/>
                <a:ea typeface="Times New Roman"/>
              </a:rPr>
              <a:t>c.	Hypertension (high blood pressure)</a:t>
            </a:r>
          </a:p>
          <a:p>
            <a:pPr marL="228600" marR="0" indent="-228600">
              <a:spcBef>
                <a:spcPts val="600"/>
              </a:spcBef>
              <a:spcAft>
                <a:spcPts val="600"/>
              </a:spcAft>
              <a:tabLst>
                <a:tab pos="914400" algn="l"/>
              </a:tabLst>
            </a:pPr>
            <a:r>
              <a:rPr lang="en-US" sz="1200" b="0" dirty="0" smtClean="0">
                <a:effectLst/>
                <a:latin typeface="Times New Roman"/>
                <a:ea typeface="Times New Roman"/>
              </a:rPr>
              <a:t>G. 	Social history</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1. 	Older patients who do not have sufficient financial resources or who experience functional impairments often rely on others to meet their daily needs.</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2.	Family, friends, or neighbors often become unpaid caregivers. </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3.	The community paramedic must focus on the full scope of the patient’s needs—what are is being provided, when, where, and by whom.  </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4. 	If appropriate, informal caregivers who are essential to the care of the geriatric patient may provide additional information about the patient’s medical history.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21</a:t>
            </a:fld>
            <a:endParaRPr lang="en-US" altLang="en-US" dirty="0"/>
          </a:p>
        </p:txBody>
      </p:sp>
    </p:spTree>
    <p:extLst>
      <p:ext uri="{BB962C8B-B14F-4D97-AF65-F5344CB8AC3E}">
        <p14:creationId xmlns:p14="http://schemas.microsoft.com/office/powerpoint/2010/main" val="948065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H. 	Medications and allergies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According to the World Health Organization (WHO), inappropriate use of medicines has become a worldwide risk, increasing the percentage of drug-related problems.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The older population accounts for approximately 30% of all prescriptions written in the United States, with the typical older patient taking four or five prescription drugs and two over-the-counter medications. </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2. 	As the number of medications prescribed to an older patient increases, so does the risk of iatrogenic drug-related adverse reactions.</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3. 	For the community paramedic, understanding the principles of pharmacokinetics</a:t>
            </a:r>
            <a:r>
              <a:rPr lang="en-US" sz="1200" b="1" dirty="0" smtClean="0">
                <a:effectLst/>
                <a:latin typeface="Times New Roman"/>
                <a:ea typeface="Times New Roman"/>
              </a:rPr>
              <a:t> </a:t>
            </a:r>
            <a:r>
              <a:rPr lang="en-US" sz="1200" dirty="0" smtClean="0">
                <a:effectLst/>
                <a:latin typeface="Times New Roman"/>
                <a:ea typeface="Times New Roman"/>
              </a:rPr>
              <a:t>(</a:t>
            </a:r>
            <a:r>
              <a:rPr lang="en-US" sz="1200" dirty="0" err="1" smtClean="0">
                <a:effectLst/>
                <a:latin typeface="Times New Roman"/>
                <a:ea typeface="Times New Roman"/>
              </a:rPr>
              <a:t>ie</a:t>
            </a:r>
            <a:r>
              <a:rPr lang="en-US" sz="1200" dirty="0" smtClean="0">
                <a:effectLst/>
                <a:latin typeface="Times New Roman"/>
                <a:ea typeface="Times New Roman"/>
              </a:rPr>
              <a:t>, absorption, distribution, metabolism, </a:t>
            </a:r>
            <a:r>
              <a:rPr lang="en-US" sz="1200" dirty="0" smtClean="0">
                <a:effectLst/>
                <a:latin typeface="Times New Roman"/>
                <a:ea typeface="Times New Roman"/>
              </a:rPr>
              <a:t>and elimination</a:t>
            </a:r>
            <a:r>
              <a:rPr lang="en-US" sz="1200" dirty="0" smtClean="0">
                <a:effectLst/>
                <a:latin typeface="Times New Roman"/>
                <a:ea typeface="Times New Roman"/>
              </a:rPr>
              <a:t>) in the older patient will assist with identifying medication-induced conditions.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Decreased renal mass and blood flow result in reduced drug efficiency.</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Plasma concentration of medications remains higher for longer periods in older adults (</a:t>
            </a:r>
            <a:r>
              <a:rPr lang="en-US" sz="1200" dirty="0" err="1" smtClean="0">
                <a:effectLst/>
                <a:latin typeface="Times New Roman"/>
                <a:ea typeface="Times New Roman"/>
              </a:rPr>
              <a:t>ie</a:t>
            </a:r>
            <a:r>
              <a:rPr lang="en-US" sz="1200" dirty="0" smtClean="0">
                <a:effectLst/>
                <a:latin typeface="Times New Roman"/>
                <a:ea typeface="Times New Roman"/>
              </a:rPr>
              <a:t>, medications are not eliminated quickly).</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Risk of side effects (</a:t>
            </a:r>
            <a:r>
              <a:rPr lang="en-US" sz="1200" dirty="0" err="1" smtClean="0">
                <a:effectLst/>
                <a:latin typeface="Times New Roman"/>
                <a:ea typeface="Times New Roman"/>
              </a:rPr>
              <a:t>eg</a:t>
            </a:r>
            <a:r>
              <a:rPr lang="en-US" sz="1200" dirty="0" smtClean="0">
                <a:effectLst/>
                <a:latin typeface="Times New Roman"/>
                <a:ea typeface="Times New Roman"/>
              </a:rPr>
              <a:t>, altered mental status, confusion, </a:t>
            </a:r>
            <a:r>
              <a:rPr lang="en-US" sz="1200" dirty="0" smtClean="0">
                <a:effectLst/>
                <a:latin typeface="Times New Roman"/>
                <a:ea typeface="Times New Roman"/>
              </a:rPr>
              <a:t>and delirium</a:t>
            </a:r>
            <a:r>
              <a:rPr lang="en-US" sz="1200" dirty="0" smtClean="0">
                <a:effectLst/>
                <a:latin typeface="Times New Roman"/>
                <a:ea typeface="Times New Roman"/>
              </a:rPr>
              <a:t>) is increased.</a:t>
            </a:r>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22</a:t>
            </a:fld>
            <a:endParaRPr lang="en-US" altLang="en-US" dirty="0"/>
          </a:p>
        </p:txBody>
      </p:sp>
    </p:spTree>
    <p:extLst>
      <p:ext uri="{BB962C8B-B14F-4D97-AF65-F5344CB8AC3E}">
        <p14:creationId xmlns:p14="http://schemas.microsoft.com/office/powerpoint/2010/main" val="580821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4</a:t>
            </a:r>
            <a:r>
              <a:rPr lang="en-US" sz="1200" dirty="0">
                <a:effectLst/>
                <a:latin typeface="Times New Roman" panose="02020603050405020304" pitchFamily="18" charset="0"/>
                <a:ea typeface="Times New Roman" panose="02020603050405020304" pitchFamily="18" charset="0"/>
              </a:rPr>
              <a:t>. 	Medication inventory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 thorough medication inventory is essential as part of the assessment of the older patient.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Over-the-counter medications (eg, nonsteroidal noninflammatory drugs [NSAIDs], aspirin)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Herbal remedies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New medications (prescription or nonprescription)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iv.	Change in medication dosage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Maintaining the medication inventory and ensuring compliance are critical to the patient’s continued care and can be achieved only through accurate documentation of the patient’s current medication(s).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Medication errors can occur from </a:t>
            </a:r>
            <a:r>
              <a:rPr lang="en-US" sz="1200" dirty="0" err="1" smtClean="0">
                <a:effectLst/>
                <a:latin typeface="Times New Roman"/>
                <a:ea typeface="Times New Roman"/>
              </a:rPr>
              <a:t>underdosing</a:t>
            </a:r>
            <a:r>
              <a:rPr lang="en-US" sz="1200" dirty="0" smtClean="0">
                <a:effectLst/>
                <a:latin typeface="Times New Roman"/>
                <a:ea typeface="Times New Roman"/>
              </a:rPr>
              <a:t> and overdosing (accidental or purposeful).</a:t>
            </a:r>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23</a:t>
            </a:fld>
            <a:endParaRPr lang="en-US" altLang="en-US" dirty="0"/>
          </a:p>
        </p:txBody>
      </p:sp>
    </p:spTree>
    <p:extLst>
      <p:ext uri="{BB962C8B-B14F-4D97-AF65-F5344CB8AC3E}">
        <p14:creationId xmlns:p14="http://schemas.microsoft.com/office/powerpoint/2010/main" val="957810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Community paramedics can determine medication compliance by evaluating prescription bottles for the: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Date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Dose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Quantity prescribed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24</a:t>
            </a:fld>
            <a:endParaRPr lang="en-US" altLang="en-US" dirty="0"/>
          </a:p>
        </p:txBody>
      </p:sp>
    </p:spTree>
    <p:extLst>
      <p:ext uri="{BB962C8B-B14F-4D97-AF65-F5344CB8AC3E}">
        <p14:creationId xmlns:p14="http://schemas.microsoft.com/office/powerpoint/2010/main" val="2624750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5. 	Substance abuse among older adults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The National Council on Alcoholism and Drug Dependence has reported that 30% of all medications prescribed in the United States are intended for people 65 years and older.</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Research has indicated that the rate of prescription medication abuse is higher in this population than in younger patients. </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ii.	A significant factor is insufficient mitigation of pain in patients with chronic conditions.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If you suspect substance abuse, assess the patient’s symptoms, watch for nonverbal cues (</a:t>
            </a:r>
            <a:r>
              <a:rPr lang="en-US" sz="1200" dirty="0" err="1" smtClean="0">
                <a:effectLst/>
                <a:latin typeface="Times New Roman"/>
                <a:ea typeface="Times New Roman"/>
              </a:rPr>
              <a:t>eg</a:t>
            </a:r>
            <a:r>
              <a:rPr lang="en-US" sz="1200" dirty="0" smtClean="0">
                <a:effectLst/>
                <a:latin typeface="Times New Roman"/>
                <a:ea typeface="Times New Roman"/>
              </a:rPr>
              <a:t>, pinpoint pupils, constipation, memory loss</a:t>
            </a:r>
            <a:r>
              <a:rPr lang="en-US" sz="1200" dirty="0" smtClean="0">
                <a:effectLst/>
                <a:latin typeface="Times New Roman"/>
                <a:ea typeface="Times New Roman"/>
              </a:rPr>
              <a:t>, and </a:t>
            </a:r>
            <a:r>
              <a:rPr lang="en-US" sz="1200" dirty="0" smtClean="0">
                <a:effectLst/>
                <a:latin typeface="Times New Roman"/>
                <a:ea typeface="Times New Roman"/>
              </a:rPr>
              <a:t>slurred speech) and obtain a medication inventory.</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Medical histories should also include information about personal habits regarding alcohol intake, tobacco use, and caffeine consumption.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25</a:t>
            </a:fld>
            <a:endParaRPr lang="en-US" altLang="en-US" dirty="0"/>
          </a:p>
        </p:txBody>
      </p:sp>
    </p:spTree>
    <p:extLst>
      <p:ext uri="{BB962C8B-B14F-4D97-AF65-F5344CB8AC3E}">
        <p14:creationId xmlns:p14="http://schemas.microsoft.com/office/powerpoint/2010/main" val="1846302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 Physical </a:t>
            </a:r>
            <a:r>
              <a:rPr lang="en-US" sz="1800" dirty="0" smtClean="0">
                <a:effectLst/>
                <a:latin typeface="Times New Roman" panose="02020603050405020304" pitchFamily="18" charset="0"/>
                <a:ea typeface="Times New Roman" panose="02020603050405020304" pitchFamily="18" charset="0"/>
              </a:rPr>
              <a:t>Examination</a:t>
            </a:r>
          </a:p>
          <a:p>
            <a:pPr marL="228600" marR="0" indent="-228600">
              <a:spcBef>
                <a:spcPts val="600"/>
              </a:spcBef>
              <a:spcAft>
                <a:spcPts val="600"/>
              </a:spcAft>
            </a:pPr>
            <a:r>
              <a:rPr lang="en-US" sz="1200" b="0" dirty="0" smtClean="0">
                <a:effectLst/>
                <a:latin typeface="Times New Roman" panose="02020603050405020304" pitchFamily="18" charset="0"/>
                <a:ea typeface="Times New Roman" panose="02020603050405020304" pitchFamily="18" charset="0"/>
              </a:rPr>
              <a:t>A. 	Major </a:t>
            </a:r>
            <a:r>
              <a:rPr lang="en-US" sz="1200" b="0" dirty="0" err="1" smtClean="0">
                <a:effectLst/>
                <a:latin typeface="Times New Roman" panose="02020603050405020304" pitchFamily="18" charset="0"/>
                <a:ea typeface="Times New Roman" panose="02020603050405020304" pitchFamily="18" charset="0"/>
              </a:rPr>
              <a:t>techiques</a:t>
            </a:r>
            <a:endParaRPr lang="en-US" sz="1200" b="0" dirty="0" smtClean="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1</a:t>
            </a:r>
            <a:r>
              <a:rPr lang="en-US" sz="1200" dirty="0">
                <a:effectLst/>
                <a:latin typeface="Times New Roman" panose="02020603050405020304" pitchFamily="18" charset="0"/>
                <a:ea typeface="Times New Roman" panose="02020603050405020304" pitchFamily="18" charset="0"/>
              </a:rPr>
              <a:t>. As with younger patients, four major techniques are used when performing a physical examination of a geriatric patient: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Inspection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Palpation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Percussion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Auscultation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26</a:t>
            </a:fld>
            <a:endParaRPr lang="en-US" altLang="en-US" dirty="0"/>
          </a:p>
        </p:txBody>
      </p:sp>
    </p:spTree>
    <p:extLst>
      <p:ext uri="{BB962C8B-B14F-4D97-AF65-F5344CB8AC3E}">
        <p14:creationId xmlns:p14="http://schemas.microsoft.com/office/powerpoint/2010/main" val="1042836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228600" marR="0" indent="-228600">
              <a:spcBef>
                <a:spcPts val="0"/>
              </a:spcBef>
              <a:spcAft>
                <a:spcPts val="300"/>
              </a:spcAft>
              <a:tabLst>
                <a:tab pos="457200" algn="l"/>
                <a:tab pos="457200" algn="l"/>
                <a:tab pos="914400" algn="l"/>
              </a:tabLst>
            </a:pPr>
            <a:r>
              <a:rPr lang="en-US" sz="1200" b="0" dirty="0" smtClean="0">
                <a:effectLst/>
                <a:latin typeface="Times New Roman"/>
                <a:ea typeface="Times New Roman"/>
              </a:rPr>
              <a:t>B.	General appearance </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1.	Look at the patient overall, and get an impression of his or her general appearance. The goal is to formulate a general impression of the patient’s condition.</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For clues to the patient’s condition and underlying disorders, observe the patient’s: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Behavior</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Alertness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Grooming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Personal hygiene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Facial expressions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Demeanor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27</a:t>
            </a:fld>
            <a:endParaRPr lang="en-US" altLang="en-US" dirty="0"/>
          </a:p>
        </p:txBody>
      </p:sp>
    </p:spTree>
    <p:extLst>
      <p:ext uri="{BB962C8B-B14F-4D97-AF65-F5344CB8AC3E}">
        <p14:creationId xmlns:p14="http://schemas.microsoft.com/office/powerpoint/2010/main" val="3347721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When indicated, the community paramedic may consider using assessment tools relating to the five I’s of geriatrics during this stage of the physical examination.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Five I’s of geriatrics describe the specific challenges of assessing the older adult: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28</a:t>
            </a:fld>
            <a:endParaRPr lang="en-US" altLang="en-US" dirty="0"/>
          </a:p>
        </p:txBody>
      </p:sp>
    </p:spTree>
    <p:extLst>
      <p:ext uri="{BB962C8B-B14F-4D97-AF65-F5344CB8AC3E}">
        <p14:creationId xmlns:p14="http://schemas.microsoft.com/office/powerpoint/2010/main" val="4097251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Intellectual impairment </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Key question: Based on the patient’s first response, does he or she appear awake, alert, and attentive?</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	</a:t>
            </a:r>
            <a:r>
              <a:rPr lang="en-US" sz="1200" dirty="0" smtClean="0">
                <a:effectLst/>
                <a:latin typeface="Times New Roman"/>
                <a:ea typeface="Times New Roman"/>
              </a:rPr>
              <a:t>	ii.	Mini-Cog tool can be used to detect cognitive </a:t>
            </a:r>
            <a:r>
              <a:rPr lang="en-US" sz="1200" dirty="0" smtClean="0">
                <a:effectLst/>
                <a:latin typeface="Times New Roman"/>
                <a:ea typeface="Times New Roman"/>
              </a:rPr>
              <a:t>impairment.</a:t>
            </a:r>
            <a:endParaRPr lang="en-US" sz="1200" dirty="0" smtClean="0">
              <a:effectLst/>
              <a:latin typeface="Times New Roman"/>
              <a:ea typeface="Times New Roman"/>
            </a:endParaRP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Immobility </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Key question: How steady are the patient’s gait and balance?</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	</a:t>
            </a:r>
            <a:r>
              <a:rPr lang="en-US" sz="1200" dirty="0" smtClean="0">
                <a:effectLst/>
                <a:latin typeface="Times New Roman"/>
                <a:ea typeface="Times New Roman"/>
              </a:rPr>
              <a:t>	ii.	Get Up and Go test can be used to assess the patient’s mobility</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Instability</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Key questions: Does the older patient appear frail? Is there evidence of muscle wasting or unplanned weight loss of 10% of total body weight? Are there any signs of dry mucosa, dehydration, or poor dentition or denture fit?</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d.	Incontinence </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Key question: Does the patient have control over his or her urinary function?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	</a:t>
            </a:r>
            <a:r>
              <a:rPr lang="en-US" sz="1200" dirty="0" smtClean="0">
                <a:effectLst/>
                <a:latin typeface="Times New Roman"/>
                <a:ea typeface="Times New Roman"/>
              </a:rPr>
              <a:t>	ii.	The DIAPPERS</a:t>
            </a:r>
            <a:r>
              <a:rPr lang="en-US" sz="1200" b="1" dirty="0" smtClean="0">
                <a:effectLst/>
                <a:latin typeface="Times New Roman"/>
                <a:ea typeface="Times New Roman"/>
              </a:rPr>
              <a:t> </a:t>
            </a:r>
            <a:r>
              <a:rPr lang="en-US" sz="1200" dirty="0" smtClean="0">
                <a:effectLst/>
                <a:latin typeface="Times New Roman"/>
                <a:ea typeface="Times New Roman"/>
              </a:rPr>
              <a:t>mnemonic</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a:t>
            </a:r>
            <a:r>
              <a:rPr lang="en-US" sz="600" dirty="0" smtClean="0">
                <a:solidFill>
                  <a:srgbClr val="2852FF"/>
                </a:solidFill>
                <a:effectLst/>
                <a:latin typeface="ZapfDingbatsStd"/>
                <a:ea typeface="Times New Roman"/>
                <a:cs typeface="ZapfDingbatsStd"/>
              </a:rPr>
              <a:t> </a:t>
            </a:r>
            <a:r>
              <a:rPr lang="en-US" sz="1200" dirty="0" smtClean="0">
                <a:effectLst/>
                <a:latin typeface="Times New Roman"/>
                <a:ea typeface="Times New Roman"/>
              </a:rPr>
              <a:t>	</a:t>
            </a:r>
            <a:r>
              <a:rPr lang="en-US" sz="1200" b="1" dirty="0" smtClean="0">
                <a:effectLst/>
                <a:latin typeface="Times New Roman"/>
                <a:ea typeface="Times New Roman"/>
              </a:rPr>
              <a:t>D</a:t>
            </a:r>
            <a:r>
              <a:rPr lang="en-US" sz="1200" dirty="0" smtClean="0">
                <a:effectLst/>
                <a:latin typeface="Times New Roman"/>
                <a:ea typeface="Times New Roman"/>
              </a:rPr>
              <a:t>elirium</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a:t>
            </a:r>
            <a:r>
              <a:rPr lang="en-US" sz="1200" b="1" dirty="0" smtClean="0">
                <a:effectLst/>
                <a:latin typeface="Times New Roman"/>
                <a:ea typeface="Times New Roman"/>
              </a:rPr>
              <a:t>I</a:t>
            </a:r>
            <a:r>
              <a:rPr lang="en-US" sz="1200" dirty="0" smtClean="0">
                <a:effectLst/>
                <a:latin typeface="Times New Roman"/>
                <a:ea typeface="Times New Roman"/>
              </a:rPr>
              <a:t>nfection</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a:t>
            </a:r>
            <a:r>
              <a:rPr lang="en-US" sz="1200" b="1" dirty="0" smtClean="0">
                <a:effectLst/>
                <a:latin typeface="Times New Roman"/>
                <a:ea typeface="Times New Roman"/>
              </a:rPr>
              <a:t>A</a:t>
            </a:r>
            <a:r>
              <a:rPr lang="en-US" sz="1200" dirty="0" smtClean="0">
                <a:effectLst/>
                <a:latin typeface="Times New Roman"/>
                <a:ea typeface="Times New Roman"/>
              </a:rPr>
              <a:t>trophic urethritis (inflammation of the urethra)</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d)	</a:t>
            </a:r>
            <a:r>
              <a:rPr lang="en-US" sz="1200" b="1" dirty="0" smtClean="0">
                <a:effectLst/>
                <a:latin typeface="Times New Roman"/>
                <a:ea typeface="Times New Roman"/>
              </a:rPr>
              <a:t>P</a:t>
            </a:r>
            <a:r>
              <a:rPr lang="en-US" sz="1200" dirty="0" smtClean="0">
                <a:effectLst/>
                <a:latin typeface="Times New Roman"/>
                <a:ea typeface="Times New Roman"/>
              </a:rPr>
              <a:t>harmacy-induced</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e)	</a:t>
            </a:r>
            <a:r>
              <a:rPr lang="en-US" sz="1200" b="1" dirty="0" smtClean="0">
                <a:effectLst/>
                <a:latin typeface="Times New Roman"/>
                <a:ea typeface="Times New Roman"/>
              </a:rPr>
              <a:t>P</a:t>
            </a:r>
            <a:r>
              <a:rPr lang="en-US" sz="1200" dirty="0" smtClean="0">
                <a:effectLst/>
                <a:latin typeface="Times New Roman"/>
                <a:ea typeface="Times New Roman"/>
              </a:rPr>
              <a:t>sychological</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f)	</a:t>
            </a:r>
            <a:r>
              <a:rPr lang="en-US" sz="1200" b="1" dirty="0" smtClean="0">
                <a:effectLst/>
                <a:latin typeface="Times New Roman"/>
                <a:ea typeface="Times New Roman"/>
              </a:rPr>
              <a:t>E</a:t>
            </a:r>
            <a:r>
              <a:rPr lang="en-US" sz="1200" dirty="0" smtClean="0">
                <a:effectLst/>
                <a:latin typeface="Times New Roman"/>
                <a:ea typeface="Times New Roman"/>
              </a:rPr>
              <a:t>xcess urinary output</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g) </a:t>
            </a:r>
            <a:r>
              <a:rPr lang="en-US" sz="1200" dirty="0" smtClean="0">
                <a:effectLst/>
                <a:latin typeface="Times New Roman"/>
                <a:ea typeface="Times New Roman"/>
              </a:rPr>
              <a:t>	</a:t>
            </a:r>
            <a:r>
              <a:rPr lang="en-US" sz="1200" b="1" dirty="0" smtClean="0">
                <a:effectLst/>
                <a:latin typeface="Times New Roman"/>
                <a:ea typeface="Times New Roman"/>
              </a:rPr>
              <a:t>R</a:t>
            </a:r>
            <a:r>
              <a:rPr lang="en-US" sz="1200" dirty="0" smtClean="0">
                <a:effectLst/>
                <a:latin typeface="Times New Roman"/>
                <a:ea typeface="Times New Roman"/>
              </a:rPr>
              <a:t>estricted </a:t>
            </a:r>
            <a:r>
              <a:rPr lang="en-US" sz="1200" dirty="0" smtClean="0">
                <a:effectLst/>
                <a:latin typeface="Times New Roman"/>
                <a:ea typeface="Times New Roman"/>
              </a:rPr>
              <a:t>mobility</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h)	</a:t>
            </a:r>
            <a:r>
              <a:rPr lang="en-US" sz="1200" b="1" dirty="0" smtClean="0">
                <a:effectLst/>
                <a:latin typeface="Times New Roman"/>
                <a:ea typeface="Times New Roman"/>
              </a:rPr>
              <a:t>S</a:t>
            </a:r>
            <a:r>
              <a:rPr lang="en-US" sz="1200" dirty="0" smtClean="0">
                <a:effectLst/>
                <a:latin typeface="Times New Roman"/>
                <a:ea typeface="Times New Roman"/>
              </a:rPr>
              <a:t>tool impaction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e.	Iatrogenic disorders </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Key question: Could the older patient be experiencing an adverse reaction from interactions among prescribed medications or over-the-counter medications, or from a previous medical procedure?</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6. 	These challenges can be addressed through specific assessment techniques.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29</a:t>
            </a:fld>
            <a:endParaRPr lang="en-US" altLang="en-US" dirty="0"/>
          </a:p>
        </p:txBody>
      </p:sp>
    </p:spTree>
    <p:extLst>
      <p:ext uri="{BB962C8B-B14F-4D97-AF65-F5344CB8AC3E}">
        <p14:creationId xmlns:p14="http://schemas.microsoft.com/office/powerpoint/2010/main" val="67242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 Introduction</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Patient assessment approach for geriatric patients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community paramedic’s patient assessment approach for geriatric patients is built on his or her paramedic training for emergency care.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t>
            </a:r>
            <a:r>
              <a:rPr lang="en-US" sz="1200" dirty="0" smtClean="0">
                <a:effectLst/>
                <a:latin typeface="Times New Roman" panose="02020603050405020304" pitchFamily="18" charset="0"/>
                <a:ea typeface="Times New Roman" panose="02020603050405020304" pitchFamily="18" charset="0"/>
              </a:rPr>
              <a:t>The </a:t>
            </a:r>
            <a:r>
              <a:rPr lang="en-US" sz="1200" dirty="0">
                <a:effectLst/>
                <a:latin typeface="Times New Roman" panose="02020603050405020304" pitchFamily="18" charset="0"/>
                <a:ea typeface="Times New Roman" panose="02020603050405020304" pitchFamily="18" charset="0"/>
              </a:rPr>
              <a:t>patient assessment of the older patient must </a:t>
            </a:r>
            <a:r>
              <a:rPr lang="en-US" sz="1200" dirty="0" smtClean="0">
                <a:effectLst/>
                <a:latin typeface="Times New Roman" panose="02020603050405020304" pitchFamily="18" charset="0"/>
                <a:ea typeface="Times New Roman" panose="02020603050405020304" pitchFamily="18" charset="0"/>
              </a:rPr>
              <a:t>also incorporate</a:t>
            </a:r>
            <a:r>
              <a:rPr lang="en-US" sz="1200" dirty="0">
                <a:effectLst/>
                <a:latin typeface="Times New Roman" panose="02020603050405020304" pitchFamily="18" charset="0"/>
                <a:ea typeface="Times New Roman" panose="02020603050405020304" pitchFamily="18" charset="0"/>
              </a:rPr>
              <a: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A broader spectrum of symptoms</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Subtle presentations of instability</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Nonspecific generalized complaints</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3.	Utilizing a multitude of assessment tools may be useful to ensure a thorough patient assessment that accurately reflects the current condition of the patient.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a:t>
            </a:fld>
            <a:endParaRPr lang="en-US" altLang="en-US" dirty="0"/>
          </a:p>
        </p:txBody>
      </p:sp>
    </p:spTree>
    <p:extLst>
      <p:ext uri="{BB962C8B-B14F-4D97-AF65-F5344CB8AC3E}">
        <p14:creationId xmlns:p14="http://schemas.microsoft.com/office/powerpoint/2010/main" val="1401802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smtClean="0">
                <a:effectLst/>
                <a:latin typeface="Times New Roman" panose="02020603050405020304" pitchFamily="18" charset="0"/>
                <a:ea typeface="Times New Roman" panose="02020603050405020304" pitchFamily="18" charset="0"/>
              </a:rPr>
              <a:t>C. </a:t>
            </a:r>
            <a:r>
              <a:rPr lang="en-US" sz="1200" b="0" dirty="0">
                <a:effectLst/>
                <a:latin typeface="Times New Roman" panose="02020603050405020304" pitchFamily="18" charset="0"/>
                <a:ea typeface="Times New Roman" panose="02020603050405020304" pitchFamily="18" charset="0"/>
              </a:rPr>
              <a:t>	Skin assessment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general appearance of aging skin often provides details that can guide and assist the community paramedic in determining: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An underlying disease process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 potential for abuse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a:t>
            </a:r>
            <a:r>
              <a:rPr lang="en-US" sz="1200" dirty="0" smtClean="0">
                <a:effectLst/>
                <a:latin typeface="Times New Roman" panose="02020603050405020304" pitchFamily="18" charset="0"/>
                <a:ea typeface="Times New Roman" panose="02020603050405020304" pitchFamily="18" charset="0"/>
              </a:rPr>
              <a:t>Note </a:t>
            </a:r>
            <a:r>
              <a:rPr lang="en-US" sz="1200" dirty="0">
                <a:effectLst/>
                <a:latin typeface="Times New Roman" panose="02020603050405020304" pitchFamily="18" charset="0"/>
                <a:ea typeface="Times New Roman" panose="02020603050405020304" pitchFamily="18" charset="0"/>
              </a:rPr>
              <a:t>location and </a:t>
            </a:r>
            <a:r>
              <a:rPr lang="en-US" sz="1200" dirty="0" smtClean="0">
                <a:effectLst/>
                <a:latin typeface="Times New Roman" panose="02020603050405020304" pitchFamily="18" charset="0"/>
                <a:ea typeface="Times New Roman" panose="02020603050405020304" pitchFamily="18" charset="0"/>
              </a:rPr>
              <a:t>shape of </a:t>
            </a:r>
            <a:r>
              <a:rPr lang="en-US" sz="1200" dirty="0" smtClean="0">
                <a:effectLst/>
                <a:latin typeface="Times New Roman" panose="02020603050405020304" pitchFamily="18" charset="0"/>
                <a:ea typeface="Times New Roman" panose="02020603050405020304" pitchFamily="18" charset="0"/>
              </a:rPr>
              <a:t>bruises.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Skin that is loose with poor elasticity could be a sign of dehydration.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Pale skin may indicate </a:t>
            </a:r>
            <a:r>
              <a:rPr lang="en-US" sz="1200" dirty="0" smtClean="0">
                <a:effectLst/>
                <a:latin typeface="Times New Roman" panose="02020603050405020304" pitchFamily="18" charset="0"/>
                <a:ea typeface="Times New Roman" panose="02020603050405020304" pitchFamily="18" charset="0"/>
              </a:rPr>
              <a:t>anemia.</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Jaundice may indicate hepatitis or </a:t>
            </a:r>
            <a:r>
              <a:rPr lang="en-US" sz="1200" dirty="0" err="1" smtClean="0">
                <a:effectLst/>
                <a:latin typeface="Times New Roman" panose="02020603050405020304" pitchFamily="18" charset="0"/>
                <a:ea typeface="Times New Roman" panose="02020603050405020304" pitchFamily="18" charset="0"/>
              </a:rPr>
              <a:t>cholecystitis</a:t>
            </a:r>
            <a:r>
              <a:rPr lang="en-US" sz="1200" dirty="0" smtClean="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Generalized pigmentation may suggest hemochromatosis (overingestion of iron).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iv.	Dark and thickened skin in the folds of the body (</a:t>
            </a:r>
            <a:r>
              <a:rPr lang="en-US" sz="1200" i="1" dirty="0">
                <a:effectLst/>
                <a:latin typeface="Times New Roman" panose="02020603050405020304" pitchFamily="18" charset="0"/>
                <a:ea typeface="Times New Roman" panose="02020603050405020304" pitchFamily="18" charset="0"/>
              </a:rPr>
              <a:t>acanthosis nigricans </a:t>
            </a:r>
            <a:r>
              <a:rPr lang="en-US" sz="1200" dirty="0">
                <a:effectLst/>
                <a:latin typeface="Times New Roman" panose="02020603050405020304" pitchFamily="18" charset="0"/>
                <a:ea typeface="Times New Roman" panose="02020603050405020304" pitchFamily="18" charset="0"/>
              </a:rPr>
              <a:t>or </a:t>
            </a:r>
            <a:r>
              <a:rPr lang="en-US" sz="1200" i="1" dirty="0">
                <a:effectLst/>
                <a:latin typeface="Times New Roman" panose="02020603050405020304" pitchFamily="18" charset="0"/>
                <a:ea typeface="Times New Roman" panose="02020603050405020304" pitchFamily="18" charset="0"/>
              </a:rPr>
              <a:t>keratosis</a:t>
            </a:r>
            <a:r>
              <a:rPr lang="en-US" sz="1200" dirty="0">
                <a:effectLst/>
                <a:latin typeface="Times New Roman" panose="02020603050405020304" pitchFamily="18" charset="0"/>
                <a:ea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rPr>
              <a:t>nigricans)</a:t>
            </a:r>
            <a:r>
              <a:rPr lang="en-US" sz="1200" dirty="0">
                <a:effectLst/>
                <a:latin typeface="Times New Roman" panose="02020603050405020304" pitchFamily="18" charset="0"/>
                <a:ea typeface="Times New Roman" panose="02020603050405020304" pitchFamily="18" charset="0"/>
              </a:rPr>
              <a:t> may indicate type 2 </a:t>
            </a:r>
            <a:r>
              <a:rPr lang="en-US" sz="1200" dirty="0" smtClean="0">
                <a:effectLst/>
                <a:latin typeface="Times New Roman" panose="02020603050405020304" pitchFamily="18" charset="0"/>
                <a:ea typeface="Times New Roman" panose="02020603050405020304" pitchFamily="18" charset="0"/>
              </a:rPr>
              <a:t>diabetes.</a:t>
            </a:r>
            <a:endParaRPr lang="en-US" sz="12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Also examine the skin for open wounds and note their location.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Arterial insufficiency</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Venous insufficiency</a:t>
            </a:r>
          </a:p>
          <a:p>
            <a:pPr marL="0" marR="0">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30</a:t>
            </a:fld>
            <a:endParaRPr lang="en-US" altLang="en-US" dirty="0"/>
          </a:p>
        </p:txBody>
      </p:sp>
    </p:spTree>
    <p:extLst>
      <p:ext uri="{BB962C8B-B14F-4D97-AF65-F5344CB8AC3E}">
        <p14:creationId xmlns:p14="http://schemas.microsoft.com/office/powerpoint/2010/main" val="1021726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smtClean="0">
                <a:effectLst/>
                <a:latin typeface="Times New Roman" panose="02020603050405020304" pitchFamily="18" charset="0"/>
                <a:ea typeface="Times New Roman" panose="02020603050405020304" pitchFamily="18" charset="0"/>
              </a:rPr>
              <a:t>D. </a:t>
            </a:r>
            <a:r>
              <a:rPr lang="en-US" sz="1200" b="0" dirty="0">
                <a:effectLst/>
                <a:latin typeface="Times New Roman" panose="02020603050405020304" pitchFamily="18" charset="0"/>
                <a:ea typeface="Times New Roman" panose="02020603050405020304" pitchFamily="18" charset="0"/>
              </a:rPr>
              <a:t>	Head and neck assessment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Observe the older patient for signs of head or face injury. </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2.	If there is a possibility of head injury, look for signs of altered mental status during the neurologic assessment.</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3.	Use caution when assessing and palpating the neck of an older patient.</a:t>
            </a:r>
          </a:p>
          <a:p>
            <a:pPr marL="685800" marR="0" indent="-228600">
              <a:spcBef>
                <a:spcPts val="0"/>
              </a:spcBef>
              <a:spcAft>
                <a:spcPts val="300"/>
              </a:spcAft>
              <a:buAutoNum type="alphaLcPeriod"/>
              <a:tabLst>
                <a:tab pos="457200" algn="l"/>
                <a:tab pos="457200" algn="l"/>
                <a:tab pos="914400" algn="l"/>
              </a:tabLst>
            </a:pPr>
            <a:r>
              <a:rPr lang="en-US" sz="1200" dirty="0" smtClean="0">
                <a:effectLst/>
                <a:latin typeface="Times New Roman"/>
                <a:ea typeface="Times New Roman"/>
              </a:rPr>
              <a:t>Arthritic changes in the neck make cervical vertebrae more prone to fracture.</a:t>
            </a:r>
          </a:p>
          <a:p>
            <a:pPr marL="685800" marR="0" indent="-228600">
              <a:spcBef>
                <a:spcPts val="0"/>
              </a:spcBef>
              <a:spcAft>
                <a:spcPts val="300"/>
              </a:spcAft>
              <a:buAutoNum type="alphaLcPeriod"/>
              <a:tabLst>
                <a:tab pos="457200" algn="l"/>
                <a:tab pos="457200" algn="l"/>
                <a:tab pos="914400" algn="l"/>
              </a:tabLst>
            </a:pPr>
            <a:r>
              <a:rPr lang="en-US" sz="1200" dirty="0" smtClean="0">
                <a:effectLst/>
                <a:latin typeface="Times New Roman"/>
                <a:ea typeface="Times New Roman"/>
              </a:rPr>
              <a:t>Never manipulate the spine.</a:t>
            </a:r>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31</a:t>
            </a:fld>
            <a:endParaRPr lang="en-US" altLang="en-US" dirty="0"/>
          </a:p>
        </p:txBody>
      </p:sp>
    </p:spTree>
    <p:extLst>
      <p:ext uri="{BB962C8B-B14F-4D97-AF65-F5344CB8AC3E}">
        <p14:creationId xmlns:p14="http://schemas.microsoft.com/office/powerpoint/2010/main" val="3007187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smtClean="0"/>
          </a:p>
          <a:p>
            <a:r>
              <a:rPr lang="en-US" dirty="0" smtClean="0"/>
              <a:t>E. Cardiorespiratory</a:t>
            </a:r>
            <a:r>
              <a:rPr lang="en-US" baseline="0" dirty="0" smtClean="0"/>
              <a:t> assessment</a:t>
            </a:r>
            <a:endParaRPr lang="en-US" dirty="0"/>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1. 	Lungs and heart</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Assess the chest for symmetry, rise, and expansion.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Observe for bruising, tenderness, or radiating pain to the neck, shoulders, or back.</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Assess the lungs via auscultation. The community paramedic should be aware that loss of elasticity of the chest wall means that injury to the underlying lung is possible with less force in older people.</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d.	Assess the heart, noting the apical impulse, rate, and rhythm, as well as any heart sounds, murmurs, rubs, or gallops.</a:t>
            </a:r>
            <a:r>
              <a:rPr lang="en-US" sz="900" dirty="0" smtClean="0">
                <a:effectLst/>
                <a:latin typeface="GiovanniStd-Book"/>
                <a:ea typeface="Times New Roman"/>
                <a:cs typeface="GiovanniStd-Book"/>
              </a:rPr>
              <a:t>  </a:t>
            </a:r>
            <a:endParaRPr lang="en-US" sz="1200" dirty="0" smtClean="0">
              <a:effectLst/>
              <a:latin typeface="Times New Roman"/>
              <a:ea typeface="Times New Roman"/>
            </a:endParaRP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2. 	Circulatory function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Circulatory function reflects the effectiveness of cardiac output </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Cardiac output = stroke volume × heart rate.</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The normal aging adult heart is less responsive to stimulation from the nerves that adjust the heart rate and strength of contraction, which can result in a lower heart rate and weaker pulse than expected.</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Heart sounds</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Normal heart sounds consist of S</a:t>
            </a:r>
            <a:r>
              <a:rPr lang="en-US" sz="1200" baseline="-25000" dirty="0" smtClean="0">
                <a:effectLst/>
                <a:latin typeface="Times New Roman"/>
                <a:ea typeface="Times New Roman"/>
              </a:rPr>
              <a:t>1</a:t>
            </a:r>
            <a:r>
              <a:rPr lang="en-US" sz="1200" dirty="0" smtClean="0">
                <a:effectLst/>
                <a:latin typeface="Times New Roman"/>
                <a:ea typeface="Times New Roman"/>
              </a:rPr>
              <a:t> and S</a:t>
            </a:r>
            <a:r>
              <a:rPr lang="en-US" sz="1200" baseline="-25000" dirty="0" smtClean="0">
                <a:effectLst/>
                <a:latin typeface="Times New Roman"/>
                <a:ea typeface="Times New Roman"/>
              </a:rPr>
              <a:t>2</a:t>
            </a:r>
            <a:r>
              <a:rPr lang="en-US" sz="1200" dirty="0" smtClean="0">
                <a:effectLst/>
                <a:latin typeface="Times New Roman"/>
                <a:ea typeface="Times New Roman"/>
              </a:rPr>
              <a:t>. As a person ages additional heart sounds and murmurs may develop.</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ii.	When extra heart sounds appear, the community paramedic must document the finding.</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iii.	Note any heart murmurs and document timing, intensity, location, radiation, quality, pitch, and loudness of the murmur.</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g.	Heart rate and blood pressure</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Heart rate, blood pressure, capillary refill, and mental status are all indicators of circulatory status.</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ii.	Heart rate may be affected by medications commonly taken by older people, especially beta-blockers, calcium channel blockers, and antiarrhythmic medications. </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iii.	Keep in mind that blood pressure levels considered normal in younger patients may be cause for concern in the older patient.</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iv.	Low blood pressure is an indicator of </a:t>
            </a:r>
            <a:r>
              <a:rPr lang="en-US" sz="1200" dirty="0" err="1" smtClean="0">
                <a:effectLst/>
                <a:latin typeface="Times New Roman"/>
                <a:ea typeface="Times New Roman"/>
              </a:rPr>
              <a:t>hypoperfusion</a:t>
            </a:r>
            <a:r>
              <a:rPr lang="en-US" sz="1200" dirty="0" smtClean="0">
                <a:effectLst/>
                <a:latin typeface="Times New Roman"/>
                <a:ea typeface="Times New Roman"/>
              </a:rPr>
              <a:t>. </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v.	When an older patient develops hypotension, the community paramedic should determine if there are contributing factors, such as inducement from prescription medications, post-gastrointestinal symptoms, vasovagal stimulation from vomiting, or postprandial hypotension (decrease in blood pressure following a meal).</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vi.	Assessing volume status, or dehydration, is also different in older patients than in younger patients.</a:t>
            </a:r>
          </a:p>
          <a:p>
            <a:pPr marL="9144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vii.	Circulation abnormalities may include resistant hypertension.</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The prevalence of resistant hypertension in the United States is 70 million persons, or 1 in every 3 adults.</a:t>
            </a:r>
          </a:p>
          <a:p>
            <a:pPr marL="11430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There are two categories of resistant hypertension: difficult-to-treat hypertension and truly resistant hypertension.</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32</a:t>
            </a:fld>
            <a:endParaRPr lang="en-US" altLang="en-US" dirty="0"/>
          </a:p>
        </p:txBody>
      </p:sp>
    </p:spTree>
    <p:extLst>
      <p:ext uri="{BB962C8B-B14F-4D97-AF65-F5344CB8AC3E}">
        <p14:creationId xmlns:p14="http://schemas.microsoft.com/office/powerpoint/2010/main" val="1070980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Airway function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Aging-related changes</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Airway management in the older adult can be compromised by several common anatomic changes, which results in increased work of breathing.</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An older patient’s ability to protect his or her own airway may be compromised as the result of a prior disease (eg, stroke or dementia</a:t>
            </a:r>
            <a:r>
              <a:rPr lang="en-US" sz="1200" dirty="0" smtClean="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Breathing assessment</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When assessing the effectiveness of breathing in older patients, remember that the normal range for respiratory rate in this age group is the same as that in young adults—12 to 20 breaths/min.</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The patient’s clinical presentation determines the severity of pulmonary compromise (audible respiratory wheezes, cough, is the patient speaking in one-word answers</a:t>
            </a:r>
            <a:r>
              <a:rPr lang="en-US" sz="1200" dirty="0" smtClean="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buAutoNum type="alphaLcPeriod" startAt="3"/>
              <a:tabLst>
                <a:tab pos="457200" algn="l"/>
              </a:tabLst>
            </a:pPr>
            <a:r>
              <a:rPr lang="en-US" sz="1200" dirty="0" smtClean="0">
                <a:effectLst/>
                <a:latin typeface="Times New Roman" panose="02020603050405020304" pitchFamily="18" charset="0"/>
                <a:ea typeface="Times New Roman" panose="02020603050405020304" pitchFamily="18" charset="0"/>
              </a:rPr>
              <a:t>For </a:t>
            </a:r>
            <a:r>
              <a:rPr lang="en-US" sz="1200" dirty="0">
                <a:effectLst/>
                <a:latin typeface="Times New Roman" panose="02020603050405020304" pitchFamily="18" charset="0"/>
                <a:ea typeface="Times New Roman" panose="02020603050405020304" pitchFamily="18" charset="0"/>
              </a:rPr>
              <a:t>the older patient, initial lung auscultation should be performed at the bases first, where rales or crackles will be heard initially, as fluid fills the lung fields from the bottom up</a:t>
            </a:r>
            <a:r>
              <a:rPr lang="en-US" sz="1200" dirty="0" smtClean="0">
                <a:effectLst/>
                <a:latin typeface="Times New Roman" panose="02020603050405020304" pitchFamily="18" charset="0"/>
                <a:ea typeface="Times New Roman" panose="02020603050405020304" pitchFamily="18" charset="0"/>
              </a:rPr>
              <a:t>.</a:t>
            </a:r>
          </a:p>
          <a:p>
            <a:pPr marL="685800" marR="0" indent="-228600" algn="l" defTabSz="914400" rtl="0" eaLnBrk="0" fontAlgn="base" latinLnBrk="0" hangingPunct="0">
              <a:lnSpc>
                <a:spcPct val="100000"/>
              </a:lnSpc>
              <a:spcBef>
                <a:spcPts val="0"/>
              </a:spcBef>
              <a:spcAft>
                <a:spcPts val="300"/>
              </a:spcAft>
              <a:buClrTx/>
              <a:buSzTx/>
              <a:buFontTx/>
              <a:buAutoNum type="alphaLcPeriod" startAt="3"/>
              <a:tabLst>
                <a:tab pos="457200" algn="l"/>
              </a:tabLst>
              <a:defRPr/>
            </a:pPr>
            <a:r>
              <a:rPr lang="en-US" sz="1200" kern="1200" dirty="0" smtClean="0">
                <a:solidFill>
                  <a:schemeClr val="tx1"/>
                </a:solidFill>
                <a:effectLst/>
                <a:latin typeface="Times New Roman" pitchFamily="18" charset="0"/>
                <a:ea typeface="+mn-ea"/>
                <a:cs typeface="+mn-cs"/>
              </a:rPr>
              <a:t>When further assessment and evaluation are needed, the community paramedic can perform: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Egophony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Bronchophony</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33</a:t>
            </a:fld>
            <a:endParaRPr lang="en-US" altLang="en-US" dirty="0"/>
          </a:p>
        </p:txBody>
      </p:sp>
    </p:spTree>
    <p:extLst>
      <p:ext uri="{BB962C8B-B14F-4D97-AF65-F5344CB8AC3E}">
        <p14:creationId xmlns:p14="http://schemas.microsoft.com/office/powerpoint/2010/main" val="40615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E. 	Neurologic assessment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Mental status assessment</a:t>
            </a:r>
          </a:p>
          <a:p>
            <a:pPr marL="685800" marR="0" indent="-228600">
              <a:spcBef>
                <a:spcPts val="0"/>
              </a:spcBef>
              <a:spcAft>
                <a:spcPts val="300"/>
              </a:spcAft>
              <a:buAutoNum type="alphaLcPeriod"/>
              <a:tabLst>
                <a:tab pos="457200" algn="l"/>
              </a:tabLst>
            </a:pPr>
            <a:r>
              <a:rPr lang="en-US" sz="1200" dirty="0" smtClean="0">
                <a:effectLst/>
                <a:latin typeface="Times New Roman" panose="02020603050405020304" pitchFamily="18" charset="0"/>
                <a:ea typeface="Times New Roman" panose="02020603050405020304" pitchFamily="18" charset="0"/>
              </a:rPr>
              <a:t>Observe </a:t>
            </a:r>
            <a:r>
              <a:rPr lang="en-US" sz="1200" dirty="0">
                <a:effectLst/>
                <a:latin typeface="Times New Roman" panose="02020603050405020304" pitchFamily="18" charset="0"/>
                <a:ea typeface="Times New Roman" panose="02020603050405020304" pitchFamily="18" charset="0"/>
              </a:rPr>
              <a:t>the </a:t>
            </a:r>
            <a:r>
              <a:rPr lang="en-US" sz="1200" dirty="0" smtClean="0">
                <a:effectLst/>
                <a:latin typeface="Times New Roman" panose="02020603050405020304" pitchFamily="18" charset="0"/>
                <a:ea typeface="Times New Roman" panose="02020603050405020304" pitchFamily="18" charset="0"/>
              </a:rPr>
              <a:t>patient</a:t>
            </a:r>
          </a:p>
          <a:p>
            <a:pPr marL="914400" marR="0" indent="-228600">
              <a:spcBef>
                <a:spcPts val="0"/>
              </a:spcBef>
              <a:spcAft>
                <a:spcPts val="300"/>
              </a:spcAft>
              <a:tabLst>
                <a:tab pos="457200" algn="l"/>
                <a:tab pos="457200" algn="l"/>
                <a:tab pos="914400" algn="l"/>
              </a:tabLst>
            </a:pPr>
            <a:r>
              <a:rPr lang="en-US" sz="1200" dirty="0" err="1" smtClean="0">
                <a:effectLst/>
                <a:latin typeface="Times New Roman"/>
                <a:ea typeface="Times New Roman"/>
              </a:rPr>
              <a:t>i</a:t>
            </a:r>
            <a:r>
              <a:rPr lang="en-US" sz="1200" dirty="0" smtClean="0">
                <a:effectLst/>
                <a:latin typeface="Times New Roman"/>
                <a:ea typeface="Times New Roman"/>
              </a:rPr>
              <a:t>.	Is the patient alert, responsive, making eye contact, and speaking in a clear voice? </a:t>
            </a:r>
          </a:p>
          <a:p>
            <a:pPr marL="971550" marR="0" indent="-285750">
              <a:spcBef>
                <a:spcPts val="0"/>
              </a:spcBef>
              <a:spcAft>
                <a:spcPts val="300"/>
              </a:spcAft>
              <a:buAutoNum type="romanLcPeriod" startAt="2"/>
              <a:tabLst>
                <a:tab pos="457200" algn="l"/>
                <a:tab pos="457200" algn="l"/>
                <a:tab pos="914400" algn="l"/>
              </a:tabLst>
            </a:pPr>
            <a:r>
              <a:rPr lang="en-US" sz="1200" dirty="0" smtClean="0">
                <a:effectLst/>
                <a:latin typeface="Times New Roman"/>
                <a:ea typeface="Times New Roman"/>
              </a:rPr>
              <a:t>Is the patient’s response appropriate to the questions being asked? </a:t>
            </a:r>
          </a:p>
          <a:p>
            <a:pPr marL="971550" marR="0" indent="-285750">
              <a:spcBef>
                <a:spcPts val="0"/>
              </a:spcBef>
              <a:spcAft>
                <a:spcPts val="300"/>
              </a:spcAft>
              <a:buAutoNum type="romanLcPeriod" startAt="2"/>
              <a:tabLst>
                <a:tab pos="457200" algn="l"/>
                <a:tab pos="457200" algn="l"/>
                <a:tab pos="914400" algn="l"/>
              </a:tabLst>
            </a:pPr>
            <a:r>
              <a:rPr lang="en-US" sz="1200" dirty="0" smtClean="0">
                <a:effectLst/>
                <a:latin typeface="Times New Roman"/>
                <a:ea typeface="Times New Roman"/>
              </a:rPr>
              <a:t>Is the patient in pain?</a:t>
            </a:r>
            <a:endParaRPr lang="en-US" sz="1200" dirty="0" smtClean="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b</a:t>
            </a:r>
            <a:r>
              <a:rPr lang="en-US" sz="1200" dirty="0">
                <a:effectLst/>
                <a:latin typeface="Times New Roman" panose="02020603050405020304" pitchFamily="18" charset="0"/>
                <a:ea typeface="Times New Roman" panose="02020603050405020304" pitchFamily="18" charset="0"/>
              </a:rPr>
              <a:t>.	Determine the patient’s orientation to person, place, time, and event </a:t>
            </a:r>
          </a:p>
          <a:p>
            <a:pPr marL="685800" marR="0" indent="-228600" algn="l" defTabSz="914400" rtl="0" eaLnBrk="0" fontAlgn="base" latinLnBrk="0" hangingPunct="0">
              <a:lnSpc>
                <a:spcPct val="100000"/>
              </a:lnSpc>
              <a:spcBef>
                <a:spcPts val="0"/>
              </a:spcBef>
              <a:spcAft>
                <a:spcPts val="300"/>
              </a:spcAft>
              <a:buClrTx/>
              <a:buSzTx/>
              <a:buFontTx/>
              <a:buNone/>
              <a:tabLst>
                <a:tab pos="457200" algn="l"/>
              </a:tabLst>
              <a:defRPr/>
            </a:pPr>
            <a:r>
              <a:rPr lang="en-US" sz="1200" dirty="0">
                <a:effectLst/>
                <a:latin typeface="Times New Roman" panose="02020603050405020304" pitchFamily="18" charset="0"/>
                <a:ea typeface="Times New Roman" panose="02020603050405020304" pitchFamily="18" charset="0"/>
              </a:rPr>
              <a:t>	i. 	Ask what day of the week it </a:t>
            </a:r>
            <a:r>
              <a:rPr lang="en-US" sz="1200" dirty="0" smtClean="0">
                <a:effectLst/>
                <a:latin typeface="Times New Roman" panose="02020603050405020304" pitchFamily="18" charset="0"/>
                <a:ea typeface="Times New Roman" panose="02020603050405020304" pitchFamily="18" charset="0"/>
              </a:rPr>
              <a:t>is </a:t>
            </a:r>
            <a:r>
              <a:rPr lang="en-US" sz="1200" kern="1200" dirty="0" smtClean="0">
                <a:solidFill>
                  <a:schemeClr val="tx1"/>
                </a:solidFill>
                <a:effectLst/>
                <a:latin typeface="Times New Roman" pitchFamily="18" charset="0"/>
                <a:ea typeface="+mn-ea"/>
                <a:cs typeface="+mn-cs"/>
              </a:rPr>
              <a:t>or if the patient knows where he or she is right now.</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Confer with a family member or </a:t>
            </a:r>
            <a:r>
              <a:rPr lang="en-US" sz="1200" dirty="0" smtClean="0">
                <a:effectLst/>
                <a:latin typeface="Times New Roman" panose="02020603050405020304" pitchFamily="18" charset="0"/>
                <a:ea typeface="Times New Roman" panose="02020603050405020304" pitchFamily="18" charset="0"/>
              </a:rPr>
              <a:t>caregiver.</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Determining whether the patient’s mental status impairment is chronic or acute may indicate the severity of the condition.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34</a:t>
            </a:fld>
            <a:endParaRPr lang="en-US" altLang="en-US" dirty="0"/>
          </a:p>
        </p:txBody>
      </p:sp>
    </p:spTree>
    <p:extLst>
      <p:ext uri="{BB962C8B-B14F-4D97-AF65-F5344CB8AC3E}">
        <p14:creationId xmlns:p14="http://schemas.microsoft.com/office/powerpoint/2010/main" val="581838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Depression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Development </a:t>
            </a:r>
            <a:r>
              <a:rPr lang="en-US" sz="1200" dirty="0">
                <a:effectLst/>
                <a:latin typeface="Times New Roman" panose="02020603050405020304" pitchFamily="18" charset="0"/>
                <a:ea typeface="Times New Roman" panose="02020603050405020304" pitchFamily="18" charset="0"/>
              </a:rPr>
              <a:t>in older adults often coincides with neurologic or cardiac disorders, medication side effects, electrolyte disturbances, nutritional deficiencies, and psychosocial loss.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Impaired biologic synthesis of serotonin, norepinephrine, and dopamine as a result of the natural aging process may contribute to depression symptoms.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Depression is widespread among all adults but is often not recognized or treated.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Many older adults face chronic illnesses as well as various social and economic difficulties, and health care professionals may mistakenly conclude that depression is a normal consequence of these </a:t>
            </a:r>
            <a:r>
              <a:rPr lang="en-US" sz="1200" dirty="0" smtClean="0">
                <a:effectLst/>
                <a:latin typeface="Times New Roman" panose="02020603050405020304" pitchFamily="18" charset="0"/>
                <a:ea typeface="Times New Roman" panose="02020603050405020304" pitchFamily="18" charset="0"/>
              </a:rPr>
              <a:t>problems.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a:t>
            </a:r>
            <a:r>
              <a:rPr lang="en-US" sz="1200" dirty="0" smtClean="0">
                <a:effectLst/>
                <a:latin typeface="Times New Roman" panose="02020603050405020304" pitchFamily="18" charset="0"/>
                <a:ea typeface="Times New Roman" panose="02020603050405020304" pitchFamily="18" charset="0"/>
              </a:rPr>
              <a:t>Your mental </a:t>
            </a:r>
            <a:r>
              <a:rPr lang="en-US" sz="1200" dirty="0">
                <a:effectLst/>
                <a:latin typeface="Times New Roman" panose="02020603050405020304" pitchFamily="18" charset="0"/>
                <a:ea typeface="Times New Roman" panose="02020603050405020304" pitchFamily="18" charset="0"/>
              </a:rPr>
              <a:t>health assessment of the older patient should include both physical conditions and social and economic attributes that may contribute to the diagnosis of depression.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Improved mental health screening may improve detection and treatment of mental disorders before drastic consequences, such as suicide, can occur.</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Ask the patient about suicidal ideation.</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The clinical presentation of depression may include blunt affect, avoidance of eye contact, poor hygiene, and behavioral symptoms such as uncooperativeness, moody responses, and social withdrawal.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g.	Use the Geriatric Depression Scale (GDS) to assess the risk of depression.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35</a:t>
            </a:fld>
            <a:endParaRPr lang="en-US" altLang="en-US" dirty="0"/>
          </a:p>
        </p:txBody>
      </p:sp>
    </p:spTree>
    <p:extLst>
      <p:ext uri="{BB962C8B-B14F-4D97-AF65-F5344CB8AC3E}">
        <p14:creationId xmlns:p14="http://schemas.microsoft.com/office/powerpoint/2010/main" val="1233360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Dementia</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Dementia is a slow process of declining cognitive function.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 community paramedic must be cognizant of contributing causes that may produce dementia-like symptoms.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Prudent history and focused questions will help the patient’s physician.</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36</a:t>
            </a:fld>
            <a:endParaRPr lang="en-US" altLang="en-US" dirty="0"/>
          </a:p>
        </p:txBody>
      </p:sp>
    </p:spTree>
    <p:extLst>
      <p:ext uri="{BB962C8B-B14F-4D97-AF65-F5344CB8AC3E}">
        <p14:creationId xmlns:p14="http://schemas.microsoft.com/office/powerpoint/2010/main" val="1586482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Delirium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Delirium, unlike dementia, has a rapid onset and a brief duration and is reversible.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As people age, the incidence of delirium increases, often in association with both comorbidities and medical illnesses.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Signs of delirium involve cognitive impairment; patients can cycle between hyperalertness and drowsiness, and they may experience perceptual disturbances, such as hallucinations or delusions.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Both intrinsic and extrinsic factors may contribute to the development of delirium.</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37</a:t>
            </a:fld>
            <a:endParaRPr lang="en-US" altLang="en-US" dirty="0"/>
          </a:p>
        </p:txBody>
      </p:sp>
    </p:spTree>
    <p:extLst>
      <p:ext uri="{BB962C8B-B14F-4D97-AF65-F5344CB8AC3E}">
        <p14:creationId xmlns:p14="http://schemas.microsoft.com/office/powerpoint/2010/main" val="2597746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F. 	Abdominal assessment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Assess the liver, spleen, and kidney area for ecchymosis, shape, and pain or tenderness when palpated.</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Note that the abdominal organs of an older patient will not necessarily be in exactly the same location as in a younger patient.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38</a:t>
            </a:fld>
            <a:endParaRPr lang="en-US" altLang="en-US" dirty="0"/>
          </a:p>
        </p:txBody>
      </p:sp>
    </p:spTree>
    <p:extLst>
      <p:ext uri="{BB962C8B-B14F-4D97-AF65-F5344CB8AC3E}">
        <p14:creationId xmlns:p14="http://schemas.microsoft.com/office/powerpoint/2010/main" val="1989420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Older patients have a blunted immune response, so they do not develop inflammation or an increase in sensory perception as a younger patient with an abdominal condition might.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t>
            </a:r>
            <a:r>
              <a:rPr lang="en-US" sz="1200" dirty="0" smtClean="0">
                <a:effectLst/>
                <a:latin typeface="Times New Roman" panose="02020603050405020304" pitchFamily="18" charset="0"/>
                <a:ea typeface="Times New Roman" panose="02020603050405020304" pitchFamily="18" charset="0"/>
              </a:rPr>
              <a:t>They </a:t>
            </a:r>
            <a:r>
              <a:rPr lang="en-US" sz="1200" dirty="0">
                <a:effectLst/>
                <a:latin typeface="Times New Roman" panose="02020603050405020304" pitchFamily="18" charset="0"/>
                <a:ea typeface="Times New Roman" panose="02020603050405020304" pitchFamily="18" charset="0"/>
              </a:rPr>
              <a:t>often do not have the typical symptoms or physical findings associated with abdominal complaints.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39</a:t>
            </a:fld>
            <a:endParaRPr lang="en-US" altLang="en-US" dirty="0"/>
          </a:p>
        </p:txBody>
      </p:sp>
    </p:spTree>
    <p:extLst>
      <p:ext uri="{BB962C8B-B14F-4D97-AF65-F5344CB8AC3E}">
        <p14:creationId xmlns:p14="http://schemas.microsoft.com/office/powerpoint/2010/main" val="18053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0" marR="0">
              <a:spcBef>
                <a:spcPts val="1800"/>
              </a:spcBef>
              <a:spcAft>
                <a:spcPts val="600"/>
              </a:spcAft>
            </a:pPr>
            <a:r>
              <a:rPr lang="en-US" sz="2000" dirty="0">
                <a:effectLst/>
                <a:latin typeface="Times New Roman" panose="02020603050405020304" pitchFamily="18" charset="0"/>
                <a:ea typeface="Times New Roman" panose="02020603050405020304" pitchFamily="18" charset="0"/>
              </a:rPr>
              <a:t>II. Attitudes Toward and Communication With Older Adults</a:t>
            </a:r>
          </a:p>
          <a:p>
            <a:pPr marL="228600" marR="0" indent="-228600">
              <a:spcBef>
                <a:spcPts val="600"/>
              </a:spcBef>
              <a:spcAft>
                <a:spcPts val="600"/>
              </a:spcAft>
            </a:pPr>
            <a:r>
              <a:rPr lang="en-US" sz="1400" b="0" dirty="0">
                <a:effectLst/>
                <a:latin typeface="Times New Roman" panose="02020603050405020304" pitchFamily="18" charset="0"/>
                <a:ea typeface="Times New Roman" panose="02020603050405020304" pitchFamily="18" charset="0"/>
              </a:rPr>
              <a:t>A. 	Community paramedic’s philosophy</a:t>
            </a:r>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1. 	The community paramedic’s basic philosophy should embrace: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Taking an unbiased approach to each clinical experience</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Practicing egalitarianism</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Providing thoroughly professional care and professional conduct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a:t>
            </a:fld>
            <a:endParaRPr lang="en-US" altLang="en-US" dirty="0"/>
          </a:p>
        </p:txBody>
      </p:sp>
    </p:spTree>
    <p:extLst>
      <p:ext uri="{BB962C8B-B14F-4D97-AF65-F5344CB8AC3E}">
        <p14:creationId xmlns:p14="http://schemas.microsoft.com/office/powerpoint/2010/main" val="2981514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G. 	Musculoskeletal assessment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To address potential injuries to the older patient, the community paramedic must be able to distinguish </a:t>
            </a:r>
            <a:r>
              <a:rPr lang="en-US" sz="1200" dirty="0" smtClean="0">
                <a:effectLst/>
                <a:latin typeface="Times New Roman" panose="02020603050405020304" pitchFamily="18" charset="0"/>
                <a:ea typeface="Times New Roman" panose="02020603050405020304" pitchFamily="18" charset="0"/>
              </a:rPr>
              <a:t>between normal </a:t>
            </a:r>
            <a:r>
              <a:rPr lang="en-US" sz="1200" dirty="0">
                <a:effectLst/>
                <a:latin typeface="Times New Roman" panose="02020603050405020304" pitchFamily="18" charset="0"/>
                <a:ea typeface="Times New Roman" panose="02020603050405020304" pitchFamily="18" charset="0"/>
              </a:rPr>
              <a:t>pathophysiologic changes that occur with age and abnormal changes.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For example, bone and joint deformities may occur with age or may be induced by injuries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Muscle or ligament injuries, although less common, will result in reduced movement due to swelling and tendon damage.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Evaluate patient’s range of motion (ROM)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Active ROM</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Passive ROM</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40</a:t>
            </a:fld>
            <a:endParaRPr lang="en-US" altLang="en-US" dirty="0"/>
          </a:p>
        </p:txBody>
      </p:sp>
    </p:spTree>
    <p:extLst>
      <p:ext uri="{BB962C8B-B14F-4D97-AF65-F5344CB8AC3E}">
        <p14:creationId xmlns:p14="http://schemas.microsoft.com/office/powerpoint/2010/main" val="2698180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Muscle or ligament </a:t>
            </a:r>
            <a:r>
              <a:rPr lang="en-US" sz="1200" dirty="0" smtClean="0">
                <a:effectLst/>
                <a:latin typeface="Times New Roman" panose="02020603050405020304" pitchFamily="18" charset="0"/>
                <a:ea typeface="Times New Roman" panose="02020603050405020304" pitchFamily="18" charset="0"/>
              </a:rPr>
              <a:t>injuries</a:t>
            </a:r>
            <a:r>
              <a:rPr lang="en-US" sz="1200" baseline="0" dirty="0" smtClean="0">
                <a:effectLst/>
                <a:latin typeface="Times New Roman" panose="02020603050405020304" pitchFamily="18" charset="0"/>
                <a:ea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will </a:t>
            </a:r>
            <a:r>
              <a:rPr lang="en-US" sz="1200" dirty="0">
                <a:effectLst/>
                <a:latin typeface="Times New Roman" panose="02020603050405020304" pitchFamily="18" charset="0"/>
                <a:ea typeface="Times New Roman" panose="02020603050405020304" pitchFamily="18" charset="0"/>
              </a:rPr>
              <a:t>result in reduced movement due to swelling and tendon damage.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Document the joints assessed and any complaints of pain or signs of stiffness, spasm, or weakness. Occasionally older patients with kyphosis</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and arthritis of the spine will have discomfort.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41</a:t>
            </a:fld>
            <a:endParaRPr lang="en-US" altLang="en-US" dirty="0"/>
          </a:p>
        </p:txBody>
      </p:sp>
    </p:spTree>
    <p:extLst>
      <p:ext uri="{BB962C8B-B14F-4D97-AF65-F5344CB8AC3E}">
        <p14:creationId xmlns:p14="http://schemas.microsoft.com/office/powerpoint/2010/main" val="2514359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Deformity of the extremities may be the result of aging or disease, rather than injury.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Community paramedics should be familiar with the typical deformities that occur to the fingers in the case of severe arthritis (osteoarthritis and rheumatoid arthritis</a:t>
            </a:r>
            <a:r>
              <a:rPr lang="en-US" sz="1200" dirty="0" smtClean="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42</a:t>
            </a:fld>
            <a:endParaRPr lang="en-US" altLang="en-US" dirty="0"/>
          </a:p>
        </p:txBody>
      </p:sp>
    </p:spTree>
    <p:extLst>
      <p:ext uri="{BB962C8B-B14F-4D97-AF65-F5344CB8AC3E}">
        <p14:creationId xmlns:p14="http://schemas.microsoft.com/office/powerpoint/2010/main" val="4258022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The rule of symmetry</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is an important consideration, especially when assessing an older patient.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 physical finding on one side of the body that is present on the other side of the body is more likely to be normal.</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43</a:t>
            </a:fld>
            <a:endParaRPr lang="en-US" altLang="en-US" dirty="0"/>
          </a:p>
        </p:txBody>
      </p:sp>
    </p:spTree>
    <p:extLst>
      <p:ext uri="{BB962C8B-B14F-4D97-AF65-F5344CB8AC3E}">
        <p14:creationId xmlns:p14="http://schemas.microsoft.com/office/powerpoint/2010/main" val="3275115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 Trauma in Older Adults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Mechanism of injury</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1.	During your assessment of older patients, you should consider the possibility of injury.</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2. 	Age-related changes cause an increased risk of injury from many sources, but perhaps most notably falls.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Decline in vision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Decrease in range of motion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Muscle weakness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d.	Falls may also occur from iatrogenic causes (</a:t>
            </a:r>
            <a:r>
              <a:rPr lang="en-US" sz="1200" dirty="0" err="1" smtClean="0">
                <a:effectLst/>
                <a:latin typeface="Times New Roman"/>
                <a:ea typeface="Times New Roman"/>
              </a:rPr>
              <a:t>eg</a:t>
            </a:r>
            <a:r>
              <a:rPr lang="en-US" sz="1200" dirty="0" smtClean="0">
                <a:effectLst/>
                <a:latin typeface="Times New Roman"/>
                <a:ea typeface="Times New Roman"/>
              </a:rPr>
              <a:t>, medication side effects).</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3.	According to the Centers for Disease Control and Prevention (CDC), falls are a leading cause of death in the United States for people 65 years and older.</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44</a:t>
            </a:fld>
            <a:endParaRPr lang="en-US" altLang="en-US" dirty="0"/>
          </a:p>
        </p:txBody>
      </p:sp>
    </p:spTree>
    <p:extLst>
      <p:ext uri="{BB962C8B-B14F-4D97-AF65-F5344CB8AC3E}">
        <p14:creationId xmlns:p14="http://schemas.microsoft.com/office/powerpoint/2010/main" val="1005400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Assessing for trauma</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When there is a question of injury, inspect the older patient’s physical appearance and assess for any abnormality.</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Determining the mechanism of injury for an older patient involves asking more questions than with patients in any other age group.</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Example: If an older patient falls, the community paramedic should consider the fall to be a symptom produced by a system failure within the body.</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Falls caused by weakness, dizziness, or palpitations most likely have a very dangerous underlying cause.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When explaining the cause of a fall, some older patients will say they tripped, even if they did not, for fear of being labeled “frail.”</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Evaluate the patient’s mental status and the surrounding environment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If the patient’s account does not seem plausible, then ask questions targeted at determining whether the patient is experiencing physical symptoms.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It is better to doubt the patient’s story and discover a serious medical problem than to accept an unlikely explanation and miss a potential life threat.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45</a:t>
            </a:fld>
            <a:endParaRPr lang="en-US" altLang="en-US" dirty="0"/>
          </a:p>
        </p:txBody>
      </p:sp>
    </p:spTree>
    <p:extLst>
      <p:ext uri="{BB962C8B-B14F-4D97-AF65-F5344CB8AC3E}">
        <p14:creationId xmlns:p14="http://schemas.microsoft.com/office/powerpoint/2010/main" val="3477591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VII. Elder Abuse</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Defining elder abuse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National Institutes of Health and National Human Resources Association define elder abuse as neglectful or intentional acts performed by a caretaker or family member that has caused or may cause harm or risk of harm to the older adult.</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community paramedic should be aware of the different types of abuse: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Physical abuse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Sexual abuse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Neglect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Exploitation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Emotional </a:t>
            </a:r>
            <a:r>
              <a:rPr lang="en-US" sz="1200" b="0" dirty="0" smtClean="0">
                <a:effectLst/>
                <a:latin typeface="Times New Roman" panose="02020603050405020304" pitchFamily="18" charset="0"/>
                <a:ea typeface="Times New Roman" panose="02020603050405020304" pitchFamily="18" charset="0"/>
              </a:rPr>
              <a:t>or financial </a:t>
            </a:r>
            <a:r>
              <a:rPr lang="en-US" sz="1200" dirty="0" smtClean="0">
                <a:effectLst/>
                <a:latin typeface="Times New Roman" panose="02020603050405020304" pitchFamily="18" charset="0"/>
                <a:ea typeface="Times New Roman" panose="02020603050405020304" pitchFamily="18" charset="0"/>
              </a:rPr>
              <a:t>abuse</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Abandonment</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3. 	Notably, 55% of elder abuse cases involve neglect.</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46</a:t>
            </a:fld>
            <a:endParaRPr lang="en-US" altLang="en-US" dirty="0"/>
          </a:p>
        </p:txBody>
      </p:sp>
    </p:spTree>
    <p:extLst>
      <p:ext uri="{BB962C8B-B14F-4D97-AF65-F5344CB8AC3E}">
        <p14:creationId xmlns:p14="http://schemas.microsoft.com/office/powerpoint/2010/main" val="37934725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 </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Physical signs of elder abuse include: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Slap marks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Unexplained burn marks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Unusual bruising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Bruising around the breasts or genital areas </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5. 	Signs of neglect include:</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An unkempt appearance</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Unusual weight loss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Untreated decubitus ulcers (bed sores)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47</a:t>
            </a:fld>
            <a:endParaRPr lang="en-US" altLang="en-US" dirty="0"/>
          </a:p>
        </p:txBody>
      </p:sp>
    </p:spTree>
    <p:extLst>
      <p:ext uri="{BB962C8B-B14F-4D97-AF65-F5344CB8AC3E}">
        <p14:creationId xmlns:p14="http://schemas.microsoft.com/office/powerpoint/2010/main" val="1467372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VIII. Common Medical Complaints of Geriatric Patients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Shortness of breath</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Shortness of breath is a common complaint in the older population.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As natural physiologic changes occur, functional residual capacity increases, thereby increasing: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The older person’s work of breathing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Risk </a:t>
            </a:r>
            <a:r>
              <a:rPr lang="en-US" sz="1200" dirty="0">
                <a:effectLst/>
                <a:latin typeface="Times New Roman" panose="02020603050405020304" pitchFamily="18" charset="0"/>
                <a:ea typeface="Times New Roman" panose="02020603050405020304" pitchFamily="18" charset="0"/>
              </a:rPr>
              <a:t>for respiratory failure following an injury or disease process.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Potential causes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Anxiety</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b.	Cardiac </a:t>
            </a:r>
            <a:r>
              <a:rPr lang="en-US" sz="1200" dirty="0">
                <a:effectLst/>
                <a:latin typeface="Times New Roman" panose="02020603050405020304" pitchFamily="18" charset="0"/>
                <a:ea typeface="Times New Roman" panose="02020603050405020304" pitchFamily="18" charset="0"/>
              </a:rPr>
              <a:t>disease (eg, CHF) </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c. </a:t>
            </a:r>
            <a:r>
              <a:rPr lang="en-US" sz="1200" dirty="0">
                <a:effectLst/>
                <a:latin typeface="Times New Roman" panose="02020603050405020304" pitchFamily="18" charset="0"/>
                <a:ea typeface="Times New Roman" panose="02020603050405020304" pitchFamily="18" charset="0"/>
              </a:rPr>
              <a:t>	Pulmonary disease (eg, chronic obstructive pulmonary disease [COPD], bronchitis, asthma, emphysema, </a:t>
            </a:r>
            <a:r>
              <a:rPr lang="en-US" sz="1200" dirty="0" smtClean="0">
                <a:effectLst/>
                <a:latin typeface="Times New Roman" panose="02020603050405020304" pitchFamily="18" charset="0"/>
                <a:ea typeface="Times New Roman" panose="02020603050405020304" pitchFamily="18" charset="0"/>
              </a:rPr>
              <a:t>and pulmonary </a:t>
            </a:r>
            <a:r>
              <a:rPr lang="en-US" sz="1200" dirty="0">
                <a:effectLst/>
                <a:latin typeface="Times New Roman" panose="02020603050405020304" pitchFamily="18" charset="0"/>
                <a:ea typeface="Times New Roman" panose="02020603050405020304" pitchFamily="18" charset="0"/>
              </a:rPr>
              <a:t>emboli)</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A variety of other medical conditions, such as pain, bleeding, or medication interactions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Abdominal pain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While assessing the older patient with abdominal pain, remember that a good medical history is the key to successful care.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 expected signs and symptoms associated with a particular abdominal problem may be altered or absent in older patients.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Potential causes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Diffuse abdominal pain may indicate acute pancreatitis, mesenteric ischemia, peritonitis, gastroenteritis, or sickle cell crisis; abdominal distention with nausea and vomiting may be associated with alcohol abuse or a history of gallstones.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Epigastric pain may indicate dyspepsia, peptic ulcer, or gastric ulcer.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Right upper quadrant pain may indicate cholecystitis, biliary colic, congestive hepatomegaly, or a perforated duodenal ulcer.</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Right lower quadrant pain may indicate appendicitis, cecal diverticulitis, or Meckel’s diverticulitis.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Bilateral right and left lower quadrant pain may indicate abdominal abscess, abdominal hematoma, cystitis, endometriosis, incarcerated hernia, inflammatory bowel disease, pelvic inflammatory disease, renal stone, ruptured abdominal aortic aneurysm, or torsion of the ovarian cyst or testis.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Left upper quadrant pain may indicate gastritis or splenic disorder or rupture and associated shock.</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6. 	Assessment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The approach to assessment of abdominal pain is the same for the older patient as it is for the younger patient: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Observe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Auscultate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Palpate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When assessing abdominal pain in the older patient, use the mnemonic OLD CART as a guideline: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a:t>
            </a:r>
            <a:r>
              <a:rPr lang="en-US" sz="1200" b="1" dirty="0">
                <a:effectLst/>
                <a:latin typeface="Times New Roman" panose="02020603050405020304" pitchFamily="18" charset="0"/>
                <a:ea typeface="Times New Roman" panose="02020603050405020304" pitchFamily="18" charset="0"/>
              </a:rPr>
              <a:t>O</a:t>
            </a:r>
            <a:r>
              <a:rPr lang="en-US" sz="1200" dirty="0">
                <a:effectLst/>
                <a:latin typeface="Times New Roman" panose="02020603050405020304" pitchFamily="18" charset="0"/>
                <a:ea typeface="Times New Roman" panose="02020603050405020304" pitchFamily="18" charset="0"/>
              </a:rPr>
              <a:t>nset of pain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a:t>
            </a:r>
            <a:r>
              <a:rPr lang="en-US" sz="1200" b="1" dirty="0">
                <a:effectLst/>
                <a:latin typeface="Times New Roman" panose="02020603050405020304" pitchFamily="18" charset="0"/>
                <a:ea typeface="Times New Roman" panose="02020603050405020304" pitchFamily="18" charset="0"/>
              </a:rPr>
              <a:t>L</a:t>
            </a:r>
            <a:r>
              <a:rPr lang="en-US" sz="1200" dirty="0">
                <a:effectLst/>
                <a:latin typeface="Times New Roman" panose="02020603050405020304" pitchFamily="18" charset="0"/>
                <a:ea typeface="Times New Roman" panose="02020603050405020304" pitchFamily="18" charset="0"/>
              </a:rPr>
              <a:t>ocation of pain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a:t>
            </a:r>
            <a:r>
              <a:rPr lang="en-US" sz="1200" b="1" dirty="0">
                <a:effectLst/>
                <a:latin typeface="Times New Roman" panose="02020603050405020304" pitchFamily="18" charset="0"/>
                <a:ea typeface="Times New Roman" panose="02020603050405020304" pitchFamily="18" charset="0"/>
              </a:rPr>
              <a:t>D</a:t>
            </a:r>
            <a:r>
              <a:rPr lang="en-US" sz="1200" dirty="0">
                <a:effectLst/>
                <a:latin typeface="Times New Roman" panose="02020603050405020304" pitchFamily="18" charset="0"/>
                <a:ea typeface="Times New Roman" panose="02020603050405020304" pitchFamily="18" charset="0"/>
              </a:rPr>
              <a:t>uration of pain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iv.	</a:t>
            </a:r>
            <a:r>
              <a:rPr lang="en-US" sz="1200" b="1" dirty="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haracteristics of pain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v.	</a:t>
            </a:r>
            <a:r>
              <a:rPr lang="en-US" sz="1200" b="1" dirty="0">
                <a:effectLst/>
                <a:latin typeface="Times New Roman" panose="02020603050405020304" pitchFamily="18" charset="0"/>
                <a:ea typeface="Times New Roman" panose="02020603050405020304" pitchFamily="18" charset="0"/>
              </a:rPr>
              <a:t>A</a:t>
            </a:r>
            <a:r>
              <a:rPr lang="en-US" sz="1200" dirty="0">
                <a:effectLst/>
                <a:latin typeface="Times New Roman" panose="02020603050405020304" pitchFamily="18" charset="0"/>
                <a:ea typeface="Times New Roman" panose="02020603050405020304" pitchFamily="18" charset="0"/>
              </a:rPr>
              <a:t>ggravating factors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vi.	</a:t>
            </a:r>
            <a:r>
              <a:rPr lang="en-US" sz="1200" b="1" dirty="0">
                <a:effectLst/>
                <a:latin typeface="Times New Roman" panose="02020603050405020304" pitchFamily="18" charset="0"/>
                <a:ea typeface="Times New Roman" panose="02020603050405020304" pitchFamily="18" charset="0"/>
              </a:rPr>
              <a:t>R</a:t>
            </a:r>
            <a:r>
              <a:rPr lang="en-US" sz="1200" dirty="0">
                <a:effectLst/>
                <a:latin typeface="Times New Roman" panose="02020603050405020304" pitchFamily="18" charset="0"/>
                <a:ea typeface="Times New Roman" panose="02020603050405020304" pitchFamily="18" charset="0"/>
              </a:rPr>
              <a:t>elieving factors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vii.	</a:t>
            </a:r>
            <a:r>
              <a:rPr lang="en-US" sz="1200" b="1" dirty="0">
                <a:effectLst/>
                <a:latin typeface="Times New Roman" panose="02020603050405020304" pitchFamily="18" charset="0"/>
                <a:ea typeface="Times New Roman" panose="02020603050405020304" pitchFamily="18" charset="0"/>
              </a:rPr>
              <a:t>T</a:t>
            </a:r>
            <a:r>
              <a:rPr lang="en-US" sz="1200" dirty="0">
                <a:effectLst/>
                <a:latin typeface="Times New Roman" panose="02020603050405020304" pitchFamily="18" charset="0"/>
                <a:ea typeface="Times New Roman" panose="02020603050405020304" pitchFamily="18" charset="0"/>
              </a:rPr>
              <a:t>reatment</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Dizziness and vertigo</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Dizziness means different things to different people and may be described as: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Spinning (vertigo)</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Lightheadedness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Weakness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Unsteadiness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Wooziness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Loss of balance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Potential causes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a.	Patients complaining of dizziness can be separated into two categories: </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Those who experience vertigo</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Those who do not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The most common causes of dizziness with vertigo in the older patient include conditions affecting the peripheral vestibular system (inner ear), including: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Benign paroxysmal positional vertigo</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Ménière disease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iii.	Labyrinthitis</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c. 	Patients with dizziness but no vertigo can be further divided into those with dizziness when active and those with dizziness when resting.</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d.	Causes of dizziness at rest:</a:t>
            </a:r>
          </a:p>
          <a:p>
            <a:pPr marL="914400" marR="0" indent="-228600">
              <a:spcBef>
                <a:spcPts val="0"/>
              </a:spcBef>
              <a:spcAft>
                <a:spcPts val="300"/>
              </a:spcAft>
              <a:tabLst>
                <a:tab pos="457200" algn="l"/>
                <a:tab pos="457200" algn="l"/>
                <a:tab pos="914400" algn="l"/>
                <a:tab pos="1885950" algn="l"/>
              </a:tabLst>
            </a:pPr>
            <a:r>
              <a:rPr lang="en-US" sz="1200" dirty="0" err="1" smtClean="0">
                <a:effectLst/>
                <a:latin typeface="Times New Roman"/>
                <a:ea typeface="Times New Roman"/>
              </a:rPr>
              <a:t>i</a:t>
            </a:r>
            <a:r>
              <a:rPr lang="en-US" sz="1200" dirty="0" smtClean="0">
                <a:effectLst/>
                <a:latin typeface="Times New Roman"/>
                <a:ea typeface="Times New Roman"/>
              </a:rPr>
              <a:t>. 	Irregular heart rate</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ii.	Severe hypotension</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iii.	Hypoxia</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iv. 	Certain heart medications</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v. 	Over-the-counter medications (cold </a:t>
            </a:r>
            <a:r>
              <a:rPr lang="en-US" sz="1200" dirty="0" smtClean="0">
                <a:effectLst/>
                <a:latin typeface="Times New Roman"/>
                <a:ea typeface="Times New Roman"/>
              </a:rPr>
              <a:t>remedies and </a:t>
            </a:r>
            <a:r>
              <a:rPr lang="en-US" sz="1200" dirty="0" smtClean="0">
                <a:effectLst/>
                <a:latin typeface="Times New Roman"/>
                <a:ea typeface="Times New Roman"/>
              </a:rPr>
              <a:t>herbal medications)</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e. 	Causes of dizziness that occurs with a simple activity:</a:t>
            </a:r>
          </a:p>
          <a:p>
            <a:pPr marL="914400" marR="0" indent="-228600">
              <a:spcBef>
                <a:spcPts val="0"/>
              </a:spcBef>
              <a:spcAft>
                <a:spcPts val="300"/>
              </a:spcAft>
              <a:tabLst>
                <a:tab pos="457200" algn="l"/>
                <a:tab pos="457200" algn="l"/>
                <a:tab pos="914400" algn="l"/>
                <a:tab pos="1885950" algn="l"/>
              </a:tabLst>
            </a:pPr>
            <a:r>
              <a:rPr lang="en-US" sz="1200" dirty="0" err="1" smtClean="0">
                <a:effectLst/>
                <a:latin typeface="Times New Roman"/>
                <a:ea typeface="Times New Roman"/>
              </a:rPr>
              <a:t>i</a:t>
            </a:r>
            <a:r>
              <a:rPr lang="en-US" sz="1200" dirty="0" smtClean="0">
                <a:effectLst/>
                <a:latin typeface="Times New Roman"/>
                <a:ea typeface="Times New Roman"/>
              </a:rPr>
              <a:t>.	Low blood pressure</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ii.	Dehydration</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iii.	Anemia</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f.</a:t>
            </a:r>
            <a:r>
              <a:rPr lang="en-US" sz="1200" dirty="0">
                <a:effectLst/>
                <a:latin typeface="Times New Roman" panose="02020603050405020304" pitchFamily="18" charset="0"/>
                <a:ea typeface="Times New Roman" panose="02020603050405020304" pitchFamily="18" charset="0"/>
              </a:rPr>
              <a:t>	Determine if the patient has been eating and drinking fluids on a regular schedule, and ask if he or she took any medication before the onset of dizziness.</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g. </a:t>
            </a:r>
            <a:r>
              <a:rPr lang="en-US" sz="1200" dirty="0" smtClean="0">
                <a:effectLst/>
                <a:latin typeface="Times New Roman"/>
                <a:ea typeface="Times New Roman"/>
              </a:rPr>
              <a:t>	Determine if the patient has diabetes and whether there are signs of low blood glucose such as tremors or sweating.</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h.</a:t>
            </a:r>
            <a:r>
              <a:rPr lang="en-US" sz="1200" dirty="0" smtClean="0">
                <a:effectLst/>
                <a:latin typeface="Times New Roman"/>
                <a:ea typeface="Times New Roman"/>
              </a:rPr>
              <a:t>	Other possible causes of vertigo or dizziness include:</a:t>
            </a:r>
          </a:p>
          <a:p>
            <a:pPr marL="914400" marR="0" indent="-228600">
              <a:spcBef>
                <a:spcPts val="0"/>
              </a:spcBef>
              <a:spcAft>
                <a:spcPts val="300"/>
              </a:spcAft>
              <a:tabLst>
                <a:tab pos="457200" algn="l"/>
                <a:tab pos="457200" algn="l"/>
                <a:tab pos="914400" algn="l"/>
                <a:tab pos="1885950" algn="l"/>
              </a:tabLst>
            </a:pPr>
            <a:r>
              <a:rPr lang="en-US" sz="1200" dirty="0" err="1" smtClean="0">
                <a:effectLst/>
                <a:latin typeface="Times New Roman"/>
                <a:ea typeface="Times New Roman"/>
              </a:rPr>
              <a:t>i</a:t>
            </a:r>
            <a:r>
              <a:rPr lang="en-US" sz="1200" dirty="0" smtClean="0">
                <a:effectLst/>
                <a:latin typeface="Times New Roman"/>
                <a:ea typeface="Times New Roman"/>
              </a:rPr>
              <a:t>.	Non-neurologic disorders that lead to inadequate oxygen (hypoxemia) or glucose (hypoglycemia) levels</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ii.	Certain hormonal changes (</a:t>
            </a:r>
            <a:r>
              <a:rPr lang="en-US" sz="1200" dirty="0" err="1" smtClean="0">
                <a:effectLst/>
                <a:latin typeface="Times New Roman"/>
                <a:ea typeface="Times New Roman"/>
              </a:rPr>
              <a:t>eg</a:t>
            </a:r>
            <a:r>
              <a:rPr lang="en-US" sz="1200" dirty="0" smtClean="0">
                <a:effectLst/>
                <a:latin typeface="Times New Roman"/>
                <a:ea typeface="Times New Roman"/>
              </a:rPr>
              <a:t>, thyroid disease)</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iv.	Effects of drugs that act on the central nervous system</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v.	Panic disorder, hyperventilation syndrome, anxiety, or depression</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a:t>
            </a:r>
            <a:r>
              <a:rPr lang="en-US" sz="1200" dirty="0">
                <a:effectLst/>
                <a:latin typeface="Times New Roman" panose="02020603050405020304" pitchFamily="18" charset="0"/>
                <a:ea typeface="Times New Roman" panose="02020603050405020304" pitchFamily="18" charset="0"/>
              </a:rPr>
              <a:t>. 	Assessment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Normal vital signs, oxygen saturation, and blood glucose should help rule out most potentially life-threatening causes of dizziness, such as hypotension, heart rhythm problems, and hypoglycemia.</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Orthostatic (postural) vital signs may identify a low circulating volume that causes dizziness when the patient is standing.</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a:t>
            </a:r>
            <a:r>
              <a:rPr lang="en-US" sz="1200" dirty="0" smtClean="0">
                <a:effectLst/>
                <a:latin typeface="Times New Roman" panose="02020603050405020304" pitchFamily="18" charset="0"/>
                <a:ea typeface="Times New Roman" panose="02020603050405020304" pitchFamily="18" charset="0"/>
              </a:rPr>
              <a:t>Check </a:t>
            </a:r>
            <a:r>
              <a:rPr lang="en-US" sz="1200" dirty="0">
                <a:effectLst/>
                <a:latin typeface="Times New Roman" panose="02020603050405020304" pitchFamily="18" charset="0"/>
                <a:ea typeface="Times New Roman" panose="02020603050405020304" pitchFamily="18" charset="0"/>
              </a:rPr>
              <a:t>for:</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	Nystagmus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	ii.	Evidence of a previous stroke, such as facial droop, arm drift, or slurred speech. </a:t>
            </a:r>
          </a:p>
          <a:p>
            <a:pPr marL="685800" marR="0" indent="-228600">
              <a:spcBef>
                <a:spcPts val="0"/>
              </a:spcBef>
              <a:spcAft>
                <a:spcPts val="300"/>
              </a:spcAft>
              <a:buAutoNum type="alphaLcPeriod" startAt="4"/>
              <a:tabLst>
                <a:tab pos="457200" algn="l"/>
              </a:tabLst>
            </a:pPr>
            <a:r>
              <a:rPr lang="en-US" sz="1200" dirty="0" smtClean="0">
                <a:effectLst/>
                <a:latin typeface="Times New Roman"/>
                <a:ea typeface="Times New Roman"/>
              </a:rPr>
              <a:t>Auscultate for bruits over the carotid arteries.</a:t>
            </a:r>
          </a:p>
          <a:p>
            <a:pPr marL="228600" marR="0" indent="-228600">
              <a:spcBef>
                <a:spcPts val="0"/>
              </a:spcBef>
              <a:spcAft>
                <a:spcPts val="300"/>
              </a:spcAft>
              <a:buNone/>
              <a:tabLst>
                <a:tab pos="457200" algn="l"/>
              </a:tabLst>
            </a:pPr>
            <a:r>
              <a:rPr lang="en-US" sz="1200" b="0" dirty="0" smtClean="0">
                <a:effectLst/>
                <a:latin typeface="Times New Roman" panose="02020603050405020304" pitchFamily="18" charset="0"/>
                <a:ea typeface="Times New Roman" panose="02020603050405020304" pitchFamily="18" charset="0"/>
              </a:rPr>
              <a:t>C</a:t>
            </a:r>
            <a:r>
              <a:rPr lang="en-US" sz="1200" b="0" dirty="0">
                <a:effectLst/>
                <a:latin typeface="Times New Roman" panose="02020603050405020304" pitchFamily="18" charset="0"/>
                <a:ea typeface="Times New Roman" panose="02020603050405020304" pitchFamily="18" charset="0"/>
              </a:rPr>
              <a:t>. 	Fever</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The approach to identifying the underlying cause of fever in an older patient should encompass both history taking and physical examination.</a:t>
            </a:r>
          </a:p>
          <a:p>
            <a:pPr marL="4572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2.	A fever can be defined as an oral temperature that is greater than 100°F (37.8°C) or, in the older patient, a rise of 2°F (1.1°C) from the person’s baseline temperature. </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 </a:t>
            </a:r>
            <a:r>
              <a:rPr lang="en-US" sz="1200" dirty="0">
                <a:effectLst/>
                <a:latin typeface="Times New Roman" panose="02020603050405020304" pitchFamily="18" charset="0"/>
                <a:ea typeface="Times New Roman" panose="02020603050405020304" pitchFamily="18" charset="0"/>
              </a:rPr>
              <a:t>	Potential causes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Fevers of an unknown origin may indicate autoimmune rheumatologic disorders or malignancies (particularly, non-Hodgkin lymphoma).</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When an older patient presents with a fever and the secondary symptom of a severe headache, </a:t>
            </a:r>
            <a:r>
              <a:rPr lang="en-US" sz="1200" dirty="0" smtClean="0">
                <a:effectLst/>
                <a:latin typeface="Times New Roman" panose="02020603050405020304" pitchFamily="18" charset="0"/>
                <a:ea typeface="Times New Roman" panose="02020603050405020304" pitchFamily="18" charset="0"/>
              </a:rPr>
              <a:t>consider </a:t>
            </a:r>
            <a:r>
              <a:rPr lang="en-US" sz="1200" dirty="0">
                <a:effectLst/>
                <a:latin typeface="Times New Roman" panose="02020603050405020304" pitchFamily="18" charset="0"/>
                <a:ea typeface="Times New Roman" panose="02020603050405020304" pitchFamily="18" charset="0"/>
              </a:rPr>
              <a:t>meningitis.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When shaking chills and dyspnea are secondary symptoms, </a:t>
            </a:r>
            <a:r>
              <a:rPr lang="en-US" sz="1200" dirty="0" smtClean="0">
                <a:effectLst/>
                <a:latin typeface="Times New Roman" panose="02020603050405020304" pitchFamily="18" charset="0"/>
                <a:ea typeface="Times New Roman" panose="02020603050405020304" pitchFamily="18" charset="0"/>
              </a:rPr>
              <a:t>consider pneumonia. </a:t>
            </a:r>
            <a:r>
              <a:rPr lang="en-US" sz="1200" dirty="0">
                <a:effectLst/>
                <a:latin typeface="Times New Roman" panose="02020603050405020304" pitchFamily="18" charset="0"/>
                <a:ea typeface="Times New Roman" panose="02020603050405020304" pitchFamily="18" charset="0"/>
              </a:rPr>
              <a:t>Older patients have a higher risk of developing pneumonia; despite antibiotics, pneumonia is a common cause of death in this population.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Other causes of fever include infections of the urinary tract</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infection in the blood, gastroenteritis, and soft-tissue infections, especially those resulting from pressure ulcers.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Although much less frequent, temperature elevation may also be caused by noninfectious problems such as heatstroke, thyroid storm, and aspirin overdose.</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4. </a:t>
            </a:r>
            <a:r>
              <a:rPr lang="en-US" sz="1200" dirty="0">
                <a:effectLst/>
                <a:latin typeface="Times New Roman" panose="02020603050405020304" pitchFamily="18" charset="0"/>
                <a:ea typeface="Times New Roman" panose="02020603050405020304" pitchFamily="18" charset="0"/>
              </a:rPr>
              <a:t>	Assessment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The diagnostic approach to a febrile patient should be guided by the severity of the patient’s symptoms.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History must include origin, duration, residence, and past travel to determine exposure risks.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The older patient may not have an elevated heart rate with temperature increase; instead, he or she may have an altered mental status. If this is the case, suspect a serious infection.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Ask about the patient’s immunization status. </a:t>
            </a:r>
            <a:r>
              <a:rPr lang="en-US" sz="1200" dirty="0" smtClean="0">
                <a:effectLst/>
                <a:latin typeface="Times New Roman" panose="02020603050405020304" pitchFamily="18" charset="0"/>
                <a:ea typeface="Times New Roman" panose="02020603050405020304" pitchFamily="18" charset="0"/>
              </a:rPr>
              <a:t>Influenza </a:t>
            </a:r>
            <a:r>
              <a:rPr lang="en-US" sz="1200" dirty="0">
                <a:effectLst/>
                <a:latin typeface="Times New Roman" panose="02020603050405020304" pitchFamily="18" charset="0"/>
                <a:ea typeface="Times New Roman" panose="02020603050405020304" pitchFamily="18" charset="0"/>
              </a:rPr>
              <a:t>can be devastating in this population; thus, a yearly flu vaccination in the fall is very important.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Ask the patient or caregiver if the patient’s daily activities have recently changed to determine if there could be a urinary tract infection.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f. 	Ask if the patient is on medication that is known to alter the fever response (eg, acetaminophen [Tylenol], aspirin, or NSAIDs) or alter the ability to fight infection (eg, steroids such as prednisone).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g.	Determine the presence of any other diseases or conditions that may elevate the risk of infection, such as diabetes, kidney stones, or gallstones.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h. 	As you perform the physical examination, note any red, warm, tender, or swollen skin areas, which may indicate the presence of infection.</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Specifically, look for pressure ulcers that may have developed over high-pressure areas such as the heels, sacrum, or buttocks.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i.	Local or generalized abdominal tenderness upon palpation may also be the result of infection.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j.	Fever in an older patient means serious infection until proven otherwise.</a:t>
            </a:r>
            <a:r>
              <a:rPr lang="en-US" sz="900" dirty="0">
                <a:effectLst/>
                <a:latin typeface="GiovanniStd-Book"/>
                <a:ea typeface="Times New Roman" panose="02020603050405020304" pitchFamily="18" charset="0"/>
                <a:cs typeface="GiovanniStd-Book"/>
              </a:rPr>
              <a:t> </a:t>
            </a:r>
            <a:r>
              <a:rPr lang="en-US" sz="1200" dirty="0">
                <a:effectLst/>
                <a:latin typeface="Times New Roman" panose="02020603050405020304" pitchFamily="18" charset="0"/>
                <a:ea typeface="Times New Roman" panose="02020603050405020304" pitchFamily="18" charset="0"/>
              </a:rPr>
              <a:t>Older patients with fever must be assessed for the existence of sepsis.</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D. 	Generalized pain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Pain is wherever the patient determines it to be.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Older people experience pain about twice as often as younger adults.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Pain can be: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Long-standing (chronic)</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Of recent onset (acute)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Potential causes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The causes of acute pain in older people are the same as in younger people, and generally are the result of acute illness or injury.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Chronic </a:t>
            </a:r>
            <a:r>
              <a:rPr lang="en-US" sz="1200" dirty="0">
                <a:effectLst/>
                <a:latin typeface="Times New Roman" panose="02020603050405020304" pitchFamily="18" charset="0"/>
                <a:ea typeface="Times New Roman" panose="02020603050405020304" pitchFamily="18" charset="0"/>
              </a:rPr>
              <a:t>pain in older people tends to result from the normal wear and tear of aging or the effects of chronic disease.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Some of the more common causes are:</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Musculoskeletal and neurologic disorders (eg, arthritis, osteoporosis; shingles, </a:t>
            </a:r>
            <a:r>
              <a:rPr lang="en-US" sz="1200" dirty="0" smtClean="0">
                <a:effectLst/>
                <a:latin typeface="Times New Roman" panose="02020603050405020304" pitchFamily="18" charset="0"/>
                <a:ea typeface="Times New Roman" panose="02020603050405020304" pitchFamily="18" charset="0"/>
              </a:rPr>
              <a:t>and nerve </a:t>
            </a:r>
            <a:r>
              <a:rPr lang="en-US" sz="1200" dirty="0">
                <a:effectLst/>
                <a:latin typeface="Times New Roman" panose="02020603050405020304" pitchFamily="18" charset="0"/>
                <a:ea typeface="Times New Roman" panose="02020603050405020304" pitchFamily="18" charset="0"/>
              </a:rPr>
              <a:t>damage from diabetes)</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Cancer</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iii</a:t>
            </a:r>
            <a:r>
              <a:rPr lang="en-US" sz="1200" dirty="0">
                <a:effectLst/>
                <a:latin typeface="Times New Roman" panose="02020603050405020304" pitchFamily="18" charset="0"/>
                <a:ea typeface="Times New Roman" panose="02020603050405020304" pitchFamily="18" charset="0"/>
              </a:rPr>
              <a:t>.	Depression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Psychiatric problems such as depression can cause pain or worsen a patient’s perception of existing pain.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5.	Assessment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Owing to their decreasing sensory perception, older persons often do not have the typical symptoms seen in younger patients.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a:t>
            </a:r>
            <a:r>
              <a:rPr lang="en-US" sz="1200" dirty="0" smtClean="0">
                <a:effectLst/>
                <a:latin typeface="Times New Roman" panose="02020603050405020304" pitchFamily="18" charset="0"/>
                <a:ea typeface="Times New Roman" panose="02020603050405020304" pitchFamily="18" charset="0"/>
              </a:rPr>
              <a:t>History </a:t>
            </a:r>
            <a:r>
              <a:rPr lang="en-US" sz="1200" dirty="0">
                <a:effectLst/>
                <a:latin typeface="Times New Roman" panose="02020603050405020304" pitchFamily="18" charset="0"/>
                <a:ea typeface="Times New Roman" panose="02020603050405020304" pitchFamily="18" charset="0"/>
              </a:rPr>
              <a:t>is key to pain evaluation. Use open-ended questions to start; follow up with direct questions.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An accurate history will reveal the most helpful information concerning the patient’s pain.</a:t>
            </a:r>
          </a:p>
          <a:p>
            <a:pPr marL="914400" marR="0" indent="-228600">
              <a:spcBef>
                <a:spcPts val="0"/>
              </a:spcBef>
              <a:spcAft>
                <a:spcPts val="300"/>
              </a:spcAft>
              <a:tabLst>
                <a:tab pos="457200" algn="l"/>
              </a:tabLst>
            </a:pPr>
            <a:r>
              <a:rPr lang="en-US" sz="1200" dirty="0" err="1" smtClean="0">
                <a:effectLst/>
                <a:latin typeface="Times New Roman" panose="02020603050405020304" pitchFamily="18" charset="0"/>
                <a:ea typeface="Times New Roman" panose="02020603050405020304" pitchFamily="18" charset="0"/>
              </a:rPr>
              <a:t>i</a:t>
            </a:r>
            <a:r>
              <a:rPr lang="en-US" sz="1200" dirty="0">
                <a:effectLst/>
                <a:latin typeface="Times New Roman" panose="02020603050405020304" pitchFamily="18" charset="0"/>
                <a:ea typeface="Times New Roman" panose="02020603050405020304" pitchFamily="18" charset="0"/>
              </a:rPr>
              <a:t>. 	If the patient cannot provide a history, enlist the help of family, friends, caregivers.</a:t>
            </a:r>
          </a:p>
          <a:p>
            <a:pPr marL="9144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ii</a:t>
            </a:r>
            <a:r>
              <a:rPr lang="en-US" sz="1200" dirty="0">
                <a:effectLst/>
                <a:latin typeface="Times New Roman" panose="02020603050405020304" pitchFamily="18" charset="0"/>
                <a:ea typeface="Times New Roman" panose="02020603050405020304" pitchFamily="18" charset="0"/>
              </a:rPr>
              <a:t>.	To be successful in the assessment of an older patient with pain, the community paramedic must demonstrate empathy and interest in the patient’s </a:t>
            </a:r>
            <a:r>
              <a:rPr lang="en-US" sz="1200" dirty="0" smtClean="0">
                <a:effectLst/>
                <a:latin typeface="Times New Roman" panose="02020603050405020304" pitchFamily="18" charset="0"/>
                <a:ea typeface="Times New Roman" panose="02020603050405020304" pitchFamily="18" charset="0"/>
              </a:rPr>
              <a:t>problem.</a:t>
            </a:r>
          </a:p>
          <a:p>
            <a:pPr marL="228600" marR="0" indent="-228600">
              <a:spcBef>
                <a:spcPts val="0"/>
              </a:spcBef>
              <a:spcAft>
                <a:spcPts val="300"/>
              </a:spcAft>
              <a:tabLst>
                <a:tab pos="457200" algn="l"/>
              </a:tabLst>
            </a:pPr>
            <a:r>
              <a:rPr lang="en-US" sz="1200" b="0" dirty="0" smtClean="0">
                <a:effectLst/>
                <a:latin typeface="Times New Roman" panose="02020603050405020304" pitchFamily="18" charset="0"/>
                <a:ea typeface="Times New Roman" panose="02020603050405020304" pitchFamily="18" charset="0"/>
              </a:rPr>
              <a:t>E. 	Nausea, vomiting, and diarrhea</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1</a:t>
            </a:r>
            <a:r>
              <a:rPr lang="en-US" sz="1200" dirty="0">
                <a:effectLst/>
                <a:latin typeface="Times New Roman" panose="02020603050405020304" pitchFamily="18" charset="0"/>
                <a:ea typeface="Times New Roman" panose="02020603050405020304" pitchFamily="18" charset="0"/>
              </a:rPr>
              <a:t>.	A community paramedic should automatically assess any older patient experiencing nausea, vomiting, or diarrhea for dehydration.</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Dehydration in an older patient can cause an altered mental status, rapid weak pulse with hypotension, and an increased risk for stroke or transient ischemic attack.</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3. 	Potential causes </a:t>
            </a:r>
            <a:r>
              <a:rPr lang="en-US" sz="1200" kern="1200" dirty="0" smtClean="0">
                <a:solidFill>
                  <a:schemeClr val="tx1"/>
                </a:solidFill>
                <a:effectLst/>
                <a:latin typeface="Times New Roman" pitchFamily="18" charset="0"/>
                <a:ea typeface="+mn-ea"/>
                <a:cs typeface="+mn-cs"/>
              </a:rPr>
              <a:t>include, but are not limited to: </a:t>
            </a:r>
            <a:endParaRPr lang="en-US" sz="1200" dirty="0" smtClean="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a.	Infectious disease</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b</a:t>
            </a:r>
            <a:r>
              <a:rPr lang="en-US" sz="1200" dirty="0">
                <a:effectLst/>
                <a:latin typeface="Times New Roman" panose="02020603050405020304" pitchFamily="18" charset="0"/>
                <a:ea typeface="Times New Roman" panose="02020603050405020304" pitchFamily="18" charset="0"/>
              </a:rPr>
              <a:t>. 	Food </a:t>
            </a:r>
            <a:r>
              <a:rPr lang="en-US" sz="1200" dirty="0" smtClean="0">
                <a:effectLst/>
                <a:latin typeface="Times New Roman" panose="02020603050405020304" pitchFamily="18" charset="0"/>
                <a:ea typeface="Times New Roman" panose="02020603050405020304" pitchFamily="18" charset="0"/>
              </a:rPr>
              <a:t>poisoning (bacterial contamination)</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Medication-induced nausea, vomiting, and diarrhea</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d.	Stress (emotions)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e. 	Obstructed, distended, twisted bowel</a:t>
            </a:r>
          </a:p>
          <a:p>
            <a:pPr marL="685800" marR="0" indent="-228600">
              <a:spcBef>
                <a:spcPts val="0"/>
              </a:spcBef>
              <a:spcAft>
                <a:spcPts val="300"/>
              </a:spcAft>
              <a:buAutoNum type="alphaLcPeriod" startAt="6"/>
              <a:tabLst>
                <a:tab pos="457200" algn="l"/>
              </a:tabLst>
            </a:pPr>
            <a:r>
              <a:rPr lang="en-US" sz="1200" dirty="0" smtClean="0">
                <a:effectLst/>
                <a:latin typeface="Times New Roman" panose="02020603050405020304" pitchFamily="18" charset="0"/>
                <a:ea typeface="Times New Roman" panose="02020603050405020304" pitchFamily="18" charset="0"/>
              </a:rPr>
              <a:t>Motion sickness</a:t>
            </a:r>
          </a:p>
          <a:p>
            <a:pPr marL="685800" marR="0" indent="-228600">
              <a:spcBef>
                <a:spcPts val="0"/>
              </a:spcBef>
              <a:spcAft>
                <a:spcPts val="300"/>
              </a:spcAft>
              <a:buAutoNum type="alphaLcPeriod" startAt="6"/>
              <a:tabLst>
                <a:tab pos="457200" algn="l"/>
              </a:tabLst>
            </a:pPr>
            <a:r>
              <a:rPr lang="en-US" sz="1200" dirty="0" smtClean="0">
                <a:effectLst/>
                <a:latin typeface="Times New Roman" panose="02020603050405020304" pitchFamily="18" charset="0"/>
                <a:ea typeface="Times New Roman" panose="02020603050405020304" pitchFamily="18" charset="0"/>
              </a:rPr>
              <a:t>Inner </a:t>
            </a:r>
            <a:r>
              <a:rPr lang="en-US" sz="1200" dirty="0">
                <a:effectLst/>
                <a:latin typeface="Times New Roman" panose="02020603050405020304" pitchFamily="18" charset="0"/>
                <a:ea typeface="Times New Roman" panose="02020603050405020304" pitchFamily="18" charset="0"/>
              </a:rPr>
              <a:t>ear </a:t>
            </a:r>
            <a:r>
              <a:rPr lang="en-US" sz="1200" dirty="0" smtClean="0">
                <a:effectLst/>
                <a:latin typeface="Times New Roman" panose="02020603050405020304" pitchFamily="18" charset="0"/>
                <a:ea typeface="Times New Roman" panose="02020603050405020304" pitchFamily="18" charset="0"/>
              </a:rPr>
              <a:t>infection</a:t>
            </a:r>
          </a:p>
          <a:p>
            <a:pPr marL="685800" marR="0" indent="-228600">
              <a:spcBef>
                <a:spcPts val="0"/>
              </a:spcBef>
              <a:spcAft>
                <a:spcPts val="300"/>
              </a:spcAft>
              <a:buAutoNum type="alphaLcPeriod" startAt="6"/>
              <a:tabLst>
                <a:tab pos="457200" algn="l"/>
              </a:tabLst>
            </a:pPr>
            <a:r>
              <a:rPr lang="en-US" sz="1200" dirty="0" smtClean="0">
                <a:effectLst/>
                <a:latin typeface="Times New Roman" panose="02020603050405020304" pitchFamily="18" charset="0"/>
                <a:ea typeface="Times New Roman" panose="02020603050405020304" pitchFamily="18" charset="0"/>
              </a:rPr>
              <a:t>Poisoning/overdose</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buAutoNum type="alphaLcPeriod" startAt="6"/>
              <a:tabLst>
                <a:tab pos="457200" algn="l"/>
              </a:tabLst>
            </a:pPr>
            <a:r>
              <a:rPr lang="en-US" sz="1200" dirty="0" smtClean="0">
                <a:effectLst/>
                <a:latin typeface="Times New Roman" panose="02020603050405020304" pitchFamily="18" charset="0"/>
                <a:ea typeface="Times New Roman" panose="02020603050405020304" pitchFamily="18" charset="0"/>
              </a:rPr>
              <a:t>Diabetes</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j.</a:t>
            </a:r>
            <a:r>
              <a:rPr lang="en-US" sz="1200" dirty="0">
                <a:effectLst/>
                <a:latin typeface="Times New Roman" panose="02020603050405020304" pitchFamily="18" charset="0"/>
                <a:ea typeface="Times New Roman" panose="02020603050405020304" pitchFamily="18" charset="0"/>
              </a:rPr>
              <a:t>	Inflammatory bowel disease</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k</a:t>
            </a:r>
            <a:r>
              <a:rPr lang="en-US" sz="1200" dirty="0" smtClean="0">
                <a:effectLst/>
                <a:latin typeface="Times New Roman" panose="02020603050405020304" pitchFamily="18" charset="0"/>
                <a:ea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rPr>
              <a:t>	Constipation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l</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Lactose intolerance</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4. 	Assessment</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Determine if the nausea, vomiting, or diarrhea is acute or chronic.</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b.	Determine the onset, frequency, appearance, color, and odor of the vomit or stool. </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c. 	Determine the presence of dehydration through vital signs and dry mucous membranes.</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d.	Recall that nausea, vomiting, and diarrhea can be the result of a problem inside or outside of the gastrointestinal system.</a:t>
            </a:r>
          </a:p>
          <a:p>
            <a:pPr marL="6858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e.	Signs and symptoms of gastrointestinal bleeding:</a:t>
            </a:r>
          </a:p>
          <a:p>
            <a:pPr marL="914400" marR="0" indent="-228600">
              <a:spcBef>
                <a:spcPts val="0"/>
              </a:spcBef>
              <a:spcAft>
                <a:spcPts val="300"/>
              </a:spcAft>
              <a:tabLst>
                <a:tab pos="457200" algn="l"/>
                <a:tab pos="457200" algn="l"/>
                <a:tab pos="914400" algn="l"/>
                <a:tab pos="1885950" algn="l"/>
              </a:tabLst>
            </a:pPr>
            <a:r>
              <a:rPr lang="en-US" sz="1200" dirty="0" err="1" smtClean="0">
                <a:effectLst/>
                <a:latin typeface="Times New Roman"/>
                <a:ea typeface="Times New Roman"/>
              </a:rPr>
              <a:t>i</a:t>
            </a:r>
            <a:r>
              <a:rPr lang="en-US" sz="1200" dirty="0" smtClean="0">
                <a:effectLst/>
                <a:latin typeface="Times New Roman"/>
                <a:ea typeface="Times New Roman"/>
              </a:rPr>
              <a:t>. 	Red blood in vomit (hematemesis)</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ii.	Red blood in stool (</a:t>
            </a:r>
            <a:r>
              <a:rPr lang="en-US" sz="1200" dirty="0" err="1" smtClean="0">
                <a:effectLst/>
                <a:latin typeface="Times New Roman"/>
                <a:ea typeface="Times New Roman"/>
              </a:rPr>
              <a:t>hematochezia</a:t>
            </a:r>
            <a:r>
              <a:rPr lang="en-US" sz="1200" dirty="0" smtClean="0">
                <a:effectLst/>
                <a:latin typeface="Times New Roman"/>
                <a:ea typeface="Times New Roman"/>
              </a:rPr>
              <a:t>)</a:t>
            </a:r>
          </a:p>
          <a:p>
            <a:pPr marL="914400" marR="0" indent="-228600">
              <a:spcBef>
                <a:spcPts val="0"/>
              </a:spcBef>
              <a:spcAft>
                <a:spcPts val="300"/>
              </a:spcAft>
              <a:tabLst>
                <a:tab pos="457200" algn="l"/>
                <a:tab pos="457200" algn="l"/>
                <a:tab pos="914400" algn="l"/>
                <a:tab pos="1885950" algn="l"/>
              </a:tabLst>
            </a:pPr>
            <a:r>
              <a:rPr lang="en-US" sz="1200" dirty="0" smtClean="0">
                <a:effectLst/>
                <a:latin typeface="Times New Roman"/>
                <a:ea typeface="Times New Roman"/>
              </a:rPr>
              <a:t>iii.	Tarlike stools (melena)</a:t>
            </a:r>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48</a:t>
            </a:fld>
            <a:endParaRPr lang="en-US" altLang="en-US" dirty="0"/>
          </a:p>
        </p:txBody>
      </p:sp>
    </p:spTree>
    <p:extLst>
      <p:ext uri="{BB962C8B-B14F-4D97-AF65-F5344CB8AC3E}">
        <p14:creationId xmlns:p14="http://schemas.microsoft.com/office/powerpoint/2010/main" val="198209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400" dirty="0">
                <a:effectLst/>
                <a:latin typeface="Times New Roman" panose="02020603050405020304" pitchFamily="18" charset="0"/>
                <a:ea typeface="Times New Roman" panose="02020603050405020304" pitchFamily="18" charset="0"/>
              </a:rPr>
              <a:t>2.	To realize this philosophy, the community paramedic must perform a self-assessment for preconceived attitudes that might negatively influence his or her approach to older patients.</a:t>
            </a: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a.	Failure to take stock of personal attitudes may promote negative </a:t>
            </a:r>
            <a:r>
              <a:rPr lang="en-US" sz="1200" dirty="0" smtClean="0">
                <a:effectLst/>
                <a:latin typeface="Times New Roman" panose="02020603050405020304" pitchFamily="18" charset="0"/>
                <a:ea typeface="Times New Roman" panose="02020603050405020304" pitchFamily="18" charset="0"/>
              </a:rPr>
              <a:t>stereotyping.</a:t>
            </a:r>
            <a:endParaRPr lang="en-US" sz="12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b.	The community paramedic’s approach to older </a:t>
            </a:r>
            <a:r>
              <a:rPr lang="en-US" sz="1200" dirty="0" smtClean="0">
                <a:effectLst/>
                <a:latin typeface="Times New Roman" panose="02020603050405020304" pitchFamily="18" charset="0"/>
                <a:ea typeface="Times New Roman" panose="02020603050405020304" pitchFamily="18" charset="0"/>
              </a:rPr>
              <a:t>patients could </a:t>
            </a:r>
            <a:r>
              <a:rPr lang="en-US" sz="1200" dirty="0">
                <a:effectLst/>
                <a:latin typeface="Times New Roman" panose="02020603050405020304" pitchFamily="18" charset="0"/>
                <a:ea typeface="Times New Roman" panose="02020603050405020304" pitchFamily="18" charset="0"/>
              </a:rPr>
              <a:t>unconsciously </a:t>
            </a:r>
            <a:r>
              <a:rPr lang="en-US" sz="1200" dirty="0" smtClean="0">
                <a:effectLst/>
                <a:latin typeface="Times New Roman" panose="02020603050405020304" pitchFamily="18" charset="0"/>
                <a:ea typeface="Times New Roman" panose="02020603050405020304" pitchFamily="18" charset="0"/>
              </a:rPr>
              <a:t>become </a:t>
            </a:r>
            <a:r>
              <a:rPr lang="en-US" sz="1200" dirty="0">
                <a:effectLst/>
                <a:latin typeface="Times New Roman" panose="02020603050405020304" pitchFamily="18" charset="0"/>
                <a:ea typeface="Times New Roman" panose="02020603050405020304" pitchFamily="18" charset="0"/>
              </a:rPr>
              <a:t>apathetic and impartial.</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5</a:t>
            </a:fld>
            <a:endParaRPr lang="en-US" altLang="en-US" dirty="0"/>
          </a:p>
        </p:txBody>
      </p:sp>
    </p:spTree>
    <p:extLst>
      <p:ext uri="{BB962C8B-B14F-4D97-AF65-F5344CB8AC3E}">
        <p14:creationId xmlns:p14="http://schemas.microsoft.com/office/powerpoint/2010/main" val="163705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To avoid problems related to miscommunication, your verbal or nonverbal cues should be consciously caring and benign while speaking to the older patient.</a:t>
            </a: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a.	Maintain eye </a:t>
            </a:r>
            <a:r>
              <a:rPr lang="en-US" sz="1100" dirty="0" smtClean="0">
                <a:effectLst/>
                <a:latin typeface="Times New Roman" panose="02020603050405020304" pitchFamily="18" charset="0"/>
                <a:ea typeface="Times New Roman" panose="02020603050405020304" pitchFamily="18" charset="0"/>
              </a:rPr>
              <a:t>contact.</a:t>
            </a:r>
            <a:endParaRPr lang="en-US" sz="11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b.	Speak </a:t>
            </a:r>
            <a:r>
              <a:rPr lang="en-US" sz="1100" dirty="0" smtClean="0">
                <a:effectLst/>
                <a:latin typeface="Times New Roman" panose="02020603050405020304" pitchFamily="18" charset="0"/>
                <a:ea typeface="Times New Roman" panose="02020603050405020304" pitchFamily="18" charset="0"/>
              </a:rPr>
              <a:t>slowly.</a:t>
            </a:r>
            <a:endParaRPr lang="en-US" sz="11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100" dirty="0">
                <a:effectLst/>
                <a:latin typeface="Times New Roman" panose="02020603050405020304" pitchFamily="18" charset="0"/>
                <a:ea typeface="Times New Roman" panose="02020603050405020304" pitchFamily="18" charset="0"/>
              </a:rPr>
              <a:t>c.	Articulate each word </a:t>
            </a:r>
            <a:r>
              <a:rPr lang="en-US" sz="1100" dirty="0" smtClean="0">
                <a:effectLst/>
                <a:latin typeface="Times New Roman" panose="02020603050405020304" pitchFamily="18" charset="0"/>
                <a:ea typeface="Times New Roman" panose="02020603050405020304" pitchFamily="18" charset="0"/>
              </a:rPr>
              <a:t>clearly.</a:t>
            </a:r>
            <a:endParaRPr lang="en-US" sz="11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d. 	Avoid using medical jargon</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e. 	Ask patients to explain their discomfort in their own words</a:t>
            </a:r>
          </a:p>
          <a:p>
            <a:pPr marL="685800" marR="0" indent="-228600">
              <a:spcBef>
                <a:spcPts val="0"/>
              </a:spcBef>
              <a:spcAft>
                <a:spcPts val="300"/>
              </a:spcAft>
              <a:tabLst>
                <a:tab pos="685800" algn="l"/>
              </a:tabLst>
            </a:pPr>
            <a:r>
              <a:rPr lang="en-US" sz="1200" dirty="0" smtClean="0">
                <a:effectLst/>
                <a:latin typeface="Times New Roman" panose="02020603050405020304" pitchFamily="18" charset="0"/>
                <a:ea typeface="Times New Roman" panose="02020603050405020304" pitchFamily="18" charset="0"/>
              </a:rPr>
              <a:t>f. 	Use the LEARN mnemonic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6</a:t>
            </a:fld>
            <a:endParaRPr lang="en-US" altLang="en-US" dirty="0"/>
          </a:p>
        </p:txBody>
      </p:sp>
    </p:spTree>
    <p:extLst>
      <p:ext uri="{BB962C8B-B14F-4D97-AF65-F5344CB8AC3E}">
        <p14:creationId xmlns:p14="http://schemas.microsoft.com/office/powerpoint/2010/main" val="176824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Outline</a:t>
            </a:r>
          </a:p>
          <a:p>
            <a:endParaRPr lang="en-US" dirty="0"/>
          </a:p>
          <a:p>
            <a:pPr marL="0" marR="0">
              <a:spcBef>
                <a:spcPts val="1800"/>
              </a:spcBef>
              <a:spcAft>
                <a:spcPts val="600"/>
              </a:spcAft>
            </a:pPr>
            <a:r>
              <a:rPr lang="en-US" sz="1800" dirty="0">
                <a:effectLst/>
                <a:latin typeface="Times New Roman" panose="02020603050405020304" pitchFamily="18" charset="0"/>
                <a:ea typeface="Times New Roman" panose="02020603050405020304" pitchFamily="18" charset="0"/>
              </a:rPr>
              <a:t>III. The Greater Complexity of Older Adults’ Health</a:t>
            </a:r>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A. 	</a:t>
            </a:r>
            <a:r>
              <a:rPr lang="en-US" sz="1200" dirty="0" smtClean="0">
                <a:effectLst/>
                <a:latin typeface="Times New Roman" panose="02020603050405020304" pitchFamily="18" charset="0"/>
                <a:ea typeface="Times New Roman" panose="02020603050405020304" pitchFamily="18" charset="0"/>
              </a:rPr>
              <a:t>Many </a:t>
            </a:r>
            <a:r>
              <a:rPr lang="en-US" sz="1200" dirty="0">
                <a:effectLst/>
                <a:latin typeface="Times New Roman" panose="02020603050405020304" pitchFamily="18" charset="0"/>
                <a:ea typeface="Times New Roman" panose="02020603050405020304" pitchFamily="18" charset="0"/>
              </a:rPr>
              <a:t>older patients present special challenges owing to the complexity of their health conditions.</a:t>
            </a:r>
          </a:p>
          <a:p>
            <a:pPr marL="457200" marR="0" indent="-228600">
              <a:spcBef>
                <a:spcPts val="0"/>
              </a:spcBef>
              <a:spcAft>
                <a:spcPts val="300"/>
              </a:spcAft>
              <a:tabLst>
                <a:tab pos="685800" algn="l"/>
              </a:tabLst>
            </a:pPr>
            <a:r>
              <a:rPr lang="en-US" sz="1100" dirty="0" smtClean="0">
                <a:effectLst/>
                <a:latin typeface="Times New Roman" panose="02020603050405020304" pitchFamily="18" charset="0"/>
                <a:ea typeface="Times New Roman" panose="02020603050405020304" pitchFamily="18" charset="0"/>
              </a:rPr>
              <a:t>1.</a:t>
            </a:r>
            <a:r>
              <a:rPr lang="en-US" sz="1100" dirty="0">
                <a:effectLst/>
                <a:latin typeface="Times New Roman" panose="02020603050405020304" pitchFamily="18" charset="0"/>
                <a:ea typeface="Times New Roman" panose="02020603050405020304" pitchFamily="18" charset="0"/>
              </a:rPr>
              <a:t>	The Occam’s razor approach to assessment, diagnosis, monitoring, and </a:t>
            </a:r>
            <a:r>
              <a:rPr lang="en-US" sz="1100" dirty="0" smtClean="0">
                <a:effectLst/>
                <a:latin typeface="Times New Roman" panose="02020603050405020304" pitchFamily="18" charset="0"/>
                <a:ea typeface="Times New Roman" panose="02020603050405020304" pitchFamily="18" charset="0"/>
              </a:rPr>
              <a:t>management emphasizes</a:t>
            </a:r>
            <a:r>
              <a:rPr lang="en-US" sz="1100" baseline="0" dirty="0" smtClean="0">
                <a:effectLst/>
                <a:latin typeface="Times New Roman" panose="02020603050405020304" pitchFamily="18" charset="0"/>
                <a:ea typeface="Times New Roman" panose="02020603050405020304" pitchFamily="18" charset="0"/>
              </a:rPr>
              <a:t> that t</a:t>
            </a:r>
            <a:r>
              <a:rPr lang="en-US" sz="1100" dirty="0" smtClean="0">
                <a:effectLst/>
                <a:latin typeface="Times New Roman" panose="02020603050405020304" pitchFamily="18" charset="0"/>
                <a:ea typeface="Times New Roman" panose="02020603050405020304" pitchFamily="18" charset="0"/>
              </a:rPr>
              <a:t>he </a:t>
            </a:r>
            <a:r>
              <a:rPr lang="en-US" sz="1100" dirty="0">
                <a:effectLst/>
                <a:latin typeface="Times New Roman" panose="02020603050405020304" pitchFamily="18" charset="0"/>
                <a:ea typeface="Times New Roman" panose="02020603050405020304" pitchFamily="18" charset="0"/>
              </a:rPr>
              <a:t>simplest diagnosis is the most likely </a:t>
            </a:r>
            <a:r>
              <a:rPr lang="en-US" sz="1100" dirty="0" smtClean="0">
                <a:effectLst/>
                <a:latin typeface="Times New Roman" panose="02020603050405020304" pitchFamily="18" charset="0"/>
                <a:ea typeface="Times New Roman" panose="02020603050405020304" pitchFamily="18" charset="0"/>
              </a:rPr>
              <a:t>diagnosis.</a:t>
            </a:r>
            <a:endParaRPr lang="en-US" sz="1100" dirty="0">
              <a:effectLst/>
              <a:latin typeface="Times New Roman" panose="02020603050405020304" pitchFamily="18" charset="0"/>
              <a:ea typeface="Times New Roman" panose="02020603050405020304" pitchFamily="18" charset="0"/>
            </a:endParaRP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2. 	The approach to the geriatric patient should include a comprehensive evaluation of both internal and external risk factors. </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As part of the assessment, the community paramedic should investigate any iatrogenic causes or side effects from a plan of care that may be contributing to the patient’s symptoms.</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7</a:t>
            </a:fld>
            <a:endParaRPr lang="en-US" altLang="en-US" dirty="0"/>
          </a:p>
        </p:txBody>
      </p:sp>
    </p:spTree>
    <p:extLst>
      <p:ext uri="{BB962C8B-B14F-4D97-AF65-F5344CB8AC3E}">
        <p14:creationId xmlns:p14="http://schemas.microsoft.com/office/powerpoint/2010/main" val="3867915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a:t>
            </a:r>
            <a:r>
              <a:rPr lang="en-US" dirty="0" smtClean="0"/>
              <a:t>Outline</a:t>
            </a:r>
          </a:p>
          <a:p>
            <a:endParaRPr lang="en-US" dirty="0"/>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4. 	Aging is a subtle process, in which changes in the body typically occur gradually.</a:t>
            </a:r>
          </a:p>
          <a:p>
            <a:pPr marL="685800" marR="0" indent="-228600">
              <a:spcBef>
                <a:spcPts val="0"/>
              </a:spcBef>
              <a:spcAft>
                <a:spcPts val="300"/>
              </a:spcAft>
              <a:tabLst>
                <a:tab pos="685800" algn="l"/>
                <a:tab pos="685800" algn="l"/>
                <a:tab pos="914400" algn="l"/>
              </a:tabLst>
            </a:pPr>
            <a:r>
              <a:rPr lang="en-US" sz="1200" dirty="0" smtClean="0">
                <a:effectLst/>
                <a:latin typeface="Times New Roman"/>
                <a:ea typeface="Times New Roman"/>
              </a:rPr>
              <a:t>a.	Lean muscle mass decreases by 20%</a:t>
            </a:r>
            <a:endParaRPr lang="en-US" sz="1100" dirty="0" smtClean="0">
              <a:effectLst/>
              <a:latin typeface="Times New Roman"/>
              <a:ea typeface="Times New Roman"/>
            </a:endParaRPr>
          </a:p>
          <a:p>
            <a:pPr marL="685800" marR="0" indent="-228600">
              <a:spcBef>
                <a:spcPts val="0"/>
              </a:spcBef>
              <a:spcAft>
                <a:spcPts val="300"/>
              </a:spcAft>
              <a:tabLst>
                <a:tab pos="685800" algn="l"/>
                <a:tab pos="685800" algn="l"/>
                <a:tab pos="914400" algn="l"/>
              </a:tabLst>
            </a:pPr>
            <a:r>
              <a:rPr lang="en-US" sz="1200" dirty="0" smtClean="0">
                <a:effectLst/>
                <a:latin typeface="Times New Roman"/>
                <a:ea typeface="Times New Roman"/>
              </a:rPr>
              <a:t>b. 	Weight of the kidneys decreases by 80%</a:t>
            </a:r>
            <a:endParaRPr lang="en-US" sz="1100" dirty="0" smtClean="0">
              <a:effectLst/>
              <a:latin typeface="Times New Roman"/>
              <a:ea typeface="Times New Roman"/>
            </a:endParaRPr>
          </a:p>
          <a:p>
            <a:pPr marL="685800" marR="0" indent="-228600">
              <a:spcBef>
                <a:spcPts val="0"/>
              </a:spcBef>
              <a:spcAft>
                <a:spcPts val="300"/>
              </a:spcAft>
              <a:tabLst>
                <a:tab pos="685800" algn="l"/>
                <a:tab pos="685800" algn="l"/>
                <a:tab pos="914400" algn="l"/>
              </a:tabLst>
            </a:pPr>
            <a:r>
              <a:rPr lang="en-US" sz="1200" dirty="0" smtClean="0">
                <a:effectLst/>
                <a:latin typeface="Times New Roman"/>
                <a:ea typeface="Times New Roman"/>
              </a:rPr>
              <a:t>c. 	Serum albumin decreases to approximately 3.8 g/</a:t>
            </a:r>
            <a:r>
              <a:rPr lang="en-US" sz="1200" dirty="0" err="1" smtClean="0">
                <a:effectLst/>
                <a:latin typeface="Times New Roman"/>
                <a:ea typeface="Times New Roman"/>
              </a:rPr>
              <a:t>dL</a:t>
            </a:r>
            <a:endParaRPr lang="en-US" sz="1100" dirty="0" smtClean="0">
              <a:effectLst/>
              <a:latin typeface="Times New Roman"/>
              <a:ea typeface="Times New Roman"/>
            </a:endParaRPr>
          </a:p>
          <a:p>
            <a:pPr marL="685800" marR="0" indent="-228600">
              <a:spcBef>
                <a:spcPts val="0"/>
              </a:spcBef>
              <a:spcAft>
                <a:spcPts val="300"/>
              </a:spcAft>
              <a:tabLst>
                <a:tab pos="685800" algn="l"/>
                <a:tab pos="685800" algn="l"/>
                <a:tab pos="914400" algn="l"/>
              </a:tabLst>
            </a:pPr>
            <a:r>
              <a:rPr lang="en-US" sz="1200" dirty="0" smtClean="0">
                <a:effectLst/>
                <a:latin typeface="Times New Roman"/>
                <a:ea typeface="Times New Roman"/>
              </a:rPr>
              <a:t>d. 	Hepatic blood flow decreases by 60%</a:t>
            </a:r>
            <a:endParaRPr lang="en-US" sz="1100" dirty="0" smtClean="0">
              <a:effectLst/>
              <a:latin typeface="Times New Roman"/>
              <a:ea typeface="Times New Roman"/>
            </a:endParaRPr>
          </a:p>
          <a:p>
            <a:pPr marL="685800" marR="0" indent="-228600">
              <a:spcBef>
                <a:spcPts val="0"/>
              </a:spcBef>
              <a:spcAft>
                <a:spcPts val="300"/>
              </a:spcAft>
              <a:tabLst>
                <a:tab pos="685800" algn="l"/>
                <a:tab pos="685800" algn="l"/>
                <a:tab pos="914400" algn="l"/>
              </a:tabLst>
            </a:pPr>
            <a:r>
              <a:rPr lang="en-US" sz="1200" dirty="0" smtClean="0">
                <a:effectLst/>
                <a:latin typeface="Times New Roman"/>
                <a:ea typeface="Times New Roman"/>
              </a:rPr>
              <a:t>e. 	Body weight typically increases more than 38%</a:t>
            </a:r>
            <a:endParaRPr lang="en-US" sz="1100" dirty="0" smtClean="0">
              <a:effectLst/>
              <a:latin typeface="Times New Roman"/>
              <a:ea typeface="Times New Roman"/>
            </a:endParaRP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5. 	Deteriorative changes produce:</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a. 	Reduction in organ function</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b.  	Decrease in the ability to maintain homeostasis</a:t>
            </a:r>
          </a:p>
          <a:p>
            <a:pPr marL="6858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c. 	Increase in disease susceptibility</a:t>
            </a:r>
          </a:p>
          <a:p>
            <a:pPr marL="457200" marR="0" indent="-228600">
              <a:spcBef>
                <a:spcPts val="0"/>
              </a:spcBef>
              <a:spcAft>
                <a:spcPts val="300"/>
              </a:spcAft>
              <a:tabLst>
                <a:tab pos="457200" algn="l"/>
                <a:tab pos="457200" algn="l"/>
                <a:tab pos="914400" algn="l"/>
              </a:tabLst>
            </a:pPr>
            <a:r>
              <a:rPr lang="en-US" sz="1200" dirty="0" smtClean="0">
                <a:effectLst/>
                <a:latin typeface="Times New Roman"/>
                <a:ea typeface="Times New Roman"/>
              </a:rPr>
              <a:t>6. 	Collectively, these aspects of the aging process render the older adult more susceptible to illness.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8</a:t>
            </a:fld>
            <a:endParaRPr lang="en-US" altLang="en-US" dirty="0"/>
          </a:p>
        </p:txBody>
      </p:sp>
    </p:spTree>
    <p:extLst>
      <p:ext uri="{BB962C8B-B14F-4D97-AF65-F5344CB8AC3E}">
        <p14:creationId xmlns:p14="http://schemas.microsoft.com/office/powerpoint/2010/main" val="144956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a:t>
            </a:r>
            <a:r>
              <a:rPr lang="en-US" baseline="0" dirty="0"/>
              <a:t> Outline</a:t>
            </a:r>
          </a:p>
          <a:p>
            <a:endParaRPr lang="en-US" baseline="0" dirty="0"/>
          </a:p>
          <a:p>
            <a:pPr marL="228600" marR="0" indent="-228600">
              <a:spcBef>
                <a:spcPts val="600"/>
              </a:spcBef>
              <a:spcAft>
                <a:spcPts val="600"/>
              </a:spcAft>
            </a:pPr>
            <a:r>
              <a:rPr lang="en-US" sz="1200" b="0" dirty="0">
                <a:effectLst/>
                <a:latin typeface="Times New Roman" panose="02020603050405020304" pitchFamily="18" charset="0"/>
                <a:ea typeface="Times New Roman" panose="02020603050405020304" pitchFamily="18" charset="0"/>
              </a:rPr>
              <a:t>B. 	Cognitive changes in older adults</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1. 	Cognitive changes naturally occur as a person progresses through the various stages of life.</a:t>
            </a:r>
          </a:p>
          <a:p>
            <a:pPr marL="685800" marR="0" indent="-228600" algn="l" defTabSz="914400" rtl="0" eaLnBrk="0" fontAlgn="base" latinLnBrk="0" hangingPunct="0">
              <a:lnSpc>
                <a:spcPct val="100000"/>
              </a:lnSpc>
              <a:spcBef>
                <a:spcPts val="0"/>
              </a:spcBef>
              <a:spcAft>
                <a:spcPts val="300"/>
              </a:spcAft>
              <a:buClrTx/>
              <a:buSzTx/>
              <a:buFontTx/>
              <a:buNone/>
              <a:tabLst>
                <a:tab pos="457200" algn="l"/>
              </a:tabLst>
              <a:defRPr/>
            </a:pPr>
            <a:r>
              <a:rPr lang="en-US" sz="1200" kern="1200" dirty="0" smtClean="0">
                <a:solidFill>
                  <a:schemeClr val="tx1"/>
                </a:solidFill>
                <a:effectLst/>
                <a:latin typeface="Times New Roman" pitchFamily="18" charset="0"/>
                <a:ea typeface="+mn-ea"/>
                <a:cs typeface="+mn-cs"/>
              </a:rPr>
              <a:t>a. 	Can occur gradually or rapidly</a:t>
            </a:r>
          </a:p>
          <a:p>
            <a:pPr marL="4572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2</a:t>
            </a:r>
            <a:r>
              <a:rPr lang="en-US" sz="1200" dirty="0">
                <a:effectLst/>
                <a:latin typeface="Times New Roman" panose="02020603050405020304" pitchFamily="18" charset="0"/>
                <a:ea typeface="Times New Roman" panose="02020603050405020304" pitchFamily="18" charset="0"/>
              </a:rPr>
              <a:t>. 	There are three parts of memory:</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Working memory: processes information and executes functions on a routine basis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Long-term memory: holds information that has been repeated many times and is being retained</a:t>
            </a:r>
          </a:p>
          <a:p>
            <a:pPr marL="914400" indent="-228600"/>
            <a:r>
              <a:rPr lang="en-US" sz="1200" kern="1200" dirty="0" err="1" smtClean="0">
                <a:solidFill>
                  <a:schemeClr val="tx1"/>
                </a:solidFill>
                <a:effectLst/>
                <a:latin typeface="Times New Roman" pitchFamily="18" charset="0"/>
                <a:ea typeface="+mn-ea"/>
                <a:cs typeface="+mn-cs"/>
              </a:rPr>
              <a:t>i</a:t>
            </a:r>
            <a:r>
              <a:rPr lang="en-US" sz="1200" kern="1200" dirty="0" smtClean="0">
                <a:solidFill>
                  <a:schemeClr val="tx1"/>
                </a:solidFill>
                <a:effectLst/>
                <a:latin typeface="Times New Roman" pitchFamily="18" charset="0"/>
                <a:ea typeface="+mn-ea"/>
                <a:cs typeface="+mn-cs"/>
              </a:rPr>
              <a:t>.	Includes semantic memory (memory for facts and general knowledge)</a:t>
            </a:r>
          </a:p>
          <a:p>
            <a:pPr marL="685800" marR="0" indent="-228600">
              <a:spcBef>
                <a:spcPts val="0"/>
              </a:spcBef>
              <a:spcAft>
                <a:spcPts val="300"/>
              </a:spcAft>
              <a:tabLst>
                <a:tab pos="457200" algn="l"/>
              </a:tabLst>
            </a:pPr>
            <a:r>
              <a:rPr lang="en-US" sz="1200" dirty="0" smtClean="0">
                <a:effectLst/>
                <a:latin typeface="Times New Roman" panose="02020603050405020304" pitchFamily="18" charset="0"/>
                <a:ea typeface="Times New Roman" panose="02020603050405020304" pitchFamily="18" charset="0"/>
              </a:rPr>
              <a:t>c</a:t>
            </a:r>
            <a:r>
              <a:rPr lang="en-US" sz="1200" dirty="0">
                <a:effectLst/>
                <a:latin typeface="Times New Roman" panose="02020603050405020304" pitchFamily="18" charset="0"/>
                <a:ea typeface="Times New Roman" panose="02020603050405020304" pitchFamily="18" charset="0"/>
              </a:rPr>
              <a:t>. 	Prospective memory: memory necessary to perform actions in the future, such as carrying out a task</a:t>
            </a:r>
          </a:p>
          <a:p>
            <a:pPr marL="4572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3. 	The most common causes of cognitive impairment in older patients is known as the “three D’s”:</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a. 	Dementia</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b. 	Depression</a:t>
            </a:r>
          </a:p>
          <a:p>
            <a:pPr marL="685800" marR="0" indent="-228600">
              <a:spcBef>
                <a:spcPts val="0"/>
              </a:spcBef>
              <a:spcAft>
                <a:spcPts val="300"/>
              </a:spcAft>
              <a:tabLst>
                <a:tab pos="457200" algn="l"/>
              </a:tabLst>
            </a:pPr>
            <a:r>
              <a:rPr lang="en-US" sz="1200" dirty="0">
                <a:effectLst/>
                <a:latin typeface="Times New Roman" panose="02020603050405020304" pitchFamily="18" charset="0"/>
                <a:ea typeface="Times New Roman" panose="02020603050405020304" pitchFamily="18" charset="0"/>
              </a:rPr>
              <a:t>c. 	Delirium </a:t>
            </a:r>
          </a:p>
          <a:p>
            <a:endParaRPr lang="en-US" dirty="0"/>
          </a:p>
        </p:txBody>
      </p:sp>
      <p:sp>
        <p:nvSpPr>
          <p:cNvPr id="4" name="Slide Number Placeholder 3"/>
          <p:cNvSpPr>
            <a:spLocks noGrp="1"/>
          </p:cNvSpPr>
          <p:nvPr>
            <p:ph type="sldNum" sz="quarter" idx="10"/>
          </p:nvPr>
        </p:nvSpPr>
        <p:spPr/>
        <p:txBody>
          <a:bodyPr/>
          <a:lstStyle/>
          <a:p>
            <a:fld id="{8E216C51-FE2C-4B40-8DEA-FA0CE26D0BF2}" type="slidenum">
              <a:rPr lang="en-US" altLang="en-US" smtClean="0"/>
              <a:pPr/>
              <a:t>9</a:t>
            </a:fld>
            <a:endParaRPr lang="en-US" altLang="en-US" dirty="0"/>
          </a:p>
        </p:txBody>
      </p:sp>
    </p:spTree>
    <p:extLst>
      <p:ext uri="{BB962C8B-B14F-4D97-AF65-F5344CB8AC3E}">
        <p14:creationId xmlns:p14="http://schemas.microsoft.com/office/powerpoint/2010/main" val="399698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00731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604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8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a:t>Click to edit Master title style</a:t>
            </a:r>
          </a:p>
        </p:txBody>
      </p:sp>
      <p:sp>
        <p:nvSpPr>
          <p:cNvPr id="3" name="Content Placeholder 2"/>
          <p:cNvSpPr>
            <a:spLocks noGrp="1"/>
          </p:cNvSpPr>
          <p:nvPr>
            <p:ph idx="1"/>
          </p:nvPr>
        </p:nvSpPr>
        <p:spPr>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312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0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4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91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93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6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447800"/>
            <a:ext cx="7772400" cy="4800600"/>
          </a:xfrm>
          <a:prstGeom prst="rect">
            <a:avLst/>
          </a:prstGeom>
          <a:noFill/>
          <a:ln w="19050">
            <a:solidFill>
              <a:srgbClr val="B3B3B3">
                <a:alpha val="39999"/>
              </a:srgbClr>
            </a:solid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a:noFill/>
          </a:ln>
          <a:effectLst>
            <a:outerShdw blurRad="25400" dist="12700" dir="2700000" algn="ctr" rotWithShape="0">
              <a:schemeClr val="tx1">
                <a:alpha val="73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000" b="1">
          <a:solidFill>
            <a:schemeClr val="bg1">
              <a:lumMod val="75000"/>
            </a:schemeClr>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lumMod val="75000"/>
          </a:schemeClr>
        </a:buClr>
        <a:buChar char="•"/>
        <a:defRPr sz="2800">
          <a:solidFill>
            <a:schemeClr val="bg1">
              <a:lumMod val="75000"/>
            </a:schemeClr>
          </a:solidFill>
          <a:latin typeface="+mn-lt"/>
          <a:ea typeface="+mn-ea"/>
          <a:cs typeface="+mn-cs"/>
        </a:defRPr>
      </a:lvl1pPr>
      <a:lvl2pPr marL="800100" indent="-342900" algn="l" rtl="0" eaLnBrk="0" fontAlgn="base" hangingPunct="0">
        <a:spcBef>
          <a:spcPct val="25000"/>
        </a:spcBef>
        <a:spcAft>
          <a:spcPct val="0"/>
        </a:spcAft>
        <a:buClr>
          <a:schemeClr val="bg1">
            <a:lumMod val="75000"/>
          </a:schemeClr>
        </a:buClr>
        <a:buChar char="–"/>
        <a:defRPr sz="2400">
          <a:solidFill>
            <a:schemeClr val="bg1">
              <a:lumMod val="75000"/>
            </a:schemeClr>
          </a:solidFill>
          <a:latin typeface="+mn-lt"/>
          <a:ea typeface="+mn-ea"/>
        </a:defRPr>
      </a:lvl2pPr>
      <a:lvl3pPr marL="1143000" indent="-228600" algn="l" rtl="0" eaLnBrk="0" fontAlgn="base" hangingPunct="0">
        <a:spcBef>
          <a:spcPct val="25000"/>
        </a:spcBef>
        <a:spcAft>
          <a:spcPct val="0"/>
        </a:spcAft>
        <a:buClr>
          <a:schemeClr val="bg1">
            <a:lumMod val="75000"/>
          </a:schemeClr>
        </a:buClr>
        <a:buChar char="•"/>
        <a:defRPr sz="2200">
          <a:solidFill>
            <a:schemeClr val="bg1">
              <a:lumMod val="75000"/>
            </a:schemeClr>
          </a:solidFill>
          <a:latin typeface="+mn-lt"/>
          <a:ea typeface="+mn-ea"/>
        </a:defRPr>
      </a:lvl3pPr>
      <a:lvl4pPr marL="1600200" indent="-228600" algn="l" rtl="0" eaLnBrk="0" fontAlgn="base" hangingPunct="0">
        <a:spcBef>
          <a:spcPct val="25000"/>
        </a:spcBef>
        <a:spcAft>
          <a:spcPct val="0"/>
        </a:spcAft>
        <a:buChar char="–"/>
        <a:defRPr sz="2000">
          <a:solidFill>
            <a:schemeClr val="bg1">
              <a:lumMod val="75000"/>
            </a:schemeClr>
          </a:solidFill>
          <a:latin typeface="+mn-lt"/>
          <a:ea typeface="+mn-ea"/>
        </a:defRPr>
      </a:lvl4pPr>
      <a:lvl5pPr marL="2057400" indent="-228600" algn="l" rtl="0" eaLnBrk="0" fontAlgn="base" hangingPunct="0">
        <a:spcBef>
          <a:spcPct val="25000"/>
        </a:spcBef>
        <a:spcAft>
          <a:spcPct val="0"/>
        </a:spcAft>
        <a:buChar char="»"/>
        <a:defRPr sz="2000">
          <a:solidFill>
            <a:schemeClr val="bg1">
              <a:lumMod val="75000"/>
            </a:schemeClr>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dirty="0"/>
              <a:t>The Greater Complexity of Older Adults’ Health</a:t>
            </a:r>
            <a:r>
              <a:rPr lang="en-US" sz="2400" dirty="0"/>
              <a:t> </a:t>
            </a:r>
            <a:r>
              <a:rPr lang="en-US" sz="2400" dirty="0" smtClean="0"/>
              <a:t>(4 </a:t>
            </a:r>
            <a:r>
              <a:rPr lang="en-US" sz="2400" dirty="0"/>
              <a:t>of 5)</a:t>
            </a:r>
            <a:endParaRPr lang="en-US" sz="2800" b="0" dirty="0"/>
          </a:p>
        </p:txBody>
      </p:sp>
      <p:sp>
        <p:nvSpPr>
          <p:cNvPr id="1029" name="Content Placeholder 2"/>
          <p:cNvSpPr>
            <a:spLocks noGrp="1"/>
          </p:cNvSpPr>
          <p:nvPr>
            <p:ph type="body" idx="1"/>
          </p:nvPr>
        </p:nvSpPr>
        <p:spPr>
          <a:xfrm>
            <a:off x="4953000" y="1600200"/>
            <a:ext cx="3886200" cy="4800600"/>
          </a:xfrm>
        </p:spPr>
        <p:txBody>
          <a:bodyPr rIns="228600"/>
          <a:lstStyle/>
          <a:p>
            <a:pPr>
              <a:spcBef>
                <a:spcPct val="35000"/>
              </a:spcBef>
            </a:pPr>
            <a:r>
              <a:rPr lang="en-US" altLang="en-US" dirty="0"/>
              <a:t>Always interview patient first </a:t>
            </a:r>
          </a:p>
          <a:p>
            <a:pPr lvl="1">
              <a:spcBef>
                <a:spcPct val="35000"/>
              </a:spcBef>
            </a:pPr>
            <a:r>
              <a:rPr lang="en-US" altLang="en-US" dirty="0" smtClean="0"/>
              <a:t>If </a:t>
            </a:r>
            <a:r>
              <a:rPr lang="en-US" altLang="en-US" dirty="0"/>
              <a:t>caregiver available, seek additional details</a:t>
            </a:r>
          </a:p>
        </p:txBody>
      </p:sp>
      <p:pic>
        <p:nvPicPr>
          <p:cNvPr id="2050" name="Picture 2" descr="\\10.1.1.17\productions\ART\ART PROCESS\PPT Projects\AAOS_ITK_PPT_164288\JPEG FILES\Chapter 18\9781284212785_CH18_FIGF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8" y="1954212"/>
            <a:ext cx="4199572" cy="3151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616794" y="5105400"/>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Jones &amp; Bartlett </a:t>
            </a:r>
            <a:r>
              <a:rPr lang="en-US" sz="900" dirty="0" smtClean="0">
                <a:solidFill>
                  <a:schemeClr val="bg1">
                    <a:lumMod val="75000"/>
                  </a:schemeClr>
                </a:solidFill>
                <a:latin typeface="+mj-lt"/>
              </a:rPr>
              <a:t>Learning. Courtesy </a:t>
            </a:r>
            <a:r>
              <a:rPr lang="en-US" sz="900" dirty="0">
                <a:solidFill>
                  <a:schemeClr val="bg1">
                    <a:lumMod val="75000"/>
                  </a:schemeClr>
                </a:solidFill>
                <a:latin typeface="+mj-lt"/>
              </a:rPr>
              <a:t>of MIEMSS.</a:t>
            </a:r>
          </a:p>
        </p:txBody>
      </p:sp>
    </p:spTree>
    <p:extLst>
      <p:ext uri="{BB962C8B-B14F-4D97-AF65-F5344CB8AC3E}">
        <p14:creationId xmlns:p14="http://schemas.microsoft.com/office/powerpoint/2010/main" val="2372909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Greater Complexity of Older Adults’ Health</a:t>
            </a:r>
            <a:r>
              <a:rPr lang="en-US" sz="2400" dirty="0"/>
              <a:t> </a:t>
            </a:r>
            <a:r>
              <a:rPr lang="en-US" sz="2400" dirty="0" smtClean="0"/>
              <a:t>(5 </a:t>
            </a:r>
            <a:r>
              <a:rPr lang="en-US" sz="2400" dirty="0"/>
              <a:t>of 5)</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Establish </a:t>
            </a:r>
            <a:r>
              <a:rPr lang="en-US" dirty="0"/>
              <a:t>patient’s cognitive baseline during first patient </a:t>
            </a:r>
            <a:r>
              <a:rPr lang="en-US" dirty="0" smtClean="0"/>
              <a:t>encounter  </a:t>
            </a:r>
          </a:p>
          <a:p>
            <a:pPr lvl="1"/>
            <a:r>
              <a:rPr lang="en-US" dirty="0" smtClean="0"/>
              <a:t>Mental status assessment performed each patient assessment</a:t>
            </a:r>
          </a:p>
          <a:p>
            <a:pPr lvl="1"/>
            <a:r>
              <a:rPr lang="en-US" dirty="0" smtClean="0"/>
              <a:t>Many </a:t>
            </a:r>
            <a:r>
              <a:rPr lang="en-US" dirty="0"/>
              <a:t>older patients have significant cognitive impairment that is </a:t>
            </a:r>
            <a:r>
              <a:rPr lang="en-US" dirty="0" smtClean="0"/>
              <a:t>undiagnosed.</a:t>
            </a:r>
            <a:endParaRPr lang="en-US" dirty="0"/>
          </a:p>
          <a:p>
            <a:pPr lvl="1"/>
            <a:r>
              <a:rPr lang="en-US" dirty="0"/>
              <a:t>Never assume confusion is </a:t>
            </a:r>
            <a:r>
              <a:rPr lang="en-US" dirty="0" smtClean="0"/>
              <a:t>normal</a:t>
            </a:r>
            <a:r>
              <a:rPr lang="en-US" dirty="0"/>
              <a:t>.</a:t>
            </a:r>
            <a:endParaRPr lang="en-US" dirty="0"/>
          </a:p>
        </p:txBody>
      </p:sp>
    </p:spTree>
    <p:extLst>
      <p:ext uri="{BB962C8B-B14F-4D97-AF65-F5344CB8AC3E}">
        <p14:creationId xmlns:p14="http://schemas.microsoft.com/office/powerpoint/2010/main" val="1862829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Geriatric Patient Assessment</a:t>
            </a:r>
            <a:r>
              <a:rPr lang="en-US" sz="2400" dirty="0"/>
              <a:t> (1 of 4</a:t>
            </a:r>
            <a:r>
              <a:rPr lang="en-US" sz="2400" dirty="0" smtClean="0"/>
              <a:t>)</a:t>
            </a:r>
            <a:endParaRPr lang="en-US" sz="2400" dirty="0"/>
          </a:p>
        </p:txBody>
      </p:sp>
      <p:sp>
        <p:nvSpPr>
          <p:cNvPr id="3" name="Content Placeholder 2"/>
          <p:cNvSpPr>
            <a:spLocks noGrp="1"/>
          </p:cNvSpPr>
          <p:nvPr>
            <p:ph idx="1"/>
          </p:nvPr>
        </p:nvSpPr>
        <p:spPr>
          <a:xfrm>
            <a:off x="685800" y="1600200"/>
            <a:ext cx="7772400" cy="4800600"/>
          </a:xfrm>
        </p:spPr>
        <p:txBody>
          <a:bodyPr/>
          <a:lstStyle/>
          <a:p>
            <a:r>
              <a:rPr lang="en-US" dirty="0"/>
              <a:t>Requirements for patient assessment on older </a:t>
            </a:r>
            <a:r>
              <a:rPr lang="en-US" dirty="0" smtClean="0"/>
              <a:t>adult:</a:t>
            </a:r>
            <a:endParaRPr lang="en-US" dirty="0"/>
          </a:p>
          <a:p>
            <a:pPr lvl="1"/>
            <a:r>
              <a:rPr lang="en-US" sz="2600" dirty="0"/>
              <a:t>Greater level of knowledge</a:t>
            </a:r>
          </a:p>
          <a:p>
            <a:pPr lvl="1"/>
            <a:r>
              <a:rPr lang="en-US" sz="2600" dirty="0"/>
              <a:t>More comprehensive history and physical </a:t>
            </a:r>
            <a:r>
              <a:rPr lang="en-US" sz="2600" dirty="0" smtClean="0"/>
              <a:t>exam</a:t>
            </a:r>
            <a:endParaRPr lang="en-US" sz="2600" dirty="0"/>
          </a:p>
        </p:txBody>
      </p:sp>
    </p:spTree>
    <p:extLst>
      <p:ext uri="{BB962C8B-B14F-4D97-AF65-F5344CB8AC3E}">
        <p14:creationId xmlns:p14="http://schemas.microsoft.com/office/powerpoint/2010/main" val="3357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Geriatric Patient Assessment</a:t>
            </a:r>
            <a:r>
              <a:rPr lang="en-US" sz="2400" dirty="0"/>
              <a:t> </a:t>
            </a:r>
            <a:r>
              <a:rPr lang="en-US" sz="2400" dirty="0" smtClean="0"/>
              <a:t>(2 </a:t>
            </a:r>
            <a:r>
              <a:rPr lang="en-US" sz="2400" dirty="0"/>
              <a:t>of 4)</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The patient assessment proceeds </a:t>
            </a:r>
            <a:r>
              <a:rPr lang="en-US" dirty="0" smtClean="0"/>
              <a:t>through:</a:t>
            </a:r>
            <a:endParaRPr lang="en-US" dirty="0"/>
          </a:p>
          <a:p>
            <a:pPr lvl="1"/>
            <a:r>
              <a:rPr lang="en-US" dirty="0"/>
              <a:t>General information</a:t>
            </a:r>
          </a:p>
          <a:p>
            <a:pPr lvl="1"/>
            <a:r>
              <a:rPr lang="en-US" dirty="0"/>
              <a:t>Chief complaint</a:t>
            </a:r>
          </a:p>
          <a:p>
            <a:pPr lvl="1"/>
            <a:r>
              <a:rPr lang="en-US" dirty="0"/>
              <a:t>History of present illness</a:t>
            </a:r>
          </a:p>
          <a:p>
            <a:pPr lvl="1"/>
            <a:r>
              <a:rPr lang="en-US" dirty="0"/>
              <a:t>Past medical history</a:t>
            </a:r>
          </a:p>
          <a:p>
            <a:pPr lvl="1"/>
            <a:r>
              <a:rPr lang="en-US" dirty="0"/>
              <a:t>Family medical history</a:t>
            </a:r>
          </a:p>
        </p:txBody>
      </p:sp>
    </p:spTree>
    <p:extLst>
      <p:ext uri="{BB962C8B-B14F-4D97-AF65-F5344CB8AC3E}">
        <p14:creationId xmlns:p14="http://schemas.microsoft.com/office/powerpoint/2010/main" val="1289309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Geriatric Patient Assessment</a:t>
            </a:r>
            <a:r>
              <a:rPr lang="en-US" sz="2400" dirty="0"/>
              <a:t> </a:t>
            </a:r>
            <a:r>
              <a:rPr lang="en-US" sz="2400" dirty="0" smtClean="0"/>
              <a:t>(3 </a:t>
            </a:r>
            <a:r>
              <a:rPr lang="en-US" sz="2400" dirty="0"/>
              <a:t>of 4)</a:t>
            </a:r>
            <a:endParaRPr lang="en-US" sz="2800" dirty="0"/>
          </a:p>
        </p:txBody>
      </p:sp>
      <p:sp>
        <p:nvSpPr>
          <p:cNvPr id="3" name="Content Placeholder 2"/>
          <p:cNvSpPr>
            <a:spLocks noGrp="1"/>
          </p:cNvSpPr>
          <p:nvPr>
            <p:ph idx="1"/>
          </p:nvPr>
        </p:nvSpPr>
        <p:spPr/>
        <p:txBody>
          <a:bodyPr/>
          <a:lstStyle/>
          <a:p>
            <a:r>
              <a:rPr lang="en-US" dirty="0"/>
              <a:t>The patient assessment proceeds through </a:t>
            </a:r>
            <a:r>
              <a:rPr lang="en-US" dirty="0" smtClean="0"/>
              <a:t>(</a:t>
            </a:r>
            <a:r>
              <a:rPr lang="en-US" dirty="0"/>
              <a:t>cont’d):</a:t>
            </a:r>
          </a:p>
          <a:p>
            <a:pPr lvl="1"/>
            <a:r>
              <a:rPr lang="en-US" dirty="0"/>
              <a:t>Social history</a:t>
            </a:r>
          </a:p>
          <a:p>
            <a:pPr lvl="1"/>
            <a:r>
              <a:rPr lang="en-US" dirty="0"/>
              <a:t>Medications and allergies</a:t>
            </a:r>
          </a:p>
          <a:p>
            <a:pPr lvl="1"/>
            <a:r>
              <a:rPr lang="en-US" dirty="0"/>
              <a:t>General assessment</a:t>
            </a:r>
          </a:p>
          <a:p>
            <a:pPr lvl="1"/>
            <a:r>
              <a:rPr lang="en-US" dirty="0"/>
              <a:t>Vital signs</a:t>
            </a:r>
          </a:p>
          <a:p>
            <a:pPr lvl="1"/>
            <a:r>
              <a:rPr lang="en-US" dirty="0"/>
              <a:t>Review of systems</a:t>
            </a:r>
          </a:p>
        </p:txBody>
      </p:sp>
    </p:spTree>
    <p:extLst>
      <p:ext uri="{BB962C8B-B14F-4D97-AF65-F5344CB8AC3E}">
        <p14:creationId xmlns:p14="http://schemas.microsoft.com/office/powerpoint/2010/main" val="53669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Geriatric Patient Assessment</a:t>
            </a:r>
            <a:r>
              <a:rPr lang="en-US" sz="2400" dirty="0"/>
              <a:t> </a:t>
            </a:r>
            <a:r>
              <a:rPr lang="en-US" sz="2400" dirty="0" smtClean="0"/>
              <a:t>(4 </a:t>
            </a:r>
            <a:r>
              <a:rPr lang="en-US" sz="2400" dirty="0"/>
              <a:t>of 4)</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Clinical presentation of older patient encompasses a wide range of symptoms:</a:t>
            </a:r>
          </a:p>
          <a:p>
            <a:pPr lvl="1"/>
            <a:r>
              <a:rPr lang="en-US" dirty="0"/>
              <a:t>Altered mental status</a:t>
            </a:r>
          </a:p>
          <a:p>
            <a:pPr lvl="1"/>
            <a:r>
              <a:rPr lang="en-US" dirty="0"/>
              <a:t>Behavioral changes</a:t>
            </a:r>
          </a:p>
          <a:p>
            <a:pPr lvl="1"/>
            <a:r>
              <a:rPr lang="en-US" dirty="0"/>
              <a:t>Incontinence</a:t>
            </a:r>
          </a:p>
          <a:p>
            <a:pPr lvl="1"/>
            <a:r>
              <a:rPr lang="en-US" dirty="0"/>
              <a:t>Gait disturbances</a:t>
            </a:r>
          </a:p>
          <a:p>
            <a:pPr lvl="1"/>
            <a:r>
              <a:rPr lang="en-US" dirty="0"/>
              <a:t>Weight loss</a:t>
            </a:r>
          </a:p>
          <a:p>
            <a:pPr lvl="1"/>
            <a:r>
              <a:rPr lang="en-US" dirty="0"/>
              <a:t>Falls</a:t>
            </a:r>
          </a:p>
        </p:txBody>
      </p:sp>
    </p:spTree>
    <p:extLst>
      <p:ext uri="{BB962C8B-B14F-4D97-AF65-F5344CB8AC3E}">
        <p14:creationId xmlns:p14="http://schemas.microsoft.com/office/powerpoint/2010/main" val="1099892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Taking</a:t>
            </a:r>
            <a:r>
              <a:rPr lang="en-US" sz="2400" dirty="0" smtClean="0"/>
              <a:t> (1 </a:t>
            </a:r>
            <a:r>
              <a:rPr lang="en-US" sz="2400" dirty="0"/>
              <a:t>of 10</a:t>
            </a:r>
            <a:r>
              <a:rPr lang="en-US" sz="2400" dirty="0" smtClean="0"/>
              <a:t>)</a:t>
            </a:r>
            <a:endParaRPr lang="en-US" sz="2400" dirty="0"/>
          </a:p>
        </p:txBody>
      </p:sp>
      <p:sp>
        <p:nvSpPr>
          <p:cNvPr id="3" name="Content Placeholder 2"/>
          <p:cNvSpPr>
            <a:spLocks noGrp="1"/>
          </p:cNvSpPr>
          <p:nvPr>
            <p:ph idx="1"/>
          </p:nvPr>
        </p:nvSpPr>
        <p:spPr/>
        <p:txBody>
          <a:bodyPr/>
          <a:lstStyle/>
          <a:p>
            <a:r>
              <a:rPr lang="en-US" dirty="0" smtClean="0"/>
              <a:t>General </a:t>
            </a:r>
            <a:r>
              <a:rPr lang="en-US" dirty="0"/>
              <a:t>living </a:t>
            </a:r>
            <a:r>
              <a:rPr lang="en-US" dirty="0" smtClean="0"/>
              <a:t>environment</a:t>
            </a:r>
          </a:p>
          <a:p>
            <a:r>
              <a:rPr lang="en-US" dirty="0" smtClean="0"/>
              <a:t>Chief complaint</a:t>
            </a:r>
          </a:p>
          <a:p>
            <a:r>
              <a:rPr lang="en-US" dirty="0" smtClean="0"/>
              <a:t>History </a:t>
            </a:r>
            <a:r>
              <a:rPr lang="en-US" dirty="0"/>
              <a:t>of present </a:t>
            </a:r>
            <a:r>
              <a:rPr lang="en-US" dirty="0" smtClean="0"/>
              <a:t>illness</a:t>
            </a:r>
          </a:p>
          <a:p>
            <a:r>
              <a:rPr lang="en-US" dirty="0" smtClean="0"/>
              <a:t>Social history</a:t>
            </a:r>
          </a:p>
          <a:p>
            <a:pPr lvl="1"/>
            <a:r>
              <a:rPr lang="en-US" dirty="0" smtClean="0"/>
              <a:t>Activities </a:t>
            </a:r>
            <a:r>
              <a:rPr lang="en-US" dirty="0"/>
              <a:t>of daily living (</a:t>
            </a:r>
            <a:r>
              <a:rPr lang="en-US" dirty="0" smtClean="0"/>
              <a:t>ADLs)</a:t>
            </a:r>
          </a:p>
          <a:p>
            <a:pPr lvl="1"/>
            <a:r>
              <a:rPr lang="en-US" dirty="0" smtClean="0"/>
              <a:t>Instrumental </a:t>
            </a:r>
            <a:r>
              <a:rPr lang="en-US" dirty="0"/>
              <a:t>activities of daily living (IADLs)</a:t>
            </a:r>
          </a:p>
        </p:txBody>
      </p:sp>
    </p:spTree>
    <p:extLst>
      <p:ext uri="{BB962C8B-B14F-4D97-AF65-F5344CB8AC3E}">
        <p14:creationId xmlns:p14="http://schemas.microsoft.com/office/powerpoint/2010/main" val="3318549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Taking</a:t>
            </a:r>
            <a:r>
              <a:rPr lang="en-US" sz="2400" dirty="0"/>
              <a:t> </a:t>
            </a:r>
            <a:r>
              <a:rPr lang="en-US" sz="2400" dirty="0" smtClean="0"/>
              <a:t>(2 </a:t>
            </a:r>
            <a:r>
              <a:rPr lang="en-US" sz="2400" dirty="0"/>
              <a:t>of 10)</a:t>
            </a:r>
            <a:endParaRPr lang="en-US" sz="2800" dirty="0">
              <a:solidFill>
                <a:srgbClr val="FF0000"/>
              </a:solidFill>
            </a:endParaRPr>
          </a:p>
        </p:txBody>
      </p:sp>
      <p:sp>
        <p:nvSpPr>
          <p:cNvPr id="3" name="Content Placeholder 2"/>
          <p:cNvSpPr>
            <a:spLocks noGrp="1"/>
          </p:cNvSpPr>
          <p:nvPr>
            <p:ph idx="1"/>
          </p:nvPr>
        </p:nvSpPr>
        <p:spPr/>
        <p:txBody>
          <a:bodyPr/>
          <a:lstStyle/>
          <a:p>
            <a:r>
              <a:rPr lang="en-US" dirty="0" smtClean="0"/>
              <a:t>Review </a:t>
            </a:r>
            <a:r>
              <a:rPr lang="en-US" dirty="0"/>
              <a:t>patient’s current medications</a:t>
            </a:r>
          </a:p>
          <a:p>
            <a:pPr lvl="1"/>
            <a:r>
              <a:rPr lang="en-US" dirty="0"/>
              <a:t>Prescribed</a:t>
            </a:r>
          </a:p>
          <a:p>
            <a:pPr lvl="1"/>
            <a:r>
              <a:rPr lang="en-US" dirty="0"/>
              <a:t>Over-the-counter</a:t>
            </a:r>
          </a:p>
          <a:p>
            <a:pPr lvl="1"/>
            <a:r>
              <a:rPr lang="en-US" dirty="0"/>
              <a:t>Herbal</a:t>
            </a:r>
          </a:p>
          <a:p>
            <a:r>
              <a:rPr lang="en-US" dirty="0"/>
              <a:t>To identify adverse reactions contributing to presenting </a:t>
            </a:r>
            <a:r>
              <a:rPr lang="en-US" dirty="0" smtClean="0"/>
              <a:t>symptoms</a:t>
            </a:r>
            <a:endParaRPr lang="en-US" dirty="0"/>
          </a:p>
        </p:txBody>
      </p:sp>
    </p:spTree>
    <p:extLst>
      <p:ext uri="{BB962C8B-B14F-4D97-AF65-F5344CB8AC3E}">
        <p14:creationId xmlns:p14="http://schemas.microsoft.com/office/powerpoint/2010/main" val="3923697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28600"/>
            <a:ext cx="7772400" cy="914400"/>
          </a:xfrm>
        </p:spPr>
        <p:txBody>
          <a:bodyPr/>
          <a:lstStyle/>
          <a:p>
            <a:pPr>
              <a:lnSpc>
                <a:spcPct val="85000"/>
              </a:lnSpc>
              <a:defRPr/>
            </a:pPr>
            <a:r>
              <a:rPr lang="en-US" dirty="0"/>
              <a:t>History Taking</a:t>
            </a:r>
            <a:r>
              <a:rPr lang="en-US" sz="2400" dirty="0"/>
              <a:t> </a:t>
            </a:r>
            <a:r>
              <a:rPr lang="en-US" sz="2400" dirty="0" smtClean="0"/>
              <a:t>(3 </a:t>
            </a:r>
            <a:r>
              <a:rPr lang="en-US" sz="2400" dirty="0"/>
              <a:t>of 10)</a:t>
            </a:r>
            <a:endParaRPr lang="en-US" sz="2800" b="0" dirty="0">
              <a:solidFill>
                <a:srgbClr val="FF0000"/>
              </a:solidFill>
            </a:endParaRPr>
          </a:p>
        </p:txBody>
      </p:sp>
      <p:sp>
        <p:nvSpPr>
          <p:cNvPr id="1029" name="Content Placeholder 2"/>
          <p:cNvSpPr>
            <a:spLocks noGrp="1"/>
          </p:cNvSpPr>
          <p:nvPr>
            <p:ph type="body" idx="1"/>
          </p:nvPr>
        </p:nvSpPr>
        <p:spPr>
          <a:xfrm>
            <a:off x="4419600" y="1371600"/>
            <a:ext cx="4191000" cy="4800600"/>
          </a:xfrm>
        </p:spPr>
        <p:txBody>
          <a:bodyPr rIns="228600"/>
          <a:lstStyle/>
          <a:p>
            <a:pPr>
              <a:spcBef>
                <a:spcPct val="35000"/>
              </a:spcBef>
            </a:pPr>
            <a:r>
              <a:rPr lang="en-US" altLang="en-US" dirty="0" smtClean="0"/>
              <a:t>General </a:t>
            </a:r>
            <a:r>
              <a:rPr lang="en-US" altLang="en-US" dirty="0" smtClean="0"/>
              <a:t>information </a:t>
            </a:r>
            <a:endParaRPr lang="en-US" altLang="en-US" dirty="0" smtClean="0"/>
          </a:p>
          <a:p>
            <a:pPr lvl="1">
              <a:spcBef>
                <a:spcPct val="35000"/>
              </a:spcBef>
            </a:pPr>
            <a:r>
              <a:rPr lang="en-US" altLang="en-US" dirty="0"/>
              <a:t>Is the home clean?</a:t>
            </a:r>
          </a:p>
          <a:p>
            <a:pPr lvl="1">
              <a:spcBef>
                <a:spcPct val="35000"/>
              </a:spcBef>
            </a:pPr>
            <a:r>
              <a:rPr lang="en-US" altLang="en-US" dirty="0"/>
              <a:t>Is there food in the house? </a:t>
            </a:r>
          </a:p>
          <a:p>
            <a:pPr lvl="1">
              <a:spcBef>
                <a:spcPct val="35000"/>
              </a:spcBef>
            </a:pPr>
            <a:r>
              <a:rPr lang="en-US" altLang="en-US" dirty="0"/>
              <a:t>Are there drugs and alcohol?</a:t>
            </a:r>
          </a:p>
          <a:p>
            <a:pPr lvl="1">
              <a:spcBef>
                <a:spcPct val="35000"/>
              </a:spcBef>
            </a:pPr>
            <a:r>
              <a:rPr lang="en-US" altLang="en-US" dirty="0" smtClean="0"/>
              <a:t>Patient’s appearance and demeanor</a:t>
            </a:r>
            <a:endParaRPr lang="en-US" altLang="en-US" dirty="0"/>
          </a:p>
        </p:txBody>
      </p:sp>
      <p:pic>
        <p:nvPicPr>
          <p:cNvPr id="3074" name="Picture 2" descr="\\10.1.1.17\productions\ART\ART PROCESS\PPT Projects\AAOS_ITK_PPT_164288\JPEG FILES\Chapter 18\9781284212785_CH18_FIGF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49" y="1371600"/>
            <a:ext cx="3917651"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346921" y="5980584"/>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mg7/</a:t>
            </a:r>
            <a:r>
              <a:rPr lang="en-US" sz="900" dirty="0" err="1">
                <a:solidFill>
                  <a:schemeClr val="bg1">
                    <a:lumMod val="75000"/>
                  </a:schemeClr>
                </a:solidFill>
                <a:latin typeface="+mj-lt"/>
              </a:rPr>
              <a:t>iStock</a:t>
            </a:r>
            <a:r>
              <a:rPr lang="en-US" sz="900" dirty="0">
                <a:solidFill>
                  <a:schemeClr val="bg1">
                    <a:lumMod val="75000"/>
                  </a:schemeClr>
                </a:solidFill>
                <a:latin typeface="+mj-lt"/>
              </a:rPr>
              <a:t>/Getty.</a:t>
            </a:r>
          </a:p>
        </p:txBody>
      </p:sp>
    </p:spTree>
    <p:extLst>
      <p:ext uri="{BB962C8B-B14F-4D97-AF65-F5344CB8AC3E}">
        <p14:creationId xmlns:p14="http://schemas.microsoft.com/office/powerpoint/2010/main" val="937481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Taking</a:t>
            </a:r>
            <a:r>
              <a:rPr lang="en-US" sz="2400" dirty="0"/>
              <a:t> </a:t>
            </a:r>
            <a:r>
              <a:rPr lang="en-US" sz="2400" dirty="0" smtClean="0"/>
              <a:t>(4 </a:t>
            </a:r>
            <a:r>
              <a:rPr lang="en-US" sz="2400" dirty="0"/>
              <a:t>of 10)</a:t>
            </a:r>
            <a:endParaRPr lang="en-US" sz="2800" dirty="0">
              <a:solidFill>
                <a:srgbClr val="FF0000"/>
              </a:solidFill>
            </a:endParaRPr>
          </a:p>
        </p:txBody>
      </p:sp>
      <p:sp>
        <p:nvSpPr>
          <p:cNvPr id="3" name="Content Placeholder 2"/>
          <p:cNvSpPr>
            <a:spLocks noGrp="1"/>
          </p:cNvSpPr>
          <p:nvPr>
            <p:ph idx="1"/>
          </p:nvPr>
        </p:nvSpPr>
        <p:spPr>
          <a:xfrm>
            <a:off x="685800" y="1371600"/>
            <a:ext cx="7772400" cy="4800600"/>
          </a:xfrm>
        </p:spPr>
        <p:txBody>
          <a:bodyPr/>
          <a:lstStyle/>
          <a:p>
            <a:r>
              <a:rPr lang="en-US" dirty="0"/>
              <a:t>History of present illness</a:t>
            </a:r>
          </a:p>
          <a:p>
            <a:r>
              <a:rPr lang="en-US" dirty="0"/>
              <a:t>OPQRST-ASPN</a:t>
            </a:r>
          </a:p>
          <a:p>
            <a:pPr lvl="1"/>
            <a:r>
              <a:rPr lang="en-US" dirty="0"/>
              <a:t>Onset</a:t>
            </a:r>
          </a:p>
          <a:p>
            <a:pPr lvl="1"/>
            <a:r>
              <a:rPr lang="en-US" dirty="0"/>
              <a:t>Provocation/palliation</a:t>
            </a:r>
          </a:p>
          <a:p>
            <a:pPr lvl="1"/>
            <a:r>
              <a:rPr lang="en-US" dirty="0"/>
              <a:t>Quality</a:t>
            </a:r>
          </a:p>
          <a:p>
            <a:pPr lvl="1"/>
            <a:r>
              <a:rPr lang="en-US" dirty="0"/>
              <a:t>Region/radiation</a:t>
            </a:r>
          </a:p>
          <a:p>
            <a:pPr lvl="1"/>
            <a:r>
              <a:rPr lang="en-US" dirty="0" smtClean="0"/>
              <a:t>Severity</a:t>
            </a:r>
          </a:p>
          <a:p>
            <a:pPr lvl="1"/>
            <a:r>
              <a:rPr lang="en-US" dirty="0"/>
              <a:t>Time (temporal aspects)</a:t>
            </a:r>
          </a:p>
          <a:p>
            <a:pPr lvl="1"/>
            <a:endParaRPr lang="en-US" dirty="0"/>
          </a:p>
        </p:txBody>
      </p:sp>
    </p:spTree>
    <p:extLst>
      <p:ext uri="{BB962C8B-B14F-4D97-AF65-F5344CB8AC3E}">
        <p14:creationId xmlns:p14="http://schemas.microsoft.com/office/powerpoint/2010/main" val="3706236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685800" y="762000"/>
            <a:ext cx="7772400" cy="5257800"/>
          </a:xfrm>
        </p:spPr>
        <p:txBody>
          <a:bodyPr/>
          <a:lstStyle/>
          <a:p>
            <a:pPr>
              <a:defRPr/>
            </a:pPr>
            <a:r>
              <a:rPr lang="en-US" sz="4400" dirty="0"/>
              <a:t>Chapter 18</a:t>
            </a:r>
            <a:br>
              <a:rPr lang="en-US" sz="4400" dirty="0"/>
            </a:br>
            <a:r>
              <a:rPr lang="en-US" sz="4400" dirty="0" smtClean="0"/>
              <a:t/>
            </a:r>
            <a:br>
              <a:rPr lang="en-US" sz="4400" dirty="0" smtClean="0"/>
            </a:br>
            <a:r>
              <a:rPr lang="en-US" dirty="0" smtClean="0"/>
              <a:t>Geriatrics</a:t>
            </a:r>
            <a:endParaRPr lang="en-US" dirty="0"/>
          </a:p>
        </p:txBody>
      </p:sp>
    </p:spTree>
    <p:extLst>
      <p:ext uri="{BB962C8B-B14F-4D97-AF65-F5344CB8AC3E}">
        <p14:creationId xmlns:p14="http://schemas.microsoft.com/office/powerpoint/2010/main" val="3026870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Taking</a:t>
            </a:r>
            <a:r>
              <a:rPr lang="en-US" sz="2400" dirty="0"/>
              <a:t> </a:t>
            </a:r>
            <a:r>
              <a:rPr lang="en-US" sz="2400" dirty="0" smtClean="0"/>
              <a:t>(5 </a:t>
            </a:r>
            <a:r>
              <a:rPr lang="en-US" sz="2400" dirty="0"/>
              <a:t>of 10)</a:t>
            </a:r>
            <a:endParaRPr lang="en-US" sz="2800" dirty="0">
              <a:solidFill>
                <a:srgbClr val="FF0000"/>
              </a:solidFill>
            </a:endParaRPr>
          </a:p>
        </p:txBody>
      </p:sp>
      <p:sp>
        <p:nvSpPr>
          <p:cNvPr id="3" name="Content Placeholder 2"/>
          <p:cNvSpPr>
            <a:spLocks noGrp="1"/>
          </p:cNvSpPr>
          <p:nvPr>
            <p:ph idx="1"/>
          </p:nvPr>
        </p:nvSpPr>
        <p:spPr/>
        <p:txBody>
          <a:bodyPr/>
          <a:lstStyle/>
          <a:p>
            <a:r>
              <a:rPr lang="en-US" dirty="0"/>
              <a:t>OPQRST-ASPN (cont’d)</a:t>
            </a:r>
          </a:p>
          <a:p>
            <a:pPr lvl="1"/>
            <a:r>
              <a:rPr lang="en-US" dirty="0" smtClean="0"/>
              <a:t>Associated </a:t>
            </a:r>
            <a:r>
              <a:rPr lang="en-US" dirty="0"/>
              <a:t>S</a:t>
            </a:r>
            <a:r>
              <a:rPr lang="en-US" dirty="0" smtClean="0"/>
              <a:t>ymptoms</a:t>
            </a:r>
            <a:endParaRPr lang="en-US" dirty="0"/>
          </a:p>
          <a:p>
            <a:pPr lvl="1"/>
            <a:r>
              <a:rPr lang="en-US" dirty="0"/>
              <a:t>Pertinent </a:t>
            </a:r>
            <a:r>
              <a:rPr lang="en-US" dirty="0" smtClean="0"/>
              <a:t>Negatives</a:t>
            </a:r>
            <a:endParaRPr lang="en-US" dirty="0"/>
          </a:p>
          <a:p>
            <a:endParaRPr lang="en-US" dirty="0"/>
          </a:p>
          <a:p>
            <a:pPr lvl="1"/>
            <a:endParaRPr lang="en-US" dirty="0"/>
          </a:p>
        </p:txBody>
      </p:sp>
    </p:spTree>
    <p:extLst>
      <p:ext uri="{BB962C8B-B14F-4D97-AF65-F5344CB8AC3E}">
        <p14:creationId xmlns:p14="http://schemas.microsoft.com/office/powerpoint/2010/main" val="3575543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Taking</a:t>
            </a:r>
            <a:r>
              <a:rPr lang="en-US" sz="2400" dirty="0"/>
              <a:t> </a:t>
            </a:r>
            <a:r>
              <a:rPr lang="en-US" sz="2400" dirty="0" smtClean="0"/>
              <a:t>(6 </a:t>
            </a:r>
            <a:r>
              <a:rPr lang="en-US" sz="2400" dirty="0"/>
              <a:t>of 10)</a:t>
            </a:r>
            <a:endParaRPr lang="en-US" sz="2800" dirty="0">
              <a:solidFill>
                <a:srgbClr val="FF0000"/>
              </a:solidFill>
            </a:endParaRPr>
          </a:p>
        </p:txBody>
      </p:sp>
      <p:sp>
        <p:nvSpPr>
          <p:cNvPr id="3" name="Content Placeholder 2"/>
          <p:cNvSpPr>
            <a:spLocks noGrp="1"/>
          </p:cNvSpPr>
          <p:nvPr>
            <p:ph idx="1"/>
          </p:nvPr>
        </p:nvSpPr>
        <p:spPr/>
        <p:txBody>
          <a:bodyPr/>
          <a:lstStyle/>
          <a:p>
            <a:r>
              <a:rPr lang="en-US" dirty="0"/>
              <a:t>A complete past medical history should include the patient’s:</a:t>
            </a:r>
          </a:p>
          <a:p>
            <a:pPr lvl="1"/>
            <a:r>
              <a:rPr lang="en-US" dirty="0"/>
              <a:t>History of childhood illness</a:t>
            </a:r>
          </a:p>
          <a:p>
            <a:pPr lvl="1"/>
            <a:r>
              <a:rPr lang="en-US" dirty="0"/>
              <a:t>Medical history</a:t>
            </a:r>
          </a:p>
          <a:p>
            <a:pPr lvl="1"/>
            <a:r>
              <a:rPr lang="en-US" dirty="0"/>
              <a:t>Surgical history</a:t>
            </a:r>
          </a:p>
          <a:p>
            <a:pPr lvl="1"/>
            <a:r>
              <a:rPr lang="en-US" dirty="0"/>
              <a:t>Psychiatric history</a:t>
            </a:r>
          </a:p>
          <a:p>
            <a:pPr lvl="1"/>
            <a:r>
              <a:rPr lang="en-US" dirty="0"/>
              <a:t>Family history</a:t>
            </a:r>
          </a:p>
          <a:p>
            <a:endParaRPr lang="en-US" dirty="0"/>
          </a:p>
          <a:p>
            <a:pPr lvl="1"/>
            <a:endParaRPr lang="en-US" dirty="0"/>
          </a:p>
        </p:txBody>
      </p:sp>
    </p:spTree>
    <p:extLst>
      <p:ext uri="{BB962C8B-B14F-4D97-AF65-F5344CB8AC3E}">
        <p14:creationId xmlns:p14="http://schemas.microsoft.com/office/powerpoint/2010/main" val="2387290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Taking</a:t>
            </a:r>
            <a:r>
              <a:rPr lang="en-US" sz="2400" dirty="0"/>
              <a:t> </a:t>
            </a:r>
            <a:r>
              <a:rPr lang="en-US" sz="2400" dirty="0" smtClean="0"/>
              <a:t>(7 </a:t>
            </a:r>
            <a:r>
              <a:rPr lang="en-US" sz="2400" dirty="0"/>
              <a:t>of 10)</a:t>
            </a:r>
            <a:endParaRPr lang="en-US" sz="2800" dirty="0">
              <a:solidFill>
                <a:srgbClr val="FF0000"/>
              </a:solidFill>
            </a:endParaRPr>
          </a:p>
        </p:txBody>
      </p:sp>
      <p:sp>
        <p:nvSpPr>
          <p:cNvPr id="3" name="Content Placeholder 2"/>
          <p:cNvSpPr>
            <a:spLocks noGrp="1"/>
          </p:cNvSpPr>
          <p:nvPr>
            <p:ph idx="1"/>
          </p:nvPr>
        </p:nvSpPr>
        <p:spPr/>
        <p:txBody>
          <a:bodyPr/>
          <a:lstStyle/>
          <a:p>
            <a:r>
              <a:rPr lang="en-US" dirty="0"/>
              <a:t>Medications and allergies</a:t>
            </a:r>
          </a:p>
          <a:p>
            <a:pPr lvl="1"/>
            <a:r>
              <a:rPr lang="en-US" dirty="0"/>
              <a:t>Older population accounts for 30% of all prescriptions written in the United States</a:t>
            </a:r>
          </a:p>
          <a:p>
            <a:pPr lvl="1"/>
            <a:r>
              <a:rPr lang="en-US" dirty="0"/>
              <a:t>Typical older patient takes 4 or 5 prescription drugs and 2 over-the-counter medications</a:t>
            </a:r>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617228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Taking</a:t>
            </a:r>
            <a:r>
              <a:rPr lang="en-US" sz="2400" dirty="0"/>
              <a:t> </a:t>
            </a:r>
            <a:r>
              <a:rPr lang="en-US" sz="2400" dirty="0" smtClean="0"/>
              <a:t>(8 </a:t>
            </a:r>
            <a:r>
              <a:rPr lang="en-US" sz="2400" dirty="0"/>
              <a:t>of 10)</a:t>
            </a:r>
            <a:endParaRPr lang="en-US" sz="2800" dirty="0">
              <a:solidFill>
                <a:srgbClr val="FF0000"/>
              </a:solidFill>
            </a:endParaRPr>
          </a:p>
        </p:txBody>
      </p:sp>
      <p:sp>
        <p:nvSpPr>
          <p:cNvPr id="3" name="Content Placeholder 2"/>
          <p:cNvSpPr>
            <a:spLocks noGrp="1"/>
          </p:cNvSpPr>
          <p:nvPr>
            <p:ph idx="1"/>
          </p:nvPr>
        </p:nvSpPr>
        <p:spPr/>
        <p:txBody>
          <a:bodyPr/>
          <a:lstStyle/>
          <a:p>
            <a:r>
              <a:rPr lang="en-US" dirty="0"/>
              <a:t>Medication inventory</a:t>
            </a:r>
          </a:p>
          <a:p>
            <a:pPr lvl="1"/>
            <a:r>
              <a:rPr lang="en-US" dirty="0"/>
              <a:t>Essential part of the assessment of the older patient</a:t>
            </a:r>
          </a:p>
          <a:p>
            <a:pPr lvl="1"/>
            <a:r>
              <a:rPr lang="en-US" dirty="0"/>
              <a:t>Maintaining medication inventory and ensuring compliance are critical to patient’s care</a:t>
            </a:r>
          </a:p>
          <a:p>
            <a:pPr lvl="1"/>
            <a:r>
              <a:rPr lang="en-US" dirty="0"/>
              <a:t>Achieved </a:t>
            </a:r>
            <a:r>
              <a:rPr lang="en-US" dirty="0" smtClean="0"/>
              <a:t>through </a:t>
            </a:r>
            <a:r>
              <a:rPr lang="en-US" dirty="0"/>
              <a:t>accurate documentation of patient’s medications</a:t>
            </a:r>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2260807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History Taking</a:t>
            </a:r>
            <a:r>
              <a:rPr lang="en-US" sz="2400" dirty="0"/>
              <a:t> </a:t>
            </a:r>
            <a:r>
              <a:rPr lang="en-US" sz="2400" dirty="0" smtClean="0"/>
              <a:t>(9 </a:t>
            </a:r>
            <a:r>
              <a:rPr lang="en-US" sz="2400" dirty="0"/>
              <a:t>of 10)</a:t>
            </a:r>
            <a:endParaRPr lang="en-US" sz="2800" b="0" dirty="0">
              <a:solidFill>
                <a:srgbClr val="FF0000"/>
              </a:solidFill>
            </a:endParaRPr>
          </a:p>
        </p:txBody>
      </p:sp>
      <p:sp>
        <p:nvSpPr>
          <p:cNvPr id="1029" name="Content Placeholder 2"/>
          <p:cNvSpPr>
            <a:spLocks noGrp="1"/>
          </p:cNvSpPr>
          <p:nvPr>
            <p:ph type="body" idx="1"/>
          </p:nvPr>
        </p:nvSpPr>
        <p:spPr>
          <a:xfrm>
            <a:off x="4572000" y="1371600"/>
            <a:ext cx="4038600" cy="4800600"/>
          </a:xfrm>
        </p:spPr>
        <p:txBody>
          <a:bodyPr rIns="228600"/>
          <a:lstStyle/>
          <a:p>
            <a:pPr>
              <a:spcBef>
                <a:spcPct val="35000"/>
              </a:spcBef>
            </a:pPr>
            <a:r>
              <a:rPr lang="en-US" altLang="en-US" dirty="0"/>
              <a:t>Evaluate prescription bottles for </a:t>
            </a:r>
            <a:r>
              <a:rPr lang="en-US" altLang="en-US" dirty="0" smtClean="0"/>
              <a:t>:</a:t>
            </a:r>
            <a:endParaRPr lang="en-US" altLang="en-US" dirty="0"/>
          </a:p>
          <a:p>
            <a:pPr lvl="1">
              <a:spcBef>
                <a:spcPct val="35000"/>
              </a:spcBef>
            </a:pPr>
            <a:r>
              <a:rPr lang="en-US" altLang="en-US" dirty="0"/>
              <a:t>Date</a:t>
            </a:r>
          </a:p>
          <a:p>
            <a:pPr lvl="1">
              <a:spcBef>
                <a:spcPct val="35000"/>
              </a:spcBef>
            </a:pPr>
            <a:r>
              <a:rPr lang="en-US" altLang="en-US" dirty="0"/>
              <a:t>Dose</a:t>
            </a:r>
          </a:p>
          <a:p>
            <a:pPr lvl="1">
              <a:spcBef>
                <a:spcPct val="35000"/>
              </a:spcBef>
            </a:pPr>
            <a:r>
              <a:rPr lang="en-US" altLang="en-US" dirty="0"/>
              <a:t>Quantity prescribed</a:t>
            </a:r>
          </a:p>
        </p:txBody>
      </p:sp>
      <p:sp>
        <p:nvSpPr>
          <p:cNvPr id="5" name="TextBox 5"/>
          <p:cNvSpPr txBox="1"/>
          <p:nvPr/>
        </p:nvSpPr>
        <p:spPr>
          <a:xfrm>
            <a:off x="373118" y="4742793"/>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 Jones &amp; Bartlett Learning. Courtesy of MIEMSS.</a:t>
            </a:r>
            <a:endParaRPr lang="en-US" sz="900" dirty="0">
              <a:solidFill>
                <a:schemeClr val="bg1">
                  <a:lumMod val="75000"/>
                </a:schemeClr>
              </a:solidFill>
              <a:latin typeface="+mj-lt"/>
            </a:endParaRPr>
          </a:p>
        </p:txBody>
      </p:sp>
      <p:pic>
        <p:nvPicPr>
          <p:cNvPr id="1026" name="Picture 2" descr="\\10.1.1.17\productions\ART\ART PROCESS\PPT Projects\AAOS_ITK_PPT_164288\JPEG FILES\Chapter 18\9781284212785_CH18_FIGF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46" y="2057400"/>
            <a:ext cx="4029854" cy="268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28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Taking</a:t>
            </a:r>
            <a:r>
              <a:rPr lang="en-US" sz="2400" dirty="0"/>
              <a:t> (</a:t>
            </a:r>
            <a:r>
              <a:rPr lang="en-US" sz="2400" dirty="0" smtClean="0"/>
              <a:t>10 </a:t>
            </a:r>
            <a:r>
              <a:rPr lang="en-US" sz="2400" dirty="0"/>
              <a:t>of 10)</a:t>
            </a:r>
            <a:endParaRPr lang="en-US" sz="2800" dirty="0">
              <a:solidFill>
                <a:srgbClr val="FF0000"/>
              </a:solidFill>
            </a:endParaRPr>
          </a:p>
        </p:txBody>
      </p:sp>
      <p:sp>
        <p:nvSpPr>
          <p:cNvPr id="3" name="Content Placeholder 2"/>
          <p:cNvSpPr>
            <a:spLocks noGrp="1"/>
          </p:cNvSpPr>
          <p:nvPr>
            <p:ph idx="1"/>
          </p:nvPr>
        </p:nvSpPr>
        <p:spPr/>
        <p:txBody>
          <a:bodyPr/>
          <a:lstStyle/>
          <a:p>
            <a:r>
              <a:rPr lang="en-US" dirty="0"/>
              <a:t>Substance abuse among older adults</a:t>
            </a:r>
          </a:p>
          <a:p>
            <a:pPr lvl="1"/>
            <a:r>
              <a:rPr lang="en-US" dirty="0"/>
              <a:t>If you suspect substance abuse:</a:t>
            </a:r>
          </a:p>
          <a:p>
            <a:pPr lvl="2"/>
            <a:r>
              <a:rPr lang="en-US" dirty="0"/>
              <a:t>Assess the patient’s symptoms</a:t>
            </a:r>
          </a:p>
          <a:p>
            <a:pPr lvl="2"/>
            <a:r>
              <a:rPr lang="en-US" dirty="0"/>
              <a:t>Watch for nonverbal cues</a:t>
            </a:r>
          </a:p>
          <a:p>
            <a:pPr lvl="2"/>
            <a:r>
              <a:rPr lang="en-US" dirty="0"/>
              <a:t>Obtain a medication inventory</a:t>
            </a:r>
          </a:p>
        </p:txBody>
      </p:sp>
    </p:spTree>
    <p:extLst>
      <p:ext uri="{BB962C8B-B14F-4D97-AF65-F5344CB8AC3E}">
        <p14:creationId xmlns:p14="http://schemas.microsoft.com/office/powerpoint/2010/main" val="2085724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(1 of 18)</a:t>
            </a:r>
          </a:p>
        </p:txBody>
      </p:sp>
      <p:sp>
        <p:nvSpPr>
          <p:cNvPr id="3" name="Content Placeholder 2"/>
          <p:cNvSpPr>
            <a:spLocks noGrp="1"/>
          </p:cNvSpPr>
          <p:nvPr>
            <p:ph idx="1"/>
          </p:nvPr>
        </p:nvSpPr>
        <p:spPr/>
        <p:txBody>
          <a:bodyPr/>
          <a:lstStyle/>
          <a:p>
            <a:r>
              <a:rPr lang="en-US" dirty="0" smtClean="0"/>
              <a:t>Four </a:t>
            </a:r>
            <a:r>
              <a:rPr lang="en-US" dirty="0"/>
              <a:t>major techniques: </a:t>
            </a:r>
          </a:p>
          <a:p>
            <a:pPr lvl="1"/>
            <a:r>
              <a:rPr lang="en-US" dirty="0"/>
              <a:t>Inspection</a:t>
            </a:r>
          </a:p>
          <a:p>
            <a:pPr lvl="1"/>
            <a:r>
              <a:rPr lang="en-US" dirty="0"/>
              <a:t>Palpation</a:t>
            </a:r>
          </a:p>
          <a:p>
            <a:pPr lvl="1"/>
            <a:r>
              <a:rPr lang="en-US" dirty="0"/>
              <a:t>Percussion</a:t>
            </a:r>
          </a:p>
          <a:p>
            <a:pPr lvl="1"/>
            <a:r>
              <a:rPr lang="en-US" dirty="0"/>
              <a:t>Auscultation</a:t>
            </a:r>
          </a:p>
          <a:p>
            <a:endParaRPr lang="en-US" dirty="0"/>
          </a:p>
        </p:txBody>
      </p:sp>
    </p:spTree>
    <p:extLst>
      <p:ext uri="{BB962C8B-B14F-4D97-AF65-F5344CB8AC3E}">
        <p14:creationId xmlns:p14="http://schemas.microsoft.com/office/powerpoint/2010/main" val="2763646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(2 </a:t>
            </a:r>
            <a:r>
              <a:rPr lang="en-US" sz="2400" dirty="0"/>
              <a:t>of 18)</a:t>
            </a:r>
            <a:endParaRPr lang="en-US" sz="2800" dirty="0"/>
          </a:p>
        </p:txBody>
      </p:sp>
      <p:sp>
        <p:nvSpPr>
          <p:cNvPr id="3" name="Content Placeholder 2"/>
          <p:cNvSpPr>
            <a:spLocks noGrp="1"/>
          </p:cNvSpPr>
          <p:nvPr>
            <p:ph idx="1"/>
          </p:nvPr>
        </p:nvSpPr>
        <p:spPr>
          <a:xfrm>
            <a:off x="685800" y="1371600"/>
            <a:ext cx="7772400" cy="4800600"/>
          </a:xfrm>
        </p:spPr>
        <p:txBody>
          <a:bodyPr/>
          <a:lstStyle/>
          <a:p>
            <a:r>
              <a:rPr lang="en-US" dirty="0" smtClean="0"/>
              <a:t>For </a:t>
            </a:r>
            <a:r>
              <a:rPr lang="en-US" dirty="0"/>
              <a:t>clues to the patient’s condition and underlying disorders, observe the patient’s:</a:t>
            </a:r>
          </a:p>
          <a:p>
            <a:pPr lvl="1"/>
            <a:r>
              <a:rPr lang="en-US" dirty="0"/>
              <a:t>Behavior</a:t>
            </a:r>
          </a:p>
          <a:p>
            <a:pPr lvl="1"/>
            <a:r>
              <a:rPr lang="en-US" dirty="0"/>
              <a:t>Alertness</a:t>
            </a:r>
          </a:p>
          <a:p>
            <a:pPr lvl="1"/>
            <a:r>
              <a:rPr lang="en-US" dirty="0"/>
              <a:t>Grooming</a:t>
            </a:r>
          </a:p>
          <a:p>
            <a:pPr lvl="1"/>
            <a:r>
              <a:rPr lang="en-US" dirty="0"/>
              <a:t>Personal hygiene</a:t>
            </a:r>
          </a:p>
          <a:p>
            <a:pPr lvl="1"/>
            <a:r>
              <a:rPr lang="en-US" dirty="0"/>
              <a:t>Facial expressions</a:t>
            </a:r>
          </a:p>
          <a:p>
            <a:pPr lvl="1"/>
            <a:r>
              <a:rPr lang="en-US" dirty="0"/>
              <a:t>Demeanor</a:t>
            </a:r>
          </a:p>
        </p:txBody>
      </p:sp>
    </p:spTree>
    <p:extLst>
      <p:ext uri="{BB962C8B-B14F-4D97-AF65-F5344CB8AC3E}">
        <p14:creationId xmlns:p14="http://schemas.microsoft.com/office/powerpoint/2010/main" val="3791796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(3 </a:t>
            </a:r>
            <a:r>
              <a:rPr lang="en-US" sz="2400" dirty="0"/>
              <a:t>of 18)</a:t>
            </a:r>
            <a:endParaRPr lang="en-US" sz="2800" dirty="0"/>
          </a:p>
        </p:txBody>
      </p:sp>
      <p:sp>
        <p:nvSpPr>
          <p:cNvPr id="3" name="Content Placeholder 2"/>
          <p:cNvSpPr>
            <a:spLocks noGrp="1"/>
          </p:cNvSpPr>
          <p:nvPr>
            <p:ph idx="1"/>
          </p:nvPr>
        </p:nvSpPr>
        <p:spPr/>
        <p:txBody>
          <a:bodyPr/>
          <a:lstStyle/>
          <a:p>
            <a:r>
              <a:rPr lang="en-US" dirty="0"/>
              <a:t>The community paramedic may consider using the five I’s of </a:t>
            </a:r>
            <a:r>
              <a:rPr lang="en-US" dirty="0" smtClean="0"/>
              <a:t>geriatrics.</a:t>
            </a:r>
            <a:endParaRPr lang="en-US" dirty="0"/>
          </a:p>
          <a:p>
            <a:r>
              <a:rPr lang="en-US" dirty="0" smtClean="0"/>
              <a:t>Describe </a:t>
            </a:r>
            <a:r>
              <a:rPr lang="en-US" dirty="0"/>
              <a:t>the specific challenges of assessing the older adult</a:t>
            </a:r>
          </a:p>
        </p:txBody>
      </p:sp>
    </p:spTree>
    <p:extLst>
      <p:ext uri="{BB962C8B-B14F-4D97-AF65-F5344CB8AC3E}">
        <p14:creationId xmlns:p14="http://schemas.microsoft.com/office/powerpoint/2010/main" val="463803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(4 </a:t>
            </a:r>
            <a:r>
              <a:rPr lang="en-US" sz="2400" dirty="0"/>
              <a:t>of 18)</a:t>
            </a:r>
            <a:endParaRPr lang="en-US" sz="2800" dirty="0"/>
          </a:p>
        </p:txBody>
      </p:sp>
      <p:sp>
        <p:nvSpPr>
          <p:cNvPr id="3" name="Content Placeholder 2"/>
          <p:cNvSpPr>
            <a:spLocks noGrp="1"/>
          </p:cNvSpPr>
          <p:nvPr>
            <p:ph idx="1"/>
          </p:nvPr>
        </p:nvSpPr>
        <p:spPr/>
        <p:txBody>
          <a:bodyPr/>
          <a:lstStyle/>
          <a:p>
            <a:r>
              <a:rPr lang="en-US" dirty="0"/>
              <a:t>Five I’s of geriatrics</a:t>
            </a:r>
          </a:p>
          <a:p>
            <a:pPr lvl="1"/>
            <a:r>
              <a:rPr lang="en-US" dirty="0"/>
              <a:t>Intellectual impairment</a:t>
            </a:r>
          </a:p>
          <a:p>
            <a:pPr lvl="1"/>
            <a:r>
              <a:rPr lang="en-US" dirty="0"/>
              <a:t>Immobility</a:t>
            </a:r>
          </a:p>
          <a:p>
            <a:pPr lvl="1"/>
            <a:r>
              <a:rPr lang="en-US" dirty="0"/>
              <a:t>Instability</a:t>
            </a:r>
          </a:p>
          <a:p>
            <a:pPr lvl="1"/>
            <a:r>
              <a:rPr lang="en-US" dirty="0"/>
              <a:t>Incontinence</a:t>
            </a:r>
          </a:p>
          <a:p>
            <a:pPr lvl="1"/>
            <a:r>
              <a:rPr lang="en-US" dirty="0"/>
              <a:t>Iatrogenic disorders</a:t>
            </a:r>
          </a:p>
        </p:txBody>
      </p:sp>
    </p:spTree>
    <p:extLst>
      <p:ext uri="{BB962C8B-B14F-4D97-AF65-F5344CB8AC3E}">
        <p14:creationId xmlns:p14="http://schemas.microsoft.com/office/powerpoint/2010/main" val="682180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228600"/>
            <a:ext cx="7772400" cy="1219200"/>
          </a:xfrm>
        </p:spPr>
        <p:txBody>
          <a:bodyPr/>
          <a:lstStyle/>
          <a:p>
            <a:pPr>
              <a:spcBef>
                <a:spcPct val="35000"/>
              </a:spcBef>
            </a:pPr>
            <a:r>
              <a:rPr lang="en-US" altLang="en-US" dirty="0"/>
              <a:t>Patient </a:t>
            </a:r>
            <a:r>
              <a:rPr lang="en-US" altLang="en-US" dirty="0" smtClean="0"/>
              <a:t>Assessment Approach </a:t>
            </a:r>
            <a:r>
              <a:rPr lang="en-US" altLang="en-US" dirty="0"/>
              <a:t>for </a:t>
            </a:r>
            <a:r>
              <a:rPr lang="en-US" altLang="en-US" dirty="0" smtClean="0"/>
              <a:t>Geriatric Patients</a:t>
            </a:r>
            <a:endParaRPr lang="en-US" altLang="en-US" dirty="0"/>
          </a:p>
        </p:txBody>
      </p:sp>
      <p:sp>
        <p:nvSpPr>
          <p:cNvPr id="7171" name="Content Placeholder 2"/>
          <p:cNvSpPr>
            <a:spLocks noGrp="1"/>
          </p:cNvSpPr>
          <p:nvPr>
            <p:ph type="body" idx="1"/>
          </p:nvPr>
        </p:nvSpPr>
        <p:spPr>
          <a:xfrm>
            <a:off x="685800" y="1600200"/>
            <a:ext cx="7772400" cy="4800600"/>
          </a:xfrm>
        </p:spPr>
        <p:txBody>
          <a:bodyPr rIns="228600"/>
          <a:lstStyle/>
          <a:p>
            <a:pPr lvl="0">
              <a:spcBef>
                <a:spcPct val="35000"/>
              </a:spcBef>
            </a:pPr>
            <a:r>
              <a:rPr lang="en-US" altLang="en-US" dirty="0" smtClean="0"/>
              <a:t>Foundational </a:t>
            </a:r>
            <a:r>
              <a:rPr lang="en-US" altLang="en-US" dirty="0"/>
              <a:t>knowledge </a:t>
            </a:r>
            <a:r>
              <a:rPr lang="en-US" altLang="en-US" dirty="0" smtClean="0"/>
              <a:t>plus:</a:t>
            </a:r>
          </a:p>
          <a:p>
            <a:pPr lvl="1">
              <a:spcBef>
                <a:spcPct val="35000"/>
              </a:spcBef>
            </a:pPr>
            <a:r>
              <a:rPr lang="en-US" altLang="en-US" dirty="0" smtClean="0"/>
              <a:t>A </a:t>
            </a:r>
            <a:r>
              <a:rPr lang="en-US" altLang="en-US" dirty="0"/>
              <a:t>broader spectrum of </a:t>
            </a:r>
            <a:r>
              <a:rPr lang="en-US" altLang="en-US" dirty="0" smtClean="0"/>
              <a:t>symptoms</a:t>
            </a:r>
          </a:p>
          <a:p>
            <a:pPr lvl="1">
              <a:spcBef>
                <a:spcPct val="35000"/>
              </a:spcBef>
            </a:pPr>
            <a:r>
              <a:rPr lang="en-US" altLang="en-US" dirty="0" smtClean="0"/>
              <a:t>Subtle </a:t>
            </a:r>
            <a:r>
              <a:rPr lang="en-US" altLang="en-US" dirty="0"/>
              <a:t>presentations of </a:t>
            </a:r>
            <a:r>
              <a:rPr lang="en-US" altLang="en-US" dirty="0" smtClean="0"/>
              <a:t>instability</a:t>
            </a:r>
          </a:p>
          <a:p>
            <a:pPr lvl="1">
              <a:spcBef>
                <a:spcPct val="35000"/>
              </a:spcBef>
            </a:pPr>
            <a:r>
              <a:rPr lang="en-US" altLang="en-US" dirty="0" smtClean="0"/>
              <a:t>Nonspecific </a:t>
            </a:r>
            <a:r>
              <a:rPr lang="en-US" altLang="en-US" dirty="0"/>
              <a:t>generalized </a:t>
            </a:r>
            <a:r>
              <a:rPr lang="en-US" altLang="en-US" dirty="0" smtClean="0"/>
              <a:t>complaints</a:t>
            </a:r>
          </a:p>
          <a:p>
            <a:pPr lvl="1">
              <a:spcBef>
                <a:spcPct val="35000"/>
              </a:spcBef>
            </a:pPr>
            <a:r>
              <a:rPr lang="en-US" altLang="en-US" dirty="0" smtClean="0"/>
              <a:t>Multitude of assessment tools</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Physical Examination</a:t>
            </a:r>
            <a:r>
              <a:rPr lang="en-US" sz="2400" dirty="0"/>
              <a:t> </a:t>
            </a:r>
            <a:r>
              <a:rPr lang="en-US" sz="2400" dirty="0" smtClean="0"/>
              <a:t>(5 </a:t>
            </a:r>
            <a:r>
              <a:rPr lang="en-US" sz="2400" dirty="0"/>
              <a:t>of 18)</a:t>
            </a:r>
            <a:endParaRPr lang="en-US" sz="2800" b="0" dirty="0"/>
          </a:p>
        </p:txBody>
      </p:sp>
      <p:sp>
        <p:nvSpPr>
          <p:cNvPr id="1029" name="Content Placeholder 2"/>
          <p:cNvSpPr>
            <a:spLocks noGrp="1"/>
          </p:cNvSpPr>
          <p:nvPr>
            <p:ph type="body" idx="1"/>
          </p:nvPr>
        </p:nvSpPr>
        <p:spPr>
          <a:xfrm>
            <a:off x="4419600" y="1219200"/>
            <a:ext cx="3886200" cy="4800600"/>
          </a:xfrm>
        </p:spPr>
        <p:txBody>
          <a:bodyPr rIns="228600"/>
          <a:lstStyle/>
          <a:p>
            <a:pPr>
              <a:spcBef>
                <a:spcPct val="35000"/>
              </a:spcBef>
            </a:pPr>
            <a:r>
              <a:rPr lang="en-US" altLang="en-US" dirty="0"/>
              <a:t>Skin assessment </a:t>
            </a:r>
          </a:p>
          <a:p>
            <a:pPr lvl="1">
              <a:spcBef>
                <a:spcPct val="35000"/>
              </a:spcBef>
            </a:pPr>
            <a:r>
              <a:rPr lang="en-US" altLang="en-US" dirty="0"/>
              <a:t>Determine underlying disease process</a:t>
            </a:r>
          </a:p>
          <a:p>
            <a:pPr lvl="1">
              <a:spcBef>
                <a:spcPct val="35000"/>
              </a:spcBef>
            </a:pPr>
            <a:r>
              <a:rPr lang="en-US" altLang="en-US" dirty="0"/>
              <a:t>Potential for abuse</a:t>
            </a:r>
          </a:p>
          <a:p>
            <a:pPr lvl="1">
              <a:spcBef>
                <a:spcPct val="35000"/>
              </a:spcBef>
            </a:pPr>
            <a:r>
              <a:rPr lang="en-US" altLang="en-US" dirty="0" smtClean="0"/>
              <a:t>Elasticity</a:t>
            </a:r>
          </a:p>
          <a:p>
            <a:pPr lvl="1">
              <a:spcBef>
                <a:spcPct val="35000"/>
              </a:spcBef>
            </a:pPr>
            <a:r>
              <a:rPr lang="en-US" altLang="en-US" dirty="0" smtClean="0"/>
              <a:t>Color</a:t>
            </a:r>
            <a:endParaRPr lang="en-US" altLang="en-US" dirty="0"/>
          </a:p>
          <a:p>
            <a:pPr lvl="1">
              <a:spcBef>
                <a:spcPct val="35000"/>
              </a:spcBef>
            </a:pPr>
            <a:r>
              <a:rPr lang="en-US" altLang="en-US" dirty="0"/>
              <a:t>Open wounds</a:t>
            </a:r>
          </a:p>
        </p:txBody>
      </p:sp>
      <p:sp>
        <p:nvSpPr>
          <p:cNvPr id="5" name="TextBox 5"/>
          <p:cNvSpPr txBox="1"/>
          <p:nvPr/>
        </p:nvSpPr>
        <p:spPr>
          <a:xfrm>
            <a:off x="1219200" y="5574327"/>
            <a:ext cx="3024187"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Dr</a:t>
            </a:r>
            <a:r>
              <a:rPr lang="en-US" sz="900" dirty="0">
                <a:solidFill>
                  <a:schemeClr val="bg1">
                    <a:lumMod val="75000"/>
                  </a:schemeClr>
                </a:solidFill>
                <a:latin typeface="+mj-lt"/>
              </a:rPr>
              <a:t> P. </a:t>
            </a:r>
            <a:r>
              <a:rPr lang="en-US" sz="900" dirty="0" err="1">
                <a:solidFill>
                  <a:schemeClr val="bg1">
                    <a:lumMod val="75000"/>
                  </a:schemeClr>
                </a:solidFill>
                <a:latin typeface="+mj-lt"/>
              </a:rPr>
              <a:t>Marazzi</a:t>
            </a:r>
            <a:r>
              <a:rPr lang="en-US" sz="900" dirty="0">
                <a:solidFill>
                  <a:schemeClr val="bg1">
                    <a:lumMod val="75000"/>
                  </a:schemeClr>
                </a:solidFill>
                <a:latin typeface="+mj-lt"/>
              </a:rPr>
              <a:t>/Science Source.</a:t>
            </a:r>
          </a:p>
        </p:txBody>
      </p:sp>
      <p:pic>
        <p:nvPicPr>
          <p:cNvPr id="2050" name="Picture 2" descr="\\10.1.1.17\productions\ART\ART PROCESS\PPT Projects\AAOS_ITK_PPT_164288\JPEG FILES\Chapter 18\9781284212785_CH18_FIGF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6982" y="1447800"/>
            <a:ext cx="2745418" cy="413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41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(6 </a:t>
            </a:r>
            <a:r>
              <a:rPr lang="en-US" sz="2400" dirty="0"/>
              <a:t>of 18)</a:t>
            </a:r>
            <a:endParaRPr lang="en-US" sz="2800" dirty="0"/>
          </a:p>
        </p:txBody>
      </p:sp>
      <p:sp>
        <p:nvSpPr>
          <p:cNvPr id="3" name="Content Placeholder 2"/>
          <p:cNvSpPr>
            <a:spLocks noGrp="1"/>
          </p:cNvSpPr>
          <p:nvPr>
            <p:ph idx="1"/>
          </p:nvPr>
        </p:nvSpPr>
        <p:spPr/>
        <p:txBody>
          <a:bodyPr/>
          <a:lstStyle/>
          <a:p>
            <a:r>
              <a:rPr lang="en-US" dirty="0"/>
              <a:t>Head and neck assessment</a:t>
            </a:r>
          </a:p>
          <a:p>
            <a:pPr lvl="1"/>
            <a:r>
              <a:rPr lang="en-US" dirty="0"/>
              <a:t>Look for signs of head or face </a:t>
            </a:r>
            <a:r>
              <a:rPr lang="en-US" dirty="0" smtClean="0"/>
              <a:t>injury.</a:t>
            </a:r>
            <a:endParaRPr lang="en-US" dirty="0"/>
          </a:p>
          <a:p>
            <a:pPr lvl="1"/>
            <a:r>
              <a:rPr lang="en-US" dirty="0"/>
              <a:t>If </a:t>
            </a:r>
            <a:r>
              <a:rPr lang="en-US" dirty="0" smtClean="0"/>
              <a:t>there is a </a:t>
            </a:r>
            <a:r>
              <a:rPr lang="en-US" dirty="0"/>
              <a:t>head injury, look for altered mental status during neurologic </a:t>
            </a:r>
            <a:r>
              <a:rPr lang="en-US" dirty="0" smtClean="0"/>
              <a:t>assessment.</a:t>
            </a:r>
            <a:endParaRPr lang="en-US" dirty="0" smtClean="0"/>
          </a:p>
          <a:p>
            <a:pPr lvl="1"/>
            <a:r>
              <a:rPr lang="en-US" dirty="0" smtClean="0"/>
              <a:t>Use caution when palpating the </a:t>
            </a:r>
            <a:r>
              <a:rPr lang="en-US" dirty="0" smtClean="0"/>
              <a:t>neck.</a:t>
            </a:r>
            <a:endParaRPr lang="en-US" dirty="0"/>
          </a:p>
        </p:txBody>
      </p:sp>
    </p:spTree>
    <p:extLst>
      <p:ext uri="{BB962C8B-B14F-4D97-AF65-F5344CB8AC3E}">
        <p14:creationId xmlns:p14="http://schemas.microsoft.com/office/powerpoint/2010/main" val="458508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(7 </a:t>
            </a:r>
            <a:r>
              <a:rPr lang="en-US" sz="2400" dirty="0"/>
              <a:t>of 18)</a:t>
            </a:r>
            <a:endParaRPr lang="en-US" sz="2800" dirty="0"/>
          </a:p>
        </p:txBody>
      </p:sp>
      <p:sp>
        <p:nvSpPr>
          <p:cNvPr id="3" name="Content Placeholder 2"/>
          <p:cNvSpPr>
            <a:spLocks noGrp="1"/>
          </p:cNvSpPr>
          <p:nvPr>
            <p:ph idx="1"/>
          </p:nvPr>
        </p:nvSpPr>
        <p:spPr/>
        <p:txBody>
          <a:bodyPr/>
          <a:lstStyle/>
          <a:p>
            <a:r>
              <a:rPr lang="en-US" dirty="0"/>
              <a:t>Cardiorespiratory assessment</a:t>
            </a:r>
          </a:p>
          <a:p>
            <a:pPr lvl="1"/>
            <a:r>
              <a:rPr lang="en-US" dirty="0"/>
              <a:t>Lungs and heart</a:t>
            </a:r>
          </a:p>
          <a:p>
            <a:pPr lvl="1"/>
            <a:r>
              <a:rPr lang="en-US" dirty="0"/>
              <a:t>Circulatory function</a:t>
            </a:r>
          </a:p>
          <a:p>
            <a:pPr lvl="2"/>
            <a:r>
              <a:rPr lang="en-US" dirty="0"/>
              <a:t>Heart sounds</a:t>
            </a:r>
          </a:p>
          <a:p>
            <a:pPr lvl="2"/>
            <a:r>
              <a:rPr lang="en-US" dirty="0"/>
              <a:t>Heart rate and blood pressure</a:t>
            </a:r>
          </a:p>
          <a:p>
            <a:pPr lvl="2"/>
            <a:r>
              <a:rPr lang="en-US" dirty="0"/>
              <a:t>Circulation abnormalities (eg, resistant hypertension)</a:t>
            </a:r>
          </a:p>
          <a:p>
            <a:pPr marL="457200" lvl="1" indent="0">
              <a:buNone/>
            </a:pPr>
            <a:endParaRPr lang="en-US" dirty="0"/>
          </a:p>
        </p:txBody>
      </p:sp>
    </p:spTree>
    <p:extLst>
      <p:ext uri="{BB962C8B-B14F-4D97-AF65-F5344CB8AC3E}">
        <p14:creationId xmlns:p14="http://schemas.microsoft.com/office/powerpoint/2010/main" val="892373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(8 </a:t>
            </a:r>
            <a:r>
              <a:rPr lang="en-US" sz="2400" dirty="0"/>
              <a:t>of 18)</a:t>
            </a:r>
            <a:endParaRPr lang="en-US" sz="2800" dirty="0"/>
          </a:p>
        </p:txBody>
      </p:sp>
      <p:sp>
        <p:nvSpPr>
          <p:cNvPr id="3" name="Content Placeholder 2"/>
          <p:cNvSpPr>
            <a:spLocks noGrp="1"/>
          </p:cNvSpPr>
          <p:nvPr>
            <p:ph idx="1"/>
          </p:nvPr>
        </p:nvSpPr>
        <p:spPr/>
        <p:txBody>
          <a:bodyPr/>
          <a:lstStyle/>
          <a:p>
            <a:r>
              <a:rPr lang="en-US" dirty="0"/>
              <a:t>Cardiorespiratory assessment (cont’d)</a:t>
            </a:r>
          </a:p>
          <a:p>
            <a:r>
              <a:rPr lang="en-US" dirty="0"/>
              <a:t>Airway function</a:t>
            </a:r>
          </a:p>
          <a:p>
            <a:pPr lvl="1"/>
            <a:r>
              <a:rPr lang="en-US" dirty="0"/>
              <a:t>Aging-related changes</a:t>
            </a:r>
          </a:p>
          <a:p>
            <a:pPr lvl="2"/>
            <a:r>
              <a:rPr lang="en-US" dirty="0"/>
              <a:t>Increased work of breathing</a:t>
            </a:r>
          </a:p>
          <a:p>
            <a:pPr lvl="1"/>
            <a:r>
              <a:rPr lang="en-US" dirty="0"/>
              <a:t>Breathing assessment</a:t>
            </a:r>
          </a:p>
          <a:p>
            <a:pPr lvl="2"/>
            <a:r>
              <a:rPr lang="en-US" dirty="0" smtClean="0"/>
              <a:t>Lung auscultation</a:t>
            </a:r>
          </a:p>
          <a:p>
            <a:pPr lvl="2"/>
            <a:r>
              <a:rPr lang="en-US" dirty="0" err="1" smtClean="0"/>
              <a:t>Egophony</a:t>
            </a:r>
            <a:r>
              <a:rPr lang="en-US" dirty="0" smtClean="0"/>
              <a:t> </a:t>
            </a:r>
            <a:r>
              <a:rPr lang="en-US" dirty="0"/>
              <a:t>and bronchophony</a:t>
            </a:r>
          </a:p>
          <a:p>
            <a:pPr lvl="1"/>
            <a:endParaRPr lang="en-US" dirty="0"/>
          </a:p>
        </p:txBody>
      </p:sp>
    </p:spTree>
    <p:extLst>
      <p:ext uri="{BB962C8B-B14F-4D97-AF65-F5344CB8AC3E}">
        <p14:creationId xmlns:p14="http://schemas.microsoft.com/office/powerpoint/2010/main" val="12878428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(9 </a:t>
            </a:r>
            <a:r>
              <a:rPr lang="en-US" sz="2400" dirty="0"/>
              <a:t>of 18)</a:t>
            </a:r>
            <a:endParaRPr lang="en-US" sz="2800" dirty="0"/>
          </a:p>
        </p:txBody>
      </p:sp>
      <p:sp>
        <p:nvSpPr>
          <p:cNvPr id="3" name="Content Placeholder 2"/>
          <p:cNvSpPr>
            <a:spLocks noGrp="1"/>
          </p:cNvSpPr>
          <p:nvPr>
            <p:ph idx="1"/>
          </p:nvPr>
        </p:nvSpPr>
        <p:spPr/>
        <p:txBody>
          <a:bodyPr/>
          <a:lstStyle/>
          <a:p>
            <a:r>
              <a:rPr lang="en-US" dirty="0"/>
              <a:t>Neurologic </a:t>
            </a:r>
            <a:r>
              <a:rPr lang="en-US" dirty="0" smtClean="0"/>
              <a:t>assessment</a:t>
            </a:r>
            <a:endParaRPr lang="en-US" dirty="0"/>
          </a:p>
          <a:p>
            <a:r>
              <a:rPr lang="en-US" dirty="0"/>
              <a:t>Mental status assessment</a:t>
            </a:r>
          </a:p>
          <a:p>
            <a:pPr lvl="1"/>
            <a:r>
              <a:rPr lang="en-US" dirty="0"/>
              <a:t>Observe the patient</a:t>
            </a:r>
          </a:p>
          <a:p>
            <a:pPr lvl="1"/>
            <a:r>
              <a:rPr lang="en-US" dirty="0"/>
              <a:t>Determine the patient’s orientation to person, place, time, and event</a:t>
            </a:r>
          </a:p>
          <a:p>
            <a:pPr lvl="1"/>
            <a:r>
              <a:rPr lang="en-US" dirty="0"/>
              <a:t>If patient is impaired, determine if impairment is:</a:t>
            </a:r>
          </a:p>
          <a:p>
            <a:pPr lvl="2"/>
            <a:r>
              <a:rPr lang="en-US" dirty="0"/>
              <a:t>Chronic</a:t>
            </a:r>
          </a:p>
          <a:p>
            <a:pPr lvl="2"/>
            <a:r>
              <a:rPr lang="en-US" dirty="0"/>
              <a:t>Acute</a:t>
            </a:r>
          </a:p>
        </p:txBody>
      </p:sp>
    </p:spTree>
    <p:extLst>
      <p:ext uri="{BB962C8B-B14F-4D97-AF65-F5344CB8AC3E}">
        <p14:creationId xmlns:p14="http://schemas.microsoft.com/office/powerpoint/2010/main" val="3036123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10 </a:t>
            </a:r>
            <a:r>
              <a:rPr lang="en-US" sz="2400" dirty="0"/>
              <a:t>of 18)</a:t>
            </a:r>
            <a:endParaRPr lang="en-US" sz="2800" dirty="0"/>
          </a:p>
        </p:txBody>
      </p:sp>
      <p:sp>
        <p:nvSpPr>
          <p:cNvPr id="3" name="Content Placeholder 2"/>
          <p:cNvSpPr>
            <a:spLocks noGrp="1"/>
          </p:cNvSpPr>
          <p:nvPr>
            <p:ph idx="1"/>
          </p:nvPr>
        </p:nvSpPr>
        <p:spPr/>
        <p:txBody>
          <a:bodyPr/>
          <a:lstStyle/>
          <a:p>
            <a:r>
              <a:rPr lang="en-US" dirty="0"/>
              <a:t>Neurologic </a:t>
            </a:r>
            <a:r>
              <a:rPr lang="en-US" dirty="0" smtClean="0"/>
              <a:t>assessment </a:t>
            </a:r>
            <a:r>
              <a:rPr lang="en-US" dirty="0"/>
              <a:t>(cont’d)</a:t>
            </a:r>
          </a:p>
          <a:p>
            <a:r>
              <a:rPr lang="en-US" dirty="0"/>
              <a:t>Depression</a:t>
            </a:r>
          </a:p>
          <a:p>
            <a:pPr lvl="1"/>
            <a:r>
              <a:rPr lang="en-US" dirty="0"/>
              <a:t>In older adults, </a:t>
            </a:r>
            <a:r>
              <a:rPr lang="en-US" dirty="0" smtClean="0"/>
              <a:t>coincides </a:t>
            </a:r>
            <a:r>
              <a:rPr lang="en-US" dirty="0"/>
              <a:t>with physical disorders, disturbances, or loss</a:t>
            </a:r>
          </a:p>
          <a:p>
            <a:pPr lvl="1"/>
            <a:r>
              <a:rPr lang="en-US" dirty="0"/>
              <a:t>Often not recognized or treated</a:t>
            </a:r>
          </a:p>
          <a:p>
            <a:pPr lvl="1"/>
            <a:r>
              <a:rPr lang="en-US" dirty="0"/>
              <a:t>Use Geriatric Depression Scale (GDS</a:t>
            </a:r>
            <a:r>
              <a:rPr lang="en-US" dirty="0" smtClean="0"/>
              <a:t>) to assess risk</a:t>
            </a:r>
            <a:endParaRPr lang="en-US" dirty="0"/>
          </a:p>
        </p:txBody>
      </p:sp>
    </p:spTree>
    <p:extLst>
      <p:ext uri="{BB962C8B-B14F-4D97-AF65-F5344CB8AC3E}">
        <p14:creationId xmlns:p14="http://schemas.microsoft.com/office/powerpoint/2010/main" val="2200408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(11 </a:t>
            </a:r>
            <a:r>
              <a:rPr lang="en-US" sz="2400" dirty="0"/>
              <a:t>of 18)</a:t>
            </a:r>
            <a:endParaRPr lang="en-US" sz="2800" dirty="0"/>
          </a:p>
        </p:txBody>
      </p:sp>
      <p:sp>
        <p:nvSpPr>
          <p:cNvPr id="3" name="Content Placeholder 2"/>
          <p:cNvSpPr>
            <a:spLocks noGrp="1"/>
          </p:cNvSpPr>
          <p:nvPr>
            <p:ph idx="1"/>
          </p:nvPr>
        </p:nvSpPr>
        <p:spPr/>
        <p:txBody>
          <a:bodyPr/>
          <a:lstStyle/>
          <a:p>
            <a:r>
              <a:rPr lang="en-US" dirty="0"/>
              <a:t>Neurologic </a:t>
            </a:r>
            <a:r>
              <a:rPr lang="en-US" dirty="0" smtClean="0"/>
              <a:t>assessment </a:t>
            </a:r>
            <a:r>
              <a:rPr lang="en-US" dirty="0"/>
              <a:t>(cont’d)</a:t>
            </a:r>
          </a:p>
          <a:p>
            <a:r>
              <a:rPr lang="en-US" dirty="0"/>
              <a:t>Dementia</a:t>
            </a:r>
          </a:p>
          <a:p>
            <a:pPr lvl="1"/>
            <a:r>
              <a:rPr lang="en-US" dirty="0"/>
              <a:t>Slow process of declining cognitive function</a:t>
            </a:r>
          </a:p>
          <a:p>
            <a:pPr lvl="1"/>
            <a:r>
              <a:rPr lang="en-US" dirty="0"/>
              <a:t>Must be cognizant of contributing causes that produce dementia-like </a:t>
            </a:r>
            <a:r>
              <a:rPr lang="en-US" dirty="0" smtClean="0"/>
              <a:t>symptoms</a:t>
            </a:r>
          </a:p>
          <a:p>
            <a:pPr lvl="1"/>
            <a:r>
              <a:rPr lang="en-US" dirty="0" smtClean="0"/>
              <a:t>Prudent history and focused questions</a:t>
            </a:r>
            <a:endParaRPr lang="en-US" dirty="0"/>
          </a:p>
        </p:txBody>
      </p:sp>
    </p:spTree>
    <p:extLst>
      <p:ext uri="{BB962C8B-B14F-4D97-AF65-F5344CB8AC3E}">
        <p14:creationId xmlns:p14="http://schemas.microsoft.com/office/powerpoint/2010/main" val="63487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12 </a:t>
            </a:r>
            <a:r>
              <a:rPr lang="en-US" sz="2400" dirty="0"/>
              <a:t>of 18)</a:t>
            </a:r>
            <a:endParaRPr lang="en-US" sz="2800" dirty="0"/>
          </a:p>
        </p:txBody>
      </p:sp>
      <p:sp>
        <p:nvSpPr>
          <p:cNvPr id="3" name="Content Placeholder 2"/>
          <p:cNvSpPr>
            <a:spLocks noGrp="1"/>
          </p:cNvSpPr>
          <p:nvPr>
            <p:ph idx="1"/>
          </p:nvPr>
        </p:nvSpPr>
        <p:spPr/>
        <p:txBody>
          <a:bodyPr/>
          <a:lstStyle/>
          <a:p>
            <a:r>
              <a:rPr lang="en-US" dirty="0"/>
              <a:t>Neurologic </a:t>
            </a:r>
            <a:r>
              <a:rPr lang="en-US" dirty="0" smtClean="0"/>
              <a:t>assessment </a:t>
            </a:r>
            <a:r>
              <a:rPr lang="en-US" dirty="0"/>
              <a:t>(cont’d)</a:t>
            </a:r>
          </a:p>
          <a:p>
            <a:r>
              <a:rPr lang="en-US" dirty="0"/>
              <a:t>Delirium</a:t>
            </a:r>
          </a:p>
          <a:p>
            <a:pPr lvl="1"/>
            <a:r>
              <a:rPr lang="en-US" dirty="0"/>
              <a:t>Rapid onset and brief duration; reversible</a:t>
            </a:r>
          </a:p>
          <a:p>
            <a:pPr lvl="1"/>
            <a:r>
              <a:rPr lang="en-US" dirty="0"/>
              <a:t>Incidence of delirium increases with age</a:t>
            </a:r>
          </a:p>
          <a:p>
            <a:pPr lvl="1"/>
            <a:r>
              <a:rPr lang="en-US" dirty="0"/>
              <a:t>Signs of delirium involve cognitive impairment</a:t>
            </a:r>
          </a:p>
          <a:p>
            <a:pPr lvl="1"/>
            <a:r>
              <a:rPr lang="en-US" dirty="0"/>
              <a:t>Intrinsic and extrinsic factors may contribute</a:t>
            </a:r>
          </a:p>
        </p:txBody>
      </p:sp>
    </p:spTree>
    <p:extLst>
      <p:ext uri="{BB962C8B-B14F-4D97-AF65-F5344CB8AC3E}">
        <p14:creationId xmlns:p14="http://schemas.microsoft.com/office/powerpoint/2010/main" val="57372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Physical Examination</a:t>
            </a:r>
            <a:r>
              <a:rPr lang="en-US" sz="2400" dirty="0"/>
              <a:t> (</a:t>
            </a:r>
            <a:r>
              <a:rPr lang="en-US" sz="2400" dirty="0" smtClean="0"/>
              <a:t>13 </a:t>
            </a:r>
            <a:r>
              <a:rPr lang="en-US" sz="2400" dirty="0"/>
              <a:t>of 18)</a:t>
            </a:r>
            <a:endParaRPr lang="en-US" sz="2800" b="0" dirty="0"/>
          </a:p>
        </p:txBody>
      </p:sp>
      <p:sp>
        <p:nvSpPr>
          <p:cNvPr id="1029" name="Content Placeholder 2"/>
          <p:cNvSpPr>
            <a:spLocks noGrp="1"/>
          </p:cNvSpPr>
          <p:nvPr>
            <p:ph type="body" idx="1"/>
          </p:nvPr>
        </p:nvSpPr>
        <p:spPr>
          <a:xfrm>
            <a:off x="4572000" y="1371600"/>
            <a:ext cx="4038600" cy="4800600"/>
          </a:xfrm>
        </p:spPr>
        <p:txBody>
          <a:bodyPr rIns="228600"/>
          <a:lstStyle/>
          <a:p>
            <a:r>
              <a:rPr lang="en-US" dirty="0"/>
              <a:t>Abdominal assessment</a:t>
            </a:r>
          </a:p>
          <a:p>
            <a:pPr lvl="1"/>
            <a:r>
              <a:rPr lang="en-US" dirty="0"/>
              <a:t>Liver, spleen, kidney</a:t>
            </a:r>
          </a:p>
          <a:p>
            <a:pPr lvl="1"/>
            <a:r>
              <a:rPr lang="en-US" dirty="0"/>
              <a:t>Organs may not be in the same location as in a younger patient</a:t>
            </a:r>
          </a:p>
        </p:txBody>
      </p:sp>
      <p:sp>
        <p:nvSpPr>
          <p:cNvPr id="5" name="TextBox 5"/>
          <p:cNvSpPr txBox="1"/>
          <p:nvPr/>
        </p:nvSpPr>
        <p:spPr>
          <a:xfrm>
            <a:off x="733066" y="5589204"/>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Jones &amp; Bartlett Learning</a:t>
            </a:r>
            <a:r>
              <a:rPr lang="en-US" sz="900" dirty="0" smtClean="0">
                <a:solidFill>
                  <a:schemeClr val="bg1">
                    <a:lumMod val="75000"/>
                  </a:schemeClr>
                </a:solidFill>
                <a:latin typeface="+mj-lt"/>
              </a:rPr>
              <a:t>.</a:t>
            </a:r>
            <a:r>
              <a:rPr lang="en-US" sz="900" dirty="0"/>
              <a:t> </a:t>
            </a:r>
            <a:endParaRPr lang="en-US" sz="900" dirty="0">
              <a:solidFill>
                <a:schemeClr val="bg1">
                  <a:lumMod val="75000"/>
                </a:schemeClr>
              </a:solidFill>
              <a:latin typeface="+mj-lt"/>
            </a:endParaRPr>
          </a:p>
        </p:txBody>
      </p:sp>
      <p:pic>
        <p:nvPicPr>
          <p:cNvPr id="3074" name="Picture 2" descr="\\10.1.1.17\productions\ART\ART PROCESS\PPT Projects\AAOS_ITK_PPT_164288\JPEG FILES\Chapter 18\9781284212785_CH18_FIGF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66" y="1600200"/>
            <a:ext cx="3610334" cy="398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593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14 </a:t>
            </a:r>
            <a:r>
              <a:rPr lang="en-US" sz="2400" dirty="0"/>
              <a:t>of 18)</a:t>
            </a:r>
            <a:endParaRPr lang="en-US" sz="2800" dirty="0"/>
          </a:p>
        </p:txBody>
      </p:sp>
      <p:sp>
        <p:nvSpPr>
          <p:cNvPr id="3" name="Content Placeholder 2"/>
          <p:cNvSpPr>
            <a:spLocks noGrp="1"/>
          </p:cNvSpPr>
          <p:nvPr>
            <p:ph idx="1"/>
          </p:nvPr>
        </p:nvSpPr>
        <p:spPr/>
        <p:txBody>
          <a:bodyPr/>
          <a:lstStyle/>
          <a:p>
            <a:r>
              <a:rPr lang="en-US" dirty="0"/>
              <a:t>Abdominal assessment (cont’d)</a:t>
            </a:r>
          </a:p>
          <a:p>
            <a:pPr lvl="1"/>
            <a:r>
              <a:rPr lang="en-US" dirty="0"/>
              <a:t>Older patients </a:t>
            </a:r>
          </a:p>
          <a:p>
            <a:pPr lvl="2"/>
            <a:r>
              <a:rPr lang="en-US" dirty="0"/>
              <a:t>Have a blunted immune response</a:t>
            </a:r>
          </a:p>
          <a:p>
            <a:pPr lvl="2"/>
            <a:r>
              <a:rPr lang="en-US" dirty="0"/>
              <a:t>Do not have typical symptoms or physical findings associated with abdominal complaints</a:t>
            </a:r>
          </a:p>
          <a:p>
            <a:pPr lvl="1"/>
            <a:endParaRPr lang="en-US" dirty="0"/>
          </a:p>
        </p:txBody>
      </p:sp>
    </p:spTree>
    <p:extLst>
      <p:ext uri="{BB962C8B-B14F-4D97-AF65-F5344CB8AC3E}">
        <p14:creationId xmlns:p14="http://schemas.microsoft.com/office/powerpoint/2010/main" val="1770987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152400"/>
            <a:ext cx="7772400" cy="1447800"/>
          </a:xfrm>
        </p:spPr>
        <p:txBody>
          <a:bodyPr/>
          <a:lstStyle/>
          <a:p>
            <a:pPr>
              <a:defRPr/>
            </a:pPr>
            <a:r>
              <a:rPr lang="en-US" sz="3600" dirty="0"/>
              <a:t>Attitudes Toward and Communication With Older Adults </a:t>
            </a:r>
            <a:r>
              <a:rPr lang="en-US" sz="2400" dirty="0"/>
              <a:t>(1 of </a:t>
            </a:r>
            <a:r>
              <a:rPr lang="en-US" sz="2400" dirty="0" smtClean="0"/>
              <a:t>3)</a:t>
            </a:r>
            <a:endParaRPr lang="en-US" sz="2400" dirty="0"/>
          </a:p>
        </p:txBody>
      </p:sp>
      <p:sp>
        <p:nvSpPr>
          <p:cNvPr id="1029" name="Content Placeholder 2"/>
          <p:cNvSpPr>
            <a:spLocks noGrp="1"/>
          </p:cNvSpPr>
          <p:nvPr>
            <p:ph type="body" idx="1"/>
          </p:nvPr>
        </p:nvSpPr>
        <p:spPr>
          <a:xfrm>
            <a:off x="4953000" y="1524000"/>
            <a:ext cx="4038600" cy="4800600"/>
          </a:xfrm>
        </p:spPr>
        <p:txBody>
          <a:bodyPr rIns="228600"/>
          <a:lstStyle/>
          <a:p>
            <a:pPr>
              <a:spcBef>
                <a:spcPct val="35000"/>
              </a:spcBef>
            </a:pPr>
            <a:r>
              <a:rPr lang="en-US" altLang="en-US" dirty="0"/>
              <a:t>Community paramedic’s philosophy</a:t>
            </a:r>
          </a:p>
          <a:p>
            <a:pPr lvl="1">
              <a:spcBef>
                <a:spcPct val="35000"/>
              </a:spcBef>
            </a:pPr>
            <a:r>
              <a:rPr lang="en-US" altLang="en-US" dirty="0" smtClean="0"/>
              <a:t>Unbiased </a:t>
            </a:r>
            <a:r>
              <a:rPr lang="en-US" altLang="en-US" dirty="0"/>
              <a:t>approach</a:t>
            </a:r>
          </a:p>
          <a:p>
            <a:pPr lvl="1">
              <a:spcBef>
                <a:spcPct val="35000"/>
              </a:spcBef>
            </a:pPr>
            <a:r>
              <a:rPr lang="en-US" altLang="en-US" dirty="0"/>
              <a:t>Practice egalitarianism</a:t>
            </a:r>
          </a:p>
          <a:p>
            <a:pPr lvl="1">
              <a:spcBef>
                <a:spcPct val="35000"/>
              </a:spcBef>
            </a:pPr>
            <a:r>
              <a:rPr lang="en-US" altLang="en-US" dirty="0"/>
              <a:t>Professional care and conduct</a:t>
            </a:r>
          </a:p>
        </p:txBody>
      </p:sp>
      <p:pic>
        <p:nvPicPr>
          <p:cNvPr id="1026" name="Picture 2" descr="\\10.1.1.17\productions\ART\ART PROCESS\PPT Projects\AAOS_ITK_PPT_164288\JPEG FILES\Chapter 18\9781284212785_CH18_FIG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08188"/>
            <a:ext cx="4419600" cy="29448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365235" y="4953000"/>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Irina1977/Shutterstock.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Examination</a:t>
            </a:r>
            <a:r>
              <a:rPr lang="en-US" sz="2400" dirty="0"/>
              <a:t> (</a:t>
            </a:r>
            <a:r>
              <a:rPr lang="en-US" sz="2400" dirty="0" smtClean="0"/>
              <a:t>15 </a:t>
            </a:r>
            <a:r>
              <a:rPr lang="en-US" sz="2400" dirty="0"/>
              <a:t>of 18)</a:t>
            </a:r>
            <a:endParaRPr lang="en-US" sz="2800" dirty="0"/>
          </a:p>
        </p:txBody>
      </p:sp>
      <p:sp>
        <p:nvSpPr>
          <p:cNvPr id="3" name="Content Placeholder 2"/>
          <p:cNvSpPr>
            <a:spLocks noGrp="1"/>
          </p:cNvSpPr>
          <p:nvPr>
            <p:ph idx="1"/>
          </p:nvPr>
        </p:nvSpPr>
        <p:spPr/>
        <p:txBody>
          <a:bodyPr/>
          <a:lstStyle/>
          <a:p>
            <a:r>
              <a:rPr lang="en-US" dirty="0"/>
              <a:t>Musculoskeletal assessment</a:t>
            </a:r>
          </a:p>
          <a:p>
            <a:pPr lvl="1"/>
            <a:r>
              <a:rPr lang="en-US" dirty="0"/>
              <a:t>Normal pathophysiologic changes versus abnormal changes</a:t>
            </a:r>
          </a:p>
          <a:p>
            <a:pPr lvl="1"/>
            <a:r>
              <a:rPr lang="en-US" dirty="0"/>
              <a:t>Evaluate patient’s range of motion (ROM)</a:t>
            </a:r>
          </a:p>
          <a:p>
            <a:pPr lvl="2"/>
            <a:r>
              <a:rPr lang="en-US" dirty="0"/>
              <a:t>Active ROM</a:t>
            </a:r>
          </a:p>
          <a:p>
            <a:pPr lvl="2"/>
            <a:r>
              <a:rPr lang="en-US" dirty="0"/>
              <a:t>Passive ROM</a:t>
            </a:r>
          </a:p>
          <a:p>
            <a:endParaRPr lang="en-US" dirty="0"/>
          </a:p>
        </p:txBody>
      </p:sp>
    </p:spTree>
    <p:extLst>
      <p:ext uri="{BB962C8B-B14F-4D97-AF65-F5344CB8AC3E}">
        <p14:creationId xmlns:p14="http://schemas.microsoft.com/office/powerpoint/2010/main" val="3820843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Physical Examination</a:t>
            </a:r>
            <a:r>
              <a:rPr lang="en-US" sz="2400" dirty="0"/>
              <a:t> (</a:t>
            </a:r>
            <a:r>
              <a:rPr lang="en-US" sz="2400" dirty="0" smtClean="0"/>
              <a:t>16 </a:t>
            </a:r>
            <a:r>
              <a:rPr lang="en-US" sz="2400" dirty="0"/>
              <a:t>of 18)</a:t>
            </a:r>
            <a:endParaRPr lang="en-US" sz="2800" b="0" dirty="0"/>
          </a:p>
        </p:txBody>
      </p:sp>
      <p:sp>
        <p:nvSpPr>
          <p:cNvPr id="1029" name="Content Placeholder 2"/>
          <p:cNvSpPr>
            <a:spLocks noGrp="1"/>
          </p:cNvSpPr>
          <p:nvPr>
            <p:ph type="body" idx="1"/>
          </p:nvPr>
        </p:nvSpPr>
        <p:spPr>
          <a:xfrm>
            <a:off x="4343400" y="1295400"/>
            <a:ext cx="4114800" cy="4800600"/>
          </a:xfrm>
        </p:spPr>
        <p:txBody>
          <a:bodyPr rIns="228600"/>
          <a:lstStyle/>
          <a:p>
            <a:r>
              <a:rPr lang="en-US" dirty="0"/>
              <a:t>Musculoskeletal assessment (cont’d)</a:t>
            </a:r>
          </a:p>
          <a:p>
            <a:pPr lvl="1"/>
            <a:r>
              <a:rPr lang="en-US" dirty="0" smtClean="0"/>
              <a:t>Reduced movement</a:t>
            </a:r>
          </a:p>
          <a:p>
            <a:pPr lvl="1"/>
            <a:r>
              <a:rPr lang="en-US" dirty="0" smtClean="0"/>
              <a:t>Complaints/signs </a:t>
            </a:r>
            <a:r>
              <a:rPr lang="en-US" dirty="0"/>
              <a:t>of pain, stiffness, weakness</a:t>
            </a:r>
          </a:p>
          <a:p>
            <a:pPr lvl="1"/>
            <a:r>
              <a:rPr lang="en-US" dirty="0"/>
              <a:t>Arthritis</a:t>
            </a:r>
          </a:p>
          <a:p>
            <a:pPr lvl="1"/>
            <a:r>
              <a:rPr lang="en-US" dirty="0"/>
              <a:t>Kyphosis</a:t>
            </a:r>
          </a:p>
        </p:txBody>
      </p:sp>
      <p:sp>
        <p:nvSpPr>
          <p:cNvPr id="5" name="TextBox 5"/>
          <p:cNvSpPr txBox="1"/>
          <p:nvPr/>
        </p:nvSpPr>
        <p:spPr>
          <a:xfrm>
            <a:off x="876300" y="5510910"/>
            <a:ext cx="30861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Bill </a:t>
            </a:r>
            <a:r>
              <a:rPr lang="en-US" sz="900" dirty="0" err="1">
                <a:solidFill>
                  <a:schemeClr val="bg1">
                    <a:lumMod val="75000"/>
                  </a:schemeClr>
                </a:solidFill>
                <a:latin typeface="+mj-lt"/>
              </a:rPr>
              <a:t>Aron</a:t>
            </a:r>
            <a:r>
              <a:rPr lang="en-US" sz="900" dirty="0">
                <a:solidFill>
                  <a:schemeClr val="bg1">
                    <a:lumMod val="75000"/>
                  </a:schemeClr>
                </a:solidFill>
                <a:latin typeface="+mj-lt"/>
              </a:rPr>
              <a:t>/</a:t>
            </a:r>
            <a:r>
              <a:rPr lang="en-US" sz="900" dirty="0" err="1">
                <a:solidFill>
                  <a:schemeClr val="bg1">
                    <a:lumMod val="75000"/>
                  </a:schemeClr>
                </a:solidFill>
                <a:latin typeface="+mj-lt"/>
              </a:rPr>
              <a:t>PhotoEdit</a:t>
            </a:r>
            <a:r>
              <a:rPr lang="en-US" sz="900" dirty="0">
                <a:solidFill>
                  <a:schemeClr val="bg1">
                    <a:lumMod val="75000"/>
                  </a:schemeClr>
                </a:solidFill>
                <a:latin typeface="+mj-lt"/>
              </a:rPr>
              <a:t>, Inc.</a:t>
            </a:r>
          </a:p>
        </p:txBody>
      </p:sp>
      <p:pic>
        <p:nvPicPr>
          <p:cNvPr id="4098" name="Picture 2" descr="\\10.1.1.17\productions\ART\ART PROCESS\PPT Projects\AAOS_ITK_PPT_164288\JPEG FILES\Chapter 18\9781284212785_CH18_FIGF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3009900" cy="38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73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Physical Examination</a:t>
            </a:r>
            <a:r>
              <a:rPr lang="en-US" sz="2400" dirty="0"/>
              <a:t> (</a:t>
            </a:r>
            <a:r>
              <a:rPr lang="en-US" sz="2400" dirty="0" smtClean="0"/>
              <a:t>17 </a:t>
            </a:r>
            <a:r>
              <a:rPr lang="en-US" sz="2400" dirty="0"/>
              <a:t>of 18)</a:t>
            </a:r>
            <a:endParaRPr lang="en-US" sz="2800" b="0" dirty="0"/>
          </a:p>
        </p:txBody>
      </p:sp>
      <p:sp>
        <p:nvSpPr>
          <p:cNvPr id="1029" name="Content Placeholder 2"/>
          <p:cNvSpPr>
            <a:spLocks noGrp="1"/>
          </p:cNvSpPr>
          <p:nvPr>
            <p:ph type="body" idx="1"/>
          </p:nvPr>
        </p:nvSpPr>
        <p:spPr>
          <a:xfrm>
            <a:off x="4953000" y="1371600"/>
            <a:ext cx="3733800" cy="4800600"/>
          </a:xfrm>
        </p:spPr>
        <p:txBody>
          <a:bodyPr rIns="228600"/>
          <a:lstStyle/>
          <a:p>
            <a:r>
              <a:rPr lang="en-US" dirty="0"/>
              <a:t>Musculoskeletal assessment (cont’d)</a:t>
            </a:r>
          </a:p>
          <a:p>
            <a:pPr lvl="1"/>
            <a:r>
              <a:rPr lang="en-US" dirty="0"/>
              <a:t>Be familiar with typical deformities of </a:t>
            </a:r>
            <a:r>
              <a:rPr lang="en-US" dirty="0" smtClean="0"/>
              <a:t>fingers</a:t>
            </a:r>
            <a:endParaRPr lang="en-US" dirty="0"/>
          </a:p>
        </p:txBody>
      </p:sp>
      <p:sp>
        <p:nvSpPr>
          <p:cNvPr id="5" name="TextBox 5"/>
          <p:cNvSpPr txBox="1"/>
          <p:nvPr/>
        </p:nvSpPr>
        <p:spPr>
          <a:xfrm>
            <a:off x="304800" y="4953000"/>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Joel Gordon Photography.</a:t>
            </a:r>
          </a:p>
        </p:txBody>
      </p:sp>
      <p:pic>
        <p:nvPicPr>
          <p:cNvPr id="5122" name="Picture 2" descr="\\10.1.1.17\productions\ART\ART PROCESS\PPT Projects\AAOS_ITK_PPT_164288\JPEG FILES\Chapter 18\9781284212785_CH18_FIGF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4419600" cy="296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12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Physical Examination</a:t>
            </a:r>
            <a:r>
              <a:rPr lang="en-US" sz="2400" dirty="0"/>
              <a:t> (</a:t>
            </a:r>
            <a:r>
              <a:rPr lang="en-US" sz="2400" dirty="0" smtClean="0"/>
              <a:t>18 </a:t>
            </a:r>
            <a:r>
              <a:rPr lang="en-US" sz="2400" dirty="0"/>
              <a:t>of 18)</a:t>
            </a:r>
            <a:endParaRPr lang="en-US" sz="2800" b="0" dirty="0"/>
          </a:p>
        </p:txBody>
      </p:sp>
      <p:sp>
        <p:nvSpPr>
          <p:cNvPr id="1029" name="Content Placeholder 2"/>
          <p:cNvSpPr>
            <a:spLocks noGrp="1"/>
          </p:cNvSpPr>
          <p:nvPr>
            <p:ph type="body" idx="1"/>
          </p:nvPr>
        </p:nvSpPr>
        <p:spPr>
          <a:xfrm>
            <a:off x="4648200" y="1219200"/>
            <a:ext cx="4191000" cy="4800600"/>
          </a:xfrm>
        </p:spPr>
        <p:txBody>
          <a:bodyPr rIns="228600"/>
          <a:lstStyle/>
          <a:p>
            <a:r>
              <a:rPr lang="en-US" dirty="0"/>
              <a:t>Musculoskeletal assessment (cont’d)</a:t>
            </a:r>
          </a:p>
          <a:p>
            <a:pPr lvl="1">
              <a:spcBef>
                <a:spcPct val="35000"/>
              </a:spcBef>
            </a:pPr>
            <a:r>
              <a:rPr lang="en-US" altLang="en-US" dirty="0"/>
              <a:t>Rule of symmetry</a:t>
            </a:r>
          </a:p>
          <a:p>
            <a:pPr lvl="1">
              <a:spcBef>
                <a:spcPct val="35000"/>
              </a:spcBef>
            </a:pPr>
            <a:r>
              <a:rPr lang="en-US" altLang="en-US" dirty="0"/>
              <a:t>Symmetric findings </a:t>
            </a:r>
            <a:r>
              <a:rPr lang="en-US" altLang="en-US" dirty="0" smtClean="0"/>
              <a:t>are more likely </a:t>
            </a:r>
            <a:r>
              <a:rPr lang="en-US" altLang="en-US" dirty="0"/>
              <a:t>to be normal</a:t>
            </a:r>
          </a:p>
          <a:p>
            <a:pPr lvl="1">
              <a:spcBef>
                <a:spcPct val="35000"/>
              </a:spcBef>
            </a:pPr>
            <a:endParaRPr lang="en-US" altLang="en-US" dirty="0"/>
          </a:p>
        </p:txBody>
      </p:sp>
      <p:sp>
        <p:nvSpPr>
          <p:cNvPr id="5" name="TextBox 5"/>
          <p:cNvSpPr txBox="1"/>
          <p:nvPr/>
        </p:nvSpPr>
        <p:spPr>
          <a:xfrm>
            <a:off x="533400" y="5314228"/>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IN" sz="900" dirty="0">
                <a:solidFill>
                  <a:schemeClr val="bg1">
                    <a:lumMod val="75000"/>
                  </a:schemeClr>
                </a:solidFill>
                <a:latin typeface="+mj-lt"/>
              </a:rPr>
              <a:t>Courtesy of Baltimore County Police Department, Baltimore, Maryland.</a:t>
            </a:r>
            <a:endParaRPr lang="en-US" sz="900" dirty="0">
              <a:solidFill>
                <a:schemeClr val="bg1">
                  <a:lumMod val="75000"/>
                </a:schemeClr>
              </a:solidFill>
              <a:latin typeface="+mj-lt"/>
            </a:endParaRPr>
          </a:p>
        </p:txBody>
      </p:sp>
      <p:pic>
        <p:nvPicPr>
          <p:cNvPr id="6146" name="Picture 2" descr="\\10.1.1.17\productions\ART\ART PROCESS\PPT Projects\AAOS_ITK_PPT_164288\JPEG FILES\Chapter 18\9781284212785_CH18_FIGF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3930072" cy="356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839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 Older Adults</a:t>
            </a:r>
            <a:r>
              <a:rPr lang="en-US" sz="2400" dirty="0"/>
              <a:t> (1 of 2)</a:t>
            </a:r>
          </a:p>
        </p:txBody>
      </p:sp>
      <p:sp>
        <p:nvSpPr>
          <p:cNvPr id="3" name="Content Placeholder 2"/>
          <p:cNvSpPr>
            <a:spLocks noGrp="1"/>
          </p:cNvSpPr>
          <p:nvPr>
            <p:ph idx="1"/>
          </p:nvPr>
        </p:nvSpPr>
        <p:spPr/>
        <p:txBody>
          <a:bodyPr/>
          <a:lstStyle/>
          <a:p>
            <a:r>
              <a:rPr lang="en-US" dirty="0"/>
              <a:t>Mechanism of injury</a:t>
            </a:r>
          </a:p>
          <a:p>
            <a:pPr lvl="1"/>
            <a:r>
              <a:rPr lang="en-US" dirty="0"/>
              <a:t>Consider the possibility of injury</a:t>
            </a:r>
          </a:p>
          <a:p>
            <a:pPr lvl="1"/>
            <a:r>
              <a:rPr lang="en-US" dirty="0"/>
              <a:t>Decline in vision, decreased range of motion, muscle weakness</a:t>
            </a:r>
          </a:p>
          <a:p>
            <a:pPr lvl="1"/>
            <a:r>
              <a:rPr lang="en-US" dirty="0"/>
              <a:t>Increased risk of falls</a:t>
            </a:r>
          </a:p>
          <a:p>
            <a:pPr lvl="2"/>
            <a:r>
              <a:rPr lang="en-US" dirty="0"/>
              <a:t>Iatrogenic causes (medication side effects)</a:t>
            </a:r>
          </a:p>
          <a:p>
            <a:pPr lvl="2"/>
            <a:r>
              <a:rPr lang="en-US" dirty="0"/>
              <a:t>Leading cause of death in </a:t>
            </a:r>
            <a:r>
              <a:rPr lang="en-US" dirty="0" smtClean="0"/>
              <a:t>the United </a:t>
            </a:r>
            <a:r>
              <a:rPr lang="en-US" dirty="0"/>
              <a:t>States for people </a:t>
            </a:r>
            <a:r>
              <a:rPr lang="en-US" dirty="0" smtClean="0"/>
              <a:t>of 65 years  </a:t>
            </a:r>
            <a:r>
              <a:rPr lang="en-US" dirty="0"/>
              <a:t>and older</a:t>
            </a:r>
          </a:p>
        </p:txBody>
      </p:sp>
    </p:spTree>
    <p:extLst>
      <p:ext uri="{BB962C8B-B14F-4D97-AF65-F5344CB8AC3E}">
        <p14:creationId xmlns:p14="http://schemas.microsoft.com/office/powerpoint/2010/main" val="2464764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 Older Adults</a:t>
            </a:r>
            <a:r>
              <a:rPr lang="en-US" sz="2400" dirty="0"/>
              <a:t> </a:t>
            </a:r>
            <a:r>
              <a:rPr lang="en-US" sz="2400" dirty="0" smtClean="0"/>
              <a:t>(2 </a:t>
            </a:r>
            <a:r>
              <a:rPr lang="en-US" sz="2400" dirty="0"/>
              <a:t>of 2)</a:t>
            </a:r>
            <a:endParaRPr lang="en-US" sz="2800" dirty="0"/>
          </a:p>
        </p:txBody>
      </p:sp>
      <p:sp>
        <p:nvSpPr>
          <p:cNvPr id="3" name="Content Placeholder 2"/>
          <p:cNvSpPr>
            <a:spLocks noGrp="1"/>
          </p:cNvSpPr>
          <p:nvPr>
            <p:ph idx="1"/>
          </p:nvPr>
        </p:nvSpPr>
        <p:spPr/>
        <p:txBody>
          <a:bodyPr/>
          <a:lstStyle/>
          <a:p>
            <a:r>
              <a:rPr lang="en-US" dirty="0"/>
              <a:t>Assessing for trauma</a:t>
            </a:r>
          </a:p>
          <a:p>
            <a:pPr lvl="1"/>
            <a:r>
              <a:rPr lang="en-US" dirty="0"/>
              <a:t>If a question of injury:</a:t>
            </a:r>
          </a:p>
          <a:p>
            <a:pPr lvl="2"/>
            <a:r>
              <a:rPr lang="en-US" dirty="0"/>
              <a:t>Inspect the patient’s physical appearance</a:t>
            </a:r>
          </a:p>
          <a:p>
            <a:pPr lvl="2"/>
            <a:r>
              <a:rPr lang="en-US" dirty="0"/>
              <a:t>Assess for abnormality</a:t>
            </a:r>
          </a:p>
          <a:p>
            <a:pPr lvl="1"/>
            <a:r>
              <a:rPr lang="en-US" dirty="0"/>
              <a:t>Ask more questions</a:t>
            </a:r>
          </a:p>
          <a:p>
            <a:pPr lvl="1"/>
            <a:r>
              <a:rPr lang="en-US" dirty="0"/>
              <a:t>Better to doubt </a:t>
            </a:r>
            <a:r>
              <a:rPr lang="en-US" dirty="0" smtClean="0"/>
              <a:t>patient’s story </a:t>
            </a:r>
            <a:r>
              <a:rPr lang="en-US" dirty="0"/>
              <a:t>and discover medical problem than to miss a potential life </a:t>
            </a:r>
            <a:r>
              <a:rPr lang="en-US" dirty="0" smtClean="0"/>
              <a:t>threat</a:t>
            </a:r>
            <a:endParaRPr lang="en-US" dirty="0"/>
          </a:p>
        </p:txBody>
      </p:sp>
    </p:spTree>
    <p:extLst>
      <p:ext uri="{BB962C8B-B14F-4D97-AF65-F5344CB8AC3E}">
        <p14:creationId xmlns:p14="http://schemas.microsoft.com/office/powerpoint/2010/main" val="4160606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Elder Abuse</a:t>
            </a:r>
            <a:r>
              <a:rPr lang="en-US" sz="2400" dirty="0"/>
              <a:t> (1 of 2)</a:t>
            </a:r>
          </a:p>
        </p:txBody>
      </p:sp>
      <p:sp>
        <p:nvSpPr>
          <p:cNvPr id="3" name="Content Placeholder 2"/>
          <p:cNvSpPr>
            <a:spLocks noGrp="1"/>
          </p:cNvSpPr>
          <p:nvPr>
            <p:ph idx="1"/>
          </p:nvPr>
        </p:nvSpPr>
        <p:spPr>
          <a:xfrm>
            <a:off x="685800" y="1371600"/>
            <a:ext cx="7772400" cy="4800600"/>
          </a:xfrm>
        </p:spPr>
        <p:txBody>
          <a:bodyPr/>
          <a:lstStyle/>
          <a:p>
            <a:r>
              <a:rPr lang="en-US" dirty="0"/>
              <a:t>The community paramedic should be aware of types of abuse:</a:t>
            </a:r>
          </a:p>
          <a:p>
            <a:pPr lvl="1"/>
            <a:r>
              <a:rPr lang="en-US" dirty="0"/>
              <a:t>Physical abuse</a:t>
            </a:r>
          </a:p>
          <a:p>
            <a:pPr lvl="1"/>
            <a:r>
              <a:rPr lang="en-US" dirty="0"/>
              <a:t>Sexual abuse</a:t>
            </a:r>
          </a:p>
          <a:p>
            <a:pPr lvl="1"/>
            <a:r>
              <a:rPr lang="en-US" dirty="0"/>
              <a:t>Neglect</a:t>
            </a:r>
          </a:p>
          <a:p>
            <a:pPr lvl="1"/>
            <a:r>
              <a:rPr lang="en-US" dirty="0"/>
              <a:t>Exploitation</a:t>
            </a:r>
          </a:p>
          <a:p>
            <a:pPr lvl="1"/>
            <a:r>
              <a:rPr lang="en-US" dirty="0"/>
              <a:t>Emotional </a:t>
            </a:r>
            <a:r>
              <a:rPr lang="en-US" dirty="0" smtClean="0"/>
              <a:t>or financial abuse</a:t>
            </a:r>
            <a:endParaRPr lang="en-US" dirty="0"/>
          </a:p>
          <a:p>
            <a:pPr lvl="1"/>
            <a:r>
              <a:rPr lang="en-US" dirty="0" smtClean="0"/>
              <a:t>Abandonment</a:t>
            </a:r>
            <a:endParaRPr lang="en-US" dirty="0"/>
          </a:p>
        </p:txBody>
      </p:sp>
    </p:spTree>
    <p:extLst>
      <p:ext uri="{BB962C8B-B14F-4D97-AF65-F5344CB8AC3E}">
        <p14:creationId xmlns:p14="http://schemas.microsoft.com/office/powerpoint/2010/main" val="3490219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t>Elder Abuse</a:t>
            </a:r>
            <a:r>
              <a:rPr lang="en-US" sz="2400" dirty="0"/>
              <a:t> </a:t>
            </a:r>
            <a:r>
              <a:rPr lang="en-US" sz="2400" dirty="0" smtClean="0"/>
              <a:t>(2 </a:t>
            </a:r>
            <a:r>
              <a:rPr lang="en-US" sz="2400" dirty="0"/>
              <a:t>of 2)</a:t>
            </a:r>
            <a:endParaRPr lang="en-US" sz="2800" b="0" dirty="0"/>
          </a:p>
        </p:txBody>
      </p:sp>
      <p:sp>
        <p:nvSpPr>
          <p:cNvPr id="1029" name="Content Placeholder 2"/>
          <p:cNvSpPr>
            <a:spLocks noGrp="1"/>
          </p:cNvSpPr>
          <p:nvPr>
            <p:ph type="body" idx="1"/>
          </p:nvPr>
        </p:nvSpPr>
        <p:spPr>
          <a:xfrm>
            <a:off x="4724400" y="1219200"/>
            <a:ext cx="3886200" cy="4800600"/>
          </a:xfrm>
        </p:spPr>
        <p:txBody>
          <a:bodyPr rIns="228600"/>
          <a:lstStyle/>
          <a:p>
            <a:pPr>
              <a:spcBef>
                <a:spcPct val="35000"/>
              </a:spcBef>
            </a:pPr>
            <a:r>
              <a:rPr lang="en-US" altLang="en-US" dirty="0"/>
              <a:t>Physical signs</a:t>
            </a:r>
          </a:p>
          <a:p>
            <a:pPr lvl="1">
              <a:spcBef>
                <a:spcPct val="35000"/>
              </a:spcBef>
            </a:pPr>
            <a:r>
              <a:rPr lang="en-US" altLang="en-US" dirty="0"/>
              <a:t>Slap marks</a:t>
            </a:r>
          </a:p>
          <a:p>
            <a:pPr lvl="1">
              <a:spcBef>
                <a:spcPct val="35000"/>
              </a:spcBef>
            </a:pPr>
            <a:r>
              <a:rPr lang="en-US" altLang="en-US" dirty="0"/>
              <a:t>Unexplained burn marks</a:t>
            </a:r>
          </a:p>
          <a:p>
            <a:pPr lvl="1">
              <a:spcBef>
                <a:spcPct val="35000"/>
              </a:spcBef>
            </a:pPr>
            <a:r>
              <a:rPr lang="en-US" altLang="en-US" dirty="0"/>
              <a:t>Unusual bruising</a:t>
            </a:r>
          </a:p>
          <a:p>
            <a:pPr lvl="1">
              <a:spcBef>
                <a:spcPct val="35000"/>
              </a:spcBef>
            </a:pPr>
            <a:r>
              <a:rPr lang="en-US" altLang="en-US" dirty="0"/>
              <a:t>Bruising around breasts or genitals</a:t>
            </a:r>
          </a:p>
        </p:txBody>
      </p:sp>
      <p:sp>
        <p:nvSpPr>
          <p:cNvPr id="5" name="TextBox 5"/>
          <p:cNvSpPr txBox="1"/>
          <p:nvPr/>
        </p:nvSpPr>
        <p:spPr>
          <a:xfrm>
            <a:off x="609600" y="5355675"/>
            <a:ext cx="4495800" cy="230832"/>
          </a:xfrm>
          <a:prstGeom prst="rect">
            <a:avLst/>
          </a:prstGeom>
          <a:noFill/>
        </p:spPr>
        <p:txBody>
          <a:bodyPr wrap="square" rtlCol="0">
            <a:spAutoFit/>
          </a:bodyPr>
          <a:ls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ヒラギノ角ゴ Pro W3" pitchFamily="1"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ヒラギノ角ゴ Pro W3" pitchFamily="1" charset="-128"/>
                <a:cs typeface="+mn-cs"/>
              </a:defRPr>
            </a:lvl9pPr>
          </a:lstStyle>
          <a:p>
            <a:pPr algn="l"/>
            <a:r>
              <a:rPr lang="en-US" sz="900" dirty="0">
                <a:solidFill>
                  <a:schemeClr val="bg1">
                    <a:lumMod val="75000"/>
                  </a:schemeClr>
                </a:solidFill>
                <a:latin typeface="+mj-lt"/>
              </a:rPr>
              <a:t>© </a:t>
            </a:r>
            <a:r>
              <a:rPr lang="en-US" sz="900" dirty="0" err="1">
                <a:solidFill>
                  <a:schemeClr val="bg1">
                    <a:lumMod val="75000"/>
                  </a:schemeClr>
                </a:solidFill>
                <a:latin typeface="+mj-lt"/>
              </a:rPr>
              <a:t>triffitt</a:t>
            </a:r>
            <a:r>
              <a:rPr lang="en-US" sz="900" dirty="0">
                <a:solidFill>
                  <a:schemeClr val="bg1">
                    <a:lumMod val="75000"/>
                  </a:schemeClr>
                </a:solidFill>
                <a:latin typeface="+mj-lt"/>
              </a:rPr>
              <a:t>/</a:t>
            </a:r>
            <a:r>
              <a:rPr lang="en-US" sz="900" dirty="0" err="1">
                <a:solidFill>
                  <a:schemeClr val="bg1">
                    <a:lumMod val="75000"/>
                  </a:schemeClr>
                </a:solidFill>
                <a:latin typeface="+mj-lt"/>
              </a:rPr>
              <a:t>iStock</a:t>
            </a:r>
            <a:r>
              <a:rPr lang="en-US" sz="900" dirty="0">
                <a:solidFill>
                  <a:schemeClr val="bg1">
                    <a:lumMod val="75000"/>
                  </a:schemeClr>
                </a:solidFill>
                <a:latin typeface="+mj-lt"/>
              </a:rPr>
              <a:t>/Getty.</a:t>
            </a:r>
          </a:p>
        </p:txBody>
      </p:sp>
      <p:pic>
        <p:nvPicPr>
          <p:cNvPr id="7170" name="Picture 2" descr="\\10.1.1.17\productions\ART\ART PROCESS\PPT Projects\AAOS_ITK_PPT_164288\JPEG FILES\Chapter 18\9781284212785_CH18_FIGF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21" y="1600200"/>
            <a:ext cx="3804879" cy="374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052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Medical Complaints of Geriatric Patients</a:t>
            </a:r>
          </a:p>
        </p:txBody>
      </p:sp>
      <p:sp>
        <p:nvSpPr>
          <p:cNvPr id="3" name="Content Placeholder 2"/>
          <p:cNvSpPr>
            <a:spLocks noGrp="1"/>
          </p:cNvSpPr>
          <p:nvPr>
            <p:ph idx="1"/>
          </p:nvPr>
        </p:nvSpPr>
        <p:spPr>
          <a:xfrm>
            <a:off x="685800" y="1524000"/>
            <a:ext cx="7772400" cy="4800600"/>
          </a:xfrm>
        </p:spPr>
        <p:txBody>
          <a:bodyPr/>
          <a:lstStyle/>
          <a:p>
            <a:r>
              <a:rPr lang="en-US" dirty="0"/>
              <a:t>Shortness of breath</a:t>
            </a:r>
          </a:p>
          <a:p>
            <a:r>
              <a:rPr lang="en-US" dirty="0"/>
              <a:t>Abdominal pain</a:t>
            </a:r>
          </a:p>
          <a:p>
            <a:r>
              <a:rPr lang="en-US" dirty="0"/>
              <a:t>Dizziness and vertigo</a:t>
            </a:r>
          </a:p>
          <a:p>
            <a:r>
              <a:rPr lang="en-US" dirty="0"/>
              <a:t>Fever</a:t>
            </a:r>
          </a:p>
          <a:p>
            <a:r>
              <a:rPr lang="en-US" dirty="0"/>
              <a:t>Generalized pain</a:t>
            </a:r>
          </a:p>
          <a:p>
            <a:r>
              <a:rPr lang="en-US" dirty="0"/>
              <a:t>Nausea, vomiting, and diarrhea</a:t>
            </a:r>
          </a:p>
        </p:txBody>
      </p:sp>
    </p:spTree>
    <p:extLst>
      <p:ext uri="{BB962C8B-B14F-4D97-AF65-F5344CB8AC3E}">
        <p14:creationId xmlns:p14="http://schemas.microsoft.com/office/powerpoint/2010/main" val="2371196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
            <a:ext cx="7772400" cy="1219200"/>
          </a:xfrm>
        </p:spPr>
        <p:txBody>
          <a:bodyPr/>
          <a:lstStyle/>
          <a:p>
            <a:r>
              <a:rPr lang="en-US" sz="3600" dirty="0"/>
              <a:t>Attitudes Toward and Communication With Older Adults </a:t>
            </a:r>
            <a:r>
              <a:rPr lang="en-US" sz="2400" dirty="0" smtClean="0"/>
              <a:t>(2 </a:t>
            </a:r>
            <a:r>
              <a:rPr lang="en-US" sz="2400" dirty="0"/>
              <a:t>of 3)</a:t>
            </a:r>
          </a:p>
        </p:txBody>
      </p:sp>
      <p:sp>
        <p:nvSpPr>
          <p:cNvPr id="3" name="Content Placeholder 2"/>
          <p:cNvSpPr>
            <a:spLocks noGrp="1"/>
          </p:cNvSpPr>
          <p:nvPr>
            <p:ph idx="1"/>
          </p:nvPr>
        </p:nvSpPr>
        <p:spPr>
          <a:xfrm>
            <a:off x="685800" y="1752600"/>
            <a:ext cx="7772400" cy="4800600"/>
          </a:xfrm>
        </p:spPr>
        <p:txBody>
          <a:bodyPr/>
          <a:lstStyle/>
          <a:p>
            <a:r>
              <a:rPr lang="en-US" dirty="0"/>
              <a:t>Perform a self-assessment for preconceived attitudes</a:t>
            </a:r>
          </a:p>
          <a:p>
            <a:r>
              <a:rPr lang="en-US" dirty="0"/>
              <a:t>Avoid</a:t>
            </a:r>
          </a:p>
          <a:p>
            <a:pPr lvl="1"/>
            <a:r>
              <a:rPr lang="en-US" sz="2600" dirty="0" smtClean="0"/>
              <a:t>Stereotyping</a:t>
            </a:r>
          </a:p>
          <a:p>
            <a:pPr lvl="1"/>
            <a:r>
              <a:rPr lang="en-US" sz="2600" dirty="0" smtClean="0"/>
              <a:t>Becoming apathetic and impartial</a:t>
            </a:r>
            <a:endParaRPr lang="en-US" sz="2600" dirty="0"/>
          </a:p>
        </p:txBody>
      </p:sp>
    </p:spTree>
    <p:extLst>
      <p:ext uri="{BB962C8B-B14F-4D97-AF65-F5344CB8AC3E}">
        <p14:creationId xmlns:p14="http://schemas.microsoft.com/office/powerpoint/2010/main" val="1241439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
            <a:ext cx="7772400" cy="1219200"/>
          </a:xfrm>
        </p:spPr>
        <p:txBody>
          <a:bodyPr/>
          <a:lstStyle/>
          <a:p>
            <a:r>
              <a:rPr lang="en-US" sz="3600" dirty="0"/>
              <a:t>Attitudes Toward and Communication With Older Adults </a:t>
            </a:r>
            <a:r>
              <a:rPr lang="en-US" sz="2400" dirty="0" smtClean="0"/>
              <a:t>(3 </a:t>
            </a:r>
            <a:r>
              <a:rPr lang="en-US" sz="2400" dirty="0"/>
              <a:t>of 3)</a:t>
            </a:r>
          </a:p>
        </p:txBody>
      </p:sp>
      <p:sp>
        <p:nvSpPr>
          <p:cNvPr id="3" name="Content Placeholder 2"/>
          <p:cNvSpPr>
            <a:spLocks noGrp="1"/>
          </p:cNvSpPr>
          <p:nvPr>
            <p:ph idx="1"/>
          </p:nvPr>
        </p:nvSpPr>
        <p:spPr>
          <a:xfrm>
            <a:off x="685800" y="1676400"/>
            <a:ext cx="7772400" cy="4800600"/>
          </a:xfrm>
        </p:spPr>
        <p:txBody>
          <a:bodyPr/>
          <a:lstStyle/>
          <a:p>
            <a:r>
              <a:rPr lang="en-US" dirty="0"/>
              <a:t>To avoid miscommunication, verbal and nonverbal cues should be </a:t>
            </a:r>
            <a:r>
              <a:rPr lang="en-US" dirty="0" smtClean="0"/>
              <a:t>caring.</a:t>
            </a:r>
            <a:endParaRPr lang="en-US" dirty="0"/>
          </a:p>
          <a:p>
            <a:pPr lvl="1"/>
            <a:r>
              <a:rPr lang="en-US" dirty="0" smtClean="0"/>
              <a:t>Maintain eye contact</a:t>
            </a:r>
          </a:p>
          <a:p>
            <a:pPr lvl="1"/>
            <a:r>
              <a:rPr lang="en-US" dirty="0" smtClean="0"/>
              <a:t>Speak slowly</a:t>
            </a:r>
          </a:p>
          <a:p>
            <a:pPr lvl="1"/>
            <a:r>
              <a:rPr lang="en-US" dirty="0" smtClean="0"/>
              <a:t>Articulate each word clearly.</a:t>
            </a:r>
          </a:p>
          <a:p>
            <a:pPr lvl="1"/>
            <a:r>
              <a:rPr lang="en-US" dirty="0"/>
              <a:t>Avoid using medical </a:t>
            </a:r>
            <a:r>
              <a:rPr lang="en-US" dirty="0" smtClean="0"/>
              <a:t>jargon.</a:t>
            </a:r>
            <a:endParaRPr lang="en-US" dirty="0"/>
          </a:p>
          <a:p>
            <a:pPr lvl="1"/>
            <a:r>
              <a:rPr lang="en-US" dirty="0"/>
              <a:t>Ask patients to explain their </a:t>
            </a:r>
            <a:r>
              <a:rPr lang="en-US" dirty="0" smtClean="0"/>
              <a:t>discomfort.</a:t>
            </a:r>
            <a:endParaRPr lang="en-US" dirty="0"/>
          </a:p>
          <a:p>
            <a:pPr lvl="1"/>
            <a:r>
              <a:rPr lang="en-US" dirty="0"/>
              <a:t>Use the LEARN </a:t>
            </a:r>
            <a:r>
              <a:rPr lang="en-US" dirty="0" smtClean="0"/>
              <a:t>mnemonic.</a:t>
            </a:r>
            <a:endParaRPr lang="en-US" dirty="0"/>
          </a:p>
        </p:txBody>
      </p:sp>
    </p:spTree>
    <p:extLst>
      <p:ext uri="{BB962C8B-B14F-4D97-AF65-F5344CB8AC3E}">
        <p14:creationId xmlns:p14="http://schemas.microsoft.com/office/powerpoint/2010/main" val="42894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Greater Complexity of Older Adults’ Health</a:t>
            </a:r>
            <a:r>
              <a:rPr lang="en-US" sz="2400" dirty="0"/>
              <a:t> (1 of 5)</a:t>
            </a:r>
          </a:p>
        </p:txBody>
      </p:sp>
      <p:sp>
        <p:nvSpPr>
          <p:cNvPr id="3" name="Content Placeholder 2"/>
          <p:cNvSpPr>
            <a:spLocks noGrp="1"/>
          </p:cNvSpPr>
          <p:nvPr>
            <p:ph idx="1"/>
          </p:nvPr>
        </p:nvSpPr>
        <p:spPr>
          <a:xfrm>
            <a:off x="685800" y="1524000"/>
            <a:ext cx="7772400" cy="4800600"/>
          </a:xfrm>
        </p:spPr>
        <p:txBody>
          <a:bodyPr/>
          <a:lstStyle/>
          <a:p>
            <a:r>
              <a:rPr lang="en-US" dirty="0"/>
              <a:t>Modifying the patient assessment</a:t>
            </a:r>
          </a:p>
          <a:p>
            <a:pPr lvl="1"/>
            <a:r>
              <a:rPr lang="en-US" dirty="0"/>
              <a:t>Older patients’ special challenges</a:t>
            </a:r>
          </a:p>
          <a:p>
            <a:pPr lvl="1"/>
            <a:r>
              <a:rPr lang="en-US" dirty="0"/>
              <a:t>Complexity of health conditions</a:t>
            </a:r>
          </a:p>
          <a:p>
            <a:r>
              <a:rPr lang="en-US" dirty="0"/>
              <a:t>The community paramedic needs to:</a:t>
            </a:r>
          </a:p>
          <a:p>
            <a:pPr lvl="1"/>
            <a:r>
              <a:rPr lang="en-US" dirty="0"/>
              <a:t>Use the Occam’s razor approach</a:t>
            </a:r>
          </a:p>
          <a:p>
            <a:pPr lvl="1"/>
            <a:r>
              <a:rPr lang="en-US" dirty="0"/>
              <a:t>Evaluate internal and external risk factors</a:t>
            </a:r>
          </a:p>
          <a:p>
            <a:pPr lvl="1"/>
            <a:r>
              <a:rPr lang="en-US" dirty="0"/>
              <a:t>Investigate any iatrogenic causes or side effects</a:t>
            </a:r>
          </a:p>
        </p:txBody>
      </p:sp>
    </p:spTree>
    <p:extLst>
      <p:ext uri="{BB962C8B-B14F-4D97-AF65-F5344CB8AC3E}">
        <p14:creationId xmlns:p14="http://schemas.microsoft.com/office/powerpoint/2010/main" val="1957612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Greater Complexity of Older Adults’ Health</a:t>
            </a:r>
            <a:r>
              <a:rPr lang="en-US" sz="2400" dirty="0"/>
              <a:t> </a:t>
            </a:r>
            <a:r>
              <a:rPr lang="en-US" sz="2400" dirty="0" smtClean="0"/>
              <a:t>(2 </a:t>
            </a:r>
            <a:r>
              <a:rPr lang="en-US" sz="2400" dirty="0"/>
              <a:t>of 5)</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smtClean="0"/>
              <a:t>Aging is a </a:t>
            </a:r>
            <a:r>
              <a:rPr lang="en-US" dirty="0"/>
              <a:t>subtle </a:t>
            </a:r>
            <a:r>
              <a:rPr lang="en-US" dirty="0" smtClean="0"/>
              <a:t>process.</a:t>
            </a:r>
            <a:endParaRPr lang="en-US" dirty="0"/>
          </a:p>
          <a:p>
            <a:r>
              <a:rPr lang="en-US" dirty="0" smtClean="0"/>
              <a:t>Deteriorative </a:t>
            </a:r>
            <a:r>
              <a:rPr lang="en-US" dirty="0"/>
              <a:t>changes produces:</a:t>
            </a:r>
          </a:p>
          <a:p>
            <a:pPr lvl="1"/>
            <a:r>
              <a:rPr lang="en-US" dirty="0"/>
              <a:t>A reduction in organ function</a:t>
            </a:r>
          </a:p>
          <a:p>
            <a:pPr lvl="1"/>
            <a:r>
              <a:rPr lang="en-US" dirty="0"/>
              <a:t>A </a:t>
            </a:r>
            <a:r>
              <a:rPr lang="en-US" dirty="0" smtClean="0"/>
              <a:t>decrease </a:t>
            </a:r>
            <a:r>
              <a:rPr lang="en-US" dirty="0"/>
              <a:t>in the ability to maintain homeostasis</a:t>
            </a:r>
          </a:p>
          <a:p>
            <a:pPr lvl="1"/>
            <a:r>
              <a:rPr lang="en-US" dirty="0"/>
              <a:t>An increase in disease susceptibility	</a:t>
            </a:r>
          </a:p>
        </p:txBody>
      </p:sp>
    </p:spTree>
    <p:extLst>
      <p:ext uri="{BB962C8B-B14F-4D97-AF65-F5344CB8AC3E}">
        <p14:creationId xmlns:p14="http://schemas.microsoft.com/office/powerpoint/2010/main" val="194340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Greater Complexity of Older Adults’ Health</a:t>
            </a:r>
            <a:r>
              <a:rPr lang="en-US" sz="2400" dirty="0"/>
              <a:t> </a:t>
            </a:r>
            <a:r>
              <a:rPr lang="en-US" sz="2400" dirty="0" smtClean="0"/>
              <a:t>(3 </a:t>
            </a:r>
            <a:r>
              <a:rPr lang="en-US" sz="2400" dirty="0"/>
              <a:t>of 5)</a:t>
            </a:r>
            <a:endParaRPr lang="en-US" sz="2800" dirty="0"/>
          </a:p>
        </p:txBody>
      </p:sp>
      <p:sp>
        <p:nvSpPr>
          <p:cNvPr id="3" name="Content Placeholder 2"/>
          <p:cNvSpPr>
            <a:spLocks noGrp="1"/>
          </p:cNvSpPr>
          <p:nvPr>
            <p:ph idx="1"/>
          </p:nvPr>
        </p:nvSpPr>
        <p:spPr>
          <a:xfrm>
            <a:off x="685800" y="1524000"/>
            <a:ext cx="7772400" cy="4800600"/>
          </a:xfrm>
        </p:spPr>
        <p:txBody>
          <a:bodyPr/>
          <a:lstStyle/>
          <a:p>
            <a:r>
              <a:rPr lang="en-US" dirty="0"/>
              <a:t>Cognitive changes in older </a:t>
            </a:r>
            <a:r>
              <a:rPr lang="en-US" dirty="0" smtClean="0"/>
              <a:t>adults</a:t>
            </a:r>
          </a:p>
          <a:p>
            <a:pPr lvl="1"/>
            <a:r>
              <a:rPr lang="en-US" dirty="0" smtClean="0"/>
              <a:t>Gradual or rapid</a:t>
            </a:r>
            <a:endParaRPr lang="en-US" dirty="0"/>
          </a:p>
          <a:p>
            <a:r>
              <a:rPr lang="en-US" dirty="0"/>
              <a:t>Most common causes of cognitive impairment in older patients</a:t>
            </a:r>
            <a:r>
              <a:rPr lang="en-US" dirty="0" smtClean="0"/>
              <a:t>:</a:t>
            </a:r>
            <a:endParaRPr lang="en-US" dirty="0"/>
          </a:p>
          <a:p>
            <a:pPr lvl="1"/>
            <a:r>
              <a:rPr lang="en-US" dirty="0"/>
              <a:t>Dementia</a:t>
            </a:r>
          </a:p>
          <a:p>
            <a:pPr lvl="1"/>
            <a:r>
              <a:rPr lang="en-US" dirty="0"/>
              <a:t>Depression</a:t>
            </a:r>
          </a:p>
          <a:p>
            <a:pPr lvl="1"/>
            <a:r>
              <a:rPr lang="en-US" dirty="0" smtClean="0"/>
              <a:t>Delirium</a:t>
            </a:r>
            <a:endParaRPr lang="en-US" dirty="0"/>
          </a:p>
        </p:txBody>
      </p:sp>
    </p:spTree>
    <p:extLst>
      <p:ext uri="{BB962C8B-B14F-4D97-AF65-F5344CB8AC3E}">
        <p14:creationId xmlns:p14="http://schemas.microsoft.com/office/powerpoint/2010/main" val="2875890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3373</TotalTime>
  <Words>1755</Words>
  <Application>Microsoft Office PowerPoint</Application>
  <PresentationFormat>On-screen Show (4:3)</PresentationFormat>
  <Paragraphs>916</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design_template</vt:lpstr>
      <vt:lpstr>PowerPoint Presentation</vt:lpstr>
      <vt:lpstr>Chapter 18  Geriatrics</vt:lpstr>
      <vt:lpstr>Patient Assessment Approach for Geriatric Patients</vt:lpstr>
      <vt:lpstr>Attitudes Toward and Communication With Older Adults (1 of 3)</vt:lpstr>
      <vt:lpstr>Attitudes Toward and Communication With Older Adults (2 of 3)</vt:lpstr>
      <vt:lpstr>Attitudes Toward and Communication With Older Adults (3 of 3)</vt:lpstr>
      <vt:lpstr>The Greater Complexity of Older Adults’ Health (1 of 5)</vt:lpstr>
      <vt:lpstr>The Greater Complexity of Older Adults’ Health (2 of 5)</vt:lpstr>
      <vt:lpstr>The Greater Complexity of Older Adults’ Health (3 of 5)</vt:lpstr>
      <vt:lpstr>The Greater Complexity of Older Adults’ Health (4 of 5)</vt:lpstr>
      <vt:lpstr>The Greater Complexity of Older Adults’ Health (5 of 5)</vt:lpstr>
      <vt:lpstr>Overview of Geriatric Patient Assessment (1 of 4)</vt:lpstr>
      <vt:lpstr>Overview of Geriatric Patient Assessment (2 of 4)</vt:lpstr>
      <vt:lpstr>Overview of Geriatric Patient Assessment (3 of 4)</vt:lpstr>
      <vt:lpstr>Overview of Geriatric Patient Assessment (4 of 4)</vt:lpstr>
      <vt:lpstr>History Taking (1 of 10)</vt:lpstr>
      <vt:lpstr>History Taking (2 of 10)</vt:lpstr>
      <vt:lpstr>History Taking (3 of 10)</vt:lpstr>
      <vt:lpstr>History Taking (4 of 10)</vt:lpstr>
      <vt:lpstr>History Taking (5 of 10)</vt:lpstr>
      <vt:lpstr>History Taking (6 of 10)</vt:lpstr>
      <vt:lpstr>History Taking (7 of 10)</vt:lpstr>
      <vt:lpstr>History Taking (8 of 10)</vt:lpstr>
      <vt:lpstr>History Taking (9 of 10)</vt:lpstr>
      <vt:lpstr>History Taking (10 of 10)</vt:lpstr>
      <vt:lpstr>Physical Examination (1 of 18)</vt:lpstr>
      <vt:lpstr>Physical Examination (2 of 18)</vt:lpstr>
      <vt:lpstr>Physical Examination (3 of 18)</vt:lpstr>
      <vt:lpstr>Physical Examination (4 of 18)</vt:lpstr>
      <vt:lpstr>Physical Examination (5 of 18)</vt:lpstr>
      <vt:lpstr>Physical Examination (6 of 18)</vt:lpstr>
      <vt:lpstr>Physical Examination (7 of 18)</vt:lpstr>
      <vt:lpstr>Physical Examination (8 of 18)</vt:lpstr>
      <vt:lpstr>Physical Examination (9 of 18)</vt:lpstr>
      <vt:lpstr>Physical Examination (10 of 18)</vt:lpstr>
      <vt:lpstr>Physical Examination (11 of 18)</vt:lpstr>
      <vt:lpstr>Physical Examination (12 of 18)</vt:lpstr>
      <vt:lpstr>Physical Examination (13 of 18)</vt:lpstr>
      <vt:lpstr>Physical Examination (14 of 18)</vt:lpstr>
      <vt:lpstr>Physical Examination (15 of 18)</vt:lpstr>
      <vt:lpstr>Physical Examination (16 of 18)</vt:lpstr>
      <vt:lpstr>Physical Examination (17 of 18)</vt:lpstr>
      <vt:lpstr>Physical Examination (18 of 18)</vt:lpstr>
      <vt:lpstr>Trauma in Older Adults (1 of 2)</vt:lpstr>
      <vt:lpstr>Trauma in Older Adults (2 of 2)</vt:lpstr>
      <vt:lpstr>Elder Abuse (1 of 2)</vt:lpstr>
      <vt:lpstr>Elder Abuse (2 of 2)</vt:lpstr>
      <vt:lpstr>Common Medical Complaints of Geriatric Patients</vt:lpstr>
    </vt:vector>
  </TitlesOfParts>
  <Company>jones and bartlett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Jessica Sturtevant</cp:lastModifiedBy>
  <cp:revision>384</cp:revision>
  <dcterms:created xsi:type="dcterms:W3CDTF">2002-02-12T20:19:46Z</dcterms:created>
  <dcterms:modified xsi:type="dcterms:W3CDTF">2017-02-23T16:59:50Z</dcterms:modified>
</cp:coreProperties>
</file>