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32"/>
  </p:notesMasterIdLst>
  <p:handoutMasterIdLst>
    <p:handoutMasterId r:id="rId33"/>
  </p:handoutMasterIdLst>
  <p:sldIdLst>
    <p:sldId id="595" r:id="rId3"/>
    <p:sldId id="597" r:id="rId4"/>
    <p:sldId id="598" r:id="rId5"/>
    <p:sldId id="599" r:id="rId6"/>
    <p:sldId id="600" r:id="rId7"/>
    <p:sldId id="601" r:id="rId8"/>
    <p:sldId id="602" r:id="rId9"/>
    <p:sldId id="603" r:id="rId10"/>
    <p:sldId id="604" r:id="rId11"/>
    <p:sldId id="605" r:id="rId12"/>
    <p:sldId id="606" r:id="rId13"/>
    <p:sldId id="725" r:id="rId14"/>
    <p:sldId id="724" r:id="rId15"/>
    <p:sldId id="609" r:id="rId16"/>
    <p:sldId id="610" r:id="rId17"/>
    <p:sldId id="611" r:id="rId18"/>
    <p:sldId id="612" r:id="rId19"/>
    <p:sldId id="613" r:id="rId20"/>
    <p:sldId id="614" r:id="rId21"/>
    <p:sldId id="616" r:id="rId22"/>
    <p:sldId id="615" r:id="rId23"/>
    <p:sldId id="618" r:id="rId24"/>
    <p:sldId id="723" r:id="rId25"/>
    <p:sldId id="722" r:id="rId26"/>
    <p:sldId id="721" r:id="rId27"/>
    <p:sldId id="624" r:id="rId28"/>
    <p:sldId id="625" r:id="rId29"/>
    <p:sldId id="627" r:id="rId30"/>
    <p:sldId id="62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Describe the reasons standard rescue equipment is essential to professional lifeguards.</a:t>
            </a:r>
          </a:p>
          <a:p>
            <a:pPr marL="228600" indent="-228600">
              <a:buFont typeface="+mj-lt"/>
              <a:buAutoNum type="arabicPeriod"/>
            </a:pPr>
            <a:r>
              <a:rPr lang="en-US" dirty="0"/>
              <a:t>Explain the unique components of rescue flotation devices (RFD).  </a:t>
            </a:r>
          </a:p>
          <a:p>
            <a:pPr marL="228600" indent="-228600">
              <a:buFont typeface="+mj-lt"/>
              <a:buAutoNum type="arabicPeriod"/>
            </a:pPr>
            <a:r>
              <a:rPr lang="en-US" dirty="0"/>
              <a:t>Identify the use and selection of swim fins for rescue purposes. </a:t>
            </a:r>
          </a:p>
          <a:p>
            <a:pPr marL="228600" indent="-228600">
              <a:buFont typeface="+mj-lt"/>
              <a:buAutoNum type="arabicPeriod"/>
            </a:pPr>
            <a:r>
              <a:rPr lang="en-US" dirty="0"/>
              <a:t>Identify the value and limitations of rescue boards.</a:t>
            </a:r>
          </a:p>
          <a:p>
            <a:pPr marL="228600" indent="-228600">
              <a:buFont typeface="+mj-lt"/>
              <a:buAutoNum type="arabicPeriod"/>
            </a:pPr>
            <a:r>
              <a:rPr lang="en-US" dirty="0"/>
              <a:t>Explain the use of spinal stabilization devices at open water beaches.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324643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victim is unconscious, the lifeguard works victim arms over the tube, connecting the tube from the rear.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maintains rear position in heavy surf to protect victim and advise victim of upcoming waves.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13</a:t>
            </a:fld>
            <a:endParaRPr lang="en-US" dirty="0"/>
          </a:p>
        </p:txBody>
      </p:sp>
    </p:spTree>
    <p:extLst>
      <p:ext uri="{BB962C8B-B14F-4D97-AF65-F5344CB8AC3E}">
        <p14:creationId xmlns:p14="http://schemas.microsoft.com/office/powerpoint/2010/main" val="112836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dons RFD harness, grabs RFD and lanyard in one hand, with both fins in the other and runs into the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then drops RFD and takes one fin in each hand – fins can be used as paddles until water is chest deep.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swimming is initiated, fins are put 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Fins should not normally be worn when running.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Fins are removed when returning to shallow water</a:t>
            </a:r>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15</a:t>
            </a:fld>
            <a:endParaRPr lang="en-US" dirty="0"/>
          </a:p>
        </p:txBody>
      </p:sp>
    </p:spTree>
    <p:extLst>
      <p:ext uri="{BB962C8B-B14F-4D97-AF65-F5344CB8AC3E}">
        <p14:creationId xmlns:p14="http://schemas.microsoft.com/office/powerpoint/2010/main" val="169285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known as paddleboards and rescue surfboards.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Evolved from the surfboard  - valuable pieces of rescue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Buoyant and lightweight, usually 10’-12’ long.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Designed to move smoothly through water.</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Skeg</a:t>
            </a:r>
            <a:r>
              <a:rPr lang="en-US" sz="1200" kern="1200" dirty="0">
                <a:solidFill>
                  <a:schemeClr val="tx1"/>
                </a:solidFill>
                <a:effectLst/>
                <a:latin typeface="+mn-lt"/>
                <a:ea typeface="+mn-ea"/>
                <a:cs typeface="+mn-cs"/>
              </a:rPr>
              <a:t> – a fin attached to the bottom of the board – maintains stability but can be a safety risk. Soft flexible </a:t>
            </a:r>
            <a:r>
              <a:rPr lang="en-US" sz="1200" kern="1200" dirty="0" err="1">
                <a:solidFill>
                  <a:schemeClr val="tx1"/>
                </a:solidFill>
                <a:effectLst/>
                <a:latin typeface="+mn-lt"/>
                <a:ea typeface="+mn-ea"/>
                <a:cs typeface="+mn-cs"/>
              </a:rPr>
              <a:t>skegs</a:t>
            </a:r>
            <a:r>
              <a:rPr lang="en-US" sz="1200" kern="1200" dirty="0">
                <a:solidFill>
                  <a:schemeClr val="tx1"/>
                </a:solidFill>
                <a:effectLst/>
                <a:latin typeface="+mn-lt"/>
                <a:ea typeface="+mn-ea"/>
                <a:cs typeface="+mn-cs"/>
              </a:rPr>
              <a:t> can prevent injuries.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rescue boards have handles for ease in use and rescue</a:t>
            </a:r>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17</a:t>
            </a:fld>
            <a:endParaRPr lang="en-US" dirty="0"/>
          </a:p>
        </p:txBody>
      </p:sp>
    </p:spTree>
    <p:extLst>
      <p:ext uri="{BB962C8B-B14F-4D97-AF65-F5344CB8AC3E}">
        <p14:creationId xmlns:p14="http://schemas.microsoft.com/office/powerpoint/2010/main" val="6614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Rescue Board Advantages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Speed – permits lifeguards to cover large distances quickly.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Buoyancy – very buoyant and capable of supporting multiple victims.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Lightweight – easily carried and launched.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Viewing platform – provides an elevated vantage point for scanning.</a:t>
            </a:r>
          </a:p>
          <a:p>
            <a:pPr marL="0" indent="0">
              <a:buFont typeface="Arial" panose="020B0604020202020204" pitchFamily="34" charset="0"/>
              <a:buNone/>
            </a:pPr>
            <a:r>
              <a:rPr lang="en-US" sz="1200" b="1" kern="1200" dirty="0">
                <a:solidFill>
                  <a:schemeClr val="tx1"/>
                </a:solidFill>
                <a:effectLst/>
                <a:latin typeface="+mn-lt"/>
                <a:ea typeface="+mn-ea"/>
                <a:cs typeface="+mn-cs"/>
              </a:rPr>
              <a:t>Rescue Board Limitations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Surf conflicts – difficult to move through heavy surf, and may endanger other swimmers.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Weight – can be 30 pounds, which makes the board heavy to lift when out of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maneuverability – not as efficient in a crowded area or an area with multiple obstacles.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Maintenance – expensive to purchase and maintain.  If in poor repair, can cause injury to rescuers and swimmers.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Skill requirements – lifeguards must constantly train with the boards to maintain proficiency.</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18</a:t>
            </a:fld>
            <a:endParaRPr lang="en-US" dirty="0"/>
          </a:p>
        </p:txBody>
      </p:sp>
    </p:spTree>
    <p:extLst>
      <p:ext uri="{BB962C8B-B14F-4D97-AF65-F5344CB8AC3E}">
        <p14:creationId xmlns:p14="http://schemas.microsoft.com/office/powerpoint/2010/main" val="278097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Loss of speed on shore when carrying the board is offset by speed of board in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Dragging the board is not recommended.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flat water, rescue boards should be launched and mounted in knee-deep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Careful balance is essential for proper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surf conditions, carry board over incoming waves until waist deep, then lifeguard mounts 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waves threaten balance, legs can trail in the water with lifeguard holding board through waves – when the wave passes, guard can then mount board and progress to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Deep water – lifeguard paddles.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Initial goal – get board beyond breakers.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Varying surf conditions require skilled use of the board to maintain progress and balance.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20</a:t>
            </a:fld>
            <a:endParaRPr lang="en-US" dirty="0"/>
          </a:p>
        </p:txBody>
      </p:sp>
    </p:spTree>
    <p:extLst>
      <p:ext uri="{BB962C8B-B14F-4D97-AF65-F5344CB8AC3E}">
        <p14:creationId xmlns:p14="http://schemas.microsoft.com/office/powerpoint/2010/main" val="1105986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Trim – maintaining a position on the board with board flat on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Prone position – (face down on board) is easiest to master.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Stroke is limited in prone position.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lifeguards prefer kneeling position.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change direction, drag a foot, shift weight or paddle with one arm.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Place nose of board slightly to one side of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slips off board, placing board between self and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pulls victim on to board by reaching over board.</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21</a:t>
            </a:fld>
            <a:endParaRPr lang="en-US" dirty="0"/>
          </a:p>
        </p:txBody>
      </p:sp>
    </p:spTree>
    <p:extLst>
      <p:ext uri="{BB962C8B-B14F-4D97-AF65-F5344CB8AC3E}">
        <p14:creationId xmlns:p14="http://schemas.microsoft.com/office/powerpoint/2010/main" val="35220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no requirement that victim is loaded on board for retrieval.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Methods for transporting victim to safety vary – can float beside board, can place victim on board, can tow victim attached to a RFD.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Unconscious victims are placed lengthwise on the 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Surf conditions complicate retrievals.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agencies instruct lifeguards not to take victims through breaking surf on rescue boards.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Heavy surf conditions necessitate moving victim from board to rescue boats or lifeguards with RFD’s.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transporting a victim through surf, board is to be kept perpendicular to waves.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23</a:t>
            </a:fld>
            <a:endParaRPr lang="en-US" dirty="0"/>
          </a:p>
        </p:txBody>
      </p:sp>
    </p:spTree>
    <p:extLst>
      <p:ext uri="{BB962C8B-B14F-4D97-AF65-F5344CB8AC3E}">
        <p14:creationId xmlns:p14="http://schemas.microsoft.com/office/powerpoint/2010/main" val="4194033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must care for either the victim or the rescue 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boards must not be left unattended in the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lifeguard may assist with removal of the board while the primary guard works with the victim.</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24</a:t>
            </a:fld>
            <a:endParaRPr lang="en-US" dirty="0"/>
          </a:p>
        </p:txBody>
      </p:sp>
    </p:spTree>
    <p:extLst>
      <p:ext uri="{BB962C8B-B14F-4D97-AF65-F5344CB8AC3E}">
        <p14:creationId xmlns:p14="http://schemas.microsoft.com/office/powerpoint/2010/main" val="153117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25</a:t>
            </a:fld>
            <a:endParaRPr lang="en-US" dirty="0"/>
          </a:p>
        </p:txBody>
      </p:sp>
    </p:spTree>
    <p:extLst>
      <p:ext uri="{BB962C8B-B14F-4D97-AF65-F5344CB8AC3E}">
        <p14:creationId xmlns:p14="http://schemas.microsoft.com/office/powerpoint/2010/main" val="417047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Spinal injuries area possibility at all open water beaches.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 lifeguard organization should have spinal stabilization devices available for immediate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should be fully trained in spinal stabilization techniques.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27</a:t>
            </a:fld>
            <a:endParaRPr lang="en-US" dirty="0"/>
          </a:p>
        </p:txBody>
      </p:sp>
    </p:spTree>
    <p:extLst>
      <p:ext uri="{BB962C8B-B14F-4D97-AF65-F5344CB8AC3E}">
        <p14:creationId xmlns:p14="http://schemas.microsoft.com/office/powerpoint/2010/main" val="63014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of the victim – provides buoyant support for maintenance of victim’s breathing above water surface.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safety – in a panic situation, the victim may grab the lifeguard.  Buoyant rescue devices calm panicked victims.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Speed – selected rescue flotation devices speed lifeguard response time.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efficiency – many rescue devices augment the rescue process by increasing victim buoyancy, lifeguard speed and lifeguard energy.</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a:t>
            </a:fld>
            <a:endParaRPr lang="en-US" dirty="0"/>
          </a:p>
        </p:txBody>
      </p:sp>
    </p:spTree>
    <p:extLst>
      <p:ext uri="{BB962C8B-B14F-4D97-AF65-F5344CB8AC3E}">
        <p14:creationId xmlns:p14="http://schemas.microsoft.com/office/powerpoint/2010/main" val="56334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Consist of three parts: </a:t>
            </a:r>
            <a:r>
              <a:rPr lang="en-US" sz="1200" kern="1200" dirty="0" err="1">
                <a:solidFill>
                  <a:schemeClr val="tx1"/>
                </a:solidFill>
                <a:effectLst/>
                <a:latin typeface="+mn-lt"/>
                <a:ea typeface="+mn-ea"/>
                <a:cs typeface="+mn-cs"/>
              </a:rPr>
              <a:t>spineboard</a:t>
            </a:r>
            <a:r>
              <a:rPr lang="en-US" sz="1200" kern="1200" dirty="0">
                <a:solidFill>
                  <a:schemeClr val="tx1"/>
                </a:solidFill>
                <a:effectLst/>
                <a:latin typeface="+mn-lt"/>
                <a:ea typeface="+mn-ea"/>
                <a:cs typeface="+mn-cs"/>
              </a:rPr>
              <a:t>, head and neck immobilization device, and fastening devices to hold the person onto the </a:t>
            </a:r>
            <a:r>
              <a:rPr lang="en-US" sz="1200" kern="1200" dirty="0" err="1">
                <a:solidFill>
                  <a:schemeClr val="tx1"/>
                </a:solidFill>
                <a:effectLst/>
                <a:latin typeface="+mn-lt"/>
                <a:ea typeface="+mn-ea"/>
                <a:cs typeface="+mn-cs"/>
              </a:rPr>
              <a:t>spineboard</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Spineboard</a:t>
            </a:r>
            <a:r>
              <a:rPr lang="en-US" sz="1200" kern="1200" dirty="0">
                <a:solidFill>
                  <a:schemeClr val="tx1"/>
                </a:solidFill>
                <a:effectLst/>
                <a:latin typeface="+mn-lt"/>
                <a:ea typeface="+mn-ea"/>
                <a:cs typeface="+mn-cs"/>
              </a:rPr>
              <a:t> – also known as a backboard.  Provides a rigid, flat surface to which a person can be attached.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Head and Neck Immobilization Devices – rigid collars which restrict movement.  Also called hard collars, Philadelphia collars or by brand name.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Further immobilization of head is provided on each side of head.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Fastening Devices – used to secure the trunk, head and legs to the </a:t>
            </a:r>
            <a:r>
              <a:rPr lang="en-US" sz="1200" kern="1200" dirty="0" err="1">
                <a:solidFill>
                  <a:schemeClr val="tx1"/>
                </a:solidFill>
                <a:effectLst/>
                <a:latin typeface="+mn-lt"/>
                <a:ea typeface="+mn-ea"/>
                <a:cs typeface="+mn-cs"/>
              </a:rPr>
              <a:t>spineboard</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28</a:t>
            </a:fld>
            <a:endParaRPr lang="en-US" dirty="0"/>
          </a:p>
        </p:txBody>
      </p:sp>
    </p:spTree>
    <p:extLst>
      <p:ext uri="{BB962C8B-B14F-4D97-AF65-F5344CB8AC3E}">
        <p14:creationId xmlns:p14="http://schemas.microsoft.com/office/powerpoint/2010/main" val="266336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 the class into groups of three.  Assign 2 or 3 “Discussion Points” to each group.  Ask each group to answer their questions, then share their work with the rest of the group.  Finally, link the discussion questions to the lesson objectives as a final check of participant understanding of the chapter.</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29</a:t>
            </a:fld>
            <a:endParaRPr lang="en-US" dirty="0"/>
          </a:p>
        </p:txBody>
      </p:sp>
    </p:spTree>
    <p:extLst>
      <p:ext uri="{BB962C8B-B14F-4D97-AF65-F5344CB8AC3E}">
        <p14:creationId xmlns:p14="http://schemas.microsoft.com/office/powerpoint/2010/main" val="2894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RFD is the principle piece of rescue equipment used by professional lifeguards.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types of rescue buoys: rescue buoy and rescue tube.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buoys are also called rescue cans, torpedo buoys (torps) and Burnside buoys (named for the designer of the modern rescue buoy).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buoys are durable, highly visible and allow victims to maintain a firm grip.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tubes are also known as Peterson tubes, after the lifeguard who designed them.  The tube can be wrapped around a victim and secured, keeping the victim and lifeguard together through breaking surf.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RFD’s are available in differing sizes for differing rescue conditions.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Three Major Components of an RFD: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Float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Lanyard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Harness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are always expected to have an RFD in their possession.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Reasons for carrying RFD at all times: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Constant readiness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Identification to the public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Identification to fellow lifeguards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be used with other rescue equipment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381211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RFD Advantages and Limitations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types of RFDs have distinct and Limitations</a:t>
            </a:r>
          </a:p>
          <a:p>
            <a:r>
              <a:rPr lang="en-US" sz="1200" b="1" kern="1200" dirty="0">
                <a:solidFill>
                  <a:schemeClr val="tx1"/>
                </a:solidFill>
                <a:effectLst/>
                <a:latin typeface="+mn-lt"/>
                <a:ea typeface="+mn-ea"/>
                <a:cs typeface="+mn-cs"/>
              </a:rPr>
              <a:t>Rescue Buoy Advantages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Multiple Victims – high buoyancy permits simultaneous support for several victims.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Victim Avoidance – lifeguard can maintain the rescue without victim contact.</a:t>
            </a:r>
          </a:p>
          <a:p>
            <a:r>
              <a:rPr lang="en-US" sz="1200" kern="1200" dirty="0">
                <a:solidFill>
                  <a:schemeClr val="tx1"/>
                </a:solidFill>
                <a:effectLst/>
                <a:latin typeface="+mn-lt"/>
                <a:ea typeface="+mn-ea"/>
                <a:cs typeface="+mn-cs"/>
              </a:rPr>
              <a:t>Durability – very durable.</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Rescue Buoy Limitations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victim security – cannot attach rescue buoy to a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Hard exterior – hard exterior can injure victims.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42353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Rescue Tube Advantages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Hydrodynamic – creates very little drag when towing.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Victim security – victim is wrapped in the buoy.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Boat Use – soft design keeps tubes from bouncing around in a rescue boat.</a:t>
            </a:r>
          </a:p>
          <a:p>
            <a:r>
              <a:rPr lang="en-US" sz="1200" b="1" kern="1200" dirty="0">
                <a:solidFill>
                  <a:schemeClr val="tx1"/>
                </a:solidFill>
                <a:effectLst/>
                <a:latin typeface="+mn-lt"/>
                <a:ea typeface="+mn-ea"/>
                <a:cs typeface="+mn-cs"/>
              </a:rPr>
              <a:t>Rescue Tube Limitations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Single victim use – designed for one victim (though it can be used for several).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buoyancy than rescue buoy.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physical contact with victim – due to wrapping the tube around the victim, who may be panicked.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Extra maneuver – tube is secured around victim.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Fending off – cannot be used effectively to fend off a panicked victim</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348553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124243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Water entry – carry properly to avoid tripping the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Removal from water – usually it can be dropped upon removal, but and RFD loose in the surf can cause injury to lifeguard and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Fouling – can occur when the lanyard becomes wrapped around an object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propeller of rescue vehicle), endangering lifeguard safety.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Lanyard length – reflects individual lifeguard preference.  Must be long enough to allow buoy to clear kicking feet of lifeguard, plus a foot or two.</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312261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Because most victims will hold rescue buoy handles, the lifeguard can then swim to shore.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weak victim will require assistance.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assisting a victim, approach from the rear, while keeping the RFD in front of the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reaches under the victim’s arms to grasp RFD handles.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RFD is sandwiched between victim and lifeguard.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this rescue in heavy surf with a conscious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Swim fins are a valuable asset in this type of rescue.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22113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valuable feature of the rescue tube is that the victim is surrounded by the tube.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must use the tube to first support the tube for the victim, then stabilize the victim.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Victim is then instructed to move to a position on the tube, facing the tube, placing both arms over the tube under the arm pits.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then moves to rear of victim and brings ends of tube to connection.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must be sure before contact that the victim is calm and will not grab the lifeguard.</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13677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12: Standard Rescue Equipment</a:t>
            </a:r>
          </a:p>
        </p:txBody>
      </p:sp>
    </p:spTree>
    <p:extLst>
      <p:ext uri="{BB962C8B-B14F-4D97-AF65-F5344CB8AC3E}">
        <p14:creationId xmlns:p14="http://schemas.microsoft.com/office/powerpoint/2010/main" val="32910680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685800"/>
            <a:ext cx="4800600" cy="5670550"/>
          </a:xfrm>
        </p:spPr>
        <p:txBody>
          <a:bodyPr>
            <a:normAutofit lnSpcReduction="10000"/>
          </a:bodyPr>
          <a:lstStyle/>
          <a:p>
            <a:r>
              <a:rPr lang="en-US" dirty="0"/>
              <a:t>Approach from rear</a:t>
            </a:r>
          </a:p>
          <a:p>
            <a:r>
              <a:rPr lang="en-US" dirty="0"/>
              <a:t>Keep RFD between you and victim</a:t>
            </a:r>
          </a:p>
          <a:p>
            <a:r>
              <a:rPr lang="en-US" dirty="0"/>
              <a:t>Reach under victims arms and grasp handle</a:t>
            </a:r>
          </a:p>
          <a:p>
            <a:r>
              <a:rPr lang="en-US" dirty="0"/>
              <a:t>For heavy surf with conscious victim</a:t>
            </a:r>
          </a:p>
          <a:p>
            <a:r>
              <a:rPr lang="en-US" dirty="0"/>
              <a:t>Use fins when beneficial </a:t>
            </a:r>
          </a:p>
          <a:p>
            <a:endParaRPr lang="en-US" dirty="0"/>
          </a:p>
        </p:txBody>
      </p:sp>
    </p:spTree>
    <p:extLst>
      <p:ext uri="{BB962C8B-B14F-4D97-AF65-F5344CB8AC3E}">
        <p14:creationId xmlns:p14="http://schemas.microsoft.com/office/powerpoint/2010/main" val="206039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Rescues with Rescue Tubes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560" b="3173"/>
          <a:stretch/>
        </p:blipFill>
        <p:spPr>
          <a:xfrm>
            <a:off x="0" y="1177047"/>
            <a:ext cx="9144000" cy="4515255"/>
          </a:xfrm>
          <a:prstGeom prst="rect">
            <a:avLst/>
          </a:prstGeom>
        </p:spPr>
      </p:pic>
    </p:spTree>
    <p:extLst>
      <p:ext uri="{BB962C8B-B14F-4D97-AF65-F5344CB8AC3E}">
        <p14:creationId xmlns:p14="http://schemas.microsoft.com/office/powerpoint/2010/main" val="28609071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dirty="0"/>
              <a:t>The victim can be surrounded by the tube</a:t>
            </a:r>
          </a:p>
          <a:p>
            <a:r>
              <a:rPr lang="en-US" dirty="0"/>
              <a:t>Use the tube to support and stabilize the victim</a:t>
            </a:r>
          </a:p>
          <a:p>
            <a:r>
              <a:rPr lang="en-US" dirty="0"/>
              <a:t>Instruct victim to move onto tube, facing the tube put both arms over the tube under the armpits</a:t>
            </a:r>
          </a:p>
          <a:p>
            <a:r>
              <a:rPr lang="en-US" dirty="0"/>
              <a:t>Move to rear of victim and bring ends of tube together and connect</a:t>
            </a:r>
          </a:p>
          <a:p>
            <a:r>
              <a:rPr lang="en-US" dirty="0"/>
              <a:t>Calm the victim</a:t>
            </a:r>
          </a:p>
          <a:p>
            <a:r>
              <a:rPr lang="en-US" dirty="0"/>
              <a:t>Maintain rear position in heavy surf to protect and warn the victim of waves</a:t>
            </a:r>
          </a:p>
          <a:p>
            <a:endParaRPr lang="en-US" dirty="0"/>
          </a:p>
        </p:txBody>
      </p:sp>
      <p:sp>
        <p:nvSpPr>
          <p:cNvPr id="3" name="Title 2"/>
          <p:cNvSpPr>
            <a:spLocks noGrp="1"/>
          </p:cNvSpPr>
          <p:nvPr>
            <p:ph type="title"/>
          </p:nvPr>
        </p:nvSpPr>
        <p:spPr/>
        <p:txBody>
          <a:bodyPr/>
          <a:lstStyle/>
          <a:p>
            <a:r>
              <a:rPr lang="en-US" dirty="0"/>
              <a:t>Conscious Victim</a:t>
            </a:r>
          </a:p>
        </p:txBody>
      </p:sp>
    </p:spTree>
    <p:extLst>
      <p:ext uri="{BB962C8B-B14F-4D97-AF65-F5344CB8AC3E}">
        <p14:creationId xmlns:p14="http://schemas.microsoft.com/office/powerpoint/2010/main" val="78008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Work the victim’s arms over the tube </a:t>
            </a:r>
          </a:p>
          <a:p>
            <a:r>
              <a:rPr lang="en-US" dirty="0"/>
              <a:t>Connect the tube from the rear</a:t>
            </a:r>
          </a:p>
          <a:p>
            <a:r>
              <a:rPr lang="en-US" dirty="0"/>
              <a:t>Maintain rear position in heavy surf to protect</a:t>
            </a:r>
          </a:p>
          <a:p>
            <a:pPr marL="0" indent="0">
              <a:buNone/>
            </a:pPr>
            <a:endParaRPr lang="en-US" dirty="0"/>
          </a:p>
        </p:txBody>
      </p:sp>
      <p:sp>
        <p:nvSpPr>
          <p:cNvPr id="3" name="Title 2"/>
          <p:cNvSpPr>
            <a:spLocks noGrp="1"/>
          </p:cNvSpPr>
          <p:nvPr>
            <p:ph type="title"/>
          </p:nvPr>
        </p:nvSpPr>
        <p:spPr/>
        <p:txBody>
          <a:bodyPr/>
          <a:lstStyle/>
          <a:p>
            <a:r>
              <a:rPr lang="en-US" dirty="0"/>
              <a:t>Unconscious Victim</a:t>
            </a:r>
          </a:p>
        </p:txBody>
      </p:sp>
    </p:spTree>
    <p:extLst>
      <p:ext uri="{BB962C8B-B14F-4D97-AF65-F5344CB8AC3E}">
        <p14:creationId xmlns:p14="http://schemas.microsoft.com/office/powerpoint/2010/main" val="185951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4114800" cy="1295400"/>
          </a:xfrm>
        </p:spPr>
        <p:txBody>
          <a:bodyPr>
            <a:normAutofit/>
          </a:bodyPr>
          <a:lstStyle/>
          <a:p>
            <a:r>
              <a:rPr lang="en-US" dirty="0"/>
              <a:t>Rescues with Swim Fins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55"/>
            <a:ext cx="4554940" cy="6858000"/>
          </a:xfrm>
          <a:prstGeom prst="rect">
            <a:avLst/>
          </a:prstGeom>
        </p:spPr>
      </p:pic>
    </p:spTree>
    <p:extLst>
      <p:ext uri="{BB962C8B-B14F-4D97-AF65-F5344CB8AC3E}">
        <p14:creationId xmlns:p14="http://schemas.microsoft.com/office/powerpoint/2010/main" val="15336967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762000"/>
            <a:ext cx="4800600" cy="5594350"/>
          </a:xfrm>
        </p:spPr>
        <p:txBody>
          <a:bodyPr/>
          <a:lstStyle/>
          <a:p>
            <a:r>
              <a:rPr lang="en-US" dirty="0"/>
              <a:t>Don harness (one hand for RFD other for both fins)</a:t>
            </a:r>
          </a:p>
          <a:p>
            <a:r>
              <a:rPr lang="en-US" dirty="0"/>
              <a:t>Drop RFD in water</a:t>
            </a:r>
          </a:p>
          <a:p>
            <a:r>
              <a:rPr lang="en-US" dirty="0"/>
              <a:t>Put fin in each hand</a:t>
            </a:r>
          </a:p>
          <a:p>
            <a:r>
              <a:rPr lang="en-US" dirty="0"/>
              <a:t>Don fins when faster to swim than to run</a:t>
            </a:r>
          </a:p>
        </p:txBody>
      </p:sp>
    </p:spTree>
    <p:extLst>
      <p:ext uri="{BB962C8B-B14F-4D97-AF65-F5344CB8AC3E}">
        <p14:creationId xmlns:p14="http://schemas.microsoft.com/office/powerpoint/2010/main" val="526037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064" y="2209800"/>
            <a:ext cx="3733800" cy="914400"/>
          </a:xfrm>
        </p:spPr>
        <p:txBody>
          <a:bodyPr/>
          <a:lstStyle/>
          <a:p>
            <a:r>
              <a:rPr lang="en-US" dirty="0"/>
              <a:t>Rescue Boards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8666"/>
          <a:stretch/>
        </p:blipFill>
        <p:spPr>
          <a:xfrm>
            <a:off x="-152400" y="-27432"/>
            <a:ext cx="5667118" cy="6885432"/>
          </a:xfrm>
          <a:prstGeom prst="rect">
            <a:avLst/>
          </a:prstGeom>
        </p:spPr>
      </p:pic>
    </p:spTree>
    <p:extLst>
      <p:ext uri="{BB962C8B-B14F-4D97-AF65-F5344CB8AC3E}">
        <p14:creationId xmlns:p14="http://schemas.microsoft.com/office/powerpoint/2010/main" val="35738782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685800"/>
            <a:ext cx="4800600" cy="5670550"/>
          </a:xfrm>
        </p:spPr>
        <p:txBody>
          <a:bodyPr/>
          <a:lstStyle/>
          <a:p>
            <a:r>
              <a:rPr lang="en-US" dirty="0"/>
              <a:t>Evolved from surfboard</a:t>
            </a:r>
          </a:p>
          <a:p>
            <a:r>
              <a:rPr lang="en-US" dirty="0"/>
              <a:t>Buoyant and lightweight</a:t>
            </a:r>
          </a:p>
          <a:p>
            <a:r>
              <a:rPr lang="en-US" dirty="0"/>
              <a:t>Usually 10’-12’ long</a:t>
            </a:r>
          </a:p>
          <a:p>
            <a:r>
              <a:rPr lang="en-US" dirty="0"/>
              <a:t>Designed to glide on top of water</a:t>
            </a:r>
          </a:p>
          <a:p>
            <a:r>
              <a:rPr lang="en-US" dirty="0" err="1"/>
              <a:t>Skeg</a:t>
            </a:r>
            <a:endParaRPr lang="en-US" dirty="0"/>
          </a:p>
          <a:p>
            <a:endParaRPr lang="en-US" dirty="0"/>
          </a:p>
        </p:txBody>
      </p:sp>
    </p:spTree>
    <p:extLst>
      <p:ext uri="{BB962C8B-B14F-4D97-AF65-F5344CB8AC3E}">
        <p14:creationId xmlns:p14="http://schemas.microsoft.com/office/powerpoint/2010/main" val="229310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038600" cy="990600"/>
          </a:xfrm>
        </p:spPr>
        <p:txBody>
          <a:bodyPr/>
          <a:lstStyle/>
          <a:p>
            <a:pPr algn="ctr"/>
            <a:r>
              <a:rPr lang="en-US" dirty="0"/>
              <a:t>Rescue Board Advantages</a:t>
            </a:r>
          </a:p>
        </p:txBody>
      </p:sp>
      <p:sp>
        <p:nvSpPr>
          <p:cNvPr id="3" name="Content Placeholder 2"/>
          <p:cNvSpPr>
            <a:spLocks noGrp="1"/>
          </p:cNvSpPr>
          <p:nvPr>
            <p:ph sz="half" idx="1"/>
          </p:nvPr>
        </p:nvSpPr>
        <p:spPr>
          <a:xfrm>
            <a:off x="457200" y="1447800"/>
            <a:ext cx="4038600" cy="4226379"/>
          </a:xfrm>
        </p:spPr>
        <p:txBody>
          <a:bodyPr>
            <a:normAutofit/>
          </a:bodyPr>
          <a:lstStyle/>
          <a:p>
            <a:r>
              <a:rPr lang="en-US" sz="3600" dirty="0"/>
              <a:t>Speed</a:t>
            </a:r>
          </a:p>
          <a:p>
            <a:r>
              <a:rPr lang="en-US" sz="3600" dirty="0"/>
              <a:t>Buoyancy</a:t>
            </a:r>
          </a:p>
          <a:p>
            <a:r>
              <a:rPr lang="en-US" sz="3600" dirty="0"/>
              <a:t>Lightweight</a:t>
            </a:r>
          </a:p>
          <a:p>
            <a:r>
              <a:rPr lang="en-US" sz="3600" dirty="0"/>
              <a:t>Viewing platform</a:t>
            </a:r>
          </a:p>
        </p:txBody>
      </p:sp>
      <p:sp>
        <p:nvSpPr>
          <p:cNvPr id="4" name="Content Placeholder 3"/>
          <p:cNvSpPr>
            <a:spLocks noGrp="1"/>
          </p:cNvSpPr>
          <p:nvPr>
            <p:ph sz="half" idx="2"/>
          </p:nvPr>
        </p:nvSpPr>
        <p:spPr>
          <a:xfrm>
            <a:off x="4648200" y="1447800"/>
            <a:ext cx="4038600" cy="4678363"/>
          </a:xfrm>
        </p:spPr>
        <p:txBody>
          <a:bodyPr>
            <a:normAutofit/>
          </a:bodyPr>
          <a:lstStyle/>
          <a:p>
            <a:r>
              <a:rPr lang="en-US" sz="3600" dirty="0"/>
              <a:t>Surf conflict</a:t>
            </a:r>
          </a:p>
          <a:p>
            <a:r>
              <a:rPr lang="en-US" sz="3600" dirty="0"/>
              <a:t>Weight</a:t>
            </a:r>
          </a:p>
          <a:p>
            <a:r>
              <a:rPr lang="en-US" sz="3600" dirty="0"/>
              <a:t>Lack of maneuverability</a:t>
            </a:r>
          </a:p>
          <a:p>
            <a:r>
              <a:rPr lang="en-US" sz="3600" dirty="0"/>
              <a:t>Maintenance</a:t>
            </a:r>
          </a:p>
          <a:p>
            <a:r>
              <a:rPr lang="en-US" sz="3600" dirty="0"/>
              <a:t>Skill requirements</a:t>
            </a:r>
          </a:p>
        </p:txBody>
      </p:sp>
      <p:sp>
        <p:nvSpPr>
          <p:cNvPr id="5" name="Title 1"/>
          <p:cNvSpPr txBox="1">
            <a:spLocks/>
          </p:cNvSpPr>
          <p:nvPr/>
        </p:nvSpPr>
        <p:spPr>
          <a:xfrm>
            <a:off x="4648200" y="152400"/>
            <a:ext cx="4038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a:lstStyle>
          <a:p>
            <a:pPr algn="ctr"/>
            <a:r>
              <a:rPr lang="en-US" dirty="0"/>
              <a:t>Rescue Board Limitations</a:t>
            </a:r>
          </a:p>
        </p:txBody>
      </p:sp>
    </p:spTree>
    <p:extLst>
      <p:ext uri="{BB962C8B-B14F-4D97-AF65-F5344CB8AC3E}">
        <p14:creationId xmlns:p14="http://schemas.microsoft.com/office/powerpoint/2010/main" val="632391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 with Rescue Boards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552" b="10239"/>
          <a:stretch/>
        </p:blipFill>
        <p:spPr>
          <a:xfrm>
            <a:off x="1219200" y="1143000"/>
            <a:ext cx="6705600" cy="4572633"/>
          </a:xfrm>
          <a:prstGeom prst="rect">
            <a:avLst/>
          </a:prstGeom>
        </p:spPr>
      </p:pic>
    </p:spTree>
    <p:extLst>
      <p:ext uri="{BB962C8B-B14F-4D97-AF65-F5344CB8AC3E}">
        <p14:creationId xmlns:p14="http://schemas.microsoft.com/office/powerpoint/2010/main" val="32253321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Use of Standard Rescue Equipment</a:t>
            </a:r>
          </a:p>
        </p:txBody>
      </p:sp>
      <p:pic>
        <p:nvPicPr>
          <p:cNvPr id="3" name="Picture 2" descr="\\local.cityofevanston.org\users\users\aabajian\Desktop\clear USLA 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18" y="1143000"/>
            <a:ext cx="5110163" cy="480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07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H="1">
            <a:off x="0" y="3446238"/>
            <a:ext cx="9145621" cy="3446931"/>
          </a:xfrm>
        </p:spPr>
      </p:pic>
      <p:sp>
        <p:nvSpPr>
          <p:cNvPr id="2" name="Title 1"/>
          <p:cNvSpPr>
            <a:spLocks noGrp="1"/>
          </p:cNvSpPr>
          <p:nvPr>
            <p:ph type="title"/>
          </p:nvPr>
        </p:nvSpPr>
        <p:spPr>
          <a:xfrm>
            <a:off x="-9728" y="3429514"/>
            <a:ext cx="1560901" cy="641350"/>
          </a:xfrm>
        </p:spPr>
        <p:txBody>
          <a:bodyPr/>
          <a:lstStyle/>
          <a:p>
            <a:r>
              <a:rPr lang="en-US" sz="3600" dirty="0">
                <a:solidFill>
                  <a:schemeClr val="bg1"/>
                </a:solidFill>
              </a:rPr>
              <a:t>Entry</a:t>
            </a:r>
          </a:p>
        </p:txBody>
      </p:sp>
      <p:sp>
        <p:nvSpPr>
          <p:cNvPr id="4" name="Text Placeholder 3"/>
          <p:cNvSpPr>
            <a:spLocks noGrp="1"/>
          </p:cNvSpPr>
          <p:nvPr>
            <p:ph type="body" sz="half" idx="2"/>
          </p:nvPr>
        </p:nvSpPr>
        <p:spPr>
          <a:xfrm>
            <a:off x="-9728" y="228600"/>
            <a:ext cx="9155349" cy="2971800"/>
          </a:xfrm>
        </p:spPr>
        <p:txBody>
          <a:bodyPr>
            <a:normAutofit fontScale="70000" lnSpcReduction="20000"/>
          </a:bodyPr>
          <a:lstStyle/>
          <a:p>
            <a:pPr marL="571500" indent="-571500">
              <a:buFont typeface="Arial" panose="020B0604020202020204" pitchFamily="34" charset="0"/>
              <a:buChar char="•"/>
            </a:pPr>
            <a:r>
              <a:rPr lang="en-US" sz="3600" dirty="0"/>
              <a:t>Slow on land but fast in water</a:t>
            </a:r>
          </a:p>
          <a:p>
            <a:pPr marL="571500" indent="-571500">
              <a:buFont typeface="Arial" panose="020B0604020202020204" pitchFamily="34" charset="0"/>
              <a:buChar char="•"/>
            </a:pPr>
            <a:r>
              <a:rPr lang="en-US" sz="3600" dirty="0"/>
              <a:t>Don’t drag the board</a:t>
            </a:r>
          </a:p>
          <a:p>
            <a:pPr marL="571500" indent="-571500">
              <a:buFont typeface="Arial" panose="020B0604020202020204" pitchFamily="34" charset="0"/>
              <a:buChar char="•"/>
            </a:pPr>
            <a:r>
              <a:rPr lang="en-US" sz="3600" dirty="0"/>
              <a:t>Launch in knee deep water when flat</a:t>
            </a:r>
          </a:p>
          <a:p>
            <a:pPr marL="571500" indent="-571500">
              <a:buFont typeface="Arial" panose="020B0604020202020204" pitchFamily="34" charset="0"/>
              <a:buChar char="•"/>
            </a:pPr>
            <a:r>
              <a:rPr lang="en-US" sz="3600" dirty="0"/>
              <a:t>Balance is important</a:t>
            </a:r>
          </a:p>
          <a:p>
            <a:pPr marL="571500" indent="-571500">
              <a:buFont typeface="Arial" panose="020B0604020202020204" pitchFamily="34" charset="0"/>
              <a:buChar char="•"/>
            </a:pPr>
            <a:r>
              <a:rPr lang="en-US" sz="3600" dirty="0"/>
              <a:t>In surf carry board until waist deep</a:t>
            </a:r>
          </a:p>
          <a:p>
            <a:pPr marL="571500" indent="-571500">
              <a:buFont typeface="Arial" panose="020B0604020202020204" pitchFamily="34" charset="0"/>
              <a:buChar char="•"/>
            </a:pPr>
            <a:r>
              <a:rPr lang="en-US" sz="3600" dirty="0"/>
              <a:t>If unstable trail legs</a:t>
            </a:r>
          </a:p>
          <a:p>
            <a:pPr marL="571500" indent="-571500">
              <a:buFont typeface="Arial" panose="020B0604020202020204" pitchFamily="34" charset="0"/>
              <a:buChar char="•"/>
            </a:pPr>
            <a:r>
              <a:rPr lang="en-US" sz="3600" dirty="0"/>
              <a:t>In deep water paddle </a:t>
            </a:r>
          </a:p>
        </p:txBody>
      </p:sp>
    </p:spTree>
    <p:extLst>
      <p:ext uri="{BB962C8B-B14F-4D97-AF65-F5344CB8AC3E}">
        <p14:creationId xmlns:p14="http://schemas.microsoft.com/office/powerpoint/2010/main" val="146265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2500" fill="hold"/>
                                        <p:tgtEl>
                                          <p:spTgt spid="5"/>
                                        </p:tgtEl>
                                        <p:attrNameLst>
                                          <p:attrName>ppt_x</p:attrName>
                                        </p:attrNameLst>
                                      </p:cBhvr>
                                      <p:tavLst>
                                        <p:tav tm="0">
                                          <p:val>
                                            <p:strVal val="1+#ppt_w/2"/>
                                          </p:val>
                                        </p:tav>
                                        <p:tav tm="100000">
                                          <p:val>
                                            <p:strVal val="#ppt_x"/>
                                          </p:val>
                                        </p:tav>
                                      </p:tavLst>
                                    </p:anim>
                                    <p:anim calcmode="lin" valueType="num">
                                      <p:cBhvr additive="base">
                                        <p:cTn id="36" dur="2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500" fill="hold"/>
                                        <p:tgtEl>
                                          <p:spTgt spid="2"/>
                                        </p:tgtEl>
                                        <p:attrNameLst>
                                          <p:attrName>ppt_x</p:attrName>
                                        </p:attrNameLst>
                                      </p:cBhvr>
                                      <p:tavLst>
                                        <p:tav tm="0">
                                          <p:val>
                                            <p:strVal val="1+#ppt_w/2"/>
                                          </p:val>
                                        </p:tav>
                                        <p:tav tm="100000">
                                          <p:val>
                                            <p:strVal val="#ppt_x"/>
                                          </p:val>
                                        </p:tav>
                                      </p:tavLst>
                                    </p:anim>
                                    <p:anim calcmode="lin" valueType="num">
                                      <p:cBhvr additive="base">
                                        <p:cTn id="40" dur="2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13498"/>
            <a:ext cx="2286000" cy="685800"/>
          </a:xfrm>
        </p:spPr>
        <p:txBody>
          <a:bodyPr/>
          <a:lstStyle/>
          <a:p>
            <a:r>
              <a:rPr lang="en-US" dirty="0"/>
              <a:t>Approach</a:t>
            </a:r>
          </a:p>
        </p:txBody>
      </p:sp>
      <p:sp>
        <p:nvSpPr>
          <p:cNvPr id="3" name="Content Placeholder 2"/>
          <p:cNvSpPr>
            <a:spLocks noGrp="1"/>
          </p:cNvSpPr>
          <p:nvPr>
            <p:ph sz="half" idx="1"/>
          </p:nvPr>
        </p:nvSpPr>
        <p:spPr>
          <a:xfrm>
            <a:off x="2286000" y="2613498"/>
            <a:ext cx="6858000" cy="4210455"/>
          </a:xfrm>
        </p:spPr>
        <p:txBody>
          <a:bodyPr>
            <a:normAutofit lnSpcReduction="10000"/>
          </a:bodyPr>
          <a:lstStyle/>
          <a:p>
            <a:r>
              <a:rPr lang="en-US" dirty="0"/>
              <a:t>Trim</a:t>
            </a:r>
          </a:p>
          <a:p>
            <a:r>
              <a:rPr lang="en-US" dirty="0"/>
              <a:t>Prone position</a:t>
            </a:r>
          </a:p>
          <a:p>
            <a:r>
              <a:rPr lang="en-US" dirty="0"/>
              <a:t>Kneeling position</a:t>
            </a:r>
          </a:p>
          <a:p>
            <a:r>
              <a:rPr lang="en-US" dirty="0"/>
              <a:t>To turn drag a foot, shift weight and paddle with one arm</a:t>
            </a:r>
          </a:p>
          <a:p>
            <a:r>
              <a:rPr lang="en-US" dirty="0"/>
              <a:t>Place board to side of victim</a:t>
            </a:r>
          </a:p>
          <a:p>
            <a:r>
              <a:rPr lang="en-US" dirty="0"/>
              <a:t>Slide off board</a:t>
            </a:r>
          </a:p>
          <a:p>
            <a:r>
              <a:rPr lang="en-US" dirty="0"/>
              <a:t>Reach over board</a:t>
            </a:r>
          </a:p>
          <a:p>
            <a:r>
              <a:rPr lang="en-US" dirty="0"/>
              <a:t>Pull victim on board</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0"/>
            <a:ext cx="9151983" cy="2362200"/>
          </a:xfrm>
        </p:spPr>
      </p:pic>
    </p:spTree>
    <p:extLst>
      <p:ext uri="{BB962C8B-B14F-4D97-AF65-F5344CB8AC3E}">
        <p14:creationId xmlns:p14="http://schemas.microsoft.com/office/powerpoint/2010/main" val="3942533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21"/>
            <a:ext cx="4495800" cy="2997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1349"/>
            <a:ext cx="4495800" cy="2997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60800"/>
            <a:ext cx="4495800" cy="2997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860800"/>
            <a:ext cx="4495800" cy="2997200"/>
          </a:xfrm>
          <a:prstGeom prst="rect">
            <a:avLst/>
          </a:prstGeom>
        </p:spPr>
      </p:pic>
    </p:spTree>
    <p:extLst>
      <p:ext uri="{BB962C8B-B14F-4D97-AF65-F5344CB8AC3E}">
        <p14:creationId xmlns:p14="http://schemas.microsoft.com/office/powerpoint/2010/main" val="2226985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Transport varies</a:t>
            </a:r>
          </a:p>
          <a:p>
            <a:pPr marL="914400" lvl="1" indent="-457200" algn="l">
              <a:buFontTx/>
              <a:buChar char="-"/>
            </a:pPr>
            <a:r>
              <a:rPr lang="en-US" dirty="0">
                <a:solidFill>
                  <a:schemeClr val="accent2">
                    <a:lumMod val="75000"/>
                  </a:schemeClr>
                </a:solidFill>
              </a:rPr>
              <a:t>Float behind board</a:t>
            </a:r>
          </a:p>
          <a:p>
            <a:pPr marL="914400" lvl="1" indent="-457200" algn="l">
              <a:buFontTx/>
              <a:buChar char="-"/>
            </a:pPr>
            <a:r>
              <a:rPr lang="en-US" dirty="0">
                <a:solidFill>
                  <a:schemeClr val="accent2">
                    <a:lumMod val="75000"/>
                  </a:schemeClr>
                </a:solidFill>
              </a:rPr>
              <a:t>Place victim on board</a:t>
            </a:r>
          </a:p>
          <a:p>
            <a:pPr marL="914400" lvl="1" indent="-457200" algn="l">
              <a:buFontTx/>
              <a:buChar char="-"/>
            </a:pPr>
            <a:r>
              <a:rPr lang="en-US" dirty="0">
                <a:solidFill>
                  <a:schemeClr val="accent2">
                    <a:lumMod val="75000"/>
                  </a:schemeClr>
                </a:solidFill>
              </a:rPr>
              <a:t>Can tow victim with attached RFD</a:t>
            </a:r>
          </a:p>
          <a:p>
            <a:pPr lvl="0"/>
            <a:r>
              <a:rPr lang="en-US" dirty="0">
                <a:solidFill>
                  <a:srgbClr val="1F497D">
                    <a:lumMod val="75000"/>
                  </a:srgbClr>
                </a:solidFill>
              </a:rPr>
              <a:t>Unconscious victims are placed on board</a:t>
            </a:r>
          </a:p>
          <a:p>
            <a:pPr lvl="0"/>
            <a:r>
              <a:rPr lang="en-US" dirty="0">
                <a:solidFill>
                  <a:srgbClr val="1F497D">
                    <a:lumMod val="75000"/>
                  </a:srgbClr>
                </a:solidFill>
              </a:rPr>
              <a:t>Follow policies regarding heavy surf</a:t>
            </a:r>
          </a:p>
          <a:p>
            <a:endParaRPr lang="en-US" dirty="0"/>
          </a:p>
        </p:txBody>
      </p:sp>
      <p:sp>
        <p:nvSpPr>
          <p:cNvPr id="3" name="Title 2"/>
          <p:cNvSpPr>
            <a:spLocks noGrp="1"/>
          </p:cNvSpPr>
          <p:nvPr>
            <p:ph type="title"/>
          </p:nvPr>
        </p:nvSpPr>
        <p:spPr/>
        <p:txBody>
          <a:bodyPr/>
          <a:lstStyle/>
          <a:p>
            <a:r>
              <a:rPr lang="en-US" dirty="0"/>
              <a:t>Retrieval</a:t>
            </a:r>
          </a:p>
        </p:txBody>
      </p:sp>
    </p:spTree>
    <p:extLst>
      <p:ext uri="{BB962C8B-B14F-4D97-AF65-F5344CB8AC3E}">
        <p14:creationId xmlns:p14="http://schemas.microsoft.com/office/powerpoint/2010/main" val="145204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Lifeguard must care for either the victim or the rescue board</a:t>
            </a:r>
          </a:p>
          <a:p>
            <a:r>
              <a:rPr lang="en-US" dirty="0"/>
              <a:t>Don’t leave unattended in the water</a:t>
            </a:r>
          </a:p>
          <a:p>
            <a:r>
              <a:rPr lang="en-US" dirty="0"/>
              <a:t>Another lifeguard may handle board for you</a:t>
            </a:r>
          </a:p>
          <a:p>
            <a:endParaRPr lang="en-US" dirty="0"/>
          </a:p>
        </p:txBody>
      </p:sp>
      <p:sp>
        <p:nvSpPr>
          <p:cNvPr id="3" name="Title 2"/>
          <p:cNvSpPr>
            <a:spLocks noGrp="1"/>
          </p:cNvSpPr>
          <p:nvPr>
            <p:ph type="title"/>
          </p:nvPr>
        </p:nvSpPr>
        <p:spPr/>
        <p:txBody>
          <a:bodyPr/>
          <a:lstStyle/>
          <a:p>
            <a:r>
              <a:rPr lang="en-US" sz="3200" dirty="0"/>
              <a:t>Removal from the Water</a:t>
            </a:r>
          </a:p>
        </p:txBody>
      </p:sp>
    </p:spTree>
    <p:extLst>
      <p:ext uri="{BB962C8B-B14F-4D97-AF65-F5344CB8AC3E}">
        <p14:creationId xmlns:p14="http://schemas.microsoft.com/office/powerpoint/2010/main" val="613174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lvl="0"/>
            <a:r>
              <a:rPr lang="en-US" dirty="0"/>
              <a:t>Fiberglass rescue boards must be kept in a waxed or non-skid condition</a:t>
            </a:r>
          </a:p>
          <a:p>
            <a:pPr lvl="0"/>
            <a:r>
              <a:rPr lang="en-US" dirty="0"/>
              <a:t>Inspect daily</a:t>
            </a:r>
          </a:p>
          <a:p>
            <a:pPr lvl="0"/>
            <a:r>
              <a:rPr lang="en-US" dirty="0"/>
              <a:t>Store horizontally and never lean on end</a:t>
            </a:r>
          </a:p>
          <a:p>
            <a:endParaRPr lang="en-US" dirty="0"/>
          </a:p>
        </p:txBody>
      </p:sp>
      <p:sp>
        <p:nvSpPr>
          <p:cNvPr id="3" name="Title 2"/>
          <p:cNvSpPr>
            <a:spLocks noGrp="1"/>
          </p:cNvSpPr>
          <p:nvPr>
            <p:ph type="title"/>
          </p:nvPr>
        </p:nvSpPr>
        <p:spPr/>
        <p:txBody>
          <a:bodyPr/>
          <a:lstStyle/>
          <a:p>
            <a:r>
              <a:rPr lang="en-US" sz="3600" dirty="0"/>
              <a:t>Maintenance</a:t>
            </a:r>
            <a:endParaRPr lang="en-US" dirty="0"/>
          </a:p>
        </p:txBody>
      </p:sp>
    </p:spTree>
    <p:extLst>
      <p:ext uri="{BB962C8B-B14F-4D97-AF65-F5344CB8AC3E}">
        <p14:creationId xmlns:p14="http://schemas.microsoft.com/office/powerpoint/2010/main" val="3137051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Stabilization Devices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7242"/>
          <a:stretch/>
        </p:blipFill>
        <p:spPr>
          <a:xfrm>
            <a:off x="800100" y="1168940"/>
            <a:ext cx="7543800" cy="4682359"/>
          </a:xfrm>
          <a:prstGeom prst="rect">
            <a:avLst/>
          </a:prstGeom>
        </p:spPr>
      </p:pic>
    </p:spTree>
    <p:extLst>
      <p:ext uri="{BB962C8B-B14F-4D97-AF65-F5344CB8AC3E}">
        <p14:creationId xmlns:p14="http://schemas.microsoft.com/office/powerpoint/2010/main" val="390387215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838200"/>
            <a:ext cx="4800600" cy="5518150"/>
          </a:xfrm>
        </p:spPr>
        <p:txBody>
          <a:bodyPr/>
          <a:lstStyle/>
          <a:p>
            <a:r>
              <a:rPr lang="en-US" dirty="0"/>
              <a:t>Spinals are a serious beach injury</a:t>
            </a:r>
          </a:p>
          <a:p>
            <a:r>
              <a:rPr lang="en-US" dirty="0"/>
              <a:t>All lifeguard agencies should have </a:t>
            </a:r>
            <a:r>
              <a:rPr lang="en-US" dirty="0" err="1"/>
              <a:t>spineboards</a:t>
            </a:r>
            <a:endParaRPr lang="en-US" dirty="0"/>
          </a:p>
          <a:p>
            <a:r>
              <a:rPr lang="en-US" dirty="0"/>
              <a:t>Lifeguards should be fully trained</a:t>
            </a:r>
          </a:p>
          <a:p>
            <a:endParaRPr lang="en-US" dirty="0"/>
          </a:p>
        </p:txBody>
      </p:sp>
    </p:spTree>
    <p:extLst>
      <p:ext uri="{BB962C8B-B14F-4D97-AF65-F5344CB8AC3E}">
        <p14:creationId xmlns:p14="http://schemas.microsoft.com/office/powerpoint/2010/main" val="87607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Spinal Stabilization Device Components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548" t="63730" r="52388" b="4836"/>
          <a:stretch/>
        </p:blipFill>
        <p:spPr>
          <a:xfrm>
            <a:off x="2819400" y="1143000"/>
            <a:ext cx="3886201" cy="5715000"/>
          </a:xfrm>
          <a:prstGeom prst="rect">
            <a:avLst/>
          </a:prstGeom>
        </p:spPr>
      </p:pic>
      <p:sp>
        <p:nvSpPr>
          <p:cNvPr id="6" name="TextBox 5"/>
          <p:cNvSpPr txBox="1"/>
          <p:nvPr/>
        </p:nvSpPr>
        <p:spPr>
          <a:xfrm>
            <a:off x="-2" y="4572000"/>
            <a:ext cx="2819402" cy="1384995"/>
          </a:xfrm>
          <a:prstGeom prst="rect">
            <a:avLst/>
          </a:prstGeom>
          <a:noFill/>
        </p:spPr>
        <p:txBody>
          <a:bodyPr wrap="square" rtlCol="0">
            <a:spAutoFit/>
          </a:bodyPr>
          <a:lstStyle/>
          <a:p>
            <a:pPr algn="ctr"/>
            <a:r>
              <a:rPr lang="en-US" sz="2800" dirty="0">
                <a:solidFill>
                  <a:schemeClr val="tx2">
                    <a:lumMod val="75000"/>
                  </a:schemeClr>
                </a:solidFill>
                <a:latin typeface="Arial" panose="020B0604020202020204" pitchFamily="34" charset="0"/>
                <a:cs typeface="Arial" panose="020B0604020202020204" pitchFamily="34" charset="0"/>
              </a:rPr>
              <a:t>Head and neck</a:t>
            </a:r>
          </a:p>
          <a:p>
            <a:pPr algn="ctr"/>
            <a:r>
              <a:rPr lang="en-US" sz="2800" dirty="0">
                <a:solidFill>
                  <a:schemeClr val="tx2">
                    <a:lumMod val="75000"/>
                  </a:schemeClr>
                </a:solidFill>
                <a:latin typeface="Arial" panose="020B0604020202020204" pitchFamily="34" charset="0"/>
                <a:cs typeface="Arial" panose="020B0604020202020204" pitchFamily="34" charset="0"/>
              </a:rPr>
              <a:t> immobilization device</a:t>
            </a:r>
          </a:p>
        </p:txBody>
      </p:sp>
      <p:sp>
        <p:nvSpPr>
          <p:cNvPr id="7" name="TextBox 6"/>
          <p:cNvSpPr txBox="1"/>
          <p:nvPr/>
        </p:nvSpPr>
        <p:spPr>
          <a:xfrm>
            <a:off x="6877050" y="2819400"/>
            <a:ext cx="2133600" cy="954107"/>
          </a:xfrm>
          <a:prstGeom prst="rect">
            <a:avLst/>
          </a:prstGeom>
          <a:noFill/>
        </p:spPr>
        <p:txBody>
          <a:bodyPr wrap="square" rtlCol="0">
            <a:spAutoFit/>
          </a:bodyPr>
          <a:lstStyle/>
          <a:p>
            <a:pPr algn="ctr"/>
            <a:r>
              <a:rPr lang="en-US" sz="2800" dirty="0">
                <a:solidFill>
                  <a:schemeClr val="tx2">
                    <a:lumMod val="75000"/>
                  </a:schemeClr>
                </a:solidFill>
                <a:latin typeface="Arial" panose="020B0604020202020204" pitchFamily="34" charset="0"/>
                <a:cs typeface="Arial" panose="020B0604020202020204" pitchFamily="34" charset="0"/>
              </a:rPr>
              <a:t>Fastening devices</a:t>
            </a:r>
          </a:p>
        </p:txBody>
      </p:sp>
      <p:sp>
        <p:nvSpPr>
          <p:cNvPr id="8" name="TextBox 7"/>
          <p:cNvSpPr txBox="1"/>
          <p:nvPr/>
        </p:nvSpPr>
        <p:spPr>
          <a:xfrm>
            <a:off x="419100" y="1251406"/>
            <a:ext cx="2133600" cy="523220"/>
          </a:xfrm>
          <a:prstGeom prst="rect">
            <a:avLst/>
          </a:prstGeom>
          <a:noFill/>
        </p:spPr>
        <p:txBody>
          <a:bodyPr wrap="square" rtlCol="0">
            <a:spAutoFit/>
          </a:bodyPr>
          <a:lstStyle/>
          <a:p>
            <a:pPr algn="ctr"/>
            <a:r>
              <a:rPr lang="en-US" sz="2800" dirty="0" err="1">
                <a:solidFill>
                  <a:schemeClr val="tx2">
                    <a:lumMod val="75000"/>
                  </a:schemeClr>
                </a:solidFill>
                <a:latin typeface="Arial" panose="020B0604020202020204" pitchFamily="34" charset="0"/>
                <a:cs typeface="Arial" panose="020B0604020202020204" pitchFamily="34" charset="0"/>
              </a:rPr>
              <a:t>Spineboard</a:t>
            </a:r>
            <a:endParaRPr lang="en-US" sz="2800" dirty="0">
              <a:solidFill>
                <a:schemeClr val="tx2">
                  <a:lumMod val="75000"/>
                </a:schemeClr>
              </a:solidFill>
              <a:latin typeface="Arial" panose="020B0604020202020204" pitchFamily="34" charset="0"/>
              <a:cs typeface="Arial" panose="020B0604020202020204" pitchFamily="34" charset="0"/>
            </a:endParaRPr>
          </a:p>
        </p:txBody>
      </p:sp>
      <p:cxnSp>
        <p:nvCxnSpPr>
          <p:cNvPr id="10" name="Straight Arrow Connector 9"/>
          <p:cNvCxnSpPr>
            <a:stCxn id="8" idx="3"/>
          </p:cNvCxnSpPr>
          <p:nvPr/>
        </p:nvCxnSpPr>
        <p:spPr>
          <a:xfrm>
            <a:off x="2552700" y="1513016"/>
            <a:ext cx="2019300" cy="17834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7" idx="1"/>
          </p:cNvCxnSpPr>
          <p:nvPr/>
        </p:nvCxnSpPr>
        <p:spPr>
          <a:xfrm flipH="1">
            <a:off x="5305424" y="3296454"/>
            <a:ext cx="1571626" cy="4770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7" idx="1"/>
          </p:cNvCxnSpPr>
          <p:nvPr/>
        </p:nvCxnSpPr>
        <p:spPr>
          <a:xfrm flipH="1" flipV="1">
            <a:off x="5362576" y="2335632"/>
            <a:ext cx="1514474" cy="9608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6" idx="3"/>
          </p:cNvCxnSpPr>
          <p:nvPr/>
        </p:nvCxnSpPr>
        <p:spPr>
          <a:xfrm flipV="1">
            <a:off x="2819400" y="5049054"/>
            <a:ext cx="1142998" cy="2154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574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 </a:t>
            </a:r>
            <a:endParaRPr lang="en-US" dirty="0"/>
          </a:p>
          <a:p>
            <a:endParaRPr lang="en-US" dirty="0"/>
          </a:p>
        </p:txBody>
      </p:sp>
    </p:spTree>
    <p:extLst>
      <p:ext uri="{BB962C8B-B14F-4D97-AF65-F5344CB8AC3E}">
        <p14:creationId xmlns:p14="http://schemas.microsoft.com/office/powerpoint/2010/main" val="26497327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Support of victim</a:t>
            </a:r>
          </a:p>
          <a:p>
            <a:r>
              <a:rPr lang="en-US" dirty="0"/>
              <a:t>Lifeguard safety</a:t>
            </a:r>
          </a:p>
          <a:p>
            <a:r>
              <a:rPr lang="en-US" dirty="0"/>
              <a:t>Speed</a:t>
            </a:r>
          </a:p>
          <a:p>
            <a:r>
              <a:rPr lang="en-US" dirty="0"/>
              <a:t>Increased efficiency</a:t>
            </a:r>
          </a:p>
        </p:txBody>
      </p:sp>
    </p:spTree>
    <p:extLst>
      <p:ext uri="{BB962C8B-B14F-4D97-AF65-F5344CB8AC3E}">
        <p14:creationId xmlns:p14="http://schemas.microsoft.com/office/powerpoint/2010/main" val="772621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590" t="6527" r="14391"/>
          <a:stretch/>
        </p:blipFill>
        <p:spPr>
          <a:xfrm rot="16200000">
            <a:off x="173208" y="1430508"/>
            <a:ext cx="4301783" cy="3733800"/>
          </a:xfrm>
          <a:prstGeom prst="rect">
            <a:avLst/>
          </a:prstGeom>
          <a:effectLst>
            <a:softEdge rad="177800"/>
          </a:effectLst>
        </p:spPr>
      </p:pic>
      <p:pic>
        <p:nvPicPr>
          <p:cNvPr id="5" name="Picture 4"/>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6886" t="10000" r="8765"/>
          <a:stretch/>
        </p:blipFill>
        <p:spPr>
          <a:xfrm rot="5400000">
            <a:off x="4288007" y="1506711"/>
            <a:ext cx="4301785" cy="3581400"/>
          </a:xfrm>
          <a:prstGeom prst="rect">
            <a:avLst/>
          </a:prstGeom>
          <a:effectLst>
            <a:softEdge rad="177800"/>
          </a:effectLst>
        </p:spPr>
      </p:pic>
      <p:sp>
        <p:nvSpPr>
          <p:cNvPr id="2" name="Title 1"/>
          <p:cNvSpPr>
            <a:spLocks noGrp="1"/>
          </p:cNvSpPr>
          <p:nvPr>
            <p:ph type="title"/>
          </p:nvPr>
        </p:nvSpPr>
        <p:spPr/>
        <p:txBody>
          <a:bodyPr/>
          <a:lstStyle/>
          <a:p>
            <a:r>
              <a:rPr lang="en-US" dirty="0"/>
              <a:t>Rescue Floatation Devices (RFD’s)</a:t>
            </a:r>
          </a:p>
        </p:txBody>
      </p:sp>
      <p:sp>
        <p:nvSpPr>
          <p:cNvPr id="3" name="Content Placeholder 2"/>
          <p:cNvSpPr>
            <a:spLocks noGrp="1"/>
          </p:cNvSpPr>
          <p:nvPr>
            <p:ph sz="half" idx="1"/>
          </p:nvPr>
        </p:nvSpPr>
        <p:spPr>
          <a:xfrm>
            <a:off x="762000" y="1371600"/>
            <a:ext cx="3733800" cy="4302579"/>
          </a:xfrm>
        </p:spPr>
        <p:txBody>
          <a:bodyPr/>
          <a:lstStyle/>
          <a:p>
            <a:pPr marL="0" indent="0">
              <a:buNone/>
            </a:pPr>
            <a:r>
              <a:rPr lang="en-US" dirty="0"/>
              <a:t>Rescue Buoy</a:t>
            </a:r>
          </a:p>
          <a:p>
            <a:r>
              <a:rPr lang="en-US" dirty="0"/>
              <a:t>Durable</a:t>
            </a:r>
          </a:p>
          <a:p>
            <a:r>
              <a:rPr lang="en-US" dirty="0"/>
              <a:t>Highly visible</a:t>
            </a:r>
          </a:p>
          <a:p>
            <a:r>
              <a:rPr lang="en-US" dirty="0"/>
              <a:t>Have a handle</a:t>
            </a:r>
          </a:p>
        </p:txBody>
      </p:sp>
      <p:sp>
        <p:nvSpPr>
          <p:cNvPr id="4" name="Content Placeholder 3"/>
          <p:cNvSpPr>
            <a:spLocks noGrp="1"/>
          </p:cNvSpPr>
          <p:nvPr>
            <p:ph sz="half" idx="2"/>
          </p:nvPr>
        </p:nvSpPr>
        <p:spPr>
          <a:xfrm>
            <a:off x="4952998" y="1371600"/>
            <a:ext cx="3733801" cy="4754563"/>
          </a:xfrm>
        </p:spPr>
        <p:txBody>
          <a:bodyPr/>
          <a:lstStyle/>
          <a:p>
            <a:pPr marL="0" indent="0">
              <a:buNone/>
            </a:pPr>
            <a:r>
              <a:rPr lang="en-US" dirty="0"/>
              <a:t>Rescue Tube</a:t>
            </a:r>
          </a:p>
          <a:p>
            <a:r>
              <a:rPr lang="en-US" dirty="0"/>
              <a:t>Soft</a:t>
            </a:r>
          </a:p>
          <a:p>
            <a:r>
              <a:rPr lang="en-US" dirty="0"/>
              <a:t>Flexible</a:t>
            </a:r>
          </a:p>
          <a:p>
            <a:r>
              <a:rPr lang="en-US" dirty="0"/>
              <a:t>Can be wrapped</a:t>
            </a:r>
          </a:p>
        </p:txBody>
      </p:sp>
    </p:spTree>
    <p:extLst>
      <p:ext uri="{BB962C8B-B14F-4D97-AF65-F5344CB8AC3E}">
        <p14:creationId xmlns:p14="http://schemas.microsoft.com/office/powerpoint/2010/main" val="254294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727"/>
            <a:ext cx="8229600" cy="685800"/>
          </a:xfrm>
        </p:spPr>
        <p:txBody>
          <a:bodyPr/>
          <a:lstStyle/>
          <a:p>
            <a:pPr algn="ctr"/>
            <a:r>
              <a:rPr lang="en-US" dirty="0"/>
              <a:t>Rescue Buoy Advantages and Limitations</a:t>
            </a:r>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dirty="0"/>
              <a:t>Advantages</a:t>
            </a:r>
          </a:p>
          <a:p>
            <a:r>
              <a:rPr lang="en-US" dirty="0"/>
              <a:t>Multiple victims</a:t>
            </a:r>
          </a:p>
          <a:p>
            <a:r>
              <a:rPr lang="en-US" dirty="0"/>
              <a:t>Victim avoidance</a:t>
            </a:r>
          </a:p>
          <a:p>
            <a:r>
              <a:rPr lang="en-US" dirty="0"/>
              <a:t>Durable</a:t>
            </a:r>
          </a:p>
          <a:p>
            <a:pPr marL="0" indent="0">
              <a:buNone/>
            </a:pPr>
            <a:r>
              <a:rPr lang="en-US" dirty="0"/>
              <a:t>	</a:t>
            </a:r>
          </a:p>
        </p:txBody>
      </p:sp>
      <p:sp>
        <p:nvSpPr>
          <p:cNvPr id="4" name="Content Placeholder 3"/>
          <p:cNvSpPr>
            <a:spLocks noGrp="1"/>
          </p:cNvSpPr>
          <p:nvPr>
            <p:ph sz="half" idx="2"/>
          </p:nvPr>
        </p:nvSpPr>
        <p:spPr/>
        <p:txBody>
          <a:bodyPr/>
          <a:lstStyle/>
          <a:p>
            <a:pPr marL="0" indent="0">
              <a:buNone/>
            </a:pPr>
            <a:endParaRPr lang="en-US" dirty="0"/>
          </a:p>
          <a:p>
            <a:pPr marL="0" indent="0">
              <a:buNone/>
            </a:pPr>
            <a:r>
              <a:rPr lang="en-US" dirty="0"/>
              <a:t>Limitations</a:t>
            </a:r>
          </a:p>
          <a:p>
            <a:r>
              <a:rPr lang="en-US" dirty="0"/>
              <a:t>Lack of victim security</a:t>
            </a:r>
          </a:p>
          <a:p>
            <a:r>
              <a:rPr lang="en-US" dirty="0"/>
              <a:t>Hard exterior</a:t>
            </a:r>
          </a:p>
          <a:p>
            <a:pPr marL="0" indent="0">
              <a:buNone/>
            </a:pPr>
            <a:endParaRPr lang="en-US" dirty="0"/>
          </a:p>
        </p:txBody>
      </p:sp>
    </p:spTree>
    <p:extLst>
      <p:ext uri="{BB962C8B-B14F-4D97-AF65-F5344CB8AC3E}">
        <p14:creationId xmlns:p14="http://schemas.microsoft.com/office/powerpoint/2010/main" val="1573462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416"/>
            <a:ext cx="8229600" cy="685800"/>
          </a:xfrm>
        </p:spPr>
        <p:txBody>
          <a:bodyPr/>
          <a:lstStyle/>
          <a:p>
            <a:pPr algn="ctr"/>
            <a:r>
              <a:rPr lang="en-US" dirty="0"/>
              <a:t>Rescue Tube Advantages and Limitations</a:t>
            </a:r>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dirty="0"/>
              <a:t>Advantages</a:t>
            </a:r>
          </a:p>
          <a:p>
            <a:r>
              <a:rPr lang="en-US" dirty="0"/>
              <a:t>Hydrodynamic</a:t>
            </a:r>
          </a:p>
          <a:p>
            <a:r>
              <a:rPr lang="en-US" dirty="0"/>
              <a:t>Victim security</a:t>
            </a:r>
          </a:p>
          <a:p>
            <a:r>
              <a:rPr lang="en-US" dirty="0"/>
              <a:t>Rescue Boat use	</a:t>
            </a:r>
          </a:p>
        </p:txBody>
      </p:sp>
      <p:sp>
        <p:nvSpPr>
          <p:cNvPr id="4" name="Content Placeholder 3"/>
          <p:cNvSpPr>
            <a:spLocks noGrp="1"/>
          </p:cNvSpPr>
          <p:nvPr>
            <p:ph sz="half" idx="2"/>
          </p:nvPr>
        </p:nvSpPr>
        <p:spPr/>
        <p:txBody>
          <a:bodyPr/>
          <a:lstStyle/>
          <a:p>
            <a:pPr marL="0" indent="0">
              <a:buNone/>
            </a:pPr>
            <a:endParaRPr lang="en-US" dirty="0"/>
          </a:p>
          <a:p>
            <a:pPr marL="0" indent="0">
              <a:buNone/>
            </a:pPr>
            <a:r>
              <a:rPr lang="en-US" dirty="0"/>
              <a:t>Limitations</a:t>
            </a:r>
          </a:p>
          <a:p>
            <a:r>
              <a:rPr lang="en-US" dirty="0"/>
              <a:t>Single victim use</a:t>
            </a:r>
          </a:p>
          <a:p>
            <a:r>
              <a:rPr lang="en-US" dirty="0"/>
              <a:t>Lower buoyancy than buoy</a:t>
            </a:r>
          </a:p>
          <a:p>
            <a:r>
              <a:rPr lang="en-US" dirty="0"/>
              <a:t>Requires more direct contact with victim</a:t>
            </a:r>
          </a:p>
          <a:p>
            <a:r>
              <a:rPr lang="en-US" dirty="0"/>
              <a:t>Extra maneuver</a:t>
            </a:r>
          </a:p>
          <a:p>
            <a:r>
              <a:rPr lang="en-US" dirty="0"/>
              <a:t>Lack of defense</a:t>
            </a:r>
          </a:p>
        </p:txBody>
      </p:sp>
    </p:spTree>
    <p:extLst>
      <p:ext uri="{BB962C8B-B14F-4D97-AF65-F5344CB8AC3E}">
        <p14:creationId xmlns:p14="http://schemas.microsoft.com/office/powerpoint/2010/main" val="2924507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Rescues with Flotation Devices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3856" b="5857"/>
          <a:stretch/>
        </p:blipFill>
        <p:spPr>
          <a:xfrm>
            <a:off x="-4864" y="1143000"/>
            <a:ext cx="9138454" cy="4572000"/>
          </a:xfrm>
          <a:prstGeom prst="rect">
            <a:avLst/>
          </a:prstGeom>
        </p:spPr>
      </p:pic>
    </p:spTree>
    <p:extLst>
      <p:ext uri="{BB962C8B-B14F-4D97-AF65-F5344CB8AC3E}">
        <p14:creationId xmlns:p14="http://schemas.microsoft.com/office/powerpoint/2010/main" val="4201563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Water entry</a:t>
            </a:r>
          </a:p>
          <a:p>
            <a:r>
              <a:rPr lang="en-US" dirty="0"/>
              <a:t>Removal from water</a:t>
            </a:r>
          </a:p>
          <a:p>
            <a:r>
              <a:rPr lang="en-US" dirty="0"/>
              <a:t>Fouling</a:t>
            </a:r>
          </a:p>
          <a:p>
            <a:r>
              <a:rPr lang="en-US" dirty="0"/>
              <a:t>Lanyard length</a:t>
            </a:r>
          </a:p>
        </p:txBody>
      </p:sp>
    </p:spTree>
    <p:extLst>
      <p:ext uri="{BB962C8B-B14F-4D97-AF65-F5344CB8AC3E}">
        <p14:creationId xmlns:p14="http://schemas.microsoft.com/office/powerpoint/2010/main" val="2021438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Rescues With Rescue Buoys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1141379"/>
            <a:ext cx="6807200" cy="4553160"/>
          </a:xfrm>
          <a:prstGeom prst="rect">
            <a:avLst/>
          </a:prstGeom>
        </p:spPr>
      </p:pic>
    </p:spTree>
    <p:extLst>
      <p:ext uri="{BB962C8B-B14F-4D97-AF65-F5344CB8AC3E}">
        <p14:creationId xmlns:p14="http://schemas.microsoft.com/office/powerpoint/2010/main" val="1142776775"/>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14120</TotalTime>
  <Words>2126</Words>
  <Application>Microsoft Office PowerPoint</Application>
  <PresentationFormat>On-screen Show (4:3)</PresentationFormat>
  <Paragraphs>268</Paragraphs>
  <Slides>29</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Custom Design</vt:lpstr>
      <vt:lpstr>Office Theme</vt:lpstr>
      <vt:lpstr>Chapter 12: Standard Rescue Equipment</vt:lpstr>
      <vt:lpstr>Reasons for Use of Standard Rescue Equipment</vt:lpstr>
      <vt:lpstr>PowerPoint Presentation</vt:lpstr>
      <vt:lpstr>Rescue Floatation Devices (RFD’s)</vt:lpstr>
      <vt:lpstr>Rescue Buoy Advantages and Limitations</vt:lpstr>
      <vt:lpstr>Rescue Tube Advantages and Limitations</vt:lpstr>
      <vt:lpstr>Rescues with Flotation Devices</vt:lpstr>
      <vt:lpstr>PowerPoint Presentation</vt:lpstr>
      <vt:lpstr>Rescues With Rescue Buoys</vt:lpstr>
      <vt:lpstr>PowerPoint Presentation</vt:lpstr>
      <vt:lpstr>Rescues with Rescue Tubes</vt:lpstr>
      <vt:lpstr>Conscious Victim</vt:lpstr>
      <vt:lpstr>Unconscious Victim</vt:lpstr>
      <vt:lpstr>Rescues with Swim Fins</vt:lpstr>
      <vt:lpstr>PowerPoint Presentation</vt:lpstr>
      <vt:lpstr>Rescue Boards</vt:lpstr>
      <vt:lpstr>PowerPoint Presentation</vt:lpstr>
      <vt:lpstr>Rescue Board Advantages</vt:lpstr>
      <vt:lpstr>Rescue with Rescue Boards</vt:lpstr>
      <vt:lpstr>Entry</vt:lpstr>
      <vt:lpstr>Approach</vt:lpstr>
      <vt:lpstr>PowerPoint Presentation</vt:lpstr>
      <vt:lpstr>Retrieval</vt:lpstr>
      <vt:lpstr>Removal from the Water</vt:lpstr>
      <vt:lpstr>Maintenance</vt:lpstr>
      <vt:lpstr>Spinal Stabilization Devices</vt:lpstr>
      <vt:lpstr>PowerPoint Presentation</vt:lpstr>
      <vt:lpstr>Spinal Stabilization Device Components </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540</cp:revision>
  <dcterms:created xsi:type="dcterms:W3CDTF">2016-10-05T17:47:24Z</dcterms:created>
  <dcterms:modified xsi:type="dcterms:W3CDTF">2017-03-10T15:38:16Z</dcterms:modified>
</cp:coreProperties>
</file>