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78" r:id="rId2"/>
    <p:sldId id="573" r:id="rId3"/>
    <p:sldId id="394" r:id="rId4"/>
    <p:sldId id="512" r:id="rId5"/>
    <p:sldId id="513" r:id="rId6"/>
    <p:sldId id="515" r:id="rId7"/>
    <p:sldId id="511" r:id="rId8"/>
    <p:sldId id="517" r:id="rId9"/>
    <p:sldId id="518" r:id="rId10"/>
    <p:sldId id="519" r:id="rId11"/>
    <p:sldId id="520" r:id="rId12"/>
    <p:sldId id="521" r:id="rId13"/>
    <p:sldId id="516" r:id="rId14"/>
    <p:sldId id="523" r:id="rId15"/>
    <p:sldId id="522" r:id="rId16"/>
    <p:sldId id="526" r:id="rId17"/>
    <p:sldId id="527" r:id="rId18"/>
    <p:sldId id="528" r:id="rId19"/>
    <p:sldId id="529" r:id="rId20"/>
    <p:sldId id="525" r:id="rId21"/>
    <p:sldId id="531" r:id="rId22"/>
    <p:sldId id="530" r:id="rId23"/>
    <p:sldId id="570" r:id="rId24"/>
    <p:sldId id="533" r:id="rId25"/>
    <p:sldId id="535" r:id="rId26"/>
    <p:sldId id="534" r:id="rId27"/>
    <p:sldId id="537" r:id="rId28"/>
    <p:sldId id="571" r:id="rId29"/>
    <p:sldId id="536" r:id="rId30"/>
    <p:sldId id="539" r:id="rId31"/>
    <p:sldId id="538" r:id="rId32"/>
    <p:sldId id="540" r:id="rId33"/>
    <p:sldId id="541" r:id="rId34"/>
    <p:sldId id="543" r:id="rId35"/>
    <p:sldId id="544" r:id="rId36"/>
    <p:sldId id="545" r:id="rId37"/>
    <p:sldId id="546" r:id="rId38"/>
    <p:sldId id="542" r:id="rId39"/>
    <p:sldId id="548" r:id="rId40"/>
    <p:sldId id="552" r:id="rId41"/>
    <p:sldId id="550" r:id="rId42"/>
    <p:sldId id="554" r:id="rId43"/>
    <p:sldId id="557" r:id="rId44"/>
    <p:sldId id="556" r:id="rId45"/>
    <p:sldId id="559" r:id="rId46"/>
    <p:sldId id="558" r:id="rId47"/>
    <p:sldId id="561" r:id="rId48"/>
    <p:sldId id="562" r:id="rId49"/>
    <p:sldId id="572" r:id="rId50"/>
    <p:sldId id="563" r:id="rId51"/>
    <p:sldId id="564" r:id="rId52"/>
    <p:sldId id="565" r:id="rId53"/>
    <p:sldId id="566" r:id="rId54"/>
    <p:sldId id="560" r:id="rId55"/>
    <p:sldId id="569" r:id="rId5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 id="1" name="Jessica Sturtevant" initials="JS"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5415" autoAdjust="0"/>
  </p:normalViewPr>
  <p:slideViewPr>
    <p:cSldViewPr>
      <p:cViewPr>
        <p:scale>
          <a:sx n="60" d="100"/>
          <a:sy n="60" d="100"/>
        </p:scale>
        <p:origin x="-654" y="-42"/>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56"/>
    </p:cViewPr>
  </p:sorterViewPr>
  <p:notesViewPr>
    <p:cSldViewPr>
      <p:cViewPr varScale="1">
        <p:scale>
          <a:sx n="56" d="100"/>
          <a:sy n="56" d="100"/>
        </p:scale>
        <p:origin x="157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22: Immunizations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B. 	Inactivated vaccines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Inactivated vaccines are composed of: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Whole viruses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Bacteria</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Fractions of whole viruses or bacteria</a:t>
            </a:r>
          </a:p>
          <a:p>
            <a:pPr marL="457200" marR="0" indent="-228600">
              <a:spcBef>
                <a:spcPts val="0"/>
              </a:spcBef>
              <a:spcAft>
                <a:spcPts val="300"/>
              </a:spcAft>
              <a:tabLst>
                <a:tab pos="457200" algn="l"/>
              </a:tabLst>
            </a:pPr>
            <a:r>
              <a:rPr lang="en-US" sz="1400" dirty="0" smtClean="0">
                <a:effectLst/>
                <a:latin typeface="Times New Roman"/>
                <a:ea typeface="Times New Roman"/>
              </a:rPr>
              <a:t>2. 	Organisms in inactivated vaccines are no longer alive.  They cannot:</a:t>
            </a:r>
          </a:p>
          <a:p>
            <a:pPr marL="685800" marR="0" indent="-228600">
              <a:spcBef>
                <a:spcPts val="0"/>
              </a:spcBef>
              <a:spcAft>
                <a:spcPts val="300"/>
              </a:spcAft>
              <a:tabLst>
                <a:tab pos="685800" algn="l"/>
              </a:tabLst>
            </a:pPr>
            <a:r>
              <a:rPr lang="en-US" sz="1400" dirty="0" smtClean="0">
                <a:effectLst/>
                <a:latin typeface="Times New Roman"/>
                <a:ea typeface="Times New Roman"/>
              </a:rPr>
              <a:t>a.	Reproduce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Cause disease by infection even in a person with a compromised immune system</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	</a:t>
            </a:r>
            <a:r>
              <a:rPr lang="en-US" sz="1400" dirty="0" err="1" smtClean="0">
                <a:effectLst/>
                <a:latin typeface="Times New Roman"/>
                <a:ea typeface="Times New Roman"/>
              </a:rPr>
              <a:t>i</a:t>
            </a:r>
            <a:r>
              <a:rPr lang="en-US" sz="1400" dirty="0" smtClean="0">
                <a:effectLst/>
                <a:latin typeface="Times New Roman"/>
                <a:ea typeface="Times New Roman"/>
              </a:rPr>
              <a:t>.	Examples include the polio, hepatitis A, and rabies whole-virus vaccines.</a:t>
            </a: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400" dirty="0" smtClean="0">
                <a:effectLst/>
                <a:latin typeface="Times New Roman"/>
                <a:ea typeface="Times New Roman"/>
              </a:rPr>
              <a:t>3</a:t>
            </a:r>
            <a:r>
              <a:rPr lang="en-US" sz="1400" dirty="0" smtClean="0">
                <a:effectLst/>
                <a:latin typeface="Times New Roman"/>
                <a:ea typeface="Times New Roman"/>
              </a:rPr>
              <a:t>.	Fractional vaccines</a:t>
            </a:r>
          </a:p>
          <a:p>
            <a:pPr marL="685800" marR="0" indent="-228600">
              <a:spcBef>
                <a:spcPts val="0"/>
              </a:spcBef>
              <a:spcAft>
                <a:spcPts val="300"/>
              </a:spcAft>
              <a:tabLst>
                <a:tab pos="685800" algn="l"/>
              </a:tabLst>
            </a:pPr>
            <a:r>
              <a:rPr lang="en-US" sz="1400" dirty="0" smtClean="0">
                <a:effectLst/>
                <a:latin typeface="Times New Roman"/>
                <a:ea typeface="Times New Roman"/>
              </a:rPr>
              <a:t>a.	Fractional vaccines</a:t>
            </a:r>
            <a:r>
              <a:rPr lang="en-US" sz="1400" b="1" dirty="0" smtClean="0">
                <a:effectLst/>
                <a:latin typeface="Times New Roman"/>
                <a:ea typeface="Times New Roman"/>
              </a:rPr>
              <a:t> </a:t>
            </a:r>
            <a:r>
              <a:rPr lang="en-US" sz="1400" dirty="0" smtClean="0">
                <a:effectLst/>
                <a:latin typeface="Times New Roman"/>
                <a:ea typeface="Times New Roman"/>
              </a:rPr>
              <a:t>are developed by purifying the components to be included in the vaccine.</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For example, the polysaccharide capsule of a pneumococcal organism</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smtClean="0">
                <a:effectLst/>
                <a:latin typeface="Times New Roman"/>
                <a:ea typeface="Times New Roman"/>
              </a:rPr>
              <a:t>ii.	Examples of polysaccharide vaccines include some pneumococcal, meningococcal, and </a:t>
            </a:r>
            <a:r>
              <a:rPr lang="en-US" sz="1400" i="1" dirty="0" smtClean="0">
                <a:effectLst/>
                <a:latin typeface="Times New Roman"/>
                <a:ea typeface="Times New Roman"/>
              </a:rPr>
              <a:t>Salmonella </a:t>
            </a:r>
            <a:r>
              <a:rPr lang="en-US" sz="1400" i="1" dirty="0" err="1" smtClean="0">
                <a:effectLst/>
                <a:latin typeface="Times New Roman"/>
                <a:ea typeface="Times New Roman"/>
              </a:rPr>
              <a:t>typhi</a:t>
            </a:r>
            <a:r>
              <a:rPr lang="en-US" sz="1400" i="1" dirty="0" smtClean="0">
                <a:effectLst/>
                <a:latin typeface="Times New Roman"/>
                <a:ea typeface="Times New Roman"/>
              </a:rPr>
              <a:t> </a:t>
            </a:r>
            <a:r>
              <a:rPr lang="en-US" sz="1400" dirty="0" smtClean="0">
                <a:effectLst/>
                <a:latin typeface="Times New Roman"/>
                <a:ea typeface="Times New Roman"/>
              </a:rPr>
              <a:t>vaccines. Other fractional vaccines include those for hepatitis B, influenza, </a:t>
            </a:r>
            <a:r>
              <a:rPr lang="en-US" sz="1400" dirty="0" err="1" smtClean="0">
                <a:effectLst/>
                <a:latin typeface="Times New Roman"/>
                <a:ea typeface="Times New Roman"/>
              </a:rPr>
              <a:t>acellular</a:t>
            </a:r>
            <a:r>
              <a:rPr lang="en-US" sz="1400" dirty="0" smtClean="0">
                <a:effectLst/>
                <a:latin typeface="Times New Roman"/>
                <a:ea typeface="Times New Roman"/>
              </a:rPr>
              <a:t> pertussis (whooping cough), human papillomavirus, anthrax, diphtheria, and tetanus.</a:t>
            </a: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400" dirty="0" smtClean="0">
                <a:effectLst/>
                <a:latin typeface="Times New Roman"/>
                <a:ea typeface="Times New Roman"/>
              </a:rPr>
              <a:t>4. 	Recombinant vaccines</a:t>
            </a:r>
          </a:p>
          <a:p>
            <a:pPr marL="685800" marR="0" indent="-228600">
              <a:spcBef>
                <a:spcPts val="0"/>
              </a:spcBef>
              <a:spcAft>
                <a:spcPts val="300"/>
              </a:spcAft>
              <a:tabLst>
                <a:tab pos="685800" algn="l"/>
              </a:tabLst>
            </a:pPr>
            <a:r>
              <a:rPr lang="en-US" sz="1400" dirty="0" smtClean="0">
                <a:effectLst/>
                <a:latin typeface="Times New Roman"/>
                <a:ea typeface="Times New Roman"/>
              </a:rPr>
              <a:t>a.	Recombinant vaccines are inactivated vaccines that are produced by genetic engineering.</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Examples of recombinant vaccines include some hepatitis B, human papillomavirus, and </a:t>
            </a:r>
            <a:r>
              <a:rPr lang="en-US" sz="1400" i="1" dirty="0" smtClean="0">
                <a:effectLst/>
                <a:latin typeface="Times New Roman"/>
                <a:ea typeface="Times New Roman"/>
              </a:rPr>
              <a:t>Salmonella </a:t>
            </a:r>
            <a:r>
              <a:rPr lang="en-US" sz="1400" i="1" dirty="0" err="1" smtClean="0">
                <a:effectLst/>
                <a:latin typeface="Times New Roman"/>
                <a:ea typeface="Times New Roman"/>
              </a:rPr>
              <a:t>typhi</a:t>
            </a:r>
            <a:r>
              <a:rPr lang="en-US" sz="1400" dirty="0" smtClean="0">
                <a:effectLst/>
                <a:latin typeface="Times New Roman"/>
                <a:ea typeface="Times New Roman"/>
              </a:rPr>
              <a:t> vaccines.</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403936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228600" marR="0" indent="-228600">
              <a:spcBef>
                <a:spcPts val="600"/>
              </a:spcBef>
              <a:spcAft>
                <a:spcPts val="600"/>
              </a:spcAft>
            </a:pPr>
            <a:r>
              <a:rPr lang="en-US" sz="1200" b="0" dirty="0" smtClean="0">
                <a:effectLst/>
                <a:latin typeface="Times New Roman"/>
                <a:ea typeface="Times New Roman"/>
              </a:rPr>
              <a:t>C.	Live attenuated vaccines</a:t>
            </a:r>
          </a:p>
          <a:p>
            <a:pPr marL="457200" marR="0" indent="-228600">
              <a:spcBef>
                <a:spcPts val="0"/>
              </a:spcBef>
              <a:spcAft>
                <a:spcPts val="300"/>
              </a:spcAft>
              <a:tabLst>
                <a:tab pos="457200" algn="l"/>
              </a:tabLst>
            </a:pPr>
            <a:r>
              <a:rPr lang="en-US" sz="1200" dirty="0" smtClean="0">
                <a:effectLst/>
                <a:latin typeface="Times New Roman"/>
                <a:ea typeface="Times New Roman"/>
              </a:rPr>
              <a:t>1. 	Live attenuated vaccines</a:t>
            </a:r>
            <a:r>
              <a:rPr lang="en-US" sz="1200" b="1" dirty="0" smtClean="0">
                <a:effectLst/>
                <a:latin typeface="Times New Roman"/>
                <a:ea typeface="Times New Roman"/>
              </a:rPr>
              <a:t> </a:t>
            </a:r>
            <a:r>
              <a:rPr lang="en-US" sz="1200" dirty="0" smtClean="0">
                <a:effectLst/>
                <a:latin typeface="Times New Roman"/>
                <a:ea typeface="Times New Roman"/>
              </a:rPr>
              <a:t>are derived from disease-causing organisms that are weakened (attenuated) by repeated culturing in a laboratory.</a:t>
            </a:r>
          </a:p>
          <a:p>
            <a:pPr marL="685800" marR="0" indent="-228600">
              <a:spcBef>
                <a:spcPts val="0"/>
              </a:spcBef>
              <a:spcAft>
                <a:spcPts val="300"/>
              </a:spcAft>
              <a:tabLst>
                <a:tab pos="685800" algn="l"/>
              </a:tabLst>
            </a:pPr>
            <a:r>
              <a:rPr lang="en-US" sz="1200" dirty="0" smtClean="0">
                <a:effectLst/>
                <a:latin typeface="Times New Roman"/>
                <a:ea typeface="Times New Roman"/>
              </a:rPr>
              <a:t>a.	Examples of live attenuated vaccines include those for measles, mumps, rubella, varicella and zoster, yellow fever, rotavirus, influenza (intranasal), and typhus (oral formulation).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These vaccines should not be given to people with suppressed immune systems.</a:t>
            </a:r>
            <a:endParaRPr lang="en-US" sz="1100" dirty="0" smtClean="0">
              <a:effectLst/>
              <a:latin typeface="Times New Roman"/>
              <a:ea typeface="Times New Roman"/>
            </a:endParaRPr>
          </a:p>
          <a:p>
            <a:pPr marL="228600" marR="0" indent="-228600">
              <a:spcBef>
                <a:spcPts val="600"/>
              </a:spcBef>
              <a:spcAft>
                <a:spcPts val="600"/>
              </a:spcAft>
            </a:pPr>
            <a:r>
              <a:rPr lang="en-US" sz="1200" b="0" dirty="0" smtClean="0">
                <a:effectLst/>
                <a:latin typeface="Times New Roman"/>
                <a:ea typeface="Times New Roman"/>
              </a:rPr>
              <a:t>D.	Toxoid vaccines</a:t>
            </a:r>
          </a:p>
          <a:p>
            <a:pPr marL="457200" marR="0" indent="-228600">
              <a:spcBef>
                <a:spcPts val="0"/>
              </a:spcBef>
              <a:spcAft>
                <a:spcPts val="300"/>
              </a:spcAft>
              <a:tabLst>
                <a:tab pos="457200" algn="l"/>
              </a:tabLst>
            </a:pPr>
            <a:r>
              <a:rPr lang="en-US" sz="1200" dirty="0" smtClean="0">
                <a:effectLst/>
                <a:latin typeface="Times New Roman"/>
                <a:ea typeface="Times New Roman"/>
              </a:rPr>
              <a:t>1. 	Toxoid vaccines are created to combat bacteria that secrete toxins. Toxins can be inactivated or detoxified and used as a vaccine.</a:t>
            </a:r>
          </a:p>
          <a:p>
            <a:pPr marL="457200" marR="0" indent="-228600">
              <a:spcBef>
                <a:spcPts val="0"/>
              </a:spcBef>
              <a:spcAft>
                <a:spcPts val="300"/>
              </a:spcAft>
              <a:tabLst>
                <a:tab pos="457200" algn="l"/>
              </a:tabLst>
            </a:pPr>
            <a:r>
              <a:rPr lang="en-US" sz="1200" dirty="0" smtClean="0">
                <a:effectLst/>
                <a:latin typeface="Times New Roman"/>
                <a:ea typeface="Times New Roman"/>
              </a:rPr>
              <a:t>2. 	The vaccine helps the immune system fight off the harmful toxin by producing antibodies.</a:t>
            </a:r>
          </a:p>
          <a:p>
            <a:pPr marL="457200" marR="0" indent="-228600">
              <a:spcBef>
                <a:spcPts val="0"/>
              </a:spcBef>
              <a:spcAft>
                <a:spcPts val="300"/>
              </a:spcAft>
              <a:tabLst>
                <a:tab pos="457200" algn="l"/>
              </a:tabLst>
            </a:pPr>
            <a:r>
              <a:rPr lang="en-US" sz="1200" dirty="0" smtClean="0">
                <a:effectLst/>
                <a:latin typeface="Times New Roman"/>
                <a:ea typeface="Times New Roman"/>
              </a:rPr>
              <a:t>3. 	Tetanus is the most common toxoid vaccine and is supplied as a solution or a suspension.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197675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IV. Responses to Vaccines</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Inactivated and live attenuated vaccines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Inactivated vaccines are less likely to draw a response from circulating antibodies than are live vaccines.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Inactivated vaccines may be given when an antibody is already present in the blood, such as:</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In infancy (when children still have passive immunity from maternal antibodies they received during gestation) </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Following receipt of antibody-containing blood products.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They are not expected to trigger any sort of systemic reaction.</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When administering an inactivated vaccine, the entire dose of antigen is administered in an injection, and multiple doses are always required.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342273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In contrast to the muted response seen with inactivated vaccines, the immune response to a live attenuated vaccine is virtually identical to that produced by having the disease naturally.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Live virus vaccines can be harmful in some people, causing severe or fatal reactions as a result of uncontrolled replication of the vaccine virus.</a:t>
            </a:r>
            <a:r>
              <a:rPr lang="en-US" sz="900" dirty="0">
                <a:effectLst/>
                <a:latin typeface="GiovanniStd-Book"/>
                <a:ea typeface="Times New Roman" panose="02020603050405020304" pitchFamily="18" charset="0"/>
                <a:cs typeface="GiovanniStd-Book"/>
              </a:rPr>
              <a:t> </a:t>
            </a:r>
            <a:r>
              <a:rPr lang="en-US" sz="1200" dirty="0">
                <a:effectLst/>
                <a:latin typeface="Times New Roman" panose="02020603050405020304" pitchFamily="18" charset="0"/>
                <a:ea typeface="Times New Roman" panose="02020603050405020304" pitchFamily="18" charset="0"/>
              </a:rPr>
              <a:t>This response occurs only in immunocompromised people.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Examples: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	i.	People with leukemia or human immunodeficiency virus (HIV) infection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	ii.	People undergoing steroid treatment, chemotherapy, or radiation therapy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215773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 Choosing the Appropriate Vaccine</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Administration and making the choice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most widely used vaccines—both live attenuated and inactivated—can be given during the same encounter.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Although multiple vaccines may be administered during the same encounter, individual vaccines should not be mixed in the same syringe.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Exception:</a:t>
            </a:r>
            <a:r>
              <a:rPr lang="en-US" sz="900" dirty="0">
                <a:effectLst/>
                <a:latin typeface="GiovanniStd-Book"/>
                <a:ea typeface="Times New Roman" panose="02020603050405020304" pitchFamily="18" charset="0"/>
                <a:cs typeface="GiovanniStd-Book"/>
              </a:rPr>
              <a:t> </a:t>
            </a:r>
            <a:r>
              <a:rPr lang="en-US" sz="1100" dirty="0">
                <a:effectLst/>
                <a:latin typeface="Times New Roman" panose="02020603050405020304" pitchFamily="18" charset="0"/>
                <a:ea typeface="Times New Roman" panose="02020603050405020304" pitchFamily="18" charset="0"/>
              </a:rPr>
              <a:t>the DTaP-IPV-Hib (Pentacel) (diphtheria, tetanus, whooping cough [pertussis], polio, and </a:t>
            </a:r>
            <a:r>
              <a:rPr lang="en-US" sz="1100" i="1" dirty="0">
                <a:effectLst/>
                <a:latin typeface="Times New Roman" panose="02020603050405020304" pitchFamily="18" charset="0"/>
                <a:ea typeface="Times New Roman" panose="02020603050405020304" pitchFamily="18" charset="0"/>
              </a:rPr>
              <a:t>Haemophilus influenzae </a:t>
            </a:r>
            <a:r>
              <a:rPr lang="en-US" sz="1100" dirty="0">
                <a:effectLst/>
                <a:latin typeface="Times New Roman" panose="02020603050405020304" pitchFamily="18" charset="0"/>
                <a:ea typeface="Times New Roman" panose="02020603050405020304" pitchFamily="18" charset="0"/>
              </a:rPr>
              <a:t>type b [Hib]) combination vaccine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Combination vaccines are generally preferred over multiple administrations of single-antigen vaccines.</a:t>
            </a:r>
          </a:p>
          <a:p>
            <a:pPr marL="457200" marR="0" indent="-228600">
              <a:spcBef>
                <a:spcPts val="0"/>
              </a:spcBef>
              <a:spcAft>
                <a:spcPts val="300"/>
              </a:spcAft>
              <a:tabLst>
                <a:tab pos="457200" algn="l"/>
              </a:tabLst>
            </a:pPr>
            <a:r>
              <a:rPr lang="en-US" sz="1200" dirty="0" smtClean="0">
                <a:effectLst/>
                <a:latin typeface="Times New Roman"/>
                <a:ea typeface="Times New Roman"/>
              </a:rPr>
              <a:t>4. 	Factors to consider when making this choice include:</a:t>
            </a:r>
          </a:p>
          <a:p>
            <a:pPr marL="685800" marR="0" indent="-228600">
              <a:spcBef>
                <a:spcPts val="0"/>
              </a:spcBef>
              <a:spcAft>
                <a:spcPts val="300"/>
              </a:spcAft>
              <a:tabLst>
                <a:tab pos="457200" algn="l"/>
              </a:tabLst>
            </a:pPr>
            <a:r>
              <a:rPr lang="en-US" sz="1200" dirty="0" smtClean="0">
                <a:effectLst/>
                <a:latin typeface="Times New Roman"/>
                <a:ea typeface="Times New Roman"/>
              </a:rPr>
              <a:t>a. 	The number of injections</a:t>
            </a:r>
          </a:p>
          <a:p>
            <a:pPr marL="685800" marR="0" indent="-228600">
              <a:spcBef>
                <a:spcPts val="0"/>
              </a:spcBef>
              <a:spcAft>
                <a:spcPts val="300"/>
              </a:spcAft>
              <a:tabLst>
                <a:tab pos="457200" algn="l"/>
              </a:tabLst>
            </a:pPr>
            <a:r>
              <a:rPr lang="en-US" sz="1200" dirty="0" smtClean="0">
                <a:effectLst/>
                <a:latin typeface="Times New Roman"/>
                <a:ea typeface="Times New Roman"/>
              </a:rPr>
              <a:t>b.	The likelihood of patient return for further vaccinations</a:t>
            </a:r>
          </a:p>
          <a:p>
            <a:pPr marL="685800" marR="0" indent="-228600">
              <a:spcBef>
                <a:spcPts val="0"/>
              </a:spcBef>
              <a:spcAft>
                <a:spcPts val="300"/>
              </a:spcAft>
              <a:tabLst>
                <a:tab pos="457200" algn="l"/>
              </a:tabLst>
            </a:pPr>
            <a:r>
              <a:rPr lang="en-US" sz="1200" dirty="0" smtClean="0">
                <a:effectLst/>
                <a:latin typeface="Times New Roman"/>
                <a:ea typeface="Times New Roman"/>
              </a:rPr>
              <a:t>c.	Vaccine availability</a:t>
            </a:r>
          </a:p>
          <a:p>
            <a:pPr marL="685800" marR="0" indent="-228600">
              <a:spcBef>
                <a:spcPts val="0"/>
              </a:spcBef>
              <a:spcAft>
                <a:spcPts val="300"/>
              </a:spcAft>
              <a:tabLst>
                <a:tab pos="457200" algn="l"/>
              </a:tabLst>
            </a:pPr>
            <a:r>
              <a:rPr lang="en-US" sz="1200" dirty="0" smtClean="0">
                <a:effectLst/>
                <a:latin typeface="Times New Roman"/>
                <a:ea typeface="Times New Roman"/>
              </a:rPr>
              <a:t>d.	The potential for adverse effects</a:t>
            </a:r>
          </a:p>
          <a:p>
            <a:pPr marL="685800" marR="0" indent="-228600">
              <a:spcBef>
                <a:spcPts val="0"/>
              </a:spcBef>
              <a:spcAft>
                <a:spcPts val="300"/>
              </a:spcAft>
              <a:tabLst>
                <a:tab pos="457200" algn="l"/>
              </a:tabLst>
            </a:pPr>
            <a:r>
              <a:rPr lang="en-US" sz="1200" dirty="0" smtClean="0">
                <a:effectLst/>
                <a:latin typeface="Times New Roman"/>
                <a:ea typeface="Times New Roman"/>
              </a:rPr>
              <a:t>e.	Patient or parent choice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413980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 Immunization Schedules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Recommended schedules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In the United States, the Advisory Committee for Immunization Practices (ACIP) issues recommended immunization schedules for pediatric patients and adults.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Immunization schedules help ensure a steady level of immunity, especially when booster shots are required to maintain immunity, such as with pertussis.</a:t>
            </a:r>
          </a:p>
          <a:p>
            <a:pPr marL="457200" marR="0" indent="-228600">
              <a:spcBef>
                <a:spcPts val="0"/>
              </a:spcBef>
              <a:spcAft>
                <a:spcPts val="300"/>
              </a:spcAft>
              <a:tabLst>
                <a:tab pos="457200" algn="l"/>
              </a:tabLst>
            </a:pPr>
            <a:r>
              <a:rPr lang="en-US" sz="1200" dirty="0" smtClean="0">
                <a:effectLst/>
                <a:latin typeface="Times New Roman"/>
                <a:ea typeface="Times New Roman"/>
              </a:rPr>
              <a:t>3. 	Administration of all vaccines for which a person is eligible is important to:</a:t>
            </a:r>
          </a:p>
          <a:p>
            <a:pPr marL="685800" marR="0" indent="-228600">
              <a:spcBef>
                <a:spcPts val="0"/>
              </a:spcBef>
              <a:spcAft>
                <a:spcPts val="0"/>
              </a:spcAft>
            </a:pPr>
            <a:r>
              <a:rPr lang="en-US" sz="1200" dirty="0" smtClean="0">
                <a:effectLst/>
                <a:latin typeface="Times New Roman"/>
                <a:ea typeface="Times New Roman"/>
              </a:rPr>
              <a:t>a.	Prevent missed opportunities</a:t>
            </a:r>
          </a:p>
          <a:p>
            <a:pPr marL="685800" marR="0" indent="-228600">
              <a:spcBef>
                <a:spcPts val="0"/>
              </a:spcBef>
              <a:spcAft>
                <a:spcPts val="0"/>
              </a:spcAft>
            </a:pPr>
            <a:r>
              <a:rPr lang="en-US" sz="1200" dirty="0" smtClean="0">
                <a:effectLst/>
                <a:latin typeface="Times New Roman"/>
                <a:ea typeface="Times New Roman"/>
              </a:rPr>
              <a:t>b.	Ensure that children are fully immunized at appropriate ages </a:t>
            </a:r>
          </a:p>
          <a:p>
            <a:pPr marL="685800" marR="0" indent="-228600">
              <a:spcBef>
                <a:spcPts val="0"/>
              </a:spcBef>
              <a:spcAft>
                <a:spcPts val="0"/>
              </a:spcAft>
            </a:pPr>
            <a:r>
              <a:rPr lang="en-US" sz="1200" dirty="0" smtClean="0">
                <a:effectLst/>
                <a:latin typeface="Times New Roman"/>
                <a:ea typeface="Times New Roman"/>
              </a:rPr>
              <a:t>c.	Increase the general protection afforded to the community by herd immunity</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51733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Interval between doses of the same vaccine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Most childhood vaccines require two or more doses to ensure an adequate and long-lasting antibody response.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vaccine schedule developed by ACIP is based on studies that identified the recommended ages and intervals between doses of the same antigen to develop optimal protection against the disease.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Vaccine doses should not be administered at intervals shorter than the recommended intervals or earlier than the minimum ages.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1476099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It may be preferable to administer the vaccine sooner than recommended if the patient: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Is unknown to the community paramedic</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Habitually misses appointments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Has other barriers to care such as lack of transportation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265047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228600" marR="0" indent="-228600">
              <a:spcBef>
                <a:spcPts val="600"/>
              </a:spcBef>
              <a:spcAft>
                <a:spcPts val="600"/>
              </a:spcAft>
            </a:pPr>
            <a:r>
              <a:rPr lang="en-US" sz="1200" b="0" dirty="0" smtClean="0">
                <a:effectLst/>
                <a:latin typeface="Times New Roman"/>
                <a:ea typeface="Times New Roman"/>
              </a:rPr>
              <a:t>C. 	Interval between doses of different vaccines</a:t>
            </a:r>
          </a:p>
          <a:p>
            <a:pPr marL="457200" marR="0" indent="-228600">
              <a:spcBef>
                <a:spcPts val="0"/>
              </a:spcBef>
              <a:spcAft>
                <a:spcPts val="300"/>
              </a:spcAft>
              <a:tabLst>
                <a:tab pos="457200" algn="l"/>
              </a:tabLst>
            </a:pPr>
            <a:r>
              <a:rPr lang="en-US" sz="1200" dirty="0" smtClean="0">
                <a:effectLst/>
                <a:latin typeface="Times New Roman"/>
                <a:ea typeface="Times New Roman"/>
              </a:rPr>
              <a:t>1.	If the community paramedic does not administer two live parenteral (injected) vaccines—including the MMR, MMRV, varicella and zoster, and yellow fever vaccines—or the live attenuated influenza vaccine (LAIV) during the same encounter, those vaccinations should be separated by at least 28 days (4 weeks).</a:t>
            </a:r>
          </a:p>
          <a:p>
            <a:pPr marL="457200" marR="0" indent="-228600">
              <a:spcBef>
                <a:spcPts val="0"/>
              </a:spcBef>
              <a:spcAft>
                <a:spcPts val="300"/>
              </a:spcAft>
              <a:tabLst>
                <a:tab pos="457200" algn="l"/>
              </a:tabLst>
            </a:pPr>
            <a:r>
              <a:rPr lang="en-US" sz="1200" dirty="0" smtClean="0">
                <a:effectLst/>
                <a:latin typeface="Times New Roman"/>
                <a:ea typeface="Times New Roman"/>
              </a:rPr>
              <a:t>2.	This interval is intended to reduce or eliminate the interference of the first vaccine with a subsequent vaccine.</a:t>
            </a:r>
          </a:p>
          <a:p>
            <a:pPr marL="457200" marR="0" indent="-228600">
              <a:spcBef>
                <a:spcPts val="0"/>
              </a:spcBef>
              <a:spcAft>
                <a:spcPts val="300"/>
              </a:spcAft>
              <a:tabLst>
                <a:tab pos="457200" algn="l"/>
              </a:tabLst>
            </a:pPr>
            <a:r>
              <a:rPr lang="en-US" sz="1200" dirty="0" smtClean="0">
                <a:effectLst/>
                <a:latin typeface="Times New Roman"/>
                <a:ea typeface="Times New Roman"/>
              </a:rPr>
              <a:t>3.	If two live vaccines are given, but not administered at the same encounter and not separated by 28 days, the second vaccine should be </a:t>
            </a:r>
            <a:r>
              <a:rPr lang="en-US" sz="1200" dirty="0" err="1" smtClean="0">
                <a:effectLst/>
                <a:latin typeface="Times New Roman"/>
                <a:ea typeface="Times New Roman"/>
              </a:rPr>
              <a:t>readministered</a:t>
            </a:r>
            <a:r>
              <a:rPr lang="en-US" sz="1200" dirty="0" smtClean="0">
                <a:effectLst/>
                <a:latin typeface="Times New Roman"/>
                <a:ea typeface="Times New Roman"/>
              </a:rPr>
              <a:t> in 4 weeks.</a:t>
            </a:r>
          </a:p>
          <a:p>
            <a:pPr marL="228600" marR="0" indent="-228600">
              <a:spcBef>
                <a:spcPts val="600"/>
              </a:spcBef>
              <a:spcAft>
                <a:spcPts val="600"/>
              </a:spcAft>
            </a:pPr>
            <a:r>
              <a:rPr lang="en-US" sz="1200" b="0" dirty="0" smtClean="0">
                <a:effectLst/>
                <a:latin typeface="Times New Roman" panose="02020603050405020304" pitchFamily="18" charset="0"/>
                <a:ea typeface="Times New Roman" panose="02020603050405020304" pitchFamily="18" charset="0"/>
              </a:rPr>
              <a:t>D</a:t>
            </a:r>
            <a:r>
              <a:rPr lang="en-US" sz="1200" b="0" dirty="0">
                <a:effectLst/>
                <a:latin typeface="Times New Roman" panose="02020603050405020304" pitchFamily="18" charset="0"/>
                <a:ea typeface="Times New Roman" panose="02020603050405020304" pitchFamily="18" charset="0"/>
              </a:rPr>
              <a:t>. 	Catch-up schedules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Doses of vaccines may be administered on an accelerated (catch-up) schedule if:</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The child is behind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 child needs to be brought up to date quickly for child care or school entrance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Planned international travel may potentially lead to exposure.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217958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VII. Precautions and Contraindications to Vaccination</a:t>
            </a:r>
          </a:p>
          <a:p>
            <a:pPr marL="228600" marR="0" indent="-228600">
              <a:spcBef>
                <a:spcPts val="600"/>
              </a:spcBef>
              <a:spcAft>
                <a:spcPts val="600"/>
              </a:spcAft>
            </a:pPr>
            <a:r>
              <a:rPr lang="en-US" sz="1200" b="0" dirty="0" smtClean="0">
                <a:effectLst/>
                <a:latin typeface="Times New Roman"/>
                <a:ea typeface="Times New Roman"/>
              </a:rPr>
              <a:t>A. 	The decision to vaccinate</a:t>
            </a:r>
          </a:p>
          <a:p>
            <a:pPr marL="457200" marR="0" indent="-228600">
              <a:spcBef>
                <a:spcPts val="0"/>
              </a:spcBef>
              <a:spcAft>
                <a:spcPts val="300"/>
              </a:spcAft>
              <a:tabLst>
                <a:tab pos="457200" algn="l"/>
              </a:tabLst>
            </a:pPr>
            <a:r>
              <a:rPr lang="en-US" sz="1200" dirty="0" smtClean="0">
                <a:effectLst/>
                <a:latin typeface="Times New Roman"/>
                <a:ea typeface="Times New Roman"/>
              </a:rPr>
              <a:t>1.	Patients and parents may worry that vaccinations will cause worrisome side effects and should not be given due to the patient’s unique circumstance.</a:t>
            </a:r>
          </a:p>
          <a:p>
            <a:pPr marL="457200" marR="0" indent="-228600">
              <a:spcBef>
                <a:spcPts val="0"/>
              </a:spcBef>
              <a:spcAft>
                <a:spcPts val="300"/>
              </a:spcAft>
              <a:tabLst>
                <a:tab pos="457200" algn="l"/>
              </a:tabLst>
            </a:pPr>
            <a:r>
              <a:rPr lang="en-US" sz="1200" dirty="0" smtClean="0">
                <a:effectLst/>
                <a:latin typeface="Times New Roman"/>
                <a:ea typeface="Times New Roman"/>
              </a:rPr>
              <a:t>2.	To allay these risks, at every vaccine assessment, every patient should be screened for:</a:t>
            </a:r>
          </a:p>
          <a:p>
            <a:pPr marL="685800" marR="0" indent="-228600">
              <a:spcBef>
                <a:spcPts val="0"/>
              </a:spcBef>
              <a:spcAft>
                <a:spcPts val="300"/>
              </a:spcAft>
              <a:tabLst>
                <a:tab pos="457200" algn="l"/>
              </a:tabLst>
            </a:pPr>
            <a:r>
              <a:rPr lang="en-US" sz="1200" dirty="0" smtClean="0">
                <a:effectLst/>
                <a:latin typeface="Times New Roman"/>
                <a:ea typeface="Times New Roman"/>
              </a:rPr>
              <a:t>a.	Precautions (risks to be weighed against the benefits of the vaccine)  </a:t>
            </a:r>
          </a:p>
          <a:p>
            <a:pPr marL="685800" marR="0" indent="-228600">
              <a:spcBef>
                <a:spcPts val="0"/>
              </a:spcBef>
              <a:spcAft>
                <a:spcPts val="300"/>
              </a:spcAft>
              <a:tabLst>
                <a:tab pos="457200" algn="l"/>
              </a:tabLst>
            </a:pPr>
            <a:r>
              <a:rPr lang="en-US" sz="1200" dirty="0" smtClean="0">
                <a:effectLst/>
                <a:latin typeface="Times New Roman"/>
                <a:ea typeface="Times New Roman"/>
              </a:rPr>
              <a:t>b.	Contraindications (factors that rule out use of a vaccine) </a:t>
            </a:r>
          </a:p>
          <a:p>
            <a:pPr marL="457200" marR="0" indent="-228600">
              <a:spcBef>
                <a:spcPts val="0"/>
              </a:spcBef>
              <a:spcAft>
                <a:spcPts val="300"/>
              </a:spcAft>
              <a:tabLst>
                <a:tab pos="457200" algn="l"/>
              </a:tabLst>
            </a:pPr>
            <a:r>
              <a:rPr lang="en-US" sz="1200" dirty="0" smtClean="0">
                <a:effectLst/>
                <a:latin typeface="Times New Roman"/>
                <a:ea typeface="Times New Roman"/>
              </a:rPr>
              <a:t>3.	Some health care providers may hold erroneous beliefs that often result in missed opportunities to vaccinate patients.</a:t>
            </a:r>
          </a:p>
          <a:p>
            <a:pPr marL="457200" marR="0" indent="-228600">
              <a:spcBef>
                <a:spcPts val="0"/>
              </a:spcBef>
              <a:spcAft>
                <a:spcPts val="300"/>
              </a:spcAft>
              <a:tabLst>
                <a:tab pos="457200" algn="l"/>
              </a:tabLst>
            </a:pPr>
            <a:r>
              <a:rPr lang="en-US" sz="1200" dirty="0" smtClean="0">
                <a:effectLst/>
                <a:latin typeface="Times New Roman"/>
                <a:ea typeface="Times New Roman"/>
              </a:rPr>
              <a:t>4. 	The decision to vaccinate should be based on the overall status of the person rather than any single symptom or condition.</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25035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22: Immunizations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smtClean="0">
                <a:effectLst/>
                <a:latin typeface="Times New Roman"/>
                <a:ea typeface="Times New Roman"/>
              </a:rPr>
              <a:t>B. 	Precautions</a:t>
            </a:r>
          </a:p>
          <a:p>
            <a:pPr marL="457200" marR="0" indent="-228600">
              <a:spcBef>
                <a:spcPts val="0"/>
              </a:spcBef>
              <a:spcAft>
                <a:spcPts val="300"/>
              </a:spcAft>
              <a:tabLst>
                <a:tab pos="457200" algn="l"/>
              </a:tabLst>
            </a:pPr>
            <a:r>
              <a:rPr lang="en-US" sz="1200" dirty="0" smtClean="0">
                <a:effectLst/>
                <a:latin typeface="Times New Roman"/>
                <a:ea typeface="Times New Roman"/>
              </a:rPr>
              <a:t>1.	A precaution</a:t>
            </a:r>
            <a:r>
              <a:rPr lang="en-US" sz="1200" b="1" dirty="0" smtClean="0">
                <a:effectLst/>
                <a:latin typeface="Times New Roman"/>
                <a:ea typeface="Times New Roman"/>
              </a:rPr>
              <a:t> </a:t>
            </a:r>
            <a:r>
              <a:rPr lang="en-US" sz="1200" dirty="0" smtClean="0">
                <a:effectLst/>
                <a:latin typeface="Times New Roman"/>
                <a:ea typeface="Times New Roman"/>
              </a:rPr>
              <a:t>is a condition in a patient that might:</a:t>
            </a:r>
          </a:p>
          <a:p>
            <a:pPr marL="685800" marR="0" indent="-228600">
              <a:spcBef>
                <a:spcPts val="0"/>
              </a:spcBef>
              <a:spcAft>
                <a:spcPts val="300"/>
              </a:spcAft>
              <a:tabLst>
                <a:tab pos="457200" algn="l"/>
              </a:tabLst>
            </a:pPr>
            <a:r>
              <a:rPr lang="en-US" sz="1200" dirty="0" smtClean="0">
                <a:effectLst/>
                <a:latin typeface="Times New Roman"/>
                <a:ea typeface="Times New Roman"/>
              </a:rPr>
              <a:t>a.	Increase the chance or severity of a serious adverse reaction from a vaccine</a:t>
            </a:r>
          </a:p>
          <a:p>
            <a:pPr marL="685800" marR="0" indent="-228600">
              <a:spcBef>
                <a:spcPts val="0"/>
              </a:spcBef>
              <a:spcAft>
                <a:spcPts val="300"/>
              </a:spcAft>
              <a:tabLst>
                <a:tab pos="457200" algn="l"/>
              </a:tabLst>
            </a:pPr>
            <a:r>
              <a:rPr lang="en-US" sz="1200" dirty="0" smtClean="0">
                <a:effectLst/>
                <a:latin typeface="Times New Roman"/>
                <a:ea typeface="Times New Roman"/>
              </a:rPr>
              <a:t>b.	Diminish the patient’s ability to produce antibodies to the vaccine</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Example: a patient with passive immunity to measles from a blood transfusion may not respond to an MMR or varicella vaccine</a:t>
            </a:r>
          </a:p>
          <a:p>
            <a:pPr marL="457200" marR="0" indent="-228600">
              <a:spcBef>
                <a:spcPts val="0"/>
              </a:spcBef>
              <a:spcAft>
                <a:spcPts val="300"/>
              </a:spcAft>
              <a:tabLst>
                <a:tab pos="457200" algn="l"/>
              </a:tabLst>
            </a:pPr>
            <a:r>
              <a:rPr lang="en-US" sz="1200" dirty="0" smtClean="0">
                <a:effectLst/>
                <a:latin typeface="Times New Roman"/>
                <a:ea typeface="Times New Roman"/>
              </a:rPr>
              <a:t>2.	The most common precaution is a moderate or severe acute illness.</a:t>
            </a:r>
          </a:p>
          <a:p>
            <a:pPr marL="457200" marR="0" indent="-228600">
              <a:spcBef>
                <a:spcPts val="0"/>
              </a:spcBef>
              <a:spcAft>
                <a:spcPts val="300"/>
              </a:spcAft>
              <a:tabLst>
                <a:tab pos="457200" algn="l"/>
              </a:tabLst>
            </a:pPr>
            <a:r>
              <a:rPr lang="en-US" sz="1200" dirty="0" smtClean="0">
                <a:effectLst/>
                <a:latin typeface="Times New Roman"/>
                <a:ea typeface="Times New Roman"/>
              </a:rPr>
              <a:t>3. 	Children presenting with mild acute illness should be vaccinated on schedule, such as:</a:t>
            </a:r>
          </a:p>
          <a:p>
            <a:pPr marL="685800" marR="0" indent="-228600">
              <a:spcBef>
                <a:spcPts val="0"/>
              </a:spcBef>
              <a:spcAft>
                <a:spcPts val="300"/>
              </a:spcAft>
              <a:tabLst>
                <a:tab pos="457200" algn="l"/>
              </a:tabLst>
            </a:pPr>
            <a:r>
              <a:rPr lang="en-US" sz="1200" dirty="0" smtClean="0">
                <a:effectLst/>
                <a:latin typeface="Times New Roman"/>
                <a:ea typeface="Times New Roman"/>
              </a:rPr>
              <a:t>a.	Colds</a:t>
            </a:r>
          </a:p>
          <a:p>
            <a:pPr marL="685800" marR="0" indent="-228600">
              <a:spcBef>
                <a:spcPts val="0"/>
              </a:spcBef>
              <a:spcAft>
                <a:spcPts val="300"/>
              </a:spcAft>
              <a:tabLst>
                <a:tab pos="457200" algn="l"/>
              </a:tabLst>
            </a:pPr>
            <a:r>
              <a:rPr lang="en-US" sz="1200" dirty="0" smtClean="0">
                <a:effectLst/>
                <a:latin typeface="Times New Roman"/>
                <a:ea typeface="Times New Roman"/>
              </a:rPr>
              <a:t>b.	Otitis media</a:t>
            </a:r>
          </a:p>
          <a:p>
            <a:pPr marL="685800" marR="0" indent="-228600">
              <a:spcBef>
                <a:spcPts val="0"/>
              </a:spcBef>
              <a:spcAft>
                <a:spcPts val="300"/>
              </a:spcAft>
              <a:tabLst>
                <a:tab pos="457200" algn="l"/>
              </a:tabLst>
            </a:pPr>
            <a:r>
              <a:rPr lang="en-US" sz="1200" dirty="0" smtClean="0">
                <a:effectLst/>
                <a:latin typeface="Times New Roman"/>
                <a:ea typeface="Times New Roman"/>
              </a:rPr>
              <a:t>c. 	Upper respiratory illness</a:t>
            </a:r>
          </a:p>
          <a:p>
            <a:pPr marL="685800" marR="0" indent="-228600">
              <a:spcBef>
                <a:spcPts val="0"/>
              </a:spcBef>
              <a:spcAft>
                <a:spcPts val="300"/>
              </a:spcAft>
              <a:tabLst>
                <a:tab pos="457200" algn="l"/>
              </a:tabLst>
            </a:pPr>
            <a:r>
              <a:rPr lang="en-US" sz="1200" dirty="0" smtClean="0">
                <a:effectLst/>
                <a:latin typeface="Times New Roman"/>
                <a:ea typeface="Times New Roman"/>
              </a:rPr>
              <a:t>d.	Mild</a:t>
            </a:r>
            <a:r>
              <a:rPr lang="en-US" sz="900" dirty="0" smtClean="0">
                <a:effectLst/>
                <a:latin typeface="GiovanniStd-Book"/>
                <a:ea typeface="Times New Roman"/>
                <a:cs typeface="GiovanniStd-Book"/>
              </a:rPr>
              <a:t> </a:t>
            </a:r>
            <a:r>
              <a:rPr lang="en-US" sz="1200" dirty="0" smtClean="0">
                <a:effectLst/>
                <a:latin typeface="Times New Roman"/>
                <a:ea typeface="Times New Roman"/>
              </a:rPr>
              <a:t>diarrhea</a:t>
            </a:r>
          </a:p>
          <a:p>
            <a:pPr marL="685800" marR="0" indent="-228600">
              <a:spcBef>
                <a:spcPts val="0"/>
              </a:spcBef>
              <a:spcAft>
                <a:spcPts val="300"/>
              </a:spcAft>
              <a:tabLst>
                <a:tab pos="457200" algn="l"/>
              </a:tabLst>
            </a:pPr>
            <a:r>
              <a:rPr lang="en-US" sz="1200" dirty="0" smtClean="0">
                <a:effectLst/>
                <a:latin typeface="Times New Roman"/>
                <a:ea typeface="Times New Roman"/>
              </a:rPr>
              <a:t>e.	Injuries such as a broken arm</a:t>
            </a:r>
          </a:p>
          <a:p>
            <a:pPr marL="457200" marR="0" indent="-228600">
              <a:spcBef>
                <a:spcPts val="0"/>
              </a:spcBef>
              <a:spcAft>
                <a:spcPts val="300"/>
              </a:spcAft>
              <a:tabLst>
                <a:tab pos="457200" algn="l"/>
              </a:tabLst>
            </a:pPr>
            <a:r>
              <a:rPr lang="en-US" sz="1200" dirty="0" smtClean="0">
                <a:effectLst/>
                <a:latin typeface="Times New Roman"/>
                <a:ea typeface="Times New Roman"/>
              </a:rPr>
              <a:t>4. 	Disease exposure or recuperation from an illness does not affect the response to a vaccine, nor does it increase the likelihood of an adverse event.</a:t>
            </a:r>
          </a:p>
          <a:p>
            <a:pPr marL="457200" marR="0" indent="-228600">
              <a:spcBef>
                <a:spcPts val="0"/>
              </a:spcBef>
              <a:spcAft>
                <a:spcPts val="300"/>
              </a:spcAft>
              <a:tabLst>
                <a:tab pos="457200" algn="l"/>
              </a:tabLst>
            </a:pPr>
            <a:r>
              <a:rPr lang="en-US" sz="1200" dirty="0" smtClean="0">
                <a:effectLst/>
                <a:latin typeface="Times New Roman"/>
                <a:ea typeface="Times New Roman"/>
              </a:rPr>
              <a:t>5.	An unstable progressive neurologic condition is a precaution to the use of the </a:t>
            </a:r>
            <a:r>
              <a:rPr lang="en-US" sz="1200" dirty="0" err="1" smtClean="0">
                <a:effectLst/>
                <a:latin typeface="Times New Roman"/>
                <a:ea typeface="Times New Roman"/>
              </a:rPr>
              <a:t>DTaP</a:t>
            </a:r>
            <a:r>
              <a:rPr lang="en-US" sz="1200" dirty="0" smtClean="0">
                <a:effectLst/>
                <a:latin typeface="Times New Roman"/>
                <a:ea typeface="Times New Roman"/>
              </a:rPr>
              <a:t> vaccine and the </a:t>
            </a:r>
            <a:r>
              <a:rPr lang="en-US" sz="1200" dirty="0" err="1" smtClean="0">
                <a:effectLst/>
                <a:latin typeface="Times New Roman"/>
                <a:ea typeface="Times New Roman"/>
              </a:rPr>
              <a:t>Tdap</a:t>
            </a:r>
            <a:r>
              <a:rPr lang="en-US" sz="1200" dirty="0" smtClean="0">
                <a:effectLst/>
                <a:latin typeface="Times New Roman"/>
                <a:ea typeface="Times New Roman"/>
              </a:rPr>
              <a:t> booster.</a:t>
            </a:r>
          </a:p>
          <a:p>
            <a:pPr marL="457200" marR="0" indent="-228600">
              <a:spcBef>
                <a:spcPts val="0"/>
              </a:spcBef>
              <a:spcAft>
                <a:spcPts val="300"/>
              </a:spcAft>
              <a:tabLst>
                <a:tab pos="457200" algn="l"/>
              </a:tabLst>
            </a:pPr>
            <a:r>
              <a:rPr lang="en-US" sz="1200" dirty="0" smtClean="0">
                <a:effectLst/>
                <a:latin typeface="Times New Roman"/>
                <a:ea typeface="Times New Roman"/>
              </a:rPr>
              <a:t>6.	Any history of </a:t>
            </a:r>
            <a:r>
              <a:rPr lang="en-US" sz="1200" dirty="0" err="1" smtClean="0">
                <a:effectLst/>
                <a:latin typeface="Times New Roman"/>
                <a:ea typeface="Times New Roman"/>
              </a:rPr>
              <a:t>Guillain-Barré</a:t>
            </a:r>
            <a:r>
              <a:rPr lang="en-US" sz="1200" dirty="0" smtClean="0">
                <a:effectLst/>
                <a:latin typeface="Times New Roman"/>
                <a:ea typeface="Times New Roman"/>
              </a:rPr>
              <a:t> syndrome is a precaution to administration of tetanus-containing vaccines and influenza vaccines.</a:t>
            </a:r>
          </a:p>
          <a:p>
            <a:pPr marL="457200" marR="0" indent="-228600">
              <a:spcBef>
                <a:spcPts val="0"/>
              </a:spcBef>
              <a:spcAft>
                <a:spcPts val="300"/>
              </a:spcAft>
              <a:tabLst>
                <a:tab pos="457200" algn="l"/>
              </a:tabLst>
            </a:pPr>
            <a:r>
              <a:rPr lang="en-US" sz="1200" dirty="0" smtClean="0">
                <a:effectLst/>
                <a:latin typeface="Times New Roman"/>
                <a:ea typeface="Times New Roman"/>
              </a:rPr>
              <a:t>7. 	Precautions may be either temporary or permanent.</a:t>
            </a:r>
          </a:p>
          <a:p>
            <a:pPr marL="228600" marR="0" indent="-228600">
              <a:spcBef>
                <a:spcPts val="600"/>
              </a:spcBef>
              <a:spcAft>
                <a:spcPts val="600"/>
              </a:spcAft>
            </a:pPr>
            <a:r>
              <a:rPr lang="en-US" sz="1200" b="0" dirty="0" smtClean="0">
                <a:effectLst/>
                <a:latin typeface="Times New Roman"/>
                <a:ea typeface="Times New Roman"/>
              </a:rPr>
              <a:t>C. 	Contraindications</a:t>
            </a:r>
          </a:p>
          <a:p>
            <a:pPr marL="457200" marR="0" indent="-228600">
              <a:spcBef>
                <a:spcPts val="0"/>
              </a:spcBef>
              <a:spcAft>
                <a:spcPts val="300"/>
              </a:spcAft>
              <a:tabLst>
                <a:tab pos="457200" algn="l"/>
              </a:tabLst>
            </a:pPr>
            <a:r>
              <a:rPr lang="en-US" sz="1200" dirty="0" smtClean="0">
                <a:effectLst/>
                <a:latin typeface="Times New Roman"/>
                <a:ea typeface="Times New Roman"/>
              </a:rPr>
              <a:t>1. 	Contraindications, in contrast to precautions, describe those circumstances when vaccines should not be administered because serious harm could occur.</a:t>
            </a:r>
          </a:p>
          <a:p>
            <a:pPr marL="685800" marR="0" indent="-228600">
              <a:spcBef>
                <a:spcPts val="0"/>
              </a:spcBef>
              <a:spcAft>
                <a:spcPts val="300"/>
              </a:spcAft>
              <a:tabLst>
                <a:tab pos="457200" algn="l"/>
              </a:tabLst>
            </a:pPr>
            <a:r>
              <a:rPr lang="en-US" sz="1200" dirty="0" smtClean="0">
                <a:effectLst/>
                <a:latin typeface="Times New Roman"/>
                <a:ea typeface="Times New Roman"/>
              </a:rPr>
              <a:t>a.	Example: Administering influenza vaccine to person with a true anaphylactic allergy to eggs could cause serious illness or death.</a:t>
            </a:r>
          </a:p>
          <a:p>
            <a:pPr marL="457200" marR="0" indent="-228600">
              <a:spcBef>
                <a:spcPts val="0"/>
              </a:spcBef>
              <a:spcAft>
                <a:spcPts val="300"/>
              </a:spcAft>
              <a:tabLst>
                <a:tab pos="457200" algn="l"/>
              </a:tabLst>
            </a:pPr>
            <a:r>
              <a:rPr lang="en-US" sz="1200" dirty="0" smtClean="0">
                <a:effectLst/>
                <a:latin typeface="Times New Roman"/>
                <a:ea typeface="Times New Roman"/>
              </a:rPr>
              <a:t>2. 	Most contraindications are only temporary, and the vaccine can be given at a later time. </a:t>
            </a:r>
          </a:p>
          <a:p>
            <a:pPr marL="457200" marR="0" indent="-228600">
              <a:spcBef>
                <a:spcPts val="0"/>
              </a:spcBef>
              <a:spcAft>
                <a:spcPts val="300"/>
              </a:spcAft>
              <a:tabLst>
                <a:tab pos="457200" algn="l"/>
              </a:tabLst>
            </a:pPr>
            <a:r>
              <a:rPr lang="en-US" sz="1200" dirty="0" smtClean="0">
                <a:effectLst/>
                <a:latin typeface="Times New Roman"/>
                <a:ea typeface="Times New Roman"/>
              </a:rPr>
              <a:t>3.	In contrast, the following outcomes are considered permanent contraindications to vaccination (</a:t>
            </a:r>
            <a:r>
              <a:rPr lang="en-US" sz="1200" dirty="0" err="1" smtClean="0">
                <a:effectLst/>
                <a:latin typeface="Times New Roman"/>
                <a:ea typeface="Times New Roman"/>
              </a:rPr>
              <a:t>ie</a:t>
            </a:r>
            <a:r>
              <a:rPr lang="en-US" sz="1200" dirty="0" smtClean="0">
                <a:effectLst/>
                <a:latin typeface="Times New Roman"/>
                <a:ea typeface="Times New Roman"/>
              </a:rPr>
              <a:t>, the next dose should not be administered):</a:t>
            </a:r>
          </a:p>
          <a:p>
            <a:pPr marL="685800" marR="0" indent="-228600">
              <a:spcBef>
                <a:spcPts val="0"/>
              </a:spcBef>
              <a:spcAft>
                <a:spcPts val="300"/>
              </a:spcAft>
              <a:tabLst>
                <a:tab pos="457200" algn="l"/>
              </a:tabLst>
            </a:pPr>
            <a:r>
              <a:rPr lang="en-US" sz="1200" dirty="0" smtClean="0">
                <a:effectLst/>
                <a:latin typeface="Times New Roman"/>
                <a:ea typeface="Times New Roman"/>
              </a:rPr>
              <a:t>a.	A severe allergic reaction to a prior dose of the vaccine or vaccine component</a:t>
            </a:r>
          </a:p>
          <a:p>
            <a:pPr marL="685800" marR="0" indent="-228600">
              <a:spcBef>
                <a:spcPts val="0"/>
              </a:spcBef>
              <a:spcAft>
                <a:spcPts val="300"/>
              </a:spcAft>
              <a:tabLst>
                <a:tab pos="457200" algn="l"/>
              </a:tabLst>
            </a:pPr>
            <a:r>
              <a:rPr lang="en-US" sz="1200" dirty="0" smtClean="0">
                <a:effectLst/>
                <a:latin typeface="Times New Roman"/>
                <a:ea typeface="Times New Roman"/>
              </a:rPr>
              <a:t>b.	Encephalopathy within 7 days of a pertussis-containing vaccine, not due to other causes</a:t>
            </a:r>
          </a:p>
          <a:p>
            <a:pPr marL="685800" marR="0" indent="-228600">
              <a:spcBef>
                <a:spcPts val="0"/>
              </a:spcBef>
              <a:spcAft>
                <a:spcPts val="300"/>
              </a:spcAft>
              <a:tabLst>
                <a:tab pos="457200" algn="l"/>
              </a:tabLst>
            </a:pPr>
            <a:r>
              <a:rPr lang="en-US" sz="1200" dirty="0" smtClean="0">
                <a:effectLst/>
                <a:latin typeface="Times New Roman"/>
                <a:ea typeface="Times New Roman"/>
              </a:rPr>
              <a:t>c.	Severe combined immunodeficiency as a contraindication to rotavirus vaccine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201500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VIII. Special Populations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Special considerations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Special considerations apply when contemplating vaccination of vulnerable populations, including infants and children with certain medical concerns.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Temporary contraindications to administration of live attenuated virus vaccines are pregnancy and immunosuppression, whether caused by drugs or diseases such as HIV infection.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 community paramedic who encounters these situations and has questions should contact the medical director prior to proceeding.</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People in the households of pregnant women or those who are immunosuppressed should be vaccinated. The desired outcome in such a case is a form of herd immunity.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154813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smtClean="0">
                <a:effectLst/>
                <a:latin typeface="Times New Roman" panose="02020603050405020304" pitchFamily="18" charset="0"/>
                <a:ea typeface="Times New Roman" panose="02020603050405020304" pitchFamily="18" charset="0"/>
              </a:rPr>
              <a:t>B. 	Medically vulnerable infants and children</a:t>
            </a:r>
          </a:p>
          <a:p>
            <a:pPr marL="457200" marR="0" indent="-228600">
              <a:spcBef>
                <a:spcPts val="0"/>
              </a:spcBef>
              <a:spcAft>
                <a:spcPts val="300"/>
              </a:spcAft>
              <a:tabLst>
                <a:tab pos="457200" algn="l"/>
              </a:tabLst>
            </a:pPr>
            <a:r>
              <a:rPr lang="en-US" sz="1200" dirty="0" smtClean="0">
                <a:effectLst/>
                <a:latin typeface="Times New Roman"/>
                <a:ea typeface="Times New Roman"/>
              </a:rPr>
              <a:t>1. 	Preterm infants respond well to vaccines and should be started on the routine vaccination schedule based on their chronological age.</a:t>
            </a:r>
          </a:p>
          <a:p>
            <a:pPr marL="457200" marR="0" indent="-228600">
              <a:spcBef>
                <a:spcPts val="0"/>
              </a:spcBef>
              <a:spcAft>
                <a:spcPts val="300"/>
              </a:spcAft>
              <a:tabLst>
                <a:tab pos="457200" algn="l"/>
              </a:tabLst>
            </a:pPr>
            <a:r>
              <a:rPr lang="en-US" sz="1200" dirty="0" smtClean="0">
                <a:effectLst/>
                <a:latin typeface="Times New Roman"/>
                <a:ea typeface="Times New Roman"/>
              </a:rPr>
              <a:t>2. 	Breastfed babies should be vaccinated just like any other child, and breastfeeding is not a contraindication to administration of any vaccine to the mother except for smallpox.</a:t>
            </a:r>
          </a:p>
          <a:p>
            <a:pPr marL="457200" marR="0" indent="-228600">
              <a:spcBef>
                <a:spcPts val="0"/>
              </a:spcBef>
              <a:spcAft>
                <a:spcPts val="300"/>
              </a:spcAft>
              <a:tabLst>
                <a:tab pos="457200" algn="l"/>
              </a:tabLst>
            </a:pPr>
            <a:r>
              <a:rPr lang="en-US" sz="1200" dirty="0" smtClean="0">
                <a:effectLst/>
                <a:latin typeface="Times New Roman"/>
                <a:ea typeface="Times New Roman"/>
              </a:rPr>
              <a:t>3.	Infants and children who need a tuberculin skin test (TST) should be vaccinated. </a:t>
            </a:r>
          </a:p>
          <a:p>
            <a:pPr marL="685800" marR="0" indent="-228600">
              <a:spcBef>
                <a:spcPts val="0"/>
              </a:spcBef>
              <a:spcAft>
                <a:spcPts val="300"/>
              </a:spcAft>
              <a:tabLst>
                <a:tab pos="457200" algn="l"/>
              </a:tabLst>
            </a:pPr>
            <a:r>
              <a:rPr lang="en-US" sz="1200" dirty="0" smtClean="0">
                <a:effectLst/>
                <a:latin typeface="Times New Roman"/>
                <a:ea typeface="Times New Roman"/>
              </a:rPr>
              <a:t>a.	All vaccines, including live virus vaccines, can be given on the same day as the TST, or anytime after the completion of the TST.</a:t>
            </a:r>
          </a:p>
          <a:p>
            <a:pPr marL="685800" marR="0" indent="-228600">
              <a:spcBef>
                <a:spcPts val="0"/>
              </a:spcBef>
              <a:spcAft>
                <a:spcPts val="300"/>
              </a:spcAft>
              <a:tabLst>
                <a:tab pos="457200" algn="l"/>
              </a:tabLst>
            </a:pPr>
            <a:r>
              <a:rPr lang="en-US" sz="1200" dirty="0" smtClean="0">
                <a:effectLst/>
                <a:latin typeface="Times New Roman"/>
                <a:ea typeface="Times New Roman"/>
              </a:rPr>
              <a:t>b.	However, if the child has already received the MMR vaccine, then a wait of at least 4 weeks is needed before a TST can be performed.</a:t>
            </a:r>
          </a:p>
          <a:p>
            <a:pPr marL="457200" marR="0" indent="-228600">
              <a:spcBef>
                <a:spcPts val="0"/>
              </a:spcBef>
              <a:spcAft>
                <a:spcPts val="300"/>
              </a:spcAft>
              <a:tabLst>
                <a:tab pos="457200" algn="l"/>
              </a:tabLst>
            </a:pPr>
            <a:r>
              <a:rPr lang="en-US" sz="1200" dirty="0" smtClean="0">
                <a:effectLst/>
                <a:latin typeface="Times New Roman"/>
                <a:ea typeface="Times New Roman"/>
              </a:rPr>
              <a:t>4. 	A new type of tuberculosis blood test, the interferon-gamma-release assay (IGRA), has recently been introduced.</a:t>
            </a:r>
          </a:p>
          <a:p>
            <a:pPr marL="685800" marR="0" indent="-228600">
              <a:spcBef>
                <a:spcPts val="0"/>
              </a:spcBef>
              <a:spcAft>
                <a:spcPts val="300"/>
              </a:spcAft>
              <a:tabLst>
                <a:tab pos="457200" algn="l"/>
              </a:tabLst>
            </a:pPr>
            <a:r>
              <a:rPr lang="en-US" sz="1200" dirty="0" smtClean="0">
                <a:effectLst/>
                <a:latin typeface="Times New Roman"/>
                <a:ea typeface="Times New Roman"/>
              </a:rPr>
              <a:t>a.	The consensus is to handle this test similar to the TST in terms of timing of vaccinations.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2944706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600"/>
              </a:spcBef>
              <a:spcAft>
                <a:spcPts val="600"/>
              </a:spcAft>
            </a:pPr>
            <a:r>
              <a:rPr lang="en-US" sz="1200" b="0" dirty="0" smtClean="0">
                <a:effectLst/>
                <a:latin typeface="Times New Roman"/>
                <a:ea typeface="Times New Roman"/>
              </a:rPr>
              <a:t>Lecture Outline </a:t>
            </a:r>
          </a:p>
          <a:p>
            <a:pPr marL="228600" marR="0" indent="-228600">
              <a:spcBef>
                <a:spcPts val="600"/>
              </a:spcBef>
              <a:spcAft>
                <a:spcPts val="600"/>
              </a:spcAft>
            </a:pPr>
            <a:endParaRPr lang="en-US" sz="1200" b="0" dirty="0" smtClean="0">
              <a:effectLst/>
              <a:latin typeface="Times New Roman"/>
              <a:ea typeface="Times New Roman"/>
            </a:endParaRPr>
          </a:p>
          <a:p>
            <a:pPr marL="228600" marR="0" indent="-228600">
              <a:spcBef>
                <a:spcPts val="600"/>
              </a:spcBef>
              <a:spcAft>
                <a:spcPts val="600"/>
              </a:spcAft>
            </a:pPr>
            <a:r>
              <a:rPr lang="en-US" sz="1200" b="0" dirty="0" smtClean="0">
                <a:effectLst/>
                <a:latin typeface="Times New Roman"/>
                <a:ea typeface="Times New Roman"/>
              </a:rPr>
              <a:t>C. 	Pregnancy</a:t>
            </a:r>
          </a:p>
          <a:p>
            <a:pPr marL="457200" marR="0" indent="-228600">
              <a:spcBef>
                <a:spcPts val="0"/>
              </a:spcBef>
              <a:spcAft>
                <a:spcPts val="300"/>
              </a:spcAft>
              <a:tabLst>
                <a:tab pos="457200" algn="l"/>
              </a:tabLst>
            </a:pPr>
            <a:r>
              <a:rPr lang="en-US" sz="1200" dirty="0" smtClean="0">
                <a:effectLst/>
                <a:latin typeface="Times New Roman"/>
                <a:ea typeface="Times New Roman"/>
              </a:rPr>
              <a:t>1. 	Vaccinating a pregnant woman creates some unique concerns due to the potential for infection of the fetus with the pathogenic organism, although this risk is considered only theoretical.</a:t>
            </a:r>
          </a:p>
          <a:p>
            <a:pPr marL="685800" marR="0" indent="-228600">
              <a:spcBef>
                <a:spcPts val="0"/>
              </a:spcBef>
              <a:spcAft>
                <a:spcPts val="300"/>
              </a:spcAft>
              <a:tabLst>
                <a:tab pos="457200" algn="l"/>
              </a:tabLst>
            </a:pPr>
            <a:r>
              <a:rPr lang="en-US" sz="1200" dirty="0" smtClean="0">
                <a:effectLst/>
                <a:latin typeface="Times New Roman"/>
                <a:ea typeface="Times New Roman"/>
              </a:rPr>
              <a:t>a.	Only smallpox vaccine has actually been shown to cause fetal injury.</a:t>
            </a:r>
          </a:p>
          <a:p>
            <a:pPr marL="457200" marR="0" indent="-228600">
              <a:spcBef>
                <a:spcPts val="0"/>
              </a:spcBef>
              <a:spcAft>
                <a:spcPts val="300"/>
              </a:spcAft>
              <a:tabLst>
                <a:tab pos="457200" algn="l"/>
              </a:tabLst>
            </a:pPr>
            <a:r>
              <a:rPr lang="en-US" sz="1200" dirty="0" smtClean="0">
                <a:effectLst/>
                <a:latin typeface="Times New Roman"/>
                <a:ea typeface="Times New Roman"/>
              </a:rPr>
              <a:t>2.	Because of the theoretical possibility of infection transmission, live vaccines should not be administered to pregnant women, or those who anticipate becoming pregnant in the next month. </a:t>
            </a:r>
          </a:p>
          <a:p>
            <a:pPr marL="457200" marR="0" indent="-228600">
              <a:spcBef>
                <a:spcPts val="0"/>
              </a:spcBef>
              <a:spcAft>
                <a:spcPts val="300"/>
              </a:spcAft>
              <a:tabLst>
                <a:tab pos="457200" algn="l"/>
              </a:tabLst>
            </a:pPr>
            <a:r>
              <a:rPr lang="en-US" sz="1200" dirty="0" smtClean="0">
                <a:effectLst/>
                <a:latin typeface="Times New Roman"/>
                <a:ea typeface="Times New Roman"/>
              </a:rPr>
              <a:t>3.	The woman’s pregnancy status should be part of a routine screening for contraindications.</a:t>
            </a:r>
          </a:p>
          <a:p>
            <a:pPr marL="457200" marR="0" indent="-228600">
              <a:spcBef>
                <a:spcPts val="0"/>
              </a:spcBef>
              <a:spcAft>
                <a:spcPts val="300"/>
              </a:spcAft>
              <a:tabLst>
                <a:tab pos="457200" algn="l"/>
              </a:tabLst>
            </a:pPr>
            <a:r>
              <a:rPr lang="en-US" sz="1200" dirty="0" smtClean="0">
                <a:effectLst/>
                <a:latin typeface="Times New Roman"/>
                <a:ea typeface="Times New Roman"/>
              </a:rPr>
              <a:t>4.	Inactivated vaccines cannot replicate, so they cannot cause fetal infection. </a:t>
            </a:r>
          </a:p>
          <a:p>
            <a:pPr marL="457200" marR="0" indent="-228600">
              <a:spcBef>
                <a:spcPts val="0"/>
              </a:spcBef>
              <a:spcAft>
                <a:spcPts val="300"/>
              </a:spcAft>
              <a:tabLst>
                <a:tab pos="457200" algn="l"/>
              </a:tabLst>
            </a:pPr>
            <a:r>
              <a:rPr lang="en-US" sz="1200" dirty="0" smtClean="0">
                <a:effectLst/>
                <a:latin typeface="Times New Roman"/>
                <a:ea typeface="Times New Roman"/>
              </a:rPr>
              <a:t>5.	These vaccines may be administered as indicated, with the exception of the human papillomavirus (HPV) vaccines.</a:t>
            </a:r>
          </a:p>
          <a:p>
            <a:pPr marL="457200" marR="0" indent="-228600">
              <a:spcBef>
                <a:spcPts val="0"/>
              </a:spcBef>
              <a:spcAft>
                <a:spcPts val="300"/>
              </a:spcAft>
              <a:tabLst>
                <a:tab pos="457200" algn="l"/>
              </a:tabLst>
            </a:pPr>
            <a:r>
              <a:rPr lang="en-US" sz="1200" dirty="0" smtClean="0">
                <a:effectLst/>
                <a:latin typeface="Times New Roman"/>
                <a:ea typeface="Times New Roman"/>
              </a:rPr>
              <a:t>6.	Pregnancy increases the risk of complications from influenza; hence vaccination of pregnant women against this infection is advised.</a:t>
            </a:r>
          </a:p>
          <a:p>
            <a:pPr marL="457200" marR="0" indent="-228600">
              <a:spcBef>
                <a:spcPts val="0"/>
              </a:spcBef>
              <a:spcAft>
                <a:spcPts val="300"/>
              </a:spcAft>
              <a:tabLst>
                <a:tab pos="457200" algn="l"/>
              </a:tabLst>
            </a:pPr>
            <a:r>
              <a:rPr lang="en-US" sz="1200" dirty="0" smtClean="0">
                <a:effectLst/>
                <a:latin typeface="Times New Roman"/>
                <a:ea typeface="Times New Roman"/>
              </a:rPr>
              <a:t>7.	Even if she received the vaccine earlier, a pregnant woman should receive a dose of </a:t>
            </a:r>
            <a:r>
              <a:rPr lang="en-US" sz="1200" dirty="0" err="1" smtClean="0">
                <a:effectLst/>
                <a:latin typeface="Times New Roman"/>
                <a:ea typeface="Times New Roman"/>
              </a:rPr>
              <a:t>Tdap</a:t>
            </a:r>
            <a:r>
              <a:rPr lang="en-US" sz="1200" dirty="0" smtClean="0">
                <a:effectLst/>
                <a:latin typeface="Times New Roman"/>
                <a:ea typeface="Times New Roman"/>
              </a:rPr>
              <a:t> during each pregnancy.</a:t>
            </a:r>
          </a:p>
          <a:p>
            <a:pPr marL="228600" marR="0" indent="-228600">
              <a:spcBef>
                <a:spcPts val="600"/>
              </a:spcBef>
              <a:spcAft>
                <a:spcPts val="600"/>
              </a:spcAft>
            </a:pPr>
            <a:r>
              <a:rPr lang="en-US" sz="1200" b="0" dirty="0" smtClean="0">
                <a:effectLst/>
                <a:latin typeface="Times New Roman"/>
                <a:ea typeface="Times New Roman"/>
              </a:rPr>
              <a:t>D. 	Immunosuppression</a:t>
            </a:r>
          </a:p>
          <a:p>
            <a:pPr marL="457200" marR="0" indent="-228600">
              <a:spcBef>
                <a:spcPts val="0"/>
              </a:spcBef>
              <a:spcAft>
                <a:spcPts val="300"/>
              </a:spcAft>
              <a:tabLst>
                <a:tab pos="457200" algn="l"/>
              </a:tabLst>
            </a:pPr>
            <a:r>
              <a:rPr lang="en-US" sz="1200" dirty="0" smtClean="0">
                <a:effectLst/>
                <a:latin typeface="Times New Roman"/>
                <a:ea typeface="Times New Roman"/>
              </a:rPr>
              <a:t>1.	Immunosuppression renders the affected person highly susceptible to infection with a variety of organisms.</a:t>
            </a:r>
          </a:p>
          <a:p>
            <a:pPr marL="457200" marR="0" indent="-228600">
              <a:spcBef>
                <a:spcPts val="0"/>
              </a:spcBef>
              <a:spcAft>
                <a:spcPts val="300"/>
              </a:spcAft>
              <a:tabLst>
                <a:tab pos="457200" algn="l"/>
              </a:tabLst>
            </a:pPr>
            <a:r>
              <a:rPr lang="en-US" sz="1200" dirty="0" smtClean="0">
                <a:effectLst/>
                <a:latin typeface="Times New Roman"/>
                <a:ea typeface="Times New Roman"/>
              </a:rPr>
              <a:t>2.	Both drugs and diseases can cause immunosuppression.</a:t>
            </a:r>
          </a:p>
          <a:p>
            <a:pPr marL="457200" marR="0" indent="-228600">
              <a:spcBef>
                <a:spcPts val="0"/>
              </a:spcBef>
              <a:spcAft>
                <a:spcPts val="300"/>
              </a:spcAft>
              <a:tabLst>
                <a:tab pos="457200" algn="l"/>
              </a:tabLst>
            </a:pPr>
            <a:r>
              <a:rPr lang="en-US" sz="1200" dirty="0" smtClean="0">
                <a:effectLst/>
                <a:latin typeface="Times New Roman"/>
                <a:ea typeface="Times New Roman"/>
              </a:rPr>
              <a:t>3.	In immunosuppressed people, the usually mild effects of live virus vaccines can be transformed into severe or fatal reactions when the vaccine virus replicates rapidly.</a:t>
            </a:r>
          </a:p>
          <a:p>
            <a:pPr marL="457200" marR="0" indent="-228600">
              <a:spcBef>
                <a:spcPts val="0"/>
              </a:spcBef>
              <a:spcAft>
                <a:spcPts val="300"/>
              </a:spcAft>
              <a:tabLst>
                <a:tab pos="457200" algn="l"/>
              </a:tabLst>
            </a:pPr>
            <a:r>
              <a:rPr lang="en-US" sz="1200" dirty="0" smtClean="0">
                <a:effectLst/>
                <a:latin typeface="Times New Roman"/>
                <a:ea typeface="Times New Roman"/>
              </a:rPr>
              <a:t>4. 	Live attenuated viruses should not be administered in immunosuppressed people. In contrast, inactivated vaccines do not replicate and are safe to use in such people, although the response to the vaccine may be muted.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1421254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IX. Conducting the Immunization Assessment</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The clinic setting</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As a community paramedic, you will be administering vaccinations in a clinic setting. If appointments are made for vaccinations, the receptionist staff should remind parents or the people being vaccinated to bring their immunization record.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Within the workflow of the clinic, someone should print an immunization record from the state immunization registry system. </a:t>
            </a:r>
          </a:p>
          <a:p>
            <a:pPr marL="68580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a.	This record should be compared to the patient’s record on file in the clinic or the electronic medical record, and any missing vaccinations should be reconciled in the clinic system.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 next step is to compare the child’s or adult’s current age and vaccine history to the recommended immunization schedule in the United States and determine which vaccines are to be administered at this encounter.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1823097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Patients with uncertain/unknown immunization status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paramedic may encounter children with uncertain or unknown vaccination status due to a lack of documentation.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When their vaccination status is in doubt, patients should be considered susceptible to disease, and age-appropriate immunizations should be initiated without delay according to the recommended schedule.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People vaccinated in other countries, regardless of their status (ie, adopted, refugees, immigrants, exchange students), should be vaccinated according to the recommended schedule in the United States.</a:t>
            </a:r>
          </a:p>
          <a:p>
            <a:pPr marL="457200" marR="0" indent="-228600">
              <a:spcBef>
                <a:spcPts val="0"/>
              </a:spcBef>
              <a:spcAft>
                <a:spcPts val="300"/>
              </a:spcAft>
              <a:tabLst>
                <a:tab pos="457200" algn="l"/>
              </a:tabLst>
            </a:pPr>
            <a:r>
              <a:rPr lang="en-US" sz="1200" dirty="0" smtClean="0">
                <a:effectLst/>
                <a:latin typeface="Times New Roman"/>
                <a:ea typeface="Times New Roman"/>
              </a:rPr>
              <a:t>4. 	If any questions exist, the best course of action is to:</a:t>
            </a:r>
          </a:p>
          <a:p>
            <a:pPr marL="685800" marR="0" indent="-228600">
              <a:spcBef>
                <a:spcPts val="0"/>
              </a:spcBef>
              <a:spcAft>
                <a:spcPts val="0"/>
              </a:spcAft>
            </a:pPr>
            <a:r>
              <a:rPr lang="en-US" sz="1200" dirty="0" smtClean="0">
                <a:effectLst/>
                <a:latin typeface="Times New Roman"/>
                <a:ea typeface="Times New Roman"/>
              </a:rPr>
              <a:t>a.	Complete antibody titers </a:t>
            </a:r>
          </a:p>
          <a:p>
            <a:pPr marL="685800" marR="0" indent="-228600">
              <a:spcBef>
                <a:spcPts val="0"/>
              </a:spcBef>
              <a:spcAft>
                <a:spcPts val="0"/>
              </a:spcAft>
            </a:pPr>
            <a:r>
              <a:rPr lang="en-US" sz="1200" dirty="0" smtClean="0">
                <a:effectLst/>
                <a:latin typeface="Times New Roman"/>
                <a:ea typeface="Times New Roman"/>
              </a:rPr>
              <a:t>b.	Revaccinate the patient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367647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Identification of precautions and contraindications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To prevent serious adverse reactions to vaccination, complete a thorough screening at each immunization encounter.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Often the clinic will provide a paper form to be completed by the parent or person being vaccinated.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Once the form is complete, the community paramedic should read through the answers and follow up on any possible contraindications.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Questions about potential allergies are best asked in a generic way rather than by inquiring about specific vaccine components.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2809979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LAIV should be given only to essentially healthy children and adults, ages 2 through 49 years.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An injectable form of the vaccine should be used in cases when the patient has a contraindication to LAIV administration, such as: </a:t>
            </a:r>
          </a:p>
          <a:p>
            <a:pPr marL="685800" marR="0" indent="-228600">
              <a:spcBef>
                <a:spcPts val="0"/>
              </a:spcBef>
              <a:spcAft>
                <a:spcPts val="0"/>
              </a:spcAft>
            </a:pPr>
            <a:r>
              <a:rPr lang="en-US" sz="1200" dirty="0" smtClean="0">
                <a:effectLst/>
                <a:latin typeface="Times New Roman"/>
                <a:ea typeface="Times New Roman"/>
              </a:rPr>
              <a:t>a.	Asthma</a:t>
            </a:r>
          </a:p>
          <a:p>
            <a:pPr marL="685800" marR="0" indent="-228600">
              <a:spcBef>
                <a:spcPts val="0"/>
              </a:spcBef>
              <a:spcAft>
                <a:spcPts val="0"/>
              </a:spcAft>
            </a:pPr>
            <a:r>
              <a:rPr lang="en-US" sz="1200" dirty="0" smtClean="0">
                <a:effectLst/>
                <a:latin typeface="Times New Roman"/>
                <a:ea typeface="Times New Roman"/>
              </a:rPr>
              <a:t>b.	Lung disease</a:t>
            </a:r>
          </a:p>
          <a:p>
            <a:pPr marL="685800" marR="0" indent="-228600">
              <a:spcBef>
                <a:spcPts val="0"/>
              </a:spcBef>
              <a:spcAft>
                <a:spcPts val="0"/>
              </a:spcAft>
            </a:pPr>
            <a:r>
              <a:rPr lang="en-US" sz="1200" dirty="0" smtClean="0">
                <a:effectLst/>
                <a:latin typeface="Times New Roman"/>
                <a:ea typeface="Times New Roman"/>
              </a:rPr>
              <a:t>c.	Heart disease</a:t>
            </a:r>
          </a:p>
          <a:p>
            <a:pPr marL="685800" marR="0" indent="-228600">
              <a:spcBef>
                <a:spcPts val="0"/>
              </a:spcBef>
              <a:spcAft>
                <a:spcPts val="0"/>
              </a:spcAft>
            </a:pPr>
            <a:r>
              <a:rPr lang="en-US" sz="1200" dirty="0" smtClean="0">
                <a:effectLst/>
                <a:latin typeface="Times New Roman"/>
                <a:ea typeface="Times New Roman"/>
              </a:rPr>
              <a:t>d.	Kidney disease</a:t>
            </a:r>
          </a:p>
          <a:p>
            <a:pPr marL="685800" marR="0" indent="-228600">
              <a:spcBef>
                <a:spcPts val="0"/>
              </a:spcBef>
              <a:spcAft>
                <a:spcPts val="0"/>
              </a:spcAft>
            </a:pPr>
            <a:r>
              <a:rPr lang="en-US" sz="1200" dirty="0" smtClean="0">
                <a:effectLst/>
                <a:latin typeface="Times New Roman"/>
                <a:ea typeface="Times New Roman"/>
              </a:rPr>
              <a:t>e.	Metabolic problems such as diabetes</a:t>
            </a:r>
          </a:p>
          <a:p>
            <a:pPr marL="685800" marR="0" indent="-228600">
              <a:spcBef>
                <a:spcPts val="0"/>
              </a:spcBef>
              <a:spcAft>
                <a:spcPts val="0"/>
              </a:spcAft>
            </a:pPr>
            <a:r>
              <a:rPr lang="en-US" sz="1200" dirty="0" smtClean="0">
                <a:effectLst/>
                <a:latin typeface="Times New Roman"/>
                <a:ea typeface="Times New Roman"/>
              </a:rPr>
              <a:t>f.	A blood disorder</a:t>
            </a:r>
          </a:p>
          <a:p>
            <a:pPr marL="457200" marR="0" indent="-228600">
              <a:spcBef>
                <a:spcPts val="0"/>
              </a:spcBef>
              <a:spcAft>
                <a:spcPts val="300"/>
              </a:spcAft>
              <a:tabLst>
                <a:tab pos="457200" algn="l"/>
              </a:tabLst>
            </a:pPr>
            <a:r>
              <a:rPr lang="en-US" sz="1200" dirty="0" smtClean="0">
                <a:effectLst/>
                <a:latin typeface="Times New Roman"/>
                <a:ea typeface="Times New Roman"/>
              </a:rPr>
              <a:t>7.	To avoid the pregnancy-related risks associated with vaccination, sexually active women who receive live virus vaccines should use effective contraception for 1 month following receipt of these vaccines.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861243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600"/>
              </a:spcBef>
              <a:spcAft>
                <a:spcPts val="600"/>
              </a:spcAft>
            </a:pPr>
            <a:r>
              <a:rPr lang="en-US" sz="1200" b="0" dirty="0" smtClean="0">
                <a:effectLst/>
                <a:latin typeface="Times New Roman"/>
                <a:ea typeface="Times New Roman"/>
              </a:rPr>
              <a:t>Lecture</a:t>
            </a:r>
            <a:r>
              <a:rPr lang="en-US" sz="1200" b="0" baseline="0" dirty="0" smtClean="0">
                <a:effectLst/>
                <a:latin typeface="Times New Roman"/>
                <a:ea typeface="Times New Roman"/>
              </a:rPr>
              <a:t> Outline </a:t>
            </a:r>
          </a:p>
          <a:p>
            <a:pPr marL="228600" marR="0" indent="-228600">
              <a:spcBef>
                <a:spcPts val="600"/>
              </a:spcBef>
              <a:spcAft>
                <a:spcPts val="600"/>
              </a:spcAft>
            </a:pPr>
            <a:endParaRPr lang="en-US" sz="1200" b="0" baseline="0" dirty="0" smtClean="0">
              <a:effectLst/>
              <a:latin typeface="Times New Roman"/>
              <a:ea typeface="Times New Roman"/>
            </a:endParaRPr>
          </a:p>
          <a:p>
            <a:pPr marL="228600" marR="0" indent="-228600">
              <a:spcBef>
                <a:spcPts val="600"/>
              </a:spcBef>
              <a:spcAft>
                <a:spcPts val="600"/>
              </a:spcAft>
            </a:pPr>
            <a:r>
              <a:rPr lang="en-US" sz="1200" b="0" dirty="0" smtClean="0">
                <a:effectLst/>
                <a:latin typeface="Times New Roman"/>
                <a:ea typeface="Times New Roman"/>
              </a:rPr>
              <a:t>D. 	Parents with concerns about vaccinating their child</a:t>
            </a:r>
          </a:p>
          <a:p>
            <a:pPr marL="457200" marR="0" indent="-228600">
              <a:spcBef>
                <a:spcPts val="0"/>
              </a:spcBef>
              <a:spcAft>
                <a:spcPts val="300"/>
              </a:spcAft>
              <a:tabLst>
                <a:tab pos="457200" algn="l"/>
              </a:tabLst>
            </a:pPr>
            <a:r>
              <a:rPr lang="en-US" sz="1200" dirty="0" smtClean="0">
                <a:effectLst/>
                <a:latin typeface="Times New Roman"/>
                <a:ea typeface="Times New Roman"/>
              </a:rPr>
              <a:t>1. 	As a community paramedic, you should anticipate that some parents will be “vaccine </a:t>
            </a:r>
            <a:r>
              <a:rPr lang="en-US" sz="1200" dirty="0" smtClean="0">
                <a:effectLst/>
                <a:latin typeface="Times New Roman"/>
                <a:ea typeface="Times New Roman"/>
              </a:rPr>
              <a:t>hesitant.” </a:t>
            </a:r>
            <a:endParaRPr lang="en-US" sz="1200" dirty="0" smtClean="0">
              <a:effectLst/>
              <a:latin typeface="Times New Roman"/>
              <a:ea typeface="Times New Roman"/>
            </a:endParaRPr>
          </a:p>
          <a:p>
            <a:pPr marL="685800" marR="0" indent="-228600">
              <a:spcBef>
                <a:spcPts val="0"/>
              </a:spcBef>
              <a:spcAft>
                <a:spcPts val="0"/>
              </a:spcAft>
            </a:pPr>
            <a:r>
              <a:rPr lang="en-US" sz="1200" dirty="0" smtClean="0">
                <a:effectLst/>
                <a:latin typeface="Times New Roman"/>
                <a:ea typeface="Times New Roman"/>
              </a:rPr>
              <a:t>a.	Questioning the safety of vaccines</a:t>
            </a:r>
          </a:p>
          <a:p>
            <a:pPr marL="685800" marR="0" indent="-228600">
              <a:spcBef>
                <a:spcPts val="0"/>
              </a:spcBef>
              <a:spcAft>
                <a:spcPts val="0"/>
              </a:spcAft>
            </a:pPr>
            <a:r>
              <a:rPr lang="en-US" sz="1200" dirty="0" smtClean="0">
                <a:effectLst/>
                <a:latin typeface="Times New Roman"/>
                <a:ea typeface="Times New Roman"/>
              </a:rPr>
              <a:t>b. 	Selecting only certain vaccines for administration to their child</a:t>
            </a:r>
          </a:p>
          <a:p>
            <a:pPr marL="685800" marR="0" indent="-228600">
              <a:spcBef>
                <a:spcPts val="0"/>
              </a:spcBef>
              <a:spcAft>
                <a:spcPts val="0"/>
              </a:spcAft>
            </a:pPr>
            <a:r>
              <a:rPr lang="en-US" sz="1200" dirty="0" smtClean="0">
                <a:effectLst/>
                <a:latin typeface="Times New Roman"/>
                <a:ea typeface="Times New Roman"/>
              </a:rPr>
              <a:t>c.	Refusing all vaccines</a:t>
            </a:r>
          </a:p>
          <a:p>
            <a:pPr marL="457200" marR="0" indent="-228600">
              <a:spcBef>
                <a:spcPts val="0"/>
              </a:spcBef>
              <a:spcAft>
                <a:spcPts val="300"/>
              </a:spcAft>
              <a:tabLst>
                <a:tab pos="457200" algn="l"/>
              </a:tabLst>
            </a:pPr>
            <a:r>
              <a:rPr lang="en-US" sz="1200" dirty="0" smtClean="0">
                <a:effectLst/>
                <a:latin typeface="Times New Roman"/>
                <a:ea typeface="Times New Roman"/>
              </a:rPr>
              <a:t>2.	Be prepared to address their concerns. </a:t>
            </a:r>
          </a:p>
          <a:p>
            <a:pPr marL="457200" marR="0" indent="-228600">
              <a:spcBef>
                <a:spcPts val="0"/>
              </a:spcBef>
              <a:spcAft>
                <a:spcPts val="300"/>
              </a:spcAft>
              <a:tabLst>
                <a:tab pos="457200" algn="l"/>
              </a:tabLst>
            </a:pPr>
            <a:r>
              <a:rPr lang="en-US" sz="1200" dirty="0" smtClean="0">
                <a:effectLst/>
                <a:latin typeface="Times New Roman"/>
                <a:ea typeface="Times New Roman"/>
              </a:rPr>
              <a:t>3.	Be aware of your resources for referral to a physician or other more advanced provider.</a:t>
            </a:r>
          </a:p>
          <a:p>
            <a:pPr marL="457200" marR="0" indent="-228600">
              <a:spcBef>
                <a:spcPts val="0"/>
              </a:spcBef>
              <a:spcAft>
                <a:spcPts val="300"/>
              </a:spcAft>
              <a:tabLst>
                <a:tab pos="457200" algn="l"/>
              </a:tabLst>
            </a:pPr>
            <a:r>
              <a:rPr lang="en-US" sz="1200" dirty="0" smtClean="0">
                <a:effectLst/>
                <a:latin typeface="Times New Roman"/>
                <a:ea typeface="Times New Roman"/>
              </a:rPr>
              <a:t>4.	The best approach is to remain nonjudgmental and determine what the parents understand about vaccines and what the nature of their concerns is.</a:t>
            </a:r>
          </a:p>
          <a:p>
            <a:pPr marL="457200" marR="0" indent="-228600">
              <a:spcBef>
                <a:spcPts val="0"/>
              </a:spcBef>
              <a:spcAft>
                <a:spcPts val="300"/>
              </a:spcAft>
              <a:tabLst>
                <a:tab pos="457200" algn="l"/>
              </a:tabLst>
            </a:pPr>
            <a:r>
              <a:rPr lang="en-US" sz="1200" dirty="0" smtClean="0">
                <a:effectLst/>
                <a:latin typeface="Times New Roman"/>
                <a:ea typeface="Times New Roman"/>
              </a:rPr>
              <a:t>5. 	You should discuss any specific concerns and provide factual information using language that is appropriate for the parent, stressing when appropriate that a decision not to vaccinate leaves the child vulnerable to infectious disease.</a:t>
            </a:r>
          </a:p>
          <a:p>
            <a:pPr marL="685800" marR="0" indent="-228600">
              <a:spcBef>
                <a:spcPts val="0"/>
              </a:spcBef>
              <a:spcAft>
                <a:spcPts val="0"/>
              </a:spcAft>
            </a:pPr>
            <a:r>
              <a:rPr lang="en-US" sz="1200" dirty="0" smtClean="0">
                <a:effectLst/>
                <a:latin typeface="Times New Roman"/>
                <a:ea typeface="Times New Roman"/>
              </a:rPr>
              <a:t>a.	Use the Vaccine Information Statement (VIS) from the Centers for Disease Control and Prevention (CDC) as a reference to communicate.</a:t>
            </a:r>
          </a:p>
          <a:p>
            <a:pPr marL="457200" marR="0" indent="-228600">
              <a:spcBef>
                <a:spcPts val="0"/>
              </a:spcBef>
              <a:spcAft>
                <a:spcPts val="300"/>
              </a:spcAft>
              <a:tabLst>
                <a:tab pos="457200" algn="l"/>
              </a:tabLst>
            </a:pPr>
            <a:r>
              <a:rPr lang="en-US" sz="1200" dirty="0" smtClean="0">
                <a:effectLst/>
                <a:latin typeface="Times New Roman"/>
                <a:ea typeface="Times New Roman"/>
              </a:rPr>
              <a:t>6. 	Be familiar with the state law where you practice and with the forms parents must complete if they choose to be conscientious objectors.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3394009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X. Vaccine Administration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General considerations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paramedic administering vaccines should take precautions to minimize the risk of transmitting disease to and from the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Hand hygiene should be performed before and after each patient contact.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Hand washing with warm running water and soap is preferable, but an alcohol-based hand sanitizer may be used if a water tap is not readily available.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Syringes and needles must be sterile, be disposable, and have a safety device to prevent a needlestick injury. They should be discarded in puncture-proof, biohazard labeled </a:t>
            </a:r>
            <a:r>
              <a:rPr lang="en-US" sz="1200" dirty="0" smtClean="0">
                <a:effectLst/>
                <a:latin typeface="Times New Roman" panose="02020603050405020304" pitchFamily="18" charset="0"/>
                <a:ea typeface="Times New Roman" panose="02020603050405020304" pitchFamily="18" charset="0"/>
              </a:rPr>
              <a:t>containers.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smtClean="0">
                <a:effectLst/>
                <a:latin typeface="Times New Roman"/>
                <a:ea typeface="Times New Roman"/>
              </a:rPr>
              <a:t>5. 	Avoid </a:t>
            </a:r>
            <a:r>
              <a:rPr lang="en-US" sz="1200" dirty="0" err="1" smtClean="0">
                <a:effectLst/>
                <a:latin typeface="Times New Roman"/>
                <a:ea typeface="Times New Roman"/>
              </a:rPr>
              <a:t>predrawing</a:t>
            </a:r>
            <a:r>
              <a:rPr lang="en-US" sz="1200" dirty="0" smtClean="0">
                <a:effectLst/>
                <a:latin typeface="Times New Roman"/>
                <a:ea typeface="Times New Roman"/>
              </a:rPr>
              <a:t> vaccine, as doing so increases the possibility of mix-ups and the uncertainty of vaccine stability.</a:t>
            </a:r>
          </a:p>
          <a:p>
            <a:pPr marL="457200" marR="0" indent="-228600">
              <a:spcBef>
                <a:spcPts val="0"/>
              </a:spcBef>
              <a:spcAft>
                <a:spcPts val="300"/>
              </a:spcAft>
              <a:buAutoNum type="arabicPeriod" startAt="6"/>
              <a:tabLst>
                <a:tab pos="457200" algn="l"/>
              </a:tabLst>
            </a:pPr>
            <a:r>
              <a:rPr lang="en-US" sz="1200" dirty="0" smtClean="0">
                <a:effectLst/>
                <a:latin typeface="Times New Roman"/>
                <a:ea typeface="Times New Roman"/>
              </a:rPr>
              <a:t>Different vaccines should not be mixed in the same syringe unless they are specifically licensed for this practice.</a:t>
            </a:r>
          </a:p>
          <a:p>
            <a:pPr marL="457200" marR="0" indent="-228600">
              <a:spcBef>
                <a:spcPts val="0"/>
              </a:spcBef>
              <a:spcAft>
                <a:spcPts val="300"/>
              </a:spcAft>
              <a:buAutoNum type="arabicPeriod" startAt="6"/>
              <a:tabLst>
                <a:tab pos="457200" algn="l"/>
              </a:tabLst>
            </a:pPr>
            <a:r>
              <a:rPr lang="en-US" sz="1200" dirty="0" smtClean="0">
                <a:effectLst/>
                <a:latin typeface="Times New Roman"/>
                <a:ea typeface="Times New Roman"/>
              </a:rPr>
              <a:t>Anxiety about injections is common among patients of all ages. Managing the pain associated with a </a:t>
            </a:r>
            <a:r>
              <a:rPr lang="en-US" sz="1200" dirty="0" err="1" smtClean="0">
                <a:effectLst/>
                <a:latin typeface="Times New Roman"/>
                <a:ea typeface="Times New Roman"/>
              </a:rPr>
              <a:t>needlestick</a:t>
            </a:r>
            <a:r>
              <a:rPr lang="en-US" sz="1200" dirty="0" smtClean="0">
                <a:effectLst/>
                <a:latin typeface="Times New Roman"/>
                <a:ea typeface="Times New Roman"/>
              </a:rPr>
              <a:t> has the potential to improve the immunization experience. </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118813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 Introduction</a:t>
            </a:r>
          </a:p>
          <a:p>
            <a:pPr marL="228600" marR="0" indent="-228600">
              <a:spcBef>
                <a:spcPts val="600"/>
              </a:spcBef>
              <a:spcAft>
                <a:spcPts val="600"/>
              </a:spcAft>
            </a:pPr>
            <a:r>
              <a:rPr lang="en-US" sz="1200" b="0" dirty="0" smtClean="0">
                <a:effectLst/>
                <a:latin typeface="Times New Roman"/>
                <a:ea typeface="Times New Roman"/>
              </a:rPr>
              <a:t>A. 	Vaccines represent one of the greatest advances of modern medicine.</a:t>
            </a:r>
          </a:p>
          <a:p>
            <a:pPr marL="457200" marR="0" indent="-228600">
              <a:spcBef>
                <a:spcPts val="0"/>
              </a:spcBef>
              <a:spcAft>
                <a:spcPts val="300"/>
              </a:spcAft>
              <a:tabLst>
                <a:tab pos="457200" algn="l"/>
              </a:tabLst>
            </a:pPr>
            <a:r>
              <a:rPr lang="en-US" sz="1200" dirty="0" smtClean="0">
                <a:effectLst/>
                <a:latin typeface="Times New Roman"/>
                <a:ea typeface="Times New Roman"/>
              </a:rPr>
              <a:t>1. 	Through the widespread application of vaccines, the threats posed by many once-feared diseases—smallpox, polio, and measles, for example—have been all but eliminated in the United States and many parts of the world. </a:t>
            </a:r>
          </a:p>
          <a:p>
            <a:pPr marL="457200" marR="0" indent="-228600">
              <a:spcBef>
                <a:spcPts val="0"/>
              </a:spcBef>
              <a:spcAft>
                <a:spcPts val="300"/>
              </a:spcAft>
              <a:tabLst>
                <a:tab pos="457200" algn="l"/>
              </a:tabLst>
            </a:pPr>
            <a:r>
              <a:rPr lang="en-US" sz="1200" dirty="0" smtClean="0">
                <a:effectLst/>
                <a:latin typeface="Times New Roman"/>
                <a:ea typeface="Times New Roman"/>
              </a:rPr>
              <a:t>2. 	Government programs and guidelines have ensured widespread vaccination of children in the United States.</a:t>
            </a:r>
          </a:p>
          <a:p>
            <a:pPr marL="685800" marR="0" indent="-228600">
              <a:spcBef>
                <a:spcPts val="0"/>
              </a:spcBef>
              <a:spcAft>
                <a:spcPts val="300"/>
              </a:spcAft>
              <a:tabLst>
                <a:tab pos="685800" algn="l"/>
              </a:tabLst>
            </a:pPr>
            <a:r>
              <a:rPr lang="en-US" sz="1100" dirty="0" smtClean="0">
                <a:effectLst/>
                <a:latin typeface="Times New Roman"/>
                <a:ea typeface="Times New Roman"/>
              </a:rPr>
              <a:t>a.	Children living in poverty remain more likely to not receive the full schedule of vaccines. </a:t>
            </a:r>
          </a:p>
          <a:p>
            <a:pPr marL="685800" marR="0" indent="-228600">
              <a:spcBef>
                <a:spcPts val="0"/>
              </a:spcBef>
              <a:spcAft>
                <a:spcPts val="300"/>
              </a:spcAft>
              <a:tabLst>
                <a:tab pos="685800" algn="l"/>
              </a:tabLst>
            </a:pPr>
            <a:r>
              <a:rPr lang="en-US" sz="1100" dirty="0" smtClean="0">
                <a:effectLst/>
                <a:latin typeface="Times New Roman"/>
                <a:ea typeface="Times New Roman"/>
              </a:rPr>
              <a:t>b. 	Vaccine coverage drops off significantly for adults, as they often fail to get boosters and vaccines for diseases such as seasonal influenza.</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Packaging of vaccines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Vaccines may be packaged in a variety of containers. The community paramedic should be familiar with each type and know how to ensure safe use and disposal of that container.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1127880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buAutoNum type="arabicPeriod" startAt="2"/>
              <a:tabLst>
                <a:tab pos="457200" algn="l"/>
              </a:tabLst>
            </a:pPr>
            <a:r>
              <a:rPr lang="en-US" sz="1200" dirty="0" smtClean="0">
                <a:effectLst/>
                <a:latin typeface="Times New Roman" panose="02020603050405020304" pitchFamily="18" charset="0"/>
                <a:ea typeface="Times New Roman" panose="02020603050405020304" pitchFamily="18" charset="0"/>
              </a:rPr>
              <a:t>Ampules</a:t>
            </a:r>
          </a:p>
          <a:p>
            <a:pPr marL="685800" marR="0" indent="-228600">
              <a:spcBef>
                <a:spcPts val="0"/>
              </a:spcBef>
              <a:spcAft>
                <a:spcPts val="0"/>
              </a:spcAft>
            </a:pPr>
            <a:r>
              <a:rPr lang="en-US" sz="1200" dirty="0" smtClean="0">
                <a:effectLst/>
                <a:latin typeface="Times New Roman"/>
                <a:ea typeface="Times New Roman"/>
              </a:rPr>
              <a:t>a. 	</a:t>
            </a:r>
            <a:r>
              <a:rPr lang="en-US" sz="1200" dirty="0" smtClean="0">
                <a:effectLst/>
                <a:latin typeface="Times New Roman" panose="02020603050405020304" pitchFamily="18" charset="0"/>
                <a:ea typeface="Times New Roman" panose="02020603050405020304" pitchFamily="18" charset="0"/>
              </a:rPr>
              <a:t>Ampules are breakable sterile glass containers that are designed to carry a single dose of vaccine. </a:t>
            </a:r>
            <a:endParaRPr lang="en-US" sz="1200" dirty="0" smtClean="0">
              <a:effectLst/>
              <a:latin typeface="Times New Roman"/>
              <a:ea typeface="Times New Roman"/>
            </a:endParaRPr>
          </a:p>
          <a:p>
            <a:pPr marL="685800" marR="0" indent="-228600">
              <a:spcBef>
                <a:spcPts val="0"/>
              </a:spcBef>
              <a:spcAft>
                <a:spcPts val="0"/>
              </a:spcAft>
            </a:pPr>
            <a:r>
              <a:rPr lang="en-US" sz="1200" dirty="0" smtClean="0">
                <a:effectLst/>
                <a:latin typeface="Times New Roman"/>
                <a:ea typeface="Times New Roman"/>
              </a:rPr>
              <a:t>b.	When you are drawing a vaccine from an ampule, follow these steps:</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Check the vaccine to be sure that the expiration date has not passed and that it is the correct drug and concentration.</a:t>
            </a:r>
          </a:p>
          <a:p>
            <a:pPr marL="914400" marR="0" indent="-228600">
              <a:spcBef>
                <a:spcPts val="0"/>
              </a:spcBef>
              <a:spcAft>
                <a:spcPts val="0"/>
              </a:spcAft>
            </a:pPr>
            <a:r>
              <a:rPr lang="en-US" sz="1200" dirty="0" smtClean="0">
                <a:effectLst/>
                <a:latin typeface="Times New Roman"/>
                <a:ea typeface="Times New Roman"/>
              </a:rPr>
              <a:t>ii.	Shake the vaccine into the base of the ampule. If some of the drug is stuck in the neck, gently thump or tap the stem.</a:t>
            </a:r>
          </a:p>
          <a:p>
            <a:pPr marL="914400" marR="0" indent="-228600">
              <a:spcBef>
                <a:spcPts val="0"/>
              </a:spcBef>
              <a:spcAft>
                <a:spcPts val="0"/>
              </a:spcAft>
            </a:pPr>
            <a:r>
              <a:rPr lang="en-US" sz="1200" dirty="0" smtClean="0">
                <a:effectLst/>
                <a:latin typeface="Times New Roman"/>
                <a:ea typeface="Times New Roman"/>
              </a:rPr>
              <a:t>iii.	Using a 4- by 4-inch (10- by 10-cm) gauze pad, an alcohol prep, or an ampule breaker, grip the neck of the ampule and snap it off where the ampule is scored. If the ampule is not scored and an attempt is made to break it, some sharp edges may be present. Drop the stem in the sharps container.</a:t>
            </a:r>
          </a:p>
          <a:p>
            <a:pPr marL="914400" marR="0" indent="-228600">
              <a:spcBef>
                <a:spcPts val="0"/>
              </a:spcBef>
              <a:spcAft>
                <a:spcPts val="0"/>
              </a:spcAft>
            </a:pPr>
            <a:r>
              <a:rPr lang="en-US" sz="1200" dirty="0" smtClean="0">
                <a:effectLst/>
                <a:latin typeface="Times New Roman"/>
                <a:ea typeface="Times New Roman"/>
              </a:rPr>
              <a:t>iv.	Insert a filtered needle into the ampule without touching the outer sides of the ampule. Draw the solution into the syringe, and dispose of the ampule in the sharps container. </a:t>
            </a:r>
          </a:p>
          <a:p>
            <a:pPr marL="914400" marR="0" indent="-228600">
              <a:spcBef>
                <a:spcPts val="0"/>
              </a:spcBef>
              <a:spcAft>
                <a:spcPts val="0"/>
              </a:spcAft>
            </a:pPr>
            <a:r>
              <a:rPr lang="en-US" sz="1200" dirty="0" smtClean="0">
                <a:effectLst/>
                <a:latin typeface="Times New Roman"/>
                <a:ea typeface="Times New Roman"/>
              </a:rPr>
              <a:t>v.	Hold the syringe with the needle pointing up, and gently tap the barrel to loosen air trapped inside and cause it to rise. Press gently on the plunger to dispel any air bubbles.</a:t>
            </a:r>
          </a:p>
          <a:p>
            <a:pPr marL="914400" marR="0" indent="-228600">
              <a:spcBef>
                <a:spcPts val="0"/>
              </a:spcBef>
              <a:spcAft>
                <a:spcPts val="0"/>
              </a:spcAft>
            </a:pPr>
            <a:r>
              <a:rPr lang="en-US" sz="1200" dirty="0" smtClean="0">
                <a:effectLst/>
                <a:latin typeface="Times New Roman"/>
                <a:ea typeface="Times New Roman"/>
              </a:rPr>
              <a:t>vi.	Recap the needle using the one-handed method. Dispose of the needle in the sharps container, and attach a standard hypodermic needle to the syringe if necessary to administer the vaccine.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2474564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Vials</a:t>
            </a:r>
          </a:p>
          <a:p>
            <a:pPr marL="685800" marR="0" indent="-228600">
              <a:spcBef>
                <a:spcPts val="0"/>
              </a:spcBef>
              <a:spcAft>
                <a:spcPts val="0"/>
              </a:spcAft>
            </a:pPr>
            <a:r>
              <a:rPr lang="en-US" sz="1200" dirty="0" smtClean="0">
                <a:effectLst/>
                <a:latin typeface="Times New Roman"/>
                <a:ea typeface="Times New Roman"/>
              </a:rPr>
              <a:t>a.	Vials are small glass or plastic bottles with a rubber-stopper top; they may contain single or multiple doses of a vaccine. </a:t>
            </a:r>
          </a:p>
          <a:p>
            <a:pPr marL="685800" marR="0" indent="-228600">
              <a:spcBef>
                <a:spcPts val="0"/>
              </a:spcBef>
              <a:spcAft>
                <a:spcPts val="0"/>
              </a:spcAft>
            </a:pPr>
            <a:r>
              <a:rPr lang="en-US" sz="1200" dirty="0" smtClean="0">
                <a:effectLst/>
                <a:latin typeface="Times New Roman"/>
                <a:ea typeface="Times New Roman"/>
              </a:rPr>
              <a:t>b. 	When you are using a vial of vaccine, you must first determine how much of the drug you will need and how many doses are in the vial.</a:t>
            </a:r>
          </a:p>
          <a:p>
            <a:pPr marL="685800" marR="0" indent="-228600">
              <a:spcBef>
                <a:spcPts val="0"/>
              </a:spcBef>
              <a:spcAft>
                <a:spcPts val="0"/>
              </a:spcAft>
            </a:pPr>
            <a:r>
              <a:rPr lang="en-US" sz="1200" dirty="0" smtClean="0">
                <a:effectLst/>
                <a:latin typeface="Times New Roman"/>
                <a:ea typeface="Times New Roman"/>
              </a:rPr>
              <a:t>c. 	For a single-dose vial, you may draw up the entire amount in the vial. For multiple-dose vials, you should draw up only the amount needed.</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Remember that once you remove the cover from a vial, it is no longer sterile.</a:t>
            </a:r>
          </a:p>
          <a:p>
            <a:pPr marL="914400" marR="0" indent="-228600">
              <a:spcBef>
                <a:spcPts val="0"/>
              </a:spcBef>
              <a:spcAft>
                <a:spcPts val="0"/>
              </a:spcAft>
            </a:pPr>
            <a:r>
              <a:rPr lang="en-US" sz="1200" dirty="0" smtClean="0">
                <a:effectLst/>
                <a:latin typeface="Times New Roman"/>
                <a:ea typeface="Times New Roman"/>
              </a:rPr>
              <a:t>ii.	</a:t>
            </a:r>
            <a:r>
              <a:rPr lang="en-US" sz="1200" dirty="0" smtClean="0">
                <a:effectLst/>
                <a:latin typeface="Times New Roman"/>
                <a:ea typeface="Times New Roman"/>
              </a:rPr>
              <a:t>If </a:t>
            </a:r>
            <a:r>
              <a:rPr lang="en-US" sz="1200" dirty="0" smtClean="0">
                <a:effectLst/>
                <a:latin typeface="Times New Roman"/>
                <a:ea typeface="Times New Roman"/>
              </a:rPr>
              <a:t>you need a second dose, clean the top of the vial with alcohol before withdrawing the vaccine.</a:t>
            </a:r>
          </a:p>
          <a:p>
            <a:pPr marL="685800" marR="0" indent="-228600">
              <a:spcBef>
                <a:spcPts val="0"/>
              </a:spcBef>
              <a:spcAft>
                <a:spcPts val="0"/>
              </a:spcAft>
            </a:pPr>
            <a:r>
              <a:rPr lang="en-US" sz="1200" dirty="0" smtClean="0">
                <a:effectLst/>
                <a:latin typeface="Times New Roman"/>
                <a:ea typeface="Times New Roman"/>
              </a:rPr>
              <a:t>d. 	When you are drawing vaccine from a vial, follow these steps:</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Check the vaccine to be sure that the expiration date has not passed and that it is the correct drug and concentration.</a:t>
            </a:r>
          </a:p>
          <a:p>
            <a:pPr marL="914400" marR="0" indent="-228600">
              <a:spcBef>
                <a:spcPts val="0"/>
              </a:spcBef>
              <a:spcAft>
                <a:spcPts val="0"/>
              </a:spcAft>
            </a:pPr>
            <a:r>
              <a:rPr lang="en-US" sz="1200" dirty="0" smtClean="0">
                <a:effectLst/>
                <a:latin typeface="Times New Roman"/>
                <a:ea typeface="Times New Roman"/>
              </a:rPr>
              <a:t>ii.	Remove the sterile cover, or clean the top with alcohol if the vial was previously opened.</a:t>
            </a:r>
          </a:p>
          <a:p>
            <a:pPr marL="914400" marR="0" indent="-228600">
              <a:spcBef>
                <a:spcPts val="0"/>
              </a:spcBef>
              <a:spcAft>
                <a:spcPts val="0"/>
              </a:spcAft>
            </a:pPr>
            <a:r>
              <a:rPr lang="en-US" sz="1200" dirty="0" smtClean="0">
                <a:effectLst/>
                <a:latin typeface="Times New Roman"/>
                <a:ea typeface="Times New Roman"/>
              </a:rPr>
              <a:t>iii.	Wipe the vial’s rubber top with an alcohol prep before touching it with the needle. Determine the amount of vaccine needed, and draw that amount of air into the syringe.</a:t>
            </a:r>
          </a:p>
          <a:p>
            <a:pPr marL="914400" marR="0" indent="-228600">
              <a:spcBef>
                <a:spcPts val="0"/>
              </a:spcBef>
              <a:spcAft>
                <a:spcPts val="0"/>
              </a:spcAft>
            </a:pPr>
            <a:r>
              <a:rPr lang="en-US" sz="1200" dirty="0" smtClean="0">
                <a:effectLst/>
                <a:latin typeface="Times New Roman"/>
                <a:ea typeface="Times New Roman"/>
              </a:rPr>
              <a:t>iv.	Invert the vial, and insert the needle through the rubber stopper. Expel the air in the syringe into the vial, and then withdraw the amount of vaccine needed.</a:t>
            </a:r>
          </a:p>
          <a:p>
            <a:pPr marL="914400" marR="0" indent="-228600">
              <a:spcBef>
                <a:spcPts val="0"/>
              </a:spcBef>
              <a:spcAft>
                <a:spcPts val="0"/>
              </a:spcAft>
            </a:pPr>
            <a:r>
              <a:rPr lang="en-US" sz="1200" dirty="0" smtClean="0">
                <a:effectLst/>
                <a:latin typeface="Times New Roman"/>
                <a:ea typeface="Times New Roman"/>
              </a:rPr>
              <a:t>v.	Withdraw the needle, and expel any air in the syringe.</a:t>
            </a:r>
          </a:p>
          <a:p>
            <a:pPr marL="914400" marR="0" indent="-228600">
              <a:spcBef>
                <a:spcPts val="0"/>
              </a:spcBef>
              <a:spcAft>
                <a:spcPts val="0"/>
              </a:spcAft>
            </a:pPr>
            <a:r>
              <a:rPr lang="en-US" sz="1200" dirty="0" smtClean="0">
                <a:effectLst/>
                <a:latin typeface="Times New Roman"/>
                <a:ea typeface="Times New Roman"/>
              </a:rPr>
              <a:t>vi.	Recap the needle using the one-handed method. Label the syringe if the vaccine is not immediately given to the patient.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668168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Prefilled syringes</a:t>
            </a:r>
          </a:p>
          <a:p>
            <a:pPr marL="685800" marR="0" indent="-228600">
              <a:spcBef>
                <a:spcPts val="0"/>
              </a:spcBef>
              <a:spcAft>
                <a:spcPts val="0"/>
              </a:spcAft>
            </a:pPr>
            <a:r>
              <a:rPr lang="en-US" sz="1200" dirty="0" smtClean="0">
                <a:effectLst/>
                <a:latin typeface="Times New Roman"/>
                <a:ea typeface="Times New Roman"/>
              </a:rPr>
              <a:t>a. 	Two types of prefilled syringes exist: those that are separated into a glass drug cartridge with a syringe, and preassembled plastic prefilled syringes. </a:t>
            </a:r>
          </a:p>
          <a:p>
            <a:pPr marL="685800" marR="0" indent="-228600">
              <a:spcBef>
                <a:spcPts val="0"/>
              </a:spcBef>
              <a:spcAft>
                <a:spcPts val="0"/>
              </a:spcAft>
            </a:pPr>
            <a:r>
              <a:rPr lang="en-US" sz="1200" dirty="0" smtClean="0">
                <a:effectLst/>
                <a:latin typeface="Times New Roman"/>
                <a:ea typeface="Times New Roman"/>
              </a:rPr>
              <a:t>b.	These syringes are designed for ease of use. </a:t>
            </a:r>
          </a:p>
          <a:p>
            <a:pPr marL="685800" marR="0" indent="-228600">
              <a:spcBef>
                <a:spcPts val="0"/>
              </a:spcBef>
              <a:spcAft>
                <a:spcPts val="0"/>
              </a:spcAft>
            </a:pPr>
            <a:r>
              <a:rPr lang="en-US" sz="1200" dirty="0" smtClean="0">
                <a:effectLst/>
                <a:latin typeface="Times New Roman"/>
                <a:ea typeface="Times New Roman"/>
              </a:rPr>
              <a:t>c.	With many drug cartridge and syringe systems, both pieces of the assembly may contain sharps and should be disposed of properly.</a:t>
            </a:r>
          </a:p>
          <a:p>
            <a:pPr marL="685800" marR="0" indent="-228600">
              <a:spcBef>
                <a:spcPts val="0"/>
              </a:spcBef>
              <a:spcAft>
                <a:spcPts val="0"/>
              </a:spcAft>
            </a:pPr>
            <a:r>
              <a:rPr lang="en-US" sz="1200" dirty="0" smtClean="0">
                <a:effectLst/>
                <a:latin typeface="Times New Roman"/>
                <a:ea typeface="Times New Roman"/>
              </a:rPr>
              <a:t>d.	To assemble the two-part prefilled syringe: </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Pop the yellow caps off of the syringe and the drug cartridge</a:t>
            </a:r>
          </a:p>
          <a:p>
            <a:pPr marL="914400" marR="0" indent="-228600">
              <a:spcBef>
                <a:spcPts val="0"/>
              </a:spcBef>
              <a:spcAft>
                <a:spcPts val="0"/>
              </a:spcAft>
            </a:pPr>
            <a:r>
              <a:rPr lang="en-US" sz="1200" dirty="0" smtClean="0">
                <a:effectLst/>
                <a:latin typeface="Times New Roman"/>
                <a:ea typeface="Times New Roman"/>
              </a:rPr>
              <a:t>ii.	Insert the drug cartridge into the barrel of the syringe</a:t>
            </a:r>
          </a:p>
          <a:p>
            <a:pPr marL="914400" marR="0" indent="-228600">
              <a:spcBef>
                <a:spcPts val="0"/>
              </a:spcBef>
              <a:spcAft>
                <a:spcPts val="0"/>
              </a:spcAft>
            </a:pPr>
            <a:r>
              <a:rPr lang="en-US" sz="1200" dirty="0" smtClean="0">
                <a:effectLst/>
                <a:latin typeface="Times New Roman"/>
                <a:ea typeface="Times New Roman"/>
              </a:rPr>
              <a:t>iii.	Screw them together</a:t>
            </a:r>
          </a:p>
          <a:p>
            <a:pPr marL="914400" marR="0" indent="-228600">
              <a:spcBef>
                <a:spcPts val="0"/>
              </a:spcBef>
              <a:spcAft>
                <a:spcPts val="0"/>
              </a:spcAft>
            </a:pPr>
            <a:r>
              <a:rPr lang="en-US" sz="1200" dirty="0" smtClean="0">
                <a:effectLst/>
                <a:latin typeface="Times New Roman"/>
                <a:ea typeface="Times New Roman"/>
              </a:rPr>
              <a:t>iv.	Remove the needle cover, and expel air in the manner previously described </a:t>
            </a:r>
          </a:p>
          <a:p>
            <a:pPr marL="914400" marR="0" indent="-228600">
              <a:spcBef>
                <a:spcPts val="0"/>
              </a:spcBef>
              <a:spcAft>
                <a:spcPts val="0"/>
              </a:spcAft>
            </a:pPr>
            <a:r>
              <a:rPr lang="en-US" sz="1200" dirty="0" smtClean="0">
                <a:effectLst/>
                <a:latin typeface="Times New Roman"/>
                <a:ea typeface="Times New Roman"/>
              </a:rPr>
              <a:t>v.	Follow the steps for the route by which the vaccine is to be </a:t>
            </a:r>
            <a:r>
              <a:rPr lang="en-US" sz="1200" dirty="0" smtClean="0">
                <a:effectLst/>
                <a:latin typeface="Times New Roman"/>
                <a:ea typeface="Times New Roman"/>
              </a:rPr>
              <a:t>given</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4266062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Vaccines may be administered via several different routes</a:t>
            </a:r>
          </a:p>
          <a:p>
            <a:pPr marL="457200" marR="0" lvl="1" indent="-228600" algn="l" defTabSz="914400" rtl="0" eaLnBrk="0" fontAlgn="base" latinLnBrk="0" hangingPunct="0">
              <a:lnSpc>
                <a:spcPct val="100000"/>
              </a:lnSpc>
              <a:spcBef>
                <a:spcPct val="25000"/>
              </a:spcBef>
              <a:spcAft>
                <a:spcPct val="0"/>
              </a:spcAft>
              <a:buClr>
                <a:srgbClr val="FFFFFF">
                  <a:lumMod val="75000"/>
                </a:srgbClr>
              </a:buClr>
              <a:buSzTx/>
              <a:buFontTx/>
              <a:buNone/>
              <a:tabLst/>
              <a:defRPr/>
            </a:pPr>
            <a:r>
              <a:rPr kumimoji="0" lang="en-US" sz="2400" b="0" i="0" u="none" strike="noStrike" kern="0" cap="none" spc="0" normalizeH="0" baseline="0" noProof="0" dirty="0" smtClean="0">
                <a:ln>
                  <a:noFill/>
                </a:ln>
                <a:solidFill>
                  <a:srgbClr val="FFFFFF">
                    <a:lumMod val="75000"/>
                  </a:srgbClr>
                </a:solidFill>
                <a:effectLst/>
                <a:uLnTx/>
                <a:uFillTx/>
                <a:latin typeface="Arial"/>
              </a:rPr>
              <a:t>a.	Intradermal</a:t>
            </a:r>
          </a:p>
          <a:p>
            <a:pPr marL="457200" marR="0" lvl="1" indent="-228600" algn="l" defTabSz="914400" rtl="0" eaLnBrk="0" fontAlgn="base" latinLnBrk="0" hangingPunct="0">
              <a:lnSpc>
                <a:spcPct val="100000"/>
              </a:lnSpc>
              <a:spcBef>
                <a:spcPct val="25000"/>
              </a:spcBef>
              <a:spcAft>
                <a:spcPct val="0"/>
              </a:spcAft>
              <a:buClr>
                <a:srgbClr val="FFFFFF">
                  <a:lumMod val="75000"/>
                </a:srgbClr>
              </a:buClr>
              <a:buSzTx/>
              <a:buFontTx/>
              <a:buNone/>
              <a:tabLst/>
              <a:defRPr/>
            </a:pPr>
            <a:r>
              <a:rPr kumimoji="0" lang="en-US" sz="2400" b="0" i="0" u="none" strike="noStrike" kern="0" cap="none" spc="0" normalizeH="0" baseline="0" noProof="0" dirty="0" smtClean="0">
                <a:ln>
                  <a:noFill/>
                </a:ln>
                <a:solidFill>
                  <a:srgbClr val="FFFFFF">
                    <a:lumMod val="75000"/>
                  </a:srgbClr>
                </a:solidFill>
                <a:effectLst/>
                <a:uLnTx/>
                <a:uFillTx/>
                <a:latin typeface="Arial"/>
              </a:rPr>
              <a:t>b.	Subcutaneous</a:t>
            </a:r>
          </a:p>
          <a:p>
            <a:pPr marL="457200" marR="0" lvl="1" indent="-228600" algn="l" defTabSz="914400" rtl="0" eaLnBrk="0" fontAlgn="base" latinLnBrk="0" hangingPunct="0">
              <a:lnSpc>
                <a:spcPct val="100000"/>
              </a:lnSpc>
              <a:spcBef>
                <a:spcPct val="25000"/>
              </a:spcBef>
              <a:spcAft>
                <a:spcPct val="0"/>
              </a:spcAft>
              <a:buClr>
                <a:srgbClr val="FFFFFF">
                  <a:lumMod val="75000"/>
                </a:srgbClr>
              </a:buClr>
              <a:buSzTx/>
              <a:buFontTx/>
              <a:buNone/>
              <a:tabLst/>
              <a:defRPr/>
            </a:pPr>
            <a:r>
              <a:rPr kumimoji="0" lang="en-US" sz="2400" b="0" i="0" u="none" strike="noStrike" kern="0" cap="none" spc="0" normalizeH="0" baseline="0" noProof="0" dirty="0" smtClean="0">
                <a:ln>
                  <a:noFill/>
                </a:ln>
                <a:solidFill>
                  <a:srgbClr val="FFFFFF">
                    <a:lumMod val="75000"/>
                  </a:srgbClr>
                </a:solidFill>
                <a:effectLst/>
                <a:uLnTx/>
                <a:uFillTx/>
                <a:latin typeface="Arial"/>
              </a:rPr>
              <a:t>c.	Intramuscular (including Z-track injections)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595394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b="1"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Intradermal vaccine administration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Intradermal injections involve administering a small amount of vaccine </a:t>
            </a:r>
            <a:r>
              <a:rPr lang="en-US" sz="1200" dirty="0" smtClean="0">
                <a:effectLst/>
                <a:latin typeface="Times New Roman" panose="02020603050405020304" pitchFamily="18" charset="0"/>
                <a:ea typeface="Times New Roman" panose="02020603050405020304" pitchFamily="18" charset="0"/>
              </a:rPr>
              <a:t>(typically </a:t>
            </a:r>
            <a:r>
              <a:rPr lang="en-US" sz="1200" dirty="0">
                <a:effectLst/>
                <a:latin typeface="Times New Roman" panose="02020603050405020304" pitchFamily="18" charset="0"/>
                <a:ea typeface="Times New Roman" panose="02020603050405020304" pitchFamily="18" charset="0"/>
              </a:rPr>
              <a:t>less than 1 </a:t>
            </a:r>
            <a:r>
              <a:rPr lang="en-US" sz="1200" dirty="0" smtClean="0">
                <a:effectLst/>
                <a:latin typeface="Times New Roman" panose="02020603050405020304" pitchFamily="18" charset="0"/>
                <a:ea typeface="Times New Roman" panose="02020603050405020304" pitchFamily="18" charset="0"/>
              </a:rPr>
              <a:t>mL) </a:t>
            </a:r>
            <a:r>
              <a:rPr lang="en-US" sz="1200" dirty="0">
                <a:effectLst/>
                <a:latin typeface="Times New Roman" panose="02020603050405020304" pitchFamily="18" charset="0"/>
                <a:ea typeface="Times New Roman" panose="02020603050405020304" pitchFamily="18" charset="0"/>
              </a:rPr>
              <a:t>into the dermal layer just beneath the epidermis.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technique involves the use of a 1-mL syringe (eg, a tuberculin syringe) and a 25- to 27-gauge, 3/8- to 1-inch (10- to 25-mm) needle.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When selecting a site for an intradermal injection, avoid areas that contain superficial blood vessels to minimize the risk of systemic absorption of the injected drug.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1671172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Because of their high visibility and relative lack of hair, the most common anatomic locations for intradermal injections are the anterior forearm and upper back.</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Drugs administered intradermally have a slow rate of absorption; there is minimal to no systemic distribution. The vaccine remains locally collected at the site of the injection.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Typically, these injections are given in a physician’s office or in the hospital to test a patient for allergies or to perform a purified protein derivative (PPD)—a skin test for tuberculosis.</a:t>
            </a:r>
          </a:p>
          <a:p>
            <a:pPr marL="457200" marR="0" indent="-228600">
              <a:spcBef>
                <a:spcPts val="0"/>
              </a:spcBef>
              <a:spcAft>
                <a:spcPts val="300"/>
              </a:spcAft>
              <a:tabLst>
                <a:tab pos="457200" algn="l"/>
              </a:tabLst>
            </a:pPr>
            <a:r>
              <a:rPr lang="en-US" sz="1200" dirty="0" smtClean="0">
                <a:effectLst/>
                <a:latin typeface="Times New Roman"/>
                <a:ea typeface="Times New Roman"/>
              </a:rPr>
              <a:t>7.	Follow these steps to administer a vaccine via the intradermal route:</a:t>
            </a:r>
          </a:p>
          <a:p>
            <a:pPr marL="685800" marR="0" indent="-228600">
              <a:spcBef>
                <a:spcPts val="0"/>
              </a:spcBef>
              <a:spcAft>
                <a:spcPts val="0"/>
              </a:spcAft>
            </a:pPr>
            <a:r>
              <a:rPr lang="en-US" sz="1200" dirty="0" smtClean="0">
                <a:effectLst/>
                <a:latin typeface="Times New Roman"/>
                <a:ea typeface="Times New Roman"/>
              </a:rPr>
              <a:t>a.	To assemble the two-part prefilled syringe: </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Take standard precautions.</a:t>
            </a:r>
          </a:p>
          <a:p>
            <a:pPr marL="914400" marR="0" indent="-228600">
              <a:spcBef>
                <a:spcPts val="0"/>
              </a:spcBef>
              <a:spcAft>
                <a:spcPts val="0"/>
              </a:spcAft>
            </a:pPr>
            <a:r>
              <a:rPr lang="en-US" sz="1200" dirty="0" smtClean="0">
                <a:effectLst/>
                <a:latin typeface="Times New Roman"/>
                <a:ea typeface="Times New Roman"/>
              </a:rPr>
              <a:t>ii.	Check the vaccine to ensure that it is the correct one, that it is not cloudy or discolored, and that the expiration date has no passed, and determine the appropriate amount to give for the correct dose.</a:t>
            </a:r>
          </a:p>
          <a:p>
            <a:pPr marL="914400" marR="0" indent="-228600">
              <a:spcBef>
                <a:spcPts val="0"/>
              </a:spcBef>
              <a:spcAft>
                <a:spcPts val="0"/>
              </a:spcAft>
            </a:pPr>
            <a:r>
              <a:rPr lang="en-US" sz="1200" dirty="0" smtClean="0">
                <a:effectLst/>
                <a:latin typeface="Times New Roman"/>
                <a:ea typeface="Times New Roman"/>
              </a:rPr>
              <a:t>iii.	Advise the patient of potential discomfort while explaining the procedure.</a:t>
            </a:r>
          </a:p>
          <a:p>
            <a:pPr marL="914400" marR="0" indent="-228600">
              <a:spcBef>
                <a:spcPts val="0"/>
              </a:spcBef>
              <a:spcAft>
                <a:spcPts val="0"/>
              </a:spcAft>
            </a:pPr>
            <a:r>
              <a:rPr lang="en-US" sz="1200" dirty="0" smtClean="0">
                <a:effectLst/>
                <a:latin typeface="Times New Roman"/>
                <a:ea typeface="Times New Roman"/>
              </a:rPr>
              <a:t>iv.	Assemble and check equipment needed: alcohol preps and a 1-mL syringe with a 25- to 27-gauge, 3/8- or 1-inch (10- to 25-mm) needle. Draw up the correct dose of vaccine.</a:t>
            </a:r>
          </a:p>
          <a:p>
            <a:pPr marL="914400" marR="0" indent="-228600">
              <a:spcBef>
                <a:spcPts val="0"/>
              </a:spcBef>
              <a:spcAft>
                <a:spcPts val="0"/>
              </a:spcAft>
            </a:pPr>
            <a:r>
              <a:rPr lang="en-US" sz="1200" dirty="0" smtClean="0">
                <a:effectLst/>
                <a:latin typeface="Times New Roman"/>
                <a:ea typeface="Times New Roman"/>
              </a:rPr>
              <a:t>v.	Cleanse the area for administration using aseptic technique.</a:t>
            </a:r>
          </a:p>
          <a:p>
            <a:pPr marL="914400" marR="0" indent="-228600">
              <a:spcBef>
                <a:spcPts val="0"/>
              </a:spcBef>
              <a:spcAft>
                <a:spcPts val="0"/>
              </a:spcAft>
            </a:pPr>
            <a:r>
              <a:rPr lang="en-US" sz="1200" dirty="0" smtClean="0">
                <a:effectLst/>
                <a:latin typeface="Times New Roman"/>
                <a:ea typeface="Times New Roman"/>
              </a:rPr>
              <a:t>vi.	Pull the skin taut with your </a:t>
            </a:r>
            <a:r>
              <a:rPr lang="en-US" sz="1200" dirty="0" err="1" smtClean="0">
                <a:effectLst/>
                <a:latin typeface="Times New Roman"/>
                <a:ea typeface="Times New Roman"/>
              </a:rPr>
              <a:t>nondominant</a:t>
            </a:r>
            <a:r>
              <a:rPr lang="en-US" sz="1200" dirty="0" smtClean="0">
                <a:effectLst/>
                <a:latin typeface="Times New Roman"/>
                <a:ea typeface="Times New Roman"/>
              </a:rPr>
              <a:t> hand.	</a:t>
            </a:r>
          </a:p>
          <a:p>
            <a:pPr marL="914400" marR="0" indent="-228600">
              <a:spcBef>
                <a:spcPts val="0"/>
              </a:spcBef>
              <a:spcAft>
                <a:spcPts val="0"/>
              </a:spcAft>
            </a:pPr>
            <a:r>
              <a:rPr lang="en-US" sz="1200" dirty="0" smtClean="0">
                <a:effectLst/>
                <a:latin typeface="Times New Roman"/>
                <a:ea typeface="Times New Roman"/>
              </a:rPr>
              <a:t>vii.	Insert the needle at a 10° to 15° angle with the bevel up.</a:t>
            </a:r>
          </a:p>
          <a:p>
            <a:pPr marL="914400" marR="0" indent="-228600">
              <a:spcBef>
                <a:spcPts val="0"/>
              </a:spcBef>
              <a:spcAft>
                <a:spcPts val="0"/>
              </a:spcAft>
            </a:pPr>
            <a:r>
              <a:rPr lang="en-US" sz="1200" dirty="0" smtClean="0">
                <a:effectLst/>
                <a:latin typeface="Times New Roman"/>
                <a:ea typeface="Times New Roman"/>
              </a:rPr>
              <a:t>viii. Slowly inject the vaccine while observing for the formation of a wheal, or small bump, which indicates that the vaccine is collecting in the intradermal tissue.</a:t>
            </a:r>
          </a:p>
          <a:p>
            <a:pPr marL="914400" marR="0" indent="-228600">
              <a:spcBef>
                <a:spcPts val="0"/>
              </a:spcBef>
              <a:spcAft>
                <a:spcPts val="0"/>
              </a:spcAft>
            </a:pPr>
            <a:r>
              <a:rPr lang="en-US" sz="1200" dirty="0" smtClean="0">
                <a:effectLst/>
                <a:latin typeface="Times New Roman"/>
                <a:ea typeface="Times New Roman"/>
              </a:rPr>
              <a:t>ix.	Remove the needle. Immediately dispose of the needle and syringe in the sharps container.</a:t>
            </a:r>
          </a:p>
          <a:p>
            <a:pPr marL="914400" marR="0" indent="-228600">
              <a:spcBef>
                <a:spcPts val="0"/>
              </a:spcBef>
              <a:spcAft>
                <a:spcPts val="0"/>
              </a:spcAft>
            </a:pPr>
            <a:r>
              <a:rPr lang="en-US" sz="1200" dirty="0" smtClean="0">
                <a:effectLst/>
                <a:latin typeface="Times New Roman"/>
                <a:ea typeface="Times New Roman"/>
              </a:rPr>
              <a:t>x.	Document the vaccine given, route, administration time, and response of the patient.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4240845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Subcutaneous vaccine administration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Subcutaneous injections are given into the loose connective tissue between the dermis and the muscle layer.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Volumes of a drug administered subcutaneously are usually 1 mL or less.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injection is performed using a 24- to 26-gauge, 1⁄2- to 1-inch (13- to 25-mm) needle.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37</a:t>
            </a:fld>
            <a:endParaRPr lang="en-US" altLang="en-US" dirty="0"/>
          </a:p>
        </p:txBody>
      </p:sp>
    </p:spTree>
    <p:extLst>
      <p:ext uri="{BB962C8B-B14F-4D97-AF65-F5344CB8AC3E}">
        <p14:creationId xmlns:p14="http://schemas.microsoft.com/office/powerpoint/2010/main" val="128369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Common sites for subcutaneous injections—in both adults and children include: </a:t>
            </a:r>
          </a:p>
          <a:p>
            <a:pPr marL="685800" marR="0" indent="-228600">
              <a:spcBef>
                <a:spcPts val="0"/>
              </a:spcBef>
              <a:spcAft>
                <a:spcPts val="300"/>
              </a:spcAft>
              <a:tabLst>
                <a:tab pos="457200" algn="l"/>
              </a:tabLst>
            </a:pPr>
            <a:r>
              <a:rPr lang="en-US" sz="1200" dirty="0" smtClean="0">
                <a:effectLst/>
                <a:latin typeface="Times New Roman"/>
                <a:ea typeface="Times New Roman"/>
              </a:rPr>
              <a:t>a.	Upper arms</a:t>
            </a:r>
          </a:p>
          <a:p>
            <a:pPr marL="685800" marR="0" indent="-228600">
              <a:spcBef>
                <a:spcPts val="0"/>
              </a:spcBef>
              <a:spcAft>
                <a:spcPts val="300"/>
              </a:spcAft>
              <a:tabLst>
                <a:tab pos="457200" algn="l"/>
              </a:tabLst>
            </a:pPr>
            <a:r>
              <a:rPr lang="en-US" sz="1200" dirty="0" smtClean="0">
                <a:effectLst/>
                <a:latin typeface="Times New Roman"/>
                <a:ea typeface="Times New Roman"/>
              </a:rPr>
              <a:t>b.	Anterior thighs</a:t>
            </a:r>
          </a:p>
          <a:p>
            <a:pPr marL="685800" marR="0" indent="-228600">
              <a:spcBef>
                <a:spcPts val="0"/>
              </a:spcBef>
              <a:spcAft>
                <a:spcPts val="300"/>
              </a:spcAft>
              <a:tabLst>
                <a:tab pos="457200" algn="l"/>
              </a:tabLst>
            </a:pPr>
            <a:r>
              <a:rPr lang="en-US" sz="1200" dirty="0" smtClean="0">
                <a:effectLst/>
                <a:latin typeface="Times New Roman"/>
                <a:ea typeface="Times New Roman"/>
              </a:rPr>
              <a:t>c.	Abdomen</a:t>
            </a:r>
          </a:p>
          <a:p>
            <a:pPr marL="457200" marR="0" indent="-228600">
              <a:spcBef>
                <a:spcPts val="0"/>
              </a:spcBef>
              <a:spcAft>
                <a:spcPts val="300"/>
              </a:spcAft>
              <a:tabLst>
                <a:tab pos="457200" algn="l"/>
              </a:tabLst>
            </a:pPr>
            <a:r>
              <a:rPr lang="en-US" sz="1200" dirty="0" smtClean="0">
                <a:effectLst/>
                <a:latin typeface="Times New Roman"/>
                <a:ea typeface="Times New Roman"/>
              </a:rPr>
              <a:t>5.	Follow these steps to administer a vaccine via the subcutaneous route:</a:t>
            </a:r>
          </a:p>
          <a:p>
            <a:pPr marL="685800" marR="0" indent="-228600">
              <a:spcBef>
                <a:spcPts val="0"/>
              </a:spcBef>
              <a:spcAft>
                <a:spcPts val="300"/>
              </a:spcAft>
              <a:tabLst>
                <a:tab pos="457200" algn="l"/>
              </a:tabLst>
            </a:pPr>
            <a:r>
              <a:rPr lang="en-US" sz="1200" dirty="0" smtClean="0">
                <a:effectLst/>
                <a:latin typeface="Times New Roman"/>
                <a:ea typeface="Times New Roman"/>
              </a:rPr>
              <a:t>a.	Take standard precautions.</a:t>
            </a:r>
          </a:p>
          <a:p>
            <a:pPr marL="685800" marR="0" indent="-228600">
              <a:spcBef>
                <a:spcPts val="0"/>
              </a:spcBef>
              <a:spcAft>
                <a:spcPts val="300"/>
              </a:spcAft>
              <a:tabLst>
                <a:tab pos="457200" algn="l"/>
              </a:tabLst>
            </a:pPr>
            <a:r>
              <a:rPr lang="en-US" sz="1200" dirty="0" smtClean="0">
                <a:effectLst/>
                <a:latin typeface="Times New Roman"/>
                <a:ea typeface="Times New Roman"/>
              </a:rPr>
              <a:t>b.	Check the vaccine to ensure that it is the correct one, that it is not cloudy or discolored, and that the expiration date has not passed, and determine the appropriate amount and concentration for the correct dose.</a:t>
            </a:r>
          </a:p>
          <a:p>
            <a:pPr marL="685800" marR="0" indent="-228600">
              <a:spcBef>
                <a:spcPts val="0"/>
              </a:spcBef>
              <a:spcAft>
                <a:spcPts val="300"/>
              </a:spcAft>
              <a:tabLst>
                <a:tab pos="457200" algn="l"/>
              </a:tabLst>
            </a:pPr>
            <a:r>
              <a:rPr lang="en-US" sz="1200" dirty="0" smtClean="0">
                <a:effectLst/>
                <a:latin typeface="Times New Roman"/>
                <a:ea typeface="Times New Roman"/>
              </a:rPr>
              <a:t>c.	Advise the patient of potential discomfort while explaining the procedure.</a:t>
            </a:r>
          </a:p>
          <a:p>
            <a:pPr marL="685800" marR="0" indent="-228600">
              <a:spcBef>
                <a:spcPts val="0"/>
              </a:spcBef>
              <a:spcAft>
                <a:spcPts val="300"/>
              </a:spcAft>
              <a:tabLst>
                <a:tab pos="457200" algn="l"/>
              </a:tabLst>
            </a:pPr>
            <a:r>
              <a:rPr lang="en-US" sz="1200" dirty="0" smtClean="0">
                <a:effectLst/>
                <a:latin typeface="Times New Roman"/>
                <a:ea typeface="Times New Roman"/>
              </a:rPr>
              <a:t>d.	Assemble and check equipment needed: alcohol preps and a 3-mL syringe with a 24- to 26-gauge needle. Draw up the correct dose of vaccine.</a:t>
            </a:r>
          </a:p>
          <a:p>
            <a:pPr marL="685800" marR="0" indent="-228600">
              <a:spcBef>
                <a:spcPts val="0"/>
              </a:spcBef>
              <a:spcAft>
                <a:spcPts val="300"/>
              </a:spcAft>
              <a:tabLst>
                <a:tab pos="457200" algn="l"/>
              </a:tabLst>
            </a:pPr>
            <a:r>
              <a:rPr lang="en-US" sz="1200" dirty="0" smtClean="0">
                <a:effectLst/>
                <a:latin typeface="Times New Roman"/>
                <a:ea typeface="Times New Roman"/>
              </a:rPr>
              <a:t>e.	Cleanse the area for the administration (usually the upper arm or thigh) using aseptic technique.</a:t>
            </a:r>
          </a:p>
          <a:p>
            <a:pPr marL="685800" marR="0" indent="-228600">
              <a:spcBef>
                <a:spcPts val="0"/>
              </a:spcBef>
              <a:spcAft>
                <a:spcPts val="300"/>
              </a:spcAft>
              <a:tabLst>
                <a:tab pos="457200" algn="l"/>
              </a:tabLst>
            </a:pPr>
            <a:r>
              <a:rPr lang="en-US" sz="1200" dirty="0" smtClean="0">
                <a:effectLst/>
                <a:latin typeface="Times New Roman"/>
                <a:ea typeface="Times New Roman"/>
              </a:rPr>
              <a:t>f.	Pinch the skin surrounding the area, advise the patient of a stick, and insert the needle at a 45° angle. </a:t>
            </a:r>
          </a:p>
          <a:p>
            <a:pPr marL="685800" marR="0" indent="-228600">
              <a:spcBef>
                <a:spcPts val="0"/>
              </a:spcBef>
              <a:spcAft>
                <a:spcPts val="300"/>
              </a:spcAft>
              <a:tabLst>
                <a:tab pos="457200" algn="l"/>
              </a:tabLst>
            </a:pPr>
            <a:r>
              <a:rPr lang="en-US" sz="1200" dirty="0" smtClean="0">
                <a:effectLst/>
                <a:latin typeface="Times New Roman"/>
                <a:ea typeface="Times New Roman"/>
              </a:rPr>
              <a:t>g.	Inject the vaccine and remove the needle. Immediately dispose of the needle and syringe in the sharps container.</a:t>
            </a:r>
          </a:p>
          <a:p>
            <a:pPr marL="685800" marR="0" indent="-228600">
              <a:spcBef>
                <a:spcPts val="0"/>
              </a:spcBef>
              <a:spcAft>
                <a:spcPts val="300"/>
              </a:spcAft>
              <a:tabLst>
                <a:tab pos="457200" algn="l"/>
              </a:tabLst>
            </a:pPr>
            <a:r>
              <a:rPr lang="en-US" sz="1200" dirty="0" smtClean="0">
                <a:effectLst/>
                <a:latin typeface="Times New Roman"/>
                <a:ea typeface="Times New Roman"/>
              </a:rPr>
              <a:t>h.	To disperse the vaccine through the tissue, rub the area in a circular motion with your gloved hand.</a:t>
            </a:r>
          </a:p>
          <a:p>
            <a:pPr marL="6858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Properly store any unused vaccine.</a:t>
            </a:r>
          </a:p>
          <a:p>
            <a:pPr marL="685800" marR="0" indent="-228600">
              <a:spcBef>
                <a:spcPts val="0"/>
              </a:spcBef>
              <a:spcAft>
                <a:spcPts val="300"/>
              </a:spcAft>
              <a:tabLst>
                <a:tab pos="457200" algn="l"/>
              </a:tabLst>
            </a:pPr>
            <a:r>
              <a:rPr lang="en-US" sz="1200" dirty="0" smtClean="0">
                <a:effectLst/>
                <a:latin typeface="Times New Roman"/>
                <a:ea typeface="Times New Roman"/>
              </a:rPr>
              <a:t>j.	Document the vaccine given, route, administration time, and response of the patient.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38</a:t>
            </a:fld>
            <a:endParaRPr lang="en-US" altLang="en-US" dirty="0"/>
          </a:p>
        </p:txBody>
      </p:sp>
    </p:spTree>
    <p:extLst>
      <p:ext uri="{BB962C8B-B14F-4D97-AF65-F5344CB8AC3E}">
        <p14:creationId xmlns:p14="http://schemas.microsoft.com/office/powerpoint/2010/main" val="1217761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E. 	Intramuscular vaccine administration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Intramuscular injections are given by penetrating a needle through the dermis and subcutaneous tissue and into the muscle layer.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This technique allows administration of a larger volume of vaccine (up to 5 mL) than does the subcutaneous route.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Because there is the potential for damage to nerves due to the depth of the injection, it is important to choose the appropriate site.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39</a:t>
            </a:fld>
            <a:endParaRPr lang="en-US" altLang="en-US" dirty="0"/>
          </a:p>
        </p:txBody>
      </p:sp>
    </p:spTree>
    <p:extLst>
      <p:ext uri="{BB962C8B-B14F-4D97-AF65-F5344CB8AC3E}">
        <p14:creationId xmlns:p14="http://schemas.microsoft.com/office/powerpoint/2010/main" val="360738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smtClean="0">
                <a:effectLst/>
                <a:latin typeface="Times New Roman"/>
                <a:ea typeface="Times New Roman"/>
              </a:rPr>
              <a:t>3. 	Community paramedics should seize new opportunities to:</a:t>
            </a:r>
          </a:p>
          <a:p>
            <a:pPr marL="685800" marR="0" indent="-228600">
              <a:spcBef>
                <a:spcPts val="0"/>
              </a:spcBef>
              <a:spcAft>
                <a:spcPts val="300"/>
              </a:spcAft>
              <a:tabLst>
                <a:tab pos="685800" algn="l"/>
              </a:tabLst>
            </a:pPr>
            <a:r>
              <a:rPr lang="en-US" sz="1200" dirty="0" smtClean="0">
                <a:effectLst/>
                <a:latin typeface="Times New Roman"/>
                <a:ea typeface="Times New Roman"/>
              </a:rPr>
              <a:t>a.	Review each patient’s vaccination history</a:t>
            </a:r>
          </a:p>
          <a:p>
            <a:pPr marL="685800" marR="0" indent="-228600">
              <a:spcBef>
                <a:spcPts val="0"/>
              </a:spcBef>
              <a:spcAft>
                <a:spcPts val="300"/>
              </a:spcAft>
              <a:tabLst>
                <a:tab pos="685800" algn="l"/>
              </a:tabLst>
            </a:pPr>
            <a:r>
              <a:rPr lang="en-US" sz="1200" dirty="0" smtClean="0">
                <a:effectLst/>
                <a:latin typeface="Times New Roman"/>
                <a:ea typeface="Times New Roman"/>
              </a:rPr>
              <a:t>b.	Identify gaps</a:t>
            </a:r>
          </a:p>
          <a:p>
            <a:pPr marL="685800" marR="0" indent="-228600">
              <a:spcBef>
                <a:spcPts val="0"/>
              </a:spcBef>
              <a:spcAft>
                <a:spcPts val="300"/>
              </a:spcAft>
              <a:tabLst>
                <a:tab pos="685800" algn="l"/>
              </a:tabLst>
            </a:pPr>
            <a:r>
              <a:rPr lang="en-US" sz="1200" dirty="0" smtClean="0">
                <a:effectLst/>
                <a:latin typeface="Times New Roman"/>
                <a:ea typeface="Times New Roman"/>
              </a:rPr>
              <a:t>c.	Vaccinate or schedule vaccinations for people who do not have full coverage</a:t>
            </a:r>
          </a:p>
          <a:p>
            <a:pPr marL="457200" marR="0" indent="-228600">
              <a:spcBef>
                <a:spcPts val="0"/>
              </a:spcBef>
              <a:spcAft>
                <a:spcPts val="300"/>
              </a:spcAft>
              <a:tabLst>
                <a:tab pos="457200" algn="l"/>
              </a:tabLst>
            </a:pPr>
            <a:r>
              <a:rPr lang="en-US" sz="1400" dirty="0" smtClean="0">
                <a:effectLst/>
                <a:latin typeface="Times New Roman"/>
                <a:ea typeface="Times New Roman"/>
              </a:rPr>
              <a:t>4. 	This relatively simple step can greatly contribute to improving the health of not just the individual patient, but the overall community. </a:t>
            </a:r>
          </a:p>
          <a:p>
            <a:endParaRPr lang="en-US" sz="1400"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2036501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4. 	Common anatomic sites for intramuscular injections for adults and children include the following:</a:t>
            </a:r>
          </a:p>
          <a:p>
            <a:pPr marL="685800" marR="0" indent="-228600">
              <a:spcBef>
                <a:spcPts val="0"/>
              </a:spcBef>
              <a:spcAft>
                <a:spcPts val="300"/>
              </a:spcAft>
              <a:tabLst>
                <a:tab pos="457200" algn="l"/>
              </a:tabLst>
            </a:pPr>
            <a:r>
              <a:rPr lang="en-US" sz="1200" dirty="0" smtClean="0">
                <a:effectLst/>
                <a:latin typeface="Times New Roman"/>
                <a:ea typeface="Times New Roman"/>
              </a:rPr>
              <a:t>a.	</a:t>
            </a:r>
            <a:r>
              <a:rPr lang="en-US" sz="1200" dirty="0" err="1" smtClean="0">
                <a:effectLst/>
                <a:latin typeface="Times New Roman"/>
                <a:ea typeface="Times New Roman"/>
              </a:rPr>
              <a:t>Vastus</a:t>
            </a:r>
            <a:r>
              <a:rPr lang="en-US" sz="1200" dirty="0" smtClean="0">
                <a:effectLst/>
                <a:latin typeface="Times New Roman"/>
                <a:ea typeface="Times New Roman"/>
              </a:rPr>
              <a:t> </a:t>
            </a:r>
            <a:r>
              <a:rPr lang="en-US" sz="1200" dirty="0" err="1" smtClean="0">
                <a:effectLst/>
                <a:latin typeface="Times New Roman"/>
                <a:ea typeface="Times New Roman"/>
              </a:rPr>
              <a:t>lateralis</a:t>
            </a:r>
            <a:r>
              <a:rPr lang="en-US" sz="1200" dirty="0" smtClean="0">
                <a:effectLst/>
                <a:latin typeface="Times New Roman"/>
                <a:ea typeface="Times New Roman"/>
              </a:rPr>
              <a:t> muscle—the large muscle on the lateral side of the thigh</a:t>
            </a:r>
          </a:p>
          <a:p>
            <a:pPr marL="685800" marR="0" indent="-228600">
              <a:spcBef>
                <a:spcPts val="0"/>
              </a:spcBef>
              <a:spcAft>
                <a:spcPts val="300"/>
              </a:spcAft>
              <a:tabLst>
                <a:tab pos="457200" algn="l"/>
              </a:tabLst>
            </a:pPr>
            <a:r>
              <a:rPr lang="en-US" sz="1200" dirty="0" smtClean="0">
                <a:effectLst/>
                <a:latin typeface="Times New Roman"/>
                <a:ea typeface="Times New Roman"/>
              </a:rPr>
              <a:t>b.	Rectus </a:t>
            </a:r>
            <a:r>
              <a:rPr lang="en-US" sz="1200" dirty="0" err="1" smtClean="0">
                <a:effectLst/>
                <a:latin typeface="Times New Roman"/>
                <a:ea typeface="Times New Roman"/>
              </a:rPr>
              <a:t>femoris</a:t>
            </a:r>
            <a:r>
              <a:rPr lang="en-US" sz="1200" dirty="0" smtClean="0">
                <a:effectLst/>
                <a:latin typeface="Times New Roman"/>
                <a:ea typeface="Times New Roman"/>
              </a:rPr>
              <a:t> muscle—the large muscle on the anterior side of the thigh</a:t>
            </a:r>
          </a:p>
          <a:p>
            <a:pPr marL="685800" marR="0" indent="-228600">
              <a:spcBef>
                <a:spcPts val="0"/>
              </a:spcBef>
              <a:spcAft>
                <a:spcPts val="300"/>
              </a:spcAft>
              <a:tabLst>
                <a:tab pos="457200" algn="l"/>
              </a:tabLst>
            </a:pPr>
            <a:r>
              <a:rPr lang="en-US" sz="1200" dirty="0" smtClean="0">
                <a:effectLst/>
                <a:latin typeface="Times New Roman"/>
                <a:ea typeface="Times New Roman"/>
              </a:rPr>
              <a:t>c.	Gluteal area—the buttocks, specifically the upper lateral aspect of either side. </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When injecting into the gluteal area, you should use the upper, outer quadrant to avoid the sciatic nerve.</a:t>
            </a:r>
          </a:p>
          <a:p>
            <a:pPr marL="685800" marR="0" indent="-228600">
              <a:spcBef>
                <a:spcPts val="0"/>
              </a:spcBef>
              <a:spcAft>
                <a:spcPts val="300"/>
              </a:spcAft>
              <a:tabLst>
                <a:tab pos="457200" algn="l"/>
              </a:tabLst>
            </a:pPr>
            <a:r>
              <a:rPr lang="en-US" sz="1200" dirty="0" smtClean="0">
                <a:effectLst/>
                <a:latin typeface="Times New Roman"/>
                <a:ea typeface="Times New Roman"/>
              </a:rPr>
              <a:t>d.	Deltoid muscle—the muscle of the upper arm that covers the prominence of the shoulder. The site for injection is approximately 1½ to 2 inches (38 to 51 mm) below the acromion process on the lateral side.</a:t>
            </a:r>
          </a:p>
          <a:p>
            <a:pPr marL="457200" marR="0" indent="-228600">
              <a:spcBef>
                <a:spcPts val="0"/>
              </a:spcBef>
              <a:spcAft>
                <a:spcPts val="300"/>
              </a:spcAft>
              <a:tabLst>
                <a:tab pos="457200" algn="l"/>
              </a:tabLst>
            </a:pPr>
            <a:r>
              <a:rPr lang="en-US" sz="1200" dirty="0" smtClean="0">
                <a:effectLst/>
                <a:latin typeface="Times New Roman"/>
                <a:ea typeface="Times New Roman"/>
              </a:rPr>
              <a:t>5.	Follow these steps to administer a vaccine via the intramuscular route:</a:t>
            </a:r>
          </a:p>
          <a:p>
            <a:pPr marL="685800" marR="0" indent="-228600">
              <a:spcBef>
                <a:spcPts val="0"/>
              </a:spcBef>
              <a:spcAft>
                <a:spcPts val="300"/>
              </a:spcAft>
              <a:tabLst>
                <a:tab pos="457200" algn="l"/>
              </a:tabLst>
            </a:pPr>
            <a:r>
              <a:rPr lang="en-US" sz="1200" dirty="0" smtClean="0">
                <a:effectLst/>
                <a:latin typeface="Times New Roman"/>
                <a:ea typeface="Times New Roman"/>
              </a:rPr>
              <a:t>a.	Take standard precautions.</a:t>
            </a:r>
          </a:p>
          <a:p>
            <a:pPr marL="685800" marR="0" indent="-228600">
              <a:spcBef>
                <a:spcPts val="0"/>
              </a:spcBef>
              <a:spcAft>
                <a:spcPts val="300"/>
              </a:spcAft>
              <a:tabLst>
                <a:tab pos="457200" algn="l"/>
              </a:tabLst>
            </a:pPr>
            <a:r>
              <a:rPr lang="en-US" sz="1200" dirty="0" smtClean="0">
                <a:effectLst/>
                <a:latin typeface="Times New Roman"/>
                <a:ea typeface="Times New Roman"/>
              </a:rPr>
              <a:t>b.	Check the vaccine to ensure that it is the correct one, that it is not cloudy or discolored, and that the expiration date has not passed, and determine the appropriate amount and concentration for the correct dose.</a:t>
            </a:r>
          </a:p>
          <a:p>
            <a:pPr marL="685800" marR="0" indent="-228600">
              <a:spcBef>
                <a:spcPts val="0"/>
              </a:spcBef>
              <a:spcAft>
                <a:spcPts val="300"/>
              </a:spcAft>
              <a:tabLst>
                <a:tab pos="457200" algn="l"/>
              </a:tabLst>
            </a:pPr>
            <a:r>
              <a:rPr lang="en-US" sz="1200" dirty="0" smtClean="0">
                <a:effectLst/>
                <a:latin typeface="Times New Roman"/>
                <a:ea typeface="Times New Roman"/>
              </a:rPr>
              <a:t>c.	Advise the patient of potential discomfort while explaining the procedure.</a:t>
            </a:r>
          </a:p>
          <a:p>
            <a:pPr marL="685800" marR="0" indent="-228600">
              <a:spcBef>
                <a:spcPts val="0"/>
              </a:spcBef>
              <a:spcAft>
                <a:spcPts val="300"/>
              </a:spcAft>
              <a:tabLst>
                <a:tab pos="457200" algn="l"/>
              </a:tabLst>
            </a:pPr>
            <a:r>
              <a:rPr lang="en-US" sz="1200" dirty="0" smtClean="0">
                <a:effectLst/>
                <a:latin typeface="Times New Roman"/>
                <a:ea typeface="Times New Roman"/>
              </a:rPr>
              <a:t>d.	Assemble and check equipment needed: alcohol preps and a 3- to 5-mL syringe with a 21-gauge, 1- or 2-inch (25- or 51-mm) needle. Draw up the correct dose of vaccine.</a:t>
            </a:r>
          </a:p>
          <a:p>
            <a:pPr marL="685800" marR="0" indent="-228600">
              <a:spcBef>
                <a:spcPts val="0"/>
              </a:spcBef>
              <a:spcAft>
                <a:spcPts val="300"/>
              </a:spcAft>
              <a:tabLst>
                <a:tab pos="457200" algn="l"/>
              </a:tabLst>
            </a:pPr>
            <a:r>
              <a:rPr lang="en-US" sz="1200" dirty="0" smtClean="0">
                <a:effectLst/>
                <a:latin typeface="Times New Roman"/>
                <a:ea typeface="Times New Roman"/>
              </a:rPr>
              <a:t>e.	Cleanse the area for administration (usually the upper arm or the hip) using aseptic technique.</a:t>
            </a:r>
          </a:p>
          <a:p>
            <a:pPr marL="685800" marR="0" indent="-228600">
              <a:spcBef>
                <a:spcPts val="0"/>
              </a:spcBef>
              <a:spcAft>
                <a:spcPts val="300"/>
              </a:spcAft>
              <a:tabLst>
                <a:tab pos="457200" algn="l"/>
              </a:tabLst>
            </a:pPr>
            <a:r>
              <a:rPr lang="en-US" sz="1200" dirty="0" smtClean="0">
                <a:effectLst/>
                <a:latin typeface="Times New Roman"/>
                <a:ea typeface="Times New Roman"/>
              </a:rPr>
              <a:t>f.	Stretch the skin over the cleansed area, advise the patient of a stick, and insert the needle at a 90° angle. </a:t>
            </a:r>
          </a:p>
          <a:p>
            <a:pPr marL="685800" marR="0" indent="-228600">
              <a:spcBef>
                <a:spcPts val="0"/>
              </a:spcBef>
              <a:spcAft>
                <a:spcPts val="300"/>
              </a:spcAft>
              <a:tabLst>
                <a:tab pos="457200" algn="l"/>
              </a:tabLst>
            </a:pPr>
            <a:r>
              <a:rPr lang="en-US" sz="1200" dirty="0" smtClean="0">
                <a:effectLst/>
                <a:latin typeface="Times New Roman"/>
                <a:ea typeface="Times New Roman"/>
              </a:rPr>
              <a:t>g.	Pull back on the plunger to aspirate for blood. The presence of blood in the syringe indicates you may have entered a blood vessel. In such a case, remove the needle and hold pressure over the site. Discard the syringe and needle in the sharps container. Prepare a new syringe and needle, and select another site.</a:t>
            </a:r>
          </a:p>
          <a:p>
            <a:pPr marL="685800" marR="0" indent="-228600">
              <a:spcBef>
                <a:spcPts val="0"/>
              </a:spcBef>
              <a:spcAft>
                <a:spcPts val="300"/>
              </a:spcAft>
              <a:tabLst>
                <a:tab pos="457200" algn="l"/>
              </a:tabLst>
            </a:pPr>
            <a:r>
              <a:rPr lang="en-US" sz="1200" dirty="0" smtClean="0">
                <a:effectLst/>
                <a:latin typeface="Times New Roman"/>
                <a:ea typeface="Times New Roman"/>
              </a:rPr>
              <a:t>h. </a:t>
            </a:r>
            <a:r>
              <a:rPr lang="en-US" sz="1200" dirty="0" smtClean="0">
                <a:effectLst/>
                <a:latin typeface="Times New Roman"/>
                <a:ea typeface="Times New Roman"/>
              </a:rPr>
              <a:t>	If </a:t>
            </a:r>
            <a:r>
              <a:rPr lang="en-US" sz="1200" dirty="0" smtClean="0">
                <a:effectLst/>
                <a:latin typeface="Times New Roman"/>
                <a:ea typeface="Times New Roman"/>
              </a:rPr>
              <a:t>there is no blood in the syringe, inject the vaccine and remove the needle. Immediately dispose of the needle and syringe in the sharps container.</a:t>
            </a:r>
          </a:p>
          <a:p>
            <a:pPr marL="6858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Store any unused vaccine properly.</a:t>
            </a:r>
          </a:p>
          <a:p>
            <a:pPr marL="685800" marR="0" indent="-228600">
              <a:spcBef>
                <a:spcPts val="0"/>
              </a:spcBef>
              <a:spcAft>
                <a:spcPts val="300"/>
              </a:spcAft>
              <a:tabLst>
                <a:tab pos="457200" algn="l"/>
              </a:tabLst>
            </a:pPr>
            <a:r>
              <a:rPr lang="en-US" sz="1200" dirty="0" smtClean="0">
                <a:effectLst/>
                <a:latin typeface="Times New Roman"/>
                <a:ea typeface="Times New Roman"/>
              </a:rPr>
              <a:t>j.	Document the vaccine given, route, administration time, and response of the patient.</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40</a:t>
            </a:fld>
            <a:endParaRPr lang="en-US" altLang="en-US" dirty="0"/>
          </a:p>
        </p:txBody>
      </p:sp>
    </p:spTree>
    <p:extLst>
      <p:ext uri="{BB962C8B-B14F-4D97-AF65-F5344CB8AC3E}">
        <p14:creationId xmlns:p14="http://schemas.microsoft.com/office/powerpoint/2010/main" val="3497242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6.	 Z-track injections</a:t>
            </a:r>
          </a:p>
          <a:p>
            <a:pPr marL="685800" marR="0" indent="-228600">
              <a:spcBef>
                <a:spcPts val="0"/>
              </a:spcBef>
              <a:spcAft>
                <a:spcPts val="0"/>
              </a:spcAft>
            </a:pPr>
            <a:r>
              <a:rPr lang="en-US" sz="1200" dirty="0" smtClean="0">
                <a:effectLst/>
                <a:latin typeface="Times New Roman"/>
                <a:ea typeface="Times New Roman"/>
              </a:rPr>
              <a:t>a. 	Z-track is another method for administering intramuscular injections.</a:t>
            </a:r>
          </a:p>
          <a:p>
            <a:pPr marL="685800" marR="0" indent="-228600">
              <a:spcBef>
                <a:spcPts val="0"/>
              </a:spcBef>
              <a:spcAft>
                <a:spcPts val="0"/>
              </a:spcAft>
            </a:pPr>
            <a:r>
              <a:rPr lang="en-US" sz="1200" dirty="0" smtClean="0">
                <a:effectLst/>
                <a:latin typeface="Times New Roman"/>
                <a:ea typeface="Times New Roman"/>
              </a:rPr>
              <a:t>b.	Following the steps for intramuscular administration, before step 5, pull the patient’s skin and subcutaneous tissue laterally. </a:t>
            </a:r>
          </a:p>
          <a:p>
            <a:pPr marL="685800" marR="0" indent="-228600">
              <a:spcBef>
                <a:spcPts val="0"/>
              </a:spcBef>
              <a:spcAft>
                <a:spcPts val="0"/>
              </a:spcAft>
            </a:pPr>
            <a:r>
              <a:rPr lang="en-US" sz="1200" dirty="0" smtClean="0">
                <a:effectLst/>
                <a:latin typeface="Times New Roman"/>
                <a:ea typeface="Times New Roman"/>
              </a:rPr>
              <a:t>c.	Then prep the site. The injection is performed in the same way, inserting the needle at a 90° angle.</a:t>
            </a:r>
          </a:p>
          <a:p>
            <a:pPr marL="685800" marR="0" indent="-228600">
              <a:spcBef>
                <a:spcPts val="0"/>
              </a:spcBef>
              <a:spcAft>
                <a:spcPts val="0"/>
              </a:spcAft>
            </a:pPr>
            <a:r>
              <a:rPr lang="en-US" sz="1200" dirty="0" smtClean="0">
                <a:effectLst/>
                <a:latin typeface="Times New Roman"/>
                <a:ea typeface="Times New Roman"/>
              </a:rPr>
              <a:t>d.	 Again, pull back on the plunger to check for blood and then inject the vaccine if no blood is present. Once the vaccine has been injected, the needle is removed and the skin and subcutaneous tissue that was being held is released.</a:t>
            </a:r>
          </a:p>
          <a:p>
            <a:pPr marL="685800" marR="0" indent="-228600">
              <a:spcBef>
                <a:spcPts val="0"/>
              </a:spcBef>
              <a:spcAft>
                <a:spcPts val="0"/>
              </a:spcAft>
            </a:pPr>
            <a:r>
              <a:rPr lang="en-US" sz="1200" dirty="0" smtClean="0">
                <a:effectLst/>
                <a:latin typeface="Times New Roman"/>
                <a:ea typeface="Times New Roman"/>
              </a:rPr>
              <a:t>e.	By displacing the skin initially and allowing it to come back into place, you allow the skin and subcutaneous tissue to seal in the vaccine, which minimizes leakage.</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41</a:t>
            </a:fld>
            <a:endParaRPr lang="en-US" altLang="en-US" dirty="0"/>
          </a:p>
        </p:txBody>
      </p:sp>
    </p:spTree>
    <p:extLst>
      <p:ext uri="{BB962C8B-B14F-4D97-AF65-F5344CB8AC3E}">
        <p14:creationId xmlns:p14="http://schemas.microsoft.com/office/powerpoint/2010/main" val="26772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F. 	Oral vaccines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In the United States, there are only two vaccines that are administered by the oral route: </a:t>
            </a:r>
          </a:p>
          <a:p>
            <a:pPr marL="685800" marR="0">
              <a:spcBef>
                <a:spcPts val="0"/>
              </a:spcBef>
              <a:spcAft>
                <a:spcPts val="0"/>
              </a:spcAft>
            </a:pPr>
            <a:r>
              <a:rPr lang="en-US" sz="1200" dirty="0">
                <a:effectLst/>
                <a:latin typeface="Times New Roman" panose="02020603050405020304" pitchFamily="18" charset="0"/>
                <a:ea typeface="Times New Roman" panose="02020603050405020304" pitchFamily="18" charset="0"/>
              </a:rPr>
              <a:t>a.	Vaccines for rotavirus </a:t>
            </a:r>
          </a:p>
          <a:p>
            <a:pPr marL="685800" marR="0">
              <a:spcBef>
                <a:spcPts val="0"/>
              </a:spcBef>
              <a:spcAft>
                <a:spcPts val="0"/>
              </a:spcAft>
            </a:pPr>
            <a:r>
              <a:rPr lang="en-US" sz="1200" dirty="0">
                <a:effectLst/>
                <a:latin typeface="Times New Roman" panose="02020603050405020304" pitchFamily="18" charset="0"/>
                <a:ea typeface="Times New Roman" panose="02020603050405020304" pitchFamily="18" charset="0"/>
              </a:rPr>
              <a:t>b.	Oral typhoid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42</a:t>
            </a:fld>
            <a:endParaRPr lang="en-US" altLang="en-US" dirty="0"/>
          </a:p>
        </p:txBody>
      </p:sp>
    </p:spTree>
    <p:extLst>
      <p:ext uri="{BB962C8B-B14F-4D97-AF65-F5344CB8AC3E}">
        <p14:creationId xmlns:p14="http://schemas.microsoft.com/office/powerpoint/2010/main" val="2641667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2.	Oral vaccines should be administered prior to administering injections.</a:t>
            </a:r>
          </a:p>
          <a:p>
            <a:pPr marL="4572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The oral applicator is placed inside the patient’s cheek, and the plunger is depressed.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43</a:t>
            </a:fld>
            <a:endParaRPr lang="en-US" altLang="en-US" dirty="0"/>
          </a:p>
        </p:txBody>
      </p:sp>
    </p:spTree>
    <p:extLst>
      <p:ext uri="{BB962C8B-B14F-4D97-AF65-F5344CB8AC3E}">
        <p14:creationId xmlns:p14="http://schemas.microsoft.com/office/powerpoint/2010/main" val="2865973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G. 	Nasal vaccines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In the United States, the live attenuated seasonal influenza vaccine may be administered via the nasal route.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This route should be used for patients over 2 years and adults younger than 50 years.</a:t>
            </a:r>
          </a:p>
          <a:p>
            <a:pPr marL="457200" marR="0" indent="-228600">
              <a:spcBef>
                <a:spcPts val="0"/>
              </a:spcBef>
              <a:spcAft>
                <a:spcPts val="300"/>
              </a:spcAft>
              <a:tabLst>
                <a:tab pos="457200" algn="l"/>
              </a:tabLst>
            </a:pPr>
            <a:r>
              <a:rPr lang="en-US" sz="1200" dirty="0" smtClean="0">
                <a:effectLst/>
                <a:latin typeface="Times New Roman"/>
                <a:ea typeface="Times New Roman"/>
              </a:rPr>
              <a:t>3.	To administer the vaccine, first place the dose divider clip at the end of the applicator’s plunger. </a:t>
            </a:r>
          </a:p>
          <a:p>
            <a:pPr marL="457200" marR="0" indent="-228600">
              <a:spcBef>
                <a:spcPts val="0"/>
              </a:spcBef>
              <a:spcAft>
                <a:spcPts val="300"/>
              </a:spcAft>
              <a:tabLst>
                <a:tab pos="457200" algn="l"/>
              </a:tabLst>
            </a:pPr>
            <a:r>
              <a:rPr lang="en-US" sz="1200" dirty="0" smtClean="0">
                <a:effectLst/>
                <a:latin typeface="Times New Roman"/>
                <a:ea typeface="Times New Roman"/>
              </a:rPr>
              <a:t>4.	The cap is removed from the tip of the applicator, and the tip is placed vertically in the patient’s nostril. </a:t>
            </a:r>
          </a:p>
          <a:p>
            <a:pPr marL="457200" marR="0" indent="-228600">
              <a:spcBef>
                <a:spcPts val="0"/>
              </a:spcBef>
              <a:spcAft>
                <a:spcPts val="300"/>
              </a:spcAft>
              <a:tabLst>
                <a:tab pos="457200" algn="l"/>
              </a:tabLst>
            </a:pPr>
            <a:r>
              <a:rPr lang="en-US" sz="1200" dirty="0" smtClean="0">
                <a:effectLst/>
                <a:latin typeface="Times New Roman"/>
                <a:ea typeface="Times New Roman"/>
              </a:rPr>
              <a:t>5.	The plunger is depressed until it reaches the dose divider clip. The applicator is removed from the patient’s nostril, placed vertically in the other nostril, and the plunger is depressed.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44</a:t>
            </a:fld>
            <a:endParaRPr lang="en-US" altLang="en-US" dirty="0"/>
          </a:p>
        </p:txBody>
      </p:sp>
    </p:spTree>
    <p:extLst>
      <p:ext uri="{BB962C8B-B14F-4D97-AF65-F5344CB8AC3E}">
        <p14:creationId xmlns:p14="http://schemas.microsoft.com/office/powerpoint/2010/main" val="2423606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H. 	Reactions to vaccination</a:t>
            </a:r>
          </a:p>
          <a:p>
            <a:pPr marL="457200" marR="0" indent="-228600">
              <a:spcBef>
                <a:spcPts val="0"/>
              </a:spcBef>
              <a:spcAft>
                <a:spcPts val="300"/>
              </a:spcAft>
              <a:tabLst>
                <a:tab pos="457200" algn="l"/>
              </a:tabLst>
            </a:pPr>
            <a:r>
              <a:rPr lang="en-US" sz="1200" dirty="0" smtClean="0">
                <a:effectLst/>
                <a:latin typeface="Times New Roman"/>
                <a:ea typeface="Times New Roman"/>
              </a:rPr>
              <a:t>1.	Common reactions</a:t>
            </a:r>
          </a:p>
          <a:p>
            <a:pPr marL="685800" marR="0" indent="-228600">
              <a:spcBef>
                <a:spcPts val="0"/>
              </a:spcBef>
              <a:spcAft>
                <a:spcPts val="0"/>
              </a:spcAft>
            </a:pPr>
            <a:r>
              <a:rPr lang="en-US" sz="1200" dirty="0" smtClean="0">
                <a:effectLst/>
                <a:latin typeface="Times New Roman"/>
                <a:ea typeface="Times New Roman"/>
              </a:rPr>
              <a:t>a.	Syncope may occur after immunization, particularly in adolescents and young adults. </a:t>
            </a:r>
          </a:p>
          <a:p>
            <a:pPr marL="685800" marR="0" indent="-228600">
              <a:spcBef>
                <a:spcPts val="0"/>
              </a:spcBef>
              <a:spcAft>
                <a:spcPts val="0"/>
              </a:spcAft>
            </a:pPr>
            <a:r>
              <a:rPr lang="en-US" sz="1200" dirty="0" smtClean="0">
                <a:effectLst/>
                <a:latin typeface="Times New Roman"/>
                <a:ea typeface="Times New Roman"/>
              </a:rPr>
              <a:t>b.	Be aware of the signs that precede fainting, such as extreme fear or paleness, and take appropriate measures to prevent injuries if weakness, dizziness, or loss of consciousness occurs. </a:t>
            </a:r>
          </a:p>
          <a:p>
            <a:pPr marL="685800" marR="0" indent="-228600">
              <a:spcBef>
                <a:spcPts val="0"/>
              </a:spcBef>
              <a:spcAft>
                <a:spcPts val="0"/>
              </a:spcAft>
            </a:pPr>
            <a:r>
              <a:rPr lang="en-US" sz="1200" dirty="0" smtClean="0">
                <a:effectLst/>
                <a:latin typeface="Times New Roman"/>
                <a:ea typeface="Times New Roman"/>
              </a:rPr>
              <a:t>c.	Whenever possible, patients should be offered the opportunity to sit or lie down following vaccination.</a:t>
            </a:r>
          </a:p>
          <a:p>
            <a:pPr marL="457200" marR="0" indent="-228600">
              <a:spcBef>
                <a:spcPts val="0"/>
              </a:spcBef>
              <a:spcAft>
                <a:spcPts val="300"/>
              </a:spcAft>
              <a:tabLst>
                <a:tab pos="457200" algn="l"/>
              </a:tabLst>
            </a:pPr>
            <a:r>
              <a:rPr lang="en-US" sz="1200" dirty="0" smtClean="0">
                <a:effectLst/>
                <a:latin typeface="Times New Roman"/>
                <a:ea typeface="Times New Roman"/>
              </a:rPr>
              <a:t>2.	Adverse reactions</a:t>
            </a:r>
          </a:p>
          <a:p>
            <a:pPr marL="685800" marR="0" indent="-228600">
              <a:spcBef>
                <a:spcPts val="0"/>
              </a:spcBef>
              <a:spcAft>
                <a:spcPts val="0"/>
              </a:spcAft>
            </a:pPr>
            <a:r>
              <a:rPr lang="en-US" sz="1200" dirty="0" smtClean="0">
                <a:effectLst/>
                <a:latin typeface="Times New Roman"/>
                <a:ea typeface="Times New Roman"/>
              </a:rPr>
              <a:t>a.	Adverse reactions to vaccination vary from minor to significant and life threatening. </a:t>
            </a:r>
          </a:p>
          <a:p>
            <a:pPr marL="685800" marR="0" indent="-228600">
              <a:spcBef>
                <a:spcPts val="0"/>
              </a:spcBef>
              <a:spcAft>
                <a:spcPts val="0"/>
              </a:spcAft>
            </a:pPr>
            <a:r>
              <a:rPr lang="en-US" sz="1200" dirty="0" smtClean="0">
                <a:effectLst/>
                <a:latin typeface="Times New Roman"/>
                <a:ea typeface="Times New Roman"/>
              </a:rPr>
              <a:t>b.	 The reactions fall into three general categories: </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Local</a:t>
            </a:r>
          </a:p>
          <a:p>
            <a:pPr marL="914400" marR="0" indent="-228600">
              <a:spcBef>
                <a:spcPts val="0"/>
              </a:spcBef>
              <a:spcAft>
                <a:spcPts val="0"/>
              </a:spcAft>
            </a:pPr>
            <a:r>
              <a:rPr lang="en-US" sz="1200" dirty="0" smtClean="0">
                <a:effectLst/>
                <a:latin typeface="Times New Roman"/>
                <a:ea typeface="Times New Roman"/>
              </a:rPr>
              <a:t>ii.	Systemic</a:t>
            </a:r>
          </a:p>
          <a:p>
            <a:pPr marL="914400" marR="0" indent="-228600">
              <a:spcBef>
                <a:spcPts val="0"/>
              </a:spcBef>
              <a:spcAft>
                <a:spcPts val="0"/>
              </a:spcAft>
            </a:pPr>
            <a:r>
              <a:rPr lang="en-US" sz="1200" dirty="0" smtClean="0">
                <a:effectLst/>
                <a:latin typeface="Times New Roman"/>
                <a:ea typeface="Times New Roman"/>
              </a:rPr>
              <a:t>iii.	Allergic</a:t>
            </a:r>
          </a:p>
          <a:p>
            <a:pPr marL="685800" marR="0" indent="-228600">
              <a:spcBef>
                <a:spcPts val="0"/>
              </a:spcBef>
              <a:spcAft>
                <a:spcPts val="0"/>
              </a:spcAft>
            </a:pPr>
            <a:r>
              <a:rPr lang="en-US" sz="1200" dirty="0" smtClean="0">
                <a:effectLst/>
                <a:latin typeface="Times New Roman"/>
                <a:ea typeface="Times New Roman"/>
              </a:rPr>
              <a:t>c.	 An adverse reaction could be a true reaction or a coincidental event, but further investigation is often needed to distinguish between the two. </a:t>
            </a:r>
          </a:p>
          <a:p>
            <a:pPr marL="685800" marR="0" indent="-228600">
              <a:spcBef>
                <a:spcPts val="0"/>
              </a:spcBef>
              <a:spcAft>
                <a:spcPts val="0"/>
              </a:spcAft>
            </a:pPr>
            <a:r>
              <a:rPr lang="en-US" sz="1200" dirty="0" smtClean="0">
                <a:effectLst/>
                <a:latin typeface="Times New Roman"/>
                <a:ea typeface="Times New Roman"/>
              </a:rPr>
              <a:t>d.	Local reactions</a:t>
            </a:r>
            <a:r>
              <a:rPr lang="en-US" sz="1200" i="1" dirty="0" smtClean="0">
                <a:effectLst/>
                <a:latin typeface="Times New Roman"/>
                <a:ea typeface="Times New Roman"/>
              </a:rPr>
              <a:t> </a:t>
            </a:r>
            <a:r>
              <a:rPr lang="en-US" sz="1200" dirty="0" smtClean="0">
                <a:effectLst/>
                <a:latin typeface="Times New Roman"/>
                <a:ea typeface="Times New Roman"/>
              </a:rPr>
              <a:t>occur with an estimated 80% of vaccine doses, depending on the type of vaccine administered. </a:t>
            </a:r>
          </a:p>
          <a:p>
            <a:pPr marL="685800" marR="0" indent="-228600">
              <a:spcBef>
                <a:spcPts val="0"/>
              </a:spcBef>
              <a:spcAft>
                <a:spcPts val="0"/>
              </a:spcAft>
            </a:pPr>
            <a:r>
              <a:rPr lang="en-US" sz="1200" dirty="0" smtClean="0">
                <a:effectLst/>
                <a:latin typeface="Times New Roman"/>
                <a:ea typeface="Times New Roman"/>
              </a:rPr>
              <a:t>e.	These reactions are most common with inactivated vaccines, particularly those such as </a:t>
            </a:r>
            <a:r>
              <a:rPr lang="en-US" sz="1200" dirty="0" err="1" smtClean="0">
                <a:effectLst/>
                <a:latin typeface="Times New Roman"/>
                <a:ea typeface="Times New Roman"/>
              </a:rPr>
              <a:t>DTaP</a:t>
            </a:r>
            <a:r>
              <a:rPr lang="en-US" sz="1200" dirty="0" smtClean="0">
                <a:effectLst/>
                <a:latin typeface="Times New Roman"/>
                <a:ea typeface="Times New Roman"/>
              </a:rPr>
              <a:t> that contain an adjuvant. </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45</a:t>
            </a:fld>
            <a:endParaRPr lang="en-US" altLang="en-US" dirty="0"/>
          </a:p>
        </p:txBody>
      </p:sp>
    </p:spTree>
    <p:extLst>
      <p:ext uri="{BB962C8B-B14F-4D97-AF65-F5344CB8AC3E}">
        <p14:creationId xmlns:p14="http://schemas.microsoft.com/office/powerpoint/2010/main" val="3185314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0"/>
              </a:spcAft>
            </a:pPr>
            <a:r>
              <a:rPr lang="en-US" sz="1200" dirty="0" smtClean="0">
                <a:effectLst/>
                <a:latin typeface="Times New Roman"/>
                <a:ea typeface="Times New Roman"/>
              </a:rPr>
              <a:t>f.	At the injection site, they typically take the form of:</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Pain</a:t>
            </a:r>
          </a:p>
          <a:p>
            <a:pPr marL="914400" marR="0" indent="-228600">
              <a:spcBef>
                <a:spcPts val="0"/>
              </a:spcBef>
              <a:spcAft>
                <a:spcPts val="0"/>
              </a:spcAft>
            </a:pPr>
            <a:r>
              <a:rPr lang="en-US" sz="1200" dirty="0" smtClean="0">
                <a:effectLst/>
                <a:latin typeface="Times New Roman"/>
                <a:ea typeface="Times New Roman"/>
              </a:rPr>
              <a:t>ii.	Redness</a:t>
            </a:r>
          </a:p>
          <a:p>
            <a:pPr marL="914400" marR="0" indent="-228600">
              <a:spcBef>
                <a:spcPts val="0"/>
              </a:spcBef>
              <a:spcAft>
                <a:spcPts val="0"/>
              </a:spcAft>
            </a:pPr>
            <a:r>
              <a:rPr lang="en-US" sz="1200" dirty="0" smtClean="0">
                <a:effectLst/>
                <a:latin typeface="Times New Roman"/>
                <a:ea typeface="Times New Roman"/>
              </a:rPr>
              <a:t>iii.	Swelling </a:t>
            </a:r>
          </a:p>
          <a:p>
            <a:pPr marL="685800" marR="0" indent="-228600">
              <a:spcBef>
                <a:spcPts val="0"/>
              </a:spcBef>
              <a:spcAft>
                <a:spcPts val="0"/>
              </a:spcAft>
            </a:pPr>
            <a:r>
              <a:rPr lang="en-US" sz="1200" dirty="0" smtClean="0">
                <a:effectLst/>
                <a:latin typeface="Times New Roman"/>
                <a:ea typeface="Times New Roman"/>
              </a:rPr>
              <a:t>g.	On rare occasions, an </a:t>
            </a:r>
            <a:r>
              <a:rPr lang="en-US" sz="1200" dirty="0" err="1" smtClean="0">
                <a:effectLst/>
                <a:latin typeface="Times New Roman"/>
                <a:ea typeface="Times New Roman"/>
              </a:rPr>
              <a:t>Arthus</a:t>
            </a:r>
            <a:r>
              <a:rPr lang="en-US" sz="1200" dirty="0" smtClean="0">
                <a:effectLst/>
                <a:latin typeface="Times New Roman"/>
                <a:ea typeface="Times New Roman"/>
              </a:rPr>
              <a:t> reaction may occur, characterized by severe pain, swelling, induration, edema, and hemorrhage, and occasionally necrosis in the limb receiving the injection, and requiring transfer for emergency department evaluation.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46</a:t>
            </a:fld>
            <a:endParaRPr lang="en-US" altLang="en-US" dirty="0"/>
          </a:p>
        </p:txBody>
      </p:sp>
    </p:spTree>
    <p:extLst>
      <p:ext uri="{BB962C8B-B14F-4D97-AF65-F5344CB8AC3E}">
        <p14:creationId xmlns:p14="http://schemas.microsoft.com/office/powerpoint/2010/main" val="491092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685800" marR="0" indent="-228600">
              <a:spcBef>
                <a:spcPts val="0"/>
              </a:spcBef>
              <a:spcAft>
                <a:spcPts val="0"/>
              </a:spcAft>
            </a:pPr>
            <a:r>
              <a:rPr lang="en-US" sz="1200" dirty="0" smtClean="0">
                <a:effectLst/>
                <a:latin typeface="Times New Roman"/>
                <a:ea typeface="Times New Roman"/>
              </a:rPr>
              <a:t>h.	Systemic reactions</a:t>
            </a:r>
            <a:r>
              <a:rPr lang="en-US" sz="1200" i="1" dirty="0" smtClean="0">
                <a:effectLst/>
                <a:latin typeface="Times New Roman"/>
                <a:ea typeface="Times New Roman"/>
              </a:rPr>
              <a:t> </a:t>
            </a:r>
            <a:r>
              <a:rPr lang="en-US" sz="1200" dirty="0" smtClean="0">
                <a:effectLst/>
                <a:latin typeface="Times New Roman"/>
                <a:ea typeface="Times New Roman"/>
              </a:rPr>
              <a:t>are more generalized adverse effects, such as:</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Fever</a:t>
            </a:r>
          </a:p>
          <a:p>
            <a:pPr marL="914400" marR="0" indent="-228600">
              <a:spcBef>
                <a:spcPts val="0"/>
              </a:spcBef>
              <a:spcAft>
                <a:spcPts val="0"/>
              </a:spcAft>
            </a:pPr>
            <a:r>
              <a:rPr lang="en-US" sz="1200" dirty="0" smtClean="0">
                <a:effectLst/>
                <a:latin typeface="Times New Roman"/>
                <a:ea typeface="Times New Roman"/>
              </a:rPr>
              <a:t>ii.	Malaise</a:t>
            </a:r>
          </a:p>
          <a:p>
            <a:pPr marL="914400" marR="0" indent="-228600">
              <a:spcBef>
                <a:spcPts val="0"/>
              </a:spcBef>
              <a:spcAft>
                <a:spcPts val="0"/>
              </a:spcAft>
            </a:pPr>
            <a:r>
              <a:rPr lang="en-US" sz="1200" dirty="0" smtClean="0">
                <a:effectLst/>
                <a:latin typeface="Times New Roman"/>
                <a:ea typeface="Times New Roman"/>
              </a:rPr>
              <a:t>iii.	Muscle aches</a:t>
            </a:r>
          </a:p>
          <a:p>
            <a:pPr marL="914400" marR="0" indent="-228600">
              <a:spcBef>
                <a:spcPts val="0"/>
              </a:spcBef>
              <a:spcAft>
                <a:spcPts val="0"/>
              </a:spcAft>
            </a:pPr>
            <a:r>
              <a:rPr lang="en-US" sz="1200" dirty="0" smtClean="0">
                <a:effectLst/>
                <a:latin typeface="Times New Roman"/>
                <a:ea typeface="Times New Roman"/>
              </a:rPr>
              <a:t>iv.	Headache</a:t>
            </a:r>
          </a:p>
          <a:p>
            <a:pPr marL="914400" marR="0" indent="-228600">
              <a:spcBef>
                <a:spcPts val="0"/>
              </a:spcBef>
              <a:spcAft>
                <a:spcPts val="0"/>
              </a:spcAft>
            </a:pPr>
            <a:r>
              <a:rPr lang="en-US" sz="1200" dirty="0" smtClean="0">
                <a:effectLst/>
                <a:latin typeface="Times New Roman"/>
                <a:ea typeface="Times New Roman"/>
              </a:rPr>
              <a:t>v.	Loss of appetite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47</a:t>
            </a:fld>
            <a:endParaRPr lang="en-US" altLang="en-US" dirty="0"/>
          </a:p>
        </p:txBody>
      </p:sp>
    </p:spTree>
    <p:extLst>
      <p:ext uri="{BB962C8B-B14F-4D97-AF65-F5344CB8AC3E}">
        <p14:creationId xmlns:p14="http://schemas.microsoft.com/office/powerpoint/2010/main" val="31293767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Anaphylactic reactions</a:t>
            </a:r>
            <a:r>
              <a:rPr lang="en-US" sz="1200" i="1" dirty="0" smtClean="0">
                <a:effectLst/>
                <a:latin typeface="Times New Roman"/>
                <a:ea typeface="Times New Roman"/>
              </a:rPr>
              <a:t> </a:t>
            </a:r>
            <a:r>
              <a:rPr lang="en-US" sz="1200" dirty="0" smtClean="0">
                <a:effectLst/>
                <a:latin typeface="Times New Roman"/>
                <a:ea typeface="Times New Roman"/>
              </a:rPr>
              <a:t>to vaccines can be life threatening. </a:t>
            </a:r>
          </a:p>
          <a:p>
            <a:pPr marL="685800" marR="0" indent="-228600">
              <a:spcBef>
                <a:spcPts val="0"/>
              </a:spcBef>
              <a:spcAft>
                <a:spcPts val="0"/>
              </a:spcAft>
            </a:pPr>
            <a:r>
              <a:rPr lang="en-US" sz="1200" dirty="0" smtClean="0">
                <a:effectLst/>
                <a:latin typeface="Times New Roman"/>
                <a:ea typeface="Times New Roman"/>
              </a:rPr>
              <a:t>j.	An allergic response may be caused by the:</a:t>
            </a:r>
          </a:p>
          <a:p>
            <a:pPr marL="914400" marR="0" indent="-228600">
              <a:spcBef>
                <a:spcPts val="0"/>
              </a:spcBef>
              <a:spcAft>
                <a:spcPts val="0"/>
              </a:spcAft>
            </a:pPr>
            <a:r>
              <a:rPr lang="en-US" sz="1200" dirty="0" err="1" smtClean="0">
                <a:effectLst/>
                <a:latin typeface="Times New Roman"/>
                <a:ea typeface="Times New Roman"/>
              </a:rPr>
              <a:t>i</a:t>
            </a:r>
            <a:r>
              <a:rPr lang="en-US" sz="1200" dirty="0" smtClean="0">
                <a:effectLst/>
                <a:latin typeface="Times New Roman"/>
                <a:ea typeface="Times New Roman"/>
              </a:rPr>
              <a:t>.	Antigen itself</a:t>
            </a:r>
          </a:p>
          <a:p>
            <a:pPr marL="914400" marR="0" indent="-228600">
              <a:spcBef>
                <a:spcPts val="0"/>
              </a:spcBef>
              <a:spcAft>
                <a:spcPts val="0"/>
              </a:spcAft>
            </a:pPr>
            <a:r>
              <a:rPr lang="en-US" sz="1200" dirty="0" smtClean="0">
                <a:effectLst/>
                <a:latin typeface="Times New Roman"/>
                <a:ea typeface="Times New Roman"/>
              </a:rPr>
              <a:t>ii.	A vaccine component such as fragments of cell culture material, a stabilizer, a preservative</a:t>
            </a:r>
          </a:p>
          <a:p>
            <a:pPr marL="914400" marR="0" indent="-228600">
              <a:spcBef>
                <a:spcPts val="0"/>
              </a:spcBef>
              <a:spcAft>
                <a:spcPts val="0"/>
              </a:spcAft>
            </a:pPr>
            <a:r>
              <a:rPr lang="en-US" sz="1200" dirty="0" smtClean="0">
                <a:effectLst/>
                <a:latin typeface="Times New Roman"/>
                <a:ea typeface="Times New Roman"/>
              </a:rPr>
              <a:t>iii.	An antibiotic used to inhibit bacterial growth</a:t>
            </a:r>
          </a:p>
          <a:p>
            <a:pPr marL="685800" marR="0" indent="-228600">
              <a:spcBef>
                <a:spcPts val="0"/>
              </a:spcBef>
              <a:spcAft>
                <a:spcPts val="0"/>
              </a:spcAft>
            </a:pPr>
            <a:r>
              <a:rPr lang="en-US" sz="1200" dirty="0" smtClean="0">
                <a:effectLst/>
                <a:latin typeface="Times New Roman"/>
                <a:ea typeface="Times New Roman"/>
              </a:rPr>
              <a:t>k.	These reactions are extremely rare, occurring in fewer than 1 in 500,000 doses of vaccine, and their risk can be reduced by screening for contraindications, such as a history of a negative reaction after a previous dose of the same vaccine. </a:t>
            </a:r>
          </a:p>
          <a:p>
            <a:pPr marL="685800" marR="0" indent="-228600">
              <a:spcBef>
                <a:spcPts val="0"/>
              </a:spcBef>
              <a:spcAft>
                <a:spcPts val="0"/>
              </a:spcAft>
            </a:pPr>
            <a:r>
              <a:rPr lang="en-US" sz="1200" dirty="0" smtClean="0">
                <a:effectLst/>
                <a:latin typeface="Times New Roman"/>
                <a:ea typeface="Times New Roman"/>
              </a:rPr>
              <a:t>l.	A list of the specific contraindications to each vaccine to be administered should be available to the community paramedic.</a:t>
            </a:r>
          </a:p>
          <a:p>
            <a:pPr marL="685800" marR="0" indent="-228600">
              <a:spcBef>
                <a:spcPts val="0"/>
              </a:spcBef>
              <a:spcAft>
                <a:spcPts val="0"/>
              </a:spcAft>
            </a:pPr>
            <a:r>
              <a:rPr lang="en-US" sz="1200" dirty="0" smtClean="0">
                <a:effectLst/>
                <a:latin typeface="Times New Roman"/>
                <a:ea typeface="Times New Roman"/>
              </a:rPr>
              <a:t>m. 	All providers of vaccines should have an emergency protocol and an anaphylactic kit at the ready to handle such a reaction. </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48</a:t>
            </a:fld>
            <a:endParaRPr lang="en-US" altLang="en-US" dirty="0"/>
          </a:p>
        </p:txBody>
      </p:sp>
    </p:spTree>
    <p:extLst>
      <p:ext uri="{BB962C8B-B14F-4D97-AF65-F5344CB8AC3E}">
        <p14:creationId xmlns:p14="http://schemas.microsoft.com/office/powerpoint/2010/main" val="1391541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600"/>
              </a:spcBef>
              <a:spcAft>
                <a:spcPts val="600"/>
              </a:spcAft>
            </a:pPr>
            <a:r>
              <a:rPr lang="en-US" sz="1200" b="0" dirty="0" smtClean="0">
                <a:effectLst/>
                <a:latin typeface="Times New Roman"/>
                <a:ea typeface="Times New Roman"/>
              </a:rPr>
              <a:t>Lecture</a:t>
            </a:r>
            <a:r>
              <a:rPr lang="en-US" sz="1200" b="0" baseline="0" dirty="0" smtClean="0">
                <a:effectLst/>
                <a:latin typeface="Times New Roman"/>
                <a:ea typeface="Times New Roman"/>
              </a:rPr>
              <a:t> Outline</a:t>
            </a:r>
          </a:p>
          <a:p>
            <a:pPr marL="228600" marR="0" indent="-228600">
              <a:spcBef>
                <a:spcPts val="600"/>
              </a:spcBef>
              <a:spcAft>
                <a:spcPts val="600"/>
              </a:spcAft>
            </a:pPr>
            <a:endParaRPr lang="en-US" sz="1200" b="0" baseline="0" dirty="0" smtClean="0">
              <a:effectLst/>
              <a:latin typeface="Times New Roman"/>
              <a:ea typeface="Times New Roman"/>
            </a:endParaRPr>
          </a:p>
          <a:p>
            <a:pPr marL="228600" marR="0" indent="-228600">
              <a:spcBef>
                <a:spcPts val="600"/>
              </a:spcBef>
              <a:spcAft>
                <a:spcPts val="600"/>
              </a:spcAft>
            </a:pPr>
            <a:r>
              <a:rPr lang="en-US" sz="1200" b="0" dirty="0" smtClean="0">
                <a:effectLst/>
                <a:latin typeface="Times New Roman"/>
                <a:ea typeface="Times New Roman"/>
              </a:rPr>
              <a:t>I. 	Documentation</a:t>
            </a:r>
          </a:p>
          <a:p>
            <a:pPr marL="457200" marR="0" indent="-228600">
              <a:spcBef>
                <a:spcPts val="0"/>
              </a:spcBef>
              <a:spcAft>
                <a:spcPts val="300"/>
              </a:spcAft>
              <a:tabLst>
                <a:tab pos="457200" algn="l"/>
              </a:tabLst>
            </a:pPr>
            <a:r>
              <a:rPr lang="en-US" sz="1200" dirty="0" smtClean="0">
                <a:effectLst/>
                <a:latin typeface="Times New Roman"/>
                <a:ea typeface="Times New Roman"/>
              </a:rPr>
              <a:t>1.	Following vaccination, you should document the following data in the patient’s record:</a:t>
            </a:r>
          </a:p>
          <a:p>
            <a:pPr marL="685800" marR="0" indent="-228600">
              <a:spcBef>
                <a:spcPts val="0"/>
              </a:spcBef>
              <a:spcAft>
                <a:spcPts val="0"/>
              </a:spcAft>
            </a:pPr>
            <a:r>
              <a:rPr lang="en-US" sz="1200" dirty="0" smtClean="0">
                <a:effectLst/>
                <a:latin typeface="Times New Roman"/>
                <a:ea typeface="Times New Roman"/>
              </a:rPr>
              <a:t>a. 	Vaccine manufacturer, lot number, and date of administration</a:t>
            </a:r>
          </a:p>
          <a:p>
            <a:pPr marL="685800" marR="0" indent="-228600">
              <a:spcBef>
                <a:spcPts val="0"/>
              </a:spcBef>
              <a:spcAft>
                <a:spcPts val="0"/>
              </a:spcAft>
            </a:pPr>
            <a:r>
              <a:rPr lang="en-US" sz="1200" dirty="0" smtClean="0">
                <a:effectLst/>
                <a:latin typeface="Times New Roman"/>
                <a:ea typeface="Times New Roman"/>
              </a:rPr>
              <a:t>b.	Name and title of the vaccine administrator</a:t>
            </a:r>
          </a:p>
          <a:p>
            <a:pPr marL="685800" marR="0" indent="-228600">
              <a:spcBef>
                <a:spcPts val="0"/>
              </a:spcBef>
              <a:spcAft>
                <a:spcPts val="0"/>
              </a:spcAft>
            </a:pPr>
            <a:r>
              <a:rPr lang="en-US" sz="1200" dirty="0" smtClean="0">
                <a:effectLst/>
                <a:latin typeface="Times New Roman"/>
                <a:ea typeface="Times New Roman"/>
              </a:rPr>
              <a:t>c.	Site (deltoid, lateral </a:t>
            </a:r>
            <a:r>
              <a:rPr lang="en-US" sz="1200" dirty="0" err="1" smtClean="0">
                <a:effectLst/>
                <a:latin typeface="Times New Roman"/>
                <a:ea typeface="Times New Roman"/>
              </a:rPr>
              <a:t>vastus</a:t>
            </a:r>
            <a:r>
              <a:rPr lang="en-US" sz="1200" dirty="0" smtClean="0">
                <a:effectLst/>
                <a:latin typeface="Times New Roman"/>
                <a:ea typeface="Times New Roman"/>
              </a:rPr>
              <a:t>) and route (intramuscular, subcutaneous, intranasal, oral) of administration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49</a:t>
            </a:fld>
            <a:endParaRPr lang="en-US" altLang="en-US" dirty="0"/>
          </a:p>
        </p:txBody>
      </p:sp>
    </p:spTree>
    <p:extLst>
      <p:ext uri="{BB962C8B-B14F-4D97-AF65-F5344CB8AC3E}">
        <p14:creationId xmlns:p14="http://schemas.microsoft.com/office/powerpoint/2010/main" val="30389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 The Immune Response</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The body’s defense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immune system</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responsible for providing immunity, </a:t>
            </a:r>
            <a:r>
              <a:rPr lang="en-US" sz="1200" dirty="0" smtClean="0">
                <a:effectLst/>
                <a:latin typeface="Times New Roman" panose="02020603050405020304" pitchFamily="18" charset="0"/>
                <a:ea typeface="Times New Roman" panose="02020603050405020304" pitchFamily="18" charset="0"/>
              </a:rPr>
              <a:t>the </a:t>
            </a:r>
            <a:r>
              <a:rPr lang="en-US" sz="1200" dirty="0">
                <a:effectLst/>
                <a:latin typeface="Times New Roman" panose="02020603050405020304" pitchFamily="18" charset="0"/>
                <a:ea typeface="Times New Roman" panose="02020603050405020304" pitchFamily="18" charset="0"/>
              </a:rPr>
              <a:t>ability to resist damage from foreign substances or harmful chemicals.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human body has multiple defense mechanisms that work together to provide resistance.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An infection</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may be caused by the presence and multiplication of a disease-causing agent (pathogen), which can be a:</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Virus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Bacterium</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Fungus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Protozoan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Innate versus adaptive body defenses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Body defenses can be divided into two general categories: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Innate (nonspecific)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Adaptive (specific)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Innate (nonspecific) defense: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Present at birth</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An immune response that is activated each time the body is exposed to a particular challenge.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Nonspecific defenses prevent/limit microorganisms and other environmental hazards from entering the body or spreading within it.</a:t>
            </a:r>
          </a:p>
          <a:p>
            <a:pPr marL="457200" marR="0" indent="-228600">
              <a:spcBef>
                <a:spcPts val="0"/>
              </a:spcBef>
              <a:spcAft>
                <a:spcPts val="300"/>
              </a:spcAft>
              <a:tabLst>
                <a:tab pos="457200" algn="l"/>
              </a:tabLst>
            </a:pPr>
            <a:r>
              <a:rPr lang="en-US" sz="1200" dirty="0" smtClean="0">
                <a:effectLst/>
                <a:latin typeface="Times New Roman"/>
                <a:ea typeface="Times New Roman"/>
              </a:rPr>
              <a:t>3.	Adaptive (specific) defense: </a:t>
            </a:r>
          </a:p>
          <a:p>
            <a:pPr marL="685800" marR="0" indent="-228600">
              <a:spcBef>
                <a:spcPts val="0"/>
              </a:spcBef>
              <a:spcAft>
                <a:spcPts val="300"/>
              </a:spcAft>
              <a:tabLst>
                <a:tab pos="685800" algn="l"/>
              </a:tabLst>
            </a:pPr>
            <a:r>
              <a:rPr lang="en-US" sz="1200" dirty="0" smtClean="0">
                <a:effectLst/>
                <a:latin typeface="Times New Roman"/>
                <a:ea typeface="Times New Roman"/>
              </a:rPr>
              <a:t>a. 	An immune response that targets specific pathogens</a:t>
            </a:r>
            <a:endParaRPr lang="en-US" sz="1100" dirty="0" smtClean="0">
              <a:effectLst/>
              <a:latin typeface="Times New Roman"/>
              <a:ea typeface="Times New Roman"/>
            </a:endParaRPr>
          </a:p>
          <a:p>
            <a:pPr marL="685800" marR="0" indent="-228600">
              <a:spcBef>
                <a:spcPts val="0"/>
              </a:spcBef>
              <a:spcAft>
                <a:spcPts val="300"/>
              </a:spcAft>
              <a:buAutoNum type="alphaLcPeriod" startAt="2"/>
              <a:tabLst>
                <a:tab pos="685800" algn="l"/>
              </a:tabLst>
            </a:pPr>
            <a:r>
              <a:rPr lang="en-US" sz="1200" dirty="0" smtClean="0">
                <a:effectLst/>
                <a:latin typeface="Times"/>
                <a:ea typeface="Times New Roman"/>
                <a:cs typeface="Times New Roman"/>
              </a:rPr>
              <a:t>C</a:t>
            </a:r>
            <a:r>
              <a:rPr lang="en-US" sz="1200" dirty="0" smtClean="0">
                <a:effectLst/>
                <a:latin typeface="Times New Roman"/>
                <a:ea typeface="Times New Roman"/>
              </a:rPr>
              <a:t>arried out by lymphocytes and macrophages that recognize and remember certain foreign substances, known as antigens</a:t>
            </a:r>
            <a:r>
              <a:rPr lang="en-US" sz="1200" b="1" dirty="0" smtClean="0">
                <a:effectLst/>
                <a:latin typeface="Times New Roman"/>
                <a:ea typeface="Times New Roman"/>
              </a:rPr>
              <a:t> </a:t>
            </a:r>
            <a:r>
              <a:rPr lang="en-US" sz="1200" dirty="0" smtClean="0">
                <a:effectLst/>
                <a:latin typeface="Times New Roman"/>
                <a:ea typeface="Times New Roman"/>
              </a:rPr>
              <a:t>(or allergens)</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4.	Before a lymphocyte can respond to an antigen, it must be activated.</a:t>
            </a:r>
          </a:p>
          <a:p>
            <a:pPr marL="457200" marR="0" indent="-228600">
              <a:spcBef>
                <a:spcPts val="0"/>
              </a:spcBef>
              <a:spcAft>
                <a:spcPts val="300"/>
              </a:spcAft>
              <a:tabLst>
                <a:tab pos="457200" algn="l"/>
              </a:tabLst>
            </a:pPr>
            <a:r>
              <a:rPr lang="en-US" sz="1200" dirty="0" smtClean="0">
                <a:effectLst/>
                <a:latin typeface="Times New Roman"/>
                <a:ea typeface="Times New Roman"/>
              </a:rPr>
              <a:t>5</a:t>
            </a:r>
            <a:r>
              <a:rPr lang="en-US" sz="1200" dirty="0" smtClean="0">
                <a:effectLst/>
                <a:latin typeface="Times New Roman"/>
                <a:ea typeface="Times New Roman"/>
              </a:rPr>
              <a:t>.	T lymphocytes (T cells)</a:t>
            </a:r>
            <a:r>
              <a:rPr lang="en-US" sz="1200" b="1" dirty="0" smtClean="0">
                <a:effectLst/>
                <a:latin typeface="Times New Roman"/>
                <a:ea typeface="Times New Roman"/>
              </a:rPr>
              <a:t> </a:t>
            </a:r>
            <a:r>
              <a:rPr lang="en-US" sz="1200" dirty="0" smtClean="0">
                <a:effectLst/>
                <a:latin typeface="Times New Roman"/>
                <a:ea typeface="Times New Roman"/>
              </a:rPr>
              <a:t>are activated by the presence of processed antigen fragments attached to the surface of an antigen-presenting cell</a:t>
            </a:r>
            <a:r>
              <a:rPr lang="en-US" sz="1200" b="1" dirty="0" smtClean="0">
                <a:effectLst/>
                <a:latin typeface="Times New Roman"/>
                <a:ea typeface="Times New Roman"/>
              </a:rPr>
              <a:t> </a:t>
            </a:r>
            <a:r>
              <a:rPr lang="en-US" sz="1200" dirty="0" smtClean="0">
                <a:effectLst/>
                <a:latin typeface="Times New Roman"/>
                <a:ea typeface="Times New Roman"/>
              </a:rPr>
              <a:t>(accessory cell), which may be:</a:t>
            </a:r>
          </a:p>
          <a:p>
            <a:pPr marL="685800" marR="0" indent="-228600">
              <a:spcBef>
                <a:spcPts val="0"/>
              </a:spcBef>
              <a:spcAft>
                <a:spcPts val="300"/>
              </a:spcAft>
              <a:tabLst>
                <a:tab pos="685800" algn="l"/>
              </a:tabLst>
            </a:pPr>
            <a:r>
              <a:rPr lang="en-US" sz="1200" dirty="0" smtClean="0">
                <a:effectLst/>
                <a:latin typeface="Times New Roman"/>
                <a:ea typeface="Times New Roman"/>
              </a:rPr>
              <a:t>a. 	Macrophages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B lymphocytes (B cells)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Other types of cells</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6. 	Antibodies are round, soluble proteins that make up the gamma globulin part of the plasma proteins. </a:t>
            </a:r>
          </a:p>
          <a:p>
            <a:pPr marL="457200" marR="0" indent="-228600">
              <a:spcBef>
                <a:spcPts val="0"/>
              </a:spcBef>
              <a:spcAft>
                <a:spcPts val="300"/>
              </a:spcAft>
              <a:tabLst>
                <a:tab pos="457200" algn="l"/>
              </a:tabLst>
            </a:pPr>
            <a:r>
              <a:rPr lang="en-US" sz="1200" dirty="0" smtClean="0">
                <a:effectLst/>
                <a:latin typeface="Times New Roman"/>
                <a:ea typeface="Times New Roman"/>
              </a:rPr>
              <a:t>7.	There are five major types of antibodies: </a:t>
            </a:r>
          </a:p>
          <a:p>
            <a:pPr marL="685800" marR="0" indent="-228600">
              <a:spcBef>
                <a:spcPts val="0"/>
              </a:spcBef>
              <a:spcAft>
                <a:spcPts val="300"/>
              </a:spcAft>
              <a:tabLst>
                <a:tab pos="685800" algn="l"/>
              </a:tabLst>
            </a:pPr>
            <a:r>
              <a:rPr lang="en-US" sz="1200" dirty="0" smtClean="0">
                <a:effectLst/>
                <a:latin typeface="Times New Roman"/>
                <a:ea typeface="Times New Roman"/>
              </a:rPr>
              <a:t>a. 	Immunoglobulin G (</a:t>
            </a:r>
            <a:r>
              <a:rPr lang="en-US" sz="1200" dirty="0" err="1" smtClean="0">
                <a:effectLst/>
                <a:latin typeface="Times New Roman"/>
                <a:ea typeface="Times New Roman"/>
              </a:rPr>
              <a:t>IgG</a:t>
            </a:r>
            <a:r>
              <a:rPr lang="en-US" sz="1200" dirty="0" smtClean="0">
                <a:effectLst/>
                <a:latin typeface="Times New Roman"/>
                <a:ea typeface="Times New Roman"/>
              </a:rPr>
              <a:t>; found in plasma and tissue fluids)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Immunoglobulin A (IgA; found in exocrine gland secretions, breast milk, tears, nasal fluid, gastric juice, intestinal juice, bile, and urine)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Immunoglobulin M (</a:t>
            </a:r>
            <a:r>
              <a:rPr lang="en-US" sz="1200" dirty="0" err="1" smtClean="0">
                <a:effectLst/>
                <a:latin typeface="Times New Roman"/>
                <a:ea typeface="Times New Roman"/>
              </a:rPr>
              <a:t>IgM</a:t>
            </a:r>
            <a:r>
              <a:rPr lang="en-US" sz="1200" dirty="0" smtClean="0">
                <a:effectLst/>
                <a:latin typeface="Times New Roman"/>
                <a:ea typeface="Times New Roman"/>
              </a:rPr>
              <a:t>; the first antibody produced in response to infection)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d.	Immunoglobulin D (</a:t>
            </a:r>
            <a:r>
              <a:rPr lang="en-US" sz="1200" dirty="0" err="1" smtClean="0">
                <a:effectLst/>
                <a:latin typeface="Times New Roman"/>
                <a:ea typeface="Times New Roman"/>
              </a:rPr>
              <a:t>IgD</a:t>
            </a:r>
            <a:r>
              <a:rPr lang="en-US" sz="1200" dirty="0" smtClean="0">
                <a:effectLst/>
                <a:latin typeface="Times New Roman"/>
                <a:ea typeface="Times New Roman"/>
              </a:rPr>
              <a:t>; found on the surfaces of most B cells)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e.	Immunoglobulin E (</a:t>
            </a:r>
            <a:r>
              <a:rPr lang="en-US" sz="1200" dirty="0" err="1" smtClean="0">
                <a:effectLst/>
                <a:latin typeface="Times New Roman"/>
                <a:ea typeface="Times New Roman"/>
              </a:rPr>
              <a:t>IgE</a:t>
            </a:r>
            <a:r>
              <a:rPr lang="en-US" sz="1200" dirty="0" smtClean="0">
                <a:effectLst/>
                <a:latin typeface="Times New Roman"/>
                <a:ea typeface="Times New Roman"/>
              </a:rPr>
              <a:t>; involved in allergic reactions)</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8.	Primary immune response:</a:t>
            </a:r>
            <a:r>
              <a:rPr lang="en-US" sz="1200" b="1" dirty="0" smtClean="0">
                <a:effectLst/>
                <a:latin typeface="Times New Roman"/>
                <a:ea typeface="Times New Roman"/>
              </a:rPr>
              <a:t> </a:t>
            </a:r>
            <a:r>
              <a:rPr lang="en-US" sz="1200" dirty="0" smtClean="0">
                <a:effectLst/>
                <a:latin typeface="Times New Roman"/>
                <a:ea typeface="Times New Roman"/>
              </a:rPr>
              <a:t>the activation of B cells or T cells after they first encounter the antigens for which they are specialized to react</a:t>
            </a:r>
          </a:p>
          <a:p>
            <a:pPr marL="457200" marR="0" indent="-228600">
              <a:spcBef>
                <a:spcPts val="0"/>
              </a:spcBef>
              <a:spcAft>
                <a:spcPts val="300"/>
              </a:spcAft>
              <a:tabLst>
                <a:tab pos="457200" algn="l"/>
              </a:tabLst>
            </a:pPr>
            <a:r>
              <a:rPr lang="en-US" sz="1200" dirty="0" smtClean="0">
                <a:effectLst/>
                <a:latin typeface="Times New Roman"/>
                <a:ea typeface="Times New Roman"/>
              </a:rPr>
              <a:t>9.	The antibodies are transported to the blood and throughout the body to help destroy antigen-bearing agents. </a:t>
            </a:r>
          </a:p>
          <a:p>
            <a:pPr marL="457200" marR="0" indent="-228600">
              <a:spcBef>
                <a:spcPts val="0"/>
              </a:spcBef>
              <a:spcAft>
                <a:spcPts val="300"/>
              </a:spcAft>
              <a:tabLst>
                <a:tab pos="457200" algn="l"/>
              </a:tabLst>
            </a:pPr>
            <a:r>
              <a:rPr lang="en-US" sz="1200" dirty="0" smtClean="0">
                <a:effectLst/>
                <a:latin typeface="Times New Roman"/>
                <a:ea typeface="Times New Roman"/>
              </a:rPr>
              <a:t>10.	 Some of the B cells remain as memory cells so that if the identical antigen is reencountered, clones of these memory cells enlarge and send </a:t>
            </a:r>
            <a:r>
              <a:rPr lang="en-US" sz="1200" dirty="0" err="1" smtClean="0">
                <a:effectLst/>
                <a:latin typeface="Times New Roman"/>
                <a:ea typeface="Times New Roman"/>
              </a:rPr>
              <a:t>IgG</a:t>
            </a:r>
            <a:r>
              <a:rPr lang="en-US" sz="1200" dirty="0" smtClean="0">
                <a:effectLst/>
                <a:latin typeface="Times New Roman"/>
                <a:ea typeface="Times New Roman"/>
              </a:rPr>
              <a:t> to the antigen. </a:t>
            </a:r>
          </a:p>
          <a:p>
            <a:pPr marL="457200" marR="0" indent="-228600">
              <a:spcBef>
                <a:spcPts val="0"/>
              </a:spcBef>
              <a:spcAft>
                <a:spcPts val="300"/>
              </a:spcAft>
              <a:tabLst>
                <a:tab pos="457200" algn="l"/>
              </a:tabLst>
            </a:pPr>
            <a:r>
              <a:rPr lang="en-US" sz="1200" dirty="0" smtClean="0">
                <a:effectLst/>
                <a:latin typeface="Times New Roman"/>
                <a:ea typeface="Times New Roman"/>
              </a:rPr>
              <a:t>11.	 These memory B cells, along with memory T cells, produce a secondary immune response.</a:t>
            </a:r>
          </a:p>
          <a:p>
            <a:pPr marL="228600" marR="0" indent="-228600">
              <a:spcBef>
                <a:spcPts val="600"/>
              </a:spcBef>
              <a:spcAft>
                <a:spcPts val="600"/>
              </a:spcAft>
            </a:pPr>
            <a:r>
              <a:rPr lang="en-US" sz="1200" b="0" dirty="0" smtClean="0">
                <a:effectLst/>
                <a:latin typeface="Times New Roman"/>
                <a:ea typeface="Times New Roman"/>
              </a:rPr>
              <a:t>C. 	Harmful immune responses</a:t>
            </a:r>
          </a:p>
          <a:p>
            <a:pPr marL="457200" marR="0" indent="-228600">
              <a:spcBef>
                <a:spcPts val="0"/>
              </a:spcBef>
              <a:spcAft>
                <a:spcPts val="300"/>
              </a:spcAft>
              <a:tabLst>
                <a:tab pos="457200" algn="l"/>
              </a:tabLst>
            </a:pPr>
            <a:r>
              <a:rPr lang="en-US" sz="1200" dirty="0" smtClean="0">
                <a:effectLst/>
                <a:latin typeface="Times New Roman"/>
                <a:ea typeface="Times New Roman"/>
              </a:rPr>
              <a:t>1.	An immune response that occurs because of a </a:t>
            </a:r>
            <a:r>
              <a:rPr lang="en-US" sz="1200" dirty="0" err="1" smtClean="0">
                <a:effectLst/>
                <a:latin typeface="Times New Roman"/>
                <a:ea typeface="Times New Roman"/>
              </a:rPr>
              <a:t>nonharmful</a:t>
            </a:r>
            <a:r>
              <a:rPr lang="en-US" sz="1200" dirty="0" smtClean="0">
                <a:effectLst/>
                <a:latin typeface="Times New Roman"/>
                <a:ea typeface="Times New Roman"/>
              </a:rPr>
              <a:t> substance is called an allergic response.</a:t>
            </a:r>
          </a:p>
          <a:p>
            <a:pPr marL="457200" marR="0" indent="-228600">
              <a:spcBef>
                <a:spcPts val="0"/>
              </a:spcBef>
              <a:spcAft>
                <a:spcPts val="300"/>
              </a:spcAft>
              <a:tabLst>
                <a:tab pos="457200" algn="l"/>
              </a:tabLst>
            </a:pPr>
            <a:r>
              <a:rPr lang="en-US" sz="1200" dirty="0" smtClean="0">
                <a:effectLst/>
                <a:latin typeface="Times New Roman"/>
                <a:ea typeface="Times New Roman"/>
              </a:rPr>
              <a:t>2.	Allergens</a:t>
            </a:r>
            <a:r>
              <a:rPr lang="en-US" sz="1200" b="1" dirty="0" smtClean="0">
                <a:effectLst/>
                <a:latin typeface="Times New Roman"/>
                <a:ea typeface="Times New Roman"/>
              </a:rPr>
              <a:t> </a:t>
            </a:r>
            <a:r>
              <a:rPr lang="en-US" sz="1200" dirty="0" smtClean="0">
                <a:effectLst/>
                <a:latin typeface="Times New Roman"/>
                <a:ea typeface="Times New Roman"/>
              </a:rPr>
              <a:t>are a specific type of antigen that triggers allergic responses in sensitive hosts.</a:t>
            </a:r>
          </a:p>
          <a:p>
            <a:pPr marL="457200" marR="0" indent="-228600">
              <a:spcBef>
                <a:spcPts val="0"/>
              </a:spcBef>
              <a:spcAft>
                <a:spcPts val="300"/>
              </a:spcAft>
              <a:tabLst>
                <a:tab pos="457200" algn="l"/>
              </a:tabLst>
            </a:pPr>
            <a:r>
              <a:rPr lang="en-US" sz="1200" dirty="0" smtClean="0">
                <a:effectLst/>
                <a:latin typeface="Times New Roman"/>
                <a:ea typeface="Times New Roman"/>
              </a:rPr>
              <a:t>3.	Another type of reaction involves transplantation and tissue rejection.</a:t>
            </a:r>
          </a:p>
          <a:p>
            <a:pPr marL="685800" marR="0" indent="-228600">
              <a:spcBef>
                <a:spcPts val="0"/>
              </a:spcBef>
              <a:spcAft>
                <a:spcPts val="300"/>
              </a:spcAft>
              <a:tabLst>
                <a:tab pos="457200" algn="l"/>
              </a:tabLst>
            </a:pPr>
            <a:r>
              <a:rPr lang="en-US" sz="1200" dirty="0" smtClean="0">
                <a:effectLst/>
                <a:latin typeface="Times New Roman"/>
                <a:ea typeface="Times New Roman"/>
              </a:rPr>
              <a:t>a.	When a body part is transplanted from one person to another, the receiving patient’s immune system may recognize the transplanted part as foreign and attempt to destroy its tissues, causing a tissue rejection reaction.</a:t>
            </a:r>
          </a:p>
          <a:p>
            <a:pPr marL="457200" marR="0" indent="-228600">
              <a:spcBef>
                <a:spcPts val="0"/>
              </a:spcBef>
              <a:spcAft>
                <a:spcPts val="300"/>
              </a:spcAft>
              <a:tabLst>
                <a:tab pos="457200" algn="l"/>
              </a:tabLst>
            </a:pPr>
            <a:r>
              <a:rPr lang="en-US" sz="1200" dirty="0" smtClean="0">
                <a:effectLst/>
                <a:latin typeface="Times New Roman"/>
                <a:ea typeface="Times New Roman"/>
              </a:rPr>
              <a:t>4. 	When the immune system fails to distinguish self from </a:t>
            </a:r>
            <a:r>
              <a:rPr lang="en-US" sz="1200" dirty="0" err="1" smtClean="0">
                <a:effectLst/>
                <a:latin typeface="Times New Roman"/>
                <a:ea typeface="Times New Roman"/>
              </a:rPr>
              <a:t>nonself</a:t>
            </a:r>
            <a:r>
              <a:rPr lang="en-US" sz="1200" dirty="0" smtClean="0">
                <a:effectLst/>
                <a:latin typeface="Times New Roman"/>
                <a:ea typeface="Times New Roman"/>
              </a:rPr>
              <a:t>, it may produce autoantibodies</a:t>
            </a:r>
            <a:r>
              <a:rPr lang="en-US" sz="1200" b="1" dirty="0" smtClean="0">
                <a:effectLst/>
                <a:latin typeface="Times New Roman"/>
                <a:ea typeface="Times New Roman"/>
              </a:rPr>
              <a:t> </a:t>
            </a:r>
            <a:r>
              <a:rPr lang="en-US" sz="1200" dirty="0" smtClean="0">
                <a:effectLst/>
                <a:latin typeface="Times New Roman"/>
                <a:ea typeface="Times New Roman"/>
              </a:rPr>
              <a:t>as well as cytotoxic T cells that attack and damage the body’s tissues and organs.</a:t>
            </a:r>
          </a:p>
          <a:p>
            <a:pPr marL="685800" marR="0" indent="-228600">
              <a:spcBef>
                <a:spcPts val="0"/>
              </a:spcBef>
              <a:spcAft>
                <a:spcPts val="300"/>
              </a:spcAft>
              <a:tabLst>
                <a:tab pos="685800" algn="l"/>
              </a:tabLst>
            </a:pPr>
            <a:r>
              <a:rPr lang="en-US" sz="1200" dirty="0" smtClean="0">
                <a:effectLst/>
                <a:latin typeface="Times New Roman"/>
                <a:ea typeface="Times New Roman"/>
              </a:rPr>
              <a:t>a.	The “attack against self” is called an autoimmune disorder.</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1472742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XI. Vaccine Storage and Handling</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Recommended practices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By following the recommended practices for storage and handling of vaccines, immunization providers play a key role in ensuring the safety and efficacy of vaccines.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To ensure those practices are followed, the agency should develop a written plan for all daily vaccine-related activities:</a:t>
            </a:r>
          </a:p>
          <a:p>
            <a:pPr marL="68580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a.	Ordering and accepting vaccine deliveries</a:t>
            </a:r>
          </a:p>
          <a:p>
            <a:pPr marL="68580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b.	Storing and handling vaccines</a:t>
            </a:r>
          </a:p>
          <a:p>
            <a:pPr marL="68580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c.	Managing inventory</a:t>
            </a:r>
          </a:p>
          <a:p>
            <a:pPr marL="68580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d.	Managing potentially spoiled vaccines</a:t>
            </a:r>
          </a:p>
          <a:p>
            <a:pPr marL="68580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e.	Moving the vaccine to an alternative storage location in the event of mechanical failure of the unit or a power outage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agency should identify a vaccine coordinator and backup. All staff members handling vaccines should be trained on storage and handling procedures.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The agency should also post details of proper storage conditions on the door of the refrigerator or freezer in which the vaccines are kept.</a:t>
            </a:r>
          </a:p>
          <a:p>
            <a:pPr marL="228600" marR="0" indent="-228600">
              <a:spcBef>
                <a:spcPts val="600"/>
              </a:spcBef>
              <a:spcAft>
                <a:spcPts val="600"/>
              </a:spcAft>
            </a:pPr>
            <a:r>
              <a:rPr lang="en-US" sz="1200" b="0" dirty="0" smtClean="0">
                <a:effectLst/>
                <a:latin typeface="Times New Roman"/>
                <a:ea typeface="Times New Roman"/>
              </a:rPr>
              <a:t>B. 	Temperature control issues</a:t>
            </a:r>
          </a:p>
          <a:p>
            <a:pPr marL="457200" marR="0" indent="-228600">
              <a:spcBef>
                <a:spcPts val="0"/>
              </a:spcBef>
              <a:spcAft>
                <a:spcPts val="300"/>
              </a:spcAft>
              <a:tabLst>
                <a:tab pos="457200" algn="l"/>
              </a:tabLst>
            </a:pPr>
            <a:r>
              <a:rPr lang="en-US" sz="1200" dirty="0" smtClean="0">
                <a:effectLst/>
                <a:latin typeface="Times New Roman"/>
                <a:ea typeface="Times New Roman"/>
              </a:rPr>
              <a:t>1.	Vaccines need to be maintained in specific temperature ranges; if exposed to excessive heat or cold, they may lose their potency.</a:t>
            </a:r>
          </a:p>
          <a:p>
            <a:pPr marL="457200" marR="0" indent="-228600">
              <a:spcBef>
                <a:spcPts val="0"/>
              </a:spcBef>
              <a:spcAft>
                <a:spcPts val="300"/>
              </a:spcAft>
              <a:tabLst>
                <a:tab pos="457200" algn="l"/>
              </a:tabLst>
            </a:pPr>
            <a:r>
              <a:rPr lang="en-US" sz="1200" dirty="0" smtClean="0">
                <a:effectLst/>
                <a:latin typeface="Times New Roman"/>
                <a:ea typeface="Times New Roman"/>
              </a:rPr>
              <a:t>2. 	At every step at which the vaccine is handled, the temperature to which the vaccine is exposed must be controlled and verified (called the cold chain of the vaccine).</a:t>
            </a:r>
          </a:p>
          <a:p>
            <a:pPr marL="457200" marR="0" indent="-228600">
              <a:spcBef>
                <a:spcPts val="0"/>
              </a:spcBef>
              <a:spcAft>
                <a:spcPts val="300"/>
              </a:spcAft>
              <a:tabLst>
                <a:tab pos="457200" algn="l"/>
              </a:tabLst>
            </a:pPr>
            <a:r>
              <a:rPr lang="en-US" sz="1200" dirty="0" smtClean="0">
                <a:effectLst/>
                <a:latin typeface="Times New Roman"/>
                <a:ea typeface="Times New Roman"/>
              </a:rPr>
              <a:t>3.	When an agency receives a shipment of vaccines, its personnel should immediately check the integrity of the shipping container and confirm that the product was not exposed to excessive heat or cold during transit. </a:t>
            </a:r>
          </a:p>
          <a:p>
            <a:pPr marL="457200" marR="0" indent="-228600">
              <a:spcBef>
                <a:spcPts val="0"/>
              </a:spcBef>
              <a:spcAft>
                <a:spcPts val="300"/>
              </a:spcAft>
              <a:tabLst>
                <a:tab pos="457200" algn="l"/>
              </a:tabLst>
            </a:pPr>
            <a:r>
              <a:rPr lang="en-US" sz="1200" dirty="0" smtClean="0">
                <a:effectLst/>
                <a:latin typeface="Times New Roman"/>
                <a:ea typeface="Times New Roman"/>
              </a:rPr>
              <a:t>4.	The agency should then store the vaccine in a refrigerator or freezer, based on the manufacturer’s instructions.</a:t>
            </a:r>
          </a:p>
          <a:p>
            <a:pPr marL="457200" marR="0" indent="-228600">
              <a:spcBef>
                <a:spcPts val="0"/>
              </a:spcBef>
              <a:spcAft>
                <a:spcPts val="300"/>
              </a:spcAft>
              <a:tabLst>
                <a:tab pos="457200" algn="l"/>
              </a:tabLst>
            </a:pPr>
            <a:r>
              <a:rPr lang="en-US" sz="1200" dirty="0" smtClean="0">
                <a:effectLst/>
                <a:latin typeface="Times New Roman"/>
                <a:ea typeface="Times New Roman"/>
              </a:rPr>
              <a:t>5. 	Each day, temperature of the refrigerator and freezer should be measured twice and the values should be recorded in a log book.</a:t>
            </a:r>
          </a:p>
          <a:p>
            <a:pPr marL="457200" marR="0" indent="-228600">
              <a:spcBef>
                <a:spcPts val="0"/>
              </a:spcBef>
              <a:spcAft>
                <a:spcPts val="300"/>
              </a:spcAft>
              <a:tabLst>
                <a:tab pos="457200" algn="l"/>
              </a:tabLst>
            </a:pPr>
            <a:r>
              <a:rPr lang="en-US" sz="1200" dirty="0" smtClean="0">
                <a:effectLst/>
                <a:latin typeface="Times New Roman"/>
                <a:ea typeface="Times New Roman"/>
              </a:rPr>
              <a:t>6.	To ensure that the refrigerators or freezers remain in good working order and do not experience power interruptions: </a:t>
            </a:r>
          </a:p>
          <a:p>
            <a:pPr marL="685800" marR="0" indent="-228600">
              <a:spcBef>
                <a:spcPts val="0"/>
              </a:spcBef>
              <a:spcAft>
                <a:spcPts val="0"/>
              </a:spcAft>
            </a:pPr>
            <a:r>
              <a:rPr lang="en-US" sz="1200" dirty="0" smtClean="0">
                <a:effectLst/>
                <a:latin typeface="Times New Roman"/>
                <a:ea typeface="Times New Roman"/>
              </a:rPr>
              <a:t>a.	Do not connect them to ground-flow circuit breakers or breakers activated by a wall switch.</a:t>
            </a:r>
          </a:p>
          <a:p>
            <a:pPr marL="685800" marR="0" indent="-228600">
              <a:spcBef>
                <a:spcPts val="0"/>
              </a:spcBef>
              <a:spcAft>
                <a:spcPts val="0"/>
              </a:spcAft>
            </a:pPr>
            <a:r>
              <a:rPr lang="en-US" sz="1200" dirty="0" smtClean="0">
                <a:effectLst/>
                <a:latin typeface="Times New Roman"/>
                <a:ea typeface="Times New Roman"/>
              </a:rPr>
              <a:t>b.	Label circuit breakers and plug-ins with signage.</a:t>
            </a:r>
          </a:p>
          <a:p>
            <a:pPr marL="685800" marR="0" indent="-228600">
              <a:spcBef>
                <a:spcPts val="0"/>
              </a:spcBef>
              <a:spcAft>
                <a:spcPts val="0"/>
              </a:spcAft>
            </a:pPr>
            <a:r>
              <a:rPr lang="en-US" sz="1200" dirty="0" smtClean="0">
                <a:effectLst/>
                <a:latin typeface="Times New Roman"/>
                <a:ea typeface="Times New Roman"/>
              </a:rPr>
              <a:t>c. 	A backup generator should be made available.</a:t>
            </a:r>
          </a:p>
          <a:p>
            <a:pPr marL="685800" marR="0" indent="-228600">
              <a:spcBef>
                <a:spcPts val="0"/>
              </a:spcBef>
              <a:spcAft>
                <a:spcPts val="0"/>
              </a:spcAft>
            </a:pPr>
            <a:r>
              <a:rPr lang="en-US" sz="1200" dirty="0" smtClean="0">
                <a:effectLst/>
                <a:latin typeface="Times New Roman"/>
                <a:ea typeface="Times New Roman"/>
              </a:rPr>
              <a:t>d. 	Filling empty space in a freezer or refrigerator with water containers can minimize temperature fluctuations during brief mechanical failures. </a:t>
            </a:r>
          </a:p>
          <a:p>
            <a:pPr marL="685800" marR="0" indent="-228600">
              <a:spcBef>
                <a:spcPts val="0"/>
              </a:spcBef>
              <a:spcAft>
                <a:spcPts val="0"/>
              </a:spcAft>
            </a:pPr>
            <a:r>
              <a:rPr lang="en-US" sz="1200" dirty="0" smtClean="0">
                <a:effectLst/>
                <a:latin typeface="Times New Roman"/>
                <a:ea typeface="Times New Roman"/>
              </a:rPr>
              <a:t>e.	Hard-sided coolers should be available to move the vaccine to another storage location if needed. </a:t>
            </a:r>
          </a:p>
          <a:p>
            <a:pPr marL="685800" marR="0" indent="-228600">
              <a:spcBef>
                <a:spcPts val="0"/>
              </a:spcBef>
              <a:spcAft>
                <a:spcPts val="0"/>
              </a:spcAft>
            </a:pPr>
            <a:r>
              <a:rPr lang="en-US" sz="1200" dirty="0" smtClean="0">
                <a:effectLst/>
                <a:latin typeface="Times New Roman"/>
                <a:ea typeface="Times New Roman"/>
              </a:rPr>
              <a:t>f.	Placing a flashlight, a copy of the emergency plan, and guidelines for safe transport of the vaccine in the cooler would be helpful if staff need to work in the dark following a power outage.</a:t>
            </a:r>
          </a:p>
          <a:p>
            <a:pPr marL="228600" marR="0" indent="-228600">
              <a:spcBef>
                <a:spcPts val="600"/>
              </a:spcBef>
              <a:spcAft>
                <a:spcPts val="600"/>
              </a:spcAft>
            </a:pPr>
            <a:r>
              <a:rPr lang="en-US" sz="1200" b="0" dirty="0" smtClean="0">
                <a:effectLst/>
                <a:latin typeface="Times New Roman"/>
                <a:ea typeface="Times New Roman"/>
              </a:rPr>
              <a:t>C. 	Vaccine expiration and contamination</a:t>
            </a:r>
          </a:p>
          <a:p>
            <a:pPr marL="457200" marR="0" indent="-228600">
              <a:spcBef>
                <a:spcPts val="0"/>
              </a:spcBef>
              <a:spcAft>
                <a:spcPts val="300"/>
              </a:spcAft>
              <a:tabLst>
                <a:tab pos="457200" algn="l"/>
              </a:tabLst>
            </a:pPr>
            <a:r>
              <a:rPr lang="en-US" sz="1200" dirty="0" smtClean="0">
                <a:effectLst/>
                <a:latin typeface="Times New Roman"/>
                <a:ea typeface="Times New Roman"/>
              </a:rPr>
              <a:t>1.	Determine if the vaccine was stored at the correct temperature.</a:t>
            </a:r>
          </a:p>
          <a:p>
            <a:pPr marL="457200" marR="0" indent="-228600">
              <a:spcBef>
                <a:spcPts val="0"/>
              </a:spcBef>
              <a:spcAft>
                <a:spcPts val="300"/>
              </a:spcAft>
              <a:tabLst>
                <a:tab pos="457200" algn="l"/>
              </a:tabLst>
            </a:pPr>
            <a:r>
              <a:rPr lang="en-US" sz="1200" dirty="0" smtClean="0">
                <a:effectLst/>
                <a:latin typeface="Times New Roman"/>
                <a:ea typeface="Times New Roman"/>
              </a:rPr>
              <a:t>2.	Never use a vaccine if:</a:t>
            </a:r>
          </a:p>
          <a:p>
            <a:pPr marL="685800" marR="0" indent="-228600">
              <a:spcBef>
                <a:spcPts val="0"/>
              </a:spcBef>
              <a:spcAft>
                <a:spcPts val="0"/>
              </a:spcAft>
            </a:pPr>
            <a:r>
              <a:rPr lang="en-US" sz="1200" dirty="0" smtClean="0">
                <a:effectLst/>
                <a:latin typeface="Times New Roman"/>
                <a:ea typeface="Times New Roman"/>
              </a:rPr>
              <a:t>a.	It should be clear but presents as cloudy.</a:t>
            </a:r>
          </a:p>
          <a:p>
            <a:pPr marL="685800" marR="0" indent="-228600">
              <a:spcBef>
                <a:spcPts val="0"/>
              </a:spcBef>
              <a:spcAft>
                <a:spcPts val="0"/>
              </a:spcAft>
            </a:pPr>
            <a:r>
              <a:rPr lang="en-US" sz="1200" dirty="0" smtClean="0">
                <a:effectLst/>
                <a:latin typeface="Times New Roman"/>
                <a:ea typeface="Times New Roman"/>
              </a:rPr>
              <a:t>b.	There is any evidence of tampering.</a:t>
            </a:r>
          </a:p>
          <a:p>
            <a:pPr marL="457200" marR="0" indent="-228600">
              <a:spcBef>
                <a:spcPts val="0"/>
              </a:spcBef>
              <a:spcAft>
                <a:spcPts val="300"/>
              </a:spcAft>
              <a:tabLst>
                <a:tab pos="457200" algn="l"/>
              </a:tabLst>
            </a:pPr>
            <a:r>
              <a:rPr lang="en-US" sz="1200" dirty="0" smtClean="0">
                <a:effectLst/>
                <a:latin typeface="Times New Roman"/>
                <a:ea typeface="Times New Roman"/>
              </a:rPr>
              <a:t>3.	If the vaccine may have been compromised, label it with a “Do not use” tag, and then contact the local or state public health immunization program and the vaccine manufacturer for guidance on appropriate steps to take. </a:t>
            </a:r>
          </a:p>
          <a:p>
            <a:pPr marL="457200" marR="0" indent="-228600">
              <a:spcBef>
                <a:spcPts val="0"/>
              </a:spcBef>
              <a:spcAft>
                <a:spcPts val="300"/>
              </a:spcAft>
              <a:tabLst>
                <a:tab pos="457200" algn="l"/>
              </a:tabLst>
            </a:pPr>
            <a:r>
              <a:rPr lang="en-US" sz="1200" dirty="0" smtClean="0">
                <a:effectLst/>
                <a:latin typeface="Times New Roman"/>
                <a:ea typeface="Times New Roman"/>
              </a:rPr>
              <a:t>4. 	Before placing the call, be sure to know:</a:t>
            </a:r>
          </a:p>
          <a:p>
            <a:pPr marL="685800" marR="0" indent="-228600">
              <a:spcBef>
                <a:spcPts val="0"/>
              </a:spcBef>
              <a:spcAft>
                <a:spcPts val="0"/>
              </a:spcAft>
            </a:pPr>
            <a:r>
              <a:rPr lang="en-US" sz="1200" dirty="0" smtClean="0">
                <a:effectLst/>
                <a:latin typeface="Times New Roman"/>
                <a:ea typeface="Times New Roman"/>
              </a:rPr>
              <a:t>a.	The out-of-range temperature</a:t>
            </a:r>
          </a:p>
          <a:p>
            <a:pPr marL="685800" marR="0" indent="-228600">
              <a:spcBef>
                <a:spcPts val="0"/>
              </a:spcBef>
              <a:spcAft>
                <a:spcPts val="0"/>
              </a:spcAft>
            </a:pPr>
            <a:r>
              <a:rPr lang="en-US" sz="1200" dirty="0" smtClean="0">
                <a:effectLst/>
                <a:latin typeface="Times New Roman"/>
                <a:ea typeface="Times New Roman"/>
              </a:rPr>
              <a:t>b.	The estimated time to which the vaccine was exposed to this condition. </a:t>
            </a:r>
          </a:p>
          <a:p>
            <a:pPr marL="457200" marR="0" indent="-228600">
              <a:spcBef>
                <a:spcPts val="0"/>
              </a:spcBef>
              <a:spcAft>
                <a:spcPts val="300"/>
              </a:spcAft>
              <a:tabLst>
                <a:tab pos="457200" algn="l"/>
              </a:tabLst>
            </a:pPr>
            <a:r>
              <a:rPr lang="en-US" sz="1200" dirty="0" smtClean="0">
                <a:effectLst/>
                <a:latin typeface="Times New Roman"/>
                <a:ea typeface="Times New Roman"/>
              </a:rPr>
              <a:t>5. 	Document all steps taken and guidance provided per your agency’s policy. This documentation should be stored with the temperature logs and kept on file for 3 years.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50</a:t>
            </a:fld>
            <a:endParaRPr lang="en-US" altLang="en-US" dirty="0"/>
          </a:p>
        </p:txBody>
      </p:sp>
    </p:spTree>
    <p:extLst>
      <p:ext uri="{BB962C8B-B14F-4D97-AF65-F5344CB8AC3E}">
        <p14:creationId xmlns:p14="http://schemas.microsoft.com/office/powerpoint/2010/main" val="31171309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XII. The Role of the Community Paramedic in Vaccination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Patient-focused setting</a:t>
            </a:r>
          </a:p>
          <a:p>
            <a:pPr marL="457200" marR="0" indent="-228600">
              <a:spcBef>
                <a:spcPts val="0"/>
              </a:spcBef>
              <a:spcAft>
                <a:spcPts val="300"/>
              </a:spcAft>
              <a:tabLst>
                <a:tab pos="457200" algn="l"/>
              </a:tabLst>
            </a:pPr>
            <a:r>
              <a:rPr lang="en-US" sz="1200" dirty="0" smtClean="0">
                <a:effectLst/>
                <a:latin typeface="Times New Roman"/>
                <a:ea typeface="Times New Roman"/>
              </a:rPr>
              <a:t>1.	Hospitals or clinic systems may assign a community paramedic to focus on high-frequency patients in an effort to reduce 30-day readmission rates.</a:t>
            </a:r>
          </a:p>
          <a:p>
            <a:pPr marL="685800" marR="0" indent="-228600">
              <a:spcBef>
                <a:spcPts val="0"/>
              </a:spcBef>
              <a:spcAft>
                <a:spcPts val="0"/>
              </a:spcAft>
            </a:pPr>
            <a:r>
              <a:rPr lang="en-US" sz="1200" dirty="0" smtClean="0">
                <a:effectLst/>
                <a:latin typeface="Times New Roman"/>
                <a:ea typeface="Times New Roman"/>
              </a:rPr>
              <a:t>a.	Contact with these patients would take the form of home visits.</a:t>
            </a:r>
          </a:p>
          <a:p>
            <a:pPr marL="685800" marR="0" indent="-228600">
              <a:spcBef>
                <a:spcPts val="0"/>
              </a:spcBef>
              <a:spcAft>
                <a:spcPts val="0"/>
              </a:spcAft>
            </a:pPr>
            <a:r>
              <a:rPr lang="en-US" sz="1200" dirty="0" smtClean="0">
                <a:effectLst/>
                <a:latin typeface="Times New Roman"/>
                <a:ea typeface="Times New Roman"/>
              </a:rPr>
              <a:t>b.	Very small coolers are commercially available that can be used to transport vaccines for use in the home setting.</a:t>
            </a:r>
          </a:p>
          <a:p>
            <a:pPr marL="685800" marR="0" indent="-228600">
              <a:spcBef>
                <a:spcPts val="0"/>
              </a:spcBef>
              <a:spcAft>
                <a:spcPts val="0"/>
              </a:spcAft>
            </a:pPr>
            <a:r>
              <a:rPr lang="en-US" sz="1200" dirty="0" smtClean="0">
                <a:effectLst/>
                <a:latin typeface="Times New Roman"/>
                <a:ea typeface="Times New Roman"/>
              </a:rPr>
              <a:t>c.	If this avenue is pursued, the community paramedic would be responsible for maintaining the cold chain of a single dose of vaccine. </a:t>
            </a:r>
          </a:p>
          <a:p>
            <a:pPr marL="685800" marR="0" indent="-228600">
              <a:spcBef>
                <a:spcPts val="0"/>
              </a:spcBef>
              <a:spcAft>
                <a:spcPts val="0"/>
              </a:spcAft>
            </a:pPr>
            <a:r>
              <a:rPr lang="en-US" sz="1200" dirty="0" smtClean="0">
                <a:effectLst/>
                <a:latin typeface="Times New Roman"/>
                <a:ea typeface="Times New Roman"/>
              </a:rPr>
              <a:t>d.	Community paramedics should bring a portable anaphylactic kit as part of the supplies prepared for the vaccination visit, in the unlikely event that a patient develops an allergic reaction to the vaccine.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51</a:t>
            </a:fld>
            <a:endParaRPr lang="en-US" altLang="en-US" dirty="0"/>
          </a:p>
        </p:txBody>
      </p:sp>
    </p:spTree>
    <p:extLst>
      <p:ext uri="{BB962C8B-B14F-4D97-AF65-F5344CB8AC3E}">
        <p14:creationId xmlns:p14="http://schemas.microsoft.com/office/powerpoint/2010/main" val="25338790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Population-focused setting</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Some community paramedics may work in a setting with a population-based focus, in which case their responsibilities may require them to adapt to the specific needs of the community.</a:t>
            </a:r>
          </a:p>
          <a:p>
            <a:pPr marL="68580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a.	Example: The homeless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In this setting, collecting a history of personal health risks would be essential when doing an immunization assessment.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52</a:t>
            </a:fld>
            <a:endParaRPr lang="en-US" altLang="en-US" dirty="0"/>
          </a:p>
        </p:txBody>
      </p:sp>
    </p:spTree>
    <p:extLst>
      <p:ext uri="{BB962C8B-B14F-4D97-AF65-F5344CB8AC3E}">
        <p14:creationId xmlns:p14="http://schemas.microsoft.com/office/powerpoint/2010/main" val="18062937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Community paramedics may also work as vaccine providers in the immunization clinic of a local public health agency under the supervision of a public health physician.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This responsibility might include covering routine vaccination clinics (patient-focused setting) or assisting with special vaccination campaigns such as senior influenza vaccination or kindergarten round-up.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These clinics may be on-site or off-site programs.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53</a:t>
            </a:fld>
            <a:endParaRPr lang="en-US" altLang="en-US" dirty="0"/>
          </a:p>
        </p:txBody>
      </p:sp>
    </p:spTree>
    <p:extLst>
      <p:ext uri="{BB962C8B-B14F-4D97-AF65-F5344CB8AC3E}">
        <p14:creationId xmlns:p14="http://schemas.microsoft.com/office/powerpoint/2010/main" val="16731535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	In an off-site clinic geared toward vaccination, </a:t>
            </a:r>
            <a:r>
              <a:rPr lang="en-US" sz="1200" dirty="0" smtClean="0">
                <a:effectLst/>
                <a:latin typeface="Times New Roman" panose="02020603050405020304" pitchFamily="18" charset="0"/>
                <a:ea typeface="Times New Roman" panose="02020603050405020304" pitchFamily="18" charset="0"/>
              </a:rPr>
              <a:t>maintaining the </a:t>
            </a:r>
            <a:r>
              <a:rPr lang="en-US" sz="1200" dirty="0">
                <a:effectLst/>
                <a:latin typeface="Times New Roman" panose="02020603050405020304" pitchFamily="18" charset="0"/>
                <a:ea typeface="Times New Roman" panose="02020603050405020304" pitchFamily="18" charset="0"/>
              </a:rPr>
              <a:t>cold chain is an important aspect of clinic management.</a:t>
            </a:r>
          </a:p>
          <a:p>
            <a:pPr marL="68580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b.	A variety of coolers can be used to store vaccines for </a:t>
            </a:r>
            <a:r>
              <a:rPr lang="en-US" sz="1200" dirty="0" smtClean="0">
                <a:effectLst/>
                <a:latin typeface="Times New Roman" panose="02020603050405020304" pitchFamily="18" charset="0"/>
                <a:ea typeface="Times New Roman" panose="02020603050405020304" pitchFamily="18" charset="0"/>
              </a:rPr>
              <a:t>this type </a:t>
            </a:r>
            <a:r>
              <a:rPr lang="en-US" sz="1200" dirty="0">
                <a:effectLst/>
                <a:latin typeface="Times New Roman" panose="02020603050405020304" pitchFamily="18" charset="0"/>
                <a:ea typeface="Times New Roman" panose="02020603050405020304" pitchFamily="18" charset="0"/>
              </a:rPr>
              <a:t>of clinic: hard-sided coolers, coolers with frozen </a:t>
            </a:r>
            <a:r>
              <a:rPr lang="en-US" sz="1200" dirty="0" smtClean="0">
                <a:effectLst/>
                <a:latin typeface="Times New Roman" panose="02020603050405020304" pitchFamily="18" charset="0"/>
                <a:ea typeface="Times New Roman" panose="02020603050405020304" pitchFamily="18" charset="0"/>
              </a:rPr>
              <a:t>panels</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and </a:t>
            </a:r>
            <a:r>
              <a:rPr lang="en-US" sz="1200" dirty="0">
                <a:effectLst/>
                <a:latin typeface="Times New Roman" panose="02020603050405020304" pitchFamily="18" charset="0"/>
                <a:ea typeface="Times New Roman" panose="02020603050405020304" pitchFamily="18" charset="0"/>
              </a:rPr>
              <a:t>insulation, and portable electric-powered coolers that </a:t>
            </a:r>
            <a:r>
              <a:rPr lang="en-US" sz="1200" dirty="0" smtClean="0">
                <a:effectLst/>
                <a:latin typeface="Times New Roman" panose="02020603050405020304" pitchFamily="18" charset="0"/>
                <a:ea typeface="Times New Roman" panose="02020603050405020304" pitchFamily="18" charset="0"/>
              </a:rPr>
              <a:t>can operate </a:t>
            </a:r>
            <a:r>
              <a:rPr lang="en-US" sz="1200" dirty="0">
                <a:effectLst/>
                <a:latin typeface="Times New Roman" panose="02020603050405020304" pitchFamily="18" charset="0"/>
                <a:ea typeface="Times New Roman" panose="02020603050405020304" pitchFamily="18" charset="0"/>
              </a:rPr>
              <a:t>as refrigerators or freezers.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54</a:t>
            </a:fld>
            <a:endParaRPr lang="en-US" altLang="en-US" dirty="0"/>
          </a:p>
        </p:txBody>
      </p:sp>
    </p:spTree>
    <p:extLst>
      <p:ext uri="{BB962C8B-B14F-4D97-AF65-F5344CB8AC3E}">
        <p14:creationId xmlns:p14="http://schemas.microsoft.com/office/powerpoint/2010/main" val="2880379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The mass clinic</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paramedic may be assigned to work in a mass clinic setting in response to a local disease outbreak or a pandemic.</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Organization of these clinics is based upon the incident command system (ICS); the community paramedic should already be familiar with this operational mode as a paramedic.</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As part of the mass clinic, a community paramedic could function as a triage aide or a symptom evaluator.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 community paramedic working in a public health agency should be part of the annual review of these plans and should have just-in-time training when activating a mass clinic plan.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55</a:t>
            </a:fld>
            <a:endParaRPr lang="en-US" altLang="en-US" dirty="0"/>
          </a:p>
        </p:txBody>
      </p:sp>
    </p:spTree>
    <p:extLst>
      <p:ext uri="{BB962C8B-B14F-4D97-AF65-F5344CB8AC3E}">
        <p14:creationId xmlns:p14="http://schemas.microsoft.com/office/powerpoint/2010/main" val="72684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Acquired immunity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Adaptive (acquired) immunity can be caused by natural events or by administration (oral or injected) of suspensions of killed or weakened pathogens or their molecules.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Active immunity</a:t>
            </a:r>
            <a:r>
              <a:rPr lang="en-US" sz="1100" b="1"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is long-lasting and occurs when a person produces an immune response to an antigen.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Passive immunity</a:t>
            </a:r>
            <a:r>
              <a:rPr lang="en-US" sz="1100" b="1"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occurs when antibodies produced by another person are received by a patient; this type of immunity has only short-term effects.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Naturally acquired active immunity occurs when a disease develops from exposure to a pathogen. Resistance then occurs as a result of the primary immune response.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356544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 vaccine may consist of killed or weakened (attenuated) bacteria or viruses, pathogenic molecules, or a toxoid (a benign version of a toxin from a pathogenic organism.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Vaccines cause artificially acquired active immunity to develop.</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111772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5. 	Herd immunity: generalized resistance to a disease is achieved when large numbers of the population have specific immunity through vaccination to that </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disease</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94593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III. Types of Vaccines</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Two types of vaccines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There are two basic types of vaccines: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Inactivated (dead)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Live attenuated</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Vaccines can also be made via:</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Genetic engineering (recombinant vaccines)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 toxoid, in which a toxin from an infectious organism is chemically altered so that it is not dangerous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136850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a:t>Click to edit Master title style</a:t>
            </a:r>
          </a:p>
        </p:txBody>
      </p:sp>
      <p:sp>
        <p:nvSpPr>
          <p:cNvPr id="3" name="Content Placeholder 2"/>
          <p:cNvSpPr>
            <a:spLocks noGrp="1"/>
          </p:cNvSpPr>
          <p:nvPr>
            <p:ph idx="1"/>
          </p:nvPr>
        </p:nvSpPr>
        <p:spPr>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solidFill>
              <a:srgbClr val="B3B3B3">
                <a:alpha val="39999"/>
              </a:srgbClr>
            </a:solid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w="9525">
            <a:noFill/>
            <a:miter lim="800000"/>
            <a:headEnd/>
            <a:tailEnd/>
          </a:ln>
          <a:effectLst>
            <a:outerShdw blurRad="25400" dist="12700" dir="2700000" algn="ctr" rotWithShape="0">
              <a:schemeClr val="tx1">
                <a:alpha val="73000"/>
              </a:scheme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Vaccines</a:t>
            </a:r>
            <a:r>
              <a:rPr lang="en-US" sz="2400" dirty="0"/>
              <a:t> </a:t>
            </a:r>
            <a:r>
              <a:rPr lang="en-US" sz="2400" dirty="0" smtClean="0"/>
              <a:t>(2 </a:t>
            </a:r>
            <a:r>
              <a:rPr lang="en-US" sz="2400" dirty="0"/>
              <a:t>of 3)</a:t>
            </a:r>
            <a:endParaRPr lang="en-US" sz="2800" dirty="0"/>
          </a:p>
        </p:txBody>
      </p:sp>
      <p:sp>
        <p:nvSpPr>
          <p:cNvPr id="3" name="Content Placeholder 2"/>
          <p:cNvSpPr>
            <a:spLocks noGrp="1"/>
          </p:cNvSpPr>
          <p:nvPr>
            <p:ph idx="1"/>
          </p:nvPr>
        </p:nvSpPr>
        <p:spPr/>
        <p:txBody>
          <a:bodyPr/>
          <a:lstStyle/>
          <a:p>
            <a:r>
              <a:rPr lang="en-US" dirty="0"/>
              <a:t>Inactivated vaccines are composed of:</a:t>
            </a:r>
          </a:p>
          <a:p>
            <a:pPr lvl="1"/>
            <a:r>
              <a:rPr lang="en-US" dirty="0"/>
              <a:t>Whole viruses </a:t>
            </a:r>
          </a:p>
          <a:p>
            <a:pPr lvl="1"/>
            <a:r>
              <a:rPr lang="en-US" dirty="0"/>
              <a:t>Bacteria</a:t>
            </a:r>
          </a:p>
          <a:p>
            <a:pPr lvl="1"/>
            <a:r>
              <a:rPr lang="en-US" dirty="0"/>
              <a:t>Fractions of whole viruses or bacteria</a:t>
            </a:r>
          </a:p>
          <a:p>
            <a:r>
              <a:rPr lang="en-US" dirty="0"/>
              <a:t>Organisms in inactivated vaccines are not alive. They </a:t>
            </a:r>
            <a:r>
              <a:rPr lang="en-US" dirty="0" smtClean="0"/>
              <a:t>cannot</a:t>
            </a:r>
            <a:endParaRPr lang="en-US" dirty="0"/>
          </a:p>
          <a:p>
            <a:pPr lvl="1"/>
            <a:r>
              <a:rPr lang="en-US" dirty="0"/>
              <a:t>Reproduce</a:t>
            </a:r>
          </a:p>
          <a:p>
            <a:pPr lvl="1"/>
            <a:r>
              <a:rPr lang="en-US" dirty="0"/>
              <a:t>Cause disease</a:t>
            </a:r>
          </a:p>
        </p:txBody>
      </p:sp>
    </p:spTree>
    <p:extLst>
      <p:ext uri="{BB962C8B-B14F-4D97-AF65-F5344CB8AC3E}">
        <p14:creationId xmlns:p14="http://schemas.microsoft.com/office/powerpoint/2010/main" val="261339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Vaccines</a:t>
            </a:r>
            <a:r>
              <a:rPr lang="en-US" sz="2400" dirty="0"/>
              <a:t> </a:t>
            </a:r>
            <a:r>
              <a:rPr lang="en-US" sz="2400" dirty="0" smtClean="0"/>
              <a:t>(3 </a:t>
            </a:r>
            <a:r>
              <a:rPr lang="en-US" sz="2400" dirty="0"/>
              <a:t>of 3)</a:t>
            </a:r>
            <a:endParaRPr lang="en-US" sz="2800" dirty="0"/>
          </a:p>
        </p:txBody>
      </p:sp>
      <p:sp>
        <p:nvSpPr>
          <p:cNvPr id="3" name="Content Placeholder 2"/>
          <p:cNvSpPr>
            <a:spLocks noGrp="1"/>
          </p:cNvSpPr>
          <p:nvPr>
            <p:ph idx="1"/>
          </p:nvPr>
        </p:nvSpPr>
        <p:spPr/>
        <p:txBody>
          <a:bodyPr/>
          <a:lstStyle/>
          <a:p>
            <a:r>
              <a:rPr lang="en-US" dirty="0"/>
              <a:t>Live attenuated vaccines</a:t>
            </a:r>
          </a:p>
          <a:p>
            <a:pPr lvl="1"/>
            <a:r>
              <a:rPr lang="en-US" dirty="0"/>
              <a:t>Derived from disease-causing organisms that are weakened (attenuated) by repeated culturing in a lab</a:t>
            </a:r>
          </a:p>
          <a:p>
            <a:pPr lvl="1"/>
            <a:r>
              <a:rPr lang="en-US" dirty="0"/>
              <a:t>Examples: Vaccines for measles, mumps, rubella, varicella and zoster, and influenza</a:t>
            </a:r>
          </a:p>
        </p:txBody>
      </p:sp>
    </p:spTree>
    <p:extLst>
      <p:ext uri="{BB962C8B-B14F-4D97-AF65-F5344CB8AC3E}">
        <p14:creationId xmlns:p14="http://schemas.microsoft.com/office/powerpoint/2010/main" val="1695400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to Vaccines</a:t>
            </a:r>
            <a:r>
              <a:rPr lang="en-US" sz="2400" dirty="0"/>
              <a:t> (1 of 2)</a:t>
            </a:r>
          </a:p>
        </p:txBody>
      </p:sp>
      <p:sp>
        <p:nvSpPr>
          <p:cNvPr id="3" name="Content Placeholder 2"/>
          <p:cNvSpPr>
            <a:spLocks noGrp="1"/>
          </p:cNvSpPr>
          <p:nvPr>
            <p:ph idx="1"/>
          </p:nvPr>
        </p:nvSpPr>
        <p:spPr>
          <a:xfrm>
            <a:off x="685800" y="1447800"/>
            <a:ext cx="7086600" cy="4800600"/>
          </a:xfrm>
        </p:spPr>
        <p:txBody>
          <a:bodyPr/>
          <a:lstStyle/>
          <a:p>
            <a:r>
              <a:rPr lang="en-US" dirty="0"/>
              <a:t>Inactivated vaccines</a:t>
            </a:r>
          </a:p>
          <a:p>
            <a:pPr lvl="1"/>
            <a:r>
              <a:rPr lang="en-US" dirty="0"/>
              <a:t>Less likely to draw a </a:t>
            </a:r>
            <a:r>
              <a:rPr lang="en-US" dirty="0" smtClean="0"/>
              <a:t>response</a:t>
            </a:r>
          </a:p>
          <a:p>
            <a:pPr lvl="1"/>
            <a:r>
              <a:rPr lang="en-US" dirty="0" smtClean="0"/>
              <a:t>Given </a:t>
            </a:r>
            <a:r>
              <a:rPr lang="en-US" dirty="0"/>
              <a:t>when an antibody is already present in the blood</a:t>
            </a:r>
          </a:p>
          <a:p>
            <a:pPr lvl="1"/>
            <a:r>
              <a:rPr lang="en-US" dirty="0"/>
              <a:t>Entire dose of antigen is administered</a:t>
            </a:r>
          </a:p>
          <a:p>
            <a:pPr lvl="1"/>
            <a:r>
              <a:rPr lang="en-US" dirty="0"/>
              <a:t>Multiple doses are always required</a:t>
            </a:r>
          </a:p>
        </p:txBody>
      </p:sp>
    </p:spTree>
    <p:extLst>
      <p:ext uri="{BB962C8B-B14F-4D97-AF65-F5344CB8AC3E}">
        <p14:creationId xmlns:p14="http://schemas.microsoft.com/office/powerpoint/2010/main" val="3135878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Responses to Vaccines</a:t>
            </a:r>
            <a:r>
              <a:rPr lang="en-US" sz="2400" dirty="0"/>
              <a:t> </a:t>
            </a:r>
            <a:r>
              <a:rPr lang="en-US" sz="2400" dirty="0" smtClean="0"/>
              <a:t>(2 </a:t>
            </a:r>
            <a:r>
              <a:rPr lang="en-US" sz="2400" dirty="0"/>
              <a:t>of 2)</a:t>
            </a:r>
            <a:endParaRPr lang="en-US" sz="2800" b="0" dirty="0"/>
          </a:p>
        </p:txBody>
      </p:sp>
      <p:sp>
        <p:nvSpPr>
          <p:cNvPr id="1029" name="Content Placeholder 2"/>
          <p:cNvSpPr>
            <a:spLocks noGrp="1"/>
          </p:cNvSpPr>
          <p:nvPr>
            <p:ph type="body" idx="1"/>
          </p:nvPr>
        </p:nvSpPr>
        <p:spPr>
          <a:xfrm>
            <a:off x="4800600" y="1295400"/>
            <a:ext cx="3886200" cy="4800600"/>
          </a:xfrm>
        </p:spPr>
        <p:txBody>
          <a:bodyPr rIns="228600"/>
          <a:lstStyle/>
          <a:p>
            <a:pPr>
              <a:spcBef>
                <a:spcPct val="35000"/>
              </a:spcBef>
            </a:pPr>
            <a:r>
              <a:rPr lang="en-US" altLang="en-US" dirty="0"/>
              <a:t>Live attenuated vaccines</a:t>
            </a:r>
          </a:p>
          <a:p>
            <a:pPr lvl="1">
              <a:spcBef>
                <a:spcPct val="35000"/>
              </a:spcBef>
            </a:pPr>
            <a:r>
              <a:rPr lang="en-US" altLang="en-US" dirty="0"/>
              <a:t>Immune response identical to having the disease naturally</a:t>
            </a:r>
          </a:p>
          <a:p>
            <a:pPr lvl="1">
              <a:spcBef>
                <a:spcPct val="35000"/>
              </a:spcBef>
            </a:pPr>
            <a:r>
              <a:rPr lang="en-US" altLang="en-US" dirty="0"/>
              <a:t>Can be </a:t>
            </a:r>
            <a:r>
              <a:rPr lang="en-US" altLang="en-US" dirty="0" smtClean="0"/>
              <a:t>harmful or fatal</a:t>
            </a:r>
            <a:endParaRPr lang="en-US" altLang="en-US" dirty="0"/>
          </a:p>
          <a:p>
            <a:pPr lvl="2">
              <a:spcBef>
                <a:spcPct val="35000"/>
              </a:spcBef>
            </a:pPr>
            <a:endParaRPr lang="en-US" altLang="en-US" dirty="0"/>
          </a:p>
        </p:txBody>
      </p:sp>
      <p:sp>
        <p:nvSpPr>
          <p:cNvPr id="5" name="TextBox 4"/>
          <p:cNvSpPr txBox="1"/>
          <p:nvPr/>
        </p:nvSpPr>
        <p:spPr>
          <a:xfrm>
            <a:off x="477982" y="5181600"/>
            <a:ext cx="4475018" cy="228600"/>
          </a:xfrm>
          <a:prstGeom prst="rect">
            <a:avLst/>
          </a:prstGeom>
          <a:noFill/>
        </p:spPr>
        <p:txBody>
          <a:bodyPr wrap="square" rtlCol="0">
            <a:spAutoFit/>
          </a:bodyPr>
          <a:lstStyle/>
          <a:p>
            <a:pPr algn="l"/>
            <a:r>
              <a:rPr lang="en-IN" sz="900" dirty="0">
                <a:solidFill>
                  <a:schemeClr val="bg1">
                    <a:lumMod val="75000"/>
                  </a:schemeClr>
                </a:solidFill>
                <a:latin typeface="+mj-lt"/>
              </a:rPr>
              <a:t>© Dmitry </a:t>
            </a:r>
            <a:r>
              <a:rPr lang="en-IN" sz="900" dirty="0" err="1">
                <a:solidFill>
                  <a:schemeClr val="bg1">
                    <a:lumMod val="75000"/>
                  </a:schemeClr>
                </a:solidFill>
                <a:latin typeface="+mj-lt"/>
              </a:rPr>
              <a:t>Lobanov</a:t>
            </a:r>
            <a:r>
              <a:rPr lang="en-IN" sz="900" dirty="0">
                <a:solidFill>
                  <a:schemeClr val="bg1">
                    <a:lumMod val="75000"/>
                  </a:schemeClr>
                </a:solidFill>
                <a:latin typeface="+mj-lt"/>
              </a:rPr>
              <a:t>/Shutterstock.</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62" y="1828800"/>
            <a:ext cx="4137738" cy="3355848"/>
          </a:xfrm>
          <a:prstGeom prst="rect">
            <a:avLst/>
          </a:prstGeom>
        </p:spPr>
      </p:pic>
    </p:spTree>
    <p:extLst>
      <p:ext uri="{BB962C8B-B14F-4D97-AF65-F5344CB8AC3E}">
        <p14:creationId xmlns:p14="http://schemas.microsoft.com/office/powerpoint/2010/main" val="60800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Choosing the Appropriate Vaccine</a:t>
            </a:r>
          </a:p>
        </p:txBody>
      </p:sp>
      <p:sp>
        <p:nvSpPr>
          <p:cNvPr id="3" name="Content Placeholder 2"/>
          <p:cNvSpPr>
            <a:spLocks noGrp="1"/>
          </p:cNvSpPr>
          <p:nvPr>
            <p:ph idx="1"/>
          </p:nvPr>
        </p:nvSpPr>
        <p:spPr>
          <a:xfrm>
            <a:off x="685800" y="1600200"/>
            <a:ext cx="7772400" cy="4800600"/>
          </a:xfrm>
        </p:spPr>
        <p:txBody>
          <a:bodyPr/>
          <a:lstStyle/>
          <a:p>
            <a:r>
              <a:rPr lang="en-US" dirty="0" smtClean="0"/>
              <a:t>Administration</a:t>
            </a:r>
            <a:endParaRPr lang="en-US" dirty="0"/>
          </a:p>
          <a:p>
            <a:pPr lvl="1"/>
            <a:r>
              <a:rPr lang="en-US" dirty="0"/>
              <a:t>Live attenuated and inactivated </a:t>
            </a:r>
            <a:r>
              <a:rPr lang="en-US" dirty="0" smtClean="0"/>
              <a:t>vaccines can </a:t>
            </a:r>
            <a:r>
              <a:rPr lang="en-US" dirty="0"/>
              <a:t>be given during same </a:t>
            </a:r>
            <a:r>
              <a:rPr lang="en-US" dirty="0" smtClean="0"/>
              <a:t>encounter.</a:t>
            </a:r>
            <a:endParaRPr lang="en-US" dirty="0"/>
          </a:p>
          <a:p>
            <a:pPr lvl="1"/>
            <a:r>
              <a:rPr lang="en-US" dirty="0"/>
              <a:t>Individual vaccines should not be mixed in same </a:t>
            </a:r>
            <a:r>
              <a:rPr lang="en-US" dirty="0" smtClean="0"/>
              <a:t>syringe.</a:t>
            </a:r>
            <a:endParaRPr lang="en-US" dirty="0"/>
          </a:p>
          <a:p>
            <a:pPr lvl="1"/>
            <a:r>
              <a:rPr lang="en-US" dirty="0"/>
              <a:t>Combination vaccines preferred </a:t>
            </a:r>
          </a:p>
        </p:txBody>
      </p:sp>
    </p:spTree>
    <p:extLst>
      <p:ext uri="{BB962C8B-B14F-4D97-AF65-F5344CB8AC3E}">
        <p14:creationId xmlns:p14="http://schemas.microsoft.com/office/powerpoint/2010/main" val="323304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Immunization Schedules</a:t>
            </a:r>
            <a:r>
              <a:rPr lang="en-US" sz="2400" dirty="0"/>
              <a:t> (1 of 4)</a:t>
            </a:r>
          </a:p>
        </p:txBody>
      </p:sp>
      <p:sp>
        <p:nvSpPr>
          <p:cNvPr id="1029" name="Content Placeholder 2"/>
          <p:cNvSpPr>
            <a:spLocks noGrp="1"/>
          </p:cNvSpPr>
          <p:nvPr>
            <p:ph type="body" idx="1"/>
          </p:nvPr>
        </p:nvSpPr>
        <p:spPr>
          <a:xfrm>
            <a:off x="4800600" y="1219200"/>
            <a:ext cx="3886200" cy="4800600"/>
          </a:xfrm>
        </p:spPr>
        <p:txBody>
          <a:bodyPr rIns="228600"/>
          <a:lstStyle/>
          <a:p>
            <a:pPr>
              <a:spcBef>
                <a:spcPct val="35000"/>
              </a:spcBef>
            </a:pPr>
            <a:r>
              <a:rPr lang="en-US" altLang="en-US" dirty="0"/>
              <a:t>Recommended schedules </a:t>
            </a:r>
          </a:p>
          <a:p>
            <a:pPr lvl="1">
              <a:spcBef>
                <a:spcPct val="35000"/>
              </a:spcBef>
            </a:pPr>
            <a:r>
              <a:rPr lang="en-US" altLang="en-US" dirty="0"/>
              <a:t>Steady level of immunity (pertussis)</a:t>
            </a:r>
          </a:p>
          <a:p>
            <a:pPr lvl="1">
              <a:spcBef>
                <a:spcPct val="35000"/>
              </a:spcBef>
            </a:pPr>
            <a:r>
              <a:rPr lang="en-US" altLang="en-US" dirty="0" smtClean="0"/>
              <a:t>Children are fully </a:t>
            </a:r>
            <a:r>
              <a:rPr lang="en-US" altLang="en-US" dirty="0"/>
              <a:t>immunized at appropriate ages</a:t>
            </a:r>
          </a:p>
          <a:p>
            <a:pPr lvl="1">
              <a:spcBef>
                <a:spcPct val="35000"/>
              </a:spcBef>
            </a:pPr>
            <a:r>
              <a:rPr lang="en-US" altLang="en-US" dirty="0"/>
              <a:t>Herd </a:t>
            </a:r>
            <a:r>
              <a:rPr lang="en-US" altLang="en-US" dirty="0" smtClean="0"/>
              <a:t>immunity</a:t>
            </a:r>
            <a:endParaRPr lang="en-US" altLang="en-US" dirty="0"/>
          </a:p>
        </p:txBody>
      </p:sp>
      <p:sp>
        <p:nvSpPr>
          <p:cNvPr id="5" name="TextBox 4"/>
          <p:cNvSpPr txBox="1"/>
          <p:nvPr/>
        </p:nvSpPr>
        <p:spPr>
          <a:xfrm>
            <a:off x="533400" y="4800600"/>
            <a:ext cx="4495800" cy="228600"/>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Phanie</a:t>
            </a:r>
            <a:r>
              <a:rPr lang="en-IN" sz="900" dirty="0">
                <a:solidFill>
                  <a:schemeClr val="bg1">
                    <a:lumMod val="75000"/>
                  </a:schemeClr>
                </a:solidFill>
                <a:latin typeface="+mj-lt"/>
              </a:rPr>
              <a:t>/</a:t>
            </a:r>
            <a:r>
              <a:rPr lang="en-IN" sz="900" dirty="0" err="1">
                <a:solidFill>
                  <a:schemeClr val="bg1">
                    <a:lumMod val="75000"/>
                  </a:schemeClr>
                </a:solidFill>
                <a:latin typeface="+mj-lt"/>
              </a:rPr>
              <a:t>Alamy</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24" y="1981200"/>
            <a:ext cx="4223275" cy="2819400"/>
          </a:xfrm>
          <a:prstGeom prst="rect">
            <a:avLst/>
          </a:prstGeom>
        </p:spPr>
      </p:pic>
    </p:spTree>
    <p:extLst>
      <p:ext uri="{BB962C8B-B14F-4D97-AF65-F5344CB8AC3E}">
        <p14:creationId xmlns:p14="http://schemas.microsoft.com/office/powerpoint/2010/main" val="3773461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 Schedules</a:t>
            </a:r>
            <a:r>
              <a:rPr lang="en-US" sz="2400" dirty="0"/>
              <a:t> </a:t>
            </a:r>
            <a:r>
              <a:rPr lang="en-US" sz="2400" dirty="0" smtClean="0"/>
              <a:t>(2 </a:t>
            </a:r>
            <a:r>
              <a:rPr lang="en-US" sz="2400" dirty="0"/>
              <a:t>of 4)</a:t>
            </a:r>
            <a:endParaRPr lang="en-US" sz="2800" dirty="0"/>
          </a:p>
        </p:txBody>
      </p:sp>
      <p:sp>
        <p:nvSpPr>
          <p:cNvPr id="3" name="Content Placeholder 2"/>
          <p:cNvSpPr>
            <a:spLocks noGrp="1"/>
          </p:cNvSpPr>
          <p:nvPr>
            <p:ph idx="1"/>
          </p:nvPr>
        </p:nvSpPr>
        <p:spPr/>
        <p:txBody>
          <a:bodyPr/>
          <a:lstStyle/>
          <a:p>
            <a:r>
              <a:rPr lang="en-US" dirty="0"/>
              <a:t>Interval between doses of same vaccine</a:t>
            </a:r>
          </a:p>
          <a:p>
            <a:pPr lvl="1"/>
            <a:r>
              <a:rPr lang="en-US" dirty="0"/>
              <a:t>Most childhood vaccines require 2 or more doses</a:t>
            </a:r>
          </a:p>
          <a:p>
            <a:pPr lvl="1"/>
            <a:r>
              <a:rPr lang="en-US" dirty="0"/>
              <a:t>Schedules for pediatric patients and adults</a:t>
            </a:r>
          </a:p>
          <a:p>
            <a:pPr lvl="1"/>
            <a:r>
              <a:rPr lang="en-US" dirty="0"/>
              <a:t>Vaccine doses should not be administered at intervals:</a:t>
            </a:r>
          </a:p>
          <a:p>
            <a:pPr lvl="2"/>
            <a:r>
              <a:rPr lang="en-US" dirty="0"/>
              <a:t>Shorter than recommended intervals</a:t>
            </a:r>
          </a:p>
          <a:p>
            <a:pPr lvl="2"/>
            <a:r>
              <a:rPr lang="en-US" dirty="0"/>
              <a:t>Earlier than minimum ages</a:t>
            </a:r>
          </a:p>
        </p:txBody>
      </p:sp>
    </p:spTree>
    <p:extLst>
      <p:ext uri="{BB962C8B-B14F-4D97-AF65-F5344CB8AC3E}">
        <p14:creationId xmlns:p14="http://schemas.microsoft.com/office/powerpoint/2010/main" val="2142866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 Schedules</a:t>
            </a:r>
            <a:r>
              <a:rPr lang="en-US" sz="2400" dirty="0"/>
              <a:t> </a:t>
            </a:r>
            <a:r>
              <a:rPr lang="en-US" sz="2400" dirty="0" smtClean="0"/>
              <a:t>(3 </a:t>
            </a:r>
            <a:r>
              <a:rPr lang="en-US" sz="2400" dirty="0"/>
              <a:t>of 4)</a:t>
            </a:r>
            <a:endParaRPr lang="en-US" sz="2800" dirty="0"/>
          </a:p>
        </p:txBody>
      </p:sp>
      <p:sp>
        <p:nvSpPr>
          <p:cNvPr id="3" name="Content Placeholder 2"/>
          <p:cNvSpPr>
            <a:spLocks noGrp="1"/>
          </p:cNvSpPr>
          <p:nvPr>
            <p:ph idx="1"/>
          </p:nvPr>
        </p:nvSpPr>
        <p:spPr/>
        <p:txBody>
          <a:bodyPr/>
          <a:lstStyle/>
          <a:p>
            <a:r>
              <a:rPr lang="en-US" dirty="0"/>
              <a:t>May administer vaccine sooner than recommended if the patient:</a:t>
            </a:r>
          </a:p>
          <a:p>
            <a:pPr lvl="1"/>
            <a:r>
              <a:rPr lang="en-US" dirty="0"/>
              <a:t>Is unknown to the community paramedic</a:t>
            </a:r>
          </a:p>
          <a:p>
            <a:pPr lvl="1"/>
            <a:r>
              <a:rPr lang="en-US" dirty="0"/>
              <a:t>Habitually misses appointments</a:t>
            </a:r>
          </a:p>
          <a:p>
            <a:pPr lvl="1"/>
            <a:r>
              <a:rPr lang="en-US" dirty="0"/>
              <a:t>Has other barriers to care</a:t>
            </a:r>
          </a:p>
        </p:txBody>
      </p:sp>
    </p:spTree>
    <p:extLst>
      <p:ext uri="{BB962C8B-B14F-4D97-AF65-F5344CB8AC3E}">
        <p14:creationId xmlns:p14="http://schemas.microsoft.com/office/powerpoint/2010/main" val="345493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 Schedules</a:t>
            </a:r>
            <a:r>
              <a:rPr lang="en-US" sz="2400" dirty="0"/>
              <a:t> </a:t>
            </a:r>
            <a:r>
              <a:rPr lang="en-US" sz="2400" dirty="0" smtClean="0"/>
              <a:t>(4 </a:t>
            </a:r>
            <a:r>
              <a:rPr lang="en-US" sz="2400" dirty="0"/>
              <a:t>of 4)</a:t>
            </a:r>
            <a:endParaRPr lang="en-US" sz="2800" dirty="0"/>
          </a:p>
        </p:txBody>
      </p:sp>
      <p:sp>
        <p:nvSpPr>
          <p:cNvPr id="3" name="Content Placeholder 2"/>
          <p:cNvSpPr>
            <a:spLocks noGrp="1"/>
          </p:cNvSpPr>
          <p:nvPr>
            <p:ph idx="1"/>
          </p:nvPr>
        </p:nvSpPr>
        <p:spPr/>
        <p:txBody>
          <a:bodyPr/>
          <a:lstStyle/>
          <a:p>
            <a:r>
              <a:rPr lang="en-US" dirty="0"/>
              <a:t>Catch-up schedules</a:t>
            </a:r>
          </a:p>
          <a:p>
            <a:pPr lvl="1"/>
            <a:r>
              <a:rPr lang="en-US" dirty="0"/>
              <a:t>Doses of vaccines may be administered on a catch-up schedule if: </a:t>
            </a:r>
          </a:p>
          <a:p>
            <a:pPr lvl="2"/>
            <a:r>
              <a:rPr lang="en-US" dirty="0"/>
              <a:t>The child is behind</a:t>
            </a:r>
          </a:p>
          <a:p>
            <a:pPr lvl="2"/>
            <a:r>
              <a:rPr lang="en-US" dirty="0"/>
              <a:t>The child needs to be brought </a:t>
            </a:r>
            <a:r>
              <a:rPr lang="en-US" dirty="0" smtClean="0"/>
              <a:t>up to date </a:t>
            </a:r>
            <a:r>
              <a:rPr lang="en-US" dirty="0"/>
              <a:t>quickly for child care or school entrance</a:t>
            </a:r>
          </a:p>
          <a:p>
            <a:pPr lvl="2"/>
            <a:r>
              <a:rPr lang="en-US" dirty="0"/>
              <a:t>Planned international travel may lead to exposure</a:t>
            </a:r>
          </a:p>
        </p:txBody>
      </p:sp>
    </p:spTree>
    <p:extLst>
      <p:ext uri="{BB962C8B-B14F-4D97-AF65-F5344CB8AC3E}">
        <p14:creationId xmlns:p14="http://schemas.microsoft.com/office/powerpoint/2010/main" val="4105552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295400"/>
          </a:xfrm>
        </p:spPr>
        <p:txBody>
          <a:bodyPr/>
          <a:lstStyle/>
          <a:p>
            <a:r>
              <a:rPr lang="en-US" dirty="0"/>
              <a:t>Precautions and Contraindications to Vaccination </a:t>
            </a:r>
            <a:r>
              <a:rPr lang="en-US" sz="2400" dirty="0"/>
              <a:t>(1 of 2)</a:t>
            </a:r>
          </a:p>
        </p:txBody>
      </p:sp>
      <p:sp>
        <p:nvSpPr>
          <p:cNvPr id="3" name="Content Placeholder 2"/>
          <p:cNvSpPr>
            <a:spLocks noGrp="1"/>
          </p:cNvSpPr>
          <p:nvPr>
            <p:ph idx="1"/>
          </p:nvPr>
        </p:nvSpPr>
        <p:spPr>
          <a:xfrm>
            <a:off x="685800" y="1981200"/>
            <a:ext cx="7772400" cy="4800600"/>
          </a:xfrm>
        </p:spPr>
        <p:txBody>
          <a:bodyPr/>
          <a:lstStyle/>
          <a:p>
            <a:r>
              <a:rPr lang="en-US" dirty="0"/>
              <a:t>The decision to vaccinate</a:t>
            </a:r>
          </a:p>
          <a:p>
            <a:pPr lvl="1"/>
            <a:r>
              <a:rPr lang="en-US" dirty="0"/>
              <a:t>Patients and parents worry about side effects</a:t>
            </a:r>
          </a:p>
          <a:p>
            <a:pPr lvl="1"/>
            <a:r>
              <a:rPr lang="en-US" dirty="0"/>
              <a:t>At every vaccine assessment, patient should be screened for:</a:t>
            </a:r>
          </a:p>
          <a:p>
            <a:pPr lvl="2"/>
            <a:r>
              <a:rPr lang="en-US" dirty="0"/>
              <a:t>Precautions</a:t>
            </a:r>
          </a:p>
          <a:p>
            <a:pPr lvl="2"/>
            <a:r>
              <a:rPr lang="en-US" dirty="0"/>
              <a:t>Contraindications</a:t>
            </a:r>
          </a:p>
          <a:p>
            <a:pPr lvl="1"/>
            <a:r>
              <a:rPr lang="en-US" dirty="0"/>
              <a:t>Health care providers may hold erroneous beliefs</a:t>
            </a:r>
          </a:p>
        </p:txBody>
      </p:sp>
    </p:spTree>
    <p:extLst>
      <p:ext uri="{BB962C8B-B14F-4D97-AF65-F5344CB8AC3E}">
        <p14:creationId xmlns:p14="http://schemas.microsoft.com/office/powerpoint/2010/main" val="3925867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838200"/>
            <a:ext cx="7772400" cy="5105400"/>
          </a:xfrm>
        </p:spPr>
        <p:txBody>
          <a:bodyPr/>
          <a:lstStyle/>
          <a:p>
            <a:pPr>
              <a:defRPr/>
            </a:pPr>
            <a:r>
              <a:rPr lang="en-US" sz="4400" dirty="0"/>
              <a:t>Chapter </a:t>
            </a:r>
            <a:r>
              <a:rPr lang="en-US" sz="4400" dirty="0" smtClean="0"/>
              <a:t>22</a:t>
            </a:r>
            <a:br>
              <a:rPr lang="en-US" sz="4400" dirty="0" smtClean="0"/>
            </a:br>
            <a:r>
              <a:rPr lang="en-US" sz="4400" dirty="0"/>
              <a:t/>
            </a:r>
            <a:br>
              <a:rPr lang="en-US" sz="4400" dirty="0"/>
            </a:br>
            <a:r>
              <a:rPr lang="en-US" dirty="0" smtClean="0"/>
              <a:t>Immunizations</a:t>
            </a:r>
            <a:endParaRPr lang="en-US" dirty="0"/>
          </a:p>
        </p:txBody>
      </p:sp>
    </p:spTree>
    <p:extLst>
      <p:ext uri="{BB962C8B-B14F-4D97-AF65-F5344CB8AC3E}">
        <p14:creationId xmlns:p14="http://schemas.microsoft.com/office/powerpoint/2010/main" val="2461206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564932"/>
            <a:ext cx="8305800" cy="914400"/>
          </a:xfrm>
        </p:spPr>
        <p:txBody>
          <a:bodyPr/>
          <a:lstStyle/>
          <a:p>
            <a:r>
              <a:rPr lang="en-US" dirty="0"/>
              <a:t>Precautions and Contraindications to Vaccination </a:t>
            </a:r>
            <a:r>
              <a:rPr lang="en-US" sz="2400" dirty="0" smtClean="0"/>
              <a:t>(2 </a:t>
            </a:r>
            <a:r>
              <a:rPr lang="en-US" sz="2400" dirty="0"/>
              <a:t>of 2)</a:t>
            </a:r>
            <a:endParaRPr lang="en-US" sz="2800" dirty="0"/>
          </a:p>
        </p:txBody>
      </p:sp>
      <p:sp>
        <p:nvSpPr>
          <p:cNvPr id="4" name="TextBox 3"/>
          <p:cNvSpPr txBox="1"/>
          <p:nvPr/>
        </p:nvSpPr>
        <p:spPr>
          <a:xfrm>
            <a:off x="1104900" y="5791200"/>
            <a:ext cx="6896100" cy="369332"/>
          </a:xfrm>
          <a:prstGeom prst="rect">
            <a:avLst/>
          </a:prstGeom>
          <a:noFill/>
        </p:spPr>
        <p:txBody>
          <a:bodyPr wrap="square" rtlCol="0">
            <a:spAutoFit/>
          </a:bodyPr>
          <a:lstStyle/>
          <a:p>
            <a:pPr algn="l"/>
            <a:r>
              <a:rPr lang="en-IN" sz="900" dirty="0">
                <a:solidFill>
                  <a:schemeClr val="bg1">
                    <a:lumMod val="75000"/>
                  </a:schemeClr>
                </a:solidFill>
                <a:latin typeface="+mj-lt"/>
              </a:rPr>
              <a:t>Data from </a:t>
            </a:r>
            <a:r>
              <a:rPr lang="en-IN" sz="900" dirty="0" err="1">
                <a:solidFill>
                  <a:schemeClr val="bg1">
                    <a:lumMod val="75000"/>
                  </a:schemeClr>
                </a:solidFill>
                <a:latin typeface="+mj-lt"/>
              </a:rPr>
              <a:t>Centers</a:t>
            </a:r>
            <a:r>
              <a:rPr lang="en-IN" sz="900" dirty="0">
                <a:solidFill>
                  <a:schemeClr val="bg1">
                    <a:lumMod val="75000"/>
                  </a:schemeClr>
                </a:solidFill>
                <a:latin typeface="+mj-lt"/>
              </a:rPr>
              <a:t> for Disease Control and Prevention</a:t>
            </a:r>
            <a:r>
              <a:rPr lang="en-IN" sz="900" i="1" dirty="0">
                <a:solidFill>
                  <a:schemeClr val="bg1">
                    <a:lumMod val="75000"/>
                  </a:schemeClr>
                </a:solidFill>
                <a:latin typeface="+mj-lt"/>
              </a:rPr>
              <a:t>. Epidemiology and Prevention of Vaccine-Preventable Diseases.</a:t>
            </a:r>
            <a:r>
              <a:rPr lang="en-IN" sz="900" dirty="0">
                <a:solidFill>
                  <a:schemeClr val="bg1">
                    <a:lumMod val="75000"/>
                  </a:schemeClr>
                </a:solidFill>
                <a:latin typeface="+mj-lt"/>
              </a:rPr>
              <a:t> </a:t>
            </a:r>
            <a:r>
              <a:rPr lang="en-IN" sz="900" dirty="0" err="1">
                <a:solidFill>
                  <a:schemeClr val="bg1">
                    <a:lumMod val="75000"/>
                  </a:schemeClr>
                </a:solidFill>
                <a:latin typeface="+mj-lt"/>
              </a:rPr>
              <a:t>Hamborsky</a:t>
            </a:r>
            <a:r>
              <a:rPr lang="en-IN" sz="900" dirty="0">
                <a:solidFill>
                  <a:schemeClr val="bg1">
                    <a:lumMod val="75000"/>
                  </a:schemeClr>
                </a:solidFill>
                <a:latin typeface="+mj-lt"/>
              </a:rPr>
              <a:t> J, Kroger A, Wolfe S, eds. 13th ed. Washington D.C. Public Health Foundation, 2015.</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132251"/>
            <a:ext cx="6781800" cy="3658949"/>
          </a:xfrm>
          <a:prstGeom prst="rect">
            <a:avLst/>
          </a:prstGeom>
        </p:spPr>
      </p:pic>
    </p:spTree>
    <p:extLst>
      <p:ext uri="{BB962C8B-B14F-4D97-AF65-F5344CB8AC3E}">
        <p14:creationId xmlns:p14="http://schemas.microsoft.com/office/powerpoint/2010/main" val="15119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Populations</a:t>
            </a:r>
            <a:r>
              <a:rPr lang="en-US" sz="2400" dirty="0"/>
              <a:t> (1 of 3</a:t>
            </a:r>
            <a:r>
              <a:rPr lang="en-US" sz="2400" dirty="0" smtClean="0"/>
              <a:t>)</a:t>
            </a:r>
            <a:endParaRPr lang="en-US" sz="2400" dirty="0"/>
          </a:p>
        </p:txBody>
      </p:sp>
      <p:sp>
        <p:nvSpPr>
          <p:cNvPr id="3" name="Content Placeholder 2"/>
          <p:cNvSpPr>
            <a:spLocks noGrp="1"/>
          </p:cNvSpPr>
          <p:nvPr>
            <p:ph idx="1"/>
          </p:nvPr>
        </p:nvSpPr>
        <p:spPr/>
        <p:txBody>
          <a:bodyPr/>
          <a:lstStyle/>
          <a:p>
            <a:r>
              <a:rPr lang="en-US" dirty="0"/>
              <a:t>Special considerations</a:t>
            </a:r>
          </a:p>
          <a:p>
            <a:pPr lvl="1"/>
            <a:r>
              <a:rPr lang="en-US" dirty="0"/>
              <a:t>Infants and children with certain medical concerns</a:t>
            </a:r>
          </a:p>
          <a:p>
            <a:pPr lvl="1"/>
            <a:r>
              <a:rPr lang="en-US" dirty="0"/>
              <a:t>Temporary contraindications to administration of live attenuated virus vaccines:</a:t>
            </a:r>
          </a:p>
          <a:p>
            <a:pPr lvl="2"/>
            <a:r>
              <a:rPr lang="en-US" dirty="0"/>
              <a:t>Pregnancy </a:t>
            </a:r>
          </a:p>
          <a:p>
            <a:pPr lvl="2"/>
            <a:r>
              <a:rPr lang="en-US" dirty="0" smtClean="0"/>
              <a:t>Immunosuppression</a:t>
            </a:r>
            <a:endParaRPr lang="en-US" dirty="0"/>
          </a:p>
        </p:txBody>
      </p:sp>
    </p:spTree>
    <p:extLst>
      <p:ext uri="{BB962C8B-B14F-4D97-AF65-F5344CB8AC3E}">
        <p14:creationId xmlns:p14="http://schemas.microsoft.com/office/powerpoint/2010/main" val="555964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Special Populations</a:t>
            </a:r>
            <a:r>
              <a:rPr lang="en-US" sz="2400" dirty="0"/>
              <a:t> </a:t>
            </a:r>
            <a:r>
              <a:rPr lang="en-US" sz="2400" dirty="0" smtClean="0"/>
              <a:t>(2 </a:t>
            </a:r>
            <a:r>
              <a:rPr lang="en-US" sz="2400" dirty="0"/>
              <a:t>of 3)</a:t>
            </a:r>
            <a:endParaRPr lang="en-US" sz="2800" b="0" dirty="0"/>
          </a:p>
        </p:txBody>
      </p:sp>
      <p:sp>
        <p:nvSpPr>
          <p:cNvPr id="1029" name="Content Placeholder 2"/>
          <p:cNvSpPr>
            <a:spLocks noGrp="1"/>
          </p:cNvSpPr>
          <p:nvPr>
            <p:ph type="body" idx="1"/>
          </p:nvPr>
        </p:nvSpPr>
        <p:spPr>
          <a:xfrm>
            <a:off x="4876800" y="1219200"/>
            <a:ext cx="3886200" cy="4800600"/>
          </a:xfrm>
        </p:spPr>
        <p:txBody>
          <a:bodyPr rIns="228600"/>
          <a:lstStyle/>
          <a:p>
            <a:pPr>
              <a:spcBef>
                <a:spcPct val="35000"/>
              </a:spcBef>
            </a:pPr>
            <a:r>
              <a:rPr lang="en-US" altLang="en-US" dirty="0" smtClean="0"/>
              <a:t>Vaccinate</a:t>
            </a:r>
          </a:p>
          <a:p>
            <a:pPr lvl="1">
              <a:spcBef>
                <a:spcPct val="35000"/>
              </a:spcBef>
            </a:pPr>
            <a:r>
              <a:rPr lang="en-US" dirty="0" smtClean="0"/>
              <a:t>Preterm infants</a:t>
            </a:r>
          </a:p>
          <a:p>
            <a:pPr lvl="1">
              <a:spcBef>
                <a:spcPct val="35000"/>
              </a:spcBef>
            </a:pPr>
            <a:r>
              <a:rPr lang="en-US" dirty="0" smtClean="0"/>
              <a:t>Breastfed </a:t>
            </a:r>
            <a:r>
              <a:rPr lang="en-US" dirty="0"/>
              <a:t>babies</a:t>
            </a:r>
          </a:p>
          <a:p>
            <a:pPr lvl="1">
              <a:spcBef>
                <a:spcPct val="35000"/>
              </a:spcBef>
            </a:pPr>
            <a:r>
              <a:rPr lang="en-US" altLang="en-US" dirty="0" smtClean="0"/>
              <a:t>Infants </a:t>
            </a:r>
            <a:r>
              <a:rPr lang="en-US" altLang="en-US" dirty="0"/>
              <a:t>and children who need a tuberculin skin test (TST)</a:t>
            </a:r>
          </a:p>
        </p:txBody>
      </p:sp>
      <p:sp>
        <p:nvSpPr>
          <p:cNvPr id="5" name="TextBox 4"/>
          <p:cNvSpPr txBox="1"/>
          <p:nvPr/>
        </p:nvSpPr>
        <p:spPr>
          <a:xfrm>
            <a:off x="457200" y="4798368"/>
            <a:ext cx="2514600" cy="230832"/>
          </a:xfrm>
          <a:prstGeom prst="rect">
            <a:avLst/>
          </a:prstGeom>
          <a:noFill/>
        </p:spPr>
        <p:txBody>
          <a:bodyPr wrap="square" rtlCol="0">
            <a:spAutoFit/>
          </a:bodyPr>
          <a:lstStyle/>
          <a:p>
            <a:pPr algn="l"/>
            <a:r>
              <a:rPr lang="en-IN" sz="900" dirty="0">
                <a:solidFill>
                  <a:schemeClr val="bg1">
                    <a:lumMod val="75000"/>
                  </a:schemeClr>
                </a:solidFill>
                <a:latin typeface="+mj-lt"/>
              </a:rPr>
              <a:t>© BSIP SA/</a:t>
            </a:r>
            <a:r>
              <a:rPr lang="en-IN" sz="900" dirty="0" err="1">
                <a:solidFill>
                  <a:schemeClr val="bg1">
                    <a:lumMod val="75000"/>
                  </a:schemeClr>
                </a:solidFill>
                <a:latin typeface="+mj-lt"/>
              </a:rPr>
              <a:t>Alamy</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05000"/>
            <a:ext cx="4267200" cy="2848724"/>
          </a:xfrm>
          <a:prstGeom prst="rect">
            <a:avLst/>
          </a:prstGeom>
        </p:spPr>
      </p:pic>
    </p:spTree>
    <p:extLst>
      <p:ext uri="{BB962C8B-B14F-4D97-AF65-F5344CB8AC3E}">
        <p14:creationId xmlns:p14="http://schemas.microsoft.com/office/powerpoint/2010/main" val="4129909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Populations</a:t>
            </a:r>
            <a:r>
              <a:rPr lang="en-US" sz="2400" dirty="0"/>
              <a:t> </a:t>
            </a:r>
            <a:r>
              <a:rPr lang="en-US" sz="2400" dirty="0" smtClean="0"/>
              <a:t>(3 </a:t>
            </a:r>
            <a:r>
              <a:rPr lang="en-US" sz="2400" dirty="0"/>
              <a:t>of 3)</a:t>
            </a:r>
            <a:endParaRPr lang="en-US" dirty="0"/>
          </a:p>
        </p:txBody>
      </p:sp>
      <p:sp>
        <p:nvSpPr>
          <p:cNvPr id="3" name="Content Placeholder 2"/>
          <p:cNvSpPr>
            <a:spLocks noGrp="1"/>
          </p:cNvSpPr>
          <p:nvPr>
            <p:ph idx="1"/>
          </p:nvPr>
        </p:nvSpPr>
        <p:spPr>
          <a:xfrm>
            <a:off x="685800" y="1295400"/>
            <a:ext cx="7620000" cy="4800600"/>
          </a:xfrm>
        </p:spPr>
        <p:txBody>
          <a:bodyPr/>
          <a:lstStyle/>
          <a:p>
            <a:r>
              <a:rPr lang="en-US" dirty="0" smtClean="0"/>
              <a:t>Pregnancy</a:t>
            </a:r>
          </a:p>
          <a:p>
            <a:pPr lvl="1"/>
            <a:r>
              <a:rPr lang="en-US" dirty="0" smtClean="0"/>
              <a:t>Live vaccines should not be administered</a:t>
            </a:r>
          </a:p>
          <a:p>
            <a:pPr lvl="1"/>
            <a:r>
              <a:rPr lang="en-US" dirty="0" smtClean="0"/>
              <a:t>Inactive vaccines may be administered as indicated</a:t>
            </a:r>
          </a:p>
          <a:p>
            <a:pPr lvl="0"/>
            <a:r>
              <a:rPr lang="en-US" dirty="0"/>
              <a:t>Immunosuppression</a:t>
            </a:r>
          </a:p>
          <a:p>
            <a:pPr lvl="1"/>
            <a:r>
              <a:rPr lang="en-US" dirty="0" smtClean="0"/>
              <a:t>Live attenuated viruses should not be administered</a:t>
            </a:r>
          </a:p>
          <a:p>
            <a:pPr lvl="1"/>
            <a:r>
              <a:rPr lang="en-US" dirty="0" smtClean="0"/>
              <a:t>Inactivated vaccines are safe, though responses may be muted</a:t>
            </a:r>
            <a:endParaRPr lang="en-US" dirty="0"/>
          </a:p>
        </p:txBody>
      </p:sp>
    </p:spTree>
    <p:extLst>
      <p:ext uri="{BB962C8B-B14F-4D97-AF65-F5344CB8AC3E}">
        <p14:creationId xmlns:p14="http://schemas.microsoft.com/office/powerpoint/2010/main" val="257642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Conducting the Immunization Assessment</a:t>
            </a:r>
            <a:r>
              <a:rPr lang="en-US" sz="2400" dirty="0"/>
              <a:t> (1 of 4)</a:t>
            </a:r>
          </a:p>
        </p:txBody>
      </p:sp>
      <p:sp>
        <p:nvSpPr>
          <p:cNvPr id="1029" name="Content Placeholder 2"/>
          <p:cNvSpPr>
            <a:spLocks noGrp="1"/>
          </p:cNvSpPr>
          <p:nvPr>
            <p:ph type="body" idx="1"/>
          </p:nvPr>
        </p:nvSpPr>
        <p:spPr>
          <a:xfrm>
            <a:off x="4648200" y="1524000"/>
            <a:ext cx="3886200" cy="4800600"/>
          </a:xfrm>
        </p:spPr>
        <p:txBody>
          <a:bodyPr rIns="228600"/>
          <a:lstStyle/>
          <a:p>
            <a:pPr>
              <a:spcBef>
                <a:spcPct val="35000"/>
              </a:spcBef>
            </a:pPr>
            <a:r>
              <a:rPr lang="en-US" altLang="en-US" dirty="0"/>
              <a:t>The clinic setting</a:t>
            </a:r>
          </a:p>
          <a:p>
            <a:pPr lvl="1">
              <a:spcBef>
                <a:spcPct val="35000"/>
              </a:spcBef>
            </a:pPr>
            <a:r>
              <a:rPr lang="en-US" altLang="en-US" dirty="0"/>
              <a:t>Staff should remind parents to bring immunization record </a:t>
            </a:r>
          </a:p>
          <a:p>
            <a:pPr lvl="1">
              <a:spcBef>
                <a:spcPct val="35000"/>
              </a:spcBef>
            </a:pPr>
            <a:r>
              <a:rPr lang="en-US" altLang="en-US" dirty="0"/>
              <a:t>Patient’s record compared with state’s record</a:t>
            </a:r>
          </a:p>
        </p:txBody>
      </p:sp>
      <p:sp>
        <p:nvSpPr>
          <p:cNvPr id="6" name="TextBox 5"/>
          <p:cNvSpPr txBox="1"/>
          <p:nvPr/>
        </p:nvSpPr>
        <p:spPr>
          <a:xfrm>
            <a:off x="838200" y="5943600"/>
            <a:ext cx="2514600" cy="230832"/>
          </a:xfrm>
          <a:prstGeom prst="rect">
            <a:avLst/>
          </a:prstGeom>
          <a:noFill/>
        </p:spPr>
        <p:txBody>
          <a:bodyPr wrap="square" rtlCol="0">
            <a:spAutoFit/>
          </a:bodyPr>
          <a:lstStyle/>
          <a:p>
            <a:pPr algn="l"/>
            <a:r>
              <a:rPr lang="en-IN" sz="900" dirty="0">
                <a:solidFill>
                  <a:schemeClr val="bg1">
                    <a:lumMod val="75000"/>
                  </a:schemeClr>
                </a:solidFill>
                <a:latin typeface="+mj-lt"/>
              </a:rPr>
              <a:t>© Robert </a:t>
            </a:r>
            <a:r>
              <a:rPr lang="en-IN" sz="900" dirty="0" err="1">
                <a:solidFill>
                  <a:schemeClr val="bg1">
                    <a:lumMod val="75000"/>
                  </a:schemeClr>
                </a:solidFill>
                <a:latin typeface="+mj-lt"/>
              </a:rPr>
              <a:t>Kneschke</a:t>
            </a:r>
            <a:r>
              <a:rPr lang="en-IN" sz="900" dirty="0">
                <a:solidFill>
                  <a:schemeClr val="bg1">
                    <a:lumMod val="75000"/>
                  </a:schemeClr>
                </a:solidFill>
                <a:latin typeface="+mj-lt"/>
              </a:rPr>
              <a:t>/Shutterstock.</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24000"/>
            <a:ext cx="3423300" cy="4419599"/>
          </a:xfrm>
          <a:prstGeom prst="rect">
            <a:avLst/>
          </a:prstGeom>
        </p:spPr>
      </p:pic>
    </p:spTree>
    <p:extLst>
      <p:ext uri="{BB962C8B-B14F-4D97-AF65-F5344CB8AC3E}">
        <p14:creationId xmlns:p14="http://schemas.microsoft.com/office/powerpoint/2010/main" val="3978902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the Immunization Assessment</a:t>
            </a:r>
            <a:r>
              <a:rPr lang="en-US" sz="2400" dirty="0"/>
              <a:t> </a:t>
            </a:r>
            <a:r>
              <a:rPr lang="en-US" sz="2400" dirty="0" smtClean="0"/>
              <a:t>(2 </a:t>
            </a:r>
            <a:r>
              <a:rPr lang="en-US" sz="2400" dirty="0"/>
              <a:t>of 4)</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Patients with uncertain/unknown immunization status</a:t>
            </a:r>
          </a:p>
          <a:p>
            <a:pPr lvl="1"/>
            <a:r>
              <a:rPr lang="en-US" dirty="0"/>
              <a:t>When vaccination status is in doubt:</a:t>
            </a:r>
          </a:p>
          <a:p>
            <a:pPr lvl="2"/>
            <a:r>
              <a:rPr lang="en-US" dirty="0"/>
              <a:t>Patients should be considered susceptible to disease</a:t>
            </a:r>
          </a:p>
          <a:p>
            <a:pPr lvl="2"/>
            <a:r>
              <a:rPr lang="en-US" dirty="0"/>
              <a:t>Age-appropriate immunizations should be initiated without delay according to recommended schedule</a:t>
            </a:r>
          </a:p>
        </p:txBody>
      </p:sp>
    </p:spTree>
    <p:extLst>
      <p:ext uri="{BB962C8B-B14F-4D97-AF65-F5344CB8AC3E}">
        <p14:creationId xmlns:p14="http://schemas.microsoft.com/office/powerpoint/2010/main" val="327006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Conducting the Immunization Assessment</a:t>
            </a:r>
            <a:r>
              <a:rPr lang="en-US" sz="2400" dirty="0"/>
              <a:t> </a:t>
            </a:r>
            <a:r>
              <a:rPr lang="en-US" sz="2400" dirty="0" smtClean="0"/>
              <a:t>(3 </a:t>
            </a:r>
            <a:r>
              <a:rPr lang="en-US" sz="2400" dirty="0"/>
              <a:t>of 4)</a:t>
            </a:r>
            <a:endParaRPr lang="en-US" sz="2800" b="0" dirty="0"/>
          </a:p>
        </p:txBody>
      </p:sp>
      <p:sp>
        <p:nvSpPr>
          <p:cNvPr id="1029" name="Content Placeholder 2"/>
          <p:cNvSpPr>
            <a:spLocks noGrp="1"/>
          </p:cNvSpPr>
          <p:nvPr>
            <p:ph type="body" idx="1"/>
          </p:nvPr>
        </p:nvSpPr>
        <p:spPr>
          <a:xfrm>
            <a:off x="4724400" y="1371600"/>
            <a:ext cx="4038600" cy="4800600"/>
          </a:xfrm>
        </p:spPr>
        <p:txBody>
          <a:bodyPr rIns="228600"/>
          <a:lstStyle/>
          <a:p>
            <a:pPr>
              <a:spcBef>
                <a:spcPct val="35000"/>
              </a:spcBef>
            </a:pPr>
            <a:r>
              <a:rPr lang="en-US" altLang="en-US" dirty="0"/>
              <a:t>Complete a thorough screening</a:t>
            </a:r>
          </a:p>
          <a:p>
            <a:pPr lvl="1">
              <a:spcBef>
                <a:spcPct val="35000"/>
              </a:spcBef>
            </a:pPr>
            <a:r>
              <a:rPr lang="en-US" altLang="en-US" dirty="0"/>
              <a:t>Have parent or patient fill out form</a:t>
            </a:r>
          </a:p>
          <a:p>
            <a:pPr lvl="1">
              <a:spcBef>
                <a:spcPct val="35000"/>
              </a:spcBef>
            </a:pPr>
            <a:r>
              <a:rPr lang="en-US" altLang="en-US" dirty="0"/>
              <a:t>Community paramedic follows up on possible contraindications</a:t>
            </a:r>
          </a:p>
        </p:txBody>
      </p:sp>
      <p:sp>
        <p:nvSpPr>
          <p:cNvPr id="5" name="TextBox 4"/>
          <p:cNvSpPr txBox="1"/>
          <p:nvPr/>
        </p:nvSpPr>
        <p:spPr>
          <a:xfrm>
            <a:off x="381000" y="4876800"/>
            <a:ext cx="2514600" cy="230832"/>
          </a:xfrm>
          <a:prstGeom prst="rect">
            <a:avLst/>
          </a:prstGeom>
          <a:noFill/>
        </p:spPr>
        <p:txBody>
          <a:bodyPr wrap="square" rtlCol="0">
            <a:spAutoFit/>
          </a:bodyPr>
          <a:lstStyle/>
          <a:p>
            <a:pPr algn="l"/>
            <a:r>
              <a:rPr lang="en-IN" sz="900" dirty="0">
                <a:solidFill>
                  <a:schemeClr val="bg1">
                    <a:lumMod val="75000"/>
                  </a:schemeClr>
                </a:solidFill>
                <a:latin typeface="+mj-lt"/>
              </a:rPr>
              <a:t>© Hero Images Inc./</a:t>
            </a:r>
            <a:r>
              <a:rPr lang="en-IN" sz="900" dirty="0" err="1">
                <a:solidFill>
                  <a:schemeClr val="bg1">
                    <a:lumMod val="75000"/>
                  </a:schemeClr>
                </a:solidFill>
                <a:latin typeface="+mj-lt"/>
              </a:rPr>
              <a:t>Alamy</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4267200" cy="2825181"/>
          </a:xfrm>
          <a:prstGeom prst="rect">
            <a:avLst/>
          </a:prstGeom>
        </p:spPr>
      </p:pic>
    </p:spTree>
    <p:extLst>
      <p:ext uri="{BB962C8B-B14F-4D97-AF65-F5344CB8AC3E}">
        <p14:creationId xmlns:p14="http://schemas.microsoft.com/office/powerpoint/2010/main" val="2246473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the Immunization Assessment</a:t>
            </a:r>
            <a:r>
              <a:rPr lang="en-US" sz="2400" dirty="0"/>
              <a:t> </a:t>
            </a:r>
            <a:r>
              <a:rPr lang="en-US" sz="2400" dirty="0" smtClean="0"/>
              <a:t>(4 </a:t>
            </a:r>
            <a:r>
              <a:rPr lang="en-US" sz="2400" dirty="0"/>
              <a:t>of 4)</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Live attenuated influenza vaccine (LAIV)</a:t>
            </a:r>
          </a:p>
          <a:p>
            <a:pPr lvl="1"/>
            <a:r>
              <a:rPr lang="en-US" dirty="0"/>
              <a:t>Should be given only to healthy children and adults, ages 2 through 49 years</a:t>
            </a:r>
          </a:p>
          <a:p>
            <a:pPr lvl="1"/>
            <a:r>
              <a:rPr lang="en-US" dirty="0"/>
              <a:t>Injectable form of vaccine should be used in cases of contraindication to LAIV administration</a:t>
            </a:r>
          </a:p>
        </p:txBody>
      </p:sp>
    </p:spTree>
    <p:extLst>
      <p:ext uri="{BB962C8B-B14F-4D97-AF65-F5344CB8AC3E}">
        <p14:creationId xmlns:p14="http://schemas.microsoft.com/office/powerpoint/2010/main" val="2510837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With Concerns About Vaccination</a:t>
            </a:r>
            <a:endParaRPr lang="en-US" dirty="0"/>
          </a:p>
        </p:txBody>
      </p:sp>
      <p:sp>
        <p:nvSpPr>
          <p:cNvPr id="3" name="Content Placeholder 2"/>
          <p:cNvSpPr>
            <a:spLocks noGrp="1"/>
          </p:cNvSpPr>
          <p:nvPr>
            <p:ph idx="1"/>
          </p:nvPr>
        </p:nvSpPr>
        <p:spPr>
          <a:xfrm>
            <a:off x="685800" y="1524000"/>
            <a:ext cx="7772400" cy="4800600"/>
          </a:xfrm>
        </p:spPr>
        <p:txBody>
          <a:bodyPr/>
          <a:lstStyle/>
          <a:p>
            <a:r>
              <a:rPr lang="en-US" dirty="0" smtClean="0"/>
              <a:t>Some parents will be “vaccine </a:t>
            </a:r>
            <a:r>
              <a:rPr lang="en-US" dirty="0" smtClean="0"/>
              <a:t>hesitant.”</a:t>
            </a:r>
            <a:endParaRPr lang="en-US" dirty="0" smtClean="0"/>
          </a:p>
          <a:p>
            <a:r>
              <a:rPr lang="en-US" dirty="0" smtClean="0"/>
              <a:t>Be prepared to address </a:t>
            </a:r>
            <a:r>
              <a:rPr lang="en-US" dirty="0" smtClean="0"/>
              <a:t>concerns.</a:t>
            </a:r>
            <a:endParaRPr lang="en-US" dirty="0" smtClean="0"/>
          </a:p>
          <a:p>
            <a:r>
              <a:rPr lang="en-US" dirty="0" smtClean="0"/>
              <a:t>Be aware of your </a:t>
            </a:r>
            <a:r>
              <a:rPr lang="en-US" dirty="0" smtClean="0"/>
              <a:t>resources.</a:t>
            </a:r>
            <a:endParaRPr lang="en-US" dirty="0" smtClean="0"/>
          </a:p>
          <a:p>
            <a:r>
              <a:rPr lang="en-US" dirty="0" smtClean="0"/>
              <a:t>Remain </a:t>
            </a:r>
            <a:r>
              <a:rPr lang="en-US" dirty="0" smtClean="0"/>
              <a:t>nonjudgmental.</a:t>
            </a:r>
            <a:endParaRPr lang="en-US" dirty="0" smtClean="0"/>
          </a:p>
          <a:p>
            <a:r>
              <a:rPr lang="en-US" dirty="0" smtClean="0"/>
              <a:t>Discuss specific concerns and provide factual </a:t>
            </a:r>
            <a:r>
              <a:rPr lang="en-US" dirty="0" smtClean="0"/>
              <a:t>information.</a:t>
            </a:r>
            <a:endParaRPr lang="en-US" dirty="0" smtClean="0"/>
          </a:p>
        </p:txBody>
      </p:sp>
    </p:spTree>
    <p:extLst>
      <p:ext uri="{BB962C8B-B14F-4D97-AF65-F5344CB8AC3E}">
        <p14:creationId xmlns:p14="http://schemas.microsoft.com/office/powerpoint/2010/main" val="3954460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(1 of </a:t>
            </a:r>
            <a:r>
              <a:rPr lang="en-US" sz="2400" dirty="0" smtClean="0"/>
              <a:t>21)</a:t>
            </a:r>
            <a:endParaRPr lang="en-US" sz="2400" dirty="0"/>
          </a:p>
        </p:txBody>
      </p:sp>
      <p:sp>
        <p:nvSpPr>
          <p:cNvPr id="1029" name="Content Placeholder 2"/>
          <p:cNvSpPr>
            <a:spLocks noGrp="1"/>
          </p:cNvSpPr>
          <p:nvPr>
            <p:ph type="body" idx="1"/>
          </p:nvPr>
        </p:nvSpPr>
        <p:spPr>
          <a:xfrm>
            <a:off x="4724400" y="1219200"/>
            <a:ext cx="3886200" cy="4800600"/>
          </a:xfrm>
        </p:spPr>
        <p:txBody>
          <a:bodyPr rIns="228600"/>
          <a:lstStyle/>
          <a:p>
            <a:pPr>
              <a:spcBef>
                <a:spcPct val="35000"/>
              </a:spcBef>
            </a:pPr>
            <a:r>
              <a:rPr lang="en-US" altLang="en-US" dirty="0"/>
              <a:t>Minimize risk of transmitting disease</a:t>
            </a:r>
          </a:p>
          <a:p>
            <a:pPr lvl="1">
              <a:spcBef>
                <a:spcPct val="35000"/>
              </a:spcBef>
            </a:pPr>
            <a:r>
              <a:rPr lang="en-US" altLang="en-US" dirty="0"/>
              <a:t>Hand washing</a:t>
            </a:r>
          </a:p>
          <a:p>
            <a:pPr lvl="1">
              <a:spcBef>
                <a:spcPct val="35000"/>
              </a:spcBef>
            </a:pPr>
            <a:r>
              <a:rPr lang="en-US" altLang="en-US" dirty="0"/>
              <a:t>Syringes/needles must be </a:t>
            </a:r>
            <a:r>
              <a:rPr lang="en-US" altLang="en-US" dirty="0" smtClean="0"/>
              <a:t>disposable and </a:t>
            </a:r>
            <a:r>
              <a:rPr lang="en-US" altLang="en-US" dirty="0"/>
              <a:t>discarded </a:t>
            </a:r>
            <a:endParaRPr lang="en-US" altLang="en-US" dirty="0" smtClean="0"/>
          </a:p>
          <a:p>
            <a:pPr lvl="1">
              <a:spcBef>
                <a:spcPct val="35000"/>
              </a:spcBef>
            </a:pPr>
            <a:r>
              <a:rPr lang="en-US" altLang="en-US" dirty="0" smtClean="0"/>
              <a:t>Avoid </a:t>
            </a:r>
            <a:r>
              <a:rPr lang="en-US" altLang="en-US" dirty="0" err="1" smtClean="0"/>
              <a:t>predrawing</a:t>
            </a:r>
            <a:r>
              <a:rPr lang="en-US" altLang="en-US" dirty="0" smtClean="0"/>
              <a:t> vaccine</a:t>
            </a:r>
            <a:endParaRPr lang="en-US" altLang="en-US" dirty="0"/>
          </a:p>
        </p:txBody>
      </p:sp>
      <p:sp>
        <p:nvSpPr>
          <p:cNvPr id="5" name="TextBox 4"/>
          <p:cNvSpPr txBox="1"/>
          <p:nvPr/>
        </p:nvSpPr>
        <p:spPr>
          <a:xfrm>
            <a:off x="381000" y="4798368"/>
            <a:ext cx="4495800"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 Courtesy of MIEMSS.</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30" y="1905000"/>
            <a:ext cx="4194569" cy="2840736"/>
          </a:xfrm>
          <a:prstGeom prst="rect">
            <a:avLst/>
          </a:prstGeom>
        </p:spPr>
      </p:pic>
    </p:spTree>
    <p:extLst>
      <p:ext uri="{BB962C8B-B14F-4D97-AF65-F5344CB8AC3E}">
        <p14:creationId xmlns:p14="http://schemas.microsoft.com/office/powerpoint/2010/main" val="1289652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Introduction</a:t>
            </a:r>
            <a:r>
              <a:rPr lang="en-US" sz="2400" dirty="0"/>
              <a:t> (1 of 2)</a:t>
            </a:r>
          </a:p>
        </p:txBody>
      </p:sp>
      <p:sp>
        <p:nvSpPr>
          <p:cNvPr id="1029" name="Content Placeholder 2"/>
          <p:cNvSpPr>
            <a:spLocks noGrp="1"/>
          </p:cNvSpPr>
          <p:nvPr>
            <p:ph type="body" idx="1"/>
          </p:nvPr>
        </p:nvSpPr>
        <p:spPr>
          <a:xfrm>
            <a:off x="4648200" y="1371600"/>
            <a:ext cx="3886200" cy="4800600"/>
          </a:xfrm>
        </p:spPr>
        <p:txBody>
          <a:bodyPr rIns="228600"/>
          <a:lstStyle/>
          <a:p>
            <a:pPr>
              <a:spcBef>
                <a:spcPct val="35000"/>
              </a:spcBef>
            </a:pPr>
            <a:r>
              <a:rPr lang="en-US" altLang="en-US" dirty="0"/>
              <a:t>A great advance in modern medicine </a:t>
            </a:r>
          </a:p>
          <a:p>
            <a:pPr lvl="1">
              <a:spcBef>
                <a:spcPct val="35000"/>
              </a:spcBef>
            </a:pPr>
            <a:r>
              <a:rPr lang="en-US" altLang="en-US" dirty="0"/>
              <a:t>Vaccines</a:t>
            </a:r>
          </a:p>
          <a:p>
            <a:pPr lvl="2">
              <a:spcBef>
                <a:spcPct val="35000"/>
              </a:spcBef>
            </a:pPr>
            <a:r>
              <a:rPr lang="en-US" altLang="en-US" dirty="0"/>
              <a:t>Smallpox, polio, measles </a:t>
            </a:r>
            <a:r>
              <a:rPr lang="en-US" altLang="en-US" dirty="0" smtClean="0"/>
              <a:t>all </a:t>
            </a:r>
            <a:r>
              <a:rPr lang="en-US" altLang="en-US" dirty="0"/>
              <a:t>but eliminated in United States</a:t>
            </a:r>
          </a:p>
        </p:txBody>
      </p:sp>
      <p:pic>
        <p:nvPicPr>
          <p:cNvPr id="1026" name="Picture 2" descr="\\10.1.1.17\productions\ART\ART PROCESS\PPT Projects\AAOS_ITK_PPT_164288\JPEG FILES\Chapter 22\9781284212785_CH22_FIG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3916587" cy="3068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2845" y="4876800"/>
            <a:ext cx="4500155" cy="369332"/>
          </a:xfrm>
          <a:prstGeom prst="rect">
            <a:avLst/>
          </a:prstGeom>
          <a:noFill/>
        </p:spPr>
        <p:txBody>
          <a:bodyPr wrap="square" rtlCol="0">
            <a:spAutoFit/>
          </a:bodyPr>
          <a:lstStyle/>
          <a:p>
            <a:pPr algn="l"/>
            <a:r>
              <a:rPr lang="en-IN" sz="900" dirty="0">
                <a:solidFill>
                  <a:schemeClr val="bg1">
                    <a:lumMod val="75000"/>
                  </a:schemeClr>
                </a:solidFill>
                <a:latin typeface="+mj-lt"/>
              </a:rPr>
              <a:t>Courtesy of Library of Congress, Prints &amp; Photographs Division, Portrait of America Collection [reproduction </a:t>
            </a:r>
            <a:r>
              <a:rPr lang="en-IN" sz="900" dirty="0" smtClean="0">
                <a:solidFill>
                  <a:schemeClr val="bg1">
                    <a:lumMod val="75000"/>
                  </a:schemeClr>
                </a:solidFill>
                <a:latin typeface="+mj-lt"/>
              </a:rPr>
              <a:t>number LC-USZ62-110440</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(2 </a:t>
            </a:r>
            <a:r>
              <a:rPr lang="en-US" sz="2400" dirty="0"/>
              <a:t>of 21)</a:t>
            </a:r>
            <a:endParaRPr lang="en-US" sz="2800" dirty="0"/>
          </a:p>
        </p:txBody>
      </p:sp>
      <p:sp>
        <p:nvSpPr>
          <p:cNvPr id="3" name="Content Placeholder 2"/>
          <p:cNvSpPr>
            <a:spLocks noGrp="1"/>
          </p:cNvSpPr>
          <p:nvPr>
            <p:ph idx="1"/>
          </p:nvPr>
        </p:nvSpPr>
        <p:spPr/>
        <p:txBody>
          <a:bodyPr/>
          <a:lstStyle/>
          <a:p>
            <a:r>
              <a:rPr lang="en-US" dirty="0"/>
              <a:t>Vaccines are packaged in a variety of </a:t>
            </a:r>
            <a:r>
              <a:rPr lang="en-US" dirty="0" smtClean="0"/>
              <a:t>containers.</a:t>
            </a:r>
            <a:endParaRPr lang="en-US" dirty="0"/>
          </a:p>
          <a:p>
            <a:r>
              <a:rPr lang="en-US" dirty="0"/>
              <a:t>Community paramedic should be familiar with each type:</a:t>
            </a:r>
          </a:p>
          <a:p>
            <a:pPr lvl="1"/>
            <a:r>
              <a:rPr lang="en-US" sz="2600" dirty="0"/>
              <a:t>Ampules</a:t>
            </a:r>
          </a:p>
          <a:p>
            <a:pPr lvl="1"/>
            <a:r>
              <a:rPr lang="en-US" sz="2600" dirty="0"/>
              <a:t>Vials</a:t>
            </a:r>
          </a:p>
          <a:p>
            <a:pPr lvl="1"/>
            <a:r>
              <a:rPr lang="en-US" sz="2600" dirty="0"/>
              <a:t>Prefilled syringes</a:t>
            </a:r>
          </a:p>
        </p:txBody>
      </p:sp>
    </p:spTree>
    <p:extLst>
      <p:ext uri="{BB962C8B-B14F-4D97-AF65-F5344CB8AC3E}">
        <p14:creationId xmlns:p14="http://schemas.microsoft.com/office/powerpoint/2010/main" val="3641854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(3 </a:t>
            </a:r>
            <a:r>
              <a:rPr lang="en-US" sz="2400" dirty="0"/>
              <a:t>of 21)</a:t>
            </a:r>
            <a:endParaRPr lang="en-US" sz="2800" b="0" dirty="0"/>
          </a:p>
        </p:txBody>
      </p:sp>
      <p:sp>
        <p:nvSpPr>
          <p:cNvPr id="1029" name="Content Placeholder 2"/>
          <p:cNvSpPr>
            <a:spLocks noGrp="1"/>
          </p:cNvSpPr>
          <p:nvPr>
            <p:ph type="body" idx="1"/>
          </p:nvPr>
        </p:nvSpPr>
        <p:spPr>
          <a:xfrm>
            <a:off x="4800600" y="1295400"/>
            <a:ext cx="3886200" cy="4800600"/>
          </a:xfrm>
        </p:spPr>
        <p:txBody>
          <a:bodyPr rIns="228600"/>
          <a:lstStyle/>
          <a:p>
            <a:pPr>
              <a:spcBef>
                <a:spcPct val="35000"/>
              </a:spcBef>
            </a:pPr>
            <a:r>
              <a:rPr lang="en-US" altLang="en-US" dirty="0"/>
              <a:t>Ampules</a:t>
            </a:r>
          </a:p>
          <a:p>
            <a:pPr lvl="1">
              <a:spcBef>
                <a:spcPct val="35000"/>
              </a:spcBef>
            </a:pPr>
            <a:r>
              <a:rPr lang="en-US" altLang="en-US" dirty="0"/>
              <a:t>Breakable sterile glass containers</a:t>
            </a:r>
          </a:p>
          <a:p>
            <a:pPr lvl="1">
              <a:spcBef>
                <a:spcPct val="35000"/>
              </a:spcBef>
            </a:pPr>
            <a:r>
              <a:rPr lang="en-US" altLang="en-US" dirty="0"/>
              <a:t>Carry a single dose of vaccine</a:t>
            </a:r>
          </a:p>
        </p:txBody>
      </p:sp>
      <p:sp>
        <p:nvSpPr>
          <p:cNvPr id="5" name="TextBox 4"/>
          <p:cNvSpPr txBox="1"/>
          <p:nvPr/>
        </p:nvSpPr>
        <p:spPr>
          <a:xfrm>
            <a:off x="638503" y="5867400"/>
            <a:ext cx="4478482" cy="234003"/>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4035529" cy="4419600"/>
          </a:xfrm>
          <a:prstGeom prst="rect">
            <a:avLst/>
          </a:prstGeom>
        </p:spPr>
      </p:pic>
    </p:spTree>
    <p:extLst>
      <p:ext uri="{BB962C8B-B14F-4D97-AF65-F5344CB8AC3E}">
        <p14:creationId xmlns:p14="http://schemas.microsoft.com/office/powerpoint/2010/main" val="1602139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(4 </a:t>
            </a:r>
            <a:r>
              <a:rPr lang="en-US" sz="2400" dirty="0"/>
              <a:t>of 21)</a:t>
            </a:r>
            <a:endParaRPr lang="en-US" sz="2800" b="0" dirty="0"/>
          </a:p>
        </p:txBody>
      </p:sp>
      <p:sp>
        <p:nvSpPr>
          <p:cNvPr id="1029" name="Content Placeholder 2"/>
          <p:cNvSpPr>
            <a:spLocks noGrp="1"/>
          </p:cNvSpPr>
          <p:nvPr>
            <p:ph type="body" idx="1"/>
          </p:nvPr>
        </p:nvSpPr>
        <p:spPr>
          <a:xfrm>
            <a:off x="4800600" y="1295400"/>
            <a:ext cx="3886200" cy="4800600"/>
          </a:xfrm>
        </p:spPr>
        <p:txBody>
          <a:bodyPr rIns="228600"/>
          <a:lstStyle/>
          <a:p>
            <a:pPr>
              <a:spcBef>
                <a:spcPct val="35000"/>
              </a:spcBef>
            </a:pPr>
            <a:r>
              <a:rPr lang="en-US" altLang="en-US" dirty="0"/>
              <a:t>Vials </a:t>
            </a:r>
          </a:p>
          <a:p>
            <a:pPr lvl="1">
              <a:spcBef>
                <a:spcPct val="35000"/>
              </a:spcBef>
            </a:pPr>
            <a:r>
              <a:rPr lang="en-US" altLang="en-US" dirty="0"/>
              <a:t>Small glass or plastic bottles, rubber top</a:t>
            </a:r>
          </a:p>
          <a:p>
            <a:pPr lvl="1">
              <a:spcBef>
                <a:spcPct val="35000"/>
              </a:spcBef>
            </a:pPr>
            <a:r>
              <a:rPr lang="en-US" altLang="en-US" dirty="0"/>
              <a:t>Contain single or multiple doses of a vaccine</a:t>
            </a:r>
          </a:p>
        </p:txBody>
      </p:sp>
      <p:sp>
        <p:nvSpPr>
          <p:cNvPr id="5" name="TextBox 4"/>
          <p:cNvSpPr txBox="1"/>
          <p:nvPr/>
        </p:nvSpPr>
        <p:spPr>
          <a:xfrm>
            <a:off x="582377" y="5308880"/>
            <a:ext cx="3046791"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r>
              <a:rPr lang="en-IN" sz="900" dirty="0" smtClean="0">
                <a:solidFill>
                  <a:schemeClr val="bg1">
                    <a:lumMod val="75000"/>
                  </a:schemeClr>
                </a:solidFill>
                <a:latin typeface="+mj-lt"/>
              </a:rPr>
              <a:t>.</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56" y="1600200"/>
            <a:ext cx="4163044" cy="3709416"/>
          </a:xfrm>
          <a:prstGeom prst="rect">
            <a:avLst/>
          </a:prstGeom>
        </p:spPr>
      </p:pic>
    </p:spTree>
    <p:extLst>
      <p:ext uri="{BB962C8B-B14F-4D97-AF65-F5344CB8AC3E}">
        <p14:creationId xmlns:p14="http://schemas.microsoft.com/office/powerpoint/2010/main" val="229862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(5 </a:t>
            </a:r>
            <a:r>
              <a:rPr lang="en-US" sz="2400" dirty="0"/>
              <a:t>of 21)</a:t>
            </a:r>
            <a:endParaRPr lang="en-US" sz="2800" b="0" dirty="0"/>
          </a:p>
        </p:txBody>
      </p:sp>
      <p:sp>
        <p:nvSpPr>
          <p:cNvPr id="1029" name="Content Placeholder 2"/>
          <p:cNvSpPr>
            <a:spLocks noGrp="1"/>
          </p:cNvSpPr>
          <p:nvPr>
            <p:ph type="body" idx="1"/>
          </p:nvPr>
        </p:nvSpPr>
        <p:spPr>
          <a:xfrm>
            <a:off x="4648200" y="1295400"/>
            <a:ext cx="3886200" cy="4800600"/>
          </a:xfrm>
        </p:spPr>
        <p:txBody>
          <a:bodyPr rIns="228600"/>
          <a:lstStyle/>
          <a:p>
            <a:pPr>
              <a:spcBef>
                <a:spcPct val="35000"/>
              </a:spcBef>
            </a:pPr>
            <a:r>
              <a:rPr lang="en-US" altLang="en-US" dirty="0"/>
              <a:t>Prefilled syringes</a:t>
            </a:r>
          </a:p>
          <a:p>
            <a:pPr lvl="1">
              <a:spcBef>
                <a:spcPct val="35000"/>
              </a:spcBef>
            </a:pPr>
            <a:r>
              <a:rPr lang="en-US" altLang="en-US" dirty="0"/>
              <a:t>Two types</a:t>
            </a:r>
          </a:p>
          <a:p>
            <a:pPr lvl="2">
              <a:spcBef>
                <a:spcPct val="35000"/>
              </a:spcBef>
            </a:pPr>
            <a:r>
              <a:rPr lang="en-US" altLang="en-US" dirty="0"/>
              <a:t>Those separated into a glass drug cartridge with syringe</a:t>
            </a:r>
          </a:p>
          <a:p>
            <a:pPr lvl="2">
              <a:spcBef>
                <a:spcPct val="35000"/>
              </a:spcBef>
            </a:pPr>
            <a:r>
              <a:rPr lang="en-US" altLang="en-US" dirty="0"/>
              <a:t>Preassembled plastic prefilled syringes</a:t>
            </a:r>
          </a:p>
        </p:txBody>
      </p:sp>
      <p:sp>
        <p:nvSpPr>
          <p:cNvPr id="5" name="TextBox 4"/>
          <p:cNvSpPr txBox="1"/>
          <p:nvPr/>
        </p:nvSpPr>
        <p:spPr>
          <a:xfrm>
            <a:off x="451945" y="4724400"/>
            <a:ext cx="3046791"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a:t>
            </a:r>
            <a:r>
              <a:rPr lang="en-IN" sz="900" dirty="0" smtClean="0">
                <a:solidFill>
                  <a:schemeClr val="bg1">
                    <a:lumMod val="75000"/>
                  </a:schemeClr>
                </a:solidFill>
                <a:latin typeface="+mj-lt"/>
              </a:rPr>
              <a:t>Learning.</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10384"/>
            <a:ext cx="4419600" cy="2414016"/>
          </a:xfrm>
          <a:prstGeom prst="rect">
            <a:avLst/>
          </a:prstGeom>
        </p:spPr>
      </p:pic>
    </p:spTree>
    <p:extLst>
      <p:ext uri="{BB962C8B-B14F-4D97-AF65-F5344CB8AC3E}">
        <p14:creationId xmlns:p14="http://schemas.microsoft.com/office/powerpoint/2010/main" val="2345258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(6 </a:t>
            </a:r>
            <a:r>
              <a:rPr lang="en-US" sz="2400" dirty="0"/>
              <a:t>of 21)</a:t>
            </a:r>
            <a:endParaRPr lang="en-US" sz="2800" dirty="0"/>
          </a:p>
        </p:txBody>
      </p:sp>
      <p:sp>
        <p:nvSpPr>
          <p:cNvPr id="3" name="Content Placeholder 2"/>
          <p:cNvSpPr>
            <a:spLocks noGrp="1"/>
          </p:cNvSpPr>
          <p:nvPr>
            <p:ph idx="1"/>
          </p:nvPr>
        </p:nvSpPr>
        <p:spPr/>
        <p:txBody>
          <a:bodyPr/>
          <a:lstStyle/>
          <a:p>
            <a:r>
              <a:rPr lang="en-US" dirty="0"/>
              <a:t>Vaccines may be administered via several different </a:t>
            </a:r>
            <a:r>
              <a:rPr lang="en-US" dirty="0" smtClean="0"/>
              <a:t>routes.</a:t>
            </a:r>
            <a:endParaRPr lang="en-US" dirty="0"/>
          </a:p>
          <a:p>
            <a:pPr lvl="1"/>
            <a:r>
              <a:rPr lang="en-US" sz="2600" dirty="0"/>
              <a:t>Intradermal</a:t>
            </a:r>
          </a:p>
          <a:p>
            <a:pPr lvl="1"/>
            <a:r>
              <a:rPr lang="en-US" sz="2600" dirty="0"/>
              <a:t>Subcutaneous</a:t>
            </a:r>
          </a:p>
          <a:p>
            <a:pPr lvl="1"/>
            <a:r>
              <a:rPr lang="en-US" sz="2600" dirty="0"/>
              <a:t>Intramuscular (including Z-track injections)</a:t>
            </a:r>
          </a:p>
        </p:txBody>
      </p:sp>
    </p:spTree>
    <p:extLst>
      <p:ext uri="{BB962C8B-B14F-4D97-AF65-F5344CB8AC3E}">
        <p14:creationId xmlns:p14="http://schemas.microsoft.com/office/powerpoint/2010/main" val="2865164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(7 </a:t>
            </a:r>
            <a:r>
              <a:rPr lang="en-US" sz="2400" dirty="0"/>
              <a:t>of 21)</a:t>
            </a:r>
            <a:endParaRPr lang="en-US" sz="2800" dirty="0"/>
          </a:p>
        </p:txBody>
      </p:sp>
      <p:sp>
        <p:nvSpPr>
          <p:cNvPr id="3" name="Content Placeholder 2"/>
          <p:cNvSpPr>
            <a:spLocks noGrp="1"/>
          </p:cNvSpPr>
          <p:nvPr>
            <p:ph idx="1"/>
          </p:nvPr>
        </p:nvSpPr>
        <p:spPr/>
        <p:txBody>
          <a:bodyPr/>
          <a:lstStyle/>
          <a:p>
            <a:r>
              <a:rPr lang="en-US" dirty="0"/>
              <a:t>Intradermal vaccine administration</a:t>
            </a:r>
          </a:p>
          <a:p>
            <a:pPr lvl="1"/>
            <a:r>
              <a:rPr lang="en-US" dirty="0"/>
              <a:t>Involve administering a small amount of vaccine, typically less than 1 mL </a:t>
            </a:r>
          </a:p>
          <a:p>
            <a:pPr lvl="1"/>
            <a:r>
              <a:rPr lang="en-US" dirty="0"/>
              <a:t>Use of 1-mL syringe and a 25- to 27-gauge, 3/8- to 1-inch needle</a:t>
            </a:r>
          </a:p>
          <a:p>
            <a:pPr lvl="1"/>
            <a:r>
              <a:rPr lang="en-US" dirty="0"/>
              <a:t>When selecting site, avoid areas with superficial blood </a:t>
            </a:r>
            <a:r>
              <a:rPr lang="en-US" dirty="0" smtClean="0"/>
              <a:t>vessels.</a:t>
            </a:r>
            <a:endParaRPr lang="en-US" dirty="0"/>
          </a:p>
        </p:txBody>
      </p:sp>
    </p:spTree>
    <p:extLst>
      <p:ext uri="{BB962C8B-B14F-4D97-AF65-F5344CB8AC3E}">
        <p14:creationId xmlns:p14="http://schemas.microsoft.com/office/powerpoint/2010/main" val="544578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(8 </a:t>
            </a:r>
            <a:r>
              <a:rPr lang="en-US" sz="2400" dirty="0"/>
              <a:t>of 21)</a:t>
            </a:r>
            <a:endParaRPr lang="en-US" sz="2800" dirty="0"/>
          </a:p>
        </p:txBody>
      </p:sp>
      <p:sp>
        <p:nvSpPr>
          <p:cNvPr id="3" name="Content Placeholder 2"/>
          <p:cNvSpPr>
            <a:spLocks noGrp="1"/>
          </p:cNvSpPr>
          <p:nvPr>
            <p:ph idx="1"/>
          </p:nvPr>
        </p:nvSpPr>
        <p:spPr/>
        <p:txBody>
          <a:bodyPr/>
          <a:lstStyle/>
          <a:p>
            <a:r>
              <a:rPr lang="en-US" dirty="0"/>
              <a:t>Intradermal vaccine administration (cont’d)</a:t>
            </a:r>
          </a:p>
          <a:p>
            <a:pPr lvl="1"/>
            <a:r>
              <a:rPr lang="en-US" dirty="0"/>
              <a:t>Most common anatomical locations are anterior forearm and upper back</a:t>
            </a:r>
          </a:p>
          <a:p>
            <a:pPr lvl="1"/>
            <a:r>
              <a:rPr lang="en-US" dirty="0"/>
              <a:t>Drugs administered this way have a slow rate of absorption; vaccine remains at injection site</a:t>
            </a:r>
          </a:p>
          <a:p>
            <a:pPr lvl="1"/>
            <a:r>
              <a:rPr lang="en-US" dirty="0"/>
              <a:t>Injections usually given at physician’s office or hospital</a:t>
            </a:r>
          </a:p>
        </p:txBody>
      </p:sp>
    </p:spTree>
    <p:extLst>
      <p:ext uri="{BB962C8B-B14F-4D97-AF65-F5344CB8AC3E}">
        <p14:creationId xmlns:p14="http://schemas.microsoft.com/office/powerpoint/2010/main" val="10512450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(9 </a:t>
            </a:r>
            <a:r>
              <a:rPr lang="en-US" sz="2400" dirty="0"/>
              <a:t>of 21)</a:t>
            </a:r>
            <a:endParaRPr lang="en-US" sz="2800" dirty="0"/>
          </a:p>
        </p:txBody>
      </p:sp>
      <p:sp>
        <p:nvSpPr>
          <p:cNvPr id="3" name="Content Placeholder 2"/>
          <p:cNvSpPr>
            <a:spLocks noGrp="1"/>
          </p:cNvSpPr>
          <p:nvPr>
            <p:ph idx="1"/>
          </p:nvPr>
        </p:nvSpPr>
        <p:spPr/>
        <p:txBody>
          <a:bodyPr/>
          <a:lstStyle/>
          <a:p>
            <a:r>
              <a:rPr lang="en-US" dirty="0"/>
              <a:t>Subcutaneous vaccine administration</a:t>
            </a:r>
          </a:p>
          <a:p>
            <a:pPr lvl="1"/>
            <a:r>
              <a:rPr lang="en-US" dirty="0"/>
              <a:t>Given into loose connective tissue between dermis and muscle layer</a:t>
            </a:r>
          </a:p>
          <a:p>
            <a:pPr lvl="1"/>
            <a:r>
              <a:rPr lang="en-US" dirty="0"/>
              <a:t>Volumes of drug administered are usually 1 mL or less</a:t>
            </a:r>
          </a:p>
          <a:p>
            <a:pPr lvl="1"/>
            <a:r>
              <a:rPr lang="en-US" dirty="0"/>
              <a:t>Performed using a 24- to 26-gauge, 1/2- to 1-inch needle</a:t>
            </a:r>
          </a:p>
        </p:txBody>
      </p:sp>
    </p:spTree>
    <p:extLst>
      <p:ext uri="{BB962C8B-B14F-4D97-AF65-F5344CB8AC3E}">
        <p14:creationId xmlns:p14="http://schemas.microsoft.com/office/powerpoint/2010/main" val="2629018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10 </a:t>
            </a:r>
            <a:r>
              <a:rPr lang="en-US" sz="2400" dirty="0"/>
              <a:t>of 21)</a:t>
            </a:r>
            <a:endParaRPr lang="en-US" sz="2800" b="0" dirty="0"/>
          </a:p>
        </p:txBody>
      </p:sp>
      <p:sp>
        <p:nvSpPr>
          <p:cNvPr id="1029" name="Content Placeholder 2"/>
          <p:cNvSpPr>
            <a:spLocks noGrp="1"/>
          </p:cNvSpPr>
          <p:nvPr>
            <p:ph type="body" idx="1"/>
          </p:nvPr>
        </p:nvSpPr>
        <p:spPr>
          <a:xfrm>
            <a:off x="4724400" y="1295400"/>
            <a:ext cx="3886200" cy="4800600"/>
          </a:xfrm>
        </p:spPr>
        <p:txBody>
          <a:bodyPr rIns="228600"/>
          <a:lstStyle/>
          <a:p>
            <a:pPr>
              <a:spcBef>
                <a:spcPct val="35000"/>
              </a:spcBef>
            </a:pPr>
            <a:r>
              <a:rPr lang="en-US" altLang="en-US" dirty="0"/>
              <a:t>Common sites for injections </a:t>
            </a:r>
          </a:p>
          <a:p>
            <a:pPr lvl="1">
              <a:spcBef>
                <a:spcPct val="35000"/>
              </a:spcBef>
            </a:pPr>
            <a:r>
              <a:rPr lang="en-US" altLang="en-US" dirty="0"/>
              <a:t>Upper arms</a:t>
            </a:r>
          </a:p>
          <a:p>
            <a:pPr lvl="1">
              <a:spcBef>
                <a:spcPct val="35000"/>
              </a:spcBef>
            </a:pPr>
            <a:r>
              <a:rPr lang="en-US" altLang="en-US" dirty="0"/>
              <a:t>Anterior thighs</a:t>
            </a:r>
          </a:p>
          <a:p>
            <a:pPr lvl="1">
              <a:spcBef>
                <a:spcPct val="35000"/>
              </a:spcBef>
            </a:pPr>
            <a:r>
              <a:rPr lang="en-US" altLang="en-US" dirty="0"/>
              <a:t>Abdomen</a:t>
            </a:r>
          </a:p>
        </p:txBody>
      </p:sp>
      <p:sp>
        <p:nvSpPr>
          <p:cNvPr id="5" name="TextBox 4"/>
          <p:cNvSpPr txBox="1"/>
          <p:nvPr/>
        </p:nvSpPr>
        <p:spPr>
          <a:xfrm>
            <a:off x="457200" y="4876800"/>
            <a:ext cx="3046791"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r>
              <a:rPr lang="en-IN" sz="900" dirty="0" smtClean="0">
                <a:solidFill>
                  <a:schemeClr val="bg1">
                    <a:lumMod val="75000"/>
                  </a:schemeClr>
                </a:solidFill>
                <a:latin typeface="+mj-lt"/>
              </a:rPr>
              <a:t>.</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08" y="1874520"/>
            <a:ext cx="4106892" cy="3002280"/>
          </a:xfrm>
          <a:prstGeom prst="rect">
            <a:avLst/>
          </a:prstGeom>
        </p:spPr>
      </p:pic>
    </p:spTree>
    <p:extLst>
      <p:ext uri="{BB962C8B-B14F-4D97-AF65-F5344CB8AC3E}">
        <p14:creationId xmlns:p14="http://schemas.microsoft.com/office/powerpoint/2010/main" val="2071667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(11 </a:t>
            </a:r>
            <a:r>
              <a:rPr lang="en-US" sz="2400" dirty="0"/>
              <a:t>of 21)</a:t>
            </a:r>
            <a:endParaRPr lang="en-US" sz="2800" dirty="0"/>
          </a:p>
        </p:txBody>
      </p:sp>
      <p:sp>
        <p:nvSpPr>
          <p:cNvPr id="3" name="Content Placeholder 2"/>
          <p:cNvSpPr>
            <a:spLocks noGrp="1"/>
          </p:cNvSpPr>
          <p:nvPr>
            <p:ph idx="1"/>
          </p:nvPr>
        </p:nvSpPr>
        <p:spPr/>
        <p:txBody>
          <a:bodyPr/>
          <a:lstStyle/>
          <a:p>
            <a:r>
              <a:rPr lang="en-US" dirty="0"/>
              <a:t>Intramuscular vaccine administration</a:t>
            </a:r>
          </a:p>
          <a:p>
            <a:pPr lvl="1"/>
            <a:r>
              <a:rPr lang="en-US" dirty="0"/>
              <a:t>Given by penetrating a needle through the dermis and subcutaneous tissue, into muscle layer</a:t>
            </a:r>
          </a:p>
          <a:p>
            <a:pPr lvl="1"/>
            <a:r>
              <a:rPr lang="en-US" dirty="0"/>
              <a:t>Allows a larger volume of vaccine (up to 5 mL) than subcutaneous route</a:t>
            </a:r>
          </a:p>
          <a:p>
            <a:pPr lvl="1"/>
            <a:r>
              <a:rPr lang="en-US" dirty="0"/>
              <a:t>Potential for damage to nerves</a:t>
            </a:r>
          </a:p>
        </p:txBody>
      </p:sp>
    </p:spTree>
    <p:extLst>
      <p:ext uri="{BB962C8B-B14F-4D97-AF65-F5344CB8AC3E}">
        <p14:creationId xmlns:p14="http://schemas.microsoft.com/office/powerpoint/2010/main" val="743126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sz="2400" dirty="0"/>
              <a:t> </a:t>
            </a:r>
            <a:r>
              <a:rPr lang="en-US" sz="2400" dirty="0" smtClean="0"/>
              <a:t>(2 </a:t>
            </a:r>
            <a:r>
              <a:rPr lang="en-US" sz="2400" dirty="0"/>
              <a:t>of 2)</a:t>
            </a:r>
            <a:endParaRPr lang="en-US" sz="2800" dirty="0"/>
          </a:p>
        </p:txBody>
      </p:sp>
      <p:sp>
        <p:nvSpPr>
          <p:cNvPr id="3" name="Content Placeholder 2"/>
          <p:cNvSpPr>
            <a:spLocks noGrp="1"/>
          </p:cNvSpPr>
          <p:nvPr>
            <p:ph idx="1"/>
          </p:nvPr>
        </p:nvSpPr>
        <p:spPr/>
        <p:txBody>
          <a:bodyPr/>
          <a:lstStyle/>
          <a:p>
            <a:r>
              <a:rPr lang="en-US" dirty="0"/>
              <a:t>Community paramedics should seize opportunities to:</a:t>
            </a:r>
          </a:p>
          <a:p>
            <a:pPr lvl="1"/>
            <a:r>
              <a:rPr lang="en-US" sz="2600" dirty="0"/>
              <a:t>Review vaccination histories</a:t>
            </a:r>
          </a:p>
          <a:p>
            <a:pPr lvl="1"/>
            <a:r>
              <a:rPr lang="en-US" sz="2600" dirty="0"/>
              <a:t>Identify gaps</a:t>
            </a:r>
          </a:p>
          <a:p>
            <a:pPr lvl="1"/>
            <a:r>
              <a:rPr lang="en-US" sz="2600" dirty="0"/>
              <a:t>Vaccinate or schedule vaccinations</a:t>
            </a:r>
          </a:p>
        </p:txBody>
      </p:sp>
    </p:spTree>
    <p:extLst>
      <p:ext uri="{BB962C8B-B14F-4D97-AF65-F5344CB8AC3E}">
        <p14:creationId xmlns:p14="http://schemas.microsoft.com/office/powerpoint/2010/main" val="4057000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12 </a:t>
            </a:r>
            <a:r>
              <a:rPr lang="en-US" sz="2400" dirty="0"/>
              <a:t>of 21)</a:t>
            </a:r>
            <a:endParaRPr lang="en-US" sz="2800" b="0" dirty="0"/>
          </a:p>
        </p:txBody>
      </p:sp>
      <p:sp>
        <p:nvSpPr>
          <p:cNvPr id="1029" name="Content Placeholder 2"/>
          <p:cNvSpPr>
            <a:spLocks noGrp="1"/>
          </p:cNvSpPr>
          <p:nvPr>
            <p:ph type="body" idx="1"/>
          </p:nvPr>
        </p:nvSpPr>
        <p:spPr>
          <a:xfrm>
            <a:off x="4724400" y="1219200"/>
            <a:ext cx="3886200" cy="4800600"/>
          </a:xfrm>
        </p:spPr>
        <p:txBody>
          <a:bodyPr rIns="228600"/>
          <a:lstStyle/>
          <a:p>
            <a:pPr>
              <a:spcBef>
                <a:spcPct val="35000"/>
              </a:spcBef>
            </a:pPr>
            <a:r>
              <a:rPr lang="en-US" altLang="en-US" dirty="0"/>
              <a:t>Common sites for injections  </a:t>
            </a:r>
          </a:p>
          <a:p>
            <a:pPr lvl="1">
              <a:spcBef>
                <a:spcPct val="35000"/>
              </a:spcBef>
            </a:pPr>
            <a:r>
              <a:rPr lang="en-US" altLang="en-US" dirty="0"/>
              <a:t>Vastus lateralis muscle</a:t>
            </a:r>
          </a:p>
          <a:p>
            <a:pPr lvl="1">
              <a:spcBef>
                <a:spcPct val="35000"/>
              </a:spcBef>
            </a:pPr>
            <a:r>
              <a:rPr lang="en-US" altLang="en-US" dirty="0"/>
              <a:t>Rectus femoris muscle </a:t>
            </a:r>
          </a:p>
          <a:p>
            <a:pPr lvl="1">
              <a:spcBef>
                <a:spcPct val="35000"/>
              </a:spcBef>
            </a:pPr>
            <a:r>
              <a:rPr lang="en-US" altLang="en-US" dirty="0"/>
              <a:t>Gluteal area</a:t>
            </a:r>
          </a:p>
          <a:p>
            <a:pPr lvl="1">
              <a:spcBef>
                <a:spcPct val="35000"/>
              </a:spcBef>
            </a:pPr>
            <a:r>
              <a:rPr lang="en-US" altLang="en-US" dirty="0"/>
              <a:t>Deltoid muscle</a:t>
            </a:r>
          </a:p>
        </p:txBody>
      </p:sp>
      <p:sp>
        <p:nvSpPr>
          <p:cNvPr id="5" name="TextBox 4"/>
          <p:cNvSpPr txBox="1"/>
          <p:nvPr/>
        </p:nvSpPr>
        <p:spPr>
          <a:xfrm>
            <a:off x="382209" y="4724400"/>
            <a:ext cx="3046791"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 Courtesy of MIEMSS</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96" y="1905000"/>
            <a:ext cx="4193298" cy="2799388"/>
          </a:xfrm>
          <a:prstGeom prst="rect">
            <a:avLst/>
          </a:prstGeom>
        </p:spPr>
      </p:pic>
    </p:spTree>
    <p:extLst>
      <p:ext uri="{BB962C8B-B14F-4D97-AF65-F5344CB8AC3E}">
        <p14:creationId xmlns:p14="http://schemas.microsoft.com/office/powerpoint/2010/main" val="3224365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13 </a:t>
            </a:r>
            <a:r>
              <a:rPr lang="en-US" sz="2400" dirty="0"/>
              <a:t>of 21)</a:t>
            </a:r>
            <a:endParaRPr lang="en-US" sz="2800" b="0" dirty="0"/>
          </a:p>
        </p:txBody>
      </p:sp>
      <p:sp>
        <p:nvSpPr>
          <p:cNvPr id="1029" name="Content Placeholder 2"/>
          <p:cNvSpPr>
            <a:spLocks noGrp="1"/>
          </p:cNvSpPr>
          <p:nvPr>
            <p:ph type="body" idx="1"/>
          </p:nvPr>
        </p:nvSpPr>
        <p:spPr>
          <a:xfrm>
            <a:off x="4724400" y="1295400"/>
            <a:ext cx="3886200" cy="4800600"/>
          </a:xfrm>
        </p:spPr>
        <p:txBody>
          <a:bodyPr rIns="228600"/>
          <a:lstStyle/>
          <a:p>
            <a:pPr>
              <a:spcBef>
                <a:spcPct val="35000"/>
              </a:spcBef>
            </a:pPr>
            <a:r>
              <a:rPr lang="en-US" altLang="en-US" dirty="0"/>
              <a:t>Z-track injections</a:t>
            </a:r>
          </a:p>
          <a:p>
            <a:pPr lvl="1">
              <a:spcBef>
                <a:spcPct val="35000"/>
              </a:spcBef>
            </a:pPr>
            <a:r>
              <a:rPr lang="en-US" altLang="en-US" dirty="0"/>
              <a:t>Another method of intramuscular injections</a:t>
            </a:r>
          </a:p>
          <a:p>
            <a:pPr lvl="1">
              <a:spcBef>
                <a:spcPct val="35000"/>
              </a:spcBef>
            </a:pPr>
            <a:r>
              <a:rPr lang="en-US" altLang="en-US" dirty="0"/>
              <a:t>Pull patient’s skin/subcutaneous tissue laterally</a:t>
            </a:r>
          </a:p>
          <a:p>
            <a:pPr lvl="1">
              <a:spcBef>
                <a:spcPct val="35000"/>
              </a:spcBef>
            </a:pPr>
            <a:endParaRPr lang="en-US" altLang="en-US" dirty="0"/>
          </a:p>
        </p:txBody>
      </p:sp>
      <p:sp>
        <p:nvSpPr>
          <p:cNvPr id="6" name="TextBox 5"/>
          <p:cNvSpPr txBox="1"/>
          <p:nvPr/>
        </p:nvSpPr>
        <p:spPr>
          <a:xfrm>
            <a:off x="533400" y="5636568"/>
            <a:ext cx="3046791"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02" y="1447800"/>
            <a:ext cx="4126164" cy="4188768"/>
          </a:xfrm>
          <a:prstGeom prst="rect">
            <a:avLst/>
          </a:prstGeom>
        </p:spPr>
      </p:pic>
    </p:spTree>
    <p:extLst>
      <p:ext uri="{BB962C8B-B14F-4D97-AF65-F5344CB8AC3E}">
        <p14:creationId xmlns:p14="http://schemas.microsoft.com/office/powerpoint/2010/main" val="4142303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14 </a:t>
            </a:r>
            <a:r>
              <a:rPr lang="en-US" sz="2400" dirty="0"/>
              <a:t>of 21)</a:t>
            </a:r>
            <a:endParaRPr lang="en-US" sz="2800" dirty="0"/>
          </a:p>
        </p:txBody>
      </p:sp>
      <p:sp>
        <p:nvSpPr>
          <p:cNvPr id="3" name="Content Placeholder 2"/>
          <p:cNvSpPr>
            <a:spLocks noGrp="1"/>
          </p:cNvSpPr>
          <p:nvPr>
            <p:ph idx="1"/>
          </p:nvPr>
        </p:nvSpPr>
        <p:spPr/>
        <p:txBody>
          <a:bodyPr/>
          <a:lstStyle/>
          <a:p>
            <a:r>
              <a:rPr lang="en-US" dirty="0"/>
              <a:t>Oral  vaccines</a:t>
            </a:r>
          </a:p>
          <a:p>
            <a:pPr lvl="1"/>
            <a:r>
              <a:rPr lang="en-US" sz="2600" dirty="0"/>
              <a:t>In the United States, only 2 vaccines </a:t>
            </a:r>
            <a:r>
              <a:rPr lang="en-US" sz="2600" dirty="0" smtClean="0"/>
              <a:t>are </a:t>
            </a:r>
            <a:r>
              <a:rPr lang="en-US" sz="2600" dirty="0"/>
              <a:t>administered by the oral route:</a:t>
            </a:r>
          </a:p>
          <a:p>
            <a:pPr lvl="2"/>
            <a:r>
              <a:rPr lang="en-US" sz="2400" dirty="0"/>
              <a:t>Vaccines for rotavirus</a:t>
            </a:r>
          </a:p>
          <a:p>
            <a:pPr lvl="2"/>
            <a:r>
              <a:rPr lang="en-US" sz="2400" dirty="0"/>
              <a:t>Oral typhoid</a:t>
            </a:r>
          </a:p>
        </p:txBody>
      </p:sp>
    </p:spTree>
    <p:extLst>
      <p:ext uri="{BB962C8B-B14F-4D97-AF65-F5344CB8AC3E}">
        <p14:creationId xmlns:p14="http://schemas.microsoft.com/office/powerpoint/2010/main" val="2572393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15 </a:t>
            </a:r>
            <a:r>
              <a:rPr lang="en-US" sz="2400" dirty="0"/>
              <a:t>of 21)</a:t>
            </a:r>
            <a:endParaRPr lang="en-US" sz="2800" b="0" dirty="0"/>
          </a:p>
        </p:txBody>
      </p:sp>
      <p:sp>
        <p:nvSpPr>
          <p:cNvPr id="1029" name="Content Placeholder 2"/>
          <p:cNvSpPr>
            <a:spLocks noGrp="1"/>
          </p:cNvSpPr>
          <p:nvPr>
            <p:ph type="body" idx="1"/>
          </p:nvPr>
        </p:nvSpPr>
        <p:spPr>
          <a:xfrm>
            <a:off x="4724400" y="1219200"/>
            <a:ext cx="3886200" cy="4800600"/>
          </a:xfrm>
        </p:spPr>
        <p:txBody>
          <a:bodyPr rIns="228600"/>
          <a:lstStyle/>
          <a:p>
            <a:pPr>
              <a:spcBef>
                <a:spcPct val="35000"/>
              </a:spcBef>
            </a:pPr>
            <a:r>
              <a:rPr lang="en-US" altLang="en-US" dirty="0"/>
              <a:t>Oral vaccines (cont’d)</a:t>
            </a:r>
          </a:p>
          <a:p>
            <a:pPr lvl="1">
              <a:spcBef>
                <a:spcPct val="35000"/>
              </a:spcBef>
            </a:pPr>
            <a:r>
              <a:rPr lang="en-US" altLang="en-US" dirty="0"/>
              <a:t>Administer prior to injections</a:t>
            </a:r>
          </a:p>
          <a:p>
            <a:pPr lvl="1">
              <a:spcBef>
                <a:spcPct val="35000"/>
              </a:spcBef>
            </a:pPr>
            <a:r>
              <a:rPr lang="en-US" altLang="en-US" dirty="0"/>
              <a:t>Place applicator inside patient’s cheek, depress plunger</a:t>
            </a:r>
          </a:p>
        </p:txBody>
      </p:sp>
      <p:sp>
        <p:nvSpPr>
          <p:cNvPr id="5" name="TextBox 4"/>
          <p:cNvSpPr txBox="1"/>
          <p:nvPr/>
        </p:nvSpPr>
        <p:spPr>
          <a:xfrm>
            <a:off x="480848" y="5177396"/>
            <a:ext cx="3046791" cy="230832"/>
          </a:xfrm>
          <a:prstGeom prst="rect">
            <a:avLst/>
          </a:prstGeom>
          <a:noFill/>
        </p:spPr>
        <p:txBody>
          <a:bodyPr wrap="square" rtlCol="0">
            <a:spAutoFit/>
          </a:bodyPr>
          <a:lstStyle/>
          <a:p>
            <a:pPr algn="l"/>
            <a:r>
              <a:rPr lang="en-IN" sz="900" dirty="0">
                <a:solidFill>
                  <a:schemeClr val="bg1">
                    <a:lumMod val="75000"/>
                  </a:schemeClr>
                </a:solidFill>
                <a:latin typeface="+mj-lt"/>
              </a:rPr>
              <a:t>© Dominik </a:t>
            </a:r>
            <a:r>
              <a:rPr lang="en-IN" sz="900" dirty="0" err="1">
                <a:solidFill>
                  <a:schemeClr val="bg1">
                    <a:lumMod val="75000"/>
                  </a:schemeClr>
                </a:solidFill>
                <a:latin typeface="+mj-lt"/>
              </a:rPr>
              <a:t>Pabis</a:t>
            </a:r>
            <a:r>
              <a:rPr lang="en-IN" sz="900" dirty="0">
                <a:solidFill>
                  <a:schemeClr val="bg1">
                    <a:lumMod val="75000"/>
                  </a:schemeClr>
                </a:solidFill>
                <a:latin typeface="+mj-lt"/>
              </a:rPr>
              <a:t>/</a:t>
            </a:r>
            <a:r>
              <a:rPr lang="en-IN" sz="900" dirty="0" err="1">
                <a:solidFill>
                  <a:schemeClr val="bg1">
                    <a:lumMod val="75000"/>
                  </a:schemeClr>
                </a:solidFill>
                <a:latin typeface="+mj-lt"/>
              </a:rPr>
              <a:t>iStock</a:t>
            </a:r>
            <a:r>
              <a:rPr lang="en-IN" sz="900" dirty="0">
                <a:solidFill>
                  <a:schemeClr val="bg1">
                    <a:lumMod val="75000"/>
                  </a:schemeClr>
                </a:solidFill>
                <a:latin typeface="+mj-lt"/>
              </a:rPr>
              <a:t>/Getty.</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1828800"/>
            <a:ext cx="4152900" cy="3322320"/>
          </a:xfrm>
          <a:prstGeom prst="rect">
            <a:avLst/>
          </a:prstGeom>
        </p:spPr>
      </p:pic>
    </p:spTree>
    <p:extLst>
      <p:ext uri="{BB962C8B-B14F-4D97-AF65-F5344CB8AC3E}">
        <p14:creationId xmlns:p14="http://schemas.microsoft.com/office/powerpoint/2010/main" val="3715951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16 </a:t>
            </a:r>
            <a:r>
              <a:rPr lang="en-US" sz="2400" dirty="0"/>
              <a:t>of 21)</a:t>
            </a:r>
            <a:endParaRPr lang="en-US" sz="2800" b="0" dirty="0"/>
          </a:p>
        </p:txBody>
      </p:sp>
      <p:sp>
        <p:nvSpPr>
          <p:cNvPr id="1029" name="Content Placeholder 2"/>
          <p:cNvSpPr>
            <a:spLocks noGrp="1"/>
          </p:cNvSpPr>
          <p:nvPr>
            <p:ph type="body" idx="1"/>
          </p:nvPr>
        </p:nvSpPr>
        <p:spPr>
          <a:xfrm>
            <a:off x="4724400" y="1295400"/>
            <a:ext cx="3886200" cy="4800600"/>
          </a:xfrm>
        </p:spPr>
        <p:txBody>
          <a:bodyPr rIns="228600"/>
          <a:lstStyle/>
          <a:p>
            <a:pPr>
              <a:spcBef>
                <a:spcPct val="35000"/>
              </a:spcBef>
            </a:pPr>
            <a:r>
              <a:rPr lang="en-US" altLang="en-US" dirty="0"/>
              <a:t>Nasal vaccines</a:t>
            </a:r>
          </a:p>
          <a:p>
            <a:pPr lvl="1">
              <a:spcBef>
                <a:spcPct val="35000"/>
              </a:spcBef>
            </a:pPr>
            <a:r>
              <a:rPr lang="en-US" altLang="en-US" dirty="0"/>
              <a:t>LAIV may be administered via nasal route</a:t>
            </a:r>
          </a:p>
          <a:p>
            <a:pPr lvl="1">
              <a:spcBef>
                <a:spcPct val="35000"/>
              </a:spcBef>
            </a:pPr>
            <a:r>
              <a:rPr lang="en-US" altLang="en-US" dirty="0"/>
              <a:t>Patients over 2 years and adults younger than 50 years</a:t>
            </a:r>
          </a:p>
          <a:p>
            <a:pPr lvl="1">
              <a:spcBef>
                <a:spcPct val="35000"/>
              </a:spcBef>
            </a:pPr>
            <a:endParaRPr lang="en-US" altLang="en-US" dirty="0"/>
          </a:p>
        </p:txBody>
      </p:sp>
      <p:sp>
        <p:nvSpPr>
          <p:cNvPr id="5" name="TextBox 4"/>
          <p:cNvSpPr txBox="1"/>
          <p:nvPr/>
        </p:nvSpPr>
        <p:spPr>
          <a:xfrm>
            <a:off x="533400" y="4773273"/>
            <a:ext cx="3046791" cy="230832"/>
          </a:xfrm>
          <a:prstGeom prst="rect">
            <a:avLst/>
          </a:prstGeom>
          <a:noFill/>
        </p:spPr>
        <p:txBody>
          <a:bodyPr wrap="square" rtlCol="0">
            <a:spAutoFit/>
          </a:bodyPr>
          <a:lstStyle/>
          <a:p>
            <a:pPr algn="l"/>
            <a:r>
              <a:rPr lang="en-IN" sz="900" dirty="0">
                <a:solidFill>
                  <a:schemeClr val="bg1">
                    <a:lumMod val="75000"/>
                  </a:schemeClr>
                </a:solidFill>
                <a:latin typeface="+mj-lt"/>
              </a:rPr>
              <a:t>© Joe </a:t>
            </a:r>
            <a:r>
              <a:rPr lang="en-IN" sz="900" dirty="0" err="1">
                <a:solidFill>
                  <a:schemeClr val="bg1">
                    <a:lumMod val="75000"/>
                  </a:schemeClr>
                </a:solidFill>
                <a:latin typeface="+mj-lt"/>
              </a:rPr>
              <a:t>Raedle</a:t>
            </a:r>
            <a:r>
              <a:rPr lang="en-IN" sz="900" dirty="0">
                <a:solidFill>
                  <a:schemeClr val="bg1">
                    <a:lumMod val="75000"/>
                  </a:schemeClr>
                </a:solidFill>
                <a:latin typeface="+mj-lt"/>
              </a:rPr>
              <a:t>/Getty Images News/Getty.</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81200"/>
            <a:ext cx="4191000" cy="2792073"/>
          </a:xfrm>
          <a:prstGeom prst="rect">
            <a:avLst/>
          </a:prstGeom>
        </p:spPr>
      </p:pic>
    </p:spTree>
    <p:extLst>
      <p:ext uri="{BB962C8B-B14F-4D97-AF65-F5344CB8AC3E}">
        <p14:creationId xmlns:p14="http://schemas.microsoft.com/office/powerpoint/2010/main" val="194470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17 </a:t>
            </a:r>
            <a:r>
              <a:rPr lang="en-US" sz="2400" dirty="0"/>
              <a:t>of 21)</a:t>
            </a:r>
            <a:endParaRPr lang="en-US" sz="2800" dirty="0"/>
          </a:p>
        </p:txBody>
      </p:sp>
      <p:sp>
        <p:nvSpPr>
          <p:cNvPr id="3" name="Content Placeholder 2"/>
          <p:cNvSpPr>
            <a:spLocks noGrp="1"/>
          </p:cNvSpPr>
          <p:nvPr>
            <p:ph idx="1"/>
          </p:nvPr>
        </p:nvSpPr>
        <p:spPr/>
        <p:txBody>
          <a:bodyPr/>
          <a:lstStyle/>
          <a:p>
            <a:r>
              <a:rPr lang="en-US" dirty="0"/>
              <a:t>Reactions to vaccination</a:t>
            </a:r>
          </a:p>
          <a:p>
            <a:pPr lvl="1"/>
            <a:r>
              <a:rPr lang="en-US" sz="2600" dirty="0"/>
              <a:t>Common reactions</a:t>
            </a:r>
          </a:p>
          <a:p>
            <a:pPr lvl="2"/>
            <a:r>
              <a:rPr lang="en-US" sz="2400" dirty="0"/>
              <a:t>Syncope, fear, paleness</a:t>
            </a:r>
          </a:p>
          <a:p>
            <a:pPr lvl="1"/>
            <a:r>
              <a:rPr lang="en-US" sz="2600" dirty="0"/>
              <a:t>Adverse reactions</a:t>
            </a:r>
          </a:p>
          <a:p>
            <a:pPr lvl="2"/>
            <a:r>
              <a:rPr lang="en-US" sz="2400" dirty="0"/>
              <a:t>Local, systemic, allergic</a:t>
            </a:r>
          </a:p>
        </p:txBody>
      </p:sp>
    </p:spTree>
    <p:extLst>
      <p:ext uri="{BB962C8B-B14F-4D97-AF65-F5344CB8AC3E}">
        <p14:creationId xmlns:p14="http://schemas.microsoft.com/office/powerpoint/2010/main" val="2526148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Vaccine Administration</a:t>
            </a:r>
            <a:r>
              <a:rPr lang="en-US" sz="2400" dirty="0"/>
              <a:t> (</a:t>
            </a:r>
            <a:r>
              <a:rPr lang="en-US" sz="2400" dirty="0" smtClean="0"/>
              <a:t>18 </a:t>
            </a:r>
            <a:r>
              <a:rPr lang="en-US" sz="2400" dirty="0"/>
              <a:t>of 21)</a:t>
            </a:r>
            <a:endParaRPr lang="en-US" sz="2800" b="0" dirty="0"/>
          </a:p>
        </p:txBody>
      </p:sp>
      <p:sp>
        <p:nvSpPr>
          <p:cNvPr id="1029" name="Content Placeholder 2"/>
          <p:cNvSpPr>
            <a:spLocks noGrp="1"/>
          </p:cNvSpPr>
          <p:nvPr>
            <p:ph type="body" idx="1"/>
          </p:nvPr>
        </p:nvSpPr>
        <p:spPr>
          <a:xfrm>
            <a:off x="4876800" y="1295400"/>
            <a:ext cx="3886200" cy="4800600"/>
          </a:xfrm>
        </p:spPr>
        <p:txBody>
          <a:bodyPr rIns="228600"/>
          <a:lstStyle/>
          <a:p>
            <a:pPr>
              <a:spcBef>
                <a:spcPct val="35000"/>
              </a:spcBef>
            </a:pPr>
            <a:r>
              <a:rPr lang="en-US" altLang="en-US" dirty="0"/>
              <a:t>At injection site, reactions include:</a:t>
            </a:r>
          </a:p>
          <a:p>
            <a:pPr lvl="1">
              <a:spcBef>
                <a:spcPct val="35000"/>
              </a:spcBef>
            </a:pPr>
            <a:r>
              <a:rPr lang="en-US" altLang="en-US" dirty="0"/>
              <a:t>Pain</a:t>
            </a:r>
          </a:p>
          <a:p>
            <a:pPr lvl="1">
              <a:spcBef>
                <a:spcPct val="35000"/>
              </a:spcBef>
            </a:pPr>
            <a:r>
              <a:rPr lang="en-US" altLang="en-US" dirty="0"/>
              <a:t>Redness</a:t>
            </a:r>
          </a:p>
          <a:p>
            <a:pPr lvl="1">
              <a:spcBef>
                <a:spcPct val="35000"/>
              </a:spcBef>
            </a:pPr>
            <a:r>
              <a:rPr lang="en-US" altLang="en-US" dirty="0"/>
              <a:t>Swelling</a:t>
            </a:r>
          </a:p>
          <a:p>
            <a:pPr lvl="1">
              <a:spcBef>
                <a:spcPct val="35000"/>
              </a:spcBef>
            </a:pPr>
            <a:endParaRPr lang="en-US" altLang="en-US" dirty="0"/>
          </a:p>
        </p:txBody>
      </p:sp>
      <p:sp>
        <p:nvSpPr>
          <p:cNvPr id="5" name="TextBox 4"/>
          <p:cNvSpPr txBox="1"/>
          <p:nvPr/>
        </p:nvSpPr>
        <p:spPr>
          <a:xfrm>
            <a:off x="457200" y="4773168"/>
            <a:ext cx="3046791" cy="230832"/>
          </a:xfrm>
          <a:prstGeom prst="rect">
            <a:avLst/>
          </a:prstGeom>
          <a:noFill/>
        </p:spPr>
        <p:txBody>
          <a:bodyPr wrap="square" rtlCol="0">
            <a:spAutoFit/>
          </a:bodyPr>
          <a:lstStyle/>
          <a:p>
            <a:pPr algn="l"/>
            <a:r>
              <a:rPr lang="en-IN" sz="900" dirty="0" smtClean="0">
                <a:solidFill>
                  <a:schemeClr val="bg1">
                    <a:lumMod val="75000"/>
                  </a:schemeClr>
                </a:solidFill>
                <a:latin typeface="+mj-lt"/>
              </a:rPr>
              <a:t>© </a:t>
            </a:r>
            <a:r>
              <a:rPr lang="en-IN" sz="900" dirty="0">
                <a:solidFill>
                  <a:schemeClr val="bg1">
                    <a:lumMod val="75000"/>
                  </a:schemeClr>
                </a:solidFill>
                <a:latin typeface="+mj-lt"/>
              </a:rPr>
              <a:t>art-4-art/</a:t>
            </a:r>
            <a:r>
              <a:rPr lang="en-IN" sz="900" dirty="0" err="1">
                <a:solidFill>
                  <a:schemeClr val="bg1">
                    <a:lumMod val="75000"/>
                  </a:schemeClr>
                </a:solidFill>
                <a:latin typeface="+mj-lt"/>
              </a:rPr>
              <a:t>iStock</a:t>
            </a:r>
            <a:r>
              <a:rPr lang="en-IN" sz="900" dirty="0">
                <a:solidFill>
                  <a:schemeClr val="bg1">
                    <a:lumMod val="75000"/>
                  </a:schemeClr>
                </a:solidFill>
                <a:latin typeface="+mj-lt"/>
              </a:rPr>
              <a:t>/Getty</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28800"/>
            <a:ext cx="4419600" cy="2944368"/>
          </a:xfrm>
          <a:prstGeom prst="rect">
            <a:avLst/>
          </a:prstGeom>
        </p:spPr>
      </p:pic>
    </p:spTree>
    <p:extLst>
      <p:ext uri="{BB962C8B-B14F-4D97-AF65-F5344CB8AC3E}">
        <p14:creationId xmlns:p14="http://schemas.microsoft.com/office/powerpoint/2010/main" val="1728445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19 </a:t>
            </a:r>
            <a:r>
              <a:rPr lang="en-US" sz="2400" dirty="0"/>
              <a:t>of 21)</a:t>
            </a:r>
            <a:endParaRPr lang="en-US" sz="2800" dirty="0"/>
          </a:p>
        </p:txBody>
      </p:sp>
      <p:sp>
        <p:nvSpPr>
          <p:cNvPr id="3" name="Content Placeholder 2"/>
          <p:cNvSpPr>
            <a:spLocks noGrp="1"/>
          </p:cNvSpPr>
          <p:nvPr>
            <p:ph idx="1"/>
          </p:nvPr>
        </p:nvSpPr>
        <p:spPr>
          <a:xfrm>
            <a:off x="685800" y="1371600"/>
            <a:ext cx="7772400" cy="4800600"/>
          </a:xfrm>
        </p:spPr>
        <p:txBody>
          <a:bodyPr/>
          <a:lstStyle/>
          <a:p>
            <a:r>
              <a:rPr lang="en-US" dirty="0"/>
              <a:t>Systemic reactions are more generalized adverse effects, such as</a:t>
            </a:r>
          </a:p>
          <a:p>
            <a:pPr lvl="1"/>
            <a:r>
              <a:rPr lang="en-US" dirty="0"/>
              <a:t>Fever</a:t>
            </a:r>
          </a:p>
          <a:p>
            <a:pPr lvl="1"/>
            <a:r>
              <a:rPr lang="en-US" dirty="0"/>
              <a:t>Malaise</a:t>
            </a:r>
          </a:p>
          <a:p>
            <a:pPr lvl="1"/>
            <a:r>
              <a:rPr lang="en-US" dirty="0"/>
              <a:t>Muscle aches</a:t>
            </a:r>
          </a:p>
          <a:p>
            <a:pPr lvl="1"/>
            <a:r>
              <a:rPr lang="en-US" dirty="0"/>
              <a:t>Headache</a:t>
            </a:r>
          </a:p>
          <a:p>
            <a:pPr lvl="1"/>
            <a:r>
              <a:rPr lang="en-US" dirty="0"/>
              <a:t>Loss of appetite</a:t>
            </a:r>
          </a:p>
        </p:txBody>
      </p:sp>
    </p:spTree>
    <p:extLst>
      <p:ext uri="{BB962C8B-B14F-4D97-AF65-F5344CB8AC3E}">
        <p14:creationId xmlns:p14="http://schemas.microsoft.com/office/powerpoint/2010/main" val="1338752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(20 </a:t>
            </a:r>
            <a:r>
              <a:rPr lang="en-US" sz="2400" dirty="0"/>
              <a:t>of 21)</a:t>
            </a:r>
            <a:endParaRPr lang="en-US" sz="2800" dirty="0"/>
          </a:p>
        </p:txBody>
      </p:sp>
      <p:sp>
        <p:nvSpPr>
          <p:cNvPr id="3" name="Content Placeholder 2"/>
          <p:cNvSpPr>
            <a:spLocks noGrp="1"/>
          </p:cNvSpPr>
          <p:nvPr>
            <p:ph idx="1"/>
          </p:nvPr>
        </p:nvSpPr>
        <p:spPr/>
        <p:txBody>
          <a:bodyPr/>
          <a:lstStyle/>
          <a:p>
            <a:r>
              <a:rPr lang="en-US" dirty="0"/>
              <a:t>Anaphylactic reactions to vaccines can be life </a:t>
            </a:r>
            <a:r>
              <a:rPr lang="en-US" dirty="0" smtClean="0"/>
              <a:t>threatening.</a:t>
            </a:r>
            <a:endParaRPr lang="en-US" dirty="0"/>
          </a:p>
          <a:p>
            <a:pPr lvl="1"/>
            <a:r>
              <a:rPr lang="en-US" dirty="0"/>
              <a:t>These reactions are rare, occurring in fewer than 1 in 500,000 doses of </a:t>
            </a:r>
            <a:r>
              <a:rPr lang="en-US" dirty="0" smtClean="0"/>
              <a:t>vaccine.</a:t>
            </a:r>
            <a:endParaRPr lang="en-US" dirty="0"/>
          </a:p>
          <a:p>
            <a:pPr lvl="1"/>
            <a:r>
              <a:rPr lang="en-US" dirty="0"/>
              <a:t>Screen for contraindications</a:t>
            </a:r>
          </a:p>
          <a:p>
            <a:pPr lvl="1"/>
            <a:r>
              <a:rPr lang="en-US" dirty="0"/>
              <a:t>All providers of vaccines should have an emergency protocol and anaphylactic </a:t>
            </a:r>
            <a:r>
              <a:rPr lang="en-US" dirty="0" smtClean="0"/>
              <a:t>kit.</a:t>
            </a:r>
            <a:endParaRPr lang="en-US" dirty="0"/>
          </a:p>
        </p:txBody>
      </p:sp>
    </p:spTree>
    <p:extLst>
      <p:ext uri="{BB962C8B-B14F-4D97-AF65-F5344CB8AC3E}">
        <p14:creationId xmlns:p14="http://schemas.microsoft.com/office/powerpoint/2010/main" val="1527840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a:t>
            </a:r>
            <a:r>
              <a:rPr lang="en-US" sz="2400" dirty="0"/>
              <a:t> </a:t>
            </a:r>
            <a:r>
              <a:rPr lang="en-US" sz="2400" dirty="0" smtClean="0"/>
              <a:t>(21 </a:t>
            </a:r>
            <a:r>
              <a:rPr lang="en-US" sz="2400" dirty="0"/>
              <a:t>of 21)</a:t>
            </a:r>
            <a:endParaRPr lang="en-US" dirty="0">
              <a:solidFill>
                <a:srgbClr val="FF0000"/>
              </a:solidFill>
            </a:endParaRPr>
          </a:p>
        </p:txBody>
      </p:sp>
      <p:sp>
        <p:nvSpPr>
          <p:cNvPr id="3" name="Content Placeholder 2"/>
          <p:cNvSpPr>
            <a:spLocks noGrp="1"/>
          </p:cNvSpPr>
          <p:nvPr>
            <p:ph idx="1"/>
          </p:nvPr>
        </p:nvSpPr>
        <p:spPr/>
        <p:txBody>
          <a:bodyPr/>
          <a:lstStyle/>
          <a:p>
            <a:r>
              <a:rPr lang="en-US" dirty="0"/>
              <a:t>Following vaccination, you should </a:t>
            </a:r>
            <a:r>
              <a:rPr lang="en-US" dirty="0" smtClean="0"/>
              <a:t>document:</a:t>
            </a:r>
            <a:endParaRPr lang="en-US" dirty="0"/>
          </a:p>
          <a:p>
            <a:pPr lvl="1"/>
            <a:r>
              <a:rPr lang="en-US" dirty="0" smtClean="0"/>
              <a:t>Vaccine </a:t>
            </a:r>
            <a:r>
              <a:rPr lang="en-US" dirty="0"/>
              <a:t>manufacturer, lot number, and date of administration</a:t>
            </a:r>
          </a:p>
          <a:p>
            <a:pPr lvl="1"/>
            <a:r>
              <a:rPr lang="en-US" dirty="0" smtClean="0"/>
              <a:t>Name </a:t>
            </a:r>
            <a:r>
              <a:rPr lang="en-US" dirty="0"/>
              <a:t>and title of the vaccine administrator</a:t>
            </a:r>
          </a:p>
          <a:p>
            <a:pPr lvl="1"/>
            <a:r>
              <a:rPr lang="en-US" dirty="0" smtClean="0"/>
              <a:t>Site and </a:t>
            </a:r>
            <a:r>
              <a:rPr lang="en-US" dirty="0"/>
              <a:t>route </a:t>
            </a:r>
            <a:r>
              <a:rPr lang="en-US" dirty="0" smtClean="0"/>
              <a:t>of administration</a:t>
            </a:r>
            <a:endParaRPr lang="en-US" dirty="0"/>
          </a:p>
        </p:txBody>
      </p:sp>
    </p:spTree>
    <p:extLst>
      <p:ext uri="{BB962C8B-B14F-4D97-AF65-F5344CB8AC3E}">
        <p14:creationId xmlns:p14="http://schemas.microsoft.com/office/powerpoint/2010/main" val="83763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Immune Response</a:t>
            </a:r>
            <a:r>
              <a:rPr lang="en-US" sz="2400" dirty="0"/>
              <a:t> (1 of 4)</a:t>
            </a:r>
          </a:p>
        </p:txBody>
      </p:sp>
      <p:sp>
        <p:nvSpPr>
          <p:cNvPr id="3" name="Content Placeholder 2"/>
          <p:cNvSpPr>
            <a:spLocks noGrp="1"/>
          </p:cNvSpPr>
          <p:nvPr>
            <p:ph idx="1"/>
          </p:nvPr>
        </p:nvSpPr>
        <p:spPr/>
        <p:txBody>
          <a:bodyPr/>
          <a:lstStyle/>
          <a:p>
            <a:r>
              <a:rPr lang="en-US" dirty="0"/>
              <a:t>The body’s defense</a:t>
            </a:r>
          </a:p>
          <a:p>
            <a:pPr lvl="1"/>
            <a:r>
              <a:rPr lang="en-US" dirty="0"/>
              <a:t>The immune system provides immunity</a:t>
            </a:r>
          </a:p>
          <a:p>
            <a:pPr lvl="2"/>
            <a:r>
              <a:rPr lang="en-US" dirty="0"/>
              <a:t>Innate (nonspecific)</a:t>
            </a:r>
          </a:p>
          <a:p>
            <a:pPr lvl="2"/>
            <a:r>
              <a:rPr lang="en-US" dirty="0"/>
              <a:t>Adaptive (specific)</a:t>
            </a:r>
          </a:p>
          <a:p>
            <a:pPr lvl="1"/>
            <a:r>
              <a:rPr lang="en-US" dirty="0"/>
              <a:t>Immune responses</a:t>
            </a:r>
          </a:p>
          <a:p>
            <a:pPr lvl="2"/>
            <a:r>
              <a:rPr lang="en-US" dirty="0"/>
              <a:t>Primary</a:t>
            </a:r>
          </a:p>
          <a:p>
            <a:pPr lvl="2"/>
            <a:r>
              <a:rPr lang="en-US" dirty="0"/>
              <a:t>Secondary</a:t>
            </a:r>
          </a:p>
        </p:txBody>
      </p:sp>
    </p:spTree>
    <p:extLst>
      <p:ext uri="{BB962C8B-B14F-4D97-AF65-F5344CB8AC3E}">
        <p14:creationId xmlns:p14="http://schemas.microsoft.com/office/powerpoint/2010/main" val="3004661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Storage and Handling</a:t>
            </a:r>
          </a:p>
        </p:txBody>
      </p:sp>
      <p:sp>
        <p:nvSpPr>
          <p:cNvPr id="3" name="Content Placeholder 2"/>
          <p:cNvSpPr>
            <a:spLocks noGrp="1"/>
          </p:cNvSpPr>
          <p:nvPr>
            <p:ph idx="1"/>
          </p:nvPr>
        </p:nvSpPr>
        <p:spPr>
          <a:xfrm>
            <a:off x="685800" y="1295400"/>
            <a:ext cx="7772400" cy="4800600"/>
          </a:xfrm>
        </p:spPr>
        <p:txBody>
          <a:bodyPr/>
          <a:lstStyle/>
          <a:p>
            <a:r>
              <a:rPr lang="en-US" dirty="0"/>
              <a:t>Follow recommended practices</a:t>
            </a:r>
          </a:p>
          <a:p>
            <a:r>
              <a:rPr lang="en-US" dirty="0"/>
              <a:t>The agency should:</a:t>
            </a:r>
          </a:p>
          <a:p>
            <a:pPr lvl="1"/>
            <a:r>
              <a:rPr lang="en-US" dirty="0"/>
              <a:t>Develop a written plan for daily vaccine-related deliveries</a:t>
            </a:r>
          </a:p>
          <a:p>
            <a:pPr lvl="1"/>
            <a:r>
              <a:rPr lang="en-US" dirty="0"/>
              <a:t>Identify a vaccine coordinator and backup; train staff</a:t>
            </a:r>
          </a:p>
          <a:p>
            <a:pPr lvl="1"/>
            <a:r>
              <a:rPr lang="en-US" dirty="0"/>
              <a:t>Post details of proper storage conditions on refrigerator or </a:t>
            </a:r>
            <a:r>
              <a:rPr lang="en-US" dirty="0" smtClean="0"/>
              <a:t>freezer</a:t>
            </a:r>
            <a:endParaRPr lang="en-US" dirty="0"/>
          </a:p>
        </p:txBody>
      </p:sp>
    </p:spTree>
    <p:extLst>
      <p:ext uri="{BB962C8B-B14F-4D97-AF65-F5344CB8AC3E}">
        <p14:creationId xmlns:p14="http://schemas.microsoft.com/office/powerpoint/2010/main" val="326619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The Role of the Community Paramedic in Vaccination</a:t>
            </a:r>
            <a:r>
              <a:rPr lang="en-US" sz="2400" dirty="0"/>
              <a:t> (1 of 5)</a:t>
            </a:r>
          </a:p>
        </p:txBody>
      </p:sp>
      <p:sp>
        <p:nvSpPr>
          <p:cNvPr id="3" name="Content Placeholder 2"/>
          <p:cNvSpPr>
            <a:spLocks noGrp="1"/>
          </p:cNvSpPr>
          <p:nvPr>
            <p:ph idx="1"/>
          </p:nvPr>
        </p:nvSpPr>
        <p:spPr>
          <a:xfrm>
            <a:off x="685800" y="1676400"/>
            <a:ext cx="7772400" cy="4800600"/>
          </a:xfrm>
        </p:spPr>
        <p:txBody>
          <a:bodyPr/>
          <a:lstStyle/>
          <a:p>
            <a:r>
              <a:rPr lang="en-US" dirty="0"/>
              <a:t>Patient-focused setting</a:t>
            </a:r>
          </a:p>
          <a:p>
            <a:pPr lvl="1"/>
            <a:r>
              <a:rPr lang="en-US" dirty="0"/>
              <a:t>Community paramedic could be assigned to focus on high-frequency patients to reduce 30-day readmission rates</a:t>
            </a:r>
          </a:p>
          <a:p>
            <a:pPr lvl="2"/>
            <a:r>
              <a:rPr lang="en-US" dirty="0"/>
              <a:t>Home visits</a:t>
            </a:r>
          </a:p>
          <a:p>
            <a:pPr lvl="2"/>
            <a:r>
              <a:rPr lang="en-US" dirty="0"/>
              <a:t>Very small coolers used for vaccines</a:t>
            </a:r>
          </a:p>
          <a:p>
            <a:pPr lvl="2"/>
            <a:r>
              <a:rPr lang="en-US" dirty="0"/>
              <a:t>Portable </a:t>
            </a:r>
            <a:r>
              <a:rPr lang="en-US" dirty="0" smtClean="0"/>
              <a:t>anaphylactic kit </a:t>
            </a:r>
            <a:endParaRPr lang="en-US" dirty="0"/>
          </a:p>
        </p:txBody>
      </p:sp>
    </p:spTree>
    <p:extLst>
      <p:ext uri="{BB962C8B-B14F-4D97-AF65-F5344CB8AC3E}">
        <p14:creationId xmlns:p14="http://schemas.microsoft.com/office/powerpoint/2010/main" val="4118063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The Role of the Community Paramedic in Vaccination</a:t>
            </a:r>
            <a:r>
              <a:rPr lang="en-US" sz="2400" dirty="0"/>
              <a:t> </a:t>
            </a:r>
            <a:r>
              <a:rPr lang="en-US" sz="2400" dirty="0" smtClean="0"/>
              <a:t>(2 </a:t>
            </a:r>
            <a:r>
              <a:rPr lang="en-US" sz="2400" dirty="0"/>
              <a:t>of 5)</a:t>
            </a:r>
            <a:endParaRPr lang="en-US" sz="2800" dirty="0"/>
          </a:p>
        </p:txBody>
      </p:sp>
      <p:sp>
        <p:nvSpPr>
          <p:cNvPr id="3" name="Content Placeholder 2"/>
          <p:cNvSpPr>
            <a:spLocks noGrp="1"/>
          </p:cNvSpPr>
          <p:nvPr>
            <p:ph idx="1"/>
          </p:nvPr>
        </p:nvSpPr>
        <p:spPr>
          <a:xfrm>
            <a:off x="685800" y="1676400"/>
            <a:ext cx="7772400" cy="4800600"/>
          </a:xfrm>
        </p:spPr>
        <p:txBody>
          <a:bodyPr/>
          <a:lstStyle/>
          <a:p>
            <a:r>
              <a:rPr lang="en-US" dirty="0"/>
              <a:t>Population-focused setting</a:t>
            </a:r>
          </a:p>
          <a:p>
            <a:pPr lvl="1"/>
            <a:r>
              <a:rPr lang="en-US" dirty="0"/>
              <a:t>Community paramedic adapts to the specific needs of the community </a:t>
            </a:r>
          </a:p>
          <a:p>
            <a:pPr lvl="2"/>
            <a:r>
              <a:rPr lang="en-US" dirty="0"/>
              <a:t>Example: The homeless</a:t>
            </a:r>
          </a:p>
          <a:p>
            <a:pPr lvl="1"/>
            <a:r>
              <a:rPr lang="en-US" dirty="0"/>
              <a:t>Collecting a personal history is essential when doing an immunization </a:t>
            </a:r>
            <a:r>
              <a:rPr lang="en-US" dirty="0" smtClean="0"/>
              <a:t>assessment</a:t>
            </a:r>
            <a:endParaRPr lang="en-US" dirty="0"/>
          </a:p>
        </p:txBody>
      </p:sp>
    </p:spTree>
    <p:extLst>
      <p:ext uri="{BB962C8B-B14F-4D97-AF65-F5344CB8AC3E}">
        <p14:creationId xmlns:p14="http://schemas.microsoft.com/office/powerpoint/2010/main" val="33993705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The Role of the Community Paramedic in Vaccination</a:t>
            </a:r>
            <a:r>
              <a:rPr lang="en-US" sz="2400" dirty="0"/>
              <a:t> </a:t>
            </a:r>
            <a:r>
              <a:rPr lang="en-US" sz="2400" dirty="0" smtClean="0"/>
              <a:t>(3 </a:t>
            </a:r>
            <a:r>
              <a:rPr lang="en-US" sz="2400" dirty="0"/>
              <a:t>of 5)</a:t>
            </a:r>
            <a:endParaRPr lang="en-US" sz="2800" dirty="0"/>
          </a:p>
        </p:txBody>
      </p:sp>
      <p:sp>
        <p:nvSpPr>
          <p:cNvPr id="3" name="Content Placeholder 2"/>
          <p:cNvSpPr>
            <a:spLocks noGrp="1"/>
          </p:cNvSpPr>
          <p:nvPr>
            <p:ph idx="1"/>
          </p:nvPr>
        </p:nvSpPr>
        <p:spPr>
          <a:xfrm>
            <a:off x="685800" y="1676400"/>
            <a:ext cx="7772400" cy="4800600"/>
          </a:xfrm>
        </p:spPr>
        <p:txBody>
          <a:bodyPr/>
          <a:lstStyle/>
          <a:p>
            <a:r>
              <a:rPr lang="en-US" dirty="0"/>
              <a:t>Population-focused setting (cont’d)</a:t>
            </a:r>
          </a:p>
          <a:p>
            <a:pPr lvl="1"/>
            <a:r>
              <a:rPr lang="en-US" dirty="0"/>
              <a:t>Community paramedics </a:t>
            </a:r>
          </a:p>
          <a:p>
            <a:pPr lvl="2"/>
            <a:r>
              <a:rPr lang="en-US" dirty="0"/>
              <a:t>May work as vaccine providers in the immunization clinic of a local public health agency under supervision of a physician</a:t>
            </a:r>
          </a:p>
          <a:p>
            <a:pPr lvl="2"/>
            <a:r>
              <a:rPr lang="en-US" dirty="0" smtClean="0"/>
              <a:t>On-site </a:t>
            </a:r>
            <a:r>
              <a:rPr lang="en-US" dirty="0"/>
              <a:t>or off-site programs</a:t>
            </a:r>
          </a:p>
        </p:txBody>
      </p:sp>
    </p:spTree>
    <p:extLst>
      <p:ext uri="{BB962C8B-B14F-4D97-AF65-F5344CB8AC3E}">
        <p14:creationId xmlns:p14="http://schemas.microsoft.com/office/powerpoint/2010/main" val="1073762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04800"/>
            <a:ext cx="7772400" cy="914400"/>
          </a:xfrm>
        </p:spPr>
        <p:txBody>
          <a:bodyPr/>
          <a:lstStyle/>
          <a:p>
            <a:pPr>
              <a:defRPr/>
            </a:pPr>
            <a:r>
              <a:rPr lang="en-US" dirty="0"/>
              <a:t>The Role of the Community Paramedic in Vaccination</a:t>
            </a:r>
            <a:r>
              <a:rPr lang="en-US" sz="2400" dirty="0"/>
              <a:t> </a:t>
            </a:r>
            <a:r>
              <a:rPr lang="en-US" sz="2400" dirty="0" smtClean="0"/>
              <a:t>(4 </a:t>
            </a:r>
            <a:r>
              <a:rPr lang="en-US" sz="2400" dirty="0"/>
              <a:t>of 5)</a:t>
            </a:r>
            <a:endParaRPr lang="en-US" sz="2800" b="0" dirty="0"/>
          </a:p>
        </p:txBody>
      </p:sp>
      <p:sp>
        <p:nvSpPr>
          <p:cNvPr id="1029" name="Content Placeholder 2"/>
          <p:cNvSpPr>
            <a:spLocks noGrp="1"/>
          </p:cNvSpPr>
          <p:nvPr>
            <p:ph type="body" idx="1"/>
          </p:nvPr>
        </p:nvSpPr>
        <p:spPr>
          <a:xfrm>
            <a:off x="4953000" y="1524000"/>
            <a:ext cx="3886200" cy="4800600"/>
          </a:xfrm>
        </p:spPr>
        <p:txBody>
          <a:bodyPr rIns="228600"/>
          <a:lstStyle/>
          <a:p>
            <a:pPr>
              <a:spcBef>
                <a:spcPct val="35000"/>
              </a:spcBef>
            </a:pPr>
            <a:r>
              <a:rPr lang="en-US" altLang="en-US" dirty="0"/>
              <a:t>Off-site clinic</a:t>
            </a:r>
          </a:p>
          <a:p>
            <a:pPr lvl="1">
              <a:spcBef>
                <a:spcPct val="35000"/>
              </a:spcBef>
            </a:pPr>
            <a:r>
              <a:rPr lang="en-US" altLang="en-US" dirty="0"/>
              <a:t>Maintaining cold chain important aspect of clinic management</a:t>
            </a:r>
          </a:p>
          <a:p>
            <a:pPr lvl="1">
              <a:spcBef>
                <a:spcPct val="35000"/>
              </a:spcBef>
            </a:pPr>
            <a:r>
              <a:rPr lang="en-US" altLang="en-US" dirty="0"/>
              <a:t>Variety of coolers </a:t>
            </a:r>
            <a:r>
              <a:rPr lang="en-US" altLang="en-US" dirty="0" smtClean="0"/>
              <a:t>available</a:t>
            </a:r>
            <a:endParaRPr lang="en-US" altLang="en-US" dirty="0"/>
          </a:p>
        </p:txBody>
      </p:sp>
      <p:sp>
        <p:nvSpPr>
          <p:cNvPr id="5" name="TextBox 4"/>
          <p:cNvSpPr txBox="1"/>
          <p:nvPr/>
        </p:nvSpPr>
        <p:spPr>
          <a:xfrm>
            <a:off x="480848" y="5084064"/>
            <a:ext cx="3046791" cy="230832"/>
          </a:xfrm>
          <a:prstGeom prst="rect">
            <a:avLst/>
          </a:prstGeom>
          <a:noFill/>
        </p:spPr>
        <p:txBody>
          <a:bodyPr wrap="square" rtlCol="0">
            <a:spAutoFit/>
          </a:bodyPr>
          <a:lstStyle/>
          <a:p>
            <a:pPr algn="l"/>
            <a:r>
              <a:rPr lang="en-IN" sz="900" dirty="0">
                <a:solidFill>
                  <a:schemeClr val="bg1">
                    <a:lumMod val="75000"/>
                  </a:schemeClr>
                </a:solidFill>
                <a:latin typeface="+mj-lt"/>
              </a:rPr>
              <a:t>© BSIP SA/</a:t>
            </a:r>
            <a:r>
              <a:rPr lang="en-IN" sz="900" dirty="0" err="1">
                <a:solidFill>
                  <a:schemeClr val="bg1">
                    <a:lumMod val="75000"/>
                  </a:schemeClr>
                </a:solidFill>
                <a:latin typeface="+mj-lt"/>
              </a:rPr>
              <a:t>Alamy</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3600"/>
            <a:ext cx="4419600" cy="2950464"/>
          </a:xfrm>
          <a:prstGeom prst="rect">
            <a:avLst/>
          </a:prstGeom>
        </p:spPr>
      </p:pic>
    </p:spTree>
    <p:extLst>
      <p:ext uri="{BB962C8B-B14F-4D97-AF65-F5344CB8AC3E}">
        <p14:creationId xmlns:p14="http://schemas.microsoft.com/office/powerpoint/2010/main" val="10999670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The Role of the Community Paramedic in Vaccination</a:t>
            </a:r>
            <a:r>
              <a:rPr lang="en-US" sz="2400" dirty="0"/>
              <a:t> </a:t>
            </a:r>
            <a:r>
              <a:rPr lang="en-US" sz="2400" dirty="0" smtClean="0"/>
              <a:t>(5 </a:t>
            </a:r>
            <a:r>
              <a:rPr lang="en-US" sz="2400" dirty="0"/>
              <a:t>of 5)</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The mass clinic</a:t>
            </a:r>
          </a:p>
          <a:p>
            <a:pPr lvl="1"/>
            <a:r>
              <a:rPr lang="en-US" dirty="0"/>
              <a:t>Community paramedic may work in a mass clinic setting in response to a:</a:t>
            </a:r>
          </a:p>
          <a:p>
            <a:pPr lvl="2"/>
            <a:r>
              <a:rPr lang="en-US" dirty="0"/>
              <a:t>Local disease outbreak</a:t>
            </a:r>
          </a:p>
          <a:p>
            <a:pPr lvl="2"/>
            <a:r>
              <a:rPr lang="en-US" dirty="0"/>
              <a:t>Pandemic</a:t>
            </a:r>
          </a:p>
          <a:p>
            <a:pPr lvl="1"/>
            <a:r>
              <a:rPr lang="en-US" dirty="0"/>
              <a:t>Community paramedics should be part of annual review of these plans and have just-in-time training</a:t>
            </a:r>
          </a:p>
        </p:txBody>
      </p:sp>
    </p:spTree>
    <p:extLst>
      <p:ext uri="{BB962C8B-B14F-4D97-AF65-F5344CB8AC3E}">
        <p14:creationId xmlns:p14="http://schemas.microsoft.com/office/powerpoint/2010/main" val="80290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Immune Response</a:t>
            </a:r>
            <a:r>
              <a:rPr lang="en-US" sz="2400" dirty="0"/>
              <a:t> </a:t>
            </a:r>
            <a:r>
              <a:rPr lang="en-US" sz="2400" dirty="0" smtClean="0"/>
              <a:t>(2 </a:t>
            </a:r>
            <a:r>
              <a:rPr lang="en-US" sz="2400" dirty="0"/>
              <a:t>of 4)</a:t>
            </a:r>
            <a:endParaRPr lang="en-US" sz="2800" dirty="0"/>
          </a:p>
        </p:txBody>
      </p:sp>
      <p:sp>
        <p:nvSpPr>
          <p:cNvPr id="3" name="Content Placeholder 2"/>
          <p:cNvSpPr>
            <a:spLocks noGrp="1"/>
          </p:cNvSpPr>
          <p:nvPr>
            <p:ph idx="1"/>
          </p:nvPr>
        </p:nvSpPr>
        <p:spPr/>
        <p:txBody>
          <a:bodyPr/>
          <a:lstStyle/>
          <a:p>
            <a:r>
              <a:rPr lang="en-US" dirty="0"/>
              <a:t>The body’s defense (cont’d)</a:t>
            </a:r>
          </a:p>
          <a:p>
            <a:pPr lvl="1"/>
            <a:r>
              <a:rPr lang="en-US" dirty="0"/>
              <a:t>Acquired immunity</a:t>
            </a:r>
          </a:p>
          <a:p>
            <a:pPr lvl="2"/>
            <a:r>
              <a:rPr lang="en-US" dirty="0"/>
              <a:t>Caused by natural events or by administration (oral or injected) of suspensions of killed/weakened pathogens</a:t>
            </a:r>
          </a:p>
          <a:p>
            <a:pPr lvl="2"/>
            <a:r>
              <a:rPr lang="en-US" dirty="0"/>
              <a:t>Naturally acquired active immunity: when disease develops from exposure to pathogen</a:t>
            </a:r>
          </a:p>
        </p:txBody>
      </p:sp>
    </p:spTree>
    <p:extLst>
      <p:ext uri="{BB962C8B-B14F-4D97-AF65-F5344CB8AC3E}">
        <p14:creationId xmlns:p14="http://schemas.microsoft.com/office/powerpoint/2010/main" val="3843148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The Immune Response</a:t>
            </a:r>
            <a:r>
              <a:rPr lang="en-US" sz="2400" dirty="0"/>
              <a:t> </a:t>
            </a:r>
            <a:r>
              <a:rPr lang="en-US" sz="2400" dirty="0" smtClean="0"/>
              <a:t>(3 </a:t>
            </a:r>
            <a:r>
              <a:rPr lang="en-US" sz="2400" dirty="0"/>
              <a:t>of 4)</a:t>
            </a:r>
            <a:endParaRPr lang="en-US" sz="2800" b="0" dirty="0"/>
          </a:p>
        </p:txBody>
      </p:sp>
      <p:sp>
        <p:nvSpPr>
          <p:cNvPr id="1029" name="Content Placeholder 2"/>
          <p:cNvSpPr>
            <a:spLocks noGrp="1"/>
          </p:cNvSpPr>
          <p:nvPr>
            <p:ph type="body" idx="1"/>
          </p:nvPr>
        </p:nvSpPr>
        <p:spPr>
          <a:xfrm>
            <a:off x="4648200" y="1371600"/>
            <a:ext cx="3886200" cy="4800600"/>
          </a:xfrm>
        </p:spPr>
        <p:txBody>
          <a:bodyPr rIns="228600"/>
          <a:lstStyle/>
          <a:p>
            <a:pPr>
              <a:spcBef>
                <a:spcPct val="35000"/>
              </a:spcBef>
            </a:pPr>
            <a:r>
              <a:rPr lang="en-US" altLang="en-US" dirty="0"/>
              <a:t>Acquired immunity </a:t>
            </a:r>
          </a:p>
          <a:p>
            <a:pPr lvl="1">
              <a:spcBef>
                <a:spcPct val="35000"/>
              </a:spcBef>
            </a:pPr>
            <a:r>
              <a:rPr lang="en-US" altLang="en-US" dirty="0"/>
              <a:t>Vaccines: Artificial acquired active immunity</a:t>
            </a:r>
          </a:p>
          <a:p>
            <a:pPr lvl="1">
              <a:spcBef>
                <a:spcPct val="35000"/>
              </a:spcBef>
            </a:pPr>
            <a:r>
              <a:rPr lang="en-US" altLang="en-US" dirty="0"/>
              <a:t>Bacteria/viruses, pathogenic molecules, a toxoid</a:t>
            </a:r>
          </a:p>
        </p:txBody>
      </p:sp>
      <p:sp>
        <p:nvSpPr>
          <p:cNvPr id="5" name="TextBox 4"/>
          <p:cNvSpPr txBox="1"/>
          <p:nvPr/>
        </p:nvSpPr>
        <p:spPr>
          <a:xfrm>
            <a:off x="381000" y="4724400"/>
            <a:ext cx="4495800" cy="230832"/>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aaaah</a:t>
            </a:r>
            <a:r>
              <a:rPr lang="en-IN" sz="900" dirty="0">
                <a:solidFill>
                  <a:schemeClr val="bg1">
                    <a:lumMod val="75000"/>
                  </a:schemeClr>
                </a:solidFill>
                <a:latin typeface="+mj-lt"/>
              </a:rPr>
              <a:t>/Shutterstock.</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02536"/>
            <a:ext cx="4077172" cy="2721864"/>
          </a:xfrm>
          <a:prstGeom prst="rect">
            <a:avLst/>
          </a:prstGeom>
        </p:spPr>
      </p:pic>
    </p:spTree>
    <p:extLst>
      <p:ext uri="{BB962C8B-B14F-4D97-AF65-F5344CB8AC3E}">
        <p14:creationId xmlns:p14="http://schemas.microsoft.com/office/powerpoint/2010/main" val="9198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Immune Response</a:t>
            </a:r>
            <a:r>
              <a:rPr lang="en-US" sz="2400" dirty="0"/>
              <a:t> </a:t>
            </a:r>
            <a:r>
              <a:rPr lang="en-US" sz="2400" dirty="0" smtClean="0"/>
              <a:t>(4 </a:t>
            </a:r>
            <a:r>
              <a:rPr lang="en-US" sz="2400" dirty="0"/>
              <a:t>of 4)</a:t>
            </a:r>
            <a:endParaRPr lang="en-US" sz="2800" dirty="0"/>
          </a:p>
        </p:txBody>
      </p:sp>
      <p:sp>
        <p:nvSpPr>
          <p:cNvPr id="3" name="Content Placeholder 2"/>
          <p:cNvSpPr>
            <a:spLocks noGrp="1"/>
          </p:cNvSpPr>
          <p:nvPr>
            <p:ph idx="1"/>
          </p:nvPr>
        </p:nvSpPr>
        <p:spPr/>
        <p:txBody>
          <a:bodyPr/>
          <a:lstStyle/>
          <a:p>
            <a:r>
              <a:rPr lang="en-US" dirty="0"/>
              <a:t>Acquired immunity (cont’d)</a:t>
            </a:r>
          </a:p>
          <a:p>
            <a:pPr lvl="1"/>
            <a:r>
              <a:rPr lang="en-US" sz="2600" dirty="0"/>
              <a:t>Herd immunity: </a:t>
            </a:r>
          </a:p>
          <a:p>
            <a:pPr lvl="2"/>
            <a:r>
              <a:rPr lang="en-US" sz="2400" dirty="0"/>
              <a:t>Generalized resistance to a disease </a:t>
            </a:r>
            <a:r>
              <a:rPr lang="en-US" sz="2400" dirty="0" smtClean="0"/>
              <a:t> </a:t>
            </a:r>
          </a:p>
          <a:p>
            <a:pPr lvl="2"/>
            <a:r>
              <a:rPr lang="en-US" sz="2400" dirty="0" smtClean="0"/>
              <a:t>Large numbers of population have specific immunity to that disease</a:t>
            </a:r>
            <a:endParaRPr lang="en-US" sz="2400" dirty="0"/>
          </a:p>
        </p:txBody>
      </p:sp>
    </p:spTree>
    <p:extLst>
      <p:ext uri="{BB962C8B-B14F-4D97-AF65-F5344CB8AC3E}">
        <p14:creationId xmlns:p14="http://schemas.microsoft.com/office/powerpoint/2010/main" val="390133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Vaccines</a:t>
            </a:r>
            <a:r>
              <a:rPr lang="en-US" sz="2400" dirty="0"/>
              <a:t> (1 of 3)</a:t>
            </a:r>
          </a:p>
        </p:txBody>
      </p:sp>
      <p:sp>
        <p:nvSpPr>
          <p:cNvPr id="3" name="Content Placeholder 2"/>
          <p:cNvSpPr>
            <a:spLocks noGrp="1"/>
          </p:cNvSpPr>
          <p:nvPr>
            <p:ph idx="1"/>
          </p:nvPr>
        </p:nvSpPr>
        <p:spPr/>
        <p:txBody>
          <a:bodyPr/>
          <a:lstStyle/>
          <a:p>
            <a:r>
              <a:rPr lang="en-US" dirty="0"/>
              <a:t>Two types</a:t>
            </a:r>
          </a:p>
          <a:p>
            <a:pPr lvl="1"/>
            <a:r>
              <a:rPr lang="en-US" dirty="0"/>
              <a:t>Inactivated (dead)</a:t>
            </a:r>
          </a:p>
          <a:p>
            <a:pPr lvl="1"/>
            <a:r>
              <a:rPr lang="en-US" dirty="0"/>
              <a:t>Live attenuated</a:t>
            </a:r>
          </a:p>
          <a:p>
            <a:r>
              <a:rPr lang="en-US" dirty="0"/>
              <a:t>Vaccines can also be made via</a:t>
            </a:r>
          </a:p>
          <a:p>
            <a:pPr lvl="1"/>
            <a:r>
              <a:rPr lang="en-US" dirty="0"/>
              <a:t>Genetic engineering (recombinant vaccines)</a:t>
            </a:r>
          </a:p>
          <a:p>
            <a:pPr lvl="1"/>
            <a:r>
              <a:rPr lang="en-US" dirty="0"/>
              <a:t>A toxoid (toxin from infectious organism is chemically altered)</a:t>
            </a:r>
          </a:p>
        </p:txBody>
      </p:sp>
    </p:spTree>
    <p:extLst>
      <p:ext uri="{BB962C8B-B14F-4D97-AF65-F5344CB8AC3E}">
        <p14:creationId xmlns:p14="http://schemas.microsoft.com/office/powerpoint/2010/main" val="2325230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5551</TotalTime>
  <Words>2191</Words>
  <Application>Microsoft Office PowerPoint</Application>
  <PresentationFormat>On-screen Show (4:3)</PresentationFormat>
  <Paragraphs>916</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design_template</vt:lpstr>
      <vt:lpstr>PowerPoint Presentation</vt:lpstr>
      <vt:lpstr>Chapter 22  Immunizations</vt:lpstr>
      <vt:lpstr>Introduction (1 of 2)</vt:lpstr>
      <vt:lpstr>Introduction (2 of 2)</vt:lpstr>
      <vt:lpstr>The Immune Response (1 of 4)</vt:lpstr>
      <vt:lpstr>The Immune Response (2 of 4)</vt:lpstr>
      <vt:lpstr>The Immune Response (3 of 4)</vt:lpstr>
      <vt:lpstr>The Immune Response (4 of 4)</vt:lpstr>
      <vt:lpstr>Types of Vaccines (1 of 3)</vt:lpstr>
      <vt:lpstr>Types of Vaccines (2 of 3)</vt:lpstr>
      <vt:lpstr>Types of Vaccines (3 of 3)</vt:lpstr>
      <vt:lpstr>Responses to Vaccines (1 of 2)</vt:lpstr>
      <vt:lpstr>Responses to Vaccines (2 of 2)</vt:lpstr>
      <vt:lpstr>Choosing the Appropriate Vaccine</vt:lpstr>
      <vt:lpstr>Immunization Schedules (1 of 4)</vt:lpstr>
      <vt:lpstr>Immunization Schedules (2 of 4)</vt:lpstr>
      <vt:lpstr>Immunization Schedules (3 of 4)</vt:lpstr>
      <vt:lpstr>Immunization Schedules (4 of 4)</vt:lpstr>
      <vt:lpstr>Precautions and Contraindications to Vaccination (1 of 2)</vt:lpstr>
      <vt:lpstr>Precautions and Contraindications to Vaccination (2 of 2)</vt:lpstr>
      <vt:lpstr>Special Populations (1 of 3)</vt:lpstr>
      <vt:lpstr>Special Populations (2 of 3)</vt:lpstr>
      <vt:lpstr>Special Populations (3 of 3)</vt:lpstr>
      <vt:lpstr>Conducting the Immunization Assessment (1 of 4)</vt:lpstr>
      <vt:lpstr>Conducting the Immunization Assessment (2 of 4)</vt:lpstr>
      <vt:lpstr>Conducting the Immunization Assessment (3 of 4)</vt:lpstr>
      <vt:lpstr>Conducting the Immunization Assessment (4 of 4)</vt:lpstr>
      <vt:lpstr>Parents With Concerns About Vaccination</vt:lpstr>
      <vt:lpstr>Vaccine Administration (1 of 21)</vt:lpstr>
      <vt:lpstr>Vaccine Administration (2 of 21)</vt:lpstr>
      <vt:lpstr>Vaccine Administration (3 of 21)</vt:lpstr>
      <vt:lpstr>Vaccine Administration (4 of 21)</vt:lpstr>
      <vt:lpstr>Vaccine Administration (5 of 21)</vt:lpstr>
      <vt:lpstr>Vaccine Administration (6 of 21)</vt:lpstr>
      <vt:lpstr>Vaccine Administration (7 of 21)</vt:lpstr>
      <vt:lpstr>Vaccine Administration (8 of 21)</vt:lpstr>
      <vt:lpstr>Vaccine Administration (9 of 21)</vt:lpstr>
      <vt:lpstr>Vaccine Administration (10 of 21)</vt:lpstr>
      <vt:lpstr>Vaccine Administration (11 of 21)</vt:lpstr>
      <vt:lpstr>Vaccine Administration (12 of 21)</vt:lpstr>
      <vt:lpstr>Vaccine Administration (13 of 21)</vt:lpstr>
      <vt:lpstr>Vaccine Administration (14 of 21)</vt:lpstr>
      <vt:lpstr>Vaccine Administration (15 of 21)</vt:lpstr>
      <vt:lpstr>Vaccine Administration (16 of 21)</vt:lpstr>
      <vt:lpstr>Vaccine Administration (17 of 21)</vt:lpstr>
      <vt:lpstr>Vaccine Administration (18 of 21)</vt:lpstr>
      <vt:lpstr>Vaccine Administration (19 of 21)</vt:lpstr>
      <vt:lpstr>Vaccine Administration (20 of 21)</vt:lpstr>
      <vt:lpstr>Vaccine Administration (21 of 21)</vt:lpstr>
      <vt:lpstr>Vaccine Storage and Handling</vt:lpstr>
      <vt:lpstr>The Role of the Community Paramedic in Vaccination (1 of 5)</vt:lpstr>
      <vt:lpstr>The Role of the Community Paramedic in Vaccination (2 of 5)</vt:lpstr>
      <vt:lpstr>The Role of the Community Paramedic in Vaccination (3 of 5)</vt:lpstr>
      <vt:lpstr>The Role of the Community Paramedic in Vaccination (4 of 5)</vt:lpstr>
      <vt:lpstr>The Role of the Community Paramedic in Vaccination (5 of 5)</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487</cp:revision>
  <dcterms:created xsi:type="dcterms:W3CDTF">2002-02-12T20:19:46Z</dcterms:created>
  <dcterms:modified xsi:type="dcterms:W3CDTF">2017-02-23T22:31:16Z</dcterms:modified>
</cp:coreProperties>
</file>