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69" r:id="rId2"/>
    <p:sldId id="270" r:id="rId3"/>
    <p:sldId id="272" r:id="rId4"/>
    <p:sldId id="273" r:id="rId5"/>
    <p:sldId id="274" r:id="rId6"/>
    <p:sldId id="275" r:id="rId7"/>
    <p:sldId id="276" r:id="rId8"/>
    <p:sldId id="264" r:id="rId9"/>
    <p:sldId id="265" r:id="rId10"/>
    <p:sldId id="266" r:id="rId11"/>
    <p:sldId id="267" r:id="rId12"/>
    <p:sldId id="268"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Nancy Hoffmann" initials="NH" lastIdx="11" clrIdx="1"/>
  <p:cmAuthor id="2" name="John Phelps" initials="JP" lastIdx="14" clrIdx="2">
    <p:extLst>
      <p:ext uri="{19B8F6BF-5375-455C-9EA6-DF929625EA0E}">
        <p15:presenceInfo xmlns:p15="http://schemas.microsoft.com/office/powerpoint/2012/main" userId="3f065e3f03818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76599" autoAdjust="0"/>
  </p:normalViewPr>
  <p:slideViewPr>
    <p:cSldViewPr snapToGrid="0">
      <p:cViewPr varScale="1">
        <p:scale>
          <a:sx n="69" d="100"/>
          <a:sy n="69" d="100"/>
        </p:scale>
        <p:origin x="21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74331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JWCekJzVh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a section header slide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248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a:t>
            </a:r>
            <a:r>
              <a:rPr lang="en-US" baseline="0" dirty="0"/>
              <a:t> Notes:</a:t>
            </a:r>
          </a:p>
          <a:p>
            <a:pPr marL="457200" marR="0" lvl="0" indent="-228600" algn="l" rtl="0">
              <a:lnSpc>
                <a:spcPct val="100000"/>
              </a:lnSpc>
              <a:spcBef>
                <a:spcPts val="0"/>
              </a:spcBef>
              <a:spcAft>
                <a:spcPts val="0"/>
              </a:spcAft>
              <a:buClr>
                <a:srgbClr val="000000"/>
              </a:buClr>
              <a:buSzPts val="1400"/>
              <a:buFont typeface="Arial"/>
              <a:buNone/>
            </a:pPr>
            <a:endParaRPr lang="en-US" baseline="0" dirty="0"/>
          </a:p>
          <a:p>
            <a:pPr marL="457200" marR="0" lvl="0" indent="-228600" algn="l" rtl="0">
              <a:lnSpc>
                <a:spcPct val="100000"/>
              </a:lnSpc>
              <a:spcBef>
                <a:spcPts val="0"/>
              </a:spcBef>
              <a:spcAft>
                <a:spcPts val="0"/>
              </a:spcAft>
              <a:buClr>
                <a:srgbClr val="000000"/>
              </a:buClr>
              <a:buSzPts val="1400"/>
              <a:buFont typeface="Arial"/>
              <a:buNone/>
            </a:pPr>
            <a:r>
              <a:rPr lang="en-US" dirty="0"/>
              <a:t>Review summary points with class. </a:t>
            </a:r>
            <a:endParaRPr dirty="0"/>
          </a:p>
        </p:txBody>
      </p:sp>
      <p:sp>
        <p:nvSpPr>
          <p:cNvPr id="177" name="Google Shape;1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 Notes: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Ask students if they have any questions about this lesson. </a:t>
            </a:r>
            <a:endParaRPr dirty="0"/>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a:t>
            </a:r>
            <a:r>
              <a:rPr lang="en-US" baseline="0" dirty="0"/>
              <a:t> Notes:</a:t>
            </a:r>
          </a:p>
          <a:p>
            <a:pPr marL="457200" marR="0" lvl="0" indent="-228600" algn="l" rtl="0">
              <a:lnSpc>
                <a:spcPct val="100000"/>
              </a:lnSpc>
              <a:spcBef>
                <a:spcPts val="0"/>
              </a:spcBef>
              <a:spcAft>
                <a:spcPts val="0"/>
              </a:spcAft>
              <a:buClr>
                <a:srgbClr val="000000"/>
              </a:buClr>
              <a:buSzPts val="1400"/>
              <a:buFont typeface="Arial"/>
              <a:buNone/>
            </a:pPr>
            <a:endParaRPr lang="en-US" baseline="0" dirty="0"/>
          </a:p>
          <a:p>
            <a:pPr marL="457200" marR="0" lvl="0" indent="-228600" algn="l" rtl="0">
              <a:lnSpc>
                <a:spcPct val="100000"/>
              </a:lnSpc>
              <a:spcBef>
                <a:spcPts val="0"/>
              </a:spcBef>
              <a:spcAft>
                <a:spcPts val="0"/>
              </a:spcAft>
              <a:buClr>
                <a:srgbClr val="000000"/>
              </a:buClr>
              <a:buSzPts val="1400"/>
              <a:buFont typeface="Arial"/>
              <a:buNone/>
            </a:pPr>
            <a:r>
              <a:rPr lang="en-US" dirty="0"/>
              <a:t>Review lesson objectives with participants.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The instructor may want to see if anyone has any experience with cardiac arrest or has been witness to an event.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027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Instructor</a:t>
            </a:r>
            <a:r>
              <a:rPr lang="en-US" baseline="0" dirty="0"/>
              <a:t> Notes: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During the COVID-19 pandemic, New York City had triple the number (3989 patients) of out-of-hospital cardiac arrests between March 1</a:t>
            </a:r>
            <a:r>
              <a:rPr lang="en-US" baseline="30000" dirty="0"/>
              <a:t>st</a:t>
            </a:r>
            <a:r>
              <a:rPr lang="en-US" dirty="0"/>
              <a:t> - April 25</a:t>
            </a:r>
            <a:r>
              <a:rPr lang="en-US" baseline="30000" dirty="0"/>
              <a:t>th</a:t>
            </a:r>
            <a:r>
              <a:rPr lang="en-US" dirty="0"/>
              <a:t> compared to the same timeframe in 2019 (1336 patients). Keep in mind that not all people you may help will be strangers. You could potentially find yourself performing CPR on a family member or friend at home. (</a:t>
            </a:r>
            <a:r>
              <a:rPr lang="en-US" sz="1800" dirty="0">
                <a:effectLst/>
                <a:latin typeface="Segoe UI" panose="020B0502040204020203" pitchFamily="34" charset="0"/>
              </a:rPr>
              <a:t>https://</a:t>
            </a:r>
            <a:r>
              <a:rPr lang="en-US" sz="1800" dirty="0" err="1">
                <a:effectLst/>
                <a:latin typeface="Segoe UI" panose="020B0502040204020203" pitchFamily="34" charset="0"/>
              </a:rPr>
              <a:t>www.medscape.com</a:t>
            </a:r>
            <a:r>
              <a:rPr lang="en-US" sz="1800" dirty="0">
                <a:effectLst/>
                <a:latin typeface="Segoe UI" panose="020B0502040204020203" pitchFamily="34" charset="0"/>
              </a:rPr>
              <a:t>/</a:t>
            </a:r>
            <a:r>
              <a:rPr lang="en-US" sz="1800" dirty="0" err="1">
                <a:effectLst/>
                <a:latin typeface="Segoe UI" panose="020B0502040204020203" pitchFamily="34" charset="0"/>
              </a:rPr>
              <a:t>viewarticle</a:t>
            </a:r>
            <a:r>
              <a:rPr lang="en-US" sz="1800" dirty="0">
                <a:effectLst/>
                <a:latin typeface="Segoe UI" panose="020B0502040204020203" pitchFamily="34" charset="0"/>
              </a:rPr>
              <a:t>/932913</a:t>
            </a:r>
            <a:r>
              <a:rPr lang="en-US" sz="1800" dirty="0">
                <a:effectLst/>
                <a:latin typeface="Arial" panose="020B0604020202020204" pitchFamily="34" charset="0"/>
              </a:rPr>
              <a:t>)</a:t>
            </a: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Following the instructor’s explanation of the difference between heart attack and cardiac arrest, the instructor should give examples of the signs and symptoms of impending cardiac arrest:</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Patient symptoms:</a:t>
            </a:r>
          </a:p>
          <a:p>
            <a:pPr marL="457200" marR="0" lvl="0" indent="0" algn="l" rtl="0">
              <a:lnSpc>
                <a:spcPct val="100000"/>
              </a:lnSpc>
              <a:spcBef>
                <a:spcPts val="0"/>
              </a:spcBef>
              <a:spcAft>
                <a:spcPts val="0"/>
              </a:spcAft>
              <a:buSzPts val="1400"/>
              <a:buNone/>
            </a:pPr>
            <a:endParaRPr lang="en-US" dirty="0"/>
          </a:p>
          <a:p>
            <a:pPr marL="457200" marR="0" lvl="0" indent="-304800" algn="l" rtl="0">
              <a:lnSpc>
                <a:spcPct val="100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Chest pain or discomfort</a:t>
            </a:r>
          </a:p>
          <a:p>
            <a:pPr marL="457200" lvl="0" indent="-304800" algn="l" rtl="0">
              <a:lnSpc>
                <a:spcPct val="115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Heart palpitations</a:t>
            </a:r>
          </a:p>
          <a:p>
            <a:pPr marL="457200" lvl="0" indent="-304800" algn="l" rtl="0">
              <a:lnSpc>
                <a:spcPct val="115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Rapid or irregular heartbeats</a:t>
            </a:r>
          </a:p>
          <a:p>
            <a:pPr marL="457200" lvl="0" indent="-304800" algn="l" rtl="0">
              <a:lnSpc>
                <a:spcPct val="115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Unexplained wheezing</a:t>
            </a:r>
          </a:p>
          <a:p>
            <a:pPr marL="457200" lvl="0" indent="-304800" algn="l" rtl="0">
              <a:lnSpc>
                <a:spcPct val="115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Shortness of breath</a:t>
            </a:r>
          </a:p>
          <a:p>
            <a:pPr marL="457200" lvl="0" indent="-304800" algn="l" rtl="0">
              <a:lnSpc>
                <a:spcPct val="115000"/>
              </a:lnSpc>
              <a:spcBef>
                <a:spcPts val="0"/>
              </a:spcBef>
              <a:spcAft>
                <a:spcPts val="0"/>
              </a:spcAft>
              <a:buClr>
                <a:srgbClr val="222222"/>
              </a:buClr>
              <a:buSzPts val="1200"/>
              <a:buFont typeface="Arial"/>
              <a:buChar char="●"/>
            </a:pPr>
            <a:r>
              <a:rPr lang="en-US" dirty="0">
                <a:solidFill>
                  <a:srgbClr val="222222"/>
                </a:solidFill>
                <a:highlight>
                  <a:srgbClr val="FFFFFF"/>
                </a:highlight>
                <a:latin typeface="Arial"/>
                <a:ea typeface="Arial"/>
                <a:cs typeface="Arial"/>
                <a:sym typeface="Arial"/>
              </a:rPr>
              <a:t>Fainting or near fainting</a:t>
            </a:r>
          </a:p>
          <a:p>
            <a:pPr marL="457200" marR="0" lvl="0" indent="-228600" algn="l" rtl="0">
              <a:lnSpc>
                <a:spcPct val="100000"/>
              </a:lnSpc>
              <a:spcBef>
                <a:spcPts val="30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17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lnSpc>
                <a:spcPct val="100000"/>
              </a:lnSpc>
              <a:spcBef>
                <a:spcPts val="0"/>
              </a:spcBef>
              <a:spcAft>
                <a:spcPts val="0"/>
              </a:spcAft>
              <a:buClr>
                <a:schemeClr val="dk1"/>
              </a:buClr>
              <a:buSzPts val="1400"/>
              <a:buFont typeface="Arial"/>
              <a:buNone/>
            </a:pPr>
            <a:r>
              <a:rPr lang="en-US" dirty="0"/>
              <a:t>Instructor Notes:</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The instructor should provide simple examples of scene safety.</a:t>
            </a:r>
          </a:p>
          <a:p>
            <a:pPr marL="457200" lvl="0" indent="-228600" algn="l" rtl="0">
              <a:lnSpc>
                <a:spcPct val="100000"/>
              </a:lnSpc>
              <a:spcBef>
                <a:spcPts val="0"/>
              </a:spcBef>
              <a:spcAft>
                <a:spcPts val="0"/>
              </a:spcAft>
              <a:buClr>
                <a:schemeClr val="dk1"/>
              </a:buClr>
              <a:buSzPts val="1400"/>
              <a:buFont typeface="Arial"/>
              <a:buChar char="•"/>
            </a:pPr>
            <a:r>
              <a:rPr lang="en-US" dirty="0"/>
              <a:t>Do not attempt to move the patient unless necessary.</a:t>
            </a:r>
          </a:p>
          <a:p>
            <a:pPr marL="457200" lvl="0" indent="-228600" algn="l" rtl="0">
              <a:lnSpc>
                <a:spcPct val="100000"/>
              </a:lnSpc>
              <a:spcBef>
                <a:spcPts val="0"/>
              </a:spcBef>
              <a:spcAft>
                <a:spcPts val="0"/>
              </a:spcAft>
              <a:buClr>
                <a:schemeClr val="dk1"/>
              </a:buClr>
              <a:buSzPts val="1400"/>
              <a:buFont typeface="Arial"/>
              <a:buChar char="•"/>
            </a:pPr>
            <a:r>
              <a:rPr lang="en-US" dirty="0"/>
              <a:t>Can you have people help with creating space and keeping other people away?</a:t>
            </a:r>
          </a:p>
          <a:p>
            <a:pPr marL="457200" lvl="0" indent="-228600" algn="l" rtl="0">
              <a:lnSpc>
                <a:spcPct val="100000"/>
              </a:lnSpc>
              <a:spcBef>
                <a:spcPts val="0"/>
              </a:spcBef>
              <a:spcAft>
                <a:spcPts val="0"/>
              </a:spcAft>
              <a:buClr>
                <a:schemeClr val="dk1"/>
              </a:buClr>
              <a:buSzPts val="1400"/>
              <a:buFont typeface="Arial"/>
              <a:buChar char="•"/>
            </a:pPr>
            <a:r>
              <a:rPr lang="en-US" dirty="0"/>
              <a:t>Do you feel safe acting in the environment?</a:t>
            </a:r>
          </a:p>
          <a:p>
            <a:pPr marL="457200" lvl="0" indent="-228600" algn="l" rtl="0">
              <a:lnSpc>
                <a:spcPct val="100000"/>
              </a:lnSpc>
              <a:spcBef>
                <a:spcPts val="0"/>
              </a:spcBef>
              <a:spcAft>
                <a:spcPts val="0"/>
              </a:spcAft>
              <a:buClr>
                <a:schemeClr val="dk1"/>
              </a:buClr>
              <a:buSzPts val="1400"/>
              <a:buFont typeface="Arial"/>
              <a:buNone/>
            </a:pPr>
            <a:endParaRPr lang="en-US" sz="1200" b="0" i="0" u="none" strike="noStrike" cap="none" dirty="0">
              <a:solidFill>
                <a:schemeClr val="dk1"/>
              </a:solidFill>
              <a:effectLst/>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effectLst/>
                <a:latin typeface="Calibri"/>
                <a:ea typeface="Calibri"/>
                <a:cs typeface="Calibri"/>
                <a:sym typeface="Calibri"/>
              </a:rPr>
              <a:t>If the scene is not safe for you to approach, give the 911 dispatcher as much information as you can.</a:t>
            </a:r>
            <a:endParaRPr lang="en-US" dirty="0"/>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Ask participants: What are some potential safety concerns with this scene?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Instructor – be prepared to discuss all potential safety concerns in this scene and others.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91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Instructor</a:t>
            </a:r>
            <a:r>
              <a:rPr lang="en-US" baseline="0" dirty="0"/>
              <a:t> Notes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Teach students the steps to basic patient assessment for breathing. </a:t>
            </a:r>
          </a:p>
          <a:p>
            <a:pPr marL="0" lvl="0" indent="0" algn="l" rtl="0">
              <a:spcBef>
                <a:spcPts val="0"/>
              </a:spcBef>
              <a:spcAft>
                <a:spcPts val="0"/>
              </a:spcAft>
              <a:buNone/>
            </a:pPr>
            <a:endParaRPr lang="en-US" dirty="0"/>
          </a:p>
          <a:p>
            <a:pPr marL="228600" lvl="0" indent="-228600" algn="l" rtl="0">
              <a:spcBef>
                <a:spcPts val="0"/>
              </a:spcBef>
              <a:spcAft>
                <a:spcPts val="0"/>
              </a:spcAft>
              <a:buAutoNum type="arabicPeriod"/>
            </a:pPr>
            <a:r>
              <a:rPr lang="en-US" dirty="0"/>
              <a:t>Approach the victim and ask, “Are you ok?” </a:t>
            </a:r>
          </a:p>
          <a:p>
            <a:pPr marL="228600" lvl="0" indent="-228600" algn="l" rtl="0">
              <a:spcBef>
                <a:spcPts val="0"/>
              </a:spcBef>
              <a:spcAft>
                <a:spcPts val="0"/>
              </a:spcAft>
              <a:buAutoNum type="arabicPeriod"/>
            </a:pPr>
            <a:r>
              <a:rPr lang="en-US" dirty="0"/>
              <a:t>To check for breathing, first tilt the victim’s head and gently lift their chin – this will help to open their airway. </a:t>
            </a:r>
          </a:p>
          <a:p>
            <a:pPr marL="228600" lvl="0" indent="-228600" algn="l" rtl="0">
              <a:spcBef>
                <a:spcPts val="0"/>
              </a:spcBef>
              <a:spcAft>
                <a:spcPts val="0"/>
              </a:spcAft>
              <a:buAutoNum type="arabicPeriod"/>
            </a:pPr>
            <a:r>
              <a:rPr lang="en-US" dirty="0"/>
              <a:t>Listen for air movement and watch for chest rise and fall.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34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Instructor Notes: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the “recovery position” to students and note that a different lesson will discuss this position further. If a victim is breathing more than 10 breaths per minute, it is ok to place them on their side and wait for EMS to arrive. However, they should continue to monitor the victim until EMS takes over.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that all students know how to count breaths to calculate patient’s breathing rate.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19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228600" algn="l" rtl="0">
              <a:lnSpc>
                <a:spcPct val="100000"/>
              </a:lnSpc>
              <a:spcBef>
                <a:spcPts val="0"/>
              </a:spcBef>
              <a:spcAft>
                <a:spcPts val="0"/>
              </a:spcAft>
              <a:buClr>
                <a:schemeClr val="dk1"/>
              </a:buClr>
              <a:buSzPts val="1400"/>
              <a:buFont typeface="Arial"/>
              <a:buNone/>
            </a:pPr>
            <a:r>
              <a:rPr lang="en-US" dirty="0"/>
              <a:t>Instructor</a:t>
            </a:r>
            <a:r>
              <a:rPr lang="en-US" baseline="0" dirty="0"/>
              <a:t> Notes:</a:t>
            </a:r>
          </a:p>
          <a:p>
            <a:pPr marL="457200" lvl="0" indent="-228600" algn="l" rtl="0">
              <a:lnSpc>
                <a:spcPct val="100000"/>
              </a:lnSpc>
              <a:spcBef>
                <a:spcPts val="0"/>
              </a:spcBef>
              <a:spcAft>
                <a:spcPts val="0"/>
              </a:spcAft>
              <a:buClr>
                <a:schemeClr val="dk1"/>
              </a:buClr>
              <a:buSzPts val="1400"/>
              <a:buFont typeface="Arial"/>
              <a:buNone/>
            </a:pPr>
            <a:endParaRPr lang="en-US" baseline="0" dirty="0"/>
          </a:p>
          <a:p>
            <a:pPr marL="0" lvl="0"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Discuss the hands-only technique as an appropriate method for CPR.  </a:t>
            </a:r>
          </a:p>
          <a:p>
            <a:pPr marL="457200" lvl="1"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Although bystander CPR is typically provided for a few minutes, studies continue to support that victims who receive hands-only CPR have a similar survival rate with those who have received CPR via the conventional method. </a:t>
            </a:r>
          </a:p>
          <a:p>
            <a:pPr marL="914400" lvl="2"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Additionally, research supports the continued use of hands-only CPR during the COVID-19 pandemic. </a:t>
            </a:r>
          </a:p>
          <a:p>
            <a:pPr marL="1371600" lvl="3"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Currently, there is no clear evidence on the use of hands-only CPR leading to the transmission of infection.</a:t>
            </a:r>
          </a:p>
          <a:p>
            <a:pPr marL="1371600" lvl="3"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One study shows less than 10% of cardiac arrests outside of the hospital were diagnosed with COVID-19 from January 1 to April 15. </a:t>
            </a:r>
          </a:p>
          <a:p>
            <a:pPr marL="1828800" lvl="4"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Thus, the assumption of a potential risk for bystander infection while providing hands-only CPR could be 10% without the use of proper PPE. </a:t>
            </a:r>
          </a:p>
          <a:p>
            <a:pPr marL="2286000" lvl="5"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Delaying hands-only CPR to put on PPE should be considered when potential of COVID-19 infection is considerably increased. </a:t>
            </a:r>
          </a:p>
          <a:p>
            <a:pPr marL="1828800" lvl="4"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Bystander hands-only CPR saves greater than 300 lives per 10,000 in out-of-hospital cardiac arrest.</a:t>
            </a:r>
          </a:p>
          <a:p>
            <a:pPr marL="0" lvl="0" indent="-228600" algn="l" rtl="0">
              <a:lnSpc>
                <a:spcPct val="100000"/>
              </a:lnSpc>
              <a:spcBef>
                <a:spcPts val="0"/>
              </a:spcBef>
              <a:spcAft>
                <a:spcPts val="0"/>
              </a:spcAft>
              <a:buClr>
                <a:schemeClr val="dk1"/>
              </a:buClr>
              <a:buSzPts val="1400"/>
              <a:buFont typeface="Arial"/>
              <a:buNone/>
            </a:pPr>
            <a:r>
              <a:rPr lang="en-US" dirty="0"/>
              <a:t>Hands-only technique should be demonstrated following a skills video depicting the skill. Discuss proper hand placement with students. Let them know a video will be shown on the next slide. </a:t>
            </a: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lvl="0" indent="-228600" algn="l" rtl="0">
              <a:lnSpc>
                <a:spcPct val="100000"/>
              </a:lnSpc>
              <a:spcBef>
                <a:spcPts val="0"/>
              </a:spcBef>
              <a:spcAft>
                <a:spcPts val="0"/>
              </a:spcAft>
              <a:buClr>
                <a:schemeClr val="dk1"/>
              </a:buClr>
              <a:buSzPts val="1400"/>
              <a:buFont typeface="Arial"/>
              <a:buNone/>
            </a:pPr>
            <a:r>
              <a:rPr lang="en-US" dirty="0"/>
              <a:t>References: </a:t>
            </a:r>
          </a:p>
          <a:p>
            <a:pPr marL="457200" marR="0" lvl="0" indent="-22860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dirty="0">
                <a:effectLst/>
                <a:latin typeface="Segoe UI" panose="020B0502040204020203" pitchFamily="34" charset="0"/>
              </a:rPr>
              <a:t>https://www.newswise.com/coronavirus/analysis-of-seattle-ems-and-hospital-data-indicates-low-covid-infection-risk-from-bystander-cpr/?article_id=732777</a:t>
            </a:r>
            <a:endParaRPr lang="en-US" sz="1800"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dirty="0">
                <a:effectLst/>
                <a:latin typeface="Segoe UI" panose="020B0502040204020203" pitchFamily="34" charset="0"/>
              </a:rPr>
              <a:t>https://assets.researchsquare.com/files/rs-70734/v1/981e2e4d-52bc-4372-a447-87333b48de20.pdf</a:t>
            </a:r>
            <a:endParaRPr lang="en-US" sz="1800" dirty="0">
              <a:effectLst/>
              <a:latin typeface="Arial" panose="020B0604020202020204" pitchFamily="34" charset="0"/>
            </a:endParaRPr>
          </a:p>
          <a:p>
            <a:pPr marL="457200" lvl="0" indent="-228600" algn="l" rtl="0">
              <a:lnSpc>
                <a:spcPct val="100000"/>
              </a:lnSpc>
              <a:spcBef>
                <a:spcPts val="0"/>
              </a:spcBef>
              <a:spcAft>
                <a:spcPts val="0"/>
              </a:spcAft>
              <a:buClr>
                <a:schemeClr val="dk1"/>
              </a:buClr>
              <a:buSzPts val="1400"/>
              <a:buFont typeface="Arial"/>
              <a:buNone/>
            </a:pP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dirty="0"/>
              <a:t>Instructor Notes: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Play video for students. </a:t>
            </a:r>
            <a:r>
              <a:rPr lang="en-US" dirty="0">
                <a:hlinkClick r:id="rId3"/>
              </a:rPr>
              <a:t>https://www.youtube.com/watch?v=JWCekJzVhuE</a:t>
            </a:r>
            <a:r>
              <a:rPr lang="en-US" dirty="0"/>
              <a:t>.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Discuss with the class songs that have 100 beats per minute. Try the classic “Staying Alive” by the Bee Gees, or “Just Dance” by Lady Gaga.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New York Presbyterian Hospital has a list of songs on their CPR webpage that can be used for CPR practice: https://www.nyp.org/</a:t>
            </a:r>
            <a:r>
              <a:rPr lang="en-US" dirty="0" err="1"/>
              <a:t>cpr</a:t>
            </a:r>
            <a:r>
              <a:rPr lang="en-US" dirty="0"/>
              <a:t>/. </a:t>
            </a: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dirty="0"/>
              <a:t>Instructor</a:t>
            </a:r>
            <a:r>
              <a:rPr lang="en-US" baseline="0" dirty="0"/>
              <a:t> Notes:</a:t>
            </a:r>
          </a:p>
          <a:p>
            <a:pPr marL="457200" lvl="0" indent="-228600" algn="l" rtl="0">
              <a:lnSpc>
                <a:spcPct val="100000"/>
              </a:lnSpc>
              <a:spcBef>
                <a:spcPts val="0"/>
              </a:spcBef>
              <a:spcAft>
                <a:spcPts val="0"/>
              </a:spcAft>
              <a:buClr>
                <a:schemeClr val="dk1"/>
              </a:buClr>
              <a:buSzPts val="1400"/>
              <a:buFont typeface="Arial"/>
              <a:buNone/>
            </a:pPr>
            <a:endParaRPr lang="en-US" baseline="0" dirty="0"/>
          </a:p>
          <a:p>
            <a:pPr marL="457200" lvl="0" indent="-228600" algn="l" rtl="0">
              <a:lnSpc>
                <a:spcPct val="100000"/>
              </a:lnSpc>
              <a:spcBef>
                <a:spcPts val="0"/>
              </a:spcBef>
              <a:spcAft>
                <a:spcPts val="0"/>
              </a:spcAft>
              <a:buClr>
                <a:schemeClr val="dk1"/>
              </a:buClr>
              <a:buSzPts val="1400"/>
              <a:buFont typeface="Arial"/>
              <a:buNone/>
            </a:pPr>
            <a:r>
              <a:rPr lang="en-US" dirty="0"/>
              <a:t>The instructor should discuss use of the AED and proper pad placement. Explain different pad placement for infants versus adults.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Discuss what students should do if the AED gives a “no shock advised” message and why that message might appear.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If the AED advises no shock, immediately resume CPR. We do not want interruption of CPR longer than 10 seconds.</a:t>
            </a:r>
          </a:p>
          <a:p>
            <a:pPr marL="457200" lvl="0" indent="-228600" algn="l" rtl="0">
              <a:lnSpc>
                <a:spcPct val="100000"/>
              </a:lnSpc>
              <a:spcBef>
                <a:spcPts val="0"/>
              </a:spcBef>
              <a:spcAft>
                <a:spcPts val="0"/>
              </a:spcAft>
              <a:buClr>
                <a:schemeClr val="dk1"/>
              </a:buClr>
              <a:buSzPts val="1400"/>
              <a:buFont typeface="Arial" panose="020B0604020202020204" pitchFamily="34" charset="0"/>
              <a:buChar char="•"/>
            </a:pPr>
            <a:r>
              <a:rPr lang="en-US" dirty="0"/>
              <a:t>When the AED advises no shock, the machine is alerting the rescuer that there is not a rhythm that can benefit from shocking the patient. This is your cue to resume CPR immediately.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Have participants practice proper AED use. </a:t>
            </a:r>
          </a:p>
          <a:p>
            <a:pPr marL="457200" lvl="0" indent="-228600" algn="l" rtl="0">
              <a:lnSpc>
                <a:spcPct val="100000"/>
              </a:lnSpc>
              <a:spcBef>
                <a:spcPts val="0"/>
              </a:spcBef>
              <a:spcAft>
                <a:spcPts val="0"/>
              </a:spcAft>
              <a:buClr>
                <a:schemeClr val="dk1"/>
              </a:buClr>
              <a:buSzPts val="1400"/>
              <a:buFont typeface="Arial"/>
              <a:buNone/>
            </a:pPr>
            <a:endParaRPr lang="en-US" dirty="0"/>
          </a:p>
          <a:p>
            <a:pPr marL="457200" lvl="0" indent="-228600" algn="l" rtl="0">
              <a:lnSpc>
                <a:spcPct val="100000"/>
              </a:lnSpc>
              <a:spcBef>
                <a:spcPts val="0"/>
              </a:spcBef>
              <a:spcAft>
                <a:spcPts val="0"/>
              </a:spcAft>
              <a:buClr>
                <a:schemeClr val="dk1"/>
              </a:buClr>
              <a:buSzPts val="1400"/>
              <a:buFont typeface="Arial"/>
              <a:buNone/>
            </a:pPr>
            <a:r>
              <a:rPr lang="en-US" dirty="0"/>
              <a:t>Be prepared to answer common Q&amp;A about AED use. </a:t>
            </a:r>
            <a:r>
              <a:rPr lang="en-US" dirty="0" err="1"/>
              <a:t>Zoll</a:t>
            </a:r>
            <a:r>
              <a:rPr lang="en-US" dirty="0"/>
              <a:t> provides some great answers on their website: https://www.zoll.com/au/medical-products/automated-external-defibrillators/faq/ </a:t>
            </a: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lvl="0" indent="-228600" algn="l" rtl="0">
              <a:lnSpc>
                <a:spcPct val="100000"/>
              </a:lnSpc>
              <a:spcBef>
                <a:spcPts val="0"/>
              </a:spcBef>
              <a:spcAft>
                <a:spcPts val="0"/>
              </a:spcAft>
              <a:buClr>
                <a:schemeClr val="dk1"/>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8" name="Google Shape;1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5"/>
        <p:cNvGrpSpPr/>
        <p:nvPr/>
      </p:nvGrpSpPr>
      <p:grpSpPr>
        <a:xfrm>
          <a:off x="0" y="0"/>
          <a:ext cx="0" cy="0"/>
          <a:chOff x="0" y="0"/>
          <a:chExt cx="0" cy="0"/>
        </a:xfrm>
      </p:grpSpPr>
      <p:sp>
        <p:nvSpPr>
          <p:cNvPr id="17" name="Shape 17"/>
          <p:cNvSpPr txBox="1">
            <a:spLocks noGrp="1"/>
          </p:cNvSpPr>
          <p:nvPr>
            <p:ph type="subTitle" idx="1" hasCustomPrompt="1"/>
          </p:nvPr>
        </p:nvSpPr>
        <p:spPr>
          <a:xfrm>
            <a:off x="360770" y="4680823"/>
            <a:ext cx="2983230" cy="1722800"/>
          </a:xfrm>
          <a:prstGeom prst="rect">
            <a:avLst/>
          </a:prstGeom>
          <a:noFill/>
          <a:ln>
            <a:noFill/>
          </a:ln>
        </p:spPr>
        <p:txBody>
          <a:bodyPr spcFirstLastPara="1" wrap="square" lIns="0" tIns="91425" rIns="91425" bIns="91425" anchor="t" anchorCtr="0"/>
          <a:lstStyle>
            <a:lvl1pPr marL="0" marR="0" lvl="0" indent="0" algn="l" rtl="0">
              <a:lnSpc>
                <a:spcPct val="90000"/>
              </a:lnSpc>
              <a:spcBef>
                <a:spcPts val="750"/>
              </a:spcBef>
              <a:spcAft>
                <a:spcPts val="0"/>
              </a:spcAft>
              <a:buClr>
                <a:schemeClr val="dk1"/>
              </a:buClr>
              <a:buSzPts val="2400"/>
              <a:buFontTx/>
              <a:buNone/>
              <a:defRPr sz="2200" b="0" i="0" u="none" strike="noStrike" cap="none">
                <a:solidFill>
                  <a:schemeClr val="dk1"/>
                </a:solidFill>
                <a:latin typeface="+mn-lt"/>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dirty="0"/>
              <a:t>CLICK TO ADD TEXT CLICK TO ADD TEXT</a:t>
            </a:r>
          </a:p>
        </p:txBody>
      </p:sp>
      <p:sp>
        <p:nvSpPr>
          <p:cNvPr id="2" name="Title 1">
            <a:extLst>
              <a:ext uri="{FF2B5EF4-FFF2-40B4-BE49-F238E27FC236}">
                <a16:creationId xmlns:a16="http://schemas.microsoft.com/office/drawing/2014/main" id="{76806353-AB72-CF4B-9A26-EDA65C3783FA}"/>
              </a:ext>
            </a:extLst>
          </p:cNvPr>
          <p:cNvSpPr>
            <a:spLocks noGrp="1"/>
          </p:cNvSpPr>
          <p:nvPr>
            <p:ph type="title" hasCustomPrompt="1"/>
          </p:nvPr>
        </p:nvSpPr>
        <p:spPr>
          <a:xfrm>
            <a:off x="360771" y="1167580"/>
            <a:ext cx="2983229" cy="3263725"/>
          </a:xfrm>
        </p:spPr>
        <p:txBody>
          <a:bodyPr lIns="0" anchor="b" anchorCtr="0"/>
          <a:lstStyle>
            <a:lvl1pPr>
              <a:defRPr sz="4400">
                <a:latin typeface="+mj-lt"/>
              </a:defRPr>
            </a:lvl1pPr>
          </a:lstStyle>
          <a:p>
            <a:r>
              <a:rPr lang="en-US" dirty="0"/>
              <a:t>CLICK TO EDIT MASTER TITLE STYLE</a:t>
            </a:r>
          </a:p>
        </p:txBody>
      </p:sp>
      <p:pic>
        <p:nvPicPr>
          <p:cNvPr id="8" name="Picture 7">
            <a:extLst>
              <a:ext uri="{FF2B5EF4-FFF2-40B4-BE49-F238E27FC236}">
                <a16:creationId xmlns:a16="http://schemas.microsoft.com/office/drawing/2014/main" id="{A7107232-0A60-8442-9421-D4F564F25AC4}"/>
              </a:ext>
            </a:extLst>
          </p:cNvPr>
          <p:cNvPicPr>
            <a:picLocks noChangeAspect="1"/>
          </p:cNvPicPr>
          <p:nvPr/>
        </p:nvPicPr>
        <p:blipFill>
          <a:blip r:embed="rId2"/>
          <a:srcRect/>
          <a:stretch/>
        </p:blipFill>
        <p:spPr>
          <a:xfrm>
            <a:off x="3460115" y="800100"/>
            <a:ext cx="5257800" cy="5257800"/>
          </a:xfrm>
          <a:prstGeom prst="rect">
            <a:avLst/>
          </a:prstGeom>
        </p:spPr>
      </p:pic>
      <p:sp>
        <p:nvSpPr>
          <p:cNvPr id="5" name="Rectangle 4">
            <a:extLst>
              <a:ext uri="{FF2B5EF4-FFF2-40B4-BE49-F238E27FC236}">
                <a16:creationId xmlns:a16="http://schemas.microsoft.com/office/drawing/2014/main" id="{2F19D1D3-0CB9-EE4C-A697-911F5DDE2308}"/>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93DA4E6-F5A5-A34E-8F28-9CA48B74621B}"/>
              </a:ext>
            </a:extLst>
          </p:cNvPr>
          <p:cNvCxnSpPr/>
          <p:nvPr/>
        </p:nvCxnSpPr>
        <p:spPr>
          <a:xfrm>
            <a:off x="360770" y="4555222"/>
            <a:ext cx="298323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C1D52329-46B0-F94B-9D43-A725A04554E2}"/>
              </a:ext>
            </a:extLst>
          </p:cNvPr>
          <p:cNvSpPr>
            <a:spLocks noGrp="1"/>
          </p:cNvSpPr>
          <p:nvPr>
            <p:ph type="ftr" sz="quarter" idx="11"/>
          </p:nvPr>
        </p:nvSpPr>
        <p:spPr>
          <a:xfrm>
            <a:off x="360770" y="6403626"/>
            <a:ext cx="8357145" cy="365125"/>
          </a:xfrm>
          <a:prstGeom prst="rect">
            <a:avLst/>
          </a:prstGeom>
        </p:spPr>
        <p:txBody>
          <a:bodyPr/>
          <a:lstStyle>
            <a:lvl1pPr algn="ctr">
              <a:defRPr sz="80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Test</a:t>
            </a:r>
            <a:endParaRPr lang="en-US" dirty="0"/>
          </a:p>
        </p:txBody>
      </p:sp>
    </p:spTree>
    <p:extLst>
      <p:ext uri="{BB962C8B-B14F-4D97-AF65-F5344CB8AC3E}">
        <p14:creationId xmlns:p14="http://schemas.microsoft.com/office/powerpoint/2010/main" val="36608371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08997" y="2970610"/>
            <a:ext cx="4441031"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80" name="Shape 8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8" name="Rectangle 7">
            <a:extLst>
              <a:ext uri="{FF2B5EF4-FFF2-40B4-BE49-F238E27FC236}">
                <a16:creationId xmlns:a16="http://schemas.microsoft.com/office/drawing/2014/main" id="{8CB16703-2BAD-CB48-9DBE-0DFC756BF958}"/>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1A0B35F2-7968-C640-9BD1-7CB4BCEA9366}"/>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dirty="0"/>
              <a:t>Copyright 2021 National Association of Emergency Medical Technicians (NAEMT).  </a:t>
            </a:r>
            <a:br>
              <a:rPr lang="en-US" dirty="0"/>
            </a:br>
            <a:r>
              <a:rPr lang="en-US" dirty="0"/>
              <a:t>*Course materials are developed by NAEMT for the sole purpose of conducting NAEMT education courses and may not be utilized for any other purpose.*</a:t>
            </a:r>
          </a:p>
        </p:txBody>
      </p:sp>
      <p:pic>
        <p:nvPicPr>
          <p:cNvPr id="10" name="Picture 9">
            <a:extLst>
              <a:ext uri="{FF2B5EF4-FFF2-40B4-BE49-F238E27FC236}">
                <a16:creationId xmlns:a16="http://schemas.microsoft.com/office/drawing/2014/main" id="{6058DA83-DF20-8146-BCC0-0BCB4C34B595}"/>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36594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23" name="Shape 23"/>
          <p:cNvSpPr txBox="1">
            <a:spLocks noGrp="1"/>
          </p:cNvSpPr>
          <p:nvPr>
            <p:ph type="body" idx="1" hasCustomPrompt="1"/>
          </p:nvPr>
        </p:nvSpPr>
        <p:spPr>
          <a:xfrm>
            <a:off x="360770" y="1825625"/>
            <a:ext cx="8497480"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mn-lt"/>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mn-lt"/>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r>
              <a:rPr lang="en-US" dirty="0"/>
              <a:t>Test</a:t>
            </a:r>
          </a:p>
          <a:p>
            <a:pPr lvl="1"/>
            <a:r>
              <a:rPr lang="en-US" dirty="0"/>
              <a:t>Test</a:t>
            </a:r>
          </a:p>
          <a:p>
            <a:pPr lvl="2"/>
            <a:r>
              <a:rPr lang="en-US" dirty="0"/>
              <a:t>test</a:t>
            </a:r>
            <a:endParaRPr dirty="0"/>
          </a:p>
        </p:txBody>
      </p:sp>
      <p:pic>
        <p:nvPicPr>
          <p:cNvPr id="7" name="Picture 6">
            <a:extLst>
              <a:ext uri="{FF2B5EF4-FFF2-40B4-BE49-F238E27FC236}">
                <a16:creationId xmlns:a16="http://schemas.microsoft.com/office/drawing/2014/main" id="{CEDF982B-08BA-F04F-9440-60A7B467E54F}"/>
              </a:ext>
            </a:extLst>
          </p:cNvPr>
          <p:cNvPicPr>
            <a:picLocks noChangeAspect="1"/>
          </p:cNvPicPr>
          <p:nvPr/>
        </p:nvPicPr>
        <p:blipFill>
          <a:blip r:embed="rId2"/>
          <a:srcRect/>
          <a:stretch/>
        </p:blipFill>
        <p:spPr>
          <a:xfrm>
            <a:off x="7486650" y="364331"/>
            <a:ext cx="1371600" cy="1371600"/>
          </a:xfrm>
          <a:prstGeom prst="rect">
            <a:avLst/>
          </a:prstGeom>
        </p:spPr>
      </p:pic>
      <p:sp>
        <p:nvSpPr>
          <p:cNvPr id="8" name="Rectangle 7">
            <a:extLst>
              <a:ext uri="{FF2B5EF4-FFF2-40B4-BE49-F238E27FC236}">
                <a16:creationId xmlns:a16="http://schemas.microsoft.com/office/drawing/2014/main" id="{FE2E6C45-5F64-6343-9555-9D165CA66DDC}"/>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DC5BC934-A1E0-AD48-860B-E1AA4722F9CF}"/>
              </a:ext>
            </a:extLst>
          </p:cNvPr>
          <p:cNvSpPr>
            <a:spLocks noGrp="1"/>
          </p:cNvSpPr>
          <p:nvPr>
            <p:ph type="ftr" sz="quarter" idx="11"/>
          </p:nvPr>
        </p:nvSpPr>
        <p:spPr>
          <a:xfrm>
            <a:off x="360770" y="6403626"/>
            <a:ext cx="8357145" cy="365125"/>
          </a:xfrm>
          <a:prstGeom prst="rect">
            <a:avLst/>
          </a:prstGeom>
        </p:spPr>
        <p:txBody>
          <a:bodyPr/>
          <a:lstStyle>
            <a:lvl1pPr algn="ctr">
              <a:defRPr sz="80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Test</a:t>
            </a:r>
            <a:endParaRPr lang="en-US" dirty="0"/>
          </a:p>
        </p:txBody>
      </p:sp>
    </p:spTree>
    <p:extLst>
      <p:ext uri="{BB962C8B-B14F-4D97-AF65-F5344CB8AC3E}">
        <p14:creationId xmlns:p14="http://schemas.microsoft.com/office/powerpoint/2010/main" val="303859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
        <p:cNvGrpSpPr/>
        <p:nvPr/>
      </p:nvGrpSpPr>
      <p:grpSpPr>
        <a:xfrm>
          <a:off x="0" y="0"/>
          <a:ext cx="0" cy="0"/>
          <a:chOff x="0" y="0"/>
          <a:chExt cx="0" cy="0"/>
        </a:xfrm>
      </p:grpSpPr>
      <p:sp>
        <p:nvSpPr>
          <p:cNvPr id="35" name="Shape 35"/>
          <p:cNvSpPr txBox="1">
            <a:spLocks noGrp="1"/>
          </p:cNvSpPr>
          <p:nvPr>
            <p:ph type="body" idx="1"/>
          </p:nvPr>
        </p:nvSpPr>
        <p:spPr>
          <a:xfrm>
            <a:off x="360769" y="1825625"/>
            <a:ext cx="38862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0" tIns="91440" rIns="0" bIns="0"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9" name="Rectangle 8">
            <a:extLst>
              <a:ext uri="{FF2B5EF4-FFF2-40B4-BE49-F238E27FC236}">
                <a16:creationId xmlns:a16="http://schemas.microsoft.com/office/drawing/2014/main" id="{BBFD63E9-7E1F-9A45-B63C-98E7F6BAE475}"/>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7C461B8D-E9F5-E046-9AFC-0754AAEFC61E}"/>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dirty="0"/>
              <a:t>Copyright 2021 National Association of Emergency Medical Technicians (NAEMT).  </a:t>
            </a:r>
            <a:br>
              <a:rPr lang="en-US" dirty="0"/>
            </a:br>
            <a:r>
              <a:rPr lang="en-US" dirty="0"/>
              <a:t>*Course materials are developed by NAEMT for the sole purpose of conducting NAEMT education courses and may not be utilized for any other purpose.*</a:t>
            </a:r>
          </a:p>
        </p:txBody>
      </p:sp>
      <p:sp>
        <p:nvSpPr>
          <p:cNvPr id="11" name="Shape 22">
            <a:extLst>
              <a:ext uri="{FF2B5EF4-FFF2-40B4-BE49-F238E27FC236}">
                <a16:creationId xmlns:a16="http://schemas.microsoft.com/office/drawing/2014/main" id="{C2A84129-EDC6-454B-99AD-010696C71817}"/>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pic>
        <p:nvPicPr>
          <p:cNvPr id="12" name="Picture 11">
            <a:extLst>
              <a:ext uri="{FF2B5EF4-FFF2-40B4-BE49-F238E27FC236}">
                <a16:creationId xmlns:a16="http://schemas.microsoft.com/office/drawing/2014/main" id="{41DE837D-30AA-D443-A4E9-9174561021E2}"/>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24560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0"/>
        <p:cNvGrpSpPr/>
        <p:nvPr/>
      </p:nvGrpSpPr>
      <p:grpSpPr>
        <a:xfrm>
          <a:off x="0" y="0"/>
          <a:ext cx="0" cy="0"/>
          <a:chOff x="0" y="0"/>
          <a:chExt cx="0" cy="0"/>
        </a:xfrm>
      </p:grpSpPr>
      <p:sp>
        <p:nvSpPr>
          <p:cNvPr id="42" name="Shape 42"/>
          <p:cNvSpPr txBox="1">
            <a:spLocks noGrp="1"/>
          </p:cNvSpPr>
          <p:nvPr>
            <p:ph type="body" idx="1"/>
          </p:nvPr>
        </p:nvSpPr>
        <p:spPr>
          <a:xfrm>
            <a:off x="360769" y="1681163"/>
            <a:ext cx="3868340"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 name="Shape 43"/>
          <p:cNvSpPr txBox="1">
            <a:spLocks noGrp="1"/>
          </p:cNvSpPr>
          <p:nvPr>
            <p:ph type="body" idx="2"/>
          </p:nvPr>
        </p:nvSpPr>
        <p:spPr>
          <a:xfrm>
            <a:off x="360769" y="2505075"/>
            <a:ext cx="3868340"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0"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1" name="Rectangle 10">
            <a:extLst>
              <a:ext uri="{FF2B5EF4-FFF2-40B4-BE49-F238E27FC236}">
                <a16:creationId xmlns:a16="http://schemas.microsoft.com/office/drawing/2014/main" id="{628B1C62-4B72-F740-9295-8918B2364C9D}"/>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3">
            <a:extLst>
              <a:ext uri="{FF2B5EF4-FFF2-40B4-BE49-F238E27FC236}">
                <a16:creationId xmlns:a16="http://schemas.microsoft.com/office/drawing/2014/main" id="{4450A9E8-CAA5-EF43-A70C-2447C946B650}"/>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Copyright 2021 National Association of Emergency Medical Technicians (NAEMT).  </a:t>
            </a:r>
            <a:br>
              <a:rPr lang="en-US"/>
            </a:br>
            <a:r>
              <a:rPr lang="en-US"/>
              <a:t>*Course materials are developed by NAEMT for the sole purpose of conducting NAEMT education courses and may not be utilized for any other purpose.*</a:t>
            </a:r>
            <a:endParaRPr lang="en-US" dirty="0"/>
          </a:p>
        </p:txBody>
      </p:sp>
      <p:sp>
        <p:nvSpPr>
          <p:cNvPr id="13" name="Shape 22">
            <a:extLst>
              <a:ext uri="{FF2B5EF4-FFF2-40B4-BE49-F238E27FC236}">
                <a16:creationId xmlns:a16="http://schemas.microsoft.com/office/drawing/2014/main" id="{074C6718-2741-0944-80E8-A5D53CE2B810}"/>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pic>
        <p:nvPicPr>
          <p:cNvPr id="14" name="Picture 13">
            <a:extLst>
              <a:ext uri="{FF2B5EF4-FFF2-40B4-BE49-F238E27FC236}">
                <a16:creationId xmlns:a16="http://schemas.microsoft.com/office/drawing/2014/main" id="{5B6D57FE-552E-914B-95FF-9B954D4B75DF}"/>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52027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9"/>
        <p:cNvGrpSpPr/>
        <p:nvPr/>
      </p:nvGrpSpPr>
      <p:grpSpPr>
        <a:xfrm>
          <a:off x="0" y="0"/>
          <a:ext cx="0" cy="0"/>
          <a:chOff x="0" y="0"/>
          <a:chExt cx="0" cy="0"/>
        </a:xfrm>
      </p:grpSpPr>
      <p:sp>
        <p:nvSpPr>
          <p:cNvPr id="8" name="Shape 22">
            <a:extLst>
              <a:ext uri="{FF2B5EF4-FFF2-40B4-BE49-F238E27FC236}">
                <a16:creationId xmlns:a16="http://schemas.microsoft.com/office/drawing/2014/main" id="{57B0078A-6FD6-474A-8740-67D4B1B6E54C}"/>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5" name="Rectangle 4">
            <a:extLst>
              <a:ext uri="{FF2B5EF4-FFF2-40B4-BE49-F238E27FC236}">
                <a16:creationId xmlns:a16="http://schemas.microsoft.com/office/drawing/2014/main" id="{ECD7C36F-49F3-EE4E-9002-F77715E5F19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7BCE39B3-1C9A-E343-81C6-63E522B05739}"/>
              </a:ext>
            </a:extLst>
          </p:cNvPr>
          <p:cNvSpPr>
            <a:spLocks noGrp="1"/>
          </p:cNvSpPr>
          <p:nvPr>
            <p:ph type="ftr" sz="quarter" idx="11"/>
          </p:nvPr>
        </p:nvSpPr>
        <p:spPr>
          <a:xfrm>
            <a:off x="360770" y="6403626"/>
            <a:ext cx="8357145" cy="365125"/>
          </a:xfrm>
          <a:prstGeom prst="rect">
            <a:avLst/>
          </a:prstGeom>
        </p:spPr>
        <p:txBody>
          <a:bodyPr/>
          <a:lstStyle>
            <a:lvl1pPr algn="ctr">
              <a:defRPr sz="80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Test</a:t>
            </a:r>
            <a:endParaRPr lang="en-US" dirty="0"/>
          </a:p>
        </p:txBody>
      </p:sp>
      <p:pic>
        <p:nvPicPr>
          <p:cNvPr id="9" name="Picture 8">
            <a:extLst>
              <a:ext uri="{FF2B5EF4-FFF2-40B4-BE49-F238E27FC236}">
                <a16:creationId xmlns:a16="http://schemas.microsoft.com/office/drawing/2014/main" id="{31F6339B-BCEF-2349-AA6B-5E7FA4FB5FA7}"/>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115679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4"/>
        <p:cNvGrpSpPr/>
        <p:nvPr/>
      </p:nvGrpSpPr>
      <p:grpSpPr>
        <a:xfrm>
          <a:off x="0" y="0"/>
          <a:ext cx="0" cy="0"/>
          <a:chOff x="0" y="0"/>
          <a:chExt cx="0" cy="0"/>
        </a:xfrm>
      </p:grpSpPr>
      <p:sp>
        <p:nvSpPr>
          <p:cNvPr id="6" name="Rectangle 5">
            <a:extLst>
              <a:ext uri="{FF2B5EF4-FFF2-40B4-BE49-F238E27FC236}">
                <a16:creationId xmlns:a16="http://schemas.microsoft.com/office/drawing/2014/main" id="{B722ED1E-089A-1F42-BBA0-F5CD2EACA05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744DDD6D-391A-D945-9BD3-02E094CCDD18}"/>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Copyright 2021 National Association of Emergency Medical Technicians (NAEMT).  </a:t>
            </a:r>
            <a:br>
              <a:rPr lang="en-US"/>
            </a:br>
            <a:r>
              <a:rPr lang="en-US"/>
              <a:t>*Course materials are developed by NAEMT for the sole purpose of conducting NAEMT education courses and may not be utilized for any other purpose.*</a:t>
            </a:r>
            <a:endParaRPr lang="en-US" dirty="0"/>
          </a:p>
        </p:txBody>
      </p:sp>
      <p:pic>
        <p:nvPicPr>
          <p:cNvPr id="8" name="Picture 7">
            <a:extLst>
              <a:ext uri="{FF2B5EF4-FFF2-40B4-BE49-F238E27FC236}">
                <a16:creationId xmlns:a16="http://schemas.microsoft.com/office/drawing/2014/main" id="{E6A3A239-8A1A-D94C-A21E-267667CC999F}"/>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398405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56616" y="457200"/>
            <a:ext cx="2949178" cy="1600200"/>
          </a:xfrm>
          <a:prstGeom prst="rect">
            <a:avLst/>
          </a:prstGeom>
          <a:noFill/>
          <a:ln>
            <a:noFill/>
          </a:ln>
        </p:spPr>
        <p:txBody>
          <a:bodyPr spcFirstLastPara="1" wrap="square" lIns="0"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60" name="Shape 60"/>
          <p:cNvSpPr txBox="1">
            <a:spLocks noGrp="1"/>
          </p:cNvSpPr>
          <p:nvPr>
            <p:ph type="body" idx="1"/>
          </p:nvPr>
        </p:nvSpPr>
        <p:spPr>
          <a:xfrm>
            <a:off x="3523633" y="1449882"/>
            <a:ext cx="4629150" cy="4873625"/>
          </a:xfrm>
          <a:prstGeom prst="rect">
            <a:avLst/>
          </a:prstGeom>
          <a:noFill/>
          <a:ln>
            <a:noFill/>
          </a:ln>
        </p:spPr>
        <p:txBody>
          <a:bodyPr spcFirstLastPara="1" wrap="square" lIns="0"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mn-lt"/>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1" name="Shape 61"/>
          <p:cNvSpPr txBox="1">
            <a:spLocks noGrp="1"/>
          </p:cNvSpPr>
          <p:nvPr>
            <p:ph type="body" idx="2"/>
          </p:nvPr>
        </p:nvSpPr>
        <p:spPr>
          <a:xfrm>
            <a:off x="356616" y="2057399"/>
            <a:ext cx="2949178" cy="4266107"/>
          </a:xfrm>
          <a:prstGeom prst="rect">
            <a:avLst/>
          </a:prstGeom>
          <a:noFill/>
          <a:ln>
            <a:noFill/>
          </a:ln>
        </p:spPr>
        <p:txBody>
          <a:bodyPr spcFirstLastPara="1" wrap="square" lIns="0"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mn-lt"/>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9" name="Rectangle 8">
            <a:extLst>
              <a:ext uri="{FF2B5EF4-FFF2-40B4-BE49-F238E27FC236}">
                <a16:creationId xmlns:a16="http://schemas.microsoft.com/office/drawing/2014/main" id="{CF783B63-34C2-4140-9E74-7E09F7160539}"/>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3004D4C5-4AD8-A343-B899-0659E8376F39}"/>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Copyright 2021 National Association of Emergency Medical Technicians (NAEMT).  </a:t>
            </a:r>
            <a:br>
              <a:rPr lang="en-US"/>
            </a:br>
            <a:r>
              <a:rPr lang="en-US"/>
              <a:t>*Course materials are developed by NAEMT for the sole purpose of conducting NAEMT education courses and may not be utilized for any other purpose.*</a:t>
            </a:r>
            <a:endParaRPr lang="en-US" dirty="0"/>
          </a:p>
        </p:txBody>
      </p:sp>
      <p:pic>
        <p:nvPicPr>
          <p:cNvPr id="11" name="Picture 10">
            <a:extLst>
              <a:ext uri="{FF2B5EF4-FFF2-40B4-BE49-F238E27FC236}">
                <a16:creationId xmlns:a16="http://schemas.microsoft.com/office/drawing/2014/main" id="{067DF982-8CA6-7947-8053-42E899C5FFB7}"/>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50372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
        <p:cNvGrpSpPr/>
        <p:nvPr/>
      </p:nvGrpSpPr>
      <p:grpSpPr>
        <a:xfrm>
          <a:off x="0" y="0"/>
          <a:ext cx="0" cy="0"/>
          <a:chOff x="0" y="0"/>
          <a:chExt cx="0" cy="0"/>
        </a:xfrm>
      </p:grpSpPr>
      <p:sp>
        <p:nvSpPr>
          <p:cNvPr id="67" name="Shape 67"/>
          <p:cNvSpPr>
            <a:spLocks noGrp="1"/>
          </p:cNvSpPr>
          <p:nvPr>
            <p:ph type="pic" idx="2"/>
          </p:nvPr>
        </p:nvSpPr>
        <p:spPr>
          <a:xfrm>
            <a:off x="0" y="0"/>
            <a:ext cx="3840480" cy="68580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11" name="Shape 22">
            <a:extLst>
              <a:ext uri="{FF2B5EF4-FFF2-40B4-BE49-F238E27FC236}">
                <a16:creationId xmlns:a16="http://schemas.microsoft.com/office/drawing/2014/main" id="{0F069E41-F453-664E-AD4B-66E94D063B8E}"/>
              </a:ext>
            </a:extLst>
          </p:cNvPr>
          <p:cNvSpPr txBox="1">
            <a:spLocks noGrp="1"/>
          </p:cNvSpPr>
          <p:nvPr>
            <p:ph type="title"/>
          </p:nvPr>
        </p:nvSpPr>
        <p:spPr>
          <a:xfrm>
            <a:off x="4236485" y="801919"/>
            <a:ext cx="3250166"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Shape 23">
            <a:extLst>
              <a:ext uri="{FF2B5EF4-FFF2-40B4-BE49-F238E27FC236}">
                <a16:creationId xmlns:a16="http://schemas.microsoft.com/office/drawing/2014/main" id="{C30AC51C-C6CE-5146-97B6-E00DCB9D2A6F}"/>
              </a:ext>
            </a:extLst>
          </p:cNvPr>
          <p:cNvSpPr txBox="1">
            <a:spLocks noGrp="1"/>
          </p:cNvSpPr>
          <p:nvPr>
            <p:ph type="body" idx="1"/>
          </p:nvPr>
        </p:nvSpPr>
        <p:spPr>
          <a:xfrm>
            <a:off x="4236485" y="1825625"/>
            <a:ext cx="4621765" cy="4578001"/>
          </a:xfrm>
          <a:prstGeom prst="rect">
            <a:avLst/>
          </a:prstGeom>
          <a:noFill/>
          <a:ln>
            <a:noFill/>
          </a:ln>
        </p:spPr>
        <p:txBody>
          <a:bodyPr spcFirstLastPara="1" wrap="square" lIns="0"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4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 name="Rectangle 6">
            <a:extLst>
              <a:ext uri="{FF2B5EF4-FFF2-40B4-BE49-F238E27FC236}">
                <a16:creationId xmlns:a16="http://schemas.microsoft.com/office/drawing/2014/main" id="{AB287225-912D-B743-8DC3-A6A0D7C64F0E}"/>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F3DBE898-31EA-1945-A62A-A9DD6D3FCE65}"/>
              </a:ext>
            </a:extLst>
          </p:cNvPr>
          <p:cNvSpPr>
            <a:spLocks noGrp="1"/>
          </p:cNvSpPr>
          <p:nvPr>
            <p:ph type="ftr" sz="quarter" idx="11"/>
          </p:nvPr>
        </p:nvSpPr>
        <p:spPr>
          <a:xfrm>
            <a:off x="4236485" y="6403626"/>
            <a:ext cx="4481430" cy="365125"/>
          </a:xfrm>
          <a:prstGeom prst="rect">
            <a:avLst/>
          </a:prstGeom>
        </p:spPr>
        <p:txBody>
          <a:bodyPr/>
          <a:lstStyle>
            <a:lvl1pPr algn="ctr">
              <a:defRPr sz="800">
                <a:solidFill>
                  <a:schemeClr val="tx1"/>
                </a:solidFill>
                <a:latin typeface="+mn-lt"/>
              </a:defRPr>
            </a:lvl1pPr>
          </a:lstStyle>
          <a:p>
            <a:r>
              <a:rPr lang="en-US"/>
              <a:t>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Copyright 2021 National Association of Emergency Medical Technicians (NAEMT). 
*Course materials are developed by NAEMT in cooperation with IAFC for the sole purpose of conducting the First On The Scene education course and may not be utilized for any other purpose.*</a:t>
            </a:r>
          </a:p>
          <a:p>
            <a:r>
              <a:rPr lang="en-US"/>
              <a:t>
Test</a:t>
            </a:r>
            <a:endParaRPr lang="en-US" dirty="0"/>
          </a:p>
        </p:txBody>
      </p:sp>
      <p:pic>
        <p:nvPicPr>
          <p:cNvPr id="10" name="Picture 9">
            <a:extLst>
              <a:ext uri="{FF2B5EF4-FFF2-40B4-BE49-F238E27FC236}">
                <a16:creationId xmlns:a16="http://schemas.microsoft.com/office/drawing/2014/main" id="{67F1828C-5B90-9546-B961-8221B57CC61C}"/>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14808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rot="5400000">
            <a:off x="2363673" y="-177279"/>
            <a:ext cx="4351338" cy="835714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mn-lt"/>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8" name="Rectangle 7">
            <a:extLst>
              <a:ext uri="{FF2B5EF4-FFF2-40B4-BE49-F238E27FC236}">
                <a16:creationId xmlns:a16="http://schemas.microsoft.com/office/drawing/2014/main" id="{45327613-5468-6741-B24B-CC9E2729FB8B}"/>
              </a:ext>
            </a:extLst>
          </p:cNvPr>
          <p:cNvSpPr/>
          <p:nvPr/>
        </p:nvSpPr>
        <p:spPr>
          <a:xfrm>
            <a:off x="0" y="-2"/>
            <a:ext cx="9144000" cy="18288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4D7251D4-D9D5-D342-9932-421ED1CA42CB}"/>
              </a:ext>
            </a:extLst>
          </p:cNvPr>
          <p:cNvSpPr txBox="1">
            <a:spLocks/>
          </p:cNvSpPr>
          <p:nvPr/>
        </p:nvSpPr>
        <p:spPr>
          <a:xfrm>
            <a:off x="360770" y="6403626"/>
            <a:ext cx="8357145" cy="3651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tx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US"/>
              <a:t>Copyright 2021 National Association of Emergency Medical Technicians (NAEMT).  </a:t>
            </a:r>
            <a:br>
              <a:rPr lang="en-US"/>
            </a:br>
            <a:r>
              <a:rPr lang="en-US"/>
              <a:t>*Course materials are developed by NAEMT for the sole purpose of conducting NAEMT education courses and may not be utilized for any other purpose.*</a:t>
            </a:r>
            <a:endParaRPr lang="en-US" dirty="0"/>
          </a:p>
        </p:txBody>
      </p:sp>
      <p:sp>
        <p:nvSpPr>
          <p:cNvPr id="10" name="Shape 22">
            <a:extLst>
              <a:ext uri="{FF2B5EF4-FFF2-40B4-BE49-F238E27FC236}">
                <a16:creationId xmlns:a16="http://schemas.microsoft.com/office/drawing/2014/main" id="{381A3309-51A4-7241-8918-A4C4AD20BBF8}"/>
              </a:ext>
            </a:extLst>
          </p:cNvPr>
          <p:cNvSpPr txBox="1">
            <a:spLocks noGrp="1"/>
          </p:cNvSpPr>
          <p:nvPr>
            <p:ph type="title"/>
          </p:nvPr>
        </p:nvSpPr>
        <p:spPr>
          <a:xfrm>
            <a:off x="360769" y="801919"/>
            <a:ext cx="6996375" cy="888770"/>
          </a:xfrm>
          <a:prstGeom prst="rect">
            <a:avLst/>
          </a:prstGeom>
          <a:noFill/>
          <a:ln>
            <a:noFill/>
          </a:ln>
        </p:spPr>
        <p:txBody>
          <a:bodyPr spcFirstLastPara="1" wrap="square" lIns="0" tIns="91425" rIns="91425" bIns="91425" anchor="t" anchorCtr="0"/>
          <a:lstStyle>
            <a:lvl1pPr marR="0" lvl="0" algn="l" rtl="0">
              <a:lnSpc>
                <a:spcPct val="90000"/>
              </a:lnSpc>
              <a:spcBef>
                <a:spcPts val="0"/>
              </a:spcBef>
              <a:spcAft>
                <a:spcPts val="0"/>
              </a:spcAft>
              <a:buClr>
                <a:schemeClr val="dk1"/>
              </a:buClr>
              <a:buSzPts val="4400"/>
              <a:buFont typeface="Calibri"/>
              <a:buNone/>
              <a:defRPr sz="36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pic>
        <p:nvPicPr>
          <p:cNvPr id="11" name="Picture 10">
            <a:extLst>
              <a:ext uri="{FF2B5EF4-FFF2-40B4-BE49-F238E27FC236}">
                <a16:creationId xmlns:a16="http://schemas.microsoft.com/office/drawing/2014/main" id="{30D2013A-320A-0245-A3BE-D687ACA955D9}"/>
              </a:ext>
            </a:extLst>
          </p:cNvPr>
          <p:cNvPicPr>
            <a:picLocks noChangeAspect="1"/>
          </p:cNvPicPr>
          <p:nvPr userDrawn="1"/>
        </p:nvPicPr>
        <p:blipFill>
          <a:blip r:embed="rId2"/>
          <a:srcRect/>
          <a:stretch/>
        </p:blipFill>
        <p:spPr>
          <a:xfrm>
            <a:off x="7486650" y="364331"/>
            <a:ext cx="1371600" cy="1371600"/>
          </a:xfrm>
          <a:prstGeom prst="rect">
            <a:avLst/>
          </a:prstGeom>
        </p:spPr>
      </p:pic>
    </p:spTree>
    <p:extLst>
      <p:ext uri="{BB962C8B-B14F-4D97-AF65-F5344CB8AC3E}">
        <p14:creationId xmlns:p14="http://schemas.microsoft.com/office/powerpoint/2010/main" val="202103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5288456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WCekJzVhu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601D5B-80D3-4043-AB12-E6B26A4947E4}"/>
              </a:ext>
            </a:extLst>
          </p:cNvPr>
          <p:cNvSpPr>
            <a:spLocks noGrp="1"/>
          </p:cNvSpPr>
          <p:nvPr>
            <p:ph type="subTitle" idx="1"/>
          </p:nvPr>
        </p:nvSpPr>
        <p:spPr/>
        <p:txBody>
          <a:bodyPr/>
          <a:lstStyle/>
          <a:p>
            <a:r>
              <a:rPr lang="en-US" dirty="0"/>
              <a:t>WHAT TO DO UNTIL EMS ARRIVES</a:t>
            </a:r>
          </a:p>
        </p:txBody>
      </p:sp>
      <p:sp>
        <p:nvSpPr>
          <p:cNvPr id="3" name="Title 2">
            <a:extLst>
              <a:ext uri="{FF2B5EF4-FFF2-40B4-BE49-F238E27FC236}">
                <a16:creationId xmlns:a16="http://schemas.microsoft.com/office/drawing/2014/main" id="{ED715065-64D6-2542-884D-B7089AFC2CB9}"/>
              </a:ext>
            </a:extLst>
          </p:cNvPr>
          <p:cNvSpPr>
            <a:spLocks noGrp="1"/>
          </p:cNvSpPr>
          <p:nvPr>
            <p:ph type="title"/>
          </p:nvPr>
        </p:nvSpPr>
        <p:spPr/>
        <p:txBody>
          <a:bodyPr/>
          <a:lstStyle/>
          <a:p>
            <a:r>
              <a:rPr lang="en-US" dirty="0"/>
              <a:t>FIRST ON THE SCENE</a:t>
            </a:r>
          </a:p>
        </p:txBody>
      </p:sp>
      <p:sp>
        <p:nvSpPr>
          <p:cNvPr id="4" name="Footer Placeholder 3">
            <a:extLst>
              <a:ext uri="{FF2B5EF4-FFF2-40B4-BE49-F238E27FC236}">
                <a16:creationId xmlns:a16="http://schemas.microsoft.com/office/drawing/2014/main" id="{0DFEDDD7-0A9B-174B-846D-DF082692578C}"/>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extLst>
      <p:ext uri="{BB962C8B-B14F-4D97-AF65-F5344CB8AC3E}">
        <p14:creationId xmlns:p14="http://schemas.microsoft.com/office/powerpoint/2010/main" val="10324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Title 2">
            <a:extLst>
              <a:ext uri="{FF2B5EF4-FFF2-40B4-BE49-F238E27FC236}">
                <a16:creationId xmlns:a16="http://schemas.microsoft.com/office/drawing/2014/main" id="{6B17208E-F032-F841-B4D0-B38745E578A5}"/>
              </a:ext>
            </a:extLst>
          </p:cNvPr>
          <p:cNvSpPr>
            <a:spLocks noGrp="1"/>
          </p:cNvSpPr>
          <p:nvPr>
            <p:ph type="title"/>
          </p:nvPr>
        </p:nvSpPr>
        <p:spPr/>
        <p:txBody>
          <a:bodyPr/>
          <a:lstStyle/>
          <a:p>
            <a:r>
              <a:rPr lang="en-US" dirty="0"/>
              <a:t>Attaching an AED</a:t>
            </a:r>
          </a:p>
        </p:txBody>
      </p:sp>
      <p:sp>
        <p:nvSpPr>
          <p:cNvPr id="5" name="Text Placeholder 4">
            <a:extLst>
              <a:ext uri="{FF2B5EF4-FFF2-40B4-BE49-F238E27FC236}">
                <a16:creationId xmlns:a16="http://schemas.microsoft.com/office/drawing/2014/main" id="{B85E1361-AC9C-8E41-BBE0-2FE63C25EB92}"/>
              </a:ext>
            </a:extLst>
          </p:cNvPr>
          <p:cNvSpPr>
            <a:spLocks noGrp="1"/>
          </p:cNvSpPr>
          <p:nvPr>
            <p:ph type="body" idx="1"/>
          </p:nvPr>
        </p:nvSpPr>
        <p:spPr>
          <a:xfrm>
            <a:off x="360770" y="1825625"/>
            <a:ext cx="4303995" cy="4578001"/>
          </a:xfrm>
        </p:spPr>
        <p:txBody>
          <a:bodyPr/>
          <a:lstStyle/>
          <a:p>
            <a:r>
              <a:rPr lang="en-US" dirty="0"/>
              <a:t>Locate the closest AED </a:t>
            </a:r>
          </a:p>
          <a:p>
            <a:r>
              <a:rPr lang="en-US" dirty="0"/>
              <a:t>Open the AED</a:t>
            </a:r>
          </a:p>
          <a:p>
            <a:r>
              <a:rPr lang="en-US" dirty="0"/>
              <a:t>Follow prompts </a:t>
            </a:r>
          </a:p>
          <a:p>
            <a:r>
              <a:rPr lang="en-US" dirty="0"/>
              <a:t>Apply AED to victim’s bare chest</a:t>
            </a:r>
            <a:br>
              <a:rPr lang="en-US" dirty="0"/>
            </a:br>
            <a:endParaRPr lang="en-US" dirty="0"/>
          </a:p>
        </p:txBody>
      </p:sp>
      <p:pic>
        <p:nvPicPr>
          <p:cNvPr id="7" name="Picture 6" descr="A picture containing bedroom, box, room, drawing&#10;&#10;Description automatically generated">
            <a:extLst>
              <a:ext uri="{FF2B5EF4-FFF2-40B4-BE49-F238E27FC236}">
                <a16:creationId xmlns:a16="http://schemas.microsoft.com/office/drawing/2014/main" id="{B21437C3-858C-364F-9B07-633C4FA1B8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1310" y="2103120"/>
            <a:ext cx="3931920" cy="2778777"/>
          </a:xfrm>
          <a:prstGeom prst="rect">
            <a:avLst/>
          </a:prstGeom>
        </p:spPr>
      </p:pic>
      <p:sp>
        <p:nvSpPr>
          <p:cNvPr id="8" name="Footer Placeholder 7">
            <a:extLst>
              <a:ext uri="{FF2B5EF4-FFF2-40B4-BE49-F238E27FC236}">
                <a16:creationId xmlns:a16="http://schemas.microsoft.com/office/drawing/2014/main" id="{EFEE8A04-3D10-FE4C-8B0E-11134EA65B4B}"/>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D055CD-0C68-C249-85A8-8179767257E4}"/>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
        <p:nvSpPr>
          <p:cNvPr id="4" name="Title 3">
            <a:extLst>
              <a:ext uri="{FF2B5EF4-FFF2-40B4-BE49-F238E27FC236}">
                <a16:creationId xmlns:a16="http://schemas.microsoft.com/office/drawing/2014/main" id="{604DF53A-519F-C94E-A720-CE97C5FD8670}"/>
              </a:ext>
            </a:extLst>
          </p:cNvPr>
          <p:cNvSpPr>
            <a:spLocks noGrp="1"/>
          </p:cNvSpPr>
          <p:nvPr>
            <p:ph type="title"/>
          </p:nvPr>
        </p:nvSpPr>
        <p:spPr/>
        <p:txBody>
          <a:bodyPr/>
          <a:lstStyle/>
          <a:p>
            <a:r>
              <a:rPr lang="en-US" dirty="0"/>
              <a:t>Lesson 2: Summary</a:t>
            </a:r>
          </a:p>
        </p:txBody>
      </p:sp>
      <p:sp>
        <p:nvSpPr>
          <p:cNvPr id="6" name="Text Placeholder 5">
            <a:extLst>
              <a:ext uri="{FF2B5EF4-FFF2-40B4-BE49-F238E27FC236}">
                <a16:creationId xmlns:a16="http://schemas.microsoft.com/office/drawing/2014/main" id="{D609E449-0F61-B641-A9C0-1D6E5DAEF6DB}"/>
              </a:ext>
            </a:extLst>
          </p:cNvPr>
          <p:cNvSpPr>
            <a:spLocks noGrp="1"/>
          </p:cNvSpPr>
          <p:nvPr>
            <p:ph type="body" idx="1"/>
          </p:nvPr>
        </p:nvSpPr>
        <p:spPr/>
        <p:txBody>
          <a:bodyPr/>
          <a:lstStyle/>
          <a:p>
            <a:pPr lvl="0"/>
            <a:r>
              <a:rPr lang="en-US" dirty="0"/>
              <a:t>Recognizing signs and symptoms of cardiac arrest</a:t>
            </a:r>
          </a:p>
          <a:p>
            <a:pPr lvl="0"/>
            <a:r>
              <a:rPr lang="en-US" dirty="0"/>
              <a:t>Early recognition will improve survivability</a:t>
            </a:r>
          </a:p>
          <a:p>
            <a:pPr lvl="0"/>
            <a:r>
              <a:rPr lang="en-US" dirty="0"/>
              <a:t>Lessons from the course:</a:t>
            </a:r>
          </a:p>
          <a:p>
            <a:pPr lvl="1"/>
            <a:r>
              <a:rPr lang="en-US" sz="2400" dirty="0"/>
              <a:t>Scene safety</a:t>
            </a:r>
          </a:p>
          <a:p>
            <a:pPr lvl="1"/>
            <a:r>
              <a:rPr lang="en-US" sz="2400" dirty="0"/>
              <a:t>Hands-only CPR </a:t>
            </a:r>
          </a:p>
          <a:p>
            <a:pPr lvl="1">
              <a:spcBef>
                <a:spcPts val="750"/>
              </a:spcBef>
            </a:pPr>
            <a:r>
              <a:rPr lang="en-US" sz="2400" dirty="0"/>
              <a:t>Apply AED</a:t>
            </a:r>
          </a:p>
          <a:p>
            <a:pPr lvl="1">
              <a:spcBef>
                <a:spcPts val="750"/>
              </a:spcBef>
            </a:pPr>
            <a:r>
              <a:rPr lang="en-US" sz="2400" dirty="0"/>
              <a:t>Recognize what to do when “no shock advised”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Shape 185"/>
        <p:cNvGrpSpPr/>
        <p:nvPr/>
      </p:nvGrpSpPr>
      <p:grpSpPr>
        <a:xfrm>
          <a:off x="0" y="0"/>
          <a:ext cx="0" cy="0"/>
          <a:chOff x="0" y="0"/>
          <a:chExt cx="0" cy="0"/>
        </a:xfrm>
      </p:grpSpPr>
      <p:sp>
        <p:nvSpPr>
          <p:cNvPr id="187" name="Google Shape;187;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0" algn="ctr" rtl="0">
              <a:lnSpc>
                <a:spcPct val="90000"/>
              </a:lnSpc>
              <a:spcBef>
                <a:spcPts val="750"/>
              </a:spcBef>
              <a:spcAft>
                <a:spcPts val="0"/>
              </a:spcAft>
              <a:buSzPts val="2800"/>
              <a:buNone/>
            </a:pPr>
            <a:endParaRPr dirty="0"/>
          </a:p>
          <a:p>
            <a:pPr marL="457200" marR="0" lvl="0" indent="0" algn="ctr" rtl="0">
              <a:lnSpc>
                <a:spcPct val="90000"/>
              </a:lnSpc>
              <a:spcBef>
                <a:spcPts val="750"/>
              </a:spcBef>
              <a:spcAft>
                <a:spcPts val="0"/>
              </a:spcAft>
              <a:buSzPts val="2800"/>
              <a:buNone/>
            </a:pPr>
            <a:endParaRPr dirty="0"/>
          </a:p>
        </p:txBody>
      </p:sp>
      <p:sp>
        <p:nvSpPr>
          <p:cNvPr id="2" name="Footer Placeholder 1">
            <a:extLst>
              <a:ext uri="{FF2B5EF4-FFF2-40B4-BE49-F238E27FC236}">
                <a16:creationId xmlns:a16="http://schemas.microsoft.com/office/drawing/2014/main" id="{B6B0F748-C862-4942-9152-A09634E7F7CC}"/>
              </a:ext>
            </a:extLst>
          </p:cNvPr>
          <p:cNvSpPr>
            <a:spLocks noGrp="1"/>
          </p:cNvSpPr>
          <p:nvPr>
            <p:ph type="ftr" sz="quarter" idx="11"/>
          </p:nvPr>
        </p:nvSpPr>
        <p:spPr/>
        <p:txBody>
          <a:bodyPr/>
          <a:lstStyle/>
          <a:p>
            <a:r>
              <a:rPr lang="en-US" sz="750" dirty="0">
                <a:solidFill>
                  <a:schemeClr val="bg1"/>
                </a:solidFill>
              </a:rPr>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solidFill>
                <a:schemeClr val="bg1"/>
              </a:solidFill>
            </a:endParaRPr>
          </a:p>
        </p:txBody>
      </p:sp>
      <p:sp>
        <p:nvSpPr>
          <p:cNvPr id="4" name="Title 3">
            <a:extLst>
              <a:ext uri="{FF2B5EF4-FFF2-40B4-BE49-F238E27FC236}">
                <a16:creationId xmlns:a16="http://schemas.microsoft.com/office/drawing/2014/main" id="{8A2C33E4-A6F6-9B4F-B99C-8DA32944ABA9}"/>
              </a:ext>
            </a:extLst>
          </p:cNvPr>
          <p:cNvSpPr>
            <a:spLocks noGrp="1"/>
          </p:cNvSpPr>
          <p:nvPr>
            <p:ph type="title"/>
          </p:nvPr>
        </p:nvSpPr>
        <p:spPr/>
        <p:txBody>
          <a:bodyPr/>
          <a:lstStyle/>
          <a:p>
            <a:r>
              <a:rPr lang="en-US" dirty="0">
                <a:solidFill>
                  <a:schemeClr val="bg1"/>
                </a:solidFill>
              </a:rPr>
              <a:t>Lesson 2: Wrap-Up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2601-B60E-7840-B368-49B49616A7BB}"/>
              </a:ext>
            </a:extLst>
          </p:cNvPr>
          <p:cNvSpPr>
            <a:spLocks noGrp="1"/>
          </p:cNvSpPr>
          <p:nvPr>
            <p:ph type="title"/>
          </p:nvPr>
        </p:nvSpPr>
        <p:spPr>
          <a:xfrm>
            <a:off x="360769" y="801919"/>
            <a:ext cx="7471266" cy="888770"/>
          </a:xfrm>
        </p:spPr>
        <p:txBody>
          <a:bodyPr/>
          <a:lstStyle/>
          <a:p>
            <a:r>
              <a:rPr lang="en-US" spc="-100" dirty="0"/>
              <a:t>Lesson 2: “Hands-Only CPR” and the Proper Use of the AED</a:t>
            </a:r>
          </a:p>
        </p:txBody>
      </p:sp>
      <p:sp>
        <p:nvSpPr>
          <p:cNvPr id="3" name="Footer Placeholder 2">
            <a:extLst>
              <a:ext uri="{FF2B5EF4-FFF2-40B4-BE49-F238E27FC236}">
                <a16:creationId xmlns:a16="http://schemas.microsoft.com/office/drawing/2014/main" id="{97A59922-B871-0848-AF5F-5309E5D9B0BA}"/>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extLst>
      <p:ext uri="{BB962C8B-B14F-4D97-AF65-F5344CB8AC3E}">
        <p14:creationId xmlns:p14="http://schemas.microsoft.com/office/powerpoint/2010/main" val="402803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2E10-8DD7-7D47-8836-C0728B9AB0A5}"/>
              </a:ext>
            </a:extLst>
          </p:cNvPr>
          <p:cNvSpPr>
            <a:spLocks noGrp="1"/>
          </p:cNvSpPr>
          <p:nvPr>
            <p:ph type="title"/>
          </p:nvPr>
        </p:nvSpPr>
        <p:spPr/>
        <p:txBody>
          <a:bodyPr/>
          <a:lstStyle/>
          <a:p>
            <a:r>
              <a:rPr lang="en-US" dirty="0"/>
              <a:t>Lesson 2: Objectives</a:t>
            </a:r>
          </a:p>
        </p:txBody>
      </p:sp>
      <p:sp>
        <p:nvSpPr>
          <p:cNvPr id="4" name="Footer Placeholder 3">
            <a:extLst>
              <a:ext uri="{FF2B5EF4-FFF2-40B4-BE49-F238E27FC236}">
                <a16:creationId xmlns:a16="http://schemas.microsoft.com/office/drawing/2014/main" id="{971F4873-6122-4342-8E47-C4086B679EA2}"/>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
        <p:nvSpPr>
          <p:cNvPr id="8" name="Text Placeholder 7">
            <a:extLst>
              <a:ext uri="{FF2B5EF4-FFF2-40B4-BE49-F238E27FC236}">
                <a16:creationId xmlns:a16="http://schemas.microsoft.com/office/drawing/2014/main" id="{7E8EB204-70E4-034F-B60A-E80785E9B8FA}"/>
              </a:ext>
            </a:extLst>
          </p:cNvPr>
          <p:cNvSpPr>
            <a:spLocks noGrp="1"/>
          </p:cNvSpPr>
          <p:nvPr>
            <p:ph type="body" idx="1"/>
          </p:nvPr>
        </p:nvSpPr>
        <p:spPr/>
        <p:txBody>
          <a:bodyPr/>
          <a:lstStyle/>
          <a:p>
            <a:pPr marL="50800" indent="0">
              <a:buNone/>
            </a:pPr>
            <a:r>
              <a:rPr lang="en-US" dirty="0"/>
              <a:t>This section will focus on “high-quality CPR” and the use of an AED</a:t>
            </a:r>
          </a:p>
          <a:p>
            <a:pPr marL="50800" indent="0">
              <a:buNone/>
            </a:pPr>
            <a:endParaRPr lang="en-US" dirty="0"/>
          </a:p>
          <a:p>
            <a:r>
              <a:rPr lang="en-US" dirty="0"/>
              <a:t>Recognize the importance of early “high-quality CPR”</a:t>
            </a:r>
          </a:p>
          <a:p>
            <a:r>
              <a:rPr lang="en-US" dirty="0"/>
              <a:t>Recognize the signs and symptoms of someone in cardiac arrest</a:t>
            </a:r>
          </a:p>
          <a:p>
            <a:r>
              <a:rPr lang="en-US" dirty="0"/>
              <a:t>Demonstrate the appropriate technique for hands-only CPR</a:t>
            </a:r>
          </a:p>
          <a:p>
            <a:r>
              <a:rPr lang="en-US" dirty="0"/>
              <a:t>Demonstrate how to correctly use an AED</a:t>
            </a:r>
          </a:p>
          <a:p>
            <a:pPr marL="50800" indent="0">
              <a:buNone/>
            </a:pPr>
            <a:endParaRPr lang="en-US" dirty="0"/>
          </a:p>
        </p:txBody>
      </p:sp>
    </p:spTree>
    <p:extLst>
      <p:ext uri="{BB962C8B-B14F-4D97-AF65-F5344CB8AC3E}">
        <p14:creationId xmlns:p14="http://schemas.microsoft.com/office/powerpoint/2010/main" val="163812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ADBB-92F6-0445-AC20-6DF94FB8D07C}"/>
              </a:ext>
            </a:extLst>
          </p:cNvPr>
          <p:cNvSpPr>
            <a:spLocks noGrp="1"/>
          </p:cNvSpPr>
          <p:nvPr>
            <p:ph type="title"/>
          </p:nvPr>
        </p:nvSpPr>
        <p:spPr/>
        <p:txBody>
          <a:bodyPr/>
          <a:lstStyle/>
          <a:p>
            <a:r>
              <a:rPr lang="en-US" dirty="0"/>
              <a:t>What is Happening to the Patient?</a:t>
            </a:r>
          </a:p>
        </p:txBody>
      </p:sp>
      <p:sp>
        <p:nvSpPr>
          <p:cNvPr id="3" name="Text Placeholder 2">
            <a:extLst>
              <a:ext uri="{FF2B5EF4-FFF2-40B4-BE49-F238E27FC236}">
                <a16:creationId xmlns:a16="http://schemas.microsoft.com/office/drawing/2014/main" id="{5A115E1E-790F-764A-BC68-0630C0A94D0E}"/>
              </a:ext>
            </a:extLst>
          </p:cNvPr>
          <p:cNvSpPr>
            <a:spLocks noGrp="1"/>
          </p:cNvSpPr>
          <p:nvPr>
            <p:ph type="body" idx="1"/>
          </p:nvPr>
        </p:nvSpPr>
        <p:spPr/>
        <p:txBody>
          <a:bodyPr/>
          <a:lstStyle/>
          <a:p>
            <a:pPr lvl="0"/>
            <a:r>
              <a:rPr lang="en-US" dirty="0"/>
              <a:t>Often </a:t>
            </a:r>
            <a:r>
              <a:rPr lang="en-US" i="1" dirty="0"/>
              <a:t>cardiac arrest </a:t>
            </a:r>
            <a:r>
              <a:rPr lang="en-US" dirty="0"/>
              <a:t>and</a:t>
            </a:r>
            <a:r>
              <a:rPr lang="en-US" i="1" dirty="0"/>
              <a:t> heart attack are used interchangeably. However, they are not the same.</a:t>
            </a:r>
          </a:p>
          <a:p>
            <a:pPr lvl="1">
              <a:spcBef>
                <a:spcPts val="750"/>
              </a:spcBef>
            </a:pPr>
            <a:r>
              <a:rPr lang="en-US" dirty="0"/>
              <a:t>Cardiac arrest is often due to a malfunction that causes the heart to stop beating (pumping blood).</a:t>
            </a:r>
          </a:p>
          <a:p>
            <a:pPr lvl="1">
              <a:spcBef>
                <a:spcPts val="750"/>
              </a:spcBef>
            </a:pPr>
            <a:r>
              <a:rPr lang="en-US" dirty="0"/>
              <a:t>Heart attacks come from a blockage of one or more of the arteries supplying blood flow to the heart.</a:t>
            </a:r>
          </a:p>
          <a:p>
            <a:pPr lvl="0"/>
            <a:r>
              <a:rPr lang="en-US" dirty="0"/>
              <a:t>In cardiac arrest: </a:t>
            </a:r>
          </a:p>
          <a:p>
            <a:pPr lvl="1"/>
            <a:r>
              <a:rPr lang="en-US" dirty="0"/>
              <a:t>Hands-only CPR should be performed when a victim is in cardiac arrest (i.e., no pulse and not breathing effectively) </a:t>
            </a:r>
          </a:p>
          <a:p>
            <a:pPr lvl="1"/>
            <a:r>
              <a:rPr lang="en-US" dirty="0"/>
              <a:t>Survival rates for cardiac arrest outside of the hospital are low. However, recognition and action by bystanders can increase a person’s chances of survival.</a:t>
            </a:r>
          </a:p>
        </p:txBody>
      </p:sp>
      <p:sp>
        <p:nvSpPr>
          <p:cNvPr id="4" name="Footer Placeholder 3">
            <a:extLst>
              <a:ext uri="{FF2B5EF4-FFF2-40B4-BE49-F238E27FC236}">
                <a16:creationId xmlns:a16="http://schemas.microsoft.com/office/drawing/2014/main" id="{A30B1C2A-E076-E840-91DE-42874627617F}"/>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extLst>
      <p:ext uri="{BB962C8B-B14F-4D97-AF65-F5344CB8AC3E}">
        <p14:creationId xmlns:p14="http://schemas.microsoft.com/office/powerpoint/2010/main" val="25052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team train on a track with smoke coming out of it&#10;&#10;Description automatically generated">
            <a:extLst>
              <a:ext uri="{FF2B5EF4-FFF2-40B4-BE49-F238E27FC236}">
                <a16:creationId xmlns:a16="http://schemas.microsoft.com/office/drawing/2014/main" id="{F3C0260E-3AB6-C04E-BFBB-9EE3793BABF8}"/>
              </a:ext>
            </a:extLst>
          </p:cNvPr>
          <p:cNvPicPr>
            <a:picLocks noGrp="1" noChangeAspect="1"/>
          </p:cNvPicPr>
          <p:nvPr>
            <p:ph type="pic" idx="2"/>
          </p:nvPr>
        </p:nvPicPr>
        <p:blipFill rotWithShape="1">
          <a:blip r:embed="rId3">
            <a:extLst>
              <a:ext uri="{28A0092B-C50C-407E-A947-70E740481C1C}">
                <a14:useLocalDpi xmlns:a14="http://schemas.microsoft.com/office/drawing/2010/main"/>
              </a:ext>
            </a:extLst>
          </a:blip>
          <a:srcRect/>
          <a:stretch/>
        </p:blipFill>
        <p:spPr>
          <a:xfrm>
            <a:off x="0" y="0"/>
            <a:ext cx="3840480" cy="6858000"/>
          </a:xfrm>
        </p:spPr>
      </p:pic>
      <p:sp>
        <p:nvSpPr>
          <p:cNvPr id="3" name="Title 2">
            <a:extLst>
              <a:ext uri="{FF2B5EF4-FFF2-40B4-BE49-F238E27FC236}">
                <a16:creationId xmlns:a16="http://schemas.microsoft.com/office/drawing/2014/main" id="{0F75EFB8-1C2B-D549-926B-991573452D84}"/>
              </a:ext>
            </a:extLst>
          </p:cNvPr>
          <p:cNvSpPr>
            <a:spLocks noGrp="1"/>
          </p:cNvSpPr>
          <p:nvPr>
            <p:ph type="title"/>
          </p:nvPr>
        </p:nvSpPr>
        <p:spPr/>
        <p:txBody>
          <a:bodyPr/>
          <a:lstStyle/>
          <a:p>
            <a:r>
              <a:rPr lang="en-US" dirty="0"/>
              <a:t>Approaching the Scene</a:t>
            </a:r>
          </a:p>
        </p:txBody>
      </p:sp>
      <p:sp>
        <p:nvSpPr>
          <p:cNvPr id="4" name="Text Placeholder 3">
            <a:extLst>
              <a:ext uri="{FF2B5EF4-FFF2-40B4-BE49-F238E27FC236}">
                <a16:creationId xmlns:a16="http://schemas.microsoft.com/office/drawing/2014/main" id="{E823E18C-9279-674F-8BC1-4586442AA18D}"/>
              </a:ext>
            </a:extLst>
          </p:cNvPr>
          <p:cNvSpPr>
            <a:spLocks noGrp="1"/>
          </p:cNvSpPr>
          <p:nvPr>
            <p:ph type="body" idx="1"/>
          </p:nvPr>
        </p:nvSpPr>
        <p:spPr/>
        <p:txBody>
          <a:bodyPr/>
          <a:lstStyle/>
          <a:p>
            <a:r>
              <a:rPr lang="en-US" dirty="0"/>
              <a:t>Determine if the scene is safe, then call 911</a:t>
            </a:r>
          </a:p>
          <a:p>
            <a:r>
              <a:rPr lang="en-US" dirty="0"/>
              <a:t>If the scene is not safe for you to approach, give the 911 dispatcher as much information as you can</a:t>
            </a:r>
            <a:br>
              <a:rPr lang="en-US" dirty="0"/>
            </a:br>
            <a:endParaRPr lang="en-US" dirty="0"/>
          </a:p>
        </p:txBody>
      </p:sp>
      <p:sp>
        <p:nvSpPr>
          <p:cNvPr id="5" name="Footer Placeholder 4">
            <a:extLst>
              <a:ext uri="{FF2B5EF4-FFF2-40B4-BE49-F238E27FC236}">
                <a16:creationId xmlns:a16="http://schemas.microsoft.com/office/drawing/2014/main" id="{3E162590-1B55-A047-BDCA-0D6DFCEEB44C}"/>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extLst>
      <p:ext uri="{BB962C8B-B14F-4D97-AF65-F5344CB8AC3E}">
        <p14:creationId xmlns:p14="http://schemas.microsoft.com/office/powerpoint/2010/main" val="333826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lying on a sidewalk&#10;&#10;Description automatically generated">
            <a:extLst>
              <a:ext uri="{FF2B5EF4-FFF2-40B4-BE49-F238E27FC236}">
                <a16:creationId xmlns:a16="http://schemas.microsoft.com/office/drawing/2014/main" id="{5ABE281E-8B1A-3643-BFB2-425851B0F603}"/>
              </a:ext>
            </a:extLst>
          </p:cNvPr>
          <p:cNvPicPr>
            <a:picLocks noGrp="1" noChangeAspect="1"/>
          </p:cNvPicPr>
          <p:nvPr>
            <p:ph type="pic" idx="2"/>
          </p:nvPr>
        </p:nvPicPr>
        <p:blipFill rotWithShape="1">
          <a:blip r:embed="rId3">
            <a:extLst>
              <a:ext uri="{28A0092B-C50C-407E-A947-70E740481C1C}">
                <a14:useLocalDpi xmlns:a14="http://schemas.microsoft.com/office/drawing/2010/main"/>
              </a:ext>
            </a:extLst>
          </a:blip>
          <a:srcRect/>
          <a:stretch/>
        </p:blipFill>
        <p:spPr>
          <a:xfrm>
            <a:off x="0" y="0"/>
            <a:ext cx="3840480" cy="6858000"/>
          </a:xfrm>
        </p:spPr>
      </p:pic>
      <p:sp>
        <p:nvSpPr>
          <p:cNvPr id="3" name="Title 2">
            <a:extLst>
              <a:ext uri="{FF2B5EF4-FFF2-40B4-BE49-F238E27FC236}">
                <a16:creationId xmlns:a16="http://schemas.microsoft.com/office/drawing/2014/main" id="{A35C921D-CD9B-FF49-B350-EF9D6B0A75DA}"/>
              </a:ext>
            </a:extLst>
          </p:cNvPr>
          <p:cNvSpPr>
            <a:spLocks noGrp="1"/>
          </p:cNvSpPr>
          <p:nvPr>
            <p:ph type="title"/>
          </p:nvPr>
        </p:nvSpPr>
        <p:spPr/>
        <p:txBody>
          <a:bodyPr/>
          <a:lstStyle/>
          <a:p>
            <a:r>
              <a:rPr lang="en-US" dirty="0"/>
              <a:t>Assessing the Patient </a:t>
            </a:r>
          </a:p>
        </p:txBody>
      </p:sp>
      <p:sp>
        <p:nvSpPr>
          <p:cNvPr id="4" name="Text Placeholder 3">
            <a:extLst>
              <a:ext uri="{FF2B5EF4-FFF2-40B4-BE49-F238E27FC236}">
                <a16:creationId xmlns:a16="http://schemas.microsoft.com/office/drawing/2014/main" id="{8CCEFC28-33B8-7241-8064-97219FCF6DCC}"/>
              </a:ext>
            </a:extLst>
          </p:cNvPr>
          <p:cNvSpPr>
            <a:spLocks noGrp="1"/>
          </p:cNvSpPr>
          <p:nvPr>
            <p:ph type="body" idx="1"/>
          </p:nvPr>
        </p:nvSpPr>
        <p:spPr/>
        <p:txBody>
          <a:bodyPr/>
          <a:lstStyle/>
          <a:p>
            <a:pPr marL="50800" indent="0">
              <a:buNone/>
            </a:pPr>
            <a:r>
              <a:rPr lang="en-US" dirty="0"/>
              <a:t>Approach the victim, determine the patient's responsiveness, and check for breathing.</a:t>
            </a:r>
          </a:p>
          <a:p>
            <a:pPr marL="508000" indent="-457200">
              <a:buFont typeface="+mj-lt"/>
              <a:buAutoNum type="arabicPeriod"/>
            </a:pPr>
            <a:r>
              <a:rPr lang="en-US" dirty="0"/>
              <a:t>Ask “Are you ok?”</a:t>
            </a:r>
          </a:p>
          <a:p>
            <a:pPr marL="508000" indent="-457200">
              <a:buFont typeface="+mj-lt"/>
              <a:buAutoNum type="arabicPeriod"/>
            </a:pPr>
            <a:r>
              <a:rPr lang="en-US" dirty="0"/>
              <a:t>Tilt the head, lift the chin.</a:t>
            </a:r>
          </a:p>
          <a:p>
            <a:pPr marL="508000" indent="-457200">
              <a:buFont typeface="+mj-lt"/>
              <a:buAutoNum type="arabicPeriod"/>
            </a:pPr>
            <a:r>
              <a:rPr lang="en-US" dirty="0"/>
              <a:t>Look. Listen. Feel.</a:t>
            </a:r>
          </a:p>
          <a:p>
            <a:pPr marL="508000" indent="-457200">
              <a:buFont typeface="+mj-lt"/>
              <a:buAutoNum type="arabicPeriod"/>
            </a:pPr>
            <a:endParaRPr lang="en-US" dirty="0"/>
          </a:p>
          <a:p>
            <a:pPr marL="50800" indent="0">
              <a:buNone/>
            </a:pPr>
            <a:r>
              <a:rPr lang="en-US" dirty="0"/>
              <a:t>You will want to listen for air movement. Tilting the head will improve patient’s breathing by opening their airway. </a:t>
            </a:r>
          </a:p>
        </p:txBody>
      </p:sp>
      <p:sp>
        <p:nvSpPr>
          <p:cNvPr id="5" name="Footer Placeholder 4">
            <a:extLst>
              <a:ext uri="{FF2B5EF4-FFF2-40B4-BE49-F238E27FC236}">
                <a16:creationId xmlns:a16="http://schemas.microsoft.com/office/drawing/2014/main" id="{DA2834EE-7E56-F24C-97CF-D9CD51DD5F37}"/>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extLst>
      <p:ext uri="{BB962C8B-B14F-4D97-AF65-F5344CB8AC3E}">
        <p14:creationId xmlns:p14="http://schemas.microsoft.com/office/powerpoint/2010/main" val="157294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CDB39-2C81-9945-87E9-5CCCD665A91B}"/>
              </a:ext>
            </a:extLst>
          </p:cNvPr>
          <p:cNvSpPr>
            <a:spLocks noGrp="1"/>
          </p:cNvSpPr>
          <p:nvPr>
            <p:ph type="title"/>
          </p:nvPr>
        </p:nvSpPr>
        <p:spPr/>
        <p:txBody>
          <a:bodyPr/>
          <a:lstStyle/>
          <a:p>
            <a:r>
              <a:rPr lang="en-US" spc="-100" dirty="0"/>
              <a:t>If the Patient </a:t>
            </a:r>
            <a:r>
              <a:rPr lang="en-US" dirty="0"/>
              <a:t>is Breathing</a:t>
            </a:r>
          </a:p>
        </p:txBody>
      </p:sp>
      <p:sp>
        <p:nvSpPr>
          <p:cNvPr id="4" name="Text Placeholder 3">
            <a:extLst>
              <a:ext uri="{FF2B5EF4-FFF2-40B4-BE49-F238E27FC236}">
                <a16:creationId xmlns:a16="http://schemas.microsoft.com/office/drawing/2014/main" id="{02EAB14D-8BA8-0747-AA47-85D4598FD0EB}"/>
              </a:ext>
            </a:extLst>
          </p:cNvPr>
          <p:cNvSpPr>
            <a:spLocks noGrp="1"/>
          </p:cNvSpPr>
          <p:nvPr>
            <p:ph type="body" idx="1"/>
          </p:nvPr>
        </p:nvSpPr>
        <p:spPr>
          <a:xfrm>
            <a:off x="360770" y="1825625"/>
            <a:ext cx="4211230" cy="4578001"/>
          </a:xfrm>
        </p:spPr>
        <p:txBody>
          <a:bodyPr/>
          <a:lstStyle/>
          <a:p>
            <a:r>
              <a:rPr lang="en-US" dirty="0"/>
              <a:t>If the victim is breathing more than 10 breaths per minute:</a:t>
            </a:r>
          </a:p>
          <a:p>
            <a:pPr lvl="1"/>
            <a:r>
              <a:rPr lang="en-US" dirty="0">
                <a:latin typeface="+mn-lt"/>
              </a:rPr>
              <a:t>Place the victim on their left side</a:t>
            </a:r>
          </a:p>
          <a:p>
            <a:pPr lvl="1"/>
            <a:r>
              <a:rPr lang="en-US" dirty="0">
                <a:latin typeface="+mn-lt"/>
              </a:rPr>
              <a:t>Call 911</a:t>
            </a:r>
          </a:p>
          <a:p>
            <a:r>
              <a:rPr lang="en-US" dirty="0"/>
              <a:t>Continue to check on the patient until help arrives</a:t>
            </a:r>
            <a:br>
              <a:rPr lang="en-US" dirty="0"/>
            </a:br>
            <a:endParaRPr lang="en-US" dirty="0"/>
          </a:p>
        </p:txBody>
      </p:sp>
      <p:sp>
        <p:nvSpPr>
          <p:cNvPr id="5" name="Footer Placeholder 4">
            <a:extLst>
              <a:ext uri="{FF2B5EF4-FFF2-40B4-BE49-F238E27FC236}">
                <a16:creationId xmlns:a16="http://schemas.microsoft.com/office/drawing/2014/main" id="{7B416A5D-FA62-BF45-81BB-DB2CBD5C23D9}"/>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pic>
        <p:nvPicPr>
          <p:cNvPr id="9" name="Picture 8" descr="Diagram&#10;&#10;Description automatically generated">
            <a:extLst>
              <a:ext uri="{FF2B5EF4-FFF2-40B4-BE49-F238E27FC236}">
                <a16:creationId xmlns:a16="http://schemas.microsoft.com/office/drawing/2014/main" id="{728D9806-3D27-6347-BE9C-02BB8217310C}"/>
              </a:ext>
            </a:extLst>
          </p:cNvPr>
          <p:cNvPicPr>
            <a:picLocks noChangeAspect="1"/>
          </p:cNvPicPr>
          <p:nvPr/>
        </p:nvPicPr>
        <p:blipFill>
          <a:blip r:embed="rId3"/>
          <a:stretch>
            <a:fillRect/>
          </a:stretch>
        </p:blipFill>
        <p:spPr>
          <a:xfrm>
            <a:off x="4785995" y="2103120"/>
            <a:ext cx="3931920" cy="2639234"/>
          </a:xfrm>
          <a:prstGeom prst="rect">
            <a:avLst/>
          </a:prstGeom>
        </p:spPr>
      </p:pic>
    </p:spTree>
    <p:extLst>
      <p:ext uri="{BB962C8B-B14F-4D97-AF65-F5344CB8AC3E}">
        <p14:creationId xmlns:p14="http://schemas.microsoft.com/office/powerpoint/2010/main" val="294997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B842A26-8FB0-C746-95A7-37398F0912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441" y="3390878"/>
            <a:ext cx="7091117" cy="2877812"/>
          </a:xfrm>
          <a:prstGeom prst="rect">
            <a:avLst/>
          </a:prstGeom>
        </p:spPr>
      </p:pic>
      <p:sp>
        <p:nvSpPr>
          <p:cNvPr id="4" name="Footer Placeholder 3">
            <a:extLst>
              <a:ext uri="{FF2B5EF4-FFF2-40B4-BE49-F238E27FC236}">
                <a16:creationId xmlns:a16="http://schemas.microsoft.com/office/drawing/2014/main" id="{D2E997E9-1D1A-B443-AED5-73653E19B0D6}"/>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
        <p:nvSpPr>
          <p:cNvPr id="6" name="Text Placeholder 5">
            <a:extLst>
              <a:ext uri="{FF2B5EF4-FFF2-40B4-BE49-F238E27FC236}">
                <a16:creationId xmlns:a16="http://schemas.microsoft.com/office/drawing/2014/main" id="{DB02EC42-7513-4D49-8B3F-0455DA5BFB39}"/>
              </a:ext>
            </a:extLst>
          </p:cNvPr>
          <p:cNvSpPr>
            <a:spLocks noGrp="1"/>
          </p:cNvSpPr>
          <p:nvPr>
            <p:ph type="body" idx="1"/>
          </p:nvPr>
        </p:nvSpPr>
        <p:spPr/>
        <p:txBody>
          <a:bodyPr/>
          <a:lstStyle/>
          <a:p>
            <a:pPr marL="50800" indent="0">
              <a:buNone/>
            </a:pPr>
            <a:r>
              <a:rPr lang="en-US" dirty="0"/>
              <a:t>If the victim is pulseless and not breathing: </a:t>
            </a:r>
          </a:p>
          <a:p>
            <a:r>
              <a:rPr lang="en-US" dirty="0"/>
              <a:t>Place both hands on the center of the victim's chest. </a:t>
            </a:r>
          </a:p>
          <a:p>
            <a:r>
              <a:rPr lang="en-US" dirty="0"/>
              <a:t>Begin CPR</a:t>
            </a:r>
            <a:br>
              <a:rPr lang="en-US" dirty="0"/>
            </a:br>
            <a:endParaRPr lang="en-US" dirty="0"/>
          </a:p>
        </p:txBody>
      </p:sp>
      <p:sp>
        <p:nvSpPr>
          <p:cNvPr id="8" name="Title 7">
            <a:extLst>
              <a:ext uri="{FF2B5EF4-FFF2-40B4-BE49-F238E27FC236}">
                <a16:creationId xmlns:a16="http://schemas.microsoft.com/office/drawing/2014/main" id="{9C9A86A3-B70E-FF46-918B-C0DC7725DA24}"/>
              </a:ext>
            </a:extLst>
          </p:cNvPr>
          <p:cNvSpPr>
            <a:spLocks noGrp="1"/>
          </p:cNvSpPr>
          <p:nvPr>
            <p:ph type="title"/>
          </p:nvPr>
        </p:nvSpPr>
        <p:spPr/>
        <p:txBody>
          <a:bodyPr/>
          <a:lstStyle/>
          <a:p>
            <a:r>
              <a:rPr lang="en-US" dirty="0"/>
              <a:t>Placement of Hands on </a:t>
            </a:r>
            <a:br>
              <a:rPr lang="en-US" dirty="0"/>
            </a:br>
            <a:r>
              <a:rPr lang="en-US" dirty="0"/>
              <a:t>the Chest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3" name="Text Placeholder 2">
            <a:extLst>
              <a:ext uri="{FF2B5EF4-FFF2-40B4-BE49-F238E27FC236}">
                <a16:creationId xmlns:a16="http://schemas.microsoft.com/office/drawing/2014/main" id="{4B3BA6B1-F6F1-7C4E-8BA2-0DED5992B2A5}"/>
              </a:ext>
            </a:extLst>
          </p:cNvPr>
          <p:cNvSpPr>
            <a:spLocks noGrp="1"/>
          </p:cNvSpPr>
          <p:nvPr>
            <p:ph type="body" idx="1"/>
          </p:nvPr>
        </p:nvSpPr>
        <p:spPr/>
        <p:txBody>
          <a:bodyPr/>
          <a:lstStyle/>
          <a:p>
            <a:r>
              <a:rPr lang="en-US" dirty="0"/>
              <a:t>Place both hands on the center of the victim's chest </a:t>
            </a:r>
          </a:p>
          <a:p>
            <a:r>
              <a:rPr lang="en-US" dirty="0"/>
              <a:t>Push hard and fast</a:t>
            </a:r>
          </a:p>
          <a:p>
            <a:r>
              <a:rPr lang="en-US" dirty="0"/>
              <a:t>Press 2 inches down</a:t>
            </a:r>
          </a:p>
          <a:p>
            <a:r>
              <a:rPr lang="en-US" dirty="0"/>
              <a:t>Perform 30 chest compressions, check for breathing, then continue </a:t>
            </a:r>
          </a:p>
          <a:p>
            <a:r>
              <a:rPr lang="en-US" dirty="0"/>
              <a:t>Chest compressions should be performed at a rate of 100 per minute</a:t>
            </a:r>
          </a:p>
          <a:p>
            <a:r>
              <a:rPr lang="en-US" dirty="0"/>
              <a:t>Try humming a tune with a 100-bpm beat</a:t>
            </a:r>
          </a:p>
          <a:p>
            <a:endParaRPr lang="en-US" dirty="0"/>
          </a:p>
          <a:p>
            <a:r>
              <a:rPr lang="en-US" dirty="0"/>
              <a:t>Play video: </a:t>
            </a:r>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a:t>
            </a:r>
            <a:r>
              <a:rPr lang="en-US" dirty="0" err="1">
                <a:hlinkClick r:id="rId3"/>
              </a:rPr>
              <a:t>JWCekJzVhuE</a:t>
            </a:r>
            <a:r>
              <a:rPr lang="en-US" dirty="0">
                <a:hlinkClick r:id="rId3"/>
              </a:rPr>
              <a:t> </a:t>
            </a:r>
            <a:endParaRPr lang="en-US" dirty="0"/>
          </a:p>
        </p:txBody>
      </p:sp>
      <p:sp>
        <p:nvSpPr>
          <p:cNvPr id="5" name="Title 4">
            <a:extLst>
              <a:ext uri="{FF2B5EF4-FFF2-40B4-BE49-F238E27FC236}">
                <a16:creationId xmlns:a16="http://schemas.microsoft.com/office/drawing/2014/main" id="{0EE6CA71-A96F-0F47-A4FA-DA13FD496868}"/>
              </a:ext>
            </a:extLst>
          </p:cNvPr>
          <p:cNvSpPr>
            <a:spLocks noGrp="1"/>
          </p:cNvSpPr>
          <p:nvPr>
            <p:ph type="title"/>
          </p:nvPr>
        </p:nvSpPr>
        <p:spPr/>
        <p:txBody>
          <a:bodyPr/>
          <a:lstStyle/>
          <a:p>
            <a:r>
              <a:rPr lang="en-US" dirty="0"/>
              <a:t>Victim Intervention</a:t>
            </a:r>
          </a:p>
        </p:txBody>
      </p:sp>
      <p:sp>
        <p:nvSpPr>
          <p:cNvPr id="6" name="Footer Placeholder 5">
            <a:extLst>
              <a:ext uri="{FF2B5EF4-FFF2-40B4-BE49-F238E27FC236}">
                <a16:creationId xmlns:a16="http://schemas.microsoft.com/office/drawing/2014/main" id="{ECCAACDE-6639-784B-BFCA-F4CE140901DF}"/>
              </a:ext>
            </a:extLst>
          </p:cNvPr>
          <p:cNvSpPr>
            <a:spLocks noGrp="1"/>
          </p:cNvSpPr>
          <p:nvPr>
            <p:ph type="ftr" sz="quarter" idx="11"/>
          </p:nvPr>
        </p:nvSpPr>
        <p:spPr/>
        <p:txBody>
          <a:bodyPr/>
          <a:lstStyle/>
          <a:p>
            <a:r>
              <a:rPr lang="en-US" sz="750" dirty="0"/>
              <a:t>Copyright 2021 National Association of Emergency Medical Technicians (NAEMT). 
*Course materials are developed by NAEMT in cooperation with IAFC for the sole purpose of conducting the First On The Scene education course and may not be utilized for any other purpose.*</a:t>
            </a:r>
          </a:p>
          <a:p>
            <a:endParaRPr lang="en-US" sz="750" dirty="0"/>
          </a:p>
        </p:txBody>
      </p:sp>
    </p:spTree>
  </p:cSld>
  <p:clrMapOvr>
    <a:masterClrMapping/>
  </p:clrMapOvr>
</p:sld>
</file>

<file path=ppt/theme/theme1.xml><?xml version="1.0" encoding="utf-8"?>
<a:theme xmlns:a="http://schemas.openxmlformats.org/drawingml/2006/main" name="FOT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TS" id="{3BBFF0B1-6085-5D40-ADBC-5BDDDB19ECA1}" vid="{92F08D53-5DC7-2043-9710-17D354229DB9}"/>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FOTS</Template>
  <TotalTime>517</TotalTime>
  <Words>1951</Words>
  <Application>Microsoft Office PowerPoint</Application>
  <PresentationFormat>On-screen Show (4:3)</PresentationFormat>
  <Paragraphs>176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Segoe UI</vt:lpstr>
      <vt:lpstr>FOTS</vt:lpstr>
      <vt:lpstr>FIRST ON THE SCENE</vt:lpstr>
      <vt:lpstr>Lesson 2: “Hands-Only CPR” and the Proper Use of the AED</vt:lpstr>
      <vt:lpstr>Lesson 2: Objectives</vt:lpstr>
      <vt:lpstr>What is Happening to the Patient?</vt:lpstr>
      <vt:lpstr>Approaching the Scene</vt:lpstr>
      <vt:lpstr>Assessing the Patient </vt:lpstr>
      <vt:lpstr>If the Patient is Breathing</vt:lpstr>
      <vt:lpstr>Placement of Hands on  the Chest</vt:lpstr>
      <vt:lpstr>Victim Intervention</vt:lpstr>
      <vt:lpstr>Attaching an AED</vt:lpstr>
      <vt:lpstr>Lesson 2: Summary</vt:lpstr>
      <vt:lpstr>Lesson 2: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ON THE SCENE</dc:title>
  <dc:creator>John Phelps</dc:creator>
  <cp:lastModifiedBy>Jody Phillips</cp:lastModifiedBy>
  <cp:revision>65</cp:revision>
  <dcterms:modified xsi:type="dcterms:W3CDTF">2021-03-02T16:08:17Z</dcterms:modified>
</cp:coreProperties>
</file>