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365" r:id="rId3"/>
    <p:sldId id="261" r:id="rId4"/>
    <p:sldId id="364" r:id="rId5"/>
    <p:sldId id="262" r:id="rId6"/>
    <p:sldId id="340" r:id="rId7"/>
    <p:sldId id="263" r:id="rId8"/>
    <p:sldId id="342" r:id="rId9"/>
    <p:sldId id="341" r:id="rId10"/>
    <p:sldId id="343" r:id="rId11"/>
    <p:sldId id="280" r:id="rId12"/>
    <p:sldId id="320" r:id="rId13"/>
    <p:sldId id="291" r:id="rId14"/>
    <p:sldId id="290" r:id="rId15"/>
    <p:sldId id="344" r:id="rId16"/>
    <p:sldId id="294" r:id="rId17"/>
    <p:sldId id="295" r:id="rId18"/>
    <p:sldId id="345" r:id="rId19"/>
    <p:sldId id="324" r:id="rId20"/>
    <p:sldId id="301" r:id="rId21"/>
    <p:sldId id="302" r:id="rId22"/>
    <p:sldId id="303" r:id="rId23"/>
    <p:sldId id="346" r:id="rId24"/>
    <p:sldId id="348" r:id="rId25"/>
    <p:sldId id="351" r:id="rId26"/>
    <p:sldId id="350" r:id="rId27"/>
    <p:sldId id="352" r:id="rId28"/>
    <p:sldId id="353" r:id="rId29"/>
    <p:sldId id="363" r:id="rId30"/>
    <p:sldId id="354" r:id="rId31"/>
    <p:sldId id="355" r:id="rId32"/>
    <p:sldId id="347" r:id="rId33"/>
    <p:sldId id="356" r:id="rId34"/>
    <p:sldId id="358" r:id="rId35"/>
    <p:sldId id="367" r:id="rId36"/>
    <p:sldId id="359" r:id="rId37"/>
    <p:sldId id="366" r:id="rId38"/>
    <p:sldId id="360" r:id="rId39"/>
    <p:sldId id="361" r:id="rId40"/>
    <p:sldId id="259" r:id="rId41"/>
    <p:sldId id="36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4C" initials="Q" lastIdx="2" clrIdx="6"/>
  <p:cmAuthor id="1" name="John Phelps" initials="JP" lastIdx="103" clrIdx="0">
    <p:extLst>
      <p:ext uri="{19B8F6BF-5375-455C-9EA6-DF929625EA0E}">
        <p15:presenceInfo xmlns="" xmlns:p15="http://schemas.microsoft.com/office/powerpoint/2012/main" userId="3f065e3f0381894b" providerId="Windows Live"/>
      </p:ext>
    </p:extLst>
  </p:cmAuthor>
  <p:cmAuthor id="8" name="Catherine Grainger" initials="CG" lastIdx="16" clrIdx="7">
    <p:extLst>
      <p:ext uri="{19B8F6BF-5375-455C-9EA6-DF929625EA0E}">
        <p15:presenceInfo xmlns="" xmlns:p15="http://schemas.microsoft.com/office/powerpoint/2012/main" userId="Catherine Grainger" providerId="None"/>
      </p:ext>
    </p:extLst>
  </p:cmAuthor>
  <p:cmAuthor id="2" name="Nancy Hoffmann" initials="NH" lastIdx="29" clrIdx="1">
    <p:extLst>
      <p:ext uri="{19B8F6BF-5375-455C-9EA6-DF929625EA0E}">
        <p15:presenceInfo xmlns="" xmlns:p15="http://schemas.microsoft.com/office/powerpoint/2012/main" userId="d63ea009cb74ca7a" providerId="Windows Live"/>
      </p:ext>
    </p:extLst>
  </p:cmAuthor>
  <p:cmAuthor id="3" name="Dietrich, Ann" initials="DA" lastIdx="18" clrIdx="2">
    <p:extLst>
      <p:ext uri="{19B8F6BF-5375-455C-9EA6-DF929625EA0E}">
        <p15:presenceInfo xmlns="" xmlns:p15="http://schemas.microsoft.com/office/powerpoint/2012/main" userId="S::dietrica@ohio.edu::5a6fdede-001d-4e26-bfbc-19265bbad2de" providerId="AD"/>
      </p:ext>
    </p:extLst>
  </p:cmAuthor>
  <p:cmAuthor id="4" name="HEMA" initials="H" lastIdx="27" clrIdx="3">
    <p:extLst>
      <p:ext uri="{19B8F6BF-5375-455C-9EA6-DF929625EA0E}">
        <p15:presenceInfo xmlns="" xmlns:p15="http://schemas.microsoft.com/office/powerpoint/2012/main" userId="HEMA" providerId="None"/>
      </p:ext>
    </p:extLst>
  </p:cmAuthor>
  <p:cmAuthor id="5" name="Heather Ehlers" initials="HE" lastIdx="47" clrIdx="4">
    <p:extLst>
      <p:ext uri="{19B8F6BF-5375-455C-9EA6-DF929625EA0E}">
        <p15:presenceInfo xmlns="" xmlns:p15="http://schemas.microsoft.com/office/powerpoint/2012/main" userId="812a143a31faa2c9" providerId="Windows Live"/>
      </p:ext>
    </p:extLst>
  </p:cmAuthor>
  <p:cmAuthor id="6" name="JRC" initials="JRC" lastIdx="14" clrIdx="5">
    <p:extLst>
      <p:ext uri="{19B8F6BF-5375-455C-9EA6-DF929625EA0E}">
        <p15:presenceInfo xmlns="" xmlns:p15="http://schemas.microsoft.com/office/powerpoint/2012/main" userId="JR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95526" autoAdjust="0"/>
  </p:normalViewPr>
  <p:slideViewPr>
    <p:cSldViewPr>
      <p:cViewPr varScale="1">
        <p:scale>
          <a:sx n="84" d="100"/>
          <a:sy n="84" d="100"/>
        </p:scale>
        <p:origin x="-1524" y="-84"/>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B4BA85-5C9F-4F5D-9C57-838B897D21B2}" type="datetimeFigureOut">
              <a:rPr lang="en-US" smtClean="0"/>
              <a:t>9/27/2021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2225B7-14D2-4B83-9463-E78E66ECF1B1}" type="slidenum">
              <a:rPr lang="en-US" smtClean="0"/>
              <a:t>‹#›</a:t>
            </a:fld>
            <a:endParaRPr lang="en-US" dirty="0"/>
          </a:p>
        </p:txBody>
      </p:sp>
    </p:spTree>
    <p:extLst>
      <p:ext uri="{BB962C8B-B14F-4D97-AF65-F5344CB8AC3E}">
        <p14:creationId xmlns:p14="http://schemas.microsoft.com/office/powerpoint/2010/main" val="1484465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ct val="0"/>
              </a:spcBef>
              <a:spcAft>
                <a:spcPts val="0"/>
              </a:spcAft>
              <a:defRPr/>
            </a:pPr>
            <a:r>
              <a:rPr lang="en-US" altLang="en-US" dirty="0">
                <a:ea typeface="+mn-ea"/>
              </a:rPr>
              <a:t>Instructor Notes</a:t>
            </a:r>
          </a:p>
          <a:p>
            <a:pPr marL="0" indent="0" eaLnBrk="1" fontAlgn="auto" hangingPunct="1">
              <a:spcBef>
                <a:spcPct val="0"/>
              </a:spcBef>
              <a:spcAft>
                <a:spcPts val="0"/>
              </a:spcAft>
              <a:buFont typeface="Arial" panose="020B0604020202020204" pitchFamily="34" charset="0"/>
              <a:buNone/>
              <a:defRPr/>
            </a:pPr>
            <a:endParaRPr lang="en-US" altLang="en-US" dirty="0">
              <a:ea typeface="+mn-ea"/>
            </a:endParaRPr>
          </a:p>
          <a:p>
            <a:pPr marL="0" indent="0" eaLnBrk="1" fontAlgn="auto" hangingPunct="1">
              <a:spcBef>
                <a:spcPct val="0"/>
              </a:spcBef>
              <a:spcAft>
                <a:spcPts val="0"/>
              </a:spcAft>
              <a:buFont typeface="Arial" panose="020B0604020202020204" pitchFamily="34" charset="0"/>
              <a:buNone/>
              <a:defRPr/>
            </a:pPr>
            <a:r>
              <a:rPr lang="en-US" altLang="en-US" dirty="0">
                <a:ea typeface="+mn-ea"/>
              </a:rPr>
              <a:t>Welcome to Lesson 2: Respiratory Emergencies.</a:t>
            </a:r>
          </a:p>
        </p:txBody>
      </p:sp>
      <p:sp>
        <p:nvSpPr>
          <p:cNvPr id="4" name="Slide Number Placeholder 3"/>
          <p:cNvSpPr>
            <a:spLocks noGrp="1"/>
          </p:cNvSpPr>
          <p:nvPr>
            <p:ph type="sldNum" sz="quarter" idx="10"/>
          </p:nvPr>
        </p:nvSpPr>
        <p:spPr/>
        <p:txBody>
          <a:bodyPr/>
          <a:lstStyle/>
          <a:p>
            <a:fld id="{2B2225B7-14D2-4B83-9463-E78E66ECF1B1}" type="slidenum">
              <a:rPr lang="en-US" smtClean="0"/>
              <a:t>1</a:t>
            </a:fld>
            <a:endParaRPr lang="en-US" dirty="0"/>
          </a:p>
        </p:txBody>
      </p:sp>
    </p:spTree>
    <p:extLst>
      <p:ext uri="{BB962C8B-B14F-4D97-AF65-F5344CB8AC3E}">
        <p14:creationId xmlns:p14="http://schemas.microsoft.com/office/powerpoint/2010/main" val="427591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Discuss the common lower respiratory emergencies found in pediatrics.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Pneumonia</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Can be viral or bacterial.</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leading cause of mortality in pediatrics younger than 5 years of age globally.</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Most pediatric deaths are in developing countries.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Signs and symptoms: Nasal congestion, fever, cough, loss of appetite, chills, tachypnea, respiratory distress with grunting or wheezing and/or accessory muscle use, chest pain, cyanosis, and tachycardia.</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Treatment</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Supportive care and treatment of symptoms.</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Nasal suctioning in infants.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Oxygen for hypoxia.</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Avoid unless saturation falls below 94%.</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Antipyretics for fever.</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IV fluids for dehydration.</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Antibiotics for bacterial pneumonia.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Pertussis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“Whooping cough” or “100-day cough”</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Bacterial infection of the respiratory tract.</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More serious in infants and younger pediatrics.</a:t>
            </a:r>
          </a:p>
          <a:p>
            <a:pPr marL="2457450" marR="0" lvl="5"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Older pediatrics tend to have milder symptoms.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 2017, the CDC reported more than 18,000 cases of pertussis in the U.S.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WHO reported 63,000 deaths in pediatrics younger than 5 years of age around the globe in 2013.</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Most were from developing countries with limited access to the vaccine.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Signs and symptoms: Runny nose, low-grade fever, cough, respiratory distress, vomiting during coughing spells, and lethargy after coughing spells.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Treatment</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Vaccine is the best prevention.</a:t>
            </a:r>
          </a:p>
          <a:p>
            <a:pPr marL="1543050" lvl="3" indent="-171450">
              <a:buFont typeface="Arial" panose="020B0604020202020204" pitchFamily="34" charset="0"/>
              <a:buChar char="•"/>
            </a:pPr>
            <a:r>
              <a:rPr lang="en-US" b="0" dirty="0"/>
              <a:t>Antipyretics.</a:t>
            </a:r>
          </a:p>
          <a:p>
            <a:pPr marL="1543050" lvl="3" indent="-171450">
              <a:buFont typeface="Arial" panose="020B0604020202020204" pitchFamily="34" charset="0"/>
              <a:buChar char="•"/>
            </a:pPr>
            <a:r>
              <a:rPr lang="en-US" b="0" dirty="0"/>
              <a:t>Suction nares, as needed.</a:t>
            </a:r>
          </a:p>
          <a:p>
            <a:pPr marL="1543050" lvl="3" indent="-171450">
              <a:buFont typeface="Arial" panose="020B0604020202020204" pitchFamily="34" charset="0"/>
              <a:buChar char="•"/>
            </a:pPr>
            <a:r>
              <a:rPr lang="en-US" b="0" dirty="0"/>
              <a:t>Oxygen if saturation is below 94%.</a:t>
            </a:r>
          </a:p>
          <a:p>
            <a:pPr marL="1543050" lvl="3" indent="-171450">
              <a:buFont typeface="Arial" panose="020B0604020202020204" pitchFamily="34" charset="0"/>
              <a:buChar char="•"/>
            </a:pPr>
            <a:r>
              <a:rPr lang="en-US" b="0" dirty="0"/>
              <a:t>Ventilatory assistance, as needed, for periods of apnea.</a:t>
            </a:r>
          </a:p>
          <a:p>
            <a:pPr marL="1543050" lvl="3" indent="-171450">
              <a:buFont typeface="Arial" panose="020B0604020202020204" pitchFamily="34" charset="0"/>
              <a:buChar char="•"/>
            </a:pPr>
            <a:r>
              <a:rPr lang="en-US" b="0" dirty="0"/>
              <a:t>Prone position ventilation (PPV) may be necessary to improve oxygenation if patient is in severe distress.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2B2225B7-14D2-4B83-9463-E78E66ECF1B1}" type="slidenum">
              <a:rPr lang="en-US" smtClean="0"/>
              <a:t>10</a:t>
            </a:fld>
            <a:endParaRPr lang="en-US" dirty="0"/>
          </a:p>
        </p:txBody>
      </p:sp>
    </p:spTree>
    <p:extLst>
      <p:ext uri="{BB962C8B-B14F-4D97-AF65-F5344CB8AC3E}">
        <p14:creationId xmlns:p14="http://schemas.microsoft.com/office/powerpoint/2010/main" val="2920153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Instructor</a:t>
            </a:r>
            <a:r>
              <a:rPr lang="en-US" baseline="0" dirty="0"/>
              <a:t> Notes</a:t>
            </a:r>
          </a:p>
          <a:p>
            <a:pPr defTabSz="931774">
              <a:defRPr/>
            </a:pPr>
            <a:endParaRPr lang="en-US" baseline="0" dirty="0"/>
          </a:p>
          <a:p>
            <a:pPr marL="171450" indent="-171450" defTabSz="931774">
              <a:buFont typeface="Arial" panose="020B0604020202020204" pitchFamily="34" charset="0"/>
              <a:buChar char="•"/>
              <a:defRPr/>
            </a:pPr>
            <a:r>
              <a:rPr lang="en-US" dirty="0"/>
              <a:t>For students other than prehospital practitioners, dispatch information can be modified.</a:t>
            </a:r>
          </a:p>
          <a:p>
            <a:pPr marL="171450" indent="-171450" defTabSz="931774">
              <a:buFont typeface="Arial" panose="020B0604020202020204" pitchFamily="34" charset="0"/>
              <a:buChar char="•"/>
              <a:defRPr/>
            </a:pPr>
            <a:r>
              <a:rPr lang="en-US" dirty="0"/>
              <a:t>What are your initial concerns and possible differential diagnosis from the dispatch information?</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Initial</a:t>
            </a:r>
            <a:r>
              <a:rPr lang="en-US" baseline="0" dirty="0"/>
              <a:t> impression begins when the dispatch information is received. </a:t>
            </a:r>
          </a:p>
          <a:p>
            <a:pPr marL="1085850" lvl="2" indent="-171450" defTabSz="931774">
              <a:buFont typeface="Arial" panose="020B0604020202020204" pitchFamily="34" charset="0"/>
              <a:buChar char="•"/>
              <a:defRPr/>
            </a:pPr>
            <a:r>
              <a:rPr lang="en-US" dirty="0"/>
              <a:t>Initial concern: Febrile infant with respiratory distress.</a:t>
            </a:r>
          </a:p>
          <a:p>
            <a:pPr marL="1085850" lvl="2" indent="-171450" defTabSz="931774">
              <a:buFont typeface="Arial" panose="020B0604020202020204" pitchFamily="34" charset="0"/>
              <a:buChar char="•"/>
              <a:defRPr/>
            </a:pPr>
            <a:r>
              <a:rPr lang="en-US" dirty="0"/>
              <a:t>Differential diagnosis:</a:t>
            </a:r>
          </a:p>
          <a:p>
            <a:pPr marL="1543050" lvl="3" indent="-171450" defTabSz="931774">
              <a:buFont typeface="Arial" panose="020B0604020202020204" pitchFamily="34" charset="0"/>
              <a:buChar char="•"/>
              <a:defRPr/>
            </a:pPr>
            <a:r>
              <a:rPr lang="en-US" dirty="0"/>
              <a:t>Due to the time of year</a:t>
            </a:r>
          </a:p>
          <a:p>
            <a:pPr marL="2000250" lvl="4" indent="-171450" defTabSz="931774">
              <a:buFont typeface="Arial" panose="020B0604020202020204" pitchFamily="34" charset="0"/>
              <a:buChar char="•"/>
              <a:defRPr/>
            </a:pPr>
            <a:r>
              <a:rPr lang="en-US" dirty="0"/>
              <a:t>Croup</a:t>
            </a:r>
          </a:p>
          <a:p>
            <a:pPr marL="2000250" lvl="4" indent="-171450" defTabSz="931774">
              <a:buFont typeface="Arial" panose="020B0604020202020204" pitchFamily="34" charset="0"/>
              <a:buChar char="•"/>
              <a:defRPr/>
            </a:pPr>
            <a:r>
              <a:rPr lang="en-US" dirty="0"/>
              <a:t>Bronchiolitis</a:t>
            </a:r>
          </a:p>
          <a:p>
            <a:pPr marL="2000250" lvl="4" indent="-171450" defTabSz="931774">
              <a:buFont typeface="Arial" panose="020B0604020202020204" pitchFamily="34" charset="0"/>
              <a:buChar char="•"/>
              <a:defRPr/>
            </a:pPr>
            <a:r>
              <a:rPr lang="en-US" dirty="0"/>
              <a:t>RSV</a:t>
            </a:r>
          </a:p>
          <a:p>
            <a:pPr marL="2000250" lvl="4" indent="-171450" defTabSz="931774">
              <a:buFont typeface="Arial" panose="020B0604020202020204" pitchFamily="34" charset="0"/>
              <a:buChar char="•"/>
              <a:defRPr/>
            </a:pPr>
            <a:r>
              <a:rPr lang="en-US" dirty="0"/>
              <a:t>Pertussis</a:t>
            </a:r>
          </a:p>
          <a:p>
            <a:pPr marL="2000250" lvl="4" indent="-171450" defTabSz="931774">
              <a:buFont typeface="Arial" panose="020B0604020202020204" pitchFamily="34" charset="0"/>
              <a:buChar char="•"/>
              <a:defRPr/>
            </a:pPr>
            <a:r>
              <a:rPr lang="en-US" dirty="0"/>
              <a:t>Epiglottitis</a:t>
            </a:r>
          </a:p>
          <a:p>
            <a:pPr marL="2000250" lvl="4" indent="-171450" defTabSz="931774">
              <a:buFont typeface="Arial" panose="020B0604020202020204" pitchFamily="34" charset="0"/>
              <a:buChar char="•"/>
              <a:defRPr/>
            </a:pPr>
            <a:r>
              <a:rPr lang="en-US" dirty="0"/>
              <a:t>Tracheitis</a:t>
            </a:r>
          </a:p>
          <a:p>
            <a:pPr marL="2000250" lvl="4" indent="-171450" defTabSz="931774">
              <a:buFont typeface="Arial" panose="020B0604020202020204" pitchFamily="34" charset="0"/>
              <a:buChar char="•"/>
              <a:defRPr/>
            </a:pPr>
            <a:r>
              <a:rPr lang="en-US" dirty="0"/>
              <a:t>Pneumonia</a:t>
            </a:r>
          </a:p>
          <a:p>
            <a:pPr marL="171450" lvl="0" indent="-171450" defTabSz="931774">
              <a:buFont typeface="Arial" panose="020B0604020202020204" pitchFamily="34" charset="0"/>
              <a:buChar char="•"/>
              <a:defRPr/>
            </a:pPr>
            <a:r>
              <a:rPr lang="en-US" dirty="0"/>
              <a:t>Discuss the importance of scene assessment and awareness.</a:t>
            </a:r>
          </a:p>
          <a:p>
            <a:pPr marL="628650" lvl="1" indent="-171450" defTabSz="931774">
              <a:buFont typeface="Arial" panose="020B0604020202020204" pitchFamily="34" charset="0"/>
              <a:buChar char="•"/>
              <a:defRPr/>
            </a:pPr>
            <a:r>
              <a:rPr lang="en-US" dirty="0"/>
              <a:t>Expand on how it applies to this case.</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Case 1 involves a 11-month-old male with a fever and in respiratory distress. </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Diagnosis: </a:t>
            </a:r>
            <a:r>
              <a:rPr lang="en-US" sz="1200" dirty="0"/>
              <a:t>RSV-bronchiolitis.</a:t>
            </a:r>
            <a:endParaRPr lang="en-US" dirty="0"/>
          </a:p>
          <a:p>
            <a:r>
              <a:rPr lang="en-US" dirty="0"/>
              <a:t> </a:t>
            </a:r>
          </a:p>
        </p:txBody>
      </p:sp>
      <p:sp>
        <p:nvSpPr>
          <p:cNvPr id="4" name="Slide Number Placeholder 3"/>
          <p:cNvSpPr>
            <a:spLocks noGrp="1"/>
          </p:cNvSpPr>
          <p:nvPr>
            <p:ph type="sldNum" sz="quarter" idx="10"/>
          </p:nvPr>
        </p:nvSpPr>
        <p:spPr/>
        <p:txBody>
          <a:bodyPr/>
          <a:lstStyle/>
          <a:p>
            <a:fld id="{4912146E-B839-164B-9975-6846FA04A511}" type="slidenum">
              <a:rPr lang="en-US" smtClean="0"/>
              <a:pPr/>
              <a:t>11</a:t>
            </a:fld>
            <a:endParaRPr lang="en-US" dirty="0"/>
          </a:p>
        </p:txBody>
      </p:sp>
    </p:spTree>
    <p:extLst>
      <p:ext uri="{BB962C8B-B14F-4D97-AF65-F5344CB8AC3E}">
        <p14:creationId xmlns:p14="http://schemas.microsoft.com/office/powerpoint/2010/main" val="621225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baseline="0" dirty="0"/>
              <a:t>Discuss the following initial findings at the scene.</a:t>
            </a:r>
          </a:p>
          <a:p>
            <a:pPr marL="628650" lvl="1" indent="-171450">
              <a:buFont typeface="Arial" panose="020B0604020202020204" pitchFamily="34" charset="0"/>
              <a:buChar char="•"/>
              <a:defRPr/>
            </a:pPr>
            <a:r>
              <a:rPr lang="en-US" dirty="0"/>
              <a:t>As you arrive at the front entrance of the home you are met by the </a:t>
            </a:r>
            <a:r>
              <a:rPr lang="en-US" kern="0" dirty="0"/>
              <a:t>mother, who appears anxious. </a:t>
            </a:r>
          </a:p>
          <a:p>
            <a:pPr marL="641350" lvl="3" indent="-163513">
              <a:spcBef>
                <a:spcPts val="750"/>
              </a:spcBef>
              <a:buSzPct val="80000"/>
              <a:buFont typeface="Arial" panose="020B0604020202020204" pitchFamily="34" charset="0"/>
              <a:buChar char="•"/>
            </a:pPr>
            <a:r>
              <a:rPr lang="en-US" dirty="0"/>
              <a:t>PAT</a:t>
            </a:r>
          </a:p>
          <a:p>
            <a:pPr marL="971550" lvl="4" indent="-171450">
              <a:spcBef>
                <a:spcPts val="750"/>
              </a:spcBef>
              <a:buSzPct val="80000"/>
              <a:buFont typeface="Arial" panose="020B0604020202020204" pitchFamily="34" charset="0"/>
              <a:buChar char="•"/>
            </a:pPr>
            <a:r>
              <a:rPr lang="en-US" dirty="0"/>
              <a:t>Appearance: Restless.</a:t>
            </a:r>
          </a:p>
          <a:p>
            <a:pPr marL="971550" lvl="4" indent="-171450">
              <a:spcBef>
                <a:spcPts val="750"/>
              </a:spcBef>
              <a:buSzPct val="80000"/>
              <a:buFont typeface="Arial" panose="020B0604020202020204" pitchFamily="34" charset="0"/>
              <a:buChar char="•"/>
            </a:pPr>
            <a:r>
              <a:rPr lang="en-US" dirty="0"/>
              <a:t>Work of breathing: Nasal flaring, intercostal retractions.</a:t>
            </a:r>
          </a:p>
          <a:p>
            <a:pPr marL="971550" lvl="4" indent="-171450">
              <a:spcBef>
                <a:spcPts val="750"/>
              </a:spcBef>
              <a:buSzPct val="80000"/>
              <a:buFont typeface="Arial" panose="020B0604020202020204" pitchFamily="34" charset="0"/>
              <a:buChar char="•"/>
              <a:defRPr/>
            </a:pPr>
            <a:r>
              <a:rPr lang="en-US" dirty="0"/>
              <a:t>Circulation: </a:t>
            </a:r>
            <a:r>
              <a:rPr lang="en-US" dirty="0">
                <a:ea typeface="Times New Roman" panose="02020603050405020304" pitchFamily="18" charset="0"/>
              </a:rPr>
              <a:t>Skin is warm and clammy.</a:t>
            </a:r>
            <a:endParaRPr lang="en-US" kern="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t>Mother tells you she took the infant to his pediatrician yesterday due to low-grade fever.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t>He was swabbed and tested positive for RSV 3 days ago.  </a:t>
            </a:r>
          </a:p>
          <a:p>
            <a:pPr marL="982663" marR="0" lvl="2"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kern="0" dirty="0"/>
              <a:t>Mom was advised to treat fever with antipyretics and suction nasal drainage frequently.</a:t>
            </a:r>
          </a:p>
          <a:p>
            <a:pPr marL="982663" marR="0" lvl="2"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b="0" kern="0" dirty="0"/>
              <a:t>Mom told to </a:t>
            </a:r>
            <a:r>
              <a:rPr lang="en-US" kern="0" dirty="0"/>
              <a:t>call 911 if condition or breathing got worse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t>Discuss additional precautions or concerns that may be warranted based on initial observations.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t>Any form of acidosis can lead to an increased respiratory rate, such as fever.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t>Parents may believe</a:t>
            </a:r>
            <a:r>
              <a:rPr lang="en-US" b="0" kern="0" dirty="0"/>
              <a:t> the </a:t>
            </a:r>
            <a:r>
              <a:rPr lang="en-US" kern="0" dirty="0"/>
              <a:t>child is in respiratory distress, but instead the child has some other primary condition/cause.</a:t>
            </a:r>
          </a:p>
          <a:p>
            <a:pPr marL="171450" lvl="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7D9ABA14-E0BF-4CBF-A78A-9309057C9CEC}" type="slidenum">
              <a:rPr lang="en-US" smtClean="0"/>
              <a:pPr/>
              <a:t>12</a:t>
            </a:fld>
            <a:endParaRPr lang="en-US" dirty="0"/>
          </a:p>
        </p:txBody>
      </p:sp>
    </p:spTree>
    <p:extLst>
      <p:ext uri="{BB962C8B-B14F-4D97-AF65-F5344CB8AC3E}">
        <p14:creationId xmlns:p14="http://schemas.microsoft.com/office/powerpoint/2010/main" val="246751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Instructor Notes</a:t>
            </a:r>
          </a:p>
          <a:p>
            <a:pPr marL="0" lvl="0" indent="0">
              <a:buFont typeface="Arial" panose="020B0604020202020204" pitchFamily="34" charset="0"/>
              <a:buNone/>
            </a:pPr>
            <a:endParaRPr lang="en-US" baseline="0" dirty="0"/>
          </a:p>
          <a:p>
            <a:pPr marL="171450" lvl="0" indent="-171450">
              <a:buFont typeface="Arial" panose="020B0604020202020204" pitchFamily="34" charset="0"/>
              <a:buChar char="•"/>
            </a:pPr>
            <a:r>
              <a:rPr lang="en-US" baseline="0" dirty="0"/>
              <a:t>Is this patient “Quick” or “Not Quick”?</a:t>
            </a:r>
          </a:p>
          <a:p>
            <a:pPr marL="628650" lvl="1" indent="-171450">
              <a:buFont typeface="Arial" panose="020B0604020202020204" pitchFamily="34" charset="0"/>
              <a:buChar char="•"/>
            </a:pPr>
            <a:r>
              <a:rPr lang="en-US" baseline="0" dirty="0"/>
              <a:t>The patient is “Quick.” </a:t>
            </a:r>
          </a:p>
          <a:p>
            <a:pPr marL="1085850" lvl="2" indent="-171450">
              <a:buFont typeface="Arial" panose="020B0604020202020204" pitchFamily="34" charset="0"/>
              <a:buChar char="•"/>
            </a:pPr>
            <a:r>
              <a:rPr lang="en-US" baseline="0" dirty="0"/>
              <a:t>Expand on how this determination was made.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Have you identified respiratory distress, failure, or arrest?</a:t>
            </a:r>
          </a:p>
          <a:p>
            <a:pPr marL="628650" lvl="1" indent="-171450">
              <a:buFont typeface="Arial" panose="020B0604020202020204" pitchFamily="34" charset="0"/>
              <a:buChar char="•"/>
            </a:pPr>
            <a:r>
              <a:rPr lang="en-US" sz="1200" dirty="0"/>
              <a:t>This patient is in respiratory distress.</a:t>
            </a:r>
          </a:p>
          <a:p>
            <a:pPr marL="628650" lvl="1" indent="-171450">
              <a:buFont typeface="Arial" panose="020B0604020202020204" pitchFamily="34" charset="0"/>
              <a:buChar char="•"/>
            </a:pPr>
            <a:r>
              <a:rPr lang="en-US" sz="1200" dirty="0"/>
              <a:t>How was this determination made?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Nasal flaring, intercostal retractions.</a:t>
            </a:r>
            <a:endParaRPr lang="en-US" dirty="0"/>
          </a:p>
          <a:p>
            <a:pPr marL="628650" lvl="1" indent="-171450">
              <a:buFont typeface="Arial" panose="020B0604020202020204" pitchFamily="34" charset="0"/>
              <a:buChar cha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13</a:t>
            </a:fld>
            <a:endParaRPr lang="en-US" dirty="0"/>
          </a:p>
        </p:txBody>
      </p:sp>
    </p:spTree>
    <p:extLst>
      <p:ext uri="{BB962C8B-B14F-4D97-AF65-F5344CB8AC3E}">
        <p14:creationId xmlns:p14="http://schemas.microsoft.com/office/powerpoint/2010/main" val="2444883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Instructor Notes</a:t>
            </a:r>
          </a:p>
          <a:p>
            <a:endParaRPr lang="en-US" baseline="0" dirty="0"/>
          </a:p>
          <a:p>
            <a:pPr marL="171450" indent="-171450">
              <a:buFont typeface="Arial" panose="020B0604020202020204" pitchFamily="34" charset="0"/>
              <a:buChar char="•"/>
            </a:pPr>
            <a:r>
              <a:rPr lang="en-US" baseline="0" dirty="0"/>
              <a:t>Discuss the primary survey and PAT findings.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Note that the PAT is completed prior to the primary survey.</a:t>
            </a:r>
          </a:p>
          <a:p>
            <a:pPr marL="1085850" lvl="2" indent="-171450">
              <a:buFont typeface="Arial" panose="020B0604020202020204" pitchFamily="34" charset="0"/>
              <a:buChar char="•"/>
            </a:pPr>
            <a:r>
              <a:rPr lang="en-US" baseline="0" dirty="0"/>
              <a:t>Ask participants to explain any abnormal findings of the patien</a:t>
            </a:r>
            <a:r>
              <a:rPr lang="en-US" b="0" baseline="0" dirty="0"/>
              <a:t>t, </a:t>
            </a:r>
            <a:r>
              <a:rPr lang="en-US" baseline="0" dirty="0"/>
              <a:t>whether physically and/or developmentall</a:t>
            </a:r>
            <a:r>
              <a:rPr lang="en-US" b="0" baseline="0" dirty="0"/>
              <a:t>y, </a:t>
            </a:r>
            <a:r>
              <a:rPr lang="en-US" baseline="0" dirty="0"/>
              <a:t>and why. </a:t>
            </a:r>
          </a:p>
          <a:p>
            <a:pPr marL="228600" marR="0" lvl="2" indent="-342900" algn="l" defTabSz="914400" rtl="0" eaLnBrk="1" fontAlgn="auto" latinLnBrk="0" hangingPunct="1">
              <a:lnSpc>
                <a:spcPct val="100000"/>
              </a:lnSpc>
              <a:spcBef>
                <a:spcPts val="750"/>
              </a:spcBef>
              <a:spcAft>
                <a:spcPts val="0"/>
              </a:spcAft>
              <a:buClrTx/>
              <a:buSzPct val="80000"/>
              <a:buFont typeface="Arial" panose="020B0604020202020204" pitchFamily="34" charset="0"/>
              <a:buChar char="•"/>
              <a:tabLst/>
              <a:defRPr/>
            </a:pPr>
            <a:r>
              <a:rPr lang="en-US" sz="1200" dirty="0"/>
              <a:t>Discuss any life threats identified in this case.</a:t>
            </a:r>
          </a:p>
          <a:p>
            <a:pPr marL="685800" marR="0" lvl="3" indent="-342900" algn="l" defTabSz="914400" rtl="0" eaLnBrk="1" fontAlgn="auto" latinLnBrk="0" hangingPunct="1">
              <a:lnSpc>
                <a:spcPct val="100000"/>
              </a:lnSpc>
              <a:spcBef>
                <a:spcPts val="750"/>
              </a:spcBef>
              <a:spcAft>
                <a:spcPts val="0"/>
              </a:spcAft>
              <a:buClrTx/>
              <a:buSzPct val="80000"/>
              <a:buFont typeface="Arial" panose="020B0604020202020204" pitchFamily="34" charset="0"/>
              <a:buChar char="•"/>
              <a:tabLst/>
              <a:defRPr/>
            </a:pPr>
            <a:r>
              <a:rPr lang="en-US" sz="1200" b="0" dirty="0"/>
              <a:t>Life threats include </a:t>
            </a:r>
            <a:r>
              <a:rPr lang="en-US" sz="1200" b="0" baseline="0" dirty="0"/>
              <a:t>tachypnea</a:t>
            </a:r>
            <a:r>
              <a:rPr lang="en-US" sz="1200" baseline="0" dirty="0"/>
              <a:t>, </a:t>
            </a:r>
            <a:r>
              <a:rPr lang="en-US" sz="1200" dirty="0"/>
              <a:t>nasal flaring, and intercostal retractions.</a:t>
            </a:r>
          </a:p>
          <a:p>
            <a:pPr marL="342900" lvl="2" indent="-342900">
              <a:spcBef>
                <a:spcPts val="750"/>
              </a:spcBef>
              <a:buFont typeface="Arial" panose="020B0604020202020204" pitchFamily="34" charset="0"/>
              <a:buChar char="•"/>
            </a:pPr>
            <a:r>
              <a:rPr lang="en-US" sz="1200" dirty="0"/>
              <a:t>Primary survey</a:t>
            </a:r>
          </a:p>
          <a:p>
            <a:pPr marL="685800" lvl="3" indent="-342900">
              <a:spcBef>
                <a:spcPts val="750"/>
              </a:spcBef>
              <a:buSzPct val="80000"/>
              <a:buFont typeface="Arial" panose="020B0604020202020204" pitchFamily="34" charset="0"/>
              <a:buChar char="•"/>
            </a:pPr>
            <a:r>
              <a:rPr lang="en-US" sz="1200" dirty="0"/>
              <a:t>X –</a:t>
            </a:r>
            <a:r>
              <a:rPr lang="en-US" sz="1200" baseline="0" dirty="0"/>
              <a:t> </a:t>
            </a:r>
            <a:r>
              <a:rPr lang="en-US" sz="1200" dirty="0"/>
              <a:t>No bleeding found</a:t>
            </a:r>
            <a:r>
              <a:rPr lang="en-US" sz="1200" b="1" dirty="0"/>
              <a:t>.</a:t>
            </a:r>
          </a:p>
          <a:p>
            <a:pPr marL="685800" lvl="3" indent="-342900">
              <a:spcBef>
                <a:spcPts val="750"/>
              </a:spcBef>
              <a:buSzPct val="80000"/>
              <a:buFont typeface="Arial" panose="020B0604020202020204" pitchFamily="34" charset="0"/>
              <a:buChar char="•"/>
            </a:pPr>
            <a:r>
              <a:rPr lang="en-US" sz="1200" dirty="0"/>
              <a:t>A –</a:t>
            </a:r>
            <a:r>
              <a:rPr lang="en-US" sz="1200" baseline="0" dirty="0"/>
              <a:t> </a:t>
            </a:r>
            <a:r>
              <a:rPr lang="en-US" sz="1200" dirty="0"/>
              <a:t>Open, with copious amounts of clear nasal drainage</a:t>
            </a:r>
            <a:r>
              <a:rPr lang="en-US" sz="1200" b="1" dirty="0"/>
              <a:t>.</a:t>
            </a:r>
          </a:p>
          <a:p>
            <a:pPr marL="685800" lvl="3" indent="-342900">
              <a:spcBef>
                <a:spcPts val="750"/>
              </a:spcBef>
              <a:buSzPct val="80000"/>
              <a:buFont typeface="Arial" panose="020B0604020202020204" pitchFamily="34" charset="0"/>
              <a:buChar char="•"/>
            </a:pPr>
            <a:r>
              <a:rPr lang="en-US" sz="1200" dirty="0"/>
              <a:t>B –</a:t>
            </a:r>
            <a:r>
              <a:rPr lang="en-US" sz="1200" baseline="0" dirty="0"/>
              <a:t> </a:t>
            </a:r>
            <a:r>
              <a:rPr lang="en-US" sz="1200" dirty="0"/>
              <a:t>Respirations rapid with nasal flarin</a:t>
            </a:r>
            <a:r>
              <a:rPr lang="en-US" sz="1200" b="0" dirty="0"/>
              <a:t>g and intercostal retractions. Lung sounds, expiratory wheezes.</a:t>
            </a:r>
          </a:p>
          <a:p>
            <a:pPr marL="685800" lvl="3" indent="-342900">
              <a:spcBef>
                <a:spcPts val="750"/>
              </a:spcBef>
              <a:buSzPct val="80000"/>
              <a:buFont typeface="Arial" panose="020B0604020202020204" pitchFamily="34" charset="0"/>
              <a:buChar char="•"/>
            </a:pPr>
            <a:r>
              <a:rPr lang="en-US" sz="1200" b="0" dirty="0"/>
              <a:t>C –</a:t>
            </a:r>
            <a:r>
              <a:rPr lang="en-US" sz="1200" b="0" baseline="0" dirty="0"/>
              <a:t> </a:t>
            </a:r>
            <a:r>
              <a:rPr lang="en-US" sz="1200" b="0" dirty="0"/>
              <a:t> Brachial</a:t>
            </a:r>
            <a:r>
              <a:rPr lang="en-US" sz="1200" b="0" dirty="0">
                <a:ea typeface="Times New Roman" panose="02020603050405020304" pitchFamily="18" charset="0"/>
              </a:rPr>
              <a:t> pulses are strong and regular. Capillary refill time is brisk. Skin is warm and clammy.</a:t>
            </a:r>
            <a:endParaRPr lang="en-US" sz="1200" b="0" dirty="0"/>
          </a:p>
          <a:p>
            <a:pPr marL="685800" lvl="3" indent="-342900">
              <a:spcBef>
                <a:spcPts val="750"/>
              </a:spcBef>
              <a:buSzPct val="80000"/>
              <a:buFont typeface="Arial" panose="020B0604020202020204" pitchFamily="34" charset="0"/>
              <a:buChar char="•"/>
            </a:pPr>
            <a:r>
              <a:rPr lang="en-US" sz="1200" b="0" dirty="0"/>
              <a:t>D –</a:t>
            </a:r>
            <a:r>
              <a:rPr lang="en-US" sz="1200" b="0" baseline="0" dirty="0"/>
              <a:t> </a:t>
            </a:r>
            <a:r>
              <a:rPr lang="en-US" sz="1200" b="0" dirty="0"/>
              <a:t> Alert and restless; GCS = 15 (E4, V5, M6).</a:t>
            </a:r>
          </a:p>
          <a:p>
            <a:pPr marL="685800" lvl="3" indent="-342900">
              <a:spcBef>
                <a:spcPts val="750"/>
              </a:spcBef>
              <a:buSzPct val="80000"/>
              <a:buFont typeface="Arial" panose="020B0604020202020204" pitchFamily="34" charset="0"/>
              <a:buChar char="•"/>
            </a:pPr>
            <a:r>
              <a:rPr lang="en-US" sz="1200" b="0" dirty="0"/>
              <a:t>E –</a:t>
            </a:r>
            <a:r>
              <a:rPr lang="en-US" sz="1200" b="0" baseline="0" dirty="0"/>
              <a:t> </a:t>
            </a:r>
            <a:r>
              <a:rPr lang="en-US" sz="1200" b="0" dirty="0"/>
              <a:t>Lying in mother’s arms.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What would your initial treatment be?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Discuss treatment options per local guidelines </a:t>
            </a:r>
            <a:r>
              <a:rPr lang="en-US" b="0" dirty="0"/>
              <a:t>and policy.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Treatment should be focused on supportive care.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Suctioning of </a:t>
            </a:r>
            <a:r>
              <a:rPr lang="en-US" b="0" dirty="0"/>
              <a:t>the nares should be done at this point.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Blow-by oxygen.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Participant engagement</a:t>
            </a:r>
          </a:p>
          <a:p>
            <a:pPr marL="640080" lvl="2" indent="-182880">
              <a:buFont typeface="Arial" panose="020B0604020202020204" pitchFamily="34" charset="0"/>
              <a:buChar char="•"/>
              <a:defRPr sz="1700"/>
            </a:pPr>
            <a:r>
              <a:rPr lang="en-US" b="0" dirty="0"/>
              <a:t>Remind participants that recognizing and managing respiratory distress in pediatrics </a:t>
            </a:r>
            <a:r>
              <a:rPr lang="en-US" b="0" baseline="0" dirty="0"/>
              <a:t>is of utmost importance</a:t>
            </a:r>
            <a:r>
              <a:rPr lang="en-US" b="0" dirty="0"/>
              <a:t>.</a:t>
            </a:r>
          </a:p>
          <a:p>
            <a:endParaRPr lang="en-US" baseline="0"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14</a:t>
            </a:fld>
            <a:endParaRPr lang="en-US" dirty="0"/>
          </a:p>
        </p:txBody>
      </p:sp>
    </p:spTree>
    <p:extLst>
      <p:ext uri="{BB962C8B-B14F-4D97-AF65-F5344CB8AC3E}">
        <p14:creationId xmlns:p14="http://schemas.microsoft.com/office/powerpoint/2010/main" val="4064052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Instructor Notes</a:t>
            </a:r>
          </a:p>
          <a:p>
            <a:pPr marL="0" indent="0">
              <a:buFont typeface="Arial" panose="020B0604020202020204" pitchFamily="34" charset="0"/>
              <a:buNone/>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When should you suction your patient?</a:t>
            </a:r>
          </a:p>
          <a:p>
            <a:pPr marL="628650" lvl="1" indent="-171450">
              <a:buFont typeface="Arial" panose="020B0604020202020204" pitchFamily="34" charset="0"/>
              <a:buChar char="•"/>
            </a:pPr>
            <a:r>
              <a:rPr lang="en-US" sz="1200" dirty="0"/>
              <a:t>Suctioning should be used when breathing difficulty is recognized due to </a:t>
            </a:r>
            <a:r>
              <a:rPr lang="en-US" sz="1200" b="0" dirty="0"/>
              <a:t>obstruction.</a:t>
            </a:r>
          </a:p>
          <a:p>
            <a:pPr marL="171450" indent="-171450">
              <a:buFont typeface="Arial" panose="020B0604020202020204" pitchFamily="34" charset="0"/>
              <a:buChar char="•"/>
            </a:pPr>
            <a:r>
              <a:rPr lang="en-US" sz="1200" b="0" dirty="0"/>
              <a:t>How would nasal suctioning assist young children?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Suctioning the nares will make breathing and feeding easier for young children.</a:t>
            </a:r>
          </a:p>
          <a:p>
            <a:pPr marL="1085850" lvl="2" indent="-171450">
              <a:buFont typeface="Arial" panose="020B0604020202020204" pitchFamily="34" charset="0"/>
              <a:buChar char="•"/>
            </a:pPr>
            <a:r>
              <a:rPr lang="en-US" sz="1200" b="0" dirty="0"/>
              <a:t>Due to infants breathing primarily through their nares, mucus can make breathing difficult for young children.</a:t>
            </a:r>
          </a:p>
          <a:p>
            <a:pPr marL="1085850" lvl="2" indent="-171450">
              <a:buFont typeface="Arial" panose="020B0604020202020204" pitchFamily="34" charset="0"/>
              <a:buChar char="•"/>
            </a:pPr>
            <a:r>
              <a:rPr lang="en-US" sz="1200" b="0" dirty="0"/>
              <a:t>Take the time to educate caregivers on the use of nasal suctioning. </a:t>
            </a:r>
          </a:p>
          <a:p>
            <a:pPr marL="171450" indent="-171450">
              <a:buFont typeface="Arial" panose="020B0604020202020204" pitchFamily="34" charset="0"/>
              <a:buChar char="•"/>
            </a:pPr>
            <a:r>
              <a:rPr lang="en-US" sz="1200" dirty="0"/>
              <a:t>What supplies are needed for effective nasal suctioning?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Expand on pediatric equipment availability in your </a:t>
            </a:r>
            <a:r>
              <a:rPr lang="en-US" b="0" dirty="0"/>
              <a:t>region.</a:t>
            </a:r>
            <a:endParaRPr lang="en-US" sz="1200"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Discuss suction </a:t>
            </a:r>
            <a:r>
              <a:rPr lang="en-US" b="0" dirty="0"/>
              <a:t>options per local guidelines and policy.</a:t>
            </a:r>
            <a:endParaRPr lang="en-US" sz="1200" b="0" dirty="0"/>
          </a:p>
          <a:p>
            <a:pPr marL="628650" lvl="1" indent="-171450">
              <a:buFont typeface="Arial" panose="020B0604020202020204" pitchFamily="34" charset="0"/>
              <a:buChar char="•"/>
            </a:pPr>
            <a:r>
              <a:rPr lang="en-US" sz="1200" b="0" dirty="0"/>
              <a:t>Bulb syringe.</a:t>
            </a:r>
          </a:p>
          <a:p>
            <a:pPr marL="628650" lvl="1" indent="-171450">
              <a:buFont typeface="Arial" panose="020B0604020202020204" pitchFamily="34" charset="0"/>
              <a:buChar char="•"/>
            </a:pPr>
            <a:r>
              <a:rPr lang="en-US" sz="1200" b="0" dirty="0"/>
              <a:t>Saline nose drops.</a:t>
            </a:r>
          </a:p>
          <a:p>
            <a:pPr marL="628650" lvl="1" indent="-171450">
              <a:buFont typeface="Arial" panose="020B0604020202020204" pitchFamily="34" charset="0"/>
              <a:buChar char="•"/>
            </a:pPr>
            <a:r>
              <a:rPr lang="en-US" sz="1200" b="0" dirty="0"/>
              <a:t>Towel or tissue.</a:t>
            </a:r>
          </a:p>
          <a:p>
            <a:pPr marL="171450" indent="-171450">
              <a:buFont typeface="Arial" panose="020B0604020202020204" pitchFamily="34" charset="0"/>
              <a:buChar char="•"/>
            </a:pPr>
            <a:r>
              <a:rPr lang="en-US" sz="1200" b="0" dirty="0"/>
              <a:t>What is the process for performing nasal suctioning?</a:t>
            </a:r>
          </a:p>
          <a:p>
            <a:pPr marL="628650" lvl="1" indent="-171450">
              <a:buFont typeface="Arial" panose="020B0604020202020204" pitchFamily="34" charset="0"/>
              <a:buChar char="•"/>
            </a:pPr>
            <a:r>
              <a:rPr lang="en-US" sz="1200" b="0" dirty="0"/>
              <a:t>The child should begin on his/her back.</a:t>
            </a:r>
          </a:p>
          <a:p>
            <a:pPr marL="1085850" lvl="2" indent="-171450">
              <a:buFont typeface="Arial" panose="020B0604020202020204" pitchFamily="34" charset="0"/>
              <a:buChar char="•"/>
            </a:pPr>
            <a:r>
              <a:rPr lang="en-US" sz="1200" b="0" dirty="0"/>
              <a:t>This will be uncomfortable for your patient.</a:t>
            </a:r>
          </a:p>
          <a:p>
            <a:pPr marL="1543050" lvl="3" indent="-171450">
              <a:buFont typeface="Arial" panose="020B0604020202020204" pitchFamily="34" charset="0"/>
              <a:buChar char="•"/>
            </a:pPr>
            <a:r>
              <a:rPr lang="en-US" sz="1200" b="0" dirty="0"/>
              <a:t>Allow caregiver to assist when possible.</a:t>
            </a:r>
          </a:p>
          <a:p>
            <a:pPr marL="628650" lvl="1" indent="-171450">
              <a:buFont typeface="Arial" panose="020B0604020202020204" pitchFamily="34" charset="0"/>
              <a:buChar char="•"/>
            </a:pPr>
            <a:r>
              <a:rPr lang="en-US" sz="1200" b="0" dirty="0"/>
              <a:t>Three to four saline nose drops would be placed in each nostril. Do one side at a time.</a:t>
            </a:r>
          </a:p>
          <a:p>
            <a:pPr marL="1085850" lvl="2" indent="-171450">
              <a:buFont typeface="Arial" panose="020B0604020202020204" pitchFamily="34" charset="0"/>
              <a:buChar char="•"/>
            </a:pPr>
            <a:r>
              <a:rPr lang="en-US" sz="1200" b="0" dirty="0"/>
              <a:t>Wait approximately a minute to allow the saline to thin the mucus.</a:t>
            </a:r>
          </a:p>
          <a:p>
            <a:pPr marL="628650" lvl="1" indent="-171450">
              <a:buFont typeface="Arial" panose="020B0604020202020204" pitchFamily="34" charset="0"/>
              <a:buChar char="•"/>
            </a:pPr>
            <a:r>
              <a:rPr lang="en-US" sz="1200" b="0" dirty="0"/>
              <a:t>Use the bulb syringe to suction each nostril.</a:t>
            </a:r>
          </a:p>
          <a:p>
            <a:pPr marL="1085850" lvl="2" indent="-171450">
              <a:buFont typeface="Arial" panose="020B0604020202020204" pitchFamily="34" charset="0"/>
              <a:buChar char="•"/>
            </a:pPr>
            <a:r>
              <a:rPr lang="en-US" sz="1200" b="0" dirty="0"/>
              <a:t>Ensure you clear the bulb syringe of mucus in towel or tissue after each suction.</a:t>
            </a:r>
          </a:p>
          <a:p>
            <a:pPr marL="1085850" lvl="2" indent="-171450">
              <a:buFont typeface="Arial" panose="020B0604020202020204" pitchFamily="34" charset="0"/>
              <a:buChar char="•"/>
            </a:pPr>
            <a:r>
              <a:rPr lang="en-US" sz="1200" b="0" dirty="0"/>
              <a:t>You may not need to use saline drops when suctioning if mucus is not too thick.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How often should you suction?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You should suction until the airway is clear and breathing is improved.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Expand on the importance of suctioning to ensure adequate ventilations.</a:t>
            </a:r>
          </a:p>
          <a:p>
            <a:endParaRPr lang="en-US" baseline="0"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15</a:t>
            </a:fld>
            <a:endParaRPr lang="en-US" dirty="0"/>
          </a:p>
        </p:txBody>
      </p:sp>
    </p:spTree>
    <p:extLst>
      <p:ext uri="{BB962C8B-B14F-4D97-AF65-F5344CB8AC3E}">
        <p14:creationId xmlns:p14="http://schemas.microsoft.com/office/powerpoint/2010/main" val="4052661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Review history </a:t>
            </a:r>
            <a:r>
              <a:rPr lang="en-US" baseline="0" dirty="0"/>
              <a:t>taking using the OPQRST mnemonic.</a:t>
            </a:r>
          </a:p>
          <a:p>
            <a:pPr marL="628650" lvl="1" indent="-171450">
              <a:buFont typeface="Arial" panose="020B0604020202020204" pitchFamily="34" charset="0"/>
              <a:buChar char="•"/>
            </a:pPr>
            <a:r>
              <a:rPr lang="en-US" dirty="0"/>
              <a:t>O – Gradual</a:t>
            </a:r>
            <a:r>
              <a:rPr lang="en-US" sz="800" dirty="0"/>
              <a:t> </a:t>
            </a:r>
            <a:endParaRPr lang="en-US" dirty="0"/>
          </a:p>
          <a:p>
            <a:pPr marL="628650" lvl="1" indent="-171450">
              <a:buFont typeface="Arial" panose="020B0604020202020204" pitchFamily="34" charset="0"/>
              <a:buChar char="•"/>
            </a:pPr>
            <a:r>
              <a:rPr lang="en-US" dirty="0"/>
              <a:t>P – None</a:t>
            </a:r>
          </a:p>
          <a:p>
            <a:pPr marL="628650" lvl="1" indent="-171450">
              <a:buFont typeface="Arial" panose="020B0604020202020204" pitchFamily="34" charset="0"/>
              <a:buChar char="•"/>
            </a:pPr>
            <a:r>
              <a:rPr lang="en-US" dirty="0"/>
              <a:t>Q – N/A</a:t>
            </a:r>
          </a:p>
          <a:p>
            <a:pPr marL="628650" lvl="1" indent="-171450">
              <a:buFont typeface="Arial" panose="020B0604020202020204" pitchFamily="34" charset="0"/>
              <a:buChar char="•"/>
            </a:pPr>
            <a:r>
              <a:rPr lang="en-US" dirty="0"/>
              <a:t>R – None</a:t>
            </a:r>
          </a:p>
          <a:p>
            <a:pPr marL="628650" lvl="1" indent="-171450">
              <a:buFont typeface="Arial" panose="020B0604020202020204" pitchFamily="34" charset="0"/>
              <a:buChar char="•"/>
            </a:pPr>
            <a:r>
              <a:rPr lang="en-US" dirty="0"/>
              <a:t>S – Unknown</a:t>
            </a:r>
          </a:p>
          <a:p>
            <a:pPr marL="628650" lvl="1" indent="-171450">
              <a:buFont typeface="Arial" panose="020B0604020202020204" pitchFamily="34" charset="0"/>
              <a:buChar char="•"/>
            </a:pPr>
            <a:r>
              <a:rPr lang="en-US" dirty="0"/>
              <a:t>T – 3 days</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Participant engagement</a:t>
            </a:r>
          </a:p>
          <a:p>
            <a:pPr marL="628650" lvl="1" indent="-171450">
              <a:buFont typeface="Arial" panose="020B0604020202020204" pitchFamily="34" charset="0"/>
              <a:buChar char="•"/>
            </a:pPr>
            <a:r>
              <a:rPr lang="en-US" dirty="0"/>
              <a:t>Discuss the importance of continuously </a:t>
            </a:r>
            <a:r>
              <a:rPr lang="en-US" b="0" dirty="0"/>
              <a:t>reevaluating pediatric airway and breathing.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Expand on additional measures that may be used to calm the patient, such as methods in which the caregiver can assist healthcare personnel.</a:t>
            </a:r>
          </a:p>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2146E-B839-164B-9975-6846FA04A5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3899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Review history taking using </a:t>
            </a:r>
            <a:r>
              <a:rPr lang="en-US" b="0" dirty="0"/>
              <a:t>SAMPLER.</a:t>
            </a:r>
          </a:p>
          <a:p>
            <a:pPr marL="565150" lvl="2" indent="-273050">
              <a:buSzPct val="80000"/>
              <a:buFont typeface="Wingdings" charset="2"/>
              <a:buChar char="§"/>
              <a:tabLst>
                <a:tab pos="1028700" algn="l"/>
              </a:tabLst>
            </a:pPr>
            <a:r>
              <a:rPr lang="en-US" sz="1200" b="0" dirty="0"/>
              <a:t>S </a:t>
            </a:r>
            <a:r>
              <a:rPr lang="en-US" b="0" dirty="0"/>
              <a:t>– </a:t>
            </a:r>
            <a:r>
              <a:rPr lang="en-US" sz="1200" b="0" dirty="0"/>
              <a:t>Difficulty breathing, nasal flaring, accessory muscle use, copious amounts of nasal drainage.</a:t>
            </a:r>
          </a:p>
          <a:p>
            <a:pPr marL="565150" lvl="2" indent="-273050">
              <a:buSzPct val="80000"/>
              <a:buFont typeface="Wingdings" charset="2"/>
              <a:buChar char="§"/>
            </a:pPr>
            <a:r>
              <a:rPr lang="en-US" sz="1200" b="0" dirty="0"/>
              <a:t>A </a:t>
            </a:r>
            <a:r>
              <a:rPr lang="en-US" b="0" dirty="0"/>
              <a:t>– </a:t>
            </a:r>
            <a:r>
              <a:rPr lang="en-US" sz="1200" b="0" dirty="0"/>
              <a:t>No known allergies.</a:t>
            </a:r>
          </a:p>
          <a:p>
            <a:pPr marL="565150" lvl="2" indent="-273050">
              <a:buSzPct val="80000"/>
              <a:buFont typeface="Wingdings" charset="2"/>
              <a:buChar char="§"/>
            </a:pPr>
            <a:r>
              <a:rPr lang="en-US" sz="1200" b="0" dirty="0"/>
              <a:t>M </a:t>
            </a:r>
            <a:r>
              <a:rPr lang="en-US" b="0" dirty="0"/>
              <a:t>– </a:t>
            </a:r>
            <a:r>
              <a:rPr lang="en-US" sz="1200" b="0" dirty="0"/>
              <a:t>None.</a:t>
            </a:r>
            <a:endParaRPr lang="en-US" sz="1200" b="0" baseline="-25000" dirty="0"/>
          </a:p>
          <a:p>
            <a:pPr marL="565150" lvl="2" indent="-273050">
              <a:buSzPct val="80000"/>
              <a:buFont typeface="Wingdings" charset="2"/>
              <a:buChar char="§"/>
            </a:pPr>
            <a:r>
              <a:rPr lang="en-US" sz="1200" b="0" dirty="0"/>
              <a:t>P </a:t>
            </a:r>
            <a:r>
              <a:rPr lang="en-US" b="0" dirty="0"/>
              <a:t>– </a:t>
            </a:r>
            <a:r>
              <a:rPr lang="en-US" sz="1200" b="0" dirty="0"/>
              <a:t>RSV, bronchiolitis.</a:t>
            </a:r>
          </a:p>
          <a:p>
            <a:pPr marL="565150" lvl="2" indent="-273050">
              <a:buSzPct val="80000"/>
              <a:buFont typeface="Wingdings" charset="2"/>
              <a:buChar char="§"/>
            </a:pPr>
            <a:r>
              <a:rPr lang="en-US" sz="1200" b="0" dirty="0"/>
              <a:t>L </a:t>
            </a:r>
            <a:r>
              <a:rPr lang="en-US" b="0" dirty="0"/>
              <a:t>– </a:t>
            </a:r>
            <a:r>
              <a:rPr lang="en-US" sz="1200" b="0" dirty="0"/>
              <a:t>Took a few bites of cereal this afternoon. He became agitated while drinking milk an hour ago.  </a:t>
            </a:r>
          </a:p>
          <a:p>
            <a:pPr marL="565150" lvl="2" indent="-273050">
              <a:buSzPct val="80000"/>
              <a:buFont typeface="Wingdings" charset="2"/>
              <a:buChar char="§"/>
            </a:pPr>
            <a:r>
              <a:rPr lang="en-US" sz="1200" b="0" dirty="0"/>
              <a:t>E </a:t>
            </a:r>
            <a:r>
              <a:rPr lang="en-US" b="0" dirty="0"/>
              <a:t>– </a:t>
            </a:r>
            <a:r>
              <a:rPr lang="en-US" sz="1200" b="0" dirty="0"/>
              <a:t>Has gotten worse over the last 3 days. Physician advised to call EMS if breathing got worse. Suctioning was not helping.</a:t>
            </a:r>
          </a:p>
          <a:p>
            <a:pPr marL="1022350" lvl="3" indent="-273050">
              <a:buSzPct val="80000"/>
              <a:buFont typeface="Wingdings" charset="2"/>
              <a:buChar char="§"/>
            </a:pPr>
            <a:r>
              <a:rPr lang="en-US" sz="1200" b="0" dirty="0"/>
              <a:t>Parents were not aware of using saline drops to assist with suctioning.</a:t>
            </a:r>
          </a:p>
          <a:p>
            <a:pPr marL="565150" lvl="2" indent="-273050">
              <a:buSzPct val="80000"/>
              <a:buFont typeface="Wingdings" charset="2"/>
              <a:buChar char="§"/>
            </a:pPr>
            <a:r>
              <a:rPr lang="en-US" sz="1200" b="0" dirty="0"/>
              <a:t>R </a:t>
            </a:r>
            <a:r>
              <a:rPr lang="en-US" b="0" dirty="0"/>
              <a:t>– </a:t>
            </a:r>
            <a:r>
              <a:rPr lang="en-US" sz="1200" b="0" dirty="0"/>
              <a:t> History of RSV-bronchiolitis, age, nasal drainage.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2146E-B839-164B-9975-6846FA04A5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0352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371600" y="1143000"/>
            <a:ext cx="4114800" cy="3086100"/>
          </a:xfrm>
          <a:ln/>
        </p:spPr>
      </p:sp>
      <p:sp>
        <p:nvSpPr>
          <p:cNvPr id="56322"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Instructor </a:t>
            </a:r>
            <a:r>
              <a:rPr lang="en-US" b="0" dirty="0"/>
              <a:t>N</a:t>
            </a:r>
            <a:r>
              <a:rPr lang="en-US" dirty="0"/>
              <a:t>otes</a:t>
            </a:r>
          </a:p>
          <a:p>
            <a:endParaRPr lang="en-US" dirty="0"/>
          </a:p>
          <a:p>
            <a:pPr marL="171450" indent="-171450">
              <a:buFont typeface="Arial" panose="020B0604020202020204" pitchFamily="34" charset="0"/>
              <a:buChar char="•"/>
            </a:pPr>
            <a:r>
              <a:rPr lang="en-US" dirty="0"/>
              <a:t>Discuss what </a:t>
            </a:r>
            <a:r>
              <a:rPr lang="en-US" b="0" dirty="0"/>
              <a:t>the vital signs tell us about the patient.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SpO</a:t>
            </a:r>
            <a:r>
              <a:rPr lang="en-US" sz="1200" b="0" kern="1200" baseline="-25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 92% on room air and an improvement with suctioning and high-flow blow-by oxygen.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He is hypoxic.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Unable to obtain ETCO</a:t>
            </a:r>
            <a:r>
              <a:rPr lang="en-US" b="0" baseline="-25000" dirty="0"/>
              <a:t>2</a:t>
            </a:r>
            <a:r>
              <a:rPr kumimoji="0" lang="en-US" sz="1200" b="0" i="0" u="none" strike="noStrike" kern="1200" cap="none" spc="0" normalizeH="0" baseline="0" noProof="0" dirty="0">
                <a:ln>
                  <a:noFill/>
                </a:ln>
                <a:solidFill>
                  <a:prstClr val="black"/>
                </a:solidFill>
                <a:effectLst/>
                <a:uLnTx/>
                <a:uFillTx/>
                <a:latin typeface="+mn-lt"/>
                <a:ea typeface="+mn-ea"/>
                <a:cs typeface="+mn-cs"/>
              </a:rPr>
              <a:t> due to increasing agitation of child when attempting to place on patient.</a:t>
            </a:r>
            <a:endParaRPr lang="en-US" sz="1200" b="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Along with his adventitious lung sounds, the diagnostics indicate he is in respiratory distress.</a:t>
            </a:r>
          </a:p>
          <a:p>
            <a:pPr marL="171450" indent="-171450">
              <a:buFont typeface="Arial" panose="020B0604020202020204" pitchFamily="34" charset="0"/>
              <a:buChar char="•"/>
              <a:defRPr/>
            </a:pPr>
            <a:r>
              <a:rPr lang="en-US" b="0" dirty="0"/>
              <a:t>Participant engagement</a:t>
            </a:r>
          </a:p>
          <a:p>
            <a:pPr marL="628650" lvl="1" indent="-171450">
              <a:buFont typeface="Arial" panose="020B0604020202020204" pitchFamily="34" charset="0"/>
              <a:buChar char="•"/>
              <a:defRPr/>
            </a:pPr>
            <a:r>
              <a:rPr lang="en-US" b="0" dirty="0"/>
              <a:t>Discuss expected typical vital signs for age.</a:t>
            </a:r>
          </a:p>
          <a:p>
            <a:pPr marL="0" indent="0">
              <a:buFont typeface="Arial"/>
              <a:buNone/>
              <a:defRPr/>
            </a:pPr>
            <a:endParaRPr lang="en-US"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785372" indent="-302066" eaLnBrk="0" hangingPunct="0">
              <a:defRPr sz="2500">
                <a:solidFill>
                  <a:schemeClr val="tx1"/>
                </a:solidFill>
                <a:latin typeface="Arial" panose="020B0604020202020204" pitchFamily="34" charset="0"/>
                <a:ea typeface="ＭＳ Ｐゴシック" panose="020B0600070205080204" pitchFamily="34" charset="-128"/>
              </a:defRPr>
            </a:lvl2pPr>
            <a:lvl3pPr marL="1208265" indent="-241653" eaLnBrk="0" hangingPunct="0">
              <a:defRPr sz="2500">
                <a:solidFill>
                  <a:schemeClr val="tx1"/>
                </a:solidFill>
                <a:latin typeface="Arial" panose="020B0604020202020204" pitchFamily="34" charset="0"/>
                <a:ea typeface="ＭＳ Ｐゴシック" panose="020B0600070205080204" pitchFamily="34" charset="-128"/>
              </a:defRPr>
            </a:lvl3pPr>
            <a:lvl4pPr marL="1691571" indent="-241653" eaLnBrk="0" hangingPunct="0">
              <a:defRPr sz="2500">
                <a:solidFill>
                  <a:schemeClr val="tx1"/>
                </a:solidFill>
                <a:latin typeface="Arial" panose="020B0604020202020204" pitchFamily="34" charset="0"/>
                <a:ea typeface="ＭＳ Ｐゴシック" panose="020B0600070205080204" pitchFamily="34" charset="-128"/>
              </a:defRPr>
            </a:lvl4pPr>
            <a:lvl5pPr marL="2174878" indent="-241653" eaLnBrk="0" hangingPunct="0">
              <a:defRPr sz="2500">
                <a:solidFill>
                  <a:schemeClr val="tx1"/>
                </a:solidFill>
                <a:latin typeface="Arial" panose="020B0604020202020204" pitchFamily="34" charset="0"/>
                <a:ea typeface="ＭＳ Ｐゴシック" panose="020B0600070205080204" pitchFamily="34" charset="-128"/>
              </a:defRPr>
            </a:lvl5pPr>
            <a:lvl6pPr marL="2658184"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141490"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624796"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108102"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851E97FA-2DDF-453C-BAE1-9B1A1A1B3656}" type="slidenum">
              <a:rPr lang="en-US" altLang="en-US" sz="1300">
                <a:solidFill>
                  <a:prstClr val="black"/>
                </a:solidFill>
              </a:rPr>
              <a:pPr eaLnBrk="1" hangingPunct="1"/>
              <a:t>18</a:t>
            </a:fld>
            <a:endParaRPr lang="en-US" altLang="en-US" sz="1300" dirty="0">
              <a:solidFill>
                <a:prstClr val="black"/>
              </a:solidFill>
            </a:endParaRPr>
          </a:p>
        </p:txBody>
      </p:sp>
    </p:spTree>
    <p:extLst>
      <p:ext uri="{BB962C8B-B14F-4D97-AF65-F5344CB8AC3E}">
        <p14:creationId xmlns:p14="http://schemas.microsoft.com/office/powerpoint/2010/main" val="455967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lnSpcReduction="10000"/>
          </a:bodyPr>
          <a:lstStyle/>
          <a:p>
            <a:r>
              <a:rPr lang="en-US" b="0" dirty="0"/>
              <a:t>Instructor Notes</a:t>
            </a:r>
          </a:p>
          <a:p>
            <a:endParaRPr lang="en-US" b="0" dirty="0"/>
          </a:p>
          <a:p>
            <a:r>
              <a:rPr lang="en-US" b="0" i="1" dirty="0"/>
              <a:t>*Ask participants: Given the age of this child, would you perform a head-to-toe or toe-to-head assessment? </a:t>
            </a:r>
          </a:p>
          <a:p>
            <a:endParaRPr lang="en-US" b="1" dirty="0"/>
          </a:p>
          <a:p>
            <a:pPr marL="171450" indent="-171450">
              <a:buFont typeface="Arial" panose="020B0604020202020204" pitchFamily="34" charset="0"/>
              <a:buChar char="•"/>
            </a:pPr>
            <a:r>
              <a:rPr lang="en-US" b="1" dirty="0"/>
              <a:t>HEENT</a:t>
            </a:r>
          </a:p>
          <a:p>
            <a:pPr marL="628650" lvl="1" indent="-171450">
              <a:buFont typeface="Arial" panose="020B0604020202020204" pitchFamily="34" charset="0"/>
              <a:buChar char="•"/>
            </a:pPr>
            <a:r>
              <a:rPr lang="en-US" dirty="0"/>
              <a:t>Head: Unremarkable</a:t>
            </a:r>
          </a:p>
          <a:p>
            <a:pPr marL="628650" lvl="1" indent="-171450">
              <a:buFont typeface="Arial" panose="020B0604020202020204" pitchFamily="34" charset="0"/>
              <a:buChar char="•"/>
            </a:pPr>
            <a:r>
              <a:rPr lang="en-US" dirty="0"/>
              <a:t>Eyes: PERRL</a:t>
            </a:r>
          </a:p>
          <a:p>
            <a:pPr marL="628650" lvl="1" indent="-171450">
              <a:buFont typeface="Arial" panose="020B0604020202020204" pitchFamily="34" charset="0"/>
              <a:buChar char="•"/>
            </a:pPr>
            <a:r>
              <a:rPr lang="en-US" dirty="0"/>
              <a:t>Ears: Unremarkable</a:t>
            </a:r>
          </a:p>
          <a:p>
            <a:pPr marL="628650" lvl="1" indent="-171450">
              <a:buFont typeface="Arial" panose="020B0604020202020204" pitchFamily="34" charset="0"/>
              <a:buChar char="•"/>
            </a:pPr>
            <a:r>
              <a:rPr lang="en-US" dirty="0"/>
              <a:t>Nose: </a:t>
            </a:r>
            <a:r>
              <a:rPr lang="en-US" sz="1200" dirty="0">
                <a:solidFill>
                  <a:prstClr val="black"/>
                </a:solidFill>
                <a:latin typeface="+mn-lt"/>
              </a:rPr>
              <a:t>Copious amounts of clear nasal drainage, nasal flaring</a:t>
            </a:r>
          </a:p>
          <a:p>
            <a:pPr marL="628650" lvl="1" indent="-171450">
              <a:buFont typeface="Arial" panose="020B0604020202020204" pitchFamily="34" charset="0"/>
              <a:buChar char="•"/>
            </a:pPr>
            <a:r>
              <a:rPr lang="en-US" dirty="0"/>
              <a:t>Throat: Unremarkable</a:t>
            </a:r>
          </a:p>
          <a:p>
            <a:pPr marL="171450" indent="-171450">
              <a:buFont typeface="Arial" panose="020B0604020202020204" pitchFamily="34" charset="0"/>
              <a:buChar char="•"/>
            </a:pPr>
            <a:r>
              <a:rPr lang="en-US" b="1" dirty="0"/>
              <a:t>Heart and lungs</a:t>
            </a:r>
          </a:p>
          <a:p>
            <a:pPr marL="742950" lvl="1" indent="-285750" defTabSz="914400">
              <a:buFont typeface="Arial" panose="020B0604020202020204" pitchFamily="34" charset="0"/>
              <a:buChar char="•"/>
              <a:defRPr/>
            </a:pPr>
            <a:r>
              <a:rPr lang="en-US" sz="1400" dirty="0">
                <a:solidFill>
                  <a:prstClr val="black"/>
                </a:solidFill>
              </a:rPr>
              <a:t>Lung sounds: Expiratory wheezes. Heart sounds are normal, no murmur.</a:t>
            </a:r>
          </a:p>
          <a:p>
            <a:pPr marL="1200150" lvl="2" indent="-285750" defTabSz="914400">
              <a:buFont typeface="Arial" panose="020B0604020202020204" pitchFamily="34" charset="0"/>
              <a:buChar char="•"/>
              <a:defRPr/>
            </a:pPr>
            <a:r>
              <a:rPr lang="en-US" sz="1200" dirty="0">
                <a:solidFill>
                  <a:prstClr val="black"/>
                </a:solidFill>
              </a:rPr>
              <a:t>Respirations rapid with intercostal retractions. </a:t>
            </a:r>
            <a:endParaRPr lang="en-US" b="1" dirty="0"/>
          </a:p>
          <a:p>
            <a:pPr marL="171450" indent="-171450">
              <a:buFont typeface="Arial" panose="020B0604020202020204" pitchFamily="34" charset="0"/>
              <a:buChar char="•"/>
            </a:pPr>
            <a:r>
              <a:rPr lang="en-US" b="1" dirty="0"/>
              <a:t>Neuro</a:t>
            </a:r>
          </a:p>
          <a:p>
            <a:pPr marL="628650" lvl="1" indent="-171450">
              <a:buFont typeface="Arial" panose="020B0604020202020204" pitchFamily="34" charset="0"/>
              <a:buChar char="•"/>
            </a:pPr>
            <a:r>
              <a:rPr lang="en-US" dirty="0"/>
              <a:t>Circulation, motor, and sensory (CMS) intact, </a:t>
            </a:r>
            <a:r>
              <a:rPr kumimoji="0" lang="en-US" sz="1200" b="0" i="0" u="none" strike="noStrike" kern="1200" cap="none" spc="0" normalizeH="0" baseline="0" noProof="0" dirty="0">
                <a:ln>
                  <a:noFill/>
                </a:ln>
                <a:solidFill>
                  <a:prstClr val="black"/>
                </a:solidFill>
                <a:effectLst/>
                <a:uLnTx/>
                <a:uFillTx/>
                <a:latin typeface="+mn-lt"/>
                <a:ea typeface="+mn-ea"/>
                <a:cs typeface="+mn-cs"/>
              </a:rPr>
              <a:t>restless and easily agitated.</a:t>
            </a:r>
            <a:endParaRPr lang="en-US" dirty="0"/>
          </a:p>
          <a:p>
            <a:pPr marL="171450" indent="-171450">
              <a:buFont typeface="Arial" panose="020B0604020202020204" pitchFamily="34" charset="0"/>
              <a:buChar char="•"/>
            </a:pPr>
            <a:r>
              <a:rPr lang="en-US" b="1" dirty="0"/>
              <a:t>Abdomen and pelvis</a:t>
            </a:r>
          </a:p>
          <a:p>
            <a:pPr marL="628650" lvl="1" indent="-171450">
              <a:buFont typeface="Arial" panose="020B0604020202020204" pitchFamily="34" charset="0"/>
              <a:buChar char="•"/>
            </a:pPr>
            <a:r>
              <a:rPr lang="en-US" dirty="0"/>
              <a:t>Soft, nontender. Bowel sounds are normal.</a:t>
            </a:r>
          </a:p>
          <a:p>
            <a:pPr marL="171450" indent="-171450">
              <a:buFont typeface="Arial" panose="020B0604020202020204" pitchFamily="34" charset="0"/>
              <a:buChar char="•"/>
            </a:pPr>
            <a:r>
              <a:rPr lang="en-US" b="1" dirty="0"/>
              <a:t>Upper extremities</a:t>
            </a:r>
          </a:p>
          <a:p>
            <a:pPr marL="628650" lvl="1" indent="-171450">
              <a:buFont typeface="Arial" panose="020B0604020202020204" pitchFamily="34" charset="0"/>
              <a:buChar char="•"/>
            </a:pPr>
            <a:r>
              <a:rPr lang="en-US" dirty="0"/>
              <a:t>Unremarkable</a:t>
            </a:r>
          </a:p>
          <a:p>
            <a:pPr marL="171450" indent="-171450">
              <a:buFont typeface="Arial" panose="020B0604020202020204" pitchFamily="34" charset="0"/>
              <a:buChar char="•"/>
            </a:pPr>
            <a:r>
              <a:rPr lang="en-US" b="1" dirty="0"/>
              <a:t>Lower extremities</a:t>
            </a:r>
          </a:p>
          <a:p>
            <a:pPr marL="628650" lvl="1" indent="-171450">
              <a:buFont typeface="Arial" panose="020B0604020202020204" pitchFamily="34" charset="0"/>
              <a:buChar char="•"/>
            </a:pPr>
            <a:r>
              <a:rPr lang="en-US" dirty="0"/>
              <a:t>Unremarkable</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4E427-9911-4858-A637-FB4CBC46EF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399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Instructor Notes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0" dirty="0"/>
              <a:t>Discuss the</a:t>
            </a:r>
            <a:r>
              <a:rPr lang="en-US" b="0" baseline="0" dirty="0"/>
              <a:t> learning objectives and the importance of thoroughly understanding each one. </a:t>
            </a:r>
            <a:endParaRPr lang="en-US" b="0" dirty="0">
              <a:latin typeface="Arial" charset="0"/>
            </a:endParaRPr>
          </a:p>
          <a:p>
            <a:pPr marL="514350" indent="-284163">
              <a:lnSpc>
                <a:spcPct val="100000"/>
              </a:lnSpc>
              <a:spcBef>
                <a:spcPts val="600"/>
              </a:spcBef>
              <a:buFont typeface="Arial" panose="020B0604020202020204" pitchFamily="34" charset="0"/>
              <a:buChar char="•"/>
            </a:pPr>
            <a:r>
              <a:rPr lang="en-US" dirty="0"/>
              <a:t>Review the anatomy and physiology of the pediatric airway and ventilation.</a:t>
            </a:r>
          </a:p>
          <a:p>
            <a:pPr marL="514350" indent="-284163">
              <a:lnSpc>
                <a:spcPct val="100000"/>
              </a:lnSpc>
              <a:spcBef>
                <a:spcPts val="600"/>
              </a:spcBef>
              <a:buFont typeface="Arial" panose="020B0604020202020204" pitchFamily="34" charset="0"/>
              <a:buChar char="•"/>
            </a:pPr>
            <a:r>
              <a:rPr lang="en-US" dirty="0"/>
              <a:t>Differentiate between respiratory distress and failure in pediatrics.</a:t>
            </a:r>
          </a:p>
          <a:p>
            <a:pPr marL="514350" indent="-284163">
              <a:lnSpc>
                <a:spcPct val="100000"/>
              </a:lnSpc>
              <a:spcBef>
                <a:spcPts val="600"/>
              </a:spcBef>
              <a:buFont typeface="Arial" panose="020B0604020202020204" pitchFamily="34" charset="0"/>
              <a:buChar char="•"/>
            </a:pPr>
            <a:r>
              <a:rPr lang="en-US" dirty="0"/>
              <a:t>Discuss management of pediatric patients with respiratory emergencies using the Pediatric Assessment Triangle and XABCDE. </a:t>
            </a:r>
          </a:p>
          <a:p>
            <a:pPr marL="514350" marR="0" lvl="0" indent="-2841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t>Use the most appropriate pediatric airway management intervention based on the patient’s assessment findings. </a:t>
            </a:r>
          </a:p>
          <a:p>
            <a:endParaRPr lang="en-US" dirty="0"/>
          </a:p>
        </p:txBody>
      </p:sp>
      <p:sp>
        <p:nvSpPr>
          <p:cNvPr id="4" name="Slide Number Placeholder 3"/>
          <p:cNvSpPr>
            <a:spLocks noGrp="1"/>
          </p:cNvSpPr>
          <p:nvPr>
            <p:ph type="sldNum" sz="quarter" idx="5"/>
          </p:nvPr>
        </p:nvSpPr>
        <p:spPr/>
        <p:txBody>
          <a:bodyPr/>
          <a:lstStyle/>
          <a:p>
            <a:fld id="{2B2225B7-14D2-4B83-9463-E78E66ECF1B1}" type="slidenum">
              <a:rPr lang="en-US" smtClean="0"/>
              <a:t>2</a:t>
            </a:fld>
            <a:endParaRPr lang="en-US" dirty="0"/>
          </a:p>
        </p:txBody>
      </p:sp>
    </p:spTree>
    <p:extLst>
      <p:ext uri="{BB962C8B-B14F-4D97-AF65-F5344CB8AC3E}">
        <p14:creationId xmlns:p14="http://schemas.microsoft.com/office/powerpoint/2010/main" val="2620935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t>
            </a:r>
            <a:r>
              <a:rPr lang="en-US" b="0" dirty="0"/>
              <a:t>N</a:t>
            </a:r>
            <a:r>
              <a:rPr lang="en-US" dirty="0"/>
              <a:t>otes</a:t>
            </a:r>
          </a:p>
          <a:p>
            <a:endParaRPr lang="en-US" dirty="0"/>
          </a:p>
          <a:p>
            <a:pPr marL="171450" indent="-171450">
              <a:buFont typeface="Arial" panose="020B0604020202020204" pitchFamily="34" charset="0"/>
              <a:buChar char="•"/>
            </a:pPr>
            <a:r>
              <a:rPr lang="en-US" dirty="0"/>
              <a:t>Ask students how they </a:t>
            </a:r>
            <a:r>
              <a:rPr lang="en-US" b="0" dirty="0"/>
              <a:t>would treat this patient according to their local protocol and scope of practice.</a:t>
            </a:r>
          </a:p>
          <a:p>
            <a:pPr marL="628650" lvl="1" indent="-171450">
              <a:buFont typeface="Arial" panose="020B0604020202020204" pitchFamily="34" charset="0"/>
              <a:buChar char="•"/>
            </a:pPr>
            <a:r>
              <a:rPr lang="en-US" b="0" dirty="0"/>
              <a:t>The patient should be treated with</a:t>
            </a:r>
            <a:r>
              <a:rPr lang="en-US" b="0" baseline="0" dirty="0"/>
              <a:t> supportive care. </a:t>
            </a:r>
          </a:p>
          <a:p>
            <a:pPr marL="628650" lvl="1" indent="-171450">
              <a:buFont typeface="Arial" panose="020B0604020202020204" pitchFamily="34" charset="0"/>
              <a:buChar char="•"/>
            </a:pPr>
            <a:r>
              <a:rPr lang="en-US" b="0" dirty="0"/>
              <a:t>Be prepared for rapid</a:t>
            </a:r>
            <a:r>
              <a:rPr lang="en-US" b="0" baseline="0" dirty="0"/>
              <a:t> deterioration. </a:t>
            </a:r>
          </a:p>
          <a:p>
            <a:pPr marL="171450" indent="-171450">
              <a:buFont typeface="Arial" panose="020B0604020202020204" pitchFamily="34" charset="0"/>
              <a:buChar char="•"/>
            </a:pPr>
            <a:r>
              <a:rPr lang="en-US" sz="1200" b="0" dirty="0">
                <a:ln/>
                <a:solidFill>
                  <a:schemeClr val="accent4"/>
                </a:solidFill>
              </a:rPr>
              <a:t>Patient management</a:t>
            </a:r>
          </a:p>
          <a:p>
            <a:pPr marL="628650" lvl="1" indent="-171450">
              <a:buFont typeface="Arial" panose="020B0604020202020204" pitchFamily="34" charset="0"/>
              <a:buChar char="•"/>
            </a:pPr>
            <a:r>
              <a:rPr lang="en-US" sz="1200" b="0" dirty="0">
                <a:ln/>
                <a:solidFill>
                  <a:schemeClr val="accent4"/>
                </a:solidFill>
              </a:rPr>
              <a:t>What are your goals for this patient?</a:t>
            </a:r>
          </a:p>
          <a:p>
            <a:pPr marL="1085850" lvl="2" indent="-171450">
              <a:buFont typeface="Arial" panose="020B0604020202020204" pitchFamily="34" charset="0"/>
              <a:buChar char="•"/>
            </a:pPr>
            <a:r>
              <a:rPr lang="en-US" b="0" dirty="0"/>
              <a:t>The patient should be treated with</a:t>
            </a:r>
            <a:r>
              <a:rPr lang="en-US" b="0" baseline="0" dirty="0"/>
              <a:t> supportive care. </a:t>
            </a:r>
          </a:p>
          <a:p>
            <a:pPr marL="1085850" lvl="2" indent="-171450">
              <a:buFont typeface="Arial" panose="020B0604020202020204" pitchFamily="34" charset="0"/>
              <a:buChar char="•"/>
            </a:pPr>
            <a:r>
              <a:rPr lang="en-US" b="0" dirty="0"/>
              <a:t>Be prepared for rapid</a:t>
            </a:r>
            <a:r>
              <a:rPr lang="en-US" b="0" baseline="0" dirty="0"/>
              <a:t> deterioration. </a:t>
            </a:r>
            <a:endParaRPr lang="en-US" sz="1200" b="0" i="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Promptly identify respiratory distress, failure, and/or arrest, and intervene for patients who require escalation of therapy.</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Deliver appropriate therapy by differentiating other causes of pediatric respiratory distress.</a:t>
            </a:r>
            <a:endParaRPr lang="en-US" sz="1200" b="0" dirty="0">
              <a:ln/>
              <a:solidFill>
                <a:schemeClr val="accent4"/>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n/>
                <a:solidFill>
                  <a:schemeClr val="accent4"/>
                </a:solidFill>
              </a:rPr>
              <a:t>Would bronchodilators or corticosteroids work in this patient?</a:t>
            </a:r>
          </a:p>
          <a:p>
            <a:pPr marL="1085850" lvl="2" indent="-171450" eaLnBrk="1" hangingPunct="1">
              <a:spcBef>
                <a:spcPct val="0"/>
              </a:spcBef>
              <a:buFont typeface="Arial" panose="020B0604020202020204" pitchFamily="34" charset="0"/>
              <a:buChar char="•"/>
            </a:pPr>
            <a:r>
              <a:rPr lang="en-US" altLang="en-US" b="0" baseline="0" dirty="0">
                <a:latin typeface="Arial" pitchFamily="34" charset="0"/>
              </a:rPr>
              <a:t>The American Academy of Pediatrics does not support any treatment other than supportive care and oxygen support as effective in patients with bronchiolitis.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Studies show bronchodilators do not shorten the symptoms or length of stay.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Bronchodilators, nebulized epinephrine, and corticosteroids are not effective or recommended.</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baseline="0" dirty="0">
                <a:latin typeface="Arial" pitchFamily="34" charset="0"/>
              </a:rPr>
              <a:t>Bronchodilators do not usually help with bronchiolitis because of the secretion and inflammation causing the wheezes versus bronchoconstriction with asthma.  </a:t>
            </a:r>
            <a:endParaRPr lang="en-US" sz="1200" b="0" dirty="0">
              <a:ln/>
              <a:solidFill>
                <a:schemeClr val="accent4"/>
              </a:solidFill>
            </a:endParaRPr>
          </a:p>
          <a:p>
            <a:pPr marL="628650" lvl="1" indent="-171450" eaLnBrk="1" hangingPunct="1">
              <a:spcBef>
                <a:spcPct val="0"/>
              </a:spcBef>
              <a:buFont typeface="Arial" panose="020B0604020202020204" pitchFamily="34" charset="0"/>
              <a:buChar char="•"/>
            </a:pPr>
            <a:r>
              <a:rPr lang="en-US" altLang="en-US" b="0" baseline="0" dirty="0">
                <a:latin typeface="Arial" pitchFamily="34" charset="0"/>
              </a:rPr>
              <a:t>Infants are obligatory nasal breathers, so the best treatment is adequate nasal suctioning.  </a:t>
            </a:r>
          </a:p>
          <a:p>
            <a:pPr marL="1085850" marR="0" lvl="2"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0" dirty="0"/>
              <a:t>Hypertonic saline nebulization may be beneficial to this patient.</a:t>
            </a:r>
            <a:endParaRPr lang="en-US" altLang="en-US" b="0" baseline="0" dirty="0">
              <a:latin typeface="Arial" pitchFamily="34" charset="0"/>
            </a:endParaRPr>
          </a:p>
          <a:p>
            <a:pPr marL="171450" indent="-171450">
              <a:buFont typeface="Arial" panose="020B0604020202020204" pitchFamily="34" charset="0"/>
              <a:buChar char="•"/>
            </a:pPr>
            <a:r>
              <a:rPr lang="en-US" sz="1200" b="0" dirty="0">
                <a:ln/>
                <a:solidFill>
                  <a:schemeClr val="accent4"/>
                </a:solidFill>
              </a:rPr>
              <a:t>How has your differential diagnosis changed?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RSV-bronchiolitis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Pneumonia </a:t>
            </a:r>
          </a:p>
          <a:p>
            <a:pPr marL="914400" lvl="1" indent="-457200">
              <a:buFont typeface="Arial" panose="020B0604020202020204" pitchFamily="34" charset="0"/>
              <a:buChar char="•"/>
            </a:pPr>
            <a:endParaRPr lang="en-US" sz="1200" b="1" dirty="0">
              <a:ln/>
              <a:solidFill>
                <a:schemeClr val="accent4"/>
              </a:solidFill>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20</a:t>
            </a:fld>
            <a:endParaRPr lang="en-US" dirty="0"/>
          </a:p>
        </p:txBody>
      </p:sp>
    </p:spTree>
    <p:extLst>
      <p:ext uri="{BB962C8B-B14F-4D97-AF65-F5344CB8AC3E}">
        <p14:creationId xmlns:p14="http://schemas.microsoft.com/office/powerpoint/2010/main" val="3102754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Instructor Notes</a:t>
            </a:r>
          </a:p>
          <a:p>
            <a:pPr defTabSz="931774">
              <a:defRPr/>
            </a:pPr>
            <a:endParaRPr lang="en-US" dirty="0"/>
          </a:p>
          <a:p>
            <a:pPr marL="171450" indent="-171450" defTabSz="931774">
              <a:buFont typeface="Arial" panose="020B0604020202020204" pitchFamily="34" charset="0"/>
              <a:buChar char="•"/>
              <a:defRPr/>
            </a:pPr>
            <a:r>
              <a:rPr lang="en-US" dirty="0"/>
              <a:t>Discuss the ongoing management options </a:t>
            </a:r>
            <a:r>
              <a:rPr lang="en-US" b="0" dirty="0"/>
              <a:t>based on scope of practice and local protocols. </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Reassess the patient for the need of repeat suctioning.</a:t>
            </a:r>
            <a:endParaRPr lang="en-US" sz="1200" b="0" kern="1200" dirty="0">
              <a:solidFill>
                <a:schemeClr val="tx1"/>
              </a:solidFill>
              <a:effectLst/>
              <a:latin typeface="+mn-lt"/>
              <a:ea typeface="+mn-ea"/>
              <a:cs typeface="+mn-cs"/>
            </a:endParaRPr>
          </a:p>
          <a:p>
            <a:pPr marL="628650" lvl="1" indent="-171450" defTabSz="931774">
              <a:buFont typeface="Arial" panose="020B0604020202020204" pitchFamily="34" charset="0"/>
              <a:buChar char="•"/>
              <a:defRPr/>
            </a:pPr>
            <a:r>
              <a:rPr lang="en-US" sz="1200" b="0" kern="1200" dirty="0">
                <a:solidFill>
                  <a:schemeClr val="tx1"/>
                </a:solidFill>
                <a:effectLst/>
                <a:latin typeface="+mn-lt"/>
                <a:ea typeface="+mn-ea"/>
                <a:cs typeface="+mn-cs"/>
              </a:rPr>
              <a:t>The patient is continuously monitored during transport while you prepare intubation and positive pressure ventilation equipment. </a:t>
            </a:r>
          </a:p>
          <a:p>
            <a:pPr marL="628650" lvl="1" indent="-171450" defTabSz="931774">
              <a:buFont typeface="Arial" panose="020B0604020202020204" pitchFamily="34" charset="0"/>
              <a:buChar char="•"/>
              <a:defRPr/>
            </a:pPr>
            <a:r>
              <a:rPr lang="en-US" sz="1200" b="0" kern="1200" dirty="0">
                <a:solidFill>
                  <a:schemeClr val="tx1"/>
                </a:solidFill>
                <a:effectLst/>
                <a:latin typeface="+mn-lt"/>
                <a:ea typeface="+mn-ea"/>
                <a:cs typeface="+mn-cs"/>
              </a:rPr>
              <a:t>SpO</a:t>
            </a:r>
            <a:r>
              <a:rPr lang="en-US" sz="1200" b="0" kern="1200" baseline="-25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 rises to 95% and the patient appears less agitated and restless. </a:t>
            </a:r>
          </a:p>
          <a:p>
            <a:pPr marL="628650" lvl="1" indent="-171450" defTabSz="931774">
              <a:buFont typeface="Arial" panose="020B0604020202020204" pitchFamily="34" charset="0"/>
              <a:buChar char="•"/>
              <a:defRPr/>
            </a:pPr>
            <a:r>
              <a:rPr lang="en-US" sz="1200" b="0" kern="1200" dirty="0">
                <a:solidFill>
                  <a:schemeClr val="tx1"/>
                </a:solidFill>
                <a:effectLst/>
                <a:latin typeface="+mn-lt"/>
                <a:ea typeface="+mn-ea"/>
                <a:cs typeface="+mn-cs"/>
              </a:rPr>
              <a:t>There are no further changes during transport to the emergency department. </a:t>
            </a:r>
            <a:endParaRPr lang="en-US" b="0" dirty="0"/>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n/>
              </a:rPr>
              <a:t>Where is the most appropriate treatment destination and why?</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Discuss the transportation destination options for pediatrics in your region. </a:t>
            </a:r>
          </a:p>
          <a:p>
            <a:pPr marL="1085850" marR="0" lvl="2"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baseline="0" dirty="0">
                <a:latin typeface="Arial" pitchFamily="34" charset="0"/>
              </a:rPr>
              <a:t>Share with students when and if it would be appropriate to bypass certain facilities for this patient.</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baseline="0" dirty="0">
                <a:latin typeface="Arial" pitchFamily="34" charset="0"/>
              </a:rPr>
              <a:t>This infant should be transported to the closest appropriate facility. </a:t>
            </a:r>
            <a:endParaRPr lang="en-US" sz="1200" b="0" kern="1200" dirty="0">
              <a:solidFill>
                <a:schemeClr val="tx1"/>
              </a:solidFill>
              <a:effectLst/>
              <a:latin typeface="+mn-lt"/>
              <a:ea typeface="+mn-ea"/>
              <a:cs typeface="+mn-cs"/>
            </a:endParaRP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n/>
              </a:rPr>
              <a:t>How would  you safely transport this child in your ambulance?</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baseline="0" dirty="0">
                <a:latin typeface="Arial" pitchFamily="34" charset="0"/>
              </a:rPr>
              <a:t>Discuss policies and procedures for transporting pediatrics in your region.</a:t>
            </a:r>
          </a:p>
          <a:p>
            <a:pPr marL="1085850" marR="0" lvl="2"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baseline="0" dirty="0">
                <a:latin typeface="Arial" pitchFamily="34" charset="0"/>
              </a:rPr>
              <a:t>The father handed you the infant’s own car seat to use during transport. </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n/>
              </a:rPr>
              <a:t>Will you allow mom and dad to ride in the ambulance?</a:t>
            </a:r>
          </a:p>
          <a:p>
            <a:pPr marL="1085850" marR="0" lvl="2"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baseline="0" dirty="0">
                <a:latin typeface="Arial" pitchFamily="34" charset="0"/>
              </a:rPr>
              <a:t>Family-centered care is a priority, so we recommend allowing one parent to ride in the ambulance with the EMS crew if safety allows. </a:t>
            </a:r>
          </a:p>
          <a:p>
            <a:pPr marL="1085850" marR="0" lvl="2"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baseline="0" dirty="0">
                <a:latin typeface="Arial" pitchFamily="34" charset="0"/>
              </a:rPr>
              <a:t>We encourage EMS to include this family member in the care of their infant as a member of their care team.  </a:t>
            </a:r>
          </a:p>
          <a:p>
            <a:pPr marL="1085850" marR="0" lvl="2"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baseline="0" dirty="0">
                <a:latin typeface="Arial" pitchFamily="34" charset="0"/>
              </a:rPr>
              <a:t>The mother rode with EMS crew and was restrained to the bench seat.</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21</a:t>
            </a:fld>
            <a:endParaRPr lang="en-US" dirty="0"/>
          </a:p>
        </p:txBody>
      </p:sp>
    </p:spTree>
    <p:extLst>
      <p:ext uri="{BB962C8B-B14F-4D97-AF65-F5344CB8AC3E}">
        <p14:creationId xmlns:p14="http://schemas.microsoft.com/office/powerpoint/2010/main" val="3786774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Instructor Notes</a:t>
            </a:r>
          </a:p>
          <a:p>
            <a:endParaRPr lang="en-US" b="0" dirty="0"/>
          </a:p>
          <a:p>
            <a:pPr marL="457200" indent="-457200">
              <a:buFont typeface="Arial" panose="020B0604020202020204" pitchFamily="34" charset="0"/>
              <a:buChar char="•"/>
            </a:pPr>
            <a:r>
              <a:rPr lang="en-US" sz="1200" dirty="0"/>
              <a:t>RSV is the most cause of bronchiolitis in pediatrics.</a:t>
            </a:r>
          </a:p>
          <a:p>
            <a:pPr marL="914400" lvl="1" indent="-457200">
              <a:buFont typeface="Arial" panose="020B0604020202020204" pitchFamily="34" charset="0"/>
              <a:buChar char="•"/>
            </a:pPr>
            <a:r>
              <a:rPr lang="en-US" sz="1200" dirty="0"/>
              <a:t>Additional viruses that may cause bronchiolitis:</a:t>
            </a:r>
          </a:p>
          <a:p>
            <a:pPr marL="1371600" lvl="2" indent="-457200">
              <a:buFont typeface="Arial" panose="020B0604020202020204" pitchFamily="34" charset="0"/>
              <a:buChar char="•"/>
            </a:pPr>
            <a:r>
              <a:rPr lang="en-US" sz="1200" dirty="0"/>
              <a:t>Parainfluenza</a:t>
            </a:r>
          </a:p>
          <a:p>
            <a:pPr marL="1371600" lvl="2" indent="-457200">
              <a:buFont typeface="Arial" panose="020B0604020202020204" pitchFamily="34" charset="0"/>
              <a:buChar char="•"/>
            </a:pPr>
            <a:r>
              <a:rPr lang="en-US" sz="1200" dirty="0"/>
              <a:t>Influenza</a:t>
            </a:r>
          </a:p>
          <a:p>
            <a:pPr marL="1371600" lvl="2" indent="-457200">
              <a:buFont typeface="Arial" panose="020B0604020202020204" pitchFamily="34" charset="0"/>
              <a:buChar char="•"/>
            </a:pPr>
            <a:r>
              <a:rPr lang="en-US" sz="1200" dirty="0"/>
              <a:t>Adenovirus</a:t>
            </a:r>
          </a:p>
          <a:p>
            <a:pPr marL="457200" indent="-457200">
              <a:buFont typeface="Arial" panose="020B0604020202020204" pitchFamily="34" charset="0"/>
              <a:buChar char="•"/>
            </a:pPr>
            <a:r>
              <a:rPr lang="en-US" sz="1200" dirty="0"/>
              <a:t>Case closure</a:t>
            </a:r>
          </a:p>
          <a:p>
            <a:pPr marL="800100" lvl="1" indent="-342900">
              <a:buFont typeface="Arial" panose="020B0604020202020204" pitchFamily="34" charset="0"/>
              <a:buChar char="•"/>
            </a:pPr>
            <a:r>
              <a:rPr lang="en-US" sz="1200" dirty="0"/>
              <a:t>At the hospital, chest x-ray showed hyper </a:t>
            </a:r>
            <a:r>
              <a:rPr lang="en-US" sz="1200" b="0" dirty="0"/>
              <a:t>expansion and interstitial markings.</a:t>
            </a:r>
          </a:p>
          <a:p>
            <a:pPr marL="800100" lvl="1" indent="-342900">
              <a:buFont typeface="Arial" panose="020B0604020202020204" pitchFamily="34" charset="0"/>
              <a:buChar char="•"/>
            </a:pPr>
            <a:r>
              <a:rPr lang="en-US" sz="1200" b="0" dirty="0"/>
              <a:t>Continued humidified oxygen and began an IV with a fluid bolus.</a:t>
            </a:r>
          </a:p>
          <a:p>
            <a:pPr marL="800100" lvl="1" indent="-342900">
              <a:buFont typeface="Arial" panose="020B0604020202020204" pitchFamily="34" charset="0"/>
              <a:buChar char="•"/>
            </a:pPr>
            <a:r>
              <a:rPr lang="en-US" sz="1200" b="0" dirty="0"/>
              <a:t>Admitted due to continuous hypoxemia.</a:t>
            </a:r>
          </a:p>
          <a:p>
            <a:pPr marL="800100" lvl="1" indent="-342900">
              <a:buFont typeface="Arial" panose="020B0604020202020204" pitchFamily="34" charset="0"/>
              <a:buChar char="•"/>
            </a:pPr>
            <a:r>
              <a:rPr lang="en-US" sz="1200" b="0" dirty="0"/>
              <a:t>Discharged with full recovery after spending a week in the hospital.</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22</a:t>
            </a:fld>
            <a:endParaRPr lang="en-US" dirty="0"/>
          </a:p>
        </p:txBody>
      </p:sp>
    </p:spTree>
    <p:extLst>
      <p:ext uri="{BB962C8B-B14F-4D97-AF65-F5344CB8AC3E}">
        <p14:creationId xmlns:p14="http://schemas.microsoft.com/office/powerpoint/2010/main" val="1492309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Instructor</a:t>
            </a:r>
            <a:r>
              <a:rPr lang="en-US" baseline="0" dirty="0"/>
              <a:t> Notes</a:t>
            </a:r>
          </a:p>
          <a:p>
            <a:pPr defTabSz="931774">
              <a:defRPr/>
            </a:pPr>
            <a:endParaRPr lang="en-US" baseline="0" dirty="0"/>
          </a:p>
          <a:p>
            <a:pPr marL="171450" indent="-171450" defTabSz="931774">
              <a:buFont typeface="Arial" panose="020B0604020202020204" pitchFamily="34" charset="0"/>
              <a:buChar char="•"/>
              <a:defRPr/>
            </a:pPr>
            <a:r>
              <a:rPr lang="en-US" dirty="0"/>
              <a:t>For students other than prehospital practitioners, dispatch information can be modified.</a:t>
            </a:r>
          </a:p>
          <a:p>
            <a:pPr marL="171450" indent="-171450" defTabSz="931774">
              <a:buFont typeface="Arial" panose="020B0604020202020204" pitchFamily="34" charset="0"/>
              <a:buChar char="•"/>
              <a:defRPr/>
            </a:pPr>
            <a:r>
              <a:rPr lang="en-US" dirty="0"/>
              <a:t>What are your initial concerns </a:t>
            </a:r>
            <a:r>
              <a:rPr lang="en-US" b="0" dirty="0"/>
              <a:t>and possible differential diagnosis from the dispatch information?</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Initial</a:t>
            </a:r>
            <a:r>
              <a:rPr lang="en-US" b="0" baseline="0" dirty="0"/>
              <a:t> impression begins when the dispatch information is received. </a:t>
            </a:r>
          </a:p>
          <a:p>
            <a:pPr marL="1085850" lvl="2" indent="-171450" defTabSz="931774">
              <a:buFont typeface="Arial" panose="020B0604020202020204" pitchFamily="34" charset="0"/>
              <a:buChar char="•"/>
              <a:defRPr/>
            </a:pPr>
            <a:r>
              <a:rPr lang="en-US" b="0" dirty="0"/>
              <a:t>Initial concern: 12-year-old with respiratory distress.</a:t>
            </a:r>
          </a:p>
          <a:p>
            <a:pPr marL="1085850" lvl="2" indent="-171450" defTabSz="931774">
              <a:buFont typeface="Arial" panose="020B0604020202020204" pitchFamily="34" charset="0"/>
              <a:buChar char="•"/>
              <a:defRPr/>
            </a:pPr>
            <a:r>
              <a:rPr lang="en-US" b="0" dirty="0"/>
              <a:t>Differential diagnosis</a:t>
            </a:r>
          </a:p>
          <a:p>
            <a:pPr marL="1543050" lvl="3" indent="-171450" defTabSz="931774">
              <a:buFont typeface="Arial" panose="020B0604020202020204" pitchFamily="34" charset="0"/>
              <a:buChar char="•"/>
              <a:defRPr/>
            </a:pPr>
            <a:r>
              <a:rPr lang="en-US" b="0" dirty="0"/>
              <a:t>Asthma</a:t>
            </a:r>
          </a:p>
          <a:p>
            <a:pPr marL="1543050" lvl="3" indent="-171450" defTabSz="931774">
              <a:buFont typeface="Arial" panose="020B0604020202020204" pitchFamily="34" charset="0"/>
              <a:buChar char="•"/>
              <a:defRPr/>
            </a:pPr>
            <a:r>
              <a:rPr lang="en-US" b="0" dirty="0"/>
              <a:t>Hyperventilation </a:t>
            </a:r>
          </a:p>
          <a:p>
            <a:pPr marL="1543050" lvl="3" indent="-171450" defTabSz="931774">
              <a:buFont typeface="Arial" panose="020B0604020202020204" pitchFamily="34" charset="0"/>
              <a:buChar char="•"/>
              <a:defRPr/>
            </a:pPr>
            <a:r>
              <a:rPr lang="en-US" b="0" dirty="0"/>
              <a:t>Foreign body obstruction</a:t>
            </a:r>
          </a:p>
          <a:p>
            <a:pPr marL="1543050" lvl="3" indent="-171450" defTabSz="931774">
              <a:buFont typeface="Arial" panose="020B0604020202020204" pitchFamily="34" charset="0"/>
              <a:buChar char="•"/>
              <a:defRPr/>
            </a:pPr>
            <a:r>
              <a:rPr lang="en-US" b="0" dirty="0"/>
              <a:t>Cystic fibrosis </a:t>
            </a:r>
          </a:p>
          <a:p>
            <a:pPr marL="1543050" lvl="3" indent="-171450" defTabSz="931774">
              <a:buFont typeface="Arial" panose="020B0604020202020204" pitchFamily="34" charset="0"/>
              <a:buChar char="•"/>
              <a:defRPr/>
            </a:pPr>
            <a:r>
              <a:rPr lang="en-US" b="0" dirty="0"/>
              <a:t>Pneumonia</a:t>
            </a:r>
          </a:p>
          <a:p>
            <a:pPr marL="1543050" lvl="3" indent="-171450" defTabSz="931774">
              <a:buFont typeface="Arial" panose="020B0604020202020204" pitchFamily="34" charset="0"/>
              <a:buChar char="•"/>
              <a:defRPr/>
            </a:pPr>
            <a:r>
              <a:rPr lang="en-US" b="0" dirty="0"/>
              <a:t>Anaphylaxis</a:t>
            </a:r>
          </a:p>
          <a:p>
            <a:pPr marL="171450" lvl="0" indent="-171450" defTabSz="931774">
              <a:buFont typeface="Arial" panose="020B0604020202020204" pitchFamily="34" charset="0"/>
              <a:buChar char="•"/>
              <a:defRPr/>
            </a:pPr>
            <a:r>
              <a:rPr lang="en-US" b="0" dirty="0"/>
              <a:t>Discuss the importance of scene assessment and awareness.</a:t>
            </a:r>
          </a:p>
          <a:p>
            <a:pPr marL="628650" lvl="1" indent="-171450" defTabSz="931774">
              <a:buFont typeface="Arial" panose="020B0604020202020204" pitchFamily="34" charset="0"/>
              <a:buChar char="•"/>
              <a:defRPr/>
            </a:pPr>
            <a:r>
              <a:rPr lang="en-US" b="0" dirty="0"/>
              <a:t>Expand on how it applies to this case.</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Case 2 involves a 12-year-old female in respiratory distress. </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Diagnosis: A</a:t>
            </a:r>
            <a:r>
              <a:rPr lang="en-US" sz="1200" b="0" dirty="0"/>
              <a:t>sthma exacerbation.</a:t>
            </a:r>
            <a:endParaRPr lang="en-US" b="0" dirty="0"/>
          </a:p>
          <a:p>
            <a:r>
              <a:rPr lang="en-US" b="0" dirty="0"/>
              <a:t> </a:t>
            </a:r>
          </a:p>
        </p:txBody>
      </p:sp>
      <p:sp>
        <p:nvSpPr>
          <p:cNvPr id="4" name="Slide Number Placeholder 3"/>
          <p:cNvSpPr>
            <a:spLocks noGrp="1"/>
          </p:cNvSpPr>
          <p:nvPr>
            <p:ph type="sldNum" sz="quarter" idx="10"/>
          </p:nvPr>
        </p:nvSpPr>
        <p:spPr/>
        <p:txBody>
          <a:bodyPr/>
          <a:lstStyle/>
          <a:p>
            <a:fld id="{4912146E-B839-164B-9975-6846FA04A511}" type="slidenum">
              <a:rPr lang="en-US" smtClean="0"/>
              <a:pPr/>
              <a:t>23</a:t>
            </a:fld>
            <a:endParaRPr lang="en-US" dirty="0"/>
          </a:p>
        </p:txBody>
      </p:sp>
    </p:spTree>
    <p:extLst>
      <p:ext uri="{BB962C8B-B14F-4D97-AF65-F5344CB8AC3E}">
        <p14:creationId xmlns:p14="http://schemas.microsoft.com/office/powerpoint/2010/main" val="1725471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baseline="0" dirty="0"/>
              <a:t>Discuss the following initial findings at the scene.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you arrive at the front entrance you are met by the administrative assistant and directed to the nurse's station.</a:t>
            </a:r>
            <a:endParaRPr lang="en-US"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PAT</a:t>
            </a:r>
          </a:p>
          <a:p>
            <a:pPr marL="971550" lvl="4" indent="-171450">
              <a:spcBef>
                <a:spcPts val="750"/>
              </a:spcBef>
              <a:buSzPct val="80000"/>
              <a:buFont typeface="Arial" panose="020B0604020202020204" pitchFamily="34" charset="0"/>
              <a:buChar char="•"/>
            </a:pPr>
            <a:r>
              <a:rPr lang="en-US" sz="1200" b="0" dirty="0"/>
              <a:t>Appearance: Fatigued.</a:t>
            </a:r>
          </a:p>
          <a:p>
            <a:pPr marL="971550" marR="0" lvl="4" indent="-171450" algn="l" defTabSz="914400" rtl="0" eaLnBrk="1" fontAlgn="auto" latinLnBrk="0" hangingPunct="1">
              <a:lnSpc>
                <a:spcPct val="100000"/>
              </a:lnSpc>
              <a:spcBef>
                <a:spcPts val="750"/>
              </a:spcBef>
              <a:spcAft>
                <a:spcPts val="0"/>
              </a:spcAft>
              <a:buClrTx/>
              <a:buSzPct val="80000"/>
              <a:buFont typeface="Arial" panose="020B0604020202020204" pitchFamily="34" charset="0"/>
              <a:buChar char="•"/>
              <a:tabLst/>
              <a:defRPr/>
            </a:pPr>
            <a:r>
              <a:rPr lang="en-US" sz="1200" b="0" dirty="0"/>
              <a:t>Work of breathing: Intercostal retractions, accessory muscle use, and auditory wheezing.</a:t>
            </a:r>
          </a:p>
          <a:p>
            <a:pPr marL="971550" lvl="4" indent="-171450">
              <a:spcBef>
                <a:spcPts val="750"/>
              </a:spcBef>
              <a:buSzPct val="80000"/>
              <a:buFont typeface="Arial" panose="020B0604020202020204" pitchFamily="34" charset="0"/>
              <a:buChar char="•"/>
            </a:pPr>
            <a:r>
              <a:rPr lang="en-US" sz="1200" b="0" dirty="0"/>
              <a:t>Circulation: </a:t>
            </a:r>
            <a:r>
              <a:rPr lang="en-US" sz="1200" b="0" dirty="0">
                <a:ea typeface="Times New Roman" panose="02020603050405020304" pitchFamily="18" charset="0"/>
              </a:rPr>
              <a:t>Skin is flushed and diaphoretic.</a:t>
            </a:r>
            <a:endParaRPr lang="en-US" sz="1200"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0" dirty="0"/>
              <a:t>The nurse advises you the patient was diagnosed with asthma at 3 years of age and has a history of being hospitalized for her asthma exacerbations.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0" dirty="0"/>
              <a:t>The nurse further advises you the patient is in her office regularly due to her asthma.</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0" dirty="0"/>
              <a:t>This time is different as she typically is fine using her inhaler after recess.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0" dirty="0"/>
              <a:t>With rest and use of her inhaler, she typically goes back to class without complaint the remainder of the day.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0" dirty="0"/>
              <a:t>She has received 4 puffs of her MDI albuterol without relief.</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0" dirty="0"/>
              <a:t>She came in after recess to the nurse's station in respiratory distress where she received 4 puffs of her MDI without relief.</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0" dirty="0"/>
              <a:t>Mother has been notified and will be meeting you at the 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0" dirty="0"/>
              <a:t>Discuss additional precautions or concerns that may be warranted based on initial observations. </a:t>
            </a:r>
          </a:p>
          <a:p>
            <a:pPr marL="628650" lvl="1" indent="-171450">
              <a:buFont typeface="Arial" panose="020B0604020202020204" pitchFamily="34" charset="0"/>
              <a:buChar char="•"/>
            </a:pPr>
            <a:endParaRPr lang="en-US" b="0" baseline="0" dirty="0"/>
          </a:p>
          <a:p>
            <a:endParaRPr lang="en-US" dirty="0"/>
          </a:p>
        </p:txBody>
      </p:sp>
      <p:sp>
        <p:nvSpPr>
          <p:cNvPr id="4" name="Slide Number Placeholder 3"/>
          <p:cNvSpPr>
            <a:spLocks noGrp="1"/>
          </p:cNvSpPr>
          <p:nvPr>
            <p:ph type="sldNum" sz="quarter" idx="10"/>
          </p:nvPr>
        </p:nvSpPr>
        <p:spPr/>
        <p:txBody>
          <a:bodyPr/>
          <a:lstStyle/>
          <a:p>
            <a:fld id="{7D9ABA14-E0BF-4CBF-A78A-9309057C9CEC}" type="slidenum">
              <a:rPr lang="en-US" smtClean="0"/>
              <a:pPr/>
              <a:t>24</a:t>
            </a:fld>
            <a:endParaRPr lang="en-US" dirty="0"/>
          </a:p>
        </p:txBody>
      </p:sp>
    </p:spTree>
    <p:extLst>
      <p:ext uri="{BB962C8B-B14F-4D97-AF65-F5344CB8AC3E}">
        <p14:creationId xmlns:p14="http://schemas.microsoft.com/office/powerpoint/2010/main" val="3400666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Instructor Notes</a:t>
            </a:r>
          </a:p>
          <a:p>
            <a:endParaRPr lang="en-US" dirty="0"/>
          </a:p>
          <a:p>
            <a:pPr marL="171450" lvl="0" indent="-171450">
              <a:buFont typeface="Arial" panose="020B0604020202020204" pitchFamily="34" charset="0"/>
              <a:buChar char="•"/>
            </a:pPr>
            <a:r>
              <a:rPr lang="en-US" baseline="0" dirty="0"/>
              <a:t>Is this </a:t>
            </a:r>
            <a:r>
              <a:rPr lang="en-US" b="0" baseline="0" dirty="0"/>
              <a:t>patient “Quick” or “Not Quick”?</a:t>
            </a:r>
          </a:p>
          <a:p>
            <a:pPr marL="628650" lvl="1" indent="-171450">
              <a:buFont typeface="Arial" panose="020B0604020202020204" pitchFamily="34" charset="0"/>
              <a:buChar char="•"/>
            </a:pPr>
            <a:r>
              <a:rPr lang="en-US" b="0" baseline="0" dirty="0"/>
              <a:t>The patient is “Quick.” </a:t>
            </a:r>
          </a:p>
          <a:p>
            <a:pPr marL="1085850" lvl="2" indent="-171450">
              <a:buFont typeface="Arial" panose="020B0604020202020204" pitchFamily="34" charset="0"/>
              <a:buChar char="•"/>
            </a:pPr>
            <a:r>
              <a:rPr lang="en-US" b="0" baseline="0" dirty="0"/>
              <a:t>Discuss how you made this determination.</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Have you identified respiratory distress, failure, or arrest?</a:t>
            </a:r>
          </a:p>
          <a:p>
            <a:pPr marL="628650" lvl="1" indent="-171450">
              <a:buFont typeface="Arial" panose="020B0604020202020204" pitchFamily="34" charset="0"/>
              <a:buChar char="•"/>
            </a:pPr>
            <a:r>
              <a:rPr lang="en-US" sz="1200" b="0" dirty="0"/>
              <a:t>This patient is in respiratory distress.</a:t>
            </a:r>
          </a:p>
          <a:p>
            <a:pPr marL="628650" lvl="1" indent="-171450">
              <a:buFont typeface="Arial" panose="020B0604020202020204" pitchFamily="34" charset="0"/>
              <a:buChar char="•"/>
            </a:pPr>
            <a:r>
              <a:rPr lang="en-US" sz="1200" b="0" dirty="0"/>
              <a:t>Expand on how this determination was made.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a:p>
            <a:endParaRPr lang="en-US" baseline="0"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25</a:t>
            </a:fld>
            <a:endParaRPr lang="en-US" dirty="0"/>
          </a:p>
        </p:txBody>
      </p:sp>
    </p:spTree>
    <p:extLst>
      <p:ext uri="{BB962C8B-B14F-4D97-AF65-F5344CB8AC3E}">
        <p14:creationId xmlns:p14="http://schemas.microsoft.com/office/powerpoint/2010/main" val="4188840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Instructor Notes</a:t>
            </a:r>
          </a:p>
          <a:p>
            <a:endParaRPr lang="en-US" baseline="0" dirty="0"/>
          </a:p>
          <a:p>
            <a:pPr marL="171450" indent="-171450">
              <a:buFont typeface="Arial" panose="020B0604020202020204" pitchFamily="34" charset="0"/>
              <a:buChar char="•"/>
            </a:pPr>
            <a:r>
              <a:rPr lang="en-US" baseline="0" dirty="0"/>
              <a:t>Discuss the primary </a:t>
            </a:r>
            <a:r>
              <a:rPr lang="en-US" b="0" baseline="0" dirty="0"/>
              <a:t>survey and PAT findings.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Note that the PAT is completed prior to the primary survey.</a:t>
            </a:r>
          </a:p>
          <a:p>
            <a:pPr marL="1085850" lvl="2" indent="-171450">
              <a:buFont typeface="Arial" panose="020B0604020202020204" pitchFamily="34" charset="0"/>
              <a:buChar char="•"/>
            </a:pPr>
            <a:r>
              <a:rPr lang="en-US" b="0" baseline="0" dirty="0"/>
              <a:t>Ask participants to explain any abnormal findings of their patient(s), whether physically and/or developmentally, and why.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Discuss any life threats identified in this case.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There are life threats: </a:t>
            </a:r>
            <a:r>
              <a:rPr lang="en-US" b="0" baseline="0" dirty="0"/>
              <a:t>tachypnea, accessory muscle use,</a:t>
            </a:r>
            <a:r>
              <a:rPr lang="en-US" sz="1200" b="0" dirty="0"/>
              <a:t> intercostal retractions, auditory expiratory wheezes.</a:t>
            </a:r>
            <a:endParaRPr lang="en-US" b="0" baseline="0" dirty="0"/>
          </a:p>
          <a:p>
            <a:pPr marL="342900" lvl="2" indent="-342900">
              <a:spcBef>
                <a:spcPts val="750"/>
              </a:spcBef>
              <a:buFont typeface="Arial" panose="020B0604020202020204" pitchFamily="34" charset="0"/>
              <a:buChar char="•"/>
            </a:pPr>
            <a:r>
              <a:rPr lang="en-US" sz="1200" b="0" dirty="0"/>
              <a:t>Primary survey</a:t>
            </a:r>
          </a:p>
          <a:p>
            <a:pPr marL="685800" lvl="3" indent="-342900">
              <a:spcBef>
                <a:spcPts val="750"/>
              </a:spcBef>
              <a:buSzPct val="80000"/>
              <a:buFont typeface="Arial" panose="020B0604020202020204" pitchFamily="34" charset="0"/>
              <a:buChar char="•"/>
            </a:pPr>
            <a:r>
              <a:rPr lang="en-US" sz="1200" b="0" dirty="0"/>
              <a:t>X – No bleeding found.</a:t>
            </a:r>
          </a:p>
          <a:p>
            <a:pPr marL="685800" lvl="3" indent="-342900">
              <a:spcBef>
                <a:spcPts val="750"/>
              </a:spcBef>
              <a:buSzPct val="80000"/>
              <a:buFont typeface="Arial" panose="020B0604020202020204" pitchFamily="34" charset="0"/>
              <a:buChar char="•"/>
            </a:pPr>
            <a:r>
              <a:rPr lang="en-US" sz="1200" b="0" dirty="0"/>
              <a:t>A – Patent.</a:t>
            </a:r>
          </a:p>
          <a:p>
            <a:pPr marL="685800" lvl="3" indent="-342900">
              <a:spcBef>
                <a:spcPts val="750"/>
              </a:spcBef>
              <a:buSzPct val="80000"/>
              <a:buFont typeface="Arial" panose="020B0604020202020204" pitchFamily="34" charset="0"/>
              <a:buChar char="•"/>
            </a:pPr>
            <a:r>
              <a:rPr lang="en-US" sz="1200" b="0" dirty="0"/>
              <a:t>B – Respirations rapid and shallow with intercostal retractions and accessory muscle use. Auditory wheezing present.</a:t>
            </a:r>
          </a:p>
          <a:p>
            <a:pPr marL="1143000" lvl="4" indent="-342900">
              <a:spcBef>
                <a:spcPts val="750"/>
              </a:spcBef>
              <a:buSzPct val="80000"/>
              <a:buFont typeface="Arial" panose="020B0604020202020204" pitchFamily="34" charset="0"/>
              <a:buChar char="•"/>
            </a:pPr>
            <a:r>
              <a:rPr lang="en-US" sz="1200" b="0" dirty="0"/>
              <a:t>Unable to complete a sentence without stopping to take a breath.</a:t>
            </a:r>
          </a:p>
          <a:p>
            <a:pPr marL="685800" marR="0" lvl="3" indent="-342900" algn="l" defTabSz="914400" rtl="0" eaLnBrk="1" fontAlgn="auto" latinLnBrk="0" hangingPunct="1">
              <a:lnSpc>
                <a:spcPct val="100000"/>
              </a:lnSpc>
              <a:spcBef>
                <a:spcPts val="750"/>
              </a:spcBef>
              <a:spcAft>
                <a:spcPts val="0"/>
              </a:spcAft>
              <a:buClrTx/>
              <a:buSzPct val="80000"/>
              <a:buFont typeface="Arial" panose="020B0604020202020204" pitchFamily="34" charset="0"/>
              <a:buChar char="•"/>
              <a:tabLst/>
              <a:defRPr/>
            </a:pPr>
            <a:r>
              <a:rPr lang="en-US" sz="1200" b="0" dirty="0"/>
              <a:t>C – Brachial</a:t>
            </a:r>
            <a:r>
              <a:rPr lang="en-US" sz="1200" b="0" dirty="0">
                <a:ea typeface="Times New Roman" panose="02020603050405020304" pitchFamily="18" charset="0"/>
              </a:rPr>
              <a:t> pulses are strong and regular. Capillary refill time is brisk. Skin is flushed and diaphoretic.</a:t>
            </a:r>
            <a:endParaRPr lang="en-US" sz="1200" b="0" dirty="0"/>
          </a:p>
          <a:p>
            <a:pPr marL="685800" lvl="3" indent="-342900">
              <a:spcBef>
                <a:spcPts val="750"/>
              </a:spcBef>
              <a:buSzPct val="80000"/>
              <a:buFont typeface="Arial" panose="020B0604020202020204" pitchFamily="34" charset="0"/>
              <a:buChar char="•"/>
            </a:pPr>
            <a:r>
              <a:rPr lang="en-US" sz="1200" b="0" dirty="0"/>
              <a:t>D – Alert and fatigued; GCS = 15 (E4, V5, M6).</a:t>
            </a:r>
          </a:p>
          <a:p>
            <a:pPr marL="685800" marR="0" lvl="3" indent="-342900" algn="l" defTabSz="914400" rtl="0" eaLnBrk="1" fontAlgn="auto" latinLnBrk="0" hangingPunct="1">
              <a:lnSpc>
                <a:spcPct val="100000"/>
              </a:lnSpc>
              <a:spcBef>
                <a:spcPts val="750"/>
              </a:spcBef>
              <a:spcAft>
                <a:spcPts val="0"/>
              </a:spcAft>
              <a:buClrTx/>
              <a:buSzPct val="80000"/>
              <a:buFont typeface="Arial" panose="020B0604020202020204" pitchFamily="34" charset="0"/>
              <a:buChar char="•"/>
              <a:tabLst/>
              <a:defRPr/>
            </a:pPr>
            <a:r>
              <a:rPr lang="en-US" sz="1200" b="0" dirty="0"/>
              <a:t>E – </a:t>
            </a:r>
            <a:r>
              <a:rPr lang="en-US" sz="1200" b="0" kern="0" dirty="0"/>
              <a:t>Sitting on exam table in obvious respiratory distress.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What would your initial treatment be?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Discuss treatment options per local guidelines and policy.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Treatment should be focused on reversing hypoxia.</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Oxygen.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Nebulized combination of albuterol and ipratropium bromide.</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a:p>
            <a:pPr marL="685800" lvl="3" indent="-342900">
              <a:spcBef>
                <a:spcPts val="750"/>
              </a:spcBef>
              <a:buSzPct val="80000"/>
              <a:buFont typeface="Arial" panose="020B0604020202020204" pitchFamily="34" charset="0"/>
              <a:buChar char="•"/>
            </a:pPr>
            <a:endParaRPr lang="en-US" sz="1200" dirty="0"/>
          </a:p>
          <a:p>
            <a:endParaRPr lang="en-US" baseline="0"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26</a:t>
            </a:fld>
            <a:endParaRPr lang="en-US" dirty="0"/>
          </a:p>
        </p:txBody>
      </p:sp>
    </p:spTree>
    <p:extLst>
      <p:ext uri="{BB962C8B-B14F-4D97-AF65-F5344CB8AC3E}">
        <p14:creationId xmlns:p14="http://schemas.microsoft.com/office/powerpoint/2010/main" val="2106452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Discuss and explain the process for differentiating between the levels of severity for asthma.</a:t>
            </a:r>
          </a:p>
          <a:p>
            <a:pPr marL="628650" lvl="1" indent="-171450">
              <a:buFont typeface="Arial" panose="020B0604020202020204" pitchFamily="34" charset="0"/>
              <a:buChar char="•"/>
            </a:pPr>
            <a:r>
              <a:rPr lang="en-US" dirty="0"/>
              <a:t>Share the importance of moving quickly in the management of severe asthma.</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B2225B7-14D2-4B83-9463-E78E66ECF1B1}" type="slidenum">
              <a:rPr lang="en-US" smtClean="0"/>
              <a:t>27</a:t>
            </a:fld>
            <a:endParaRPr lang="en-US" dirty="0"/>
          </a:p>
        </p:txBody>
      </p:sp>
    </p:spTree>
    <p:extLst>
      <p:ext uri="{BB962C8B-B14F-4D97-AF65-F5344CB8AC3E}">
        <p14:creationId xmlns:p14="http://schemas.microsoft.com/office/powerpoint/2010/main" val="2436943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Obtaining </a:t>
            </a:r>
            <a:r>
              <a:rPr lang="en-US" b="0" dirty="0"/>
              <a:t>ETCO</a:t>
            </a:r>
            <a:r>
              <a:rPr lang="en-US" b="0" baseline="-25000" dirty="0"/>
              <a:t>2</a:t>
            </a:r>
            <a:r>
              <a:rPr lang="en-US" b="0" dirty="0"/>
              <a:t> waveform will aid in the differentiation of the severity of asthma exacerbation. Discuss the normal waveform.</a:t>
            </a:r>
          </a:p>
          <a:p>
            <a:pPr marL="628650" lvl="1" indent="-171450">
              <a:buFont typeface="Arial" panose="020B0604020202020204" pitchFamily="34" charset="0"/>
              <a:buChar char="•"/>
            </a:pPr>
            <a:r>
              <a:rPr lang="en-US" b="0" dirty="0"/>
              <a:t>Phases 1</a:t>
            </a:r>
            <a:r>
              <a:rPr lang="en-US" sz="1200" b="0" dirty="0"/>
              <a:t>–</a:t>
            </a:r>
            <a:r>
              <a:rPr lang="en-US" b="0" dirty="0"/>
              <a:t>4</a:t>
            </a:r>
          </a:p>
          <a:p>
            <a:pPr marL="628650" lvl="1" indent="-171450">
              <a:buFont typeface="Arial" panose="020B0604020202020204" pitchFamily="34" charset="0"/>
              <a:buChar char="•"/>
            </a:pPr>
            <a:r>
              <a:rPr lang="en-US" b="0" dirty="0"/>
              <a:t>Normal ETCO</a:t>
            </a:r>
            <a:r>
              <a:rPr lang="en-US" b="0" baseline="-25000" dirty="0"/>
              <a:t>2</a:t>
            </a:r>
            <a:r>
              <a:rPr lang="en-US" b="0" dirty="0"/>
              <a:t> is 35</a:t>
            </a:r>
            <a:r>
              <a:rPr lang="en-US" sz="1200" b="0" dirty="0"/>
              <a:t>–</a:t>
            </a:r>
            <a:r>
              <a:rPr lang="en-US" b="0" dirty="0"/>
              <a:t>45 mmHg.</a:t>
            </a:r>
          </a:p>
        </p:txBody>
      </p:sp>
      <p:sp>
        <p:nvSpPr>
          <p:cNvPr id="4" name="Slide Number Placeholder 3"/>
          <p:cNvSpPr>
            <a:spLocks noGrp="1"/>
          </p:cNvSpPr>
          <p:nvPr>
            <p:ph type="sldNum" sz="quarter" idx="5"/>
          </p:nvPr>
        </p:nvSpPr>
        <p:spPr/>
        <p:txBody>
          <a:bodyPr/>
          <a:lstStyle/>
          <a:p>
            <a:fld id="{2B2225B7-14D2-4B83-9463-E78E66ECF1B1}" type="slidenum">
              <a:rPr lang="en-US" smtClean="0"/>
              <a:t>28</a:t>
            </a:fld>
            <a:endParaRPr lang="en-US" dirty="0"/>
          </a:p>
        </p:txBody>
      </p:sp>
    </p:spTree>
    <p:extLst>
      <p:ext uri="{BB962C8B-B14F-4D97-AF65-F5344CB8AC3E}">
        <p14:creationId xmlns:p14="http://schemas.microsoft.com/office/powerpoint/2010/main" val="3531057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Obtaining ETCO</a:t>
            </a:r>
            <a:r>
              <a:rPr lang="en-US" baseline="-25000" dirty="0"/>
              <a:t>2</a:t>
            </a:r>
            <a:r>
              <a:rPr lang="en-US" dirty="0"/>
              <a:t> waveform will aid in the differentiation of the </a:t>
            </a:r>
            <a:r>
              <a:rPr lang="en-US" b="0" dirty="0"/>
              <a:t>levels of asthma.</a:t>
            </a:r>
          </a:p>
          <a:p>
            <a:pPr marL="628650" lvl="1" indent="-171450">
              <a:buFont typeface="Arial" panose="020B0604020202020204" pitchFamily="34" charset="0"/>
              <a:buChar char="•"/>
            </a:pPr>
            <a:r>
              <a:rPr lang="en-US" b="0" dirty="0"/>
              <a:t>The airway obstruction associated with asthma results in a decrease in airflow, leading to alveolar ventilation.</a:t>
            </a:r>
          </a:p>
          <a:p>
            <a:pPr marL="628650" lvl="1" indent="-171450">
              <a:buFont typeface="Arial" panose="020B0604020202020204" pitchFamily="34" charset="0"/>
              <a:buChar char="•"/>
            </a:pPr>
            <a:r>
              <a:rPr lang="en-US" b="0" dirty="0"/>
              <a:t>A “shark fin” appearance develops as noted above, indicating a change in airflow.</a:t>
            </a:r>
          </a:p>
          <a:p>
            <a:pPr marL="1085850" lvl="2" indent="-171450">
              <a:buFont typeface="Arial" panose="020B0604020202020204" pitchFamily="34" charset="0"/>
              <a:buChar char="•"/>
            </a:pPr>
            <a:r>
              <a:rPr lang="en-US" b="0" dirty="0"/>
              <a:t>This is due to the clearing of the alveoli being uneven, causing a rising curve at phase 3.</a:t>
            </a:r>
          </a:p>
          <a:p>
            <a:pPr marL="628650" lvl="1" indent="-171450">
              <a:buFont typeface="Arial" panose="020B0604020202020204" pitchFamily="34" charset="0"/>
              <a:buChar char="•"/>
            </a:pPr>
            <a:r>
              <a:rPr lang="en-US" b="0" dirty="0"/>
              <a:t>A mild attack may begin with a faster respiratory rate and lower end-tidal carbon dioxide.</a:t>
            </a:r>
          </a:p>
          <a:p>
            <a:pPr marL="628650" lvl="1" indent="-171450">
              <a:buFont typeface="Arial" panose="020B0604020202020204" pitchFamily="34" charset="0"/>
              <a:buChar char="•"/>
            </a:pPr>
            <a:r>
              <a:rPr lang="en-US" b="0" dirty="0"/>
              <a:t>As the severity increases from mild to moderate</a:t>
            </a:r>
            <a:r>
              <a:rPr lang="en-US" b="0" baseline="0" dirty="0"/>
              <a:t> to </a:t>
            </a:r>
            <a:r>
              <a:rPr lang="en-US" b="0" dirty="0"/>
              <a:t>severe, note that the respiratory rate is decreasing while the ETCO</a:t>
            </a:r>
            <a:r>
              <a:rPr lang="en-US" b="0" baseline="-25000" dirty="0"/>
              <a:t>2</a:t>
            </a:r>
            <a:r>
              <a:rPr lang="en-US" b="0" dirty="0"/>
              <a:t> is increasing.</a:t>
            </a:r>
          </a:p>
          <a:p>
            <a:pPr marL="1085850" lvl="2" indent="-171450">
              <a:buFont typeface="Arial" panose="020B0604020202020204" pitchFamily="34" charset="0"/>
              <a:buChar char="•"/>
            </a:pPr>
            <a:r>
              <a:rPr lang="en-US" b="0" dirty="0"/>
              <a:t>Discuss and note why the “shark fin” appearance remains unchanged.</a:t>
            </a:r>
          </a:p>
        </p:txBody>
      </p:sp>
      <p:sp>
        <p:nvSpPr>
          <p:cNvPr id="4" name="Slide Number Placeholder 3"/>
          <p:cNvSpPr>
            <a:spLocks noGrp="1"/>
          </p:cNvSpPr>
          <p:nvPr>
            <p:ph type="sldNum" sz="quarter" idx="5"/>
          </p:nvPr>
        </p:nvSpPr>
        <p:spPr/>
        <p:txBody>
          <a:bodyPr/>
          <a:lstStyle/>
          <a:p>
            <a:fld id="{2B2225B7-14D2-4B83-9463-E78E66ECF1B1}" type="slidenum">
              <a:rPr lang="en-US" smtClean="0"/>
              <a:t>29</a:t>
            </a:fld>
            <a:endParaRPr lang="en-US" dirty="0"/>
          </a:p>
        </p:txBody>
      </p:sp>
    </p:spTree>
    <p:extLst>
      <p:ext uri="{BB962C8B-B14F-4D97-AF65-F5344CB8AC3E}">
        <p14:creationId xmlns:p14="http://schemas.microsoft.com/office/powerpoint/2010/main" val="425767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Instructor Notes</a:t>
            </a:r>
          </a:p>
          <a:p>
            <a:endParaRPr lang="en-US" dirty="0"/>
          </a:p>
          <a:p>
            <a:pPr marL="171450" indent="-171450">
              <a:buFont typeface="Arial" panose="020B0604020202020204" pitchFamily="34" charset="0"/>
              <a:buChar char="•"/>
            </a:pPr>
            <a:r>
              <a:rPr lang="en-US" b="0" dirty="0"/>
              <a:t>17% of all children in the U.S. received emergency care in 2015.</a:t>
            </a:r>
          </a:p>
          <a:p>
            <a:pPr marL="628650" lvl="1" indent="-171450">
              <a:buFont typeface="Arial" panose="020B0604020202020204" pitchFamily="34" charset="0"/>
              <a:buChar char="•"/>
            </a:pPr>
            <a:r>
              <a:rPr lang="en-US" b="0" dirty="0"/>
              <a:t>Upper respiratory diseases and infections were among the most common reasons for pediatric ED visits.</a:t>
            </a:r>
          </a:p>
          <a:p>
            <a:pPr marL="628650" lvl="1" indent="-171450">
              <a:buFont typeface="Arial" panose="020B0604020202020204" pitchFamily="34" charset="0"/>
              <a:buChar char="•"/>
            </a:pPr>
            <a:r>
              <a:rPr lang="en-US" b="0" dirty="0"/>
              <a:t>Respiratory emergency ED visits peaked through the months of October to March from 2011</a:t>
            </a:r>
            <a:r>
              <a:rPr lang="en-US" b="0" baseline="0" dirty="0"/>
              <a:t> to </a:t>
            </a:r>
            <a:r>
              <a:rPr lang="en-US" b="0" dirty="0"/>
              <a:t>2015.</a:t>
            </a:r>
          </a:p>
          <a:p>
            <a:pPr marL="171450" indent="-171450">
              <a:buFont typeface="Arial" panose="020B0604020202020204" pitchFamily="34" charset="0"/>
              <a:buChar char="•"/>
            </a:pPr>
            <a:r>
              <a:rPr lang="en-US" b="0" dirty="0"/>
              <a:t>Similarly, 25% of all pediatric visits to a physician are due to respiratory diseases.</a:t>
            </a:r>
          </a:p>
          <a:p>
            <a:pPr marL="628650" lvl="1" indent="-171450">
              <a:buFont typeface="Arial" panose="020B0604020202020204" pitchFamily="34" charset="0"/>
              <a:buChar char="•"/>
            </a:pPr>
            <a:r>
              <a:rPr lang="en-US" b="0" dirty="0"/>
              <a:t>10% of those visits are due to asthma complications.</a:t>
            </a:r>
          </a:p>
          <a:p>
            <a:pPr marL="171450" lvl="0" indent="-171450">
              <a:buFont typeface="Arial" panose="020B0604020202020204" pitchFamily="34" charset="0"/>
              <a:buChar char="•"/>
            </a:pPr>
            <a:r>
              <a:rPr lang="en-US" b="0" dirty="0"/>
              <a:t>Additional frequent pediatric respiratory complications include bronchiolitis, acute bronchitis, croup, pneumonia, anaphylaxis, laryngomalacia, drowning, and choking. </a:t>
            </a:r>
          </a:p>
        </p:txBody>
      </p:sp>
      <p:sp>
        <p:nvSpPr>
          <p:cNvPr id="4" name="Slide Number Placeholder 3"/>
          <p:cNvSpPr>
            <a:spLocks noGrp="1"/>
          </p:cNvSpPr>
          <p:nvPr>
            <p:ph type="sldNum" sz="quarter" idx="5"/>
          </p:nvPr>
        </p:nvSpPr>
        <p:spPr/>
        <p:txBody>
          <a:bodyPr/>
          <a:lstStyle/>
          <a:p>
            <a:fld id="{2B2225B7-14D2-4B83-9463-E78E66ECF1B1}" type="slidenum">
              <a:rPr lang="en-US" smtClean="0"/>
              <a:t>3</a:t>
            </a:fld>
            <a:endParaRPr lang="en-US" dirty="0"/>
          </a:p>
        </p:txBody>
      </p:sp>
    </p:spTree>
    <p:extLst>
      <p:ext uri="{BB962C8B-B14F-4D97-AF65-F5344CB8AC3E}">
        <p14:creationId xmlns:p14="http://schemas.microsoft.com/office/powerpoint/2010/main" val="1767540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Review history </a:t>
            </a:r>
            <a:r>
              <a:rPr lang="en-US" baseline="0" dirty="0"/>
              <a:t>taking using the OPQRST mnemonic.</a:t>
            </a:r>
          </a:p>
          <a:p>
            <a:pPr marL="628650" lvl="1" indent="-171450">
              <a:buFont typeface="Arial" panose="020B0604020202020204" pitchFamily="34" charset="0"/>
              <a:buChar char="•"/>
            </a:pPr>
            <a:r>
              <a:rPr lang="en-US" dirty="0"/>
              <a:t>O – Sudden</a:t>
            </a:r>
          </a:p>
          <a:p>
            <a:pPr marL="628650" lvl="1" indent="-171450">
              <a:buFont typeface="Arial" panose="020B0604020202020204" pitchFamily="34" charset="0"/>
              <a:buChar char="•"/>
            </a:pPr>
            <a:r>
              <a:rPr lang="en-US" dirty="0"/>
              <a:t>P – Worse when lying down</a:t>
            </a:r>
          </a:p>
          <a:p>
            <a:pPr marL="628650" lvl="1" indent="-171450">
              <a:buFont typeface="Arial" panose="020B0604020202020204" pitchFamily="34" charset="0"/>
              <a:buChar char="•"/>
            </a:pPr>
            <a:r>
              <a:rPr lang="en-US" dirty="0"/>
              <a:t>Q – Moderate discomfort</a:t>
            </a:r>
          </a:p>
          <a:p>
            <a:pPr marL="628650" lvl="1" indent="-171450">
              <a:buFont typeface="Arial" panose="020B0604020202020204" pitchFamily="34" charset="0"/>
              <a:buChar char="•"/>
            </a:pPr>
            <a:r>
              <a:rPr lang="en-US" dirty="0"/>
              <a:t>R – None</a:t>
            </a:r>
          </a:p>
          <a:p>
            <a:pPr marL="628650" lvl="1" indent="-171450">
              <a:buFont typeface="Arial" panose="020B0604020202020204" pitchFamily="34" charset="0"/>
              <a:buChar char="•"/>
            </a:pPr>
            <a:r>
              <a:rPr lang="en-US" dirty="0"/>
              <a:t>S – No pain</a:t>
            </a:r>
          </a:p>
          <a:p>
            <a:pPr marL="628650" lvl="1" indent="-171450">
              <a:buFont typeface="Arial" panose="020B0604020202020204" pitchFamily="34" charset="0"/>
              <a:buChar char="•"/>
            </a:pPr>
            <a:r>
              <a:rPr lang="en-US" dirty="0"/>
              <a:t>T – 30 minutes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2146E-B839-164B-9975-6846FA04A5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1472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Review history taking using SAMPLER.</a:t>
            </a:r>
          </a:p>
          <a:p>
            <a:pPr marL="565150" lvl="2" indent="-273050">
              <a:buSzPct val="80000"/>
              <a:buFont typeface="Wingdings" charset="2"/>
              <a:buChar char="§"/>
              <a:tabLst>
                <a:tab pos="1028700" algn="l"/>
              </a:tabLst>
            </a:pPr>
            <a:r>
              <a:rPr lang="en-US" sz="1200" dirty="0"/>
              <a:t>S </a:t>
            </a:r>
            <a:r>
              <a:rPr lang="en-US" dirty="0"/>
              <a:t>– </a:t>
            </a:r>
            <a:r>
              <a:rPr lang="en-US" sz="1200" dirty="0"/>
              <a:t>Difficulty breathing, accessory muscle use, intercostal retractions, unable to speak in full sentences, and auditory </a:t>
            </a:r>
            <a:r>
              <a:rPr lang="en-US" sz="1200" b="0" dirty="0"/>
              <a:t>wheezing.</a:t>
            </a:r>
          </a:p>
          <a:p>
            <a:pPr marL="565150" lvl="2" indent="-273050">
              <a:buSzPct val="80000"/>
              <a:buFont typeface="Wingdings" charset="2"/>
              <a:buChar char="§"/>
            </a:pPr>
            <a:r>
              <a:rPr lang="en-US" sz="1200" b="0" dirty="0"/>
              <a:t>A </a:t>
            </a:r>
            <a:r>
              <a:rPr lang="en-US" b="0" dirty="0"/>
              <a:t>– </a:t>
            </a:r>
            <a:r>
              <a:rPr lang="en-US" sz="1200" b="0" dirty="0"/>
              <a:t>No known allergies.</a:t>
            </a:r>
          </a:p>
          <a:p>
            <a:pPr marL="565150" lvl="2" indent="-273050">
              <a:buSzPct val="80000"/>
              <a:buFont typeface="Wingdings" charset="2"/>
              <a:buChar char="§"/>
            </a:pPr>
            <a:r>
              <a:rPr lang="en-US" sz="1200" b="0" dirty="0"/>
              <a:t>M </a:t>
            </a:r>
            <a:r>
              <a:rPr lang="en-US" b="0" dirty="0"/>
              <a:t>– </a:t>
            </a:r>
            <a:r>
              <a:rPr lang="en-US" sz="1200" b="0" dirty="0"/>
              <a:t>Albuterol, beclomethasone dipropionate.</a:t>
            </a:r>
            <a:endParaRPr lang="en-US" sz="1200" b="0" baseline="-25000" dirty="0"/>
          </a:p>
          <a:p>
            <a:pPr marL="565150" lvl="2" indent="-273050">
              <a:buSzPct val="80000"/>
              <a:buFont typeface="Wingdings" charset="2"/>
              <a:buChar char="§"/>
            </a:pPr>
            <a:r>
              <a:rPr lang="en-US" sz="1200" b="0" dirty="0"/>
              <a:t>P </a:t>
            </a:r>
            <a:r>
              <a:rPr lang="en-US" b="0" dirty="0"/>
              <a:t>– </a:t>
            </a:r>
            <a:r>
              <a:rPr lang="en-US" sz="1200" b="0" dirty="0"/>
              <a:t>Asthma.</a:t>
            </a:r>
          </a:p>
          <a:p>
            <a:pPr marL="565150" lvl="2" indent="-273050">
              <a:buSzPct val="80000"/>
              <a:buFont typeface="Wingdings" charset="2"/>
              <a:buChar char="§"/>
            </a:pPr>
            <a:r>
              <a:rPr lang="en-US" sz="1200" b="0" dirty="0"/>
              <a:t>L </a:t>
            </a:r>
            <a:r>
              <a:rPr lang="en-US" b="0" dirty="0"/>
              <a:t>– </a:t>
            </a:r>
            <a:r>
              <a:rPr lang="en-US" sz="1200" b="0" dirty="0"/>
              <a:t>Lunch in the cafeteria.</a:t>
            </a:r>
          </a:p>
          <a:p>
            <a:pPr marL="565150" lvl="2" indent="-273050">
              <a:buSzPct val="80000"/>
              <a:buFont typeface="Wingdings" charset="2"/>
              <a:buChar char="§"/>
            </a:pPr>
            <a:r>
              <a:rPr lang="en-US" sz="1200" b="0" dirty="0"/>
              <a:t>E </a:t>
            </a:r>
            <a:r>
              <a:rPr lang="en-US" b="0" dirty="0"/>
              <a:t>– </a:t>
            </a:r>
            <a:r>
              <a:rPr lang="en-US" sz="1200" b="0" dirty="0"/>
              <a:t>Has gotten worse over the last hour.</a:t>
            </a:r>
          </a:p>
          <a:p>
            <a:pPr marL="1022350" lvl="3" indent="-273050">
              <a:buSzPct val="80000"/>
              <a:buFont typeface="Wingdings" charset="2"/>
              <a:buChar char="§"/>
            </a:pPr>
            <a:r>
              <a:rPr lang="en-US" sz="1200" b="0" dirty="0"/>
              <a:t>She received 4 puffs from MDI an hour ago and returned to nurse’s station as breathing difficulty got worse.</a:t>
            </a:r>
          </a:p>
          <a:p>
            <a:pPr marL="565150" lvl="2" indent="-273050">
              <a:buSzPct val="80000"/>
              <a:buFont typeface="Wingdings" charset="2"/>
              <a:buChar char="§"/>
            </a:pPr>
            <a:r>
              <a:rPr lang="en-US" sz="1200" b="0" dirty="0"/>
              <a:t>R </a:t>
            </a:r>
            <a:r>
              <a:rPr lang="en-US" b="0" dirty="0"/>
              <a:t>– </a:t>
            </a:r>
            <a:r>
              <a:rPr lang="en-US" sz="1200" b="0" dirty="0"/>
              <a:t>History of asthma.</a:t>
            </a:r>
          </a:p>
          <a:p>
            <a:pPr marL="171450" lvl="0" indent="-171450">
              <a:buFont typeface="Arial" panose="020B0604020202020204" pitchFamily="34" charset="0"/>
              <a:buChar char="•"/>
            </a:pPr>
            <a:r>
              <a:rPr lang="en-US" b="0" dirty="0"/>
              <a:t>Participant engagement</a:t>
            </a:r>
          </a:p>
          <a:p>
            <a:pPr marL="628650" lvl="1" indent="-171450">
              <a:buFont typeface="Arial" panose="020B0604020202020204" pitchFamily="34" charset="0"/>
              <a:buChar char="•"/>
            </a:pPr>
            <a:r>
              <a:rPr lang="en-US" b="0" dirty="0"/>
              <a:t>Discuss the importance to continuously reevaluate pediatric airway and breathing.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Expand on additional measures that may be used to calm the patient.</a:t>
            </a:r>
          </a:p>
          <a:p>
            <a:pPr marL="565150" lvl="2" indent="-273050">
              <a:buSzPct val="80000"/>
              <a:buFont typeface="Wingdings" charset="2"/>
              <a:buChar char="§"/>
            </a:pPr>
            <a:endParaRPr lang="en-US" sz="3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2146E-B839-164B-9975-6846FA04A5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0885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371600" y="1143000"/>
            <a:ext cx="4114800" cy="3086100"/>
          </a:xfrm>
          <a:ln/>
        </p:spPr>
      </p:sp>
      <p:sp>
        <p:nvSpPr>
          <p:cNvPr id="56322"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Instructor</a:t>
            </a:r>
            <a:r>
              <a:rPr lang="en-US" b="0" dirty="0"/>
              <a:t> Notes</a:t>
            </a:r>
          </a:p>
          <a:p>
            <a:endParaRPr lang="en-US" dirty="0"/>
          </a:p>
          <a:p>
            <a:pPr marL="171450" indent="-171450">
              <a:buFont typeface="Arial" panose="020B0604020202020204" pitchFamily="34" charset="0"/>
              <a:buChar char="•"/>
            </a:pPr>
            <a:r>
              <a:rPr lang="en-US" dirty="0"/>
              <a:t>Discuss what the </a:t>
            </a:r>
            <a:r>
              <a:rPr lang="en-US" b="0" dirty="0"/>
              <a:t>vital signs tell us about the patient.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SpO</a:t>
            </a:r>
            <a:r>
              <a:rPr lang="en-US" sz="1200" b="0" kern="1200" baseline="-25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 89% on room air, increases to 94% with oxygen and nebulized </a:t>
            </a:r>
            <a:r>
              <a:rPr lang="en-US" b="0" dirty="0"/>
              <a:t>combination of albuterol and ipratropium bromide</a:t>
            </a:r>
            <a:r>
              <a:rPr lang="en-US" sz="1200" b="0" kern="1200" dirty="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She is hypoxic.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Along with her adventitious lung sounds, the diagnostics indicate she is in respiratory distress.</a:t>
            </a:r>
          </a:p>
          <a:p>
            <a:pPr marL="171450" indent="-171450">
              <a:buFont typeface="Arial" panose="020B0604020202020204" pitchFamily="34" charset="0"/>
              <a:buChar char="•"/>
              <a:defRPr/>
            </a:pPr>
            <a:r>
              <a:rPr lang="en-US" b="0" dirty="0"/>
              <a:t>Participant engagement</a:t>
            </a:r>
          </a:p>
          <a:p>
            <a:pPr marL="628650" lvl="1" indent="-171450">
              <a:buFont typeface="Arial" panose="020B0604020202020204" pitchFamily="34" charset="0"/>
              <a:buChar char="•"/>
              <a:defRPr/>
            </a:pPr>
            <a:r>
              <a:rPr lang="en-US" b="0" dirty="0"/>
              <a:t>Discuss expected typical vital signs for age.</a:t>
            </a:r>
          </a:p>
          <a:p>
            <a:pPr marL="628650" lvl="1" indent="-171450">
              <a:buFont typeface="Arial" panose="020B0604020202020204" pitchFamily="34" charset="0"/>
              <a:buChar char="•"/>
            </a:pPr>
            <a:r>
              <a:rPr lang="en-US" b="0" dirty="0"/>
              <a:t>Is the patient in this case having a mild, moderate, or severe attack?</a:t>
            </a:r>
          </a:p>
          <a:p>
            <a:pPr marL="1085850" lvl="2" indent="-171450">
              <a:buFont typeface="Arial" panose="020B0604020202020204" pitchFamily="34" charset="0"/>
              <a:buChar char="•"/>
            </a:pPr>
            <a:r>
              <a:rPr lang="en-US" b="0" dirty="0"/>
              <a:t>This patient is having a moderate attack.</a:t>
            </a:r>
          </a:p>
          <a:p>
            <a:pPr marL="1543050" lvl="3" indent="-171450">
              <a:buFont typeface="Arial" panose="020B0604020202020204" pitchFamily="34" charset="0"/>
              <a:buChar char="•"/>
            </a:pPr>
            <a:r>
              <a:rPr lang="en-US" b="0" dirty="0"/>
              <a:t>Expand on how this determination was made.</a:t>
            </a:r>
          </a:p>
          <a:p>
            <a:pPr marL="0" indent="0">
              <a:buFont typeface="Arial" panose="020B0604020202020204" pitchFamily="34" charset="0"/>
              <a:buNone/>
              <a:defRPr/>
            </a:pPr>
            <a:endParaRPr lang="en-US" b="0" dirty="0"/>
          </a:p>
          <a:p>
            <a:pPr marL="0" indent="0">
              <a:buFont typeface="Arial"/>
              <a:buNone/>
              <a:defRPr/>
            </a:pPr>
            <a:endParaRPr lang="en-US"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785372" indent="-302066" eaLnBrk="0" hangingPunct="0">
              <a:defRPr sz="2500">
                <a:solidFill>
                  <a:schemeClr val="tx1"/>
                </a:solidFill>
                <a:latin typeface="Arial" panose="020B0604020202020204" pitchFamily="34" charset="0"/>
                <a:ea typeface="ＭＳ Ｐゴシック" panose="020B0600070205080204" pitchFamily="34" charset="-128"/>
              </a:defRPr>
            </a:lvl2pPr>
            <a:lvl3pPr marL="1208265" indent="-241653" eaLnBrk="0" hangingPunct="0">
              <a:defRPr sz="2500">
                <a:solidFill>
                  <a:schemeClr val="tx1"/>
                </a:solidFill>
                <a:latin typeface="Arial" panose="020B0604020202020204" pitchFamily="34" charset="0"/>
                <a:ea typeface="ＭＳ Ｐゴシック" panose="020B0600070205080204" pitchFamily="34" charset="-128"/>
              </a:defRPr>
            </a:lvl3pPr>
            <a:lvl4pPr marL="1691571" indent="-241653" eaLnBrk="0" hangingPunct="0">
              <a:defRPr sz="2500">
                <a:solidFill>
                  <a:schemeClr val="tx1"/>
                </a:solidFill>
                <a:latin typeface="Arial" panose="020B0604020202020204" pitchFamily="34" charset="0"/>
                <a:ea typeface="ＭＳ Ｐゴシック" panose="020B0600070205080204" pitchFamily="34" charset="-128"/>
              </a:defRPr>
            </a:lvl4pPr>
            <a:lvl5pPr marL="2174878" indent="-241653" eaLnBrk="0" hangingPunct="0">
              <a:defRPr sz="2500">
                <a:solidFill>
                  <a:schemeClr val="tx1"/>
                </a:solidFill>
                <a:latin typeface="Arial" panose="020B0604020202020204" pitchFamily="34" charset="0"/>
                <a:ea typeface="ＭＳ Ｐゴシック" panose="020B0600070205080204" pitchFamily="34" charset="-128"/>
              </a:defRPr>
            </a:lvl5pPr>
            <a:lvl6pPr marL="2658184"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141490"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624796"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108102"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851E97FA-2DDF-453C-BAE1-9B1A1A1B3656}" type="slidenum">
              <a:rPr lang="en-US" altLang="en-US" sz="1300">
                <a:solidFill>
                  <a:prstClr val="black"/>
                </a:solidFill>
              </a:rPr>
              <a:pPr eaLnBrk="1" hangingPunct="1"/>
              <a:t>32</a:t>
            </a:fld>
            <a:endParaRPr lang="en-US" altLang="en-US" sz="1300" dirty="0">
              <a:solidFill>
                <a:prstClr val="black"/>
              </a:solidFill>
            </a:endParaRPr>
          </a:p>
        </p:txBody>
      </p:sp>
    </p:spTree>
    <p:extLst>
      <p:ext uri="{BB962C8B-B14F-4D97-AF65-F5344CB8AC3E}">
        <p14:creationId xmlns:p14="http://schemas.microsoft.com/office/powerpoint/2010/main" val="807068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92500" lnSpcReduction="10000"/>
          </a:bodyPr>
          <a:lstStyle/>
          <a:p>
            <a:r>
              <a:rPr lang="en-US" b="0" dirty="0"/>
              <a:t>Instructor Notes</a:t>
            </a:r>
          </a:p>
          <a:p>
            <a:endParaRPr lang="en-US" b="0" dirty="0"/>
          </a:p>
          <a:p>
            <a:r>
              <a:rPr lang="en-US" b="0" i="1" dirty="0"/>
              <a:t>*Ask participants: Given the age of this child, would you perform a head-to-toe or toe-to-head assessment ? </a:t>
            </a:r>
          </a:p>
          <a:p>
            <a:endParaRPr lang="en-US" b="1" dirty="0"/>
          </a:p>
          <a:p>
            <a:pPr marL="171450" indent="-171450">
              <a:buFont typeface="Arial" panose="020B0604020202020204" pitchFamily="34" charset="0"/>
              <a:buChar char="•"/>
            </a:pPr>
            <a:r>
              <a:rPr lang="en-US" b="1" dirty="0"/>
              <a:t>HEENT</a:t>
            </a:r>
          </a:p>
          <a:p>
            <a:pPr marL="628650" lvl="1" indent="-171450">
              <a:buFont typeface="Arial" panose="020B0604020202020204" pitchFamily="34" charset="0"/>
              <a:buChar char="•"/>
            </a:pPr>
            <a:r>
              <a:rPr lang="en-US" dirty="0"/>
              <a:t>Head: Unremarkable</a:t>
            </a:r>
          </a:p>
          <a:p>
            <a:pPr marL="628650" lvl="1" indent="-171450">
              <a:buFont typeface="Arial" panose="020B0604020202020204" pitchFamily="34" charset="0"/>
              <a:buChar char="•"/>
            </a:pPr>
            <a:r>
              <a:rPr lang="en-US" dirty="0"/>
              <a:t>Eyes: PERRL</a:t>
            </a:r>
          </a:p>
          <a:p>
            <a:pPr marL="628650" lvl="1" indent="-171450">
              <a:buFont typeface="Arial" panose="020B0604020202020204" pitchFamily="34" charset="0"/>
              <a:buChar char="•"/>
            </a:pPr>
            <a:r>
              <a:rPr lang="en-US" dirty="0"/>
              <a:t>Ears: Unremarkable</a:t>
            </a:r>
          </a:p>
          <a:p>
            <a:pPr marL="628650" lvl="1" indent="-171450">
              <a:buFont typeface="Arial" panose="020B0604020202020204" pitchFamily="34" charset="0"/>
              <a:buChar char="•"/>
            </a:pPr>
            <a:r>
              <a:rPr lang="en-US" dirty="0"/>
              <a:t>Nose: </a:t>
            </a:r>
            <a:r>
              <a:rPr lang="en-US" sz="1200" dirty="0">
                <a:solidFill>
                  <a:prstClr val="black"/>
                </a:solidFill>
                <a:latin typeface="+mn-lt"/>
              </a:rPr>
              <a:t>Unremarkable</a:t>
            </a:r>
          </a:p>
          <a:p>
            <a:pPr marL="628650" lvl="1" indent="-171450">
              <a:buFont typeface="Arial" panose="020B0604020202020204" pitchFamily="34" charset="0"/>
              <a:buChar char="•"/>
            </a:pPr>
            <a:r>
              <a:rPr lang="en-US" dirty="0"/>
              <a:t>Throat: Unremarkable</a:t>
            </a:r>
          </a:p>
          <a:p>
            <a:pPr marL="171450" indent="-171450">
              <a:buFont typeface="Arial" panose="020B0604020202020204" pitchFamily="34" charset="0"/>
              <a:buChar char="•"/>
            </a:pPr>
            <a:r>
              <a:rPr lang="en-US" b="1" dirty="0"/>
              <a:t>Heart and lungs</a:t>
            </a:r>
          </a:p>
          <a:p>
            <a:pPr marL="742950" lvl="1" indent="-285750" defTabSz="914400">
              <a:buFont typeface="Arial" panose="020B0604020202020204" pitchFamily="34" charset="0"/>
              <a:buChar char="•"/>
              <a:defRPr/>
            </a:pPr>
            <a:r>
              <a:rPr lang="en-US" sz="1400" dirty="0">
                <a:solidFill>
                  <a:prstClr val="black"/>
                </a:solidFill>
              </a:rPr>
              <a:t>Lung sounds: Expiratory wheezes. Heart sounds are normal, no murmur.</a:t>
            </a:r>
          </a:p>
          <a:p>
            <a:pPr marL="1200150" lvl="2" indent="-285750" defTabSz="914400">
              <a:buFont typeface="Arial" panose="020B0604020202020204" pitchFamily="34" charset="0"/>
              <a:buChar char="•"/>
              <a:defRPr/>
            </a:pPr>
            <a:r>
              <a:rPr lang="en-US" sz="1200" dirty="0">
                <a:solidFill>
                  <a:prstClr val="black"/>
                </a:solidFill>
              </a:rPr>
              <a:t>Respirations rapid with intercostal retractions and accessory muscle use. </a:t>
            </a:r>
          </a:p>
          <a:p>
            <a:pPr marL="1200150" lvl="2" indent="-285750" defTabSz="914400">
              <a:buFont typeface="Arial" panose="020B0604020202020204" pitchFamily="34" charset="0"/>
              <a:buChar char="•"/>
              <a:defRPr/>
            </a:pPr>
            <a:r>
              <a:rPr lang="en-US" sz="1200" b="0" dirty="0">
                <a:solidFill>
                  <a:prstClr val="black"/>
                </a:solidFill>
              </a:rPr>
              <a:t>Absence of breath sounds should be concerning. </a:t>
            </a:r>
            <a:endParaRPr lang="en-US" b="0" dirty="0"/>
          </a:p>
          <a:p>
            <a:pPr marL="171450" indent="-171450">
              <a:buFont typeface="Arial" panose="020B0604020202020204" pitchFamily="34" charset="0"/>
              <a:buChar char="•"/>
            </a:pPr>
            <a:r>
              <a:rPr lang="en-US" b="1" dirty="0"/>
              <a:t>Neuro</a:t>
            </a:r>
          </a:p>
          <a:p>
            <a:pPr marL="628650" lvl="1" indent="-171450">
              <a:buFont typeface="Arial" panose="020B0604020202020204" pitchFamily="34" charset="0"/>
              <a:buChar char="•"/>
            </a:pPr>
            <a:r>
              <a:rPr lang="en-US" dirty="0"/>
              <a:t>Circulation, motor, and sensory (CMS) intact, </a:t>
            </a:r>
            <a:r>
              <a:rPr kumimoji="0" lang="en-US" sz="1200" b="0" i="0" u="none" strike="noStrike" kern="1200" cap="none" spc="0" normalizeH="0" baseline="0" noProof="0" dirty="0">
                <a:ln>
                  <a:noFill/>
                </a:ln>
                <a:solidFill>
                  <a:prstClr val="black"/>
                </a:solidFill>
                <a:effectLst/>
                <a:uLnTx/>
                <a:uFillTx/>
                <a:latin typeface="+mn-lt"/>
                <a:ea typeface="+mn-ea"/>
                <a:cs typeface="+mn-cs"/>
              </a:rPr>
              <a:t>anxious.</a:t>
            </a:r>
            <a:endParaRPr lang="en-US" dirty="0"/>
          </a:p>
          <a:p>
            <a:pPr marL="171450" indent="-171450">
              <a:buFont typeface="Arial" panose="020B0604020202020204" pitchFamily="34" charset="0"/>
              <a:buChar char="•"/>
            </a:pPr>
            <a:r>
              <a:rPr lang="en-US" b="1" dirty="0"/>
              <a:t>Abdomen and pelvis</a:t>
            </a:r>
          </a:p>
          <a:p>
            <a:pPr marL="628650" lvl="1" indent="-171450">
              <a:buFont typeface="Arial" panose="020B0604020202020204" pitchFamily="34" charset="0"/>
              <a:buChar char="•"/>
            </a:pPr>
            <a:r>
              <a:rPr lang="en-US" dirty="0"/>
              <a:t>Soft, nontender. Bowel sounds are normal.</a:t>
            </a:r>
          </a:p>
          <a:p>
            <a:pPr marL="171450" indent="-171450">
              <a:buFont typeface="Arial" panose="020B0604020202020204" pitchFamily="34" charset="0"/>
              <a:buChar char="•"/>
            </a:pPr>
            <a:r>
              <a:rPr lang="en-US" b="1" dirty="0"/>
              <a:t>Upper extremities</a:t>
            </a:r>
          </a:p>
          <a:p>
            <a:pPr marL="628650" lvl="1" indent="-171450">
              <a:buFont typeface="Arial" panose="020B0604020202020204" pitchFamily="34" charset="0"/>
              <a:buChar char="•"/>
            </a:pPr>
            <a:r>
              <a:rPr lang="en-US" dirty="0"/>
              <a:t>Unremarkable</a:t>
            </a:r>
          </a:p>
          <a:p>
            <a:pPr marL="171450" indent="-171450">
              <a:buFont typeface="Arial" panose="020B0604020202020204" pitchFamily="34" charset="0"/>
              <a:buChar char="•"/>
            </a:pPr>
            <a:r>
              <a:rPr lang="en-US" b="1" dirty="0"/>
              <a:t>Lower extremities</a:t>
            </a:r>
          </a:p>
          <a:p>
            <a:pPr marL="628650" lvl="1" indent="-171450">
              <a:buFont typeface="Arial" panose="020B0604020202020204" pitchFamily="34" charset="0"/>
              <a:buChar char="•"/>
            </a:pPr>
            <a:r>
              <a:rPr lang="en-US" dirty="0"/>
              <a:t>Unremarkable</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4E427-9911-4858-A637-FB4CBC46EF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8944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Ask students how they would treat this patient according to their local protocol and scope of practice.</a:t>
            </a:r>
          </a:p>
          <a:p>
            <a:pPr marL="171450" indent="-171450">
              <a:buFont typeface="Arial" panose="020B0604020202020204" pitchFamily="34" charset="0"/>
              <a:buChar char="•"/>
            </a:pPr>
            <a:r>
              <a:rPr lang="en-US" sz="1200" b="0" dirty="0">
                <a:ln/>
                <a:solidFill>
                  <a:schemeClr val="accent4"/>
                </a:solidFill>
              </a:rPr>
              <a:t>Patient management</a:t>
            </a:r>
          </a:p>
          <a:p>
            <a:pPr marL="628650" lvl="1" indent="-171450">
              <a:buFont typeface="Arial" panose="020B0604020202020204" pitchFamily="34" charset="0"/>
              <a:buChar char="•"/>
            </a:pPr>
            <a:r>
              <a:rPr lang="en-US" sz="1200" b="0" dirty="0">
                <a:ln/>
                <a:solidFill>
                  <a:schemeClr val="accent4"/>
                </a:solidFill>
              </a:rPr>
              <a:t>What are your goals for this patient?</a:t>
            </a:r>
          </a:p>
          <a:p>
            <a:pPr marL="628650" lvl="1" indent="-171450">
              <a:buFont typeface="Arial" panose="020B0604020202020204" pitchFamily="34" charset="0"/>
              <a:buChar char="•"/>
            </a:pPr>
            <a:r>
              <a:rPr lang="en-US" dirty="0"/>
              <a:t>The patient should be treated with</a:t>
            </a:r>
            <a:r>
              <a:rPr lang="en-US" baseline="0" dirty="0"/>
              <a:t> aggressive airway management to prevent further decline. </a:t>
            </a:r>
          </a:p>
          <a:p>
            <a:pPr marL="628650" lvl="1" indent="-171450">
              <a:buFont typeface="Arial" panose="020B0604020202020204" pitchFamily="34" charset="0"/>
              <a:buChar char="•"/>
            </a:pPr>
            <a:r>
              <a:rPr lang="en-US" dirty="0"/>
              <a:t>Be prepared for rapid</a:t>
            </a:r>
            <a:r>
              <a:rPr lang="en-US" baseline="0" dirty="0"/>
              <a:t> deterioration. </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Promptly identify respiratory distress, failure, and/or arrest, and intervene for patients who require escalation of therapy.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Deliver appropriate therapy by differentiating other causes of pediatric respiratory distress.</a:t>
            </a:r>
          </a:p>
          <a:p>
            <a:pPr marL="1085850" lvl="2" indent="-171450">
              <a:buFont typeface="Arial" panose="020B0604020202020204" pitchFamily="34" charset="0"/>
              <a:buChar char="•"/>
            </a:pPr>
            <a:r>
              <a:rPr lang="en-US" sz="1200" b="0" i="0" kern="1200" dirty="0">
                <a:ln/>
                <a:solidFill>
                  <a:schemeClr val="tx1"/>
                </a:solidFill>
                <a:effectLst/>
                <a:latin typeface="+mn-lt"/>
                <a:ea typeface="+mn-ea"/>
                <a:cs typeface="+mn-cs"/>
              </a:rPr>
              <a:t>Consider magnesium if patient’s condition worsens.</a:t>
            </a:r>
          </a:p>
          <a:p>
            <a:pPr marL="1085850" lvl="2" indent="-171450">
              <a:buFont typeface="Arial" panose="020B0604020202020204" pitchFamily="34" charset="0"/>
              <a:buChar char="•"/>
            </a:pPr>
            <a:r>
              <a:rPr lang="en-US" sz="1200" b="0" i="0" kern="1200" dirty="0">
                <a:ln/>
                <a:solidFill>
                  <a:schemeClr val="tx1"/>
                </a:solidFill>
                <a:effectLst/>
                <a:latin typeface="+mn-lt"/>
                <a:ea typeface="+mn-ea"/>
                <a:cs typeface="+mn-cs"/>
              </a:rPr>
              <a:t>BiPAP may assist with delaying intubation.</a:t>
            </a:r>
          </a:p>
          <a:p>
            <a:pPr marL="628650" lvl="1" indent="-171450">
              <a:buFont typeface="Arial" panose="020B0604020202020204" pitchFamily="34" charset="0"/>
              <a:buChar char="•"/>
            </a:pPr>
            <a:r>
              <a:rPr lang="en-US" sz="1200" b="0" i="0" kern="1200" dirty="0">
                <a:ln/>
                <a:solidFill>
                  <a:schemeClr val="tx1"/>
                </a:solidFill>
                <a:effectLst/>
                <a:latin typeface="+mn-lt"/>
                <a:ea typeface="+mn-ea"/>
                <a:cs typeface="+mn-cs"/>
              </a:rPr>
              <a:t>Ketamine is gaining favor as an adjunctive bronchodilator at subdissociative doses.</a:t>
            </a:r>
          </a:p>
          <a:p>
            <a:pPr marL="1085850" lvl="2" indent="-171450">
              <a:buFont typeface="Arial" panose="020B0604020202020204" pitchFamily="34" charset="0"/>
              <a:buChar char="•"/>
            </a:pPr>
            <a:r>
              <a:rPr lang="en-US" sz="1200" b="0" i="0" kern="1200" dirty="0">
                <a:ln/>
                <a:solidFill>
                  <a:schemeClr val="tx1"/>
                </a:solidFill>
                <a:effectLst/>
                <a:latin typeface="+mn-lt"/>
                <a:ea typeface="+mn-ea"/>
                <a:cs typeface="+mn-cs"/>
              </a:rPr>
              <a:t>However, further research is needed on its use in the EMS or ED settings.</a:t>
            </a:r>
            <a:endParaRPr lang="en-US" sz="1200" b="1" dirty="0">
              <a:ln/>
              <a:solidFill>
                <a:schemeClr val="accent4"/>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n/>
                <a:solidFill>
                  <a:schemeClr val="accent4"/>
                </a:solidFill>
              </a:rPr>
              <a:t>Would bronchodilators or corticosteroids work in this patient?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Studies support oxygen and beta-2-agonists as the first-line treatment for acute asthma exacerbation.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Bronchodilators will counter bronchospasm through relaxing bronchial smooth muscle and increasing mucous clearance.</a:t>
            </a:r>
            <a:endParaRPr lang="en-US" altLang="en-US" baseline="0" dirty="0">
              <a:latin typeface="Arial" pitchFamily="34" charset="0"/>
            </a:endParaRPr>
          </a:p>
          <a:p>
            <a:pPr lvl="1" eaLnBrk="1" hangingPunct="1">
              <a:spcBef>
                <a:spcPct val="0"/>
              </a:spcBef>
              <a:buFontTx/>
              <a:buChar char="•"/>
            </a:pPr>
            <a:r>
              <a:rPr lang="en-US" altLang="en-US" baseline="0" dirty="0">
                <a:latin typeface="Arial" pitchFamily="34" charset="0"/>
              </a:rPr>
              <a:t> Studies suggest corticosteroid therapy increases patient recovery time and decreases hospital and ED stays. </a:t>
            </a:r>
          </a:p>
          <a:p>
            <a:pPr marL="914400" marR="0" lvl="2" indent="0" algn="l" defTabSz="914400" rtl="0" eaLnBrk="1" fontAlgn="auto" latinLnBrk="0" hangingPunct="1">
              <a:lnSpc>
                <a:spcPct val="100000"/>
              </a:lnSpc>
              <a:spcBef>
                <a:spcPct val="0"/>
              </a:spcBef>
              <a:spcAft>
                <a:spcPts val="0"/>
              </a:spcAft>
              <a:buClrTx/>
              <a:buSzTx/>
              <a:buFontTx/>
              <a:buChar char="•"/>
              <a:tabLst/>
              <a:defRPr/>
            </a:pPr>
            <a:r>
              <a:rPr lang="en-US" dirty="0"/>
              <a:t> Corticosteroid effects are dependent on time of administration.</a:t>
            </a:r>
          </a:p>
          <a:p>
            <a:pPr marL="1543050" marR="0" lvl="3"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t>30-minute delay in administration of a corticosteroid will increase ED treatment time by 1 hour.  </a:t>
            </a:r>
          </a:p>
          <a:p>
            <a:pPr marL="1543050" marR="0" lvl="3"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t>Oral and IV corticosteroids have the same bioavailability and physiologic effects.</a:t>
            </a:r>
          </a:p>
          <a:p>
            <a:pPr marL="171450" indent="-171450">
              <a:buFont typeface="Arial" panose="020B0604020202020204" pitchFamily="34" charset="0"/>
              <a:buChar char="•"/>
            </a:pPr>
            <a:r>
              <a:rPr lang="en-US" sz="1200" b="0" dirty="0">
                <a:ln/>
                <a:solidFill>
                  <a:schemeClr val="accent4"/>
                </a:solidFill>
              </a:rPr>
              <a:t>What are revised potential differential diagnoses?</a:t>
            </a:r>
          </a:p>
          <a:p>
            <a:pPr marL="628650" lvl="1" indent="-171450" defTabSz="931774">
              <a:buFont typeface="Arial" panose="020B0604020202020204" pitchFamily="34" charset="0"/>
              <a:buChar char="•"/>
              <a:defRPr/>
            </a:pPr>
            <a:r>
              <a:rPr lang="en-US" dirty="0"/>
              <a:t>Asthma</a:t>
            </a:r>
          </a:p>
          <a:p>
            <a:pPr marL="628650" lvl="1" indent="-171450" defTabSz="931774">
              <a:buFont typeface="Arial" panose="020B0604020202020204" pitchFamily="34" charset="0"/>
              <a:buChar char="•"/>
              <a:defRPr/>
            </a:pPr>
            <a:r>
              <a:rPr lang="en-US" dirty="0"/>
              <a:t>Anaphylaxis</a:t>
            </a:r>
          </a:p>
          <a:p>
            <a:pPr marL="1543050" lvl="3" indent="-171450" defTabSz="931774">
              <a:buFont typeface="Arial" panose="020B0604020202020204" pitchFamily="34" charset="0"/>
              <a:buChar char="•"/>
              <a:defRPr/>
            </a:pPr>
            <a:endParaRPr lang="en-US" dirty="0"/>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914400" lvl="1" indent="-457200">
              <a:buFont typeface="Arial" panose="020B0604020202020204" pitchFamily="34" charset="0"/>
              <a:buChar char="•"/>
            </a:pPr>
            <a:endParaRPr lang="en-US" sz="1200" b="1" dirty="0">
              <a:ln/>
              <a:solidFill>
                <a:schemeClr val="accent4"/>
              </a:solidFill>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34</a:t>
            </a:fld>
            <a:endParaRPr lang="en-US" dirty="0"/>
          </a:p>
        </p:txBody>
      </p:sp>
    </p:spTree>
    <p:extLst>
      <p:ext uri="{BB962C8B-B14F-4D97-AF65-F5344CB8AC3E}">
        <p14:creationId xmlns:p14="http://schemas.microsoft.com/office/powerpoint/2010/main" val="2003905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Ask students how they would treat this patient according to their local protocol and scope of practice.</a:t>
            </a:r>
          </a:p>
          <a:p>
            <a:pPr marL="171450" indent="-171450">
              <a:buFont typeface="Arial" panose="020B0604020202020204" pitchFamily="34" charset="0"/>
              <a:buChar char="•"/>
            </a:pPr>
            <a:r>
              <a:rPr lang="en-US" sz="1200" b="0" dirty="0">
                <a:ln/>
                <a:solidFill>
                  <a:schemeClr val="accent4"/>
                </a:solidFill>
              </a:rPr>
              <a:t>Patient management</a:t>
            </a:r>
          </a:p>
          <a:p>
            <a:pPr marL="628650" lvl="1" indent="-171450">
              <a:buFont typeface="Arial" panose="020B0604020202020204" pitchFamily="34" charset="0"/>
              <a:buChar char="•"/>
            </a:pPr>
            <a:r>
              <a:rPr lang="en-US" sz="1200" b="0" dirty="0">
                <a:ln/>
                <a:solidFill>
                  <a:schemeClr val="accent4"/>
                </a:solidFill>
              </a:rPr>
              <a:t>What are your goals for this patient?</a:t>
            </a:r>
          </a:p>
          <a:p>
            <a:pPr marL="628650" lvl="1" indent="-171450">
              <a:buFont typeface="Arial" panose="020B0604020202020204" pitchFamily="34" charset="0"/>
              <a:buChar char="•"/>
            </a:pPr>
            <a:r>
              <a:rPr lang="en-US" dirty="0"/>
              <a:t>The patient should be treated with</a:t>
            </a:r>
            <a:r>
              <a:rPr lang="en-US" baseline="0" dirty="0"/>
              <a:t> aggressive airway management to prevent further decline. </a:t>
            </a:r>
          </a:p>
          <a:p>
            <a:pPr marL="628650" lvl="1" indent="-171450">
              <a:buFont typeface="Arial" panose="020B0604020202020204" pitchFamily="34" charset="0"/>
              <a:buChar char="•"/>
            </a:pPr>
            <a:r>
              <a:rPr lang="en-US" dirty="0"/>
              <a:t>Be prepared for rapid</a:t>
            </a:r>
            <a:r>
              <a:rPr lang="en-US" baseline="0" dirty="0"/>
              <a:t> deterioration. </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Promptly identify respiratory distress, failure, and/or arrest, and intervene for patients who require escalation of therapy.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Deliver appropriate therapy by differentiating other causes of pediatric respiratory distress.</a:t>
            </a:r>
          </a:p>
          <a:p>
            <a:pPr marL="1085850" lvl="2" indent="-171450">
              <a:buFont typeface="Arial" panose="020B0604020202020204" pitchFamily="34" charset="0"/>
              <a:buChar char="•"/>
            </a:pPr>
            <a:r>
              <a:rPr lang="en-US" sz="1200" b="0" i="0" kern="1200" dirty="0">
                <a:ln/>
                <a:solidFill>
                  <a:schemeClr val="tx1"/>
                </a:solidFill>
                <a:effectLst/>
                <a:latin typeface="+mn-lt"/>
                <a:ea typeface="+mn-ea"/>
                <a:cs typeface="+mn-cs"/>
              </a:rPr>
              <a:t>Consider magnesium if patient’s condition worsens.</a:t>
            </a:r>
          </a:p>
          <a:p>
            <a:pPr marL="1085850" lvl="2" indent="-171450">
              <a:buFont typeface="Arial" panose="020B0604020202020204" pitchFamily="34" charset="0"/>
              <a:buChar char="•"/>
            </a:pPr>
            <a:r>
              <a:rPr lang="en-US" sz="1200" b="0" i="0" kern="1200" dirty="0">
                <a:ln/>
                <a:solidFill>
                  <a:schemeClr val="tx1"/>
                </a:solidFill>
                <a:effectLst/>
                <a:latin typeface="+mn-lt"/>
                <a:ea typeface="+mn-ea"/>
                <a:cs typeface="+mn-cs"/>
              </a:rPr>
              <a:t>BiPAP may assist with delaying intubation.</a:t>
            </a:r>
          </a:p>
          <a:p>
            <a:pPr marL="628650" lvl="1" indent="-171450">
              <a:buFont typeface="Arial" panose="020B0604020202020204" pitchFamily="34" charset="0"/>
              <a:buChar char="•"/>
            </a:pPr>
            <a:r>
              <a:rPr lang="en-US" sz="1200" b="0" i="0" kern="1200" dirty="0">
                <a:ln/>
                <a:solidFill>
                  <a:schemeClr val="tx1"/>
                </a:solidFill>
                <a:effectLst/>
                <a:latin typeface="+mn-lt"/>
                <a:ea typeface="+mn-ea"/>
                <a:cs typeface="+mn-cs"/>
              </a:rPr>
              <a:t>Ketamine is gaining favor as an adjunctive bronchodilator at subdissociative doses.</a:t>
            </a:r>
          </a:p>
          <a:p>
            <a:pPr marL="1085850" lvl="2" indent="-171450">
              <a:buFont typeface="Arial" panose="020B0604020202020204" pitchFamily="34" charset="0"/>
              <a:buChar char="•"/>
            </a:pPr>
            <a:r>
              <a:rPr lang="en-US" sz="1200" b="0" i="0" kern="1200" dirty="0">
                <a:ln/>
                <a:solidFill>
                  <a:schemeClr val="tx1"/>
                </a:solidFill>
                <a:effectLst/>
                <a:latin typeface="+mn-lt"/>
                <a:ea typeface="+mn-ea"/>
                <a:cs typeface="+mn-cs"/>
              </a:rPr>
              <a:t>However, further research is needed on its use in the EMS or ED settings.</a:t>
            </a:r>
            <a:endParaRPr lang="en-US" sz="1200" b="1" dirty="0">
              <a:ln/>
              <a:solidFill>
                <a:schemeClr val="accent4"/>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n/>
                <a:solidFill>
                  <a:schemeClr val="accent4"/>
                </a:solidFill>
              </a:rPr>
              <a:t>Would bronchodilators or corticosteroids work in this patient?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Studies support oxygen and beta-2-agonists as the first-line treatment for acute asthma exacerbation.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Bronchodilators will counter bronchospasm through relaxing bronchial smooth muscle and increasing mucous clearance.</a:t>
            </a:r>
            <a:endParaRPr lang="en-US" altLang="en-US" baseline="0" dirty="0">
              <a:latin typeface="Arial" pitchFamily="34" charset="0"/>
            </a:endParaRPr>
          </a:p>
          <a:p>
            <a:pPr lvl="1" eaLnBrk="1" hangingPunct="1">
              <a:spcBef>
                <a:spcPct val="0"/>
              </a:spcBef>
              <a:buFontTx/>
              <a:buChar char="•"/>
            </a:pPr>
            <a:r>
              <a:rPr lang="en-US" altLang="en-US" baseline="0" dirty="0">
                <a:latin typeface="Arial" pitchFamily="34" charset="0"/>
              </a:rPr>
              <a:t> Studies suggest corticosteroid therapy increases patient recovery time and decreases hospital and ED stays. </a:t>
            </a:r>
          </a:p>
          <a:p>
            <a:pPr marL="914400" marR="0" lvl="2" indent="0" algn="l" defTabSz="914400" rtl="0" eaLnBrk="1" fontAlgn="auto" latinLnBrk="0" hangingPunct="1">
              <a:lnSpc>
                <a:spcPct val="100000"/>
              </a:lnSpc>
              <a:spcBef>
                <a:spcPct val="0"/>
              </a:spcBef>
              <a:spcAft>
                <a:spcPts val="0"/>
              </a:spcAft>
              <a:buClrTx/>
              <a:buSzTx/>
              <a:buFontTx/>
              <a:buChar char="•"/>
              <a:tabLst/>
              <a:defRPr/>
            </a:pPr>
            <a:r>
              <a:rPr lang="en-US" dirty="0"/>
              <a:t> Corticosteroid effects are dependent on time of administration.</a:t>
            </a:r>
          </a:p>
          <a:p>
            <a:pPr marL="1543050" marR="0" lvl="3"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t>30-minute delay in administration of a corticosteroid will increase ED treatment time by 1 hour.  </a:t>
            </a:r>
          </a:p>
          <a:p>
            <a:pPr marL="1543050" marR="0" lvl="3"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t>Oral and IV corticosteroids have the same bioavailability and physiologic effects.</a:t>
            </a:r>
          </a:p>
          <a:p>
            <a:pPr marL="171450" indent="-171450">
              <a:buFont typeface="Arial" panose="020B0604020202020204" pitchFamily="34" charset="0"/>
              <a:buChar char="•"/>
            </a:pPr>
            <a:r>
              <a:rPr lang="en-US" sz="1200" b="0" dirty="0">
                <a:ln/>
                <a:solidFill>
                  <a:schemeClr val="accent4"/>
                </a:solidFill>
              </a:rPr>
              <a:t>What are revised potential differential diagnoses?</a:t>
            </a:r>
          </a:p>
          <a:p>
            <a:pPr marL="628650" lvl="1" indent="-171450" defTabSz="931774">
              <a:buFont typeface="Arial" panose="020B0604020202020204" pitchFamily="34" charset="0"/>
              <a:buChar char="•"/>
              <a:defRPr/>
            </a:pPr>
            <a:r>
              <a:rPr lang="en-US" dirty="0"/>
              <a:t>Asthma</a:t>
            </a:r>
          </a:p>
          <a:p>
            <a:pPr marL="628650" lvl="1" indent="-171450" defTabSz="931774">
              <a:buFont typeface="Arial" panose="020B0604020202020204" pitchFamily="34" charset="0"/>
              <a:buChar char="•"/>
              <a:defRPr/>
            </a:pPr>
            <a:r>
              <a:rPr lang="en-US" dirty="0"/>
              <a:t>Anaphylaxis</a:t>
            </a:r>
          </a:p>
          <a:p>
            <a:pPr marL="1543050" lvl="3" indent="-171450" defTabSz="931774">
              <a:buFont typeface="Arial" panose="020B0604020202020204" pitchFamily="34" charset="0"/>
              <a:buChar char="•"/>
              <a:defRPr/>
            </a:pPr>
            <a:endParaRPr lang="en-US" dirty="0"/>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914400" lvl="1" indent="-457200">
              <a:buFont typeface="Arial" panose="020B0604020202020204" pitchFamily="34" charset="0"/>
              <a:buChar char="•"/>
            </a:pPr>
            <a:endParaRPr lang="en-US" sz="1200" b="1" dirty="0">
              <a:ln/>
              <a:solidFill>
                <a:schemeClr val="accent4"/>
              </a:solidFill>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35</a:t>
            </a:fld>
            <a:endParaRPr lang="en-US" dirty="0"/>
          </a:p>
        </p:txBody>
      </p:sp>
    </p:spTree>
    <p:extLst>
      <p:ext uri="{BB962C8B-B14F-4D97-AF65-F5344CB8AC3E}">
        <p14:creationId xmlns:p14="http://schemas.microsoft.com/office/powerpoint/2010/main" val="2003905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What do we know?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Endotracheal intubation is often a life-saving treatment but should be avoided in pediatric patients with severe asthma.</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It exposes the child with asthma to an extensive iatrogenic risk.</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It is extremely challenging to match an asthma patient’s hyperventilation rate, and lower tidal volumes must be used to avoid any barotrauma from hyperinflation.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Pediatric intubations have been identified in studies as a high-risk, low-frequency procedure and should be used only as a last resort.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rPr>
              <a:t>Lower lung volumes mean less reserve and fewer seconds before desaturation ensues.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rPr>
              <a:t>A child who becomes hypoxic will quickly decompensate, potentially leading to a hypoxic brain injury, bradycardia, and cardiac arrest.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rPr>
              <a:t>Intubation does not make it easier to ventilate pediatric patients. </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rPr>
              <a:t>Many ventilators used in the prehospital setting are unable to be adjusted to meet the ventilatory needs of pediatrics.</a:t>
            </a:r>
            <a:endParaRPr lang="en-US" sz="120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The lack of training and inexperience with providers in pediatric intubations is common, leading to poor success rates.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In 2017, a study reported a first-attempt intubation success rate from 66% to 79%.</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It also suggested completing a minimum of 57 intubations in order to achieve a 90% success rate.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A 2019 study supports the use of an extraglottic device in all pediatric age groups being associated with </a:t>
            </a:r>
            <a:r>
              <a:rPr lang="en-US" sz="1200" b="0" dirty="0">
                <a:latin typeface="+mn-lt"/>
              </a:rPr>
              <a:t>decreased </a:t>
            </a:r>
            <a:r>
              <a:rPr lang="en-US" sz="1200" dirty="0">
                <a:latin typeface="+mn-lt"/>
              </a:rPr>
              <a:t>need for prehospital intubations.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Another study published in 2016 reports an increased number of pediatric intubation attempts being independently connected to an increase of desaturation (SpO</a:t>
            </a:r>
            <a:r>
              <a:rPr lang="en-US" sz="1200" baseline="0" dirty="0">
                <a:latin typeface="+mn-lt"/>
              </a:rPr>
              <a:t>2</a:t>
            </a:r>
            <a:r>
              <a:rPr lang="en-US" sz="1200" dirty="0">
                <a:latin typeface="+mn-lt"/>
              </a:rPr>
              <a:t> &lt; 80%) and severe desaturation events (SpO2 &lt; 70%).</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Complications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Younger pediatrics may need a towel to elevate the shoulders and prevent potential obstruction.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Visualizing a pediatric airway may be difficult due to larynx being more anterior and superior.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Using a curved blade makes it difficult to visualize airway due to large and floppier epiglottis.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Straight blades work better in younger kids.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Right mainstem intubation is extremely likely due to the trachea being shorter in pediatrics.</a:t>
            </a:r>
          </a:p>
          <a:p>
            <a:pPr marL="1085850" lvl="2"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085850" lvl="2"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085850" lvl="2"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085850" lvl="2"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085850" lvl="2"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B2225B7-14D2-4B83-9463-E78E66ECF1B1}" type="slidenum">
              <a:rPr lang="en-US" smtClean="0"/>
              <a:t>36</a:t>
            </a:fld>
            <a:endParaRPr lang="en-US" dirty="0"/>
          </a:p>
        </p:txBody>
      </p:sp>
    </p:spTree>
    <p:extLst>
      <p:ext uri="{BB962C8B-B14F-4D97-AF65-F5344CB8AC3E}">
        <p14:creationId xmlns:p14="http://schemas.microsoft.com/office/powerpoint/2010/main" val="1185006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should you intubate your </a:t>
            </a:r>
            <a:r>
              <a:rPr lang="en-US" b="0" dirty="0"/>
              <a:t>patient?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Pediatric endotracheal intubation should be the last resort in your toolbox.</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All airway management resources should be exhausted prior to intubating your patient.</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Segoe UI" panose="020B0502040204020203" pitchFamily="34" charset="0"/>
              </a:rPr>
              <a:t>Intubation does not make it easier to ventilate pediatric patients. </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Know your limitations.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It is your responsibility to maintain competency with all skills.</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Knowing when not to do something is just as important as knowing when to do something.</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Continued intubation skills practice with pediatric mannequins reinforces techniques needed to be successful.</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Segoe UI" panose="020B0502040204020203" pitchFamily="34" charset="0"/>
              </a:rPr>
              <a:t>Remember the following:</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Children have a higher metabolic oxygen demand and lower lung volumes, resulting in reduced oxygen reserves, leaving</a:t>
            </a:r>
            <a:r>
              <a:rPr lang="en-US" sz="1200" b="0" dirty="0">
                <a:effectLst/>
                <a:latin typeface="Segoe UI" panose="020B0502040204020203" pitchFamily="34" charset="0"/>
              </a:rPr>
              <a:t> fewer seconds before desaturation follows.</a:t>
            </a:r>
            <a:endParaRPr lang="en-US" sz="1200" b="0" dirty="0">
              <a:effectLst/>
              <a:latin typeface="Arial" panose="020B0604020202020204" pitchFamily="34" charset="0"/>
            </a:endParaRP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Segoe UI" panose="020B0502040204020203" pitchFamily="34" charset="0"/>
              </a:rPr>
              <a:t>A child who becomes hypoxic will decompensate rapidly, potentially leading to a hypoxic brain injury, bradycardia, and cardiac arrest.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What should be used to confirm tube placement?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Discuss various equipment available in your region to confirm tube placement.</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Capnography should be used with all intubations to aid in confirming tube placement.</a:t>
            </a:r>
          </a:p>
          <a:p>
            <a:pPr marL="1543050" lvl="3" indent="-171450">
              <a:buFont typeface="Arial" panose="020B0604020202020204" pitchFamily="34" charset="0"/>
              <a:buChar char="•"/>
            </a:pPr>
            <a:r>
              <a:rPr lang="en-US" sz="1200" b="0" i="0" kern="1200" dirty="0">
                <a:solidFill>
                  <a:schemeClr val="tx1"/>
                </a:solidFill>
                <a:effectLst/>
                <a:latin typeface="+mn-lt"/>
                <a:ea typeface="+mn-ea"/>
                <a:cs typeface="+mn-cs"/>
              </a:rPr>
              <a:t>No waveform means the ET tube is not in the trachea.</a:t>
            </a:r>
          </a:p>
          <a:p>
            <a:pPr marL="2000250" lvl="4" indent="-171450">
              <a:buFont typeface="Arial" panose="020B0604020202020204" pitchFamily="34" charset="0"/>
              <a:buChar char="•"/>
            </a:pPr>
            <a:r>
              <a:rPr lang="en-US" sz="1200" b="0" i="0" kern="1200" dirty="0">
                <a:solidFill>
                  <a:schemeClr val="tx1"/>
                </a:solidFill>
                <a:effectLst/>
                <a:latin typeface="+mn-lt"/>
                <a:ea typeface="+mn-ea"/>
                <a:cs typeface="+mn-cs"/>
              </a:rPr>
              <a:t>Discuss additional waveforms that may cause intubation complications.</a:t>
            </a:r>
          </a:p>
          <a:p>
            <a:pPr marL="2457450" lvl="5" indent="-171450">
              <a:buFont typeface="Arial" panose="020B0604020202020204" pitchFamily="34" charset="0"/>
              <a:buChar char="•"/>
            </a:pPr>
            <a:r>
              <a:rPr lang="en-US" sz="1200" b="0" i="0" kern="1200" dirty="0">
                <a:solidFill>
                  <a:schemeClr val="tx1"/>
                </a:solidFill>
                <a:effectLst/>
                <a:latin typeface="+mn-lt"/>
                <a:ea typeface="+mn-ea"/>
                <a:cs typeface="+mn-cs"/>
              </a:rPr>
              <a:t>Inadequate seals, rebreathing, or obstructions.</a:t>
            </a:r>
          </a:p>
          <a:p>
            <a:pPr marL="1085850" lvl="2"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085850" lvl="2"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085850" lvl="2"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085850" lvl="2"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085850" lvl="2"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B2225B7-14D2-4B83-9463-E78E66ECF1B1}" type="slidenum">
              <a:rPr lang="en-US" smtClean="0"/>
              <a:t>37</a:t>
            </a:fld>
            <a:endParaRPr lang="en-US" dirty="0"/>
          </a:p>
        </p:txBody>
      </p:sp>
    </p:spTree>
    <p:extLst>
      <p:ext uri="{BB962C8B-B14F-4D97-AF65-F5344CB8AC3E}">
        <p14:creationId xmlns:p14="http://schemas.microsoft.com/office/powerpoint/2010/main" val="3317759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dirty="0"/>
              <a:t>Instructor Notes </a:t>
            </a:r>
          </a:p>
          <a:p>
            <a:pPr defTabSz="931774">
              <a:defRPr/>
            </a:pPr>
            <a:endParaRPr lang="en-US" b="1" dirty="0"/>
          </a:p>
          <a:p>
            <a:pPr marL="171450" indent="-171450" defTabSz="931774">
              <a:buFont typeface="Arial" panose="020B0604020202020204" pitchFamily="34" charset="0"/>
              <a:buChar char="•"/>
              <a:defRPr/>
            </a:pPr>
            <a:r>
              <a:rPr lang="en-US" sz="1200" dirty="0">
                <a:latin typeface="+mn-lt"/>
              </a:rPr>
              <a:t>Discuss the ongoing management options based on scope of practice and local protocols. </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Reassess the patient’s airway status throughout transport. </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Initiate IV and administer corticosteroid.</a:t>
            </a:r>
          </a:p>
          <a:p>
            <a:pPr marL="628650" lvl="1" indent="-171450" defTabSz="931774">
              <a:buFont typeface="Arial" panose="020B0604020202020204" pitchFamily="34" charset="0"/>
              <a:buChar char="•"/>
              <a:defRPr/>
            </a:pPr>
            <a:r>
              <a:rPr lang="en-US" sz="1200" kern="1200" dirty="0">
                <a:solidFill>
                  <a:schemeClr val="tx1"/>
                </a:solidFill>
                <a:effectLst/>
                <a:latin typeface="+mn-lt"/>
                <a:ea typeface="+mn-ea"/>
                <a:cs typeface="+mn-cs"/>
              </a:rPr>
              <a:t>Patient status improves and becomes less anxious during transport. </a:t>
            </a:r>
          </a:p>
          <a:p>
            <a:pPr marL="628650" lvl="1" indent="-171450" defTabSz="931774">
              <a:buFont typeface="Arial" panose="020B0604020202020204" pitchFamily="34" charset="0"/>
              <a:buChar char="•"/>
              <a:defRPr/>
            </a:pPr>
            <a:r>
              <a:rPr lang="en-US" sz="1200" kern="1200" dirty="0">
                <a:solidFill>
                  <a:schemeClr val="tx1"/>
                </a:solidFill>
                <a:effectLst/>
                <a:latin typeface="+mn-lt"/>
                <a:ea typeface="+mn-ea"/>
                <a:cs typeface="+mn-cs"/>
              </a:rPr>
              <a:t>There are no further changes during transport to the emergency department. </a:t>
            </a:r>
            <a:endParaRPr lang="en-US" sz="1200" dirty="0">
              <a:latin typeface="+mn-lt"/>
            </a:endParaRP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a:latin typeface="+mn-lt"/>
              </a:rPr>
              <a:t>Where is the most appropriate treatment destination and why?</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Discuss transportation destination options for pediatrics in your region. </a:t>
            </a:r>
          </a:p>
          <a:p>
            <a:pPr marL="1085850" marR="0" lvl="2"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a:latin typeface="+mn-lt"/>
              </a:rPr>
              <a:t>Prehospital professionals should be familiar </a:t>
            </a:r>
            <a:r>
              <a:rPr lang="en-US" altLang="en-US" sz="1200" b="0" baseline="0" dirty="0">
                <a:latin typeface="+mn-lt"/>
              </a:rPr>
              <a:t>with the Pediatric Readiness Project.</a:t>
            </a:r>
          </a:p>
          <a:p>
            <a:pPr marL="1543050" marR="0" lvl="3"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rPr>
              <a:t>It is critical that the destination has the necessary pediatric equipment and expertise to handle any pediatric emergency.</a:t>
            </a:r>
          </a:p>
          <a:p>
            <a:pPr marL="2000250" marR="0" lvl="4"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a:latin typeface="+mn-lt"/>
              </a:rPr>
              <a:t>Knowing your regions ED capabilities in meeting the needs of an injured or ill child will improve patient outcomes.</a:t>
            </a:r>
          </a:p>
          <a:p>
            <a:pPr marL="2457450" marR="0" lvl="5"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a:latin typeface="+mn-lt"/>
              </a:rPr>
              <a:t>Share with students when it would be appropriate to bypass certain facilities for this patient.</a:t>
            </a:r>
          </a:p>
          <a:p>
            <a:pPr marL="2457450" marR="0" lvl="5"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a:latin typeface="+mn-lt"/>
              </a:rPr>
              <a:t>This patient should be transported to the closest appropriate facility with pediatric ICU capabilities due to potential for respiratory failure. </a:t>
            </a:r>
            <a:endParaRPr lang="en-US" sz="1200" kern="1200" dirty="0">
              <a:solidFill>
                <a:schemeClr val="tx1"/>
              </a:solidFill>
              <a:effectLst/>
              <a:latin typeface="+mn-lt"/>
              <a:ea typeface="+mn-ea"/>
              <a:cs typeface="+mn-cs"/>
            </a:endParaRP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a:latin typeface="+mn-lt"/>
              </a:rPr>
              <a:t>How would  you safely transport this child in your ambulance?</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a:latin typeface="+mn-lt"/>
              </a:rPr>
              <a:t>Discuss policies and procedures for transporting pediatrics in your region.</a:t>
            </a:r>
          </a:p>
          <a:p>
            <a:pPr marL="1085850" marR="0" lvl="2"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a:latin typeface="+mn-lt"/>
              </a:rPr>
              <a:t>This patient was restrained to the stretcher safely. </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38</a:t>
            </a:fld>
            <a:endParaRPr lang="en-US" dirty="0"/>
          </a:p>
        </p:txBody>
      </p:sp>
    </p:spTree>
    <p:extLst>
      <p:ext uri="{BB962C8B-B14F-4D97-AF65-F5344CB8AC3E}">
        <p14:creationId xmlns:p14="http://schemas.microsoft.com/office/powerpoint/2010/main" val="2709930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Instructor Notes</a:t>
            </a:r>
          </a:p>
          <a:p>
            <a:endParaRPr lang="en-US" b="0" dirty="0"/>
          </a:p>
          <a:p>
            <a:pPr marL="171450" indent="-171450">
              <a:buFont typeface="Arial" panose="020B0604020202020204" pitchFamily="34" charset="0"/>
              <a:buChar char="•"/>
            </a:pPr>
            <a:r>
              <a:rPr lang="en-US" sz="1200" dirty="0">
                <a:latin typeface="+mn-lt"/>
              </a:rPr>
              <a:t>Asthma is one of the most </a:t>
            </a:r>
            <a:r>
              <a:rPr lang="en-US" sz="1200" b="0" dirty="0">
                <a:latin typeface="+mn-lt"/>
              </a:rPr>
              <a:t>prevalent chronic diseases among pediatrics.</a:t>
            </a:r>
          </a:p>
          <a:p>
            <a:pPr marL="628650" lvl="1" indent="-171450">
              <a:buFont typeface="Arial" panose="020B0604020202020204" pitchFamily="34" charset="0"/>
              <a:buChar char="•"/>
            </a:pPr>
            <a:r>
              <a:rPr lang="en-US" b="0" dirty="0">
                <a:latin typeface="+mn-lt"/>
              </a:rPr>
              <a:t>It is the third leading cause of hospitalization in pediatrics.</a:t>
            </a:r>
          </a:p>
          <a:p>
            <a:pPr marL="628650" lvl="1" indent="-171450">
              <a:buFont typeface="Arial" panose="020B0604020202020204" pitchFamily="34" charset="0"/>
              <a:buChar char="•"/>
            </a:pPr>
            <a:r>
              <a:rPr lang="en-US" b="0" dirty="0">
                <a:latin typeface="+mn-lt"/>
              </a:rPr>
              <a:t>Asthma exacerbation is the primary cause children seek emergency care.</a:t>
            </a:r>
          </a:p>
          <a:p>
            <a:pPr marL="171450" indent="-171450">
              <a:buFont typeface="Arial" panose="020B0604020202020204" pitchFamily="34" charset="0"/>
              <a:buChar char="•"/>
            </a:pPr>
            <a:r>
              <a:rPr lang="en-US" sz="1200" b="0" dirty="0">
                <a:latin typeface="+mn-lt"/>
              </a:rPr>
              <a:t>Case closure</a:t>
            </a:r>
          </a:p>
          <a:p>
            <a:pPr marL="628650" lvl="1" indent="-171450">
              <a:buFont typeface="Arial" panose="020B0604020202020204" pitchFamily="34" charset="0"/>
              <a:buChar char="•"/>
            </a:pPr>
            <a:r>
              <a:rPr lang="en-US" b="0" dirty="0">
                <a:latin typeface="+mn-lt"/>
              </a:rPr>
              <a:t>At the hospital, audible wheezing continues to be auscultated.</a:t>
            </a:r>
          </a:p>
          <a:p>
            <a:pPr marL="628650" lvl="1" indent="-171450">
              <a:buFont typeface="Arial" panose="020B0604020202020204" pitchFamily="34" charset="0"/>
              <a:buChar char="•"/>
            </a:pPr>
            <a:r>
              <a:rPr lang="en-US" b="0" dirty="0">
                <a:latin typeface="+mn-lt"/>
              </a:rPr>
              <a:t>Continued oxygen administration.</a:t>
            </a:r>
          </a:p>
          <a:p>
            <a:pPr marL="628650" lvl="1" indent="-171450">
              <a:buFont typeface="Arial" panose="020B0604020202020204" pitchFamily="34" charset="0"/>
              <a:buChar char="•"/>
            </a:pPr>
            <a:r>
              <a:rPr lang="en-US" b="0" dirty="0">
                <a:latin typeface="+mn-lt"/>
              </a:rPr>
              <a:t>Receives another 2 albuterol/ipratropium aerosols.</a:t>
            </a:r>
          </a:p>
          <a:p>
            <a:pPr marL="628650" lvl="1" indent="-171450">
              <a:buFont typeface="Arial" panose="020B0604020202020204" pitchFamily="34" charset="0"/>
              <a:buChar char="•"/>
              <a:defRPr/>
            </a:pPr>
            <a:r>
              <a:rPr lang="en-US" b="0" dirty="0">
                <a:latin typeface="+mn-lt"/>
              </a:rPr>
              <a:t>IV </a:t>
            </a:r>
            <a:r>
              <a:rPr lang="en-US" b="0" i="0" dirty="0">
                <a:solidFill>
                  <a:srgbClr val="000000"/>
                </a:solidFill>
                <a:effectLst/>
                <a:latin typeface="+mn-lt"/>
              </a:rPr>
              <a:t>methylprednisolone</a:t>
            </a:r>
            <a:r>
              <a:rPr lang="en-US" b="0" dirty="0">
                <a:latin typeface="+mn-lt"/>
              </a:rPr>
              <a:t> was administered.</a:t>
            </a:r>
          </a:p>
          <a:p>
            <a:pPr marL="628650" lvl="1" indent="-171450">
              <a:buFont typeface="Arial" panose="020B0604020202020204" pitchFamily="34" charset="0"/>
              <a:buChar char="•"/>
            </a:pPr>
            <a:r>
              <a:rPr lang="en-US" b="0" dirty="0">
                <a:latin typeface="+mn-lt"/>
              </a:rPr>
              <a:t>Respiratory rate and oxygen levels improve in the ED.</a:t>
            </a:r>
          </a:p>
          <a:p>
            <a:pPr marL="628650" lvl="1" indent="-171450">
              <a:buFont typeface="Arial" panose="020B0604020202020204" pitchFamily="34" charset="0"/>
              <a:buChar char="•"/>
            </a:pPr>
            <a:r>
              <a:rPr lang="en-US" b="0" dirty="0">
                <a:latin typeface="+mn-lt"/>
              </a:rPr>
              <a:t>Discharged from ED to follow up with primary care physician.</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39</a:t>
            </a:fld>
            <a:endParaRPr lang="en-US" dirty="0"/>
          </a:p>
        </p:txBody>
      </p:sp>
    </p:spTree>
    <p:extLst>
      <p:ext uri="{BB962C8B-B14F-4D97-AF65-F5344CB8AC3E}">
        <p14:creationId xmlns:p14="http://schemas.microsoft.com/office/powerpoint/2010/main" val="3164708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Instructor Notes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Discuss </a:t>
            </a:r>
            <a:r>
              <a:rPr kumimoji="0" lang="en-US" sz="1200" b="0" i="0" u="none" strike="noStrike" kern="1200" cap="none" spc="0" normalizeH="0" baseline="0" noProof="0" dirty="0">
                <a:ln>
                  <a:noFill/>
                </a:ln>
                <a:solidFill>
                  <a:prstClr val="black"/>
                </a:solidFill>
                <a:effectLst/>
                <a:uLnTx/>
                <a:uFillTx/>
                <a:latin typeface="+mn-lt"/>
                <a:ea typeface="+mn-ea"/>
                <a:cs typeface="+mn-cs"/>
              </a:rPr>
              <a:t>the anatomy and physiology of the pediatric </a:t>
            </a:r>
            <a:r>
              <a:rPr kumimoji="0" lang="en-US" sz="1100" b="0" i="0" u="none" strike="noStrike" kern="1200" cap="none" spc="0" normalizeH="0" baseline="0" noProof="0" dirty="0">
                <a:ln>
                  <a:noFill/>
                </a:ln>
                <a:solidFill>
                  <a:srgbClr val="FF0000"/>
                </a:solidFill>
                <a:effectLst/>
                <a:uLnTx/>
                <a:uFillTx/>
                <a:latin typeface="+mn-lt"/>
                <a:ea typeface="+mn-ea"/>
                <a:cs typeface="+mn-cs"/>
              </a:rPr>
              <a:t>upper</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and lower airways.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Children have </a:t>
            </a:r>
            <a:r>
              <a:rPr lang="en-US" b="0" dirty="0"/>
              <a:t>a higher metabolic oxygen demand and lower lung volumes, resulting in reduced oxygen reserves.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Children also have higher respiratory rates than adults.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increased respiratory rates aid in overcoming the lower lung volumes.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Significant distress could be caused by even a minor compromise to the airway or breathing.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diaphragm plays a greater role in breathing for infants, leading to mainly abdominal respirations.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By the age of 6, breathing becomes more thoracic due to the development of the musculature in the chest wall.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Upper airway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tongue is larger and the mandible shorter in the young child.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In infancy, the child is an obligate nasal breather until 5 months of age.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Prominent adenoids and tonsils are frequently found in preschool-age children.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larynx is relatively higher in the neck in children.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cricoid ring is located approximately at the level of the C4 vertebrae at birth, C5 at age 6, and C6 as an adult.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Vocal cords are angled in an anterior-inferior to posterior-superior fashion.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Lower airway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a:t>
            </a:r>
            <a:r>
              <a:rPr lang="en-US" sz="1200" b="0" i="0" kern="1200" dirty="0">
                <a:solidFill>
                  <a:schemeClr val="tx1"/>
                </a:solidFill>
                <a:effectLst/>
                <a:latin typeface="+mn-lt"/>
                <a:ea typeface="+mn-ea"/>
                <a:cs typeface="+mn-cs"/>
              </a:rPr>
              <a:t>irways of infants and children are smaller, less rigid, and more prone to obstruction.</a:t>
            </a:r>
          </a:p>
        </p:txBody>
      </p:sp>
      <p:sp>
        <p:nvSpPr>
          <p:cNvPr id="4" name="Slide Number Placeholder 3"/>
          <p:cNvSpPr>
            <a:spLocks noGrp="1"/>
          </p:cNvSpPr>
          <p:nvPr>
            <p:ph type="sldNum" sz="quarter" idx="5"/>
          </p:nvPr>
        </p:nvSpPr>
        <p:spPr/>
        <p:txBody>
          <a:bodyPr/>
          <a:lstStyle/>
          <a:p>
            <a:fld id="{2B2225B7-14D2-4B83-9463-E78E66ECF1B1}" type="slidenum">
              <a:rPr lang="en-US" smtClean="0"/>
              <a:t>4</a:t>
            </a:fld>
            <a:endParaRPr lang="en-US" dirty="0"/>
          </a:p>
        </p:txBody>
      </p:sp>
    </p:spTree>
    <p:extLst>
      <p:ext uri="{BB962C8B-B14F-4D97-AF65-F5344CB8AC3E}">
        <p14:creationId xmlns:p14="http://schemas.microsoft.com/office/powerpoint/2010/main" val="81899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Calibri" charset="0"/>
              </a:rPr>
              <a:t>Instructor Notes</a:t>
            </a:r>
          </a:p>
          <a:p>
            <a:pPr eaLnBrk="1" hangingPunct="1">
              <a:spcBef>
                <a:spcPct val="0"/>
              </a:spcBef>
            </a:pPr>
            <a:endParaRPr lang="en-US" dirty="0">
              <a:latin typeface="Calibri" charset="0"/>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t>The </a:t>
            </a:r>
            <a:r>
              <a:rPr lang="en-US" b="0" dirty="0"/>
              <a:t>number one reason parents take their children to the emergency room is due to respiratory emergencies.</a:t>
            </a: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0" dirty="0"/>
              <a:t>Although many </a:t>
            </a:r>
            <a:r>
              <a:rPr lang="en-US" dirty="0"/>
              <a:t>respiratory emergencies are mild and can be treated at home, many others are </a:t>
            </a:r>
            <a:r>
              <a:rPr lang="en-US" b="0" dirty="0"/>
              <a:t>life-threatening, requiring rapid airway management.</a:t>
            </a: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0" dirty="0"/>
              <a:t>Respiratory emergencies can be scary for patients and their families.</a:t>
            </a:r>
          </a:p>
          <a:p>
            <a:pPr marL="1085850" marR="0" lvl="2"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0" dirty="0"/>
              <a:t>Maintaining a patient- and family-centered care approach will ensure better patient outcomes.</a:t>
            </a:r>
          </a:p>
          <a:p>
            <a:pPr marL="171450" indent="-171450" eaLnBrk="1" hangingPunct="1">
              <a:spcBef>
                <a:spcPct val="0"/>
              </a:spcBef>
              <a:buFont typeface="Arial" panose="020B0604020202020204" pitchFamily="34" charset="0"/>
              <a:buChar char="•"/>
            </a:pPr>
            <a:r>
              <a:rPr lang="en-US" b="0" dirty="0">
                <a:latin typeface="Calibri" charset="0"/>
              </a:rPr>
              <a:t>Differentiating respiratory distress, failure, and arrest in pediatrics is vital.</a:t>
            </a:r>
          </a:p>
          <a:p>
            <a:pPr marL="171450" indent="-171450" eaLnBrk="1" hangingPunct="1">
              <a:spcBef>
                <a:spcPct val="0"/>
              </a:spcBef>
              <a:buFont typeface="Arial" panose="020B0604020202020204" pitchFamily="34" charset="0"/>
              <a:buChar char="•"/>
            </a:pPr>
            <a:r>
              <a:rPr lang="en-US" b="0" dirty="0">
                <a:latin typeface="Calibri" charset="0"/>
              </a:rPr>
              <a:t>Prompt recognition and management of respiratory emergencies could reduce recovery times and improve patient outcome!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0" dirty="0">
                <a:latin typeface="Calibri" charset="0"/>
              </a:rPr>
              <a:t>Coming Up, Lesson 3: Pediatric Trauma Emergencies.</a:t>
            </a:r>
          </a:p>
          <a:p>
            <a:pPr eaLnBrk="1" hangingPunct="1">
              <a:spcBef>
                <a:spcPct val="0"/>
              </a:spcBef>
            </a:pPr>
            <a:endParaRPr lang="en-US" dirty="0">
              <a:latin typeface="Calibri" charset="0"/>
            </a:endParaRPr>
          </a:p>
          <a:p>
            <a:endParaRPr lang="en-US" dirty="0"/>
          </a:p>
        </p:txBody>
      </p:sp>
      <p:sp>
        <p:nvSpPr>
          <p:cNvPr id="4" name="Slide Number Placeholder 3"/>
          <p:cNvSpPr>
            <a:spLocks noGrp="1"/>
          </p:cNvSpPr>
          <p:nvPr>
            <p:ph type="sldNum" sz="quarter" idx="10"/>
          </p:nvPr>
        </p:nvSpPr>
        <p:spPr/>
        <p:txBody>
          <a:bodyPr/>
          <a:lstStyle/>
          <a:p>
            <a:fld id="{2B2225B7-14D2-4B83-9463-E78E66ECF1B1}" type="slidenum">
              <a:rPr lang="en-US" smtClean="0"/>
              <a:t>40</a:t>
            </a:fld>
            <a:endParaRPr lang="en-US" dirty="0"/>
          </a:p>
        </p:txBody>
      </p:sp>
    </p:spTree>
    <p:extLst>
      <p:ext uri="{BB962C8B-B14F-4D97-AF65-F5344CB8AC3E}">
        <p14:creationId xmlns:p14="http://schemas.microsoft.com/office/powerpoint/2010/main" val="40781032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charset="0"/>
              </a:rPr>
              <a:t>Allow time for a question-and-answer session about the topics presented in the lesson. </a:t>
            </a:r>
          </a:p>
          <a:p>
            <a:endParaRPr lang="en-US" dirty="0"/>
          </a:p>
        </p:txBody>
      </p:sp>
      <p:sp>
        <p:nvSpPr>
          <p:cNvPr id="4" name="Slide Number Placeholder 3"/>
          <p:cNvSpPr>
            <a:spLocks noGrp="1"/>
          </p:cNvSpPr>
          <p:nvPr>
            <p:ph type="sldNum" sz="quarter" idx="5"/>
          </p:nvPr>
        </p:nvSpPr>
        <p:spPr/>
        <p:txBody>
          <a:bodyPr/>
          <a:lstStyle/>
          <a:p>
            <a:fld id="{2B2225B7-14D2-4B83-9463-E78E66ECF1B1}" type="slidenum">
              <a:rPr lang="en-US" smtClean="0"/>
              <a:t>41</a:t>
            </a:fld>
            <a:endParaRPr lang="en-US" dirty="0"/>
          </a:p>
        </p:txBody>
      </p:sp>
    </p:spTree>
    <p:extLst>
      <p:ext uri="{BB962C8B-B14F-4D97-AF65-F5344CB8AC3E}">
        <p14:creationId xmlns:p14="http://schemas.microsoft.com/office/powerpoint/2010/main" val="345797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b="0" dirty="0"/>
              <a:t>Discuss the differences in the anatomy and physiology of the airway in pediatrics versus adults.</a:t>
            </a:r>
          </a:p>
          <a:p>
            <a:pPr marL="628650" lvl="1" indent="-171450">
              <a:buFont typeface="Arial" panose="020B0604020202020204" pitchFamily="34" charset="0"/>
              <a:buChar char="•"/>
            </a:pPr>
            <a:r>
              <a:rPr lang="en-US" b="0" dirty="0"/>
              <a:t>The narrowest portion of the airway in children younger than 10 years of age is at the level of the cricoid cartilage.</a:t>
            </a:r>
          </a:p>
          <a:p>
            <a:pPr marL="628650" lvl="1" indent="-171450">
              <a:buFont typeface="Arial" panose="020B0604020202020204" pitchFamily="34" charset="0"/>
              <a:buChar char="•"/>
            </a:pPr>
            <a:r>
              <a:rPr lang="en-US" b="0" dirty="0"/>
              <a:t>May need increased suctioning due to a smaller nasopharynx and nares, leading to increased occlusion.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Babies are nose breathers up to 6 months. </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Keeping the nose clear is critical for good air exchange.</a:t>
            </a:r>
          </a:p>
          <a:p>
            <a:pPr marL="628650" lvl="1" indent="-171450">
              <a:buFont typeface="Arial" panose="020B0604020202020204" pitchFamily="34" charset="0"/>
              <a:buChar char="•"/>
            </a:pPr>
            <a:r>
              <a:rPr lang="en-US" b="0" dirty="0"/>
              <a:t>Explain that the airway in children is more funnel shaped versus the cylinder shape for an adult.</a:t>
            </a:r>
          </a:p>
          <a:p>
            <a:pPr marL="1085850" lvl="2" indent="-171450">
              <a:buFont typeface="Arial" panose="020B0604020202020204" pitchFamily="34" charset="0"/>
              <a:buChar char="•"/>
            </a:pPr>
            <a:r>
              <a:rPr lang="en-US" b="0" dirty="0"/>
              <a:t>Share how the funnel shape makes the airway easier to collapse when the neck is flexed.</a:t>
            </a:r>
          </a:p>
          <a:p>
            <a:pPr marL="628650" lvl="1" indent="-171450">
              <a:buFont typeface="Arial" panose="020B0604020202020204" pitchFamily="34" charset="0"/>
              <a:buChar char="•"/>
            </a:pPr>
            <a:r>
              <a:rPr lang="en-US" b="0" dirty="0"/>
              <a:t>Smaller oral cavity accompanied with a larger tongue increases the likelihood of obstruction.</a:t>
            </a:r>
          </a:p>
          <a:p>
            <a:pPr marL="628650" lvl="1" indent="-171450">
              <a:buFont typeface="Arial" panose="020B0604020202020204" pitchFamily="34" charset="0"/>
              <a:buChar char="•"/>
            </a:pPr>
            <a:r>
              <a:rPr lang="en-US" b="0" dirty="0"/>
              <a:t>Due to the glottis and larynx being higher in the neck, risk for aspiration is increased.</a:t>
            </a:r>
          </a:p>
          <a:p>
            <a:pPr marL="628650" lvl="1" indent="-171450">
              <a:buFont typeface="Arial" panose="020B0604020202020204" pitchFamily="34" charset="0"/>
              <a:buChar char="•"/>
            </a:pPr>
            <a:r>
              <a:rPr lang="en-US" b="0" dirty="0"/>
              <a:t>Underdeveloped neck muscles make it more difficult to compensate for trauma, edema, and spasms.</a:t>
            </a:r>
          </a:p>
          <a:p>
            <a:pPr marL="628650" lvl="1" indent="-171450">
              <a:buFont typeface="Arial" panose="020B0604020202020204" pitchFamily="34" charset="0"/>
              <a:buChar char="•"/>
            </a:pPr>
            <a:r>
              <a:rPr lang="en-US" b="0" dirty="0"/>
              <a:t>Infants and toddlers rely more on the diaphragm than adults do to breathe.</a:t>
            </a:r>
          </a:p>
        </p:txBody>
      </p:sp>
      <p:sp>
        <p:nvSpPr>
          <p:cNvPr id="4" name="Slide Number Placeholder 3"/>
          <p:cNvSpPr>
            <a:spLocks noGrp="1"/>
          </p:cNvSpPr>
          <p:nvPr>
            <p:ph type="sldNum" sz="quarter" idx="5"/>
          </p:nvPr>
        </p:nvSpPr>
        <p:spPr/>
        <p:txBody>
          <a:bodyPr/>
          <a:lstStyle/>
          <a:p>
            <a:fld id="{2B2225B7-14D2-4B83-9463-E78E66ECF1B1}" type="slidenum">
              <a:rPr lang="en-US" smtClean="0"/>
              <a:t>5</a:t>
            </a:fld>
            <a:endParaRPr lang="en-US" dirty="0"/>
          </a:p>
        </p:txBody>
      </p:sp>
    </p:spTree>
    <p:extLst>
      <p:ext uri="{BB962C8B-B14F-4D97-AF65-F5344CB8AC3E}">
        <p14:creationId xmlns:p14="http://schemas.microsoft.com/office/powerpoint/2010/main" val="4007074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ea typeface="ＭＳ Ｐゴシック" pitchFamily="34" charset="-128"/>
              </a:rPr>
              <a:t>Instructor Notes</a:t>
            </a:r>
          </a:p>
          <a:p>
            <a:endParaRPr lang="en-US" dirty="0">
              <a:ea typeface="ＭＳ Ｐゴシック" pitchFamily="34" charset="-128"/>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Respiratory distress, failure, and arrest are linked to the physiologic response from the many types of hypoxic stress.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Discuss causes of hypoxic stress.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Asthma, croup, pertussis, bronchiolitis, pneumonia, and chest trauma.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Respiratory distress is respiratory compensation.</a:t>
            </a:r>
          </a:p>
          <a:p>
            <a:pPr marL="628650" lvl="1" indent="-171450">
              <a:buFont typeface="Arial" panose="020B0604020202020204" pitchFamily="34" charset="0"/>
              <a:buChar char="•"/>
            </a:pPr>
            <a:r>
              <a:rPr lang="en-US" kern="1200" dirty="0">
                <a:solidFill>
                  <a:schemeClr val="tx1"/>
                </a:solidFill>
                <a:effectLst/>
                <a:latin typeface="+mn-lt"/>
                <a:ea typeface="+mn-ea"/>
                <a:cs typeface="+mn-cs"/>
              </a:rPr>
              <a:t>The brain is getting enough oxygen.</a:t>
            </a:r>
          </a:p>
          <a:p>
            <a:pPr marL="628650" lvl="1" indent="-171450">
              <a:buFont typeface="Arial" panose="020B0604020202020204" pitchFamily="34" charset="0"/>
              <a:buChar char="•"/>
            </a:pPr>
            <a:r>
              <a:rPr lang="en-US" kern="1200" dirty="0">
                <a:solidFill>
                  <a:schemeClr val="tx1"/>
                </a:solidFill>
                <a:effectLst/>
                <a:latin typeface="+mn-lt"/>
                <a:ea typeface="+mn-ea"/>
                <a:cs typeface="+mn-cs"/>
              </a:rPr>
              <a:t>The child may appear somewhat normal.</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Respiratory failure occurs when the infant or child has used their energy reserves and is no longer able to compensate.</a:t>
            </a:r>
          </a:p>
          <a:p>
            <a:pPr marL="628650" lvl="1" indent="-171450">
              <a:buFont typeface="Arial" panose="020B0604020202020204" pitchFamily="34" charset="0"/>
              <a:buChar char="•"/>
            </a:pPr>
            <a:r>
              <a:rPr lang="en-US" kern="1200" dirty="0">
                <a:solidFill>
                  <a:schemeClr val="tx1"/>
                </a:solidFill>
                <a:effectLst/>
                <a:latin typeface="+mn-lt"/>
                <a:ea typeface="+mn-ea"/>
                <a:cs typeface="+mn-cs"/>
              </a:rPr>
              <a:t>This is when the child is decompensating</a:t>
            </a:r>
            <a:r>
              <a:rPr lang="en-US" b="1" kern="1200" dirty="0">
                <a:solidFill>
                  <a:schemeClr val="tx1"/>
                </a:solidFill>
                <a:effectLst/>
                <a:latin typeface="+mn-lt"/>
                <a:ea typeface="+mn-ea"/>
                <a:cs typeface="+mn-cs"/>
              </a:rPr>
              <a:t>.</a:t>
            </a:r>
          </a:p>
          <a:p>
            <a:pPr marL="1085850" lvl="2" indent="-171450">
              <a:buFont typeface="Arial" panose="020B0604020202020204" pitchFamily="34" charset="0"/>
              <a:buChar char="•"/>
            </a:pPr>
            <a:r>
              <a:rPr lang="en-US" kern="1200" dirty="0">
                <a:solidFill>
                  <a:schemeClr val="tx1"/>
                </a:solidFill>
                <a:effectLst/>
                <a:latin typeface="+mn-lt"/>
                <a:ea typeface="+mn-ea"/>
                <a:cs typeface="+mn-cs"/>
              </a:rPr>
              <a:t>An abnormal appearance or cyanosis coupled with an increased work of breathing indicates respiratory failure.</a:t>
            </a:r>
          </a:p>
          <a:p>
            <a:pPr marL="1085850" lvl="2" indent="-171450">
              <a:buFont typeface="Arial" panose="020B0604020202020204" pitchFamily="34" charset="0"/>
              <a:buChar char="•"/>
            </a:pPr>
            <a:r>
              <a:rPr lang="en-US" kern="1200" dirty="0">
                <a:solidFill>
                  <a:schemeClr val="tx1"/>
                </a:solidFill>
                <a:effectLst/>
                <a:latin typeface="+mn-lt"/>
                <a:ea typeface="+mn-ea"/>
                <a:cs typeface="+mn-cs"/>
              </a:rPr>
              <a:t>The heart slows as the child becomes increasingly hypoxic. </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Respiratory arrest is the lack of breathing effectively.</a:t>
            </a:r>
          </a:p>
          <a:p>
            <a:pPr marL="628650" lvl="1" indent="-171450">
              <a:buFont typeface="Arial" panose="020B0604020202020204" pitchFamily="34" charset="0"/>
              <a:buChar char="•"/>
            </a:pPr>
            <a:r>
              <a:rPr lang="en-US" kern="1200" dirty="0">
                <a:solidFill>
                  <a:schemeClr val="tx1"/>
                </a:solidFill>
                <a:effectLst/>
                <a:latin typeface="+mn-lt"/>
                <a:ea typeface="+mn-ea"/>
                <a:cs typeface="+mn-cs"/>
              </a:rPr>
              <a:t>Cardiopulmonary arrest is forthcoming without the support of oxygenation and ventilation.</a:t>
            </a:r>
            <a:endParaRPr lang="en-US" dirty="0">
              <a:ea typeface="ＭＳ Ｐゴシック" pitchFamily="34" charset="-128"/>
            </a:endParaRPr>
          </a:p>
          <a:p>
            <a:pPr marL="171450" indent="-171450">
              <a:buFont typeface="Arial" panose="020B0604020202020204" pitchFamily="34" charset="0"/>
              <a:buChar char="•"/>
            </a:pPr>
            <a:r>
              <a:rPr lang="en-US" dirty="0">
                <a:ea typeface="ＭＳ Ｐゴシック" pitchFamily="34" charset="-128"/>
              </a:rPr>
              <a:t>To</a:t>
            </a:r>
            <a:r>
              <a:rPr lang="en-US" baseline="0" dirty="0">
                <a:ea typeface="ＭＳ Ｐゴシック" pitchFamily="34" charset="-128"/>
              </a:rPr>
              <a:t> differentiate between “Quick/Not Quick”, you must be proficient with the PAT.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Note the appearance and work of breathing as you first approach your patient.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you contact the patient, are they responding appropriately for their age (appearance)?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 lethargic child needs prompt attention and treatment</a:t>
            </a:r>
            <a:r>
              <a:rPr lang="en-US" sz="1200" b="1" kern="1200" dirty="0">
                <a:solidFill>
                  <a:schemeClr val="tx1"/>
                </a:solidFill>
                <a:effectLst/>
                <a:latin typeface="+mn-lt"/>
                <a:ea typeface="+mn-ea"/>
                <a:cs typeface="+mn-cs"/>
              </a:rPr>
              <a:t>.</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Observe the child’s work of breathing.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Specifically, look for chest wall retractions, excessive and abnormal use of the accessory muscles of respiration, and nasal flaring. </a:t>
            </a:r>
          </a:p>
          <a:p>
            <a:pPr marL="171450" indent="-171450">
              <a:buFont typeface="Arial" panose="020B0604020202020204" pitchFamily="34" charset="0"/>
              <a:buChar char="•"/>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974E427-9911-4858-A637-FB4CBC46EF2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0046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Discuss the common upper respiratory emergencies found in pediatrics.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Foreign body obstruction (FBO)</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One of the leading causes of accidental death in pediatrics.</a:t>
            </a:r>
          </a:p>
          <a:p>
            <a:pPr marL="1543050" lvl="3" indent="-171450">
              <a:buFont typeface="Arial" panose="020B0604020202020204" pitchFamily="34" charset="0"/>
              <a:buChar char="•"/>
            </a:pPr>
            <a:r>
              <a:rPr lang="en-US" sz="1200" b="0" i="0" kern="1200" dirty="0">
                <a:solidFill>
                  <a:schemeClr val="tx1"/>
                </a:solidFill>
                <a:effectLst/>
                <a:latin typeface="+mn-lt"/>
                <a:ea typeface="+mn-ea"/>
                <a:cs typeface="+mn-cs"/>
              </a:rPr>
              <a:t>Round foods are the most likely to be fatal in kids.</a:t>
            </a:r>
          </a:p>
          <a:p>
            <a:pPr marL="2000250" lvl="4" indent="-171450">
              <a:buFont typeface="Arial" panose="020B0604020202020204" pitchFamily="34" charset="0"/>
              <a:buChar char="•"/>
            </a:pPr>
            <a:r>
              <a:rPr lang="en-US" sz="1200" b="0" i="0" kern="1200" dirty="0">
                <a:solidFill>
                  <a:schemeClr val="tx1"/>
                </a:solidFill>
                <a:effectLst/>
                <a:latin typeface="+mn-lt"/>
                <a:ea typeface="+mn-ea"/>
                <a:cs typeface="+mn-cs"/>
              </a:rPr>
              <a:t>Hot dogs are the most common.</a:t>
            </a:r>
          </a:p>
          <a:p>
            <a:pPr marL="2457450" lvl="5" indent="-171450">
              <a:buFont typeface="Arial" panose="020B0604020202020204" pitchFamily="34" charset="0"/>
              <a:buChar char="•"/>
            </a:pPr>
            <a:r>
              <a:rPr lang="en-US" sz="1200" b="0" i="0" kern="1200" dirty="0">
                <a:solidFill>
                  <a:schemeClr val="tx1"/>
                </a:solidFill>
                <a:effectLst/>
                <a:latin typeface="+mn-lt"/>
                <a:ea typeface="+mn-ea"/>
                <a:cs typeface="+mn-cs"/>
              </a:rPr>
              <a:t>Grapes, nuts, and candy are also common.</a:t>
            </a:r>
          </a:p>
          <a:p>
            <a:pPr marL="2000250" lvl="4" indent="-171450">
              <a:buFont typeface="Arial" panose="020B0604020202020204" pitchFamily="34" charset="0"/>
              <a:buChar char="•"/>
            </a:pPr>
            <a:r>
              <a:rPr lang="en-US" sz="1200" b="0" i="0" kern="1200" dirty="0">
                <a:solidFill>
                  <a:schemeClr val="tx1"/>
                </a:solidFill>
                <a:effectLst/>
                <a:latin typeface="+mn-lt"/>
                <a:ea typeface="+mn-ea"/>
                <a:cs typeface="+mn-cs"/>
              </a:rPr>
              <a:t>Non-food, latex balloons are the leading cause of choking ending in death.</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Mechanical obstruction in the airway that may be from the pharynx to the bronchus.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Infants and toddlers are the highest risk.</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Signs and symptoms: Sudden onset of gagging, choking, coughing, stridor, respiratory distress without the presence of a fever.</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Treatment</a:t>
            </a:r>
          </a:p>
          <a:p>
            <a:pPr marL="1543050" lvl="3" indent="-171450">
              <a:buFont typeface="Arial" panose="020B0604020202020204" pitchFamily="34" charset="0"/>
              <a:buChar char="•"/>
            </a:pPr>
            <a:r>
              <a:rPr lang="en-US" sz="1200" b="0" i="0" kern="1200" dirty="0">
                <a:solidFill>
                  <a:schemeClr val="tx1"/>
                </a:solidFill>
                <a:effectLst/>
                <a:latin typeface="+mn-lt"/>
                <a:ea typeface="+mn-ea"/>
                <a:cs typeface="+mn-cs"/>
              </a:rPr>
              <a:t>Avoid agitating and keep in position of comfort if child is crying, coughing, able to speak.</a:t>
            </a:r>
          </a:p>
          <a:p>
            <a:pPr marL="2000250" lvl="4" indent="-171450">
              <a:buFont typeface="Arial" panose="020B0604020202020204" pitchFamily="34" charset="0"/>
              <a:buChar char="•"/>
            </a:pPr>
            <a:r>
              <a:rPr lang="en-US" sz="1200" b="0" i="0" kern="1200" dirty="0">
                <a:solidFill>
                  <a:schemeClr val="tx1"/>
                </a:solidFill>
                <a:effectLst/>
                <a:latin typeface="+mn-lt"/>
                <a:ea typeface="+mn-ea"/>
                <a:cs typeface="+mn-cs"/>
              </a:rPr>
              <a:t>DO NOT perform FBO maneuvers</a:t>
            </a:r>
            <a:r>
              <a:rPr lang="en-US" sz="1200" b="1" i="0" kern="1200" dirty="0">
                <a:solidFill>
                  <a:schemeClr val="tx1"/>
                </a:solidFill>
                <a:effectLst/>
                <a:latin typeface="+mn-lt"/>
                <a:ea typeface="+mn-ea"/>
                <a:cs typeface="+mn-cs"/>
              </a:rPr>
              <a:t>.</a:t>
            </a:r>
          </a:p>
          <a:p>
            <a:pPr marL="1543050" lvl="3" indent="-171450">
              <a:buFont typeface="Arial" panose="020B0604020202020204" pitchFamily="34" charset="0"/>
              <a:buChar char="•"/>
            </a:pPr>
            <a:r>
              <a:rPr lang="en-US" sz="1200" b="0" i="0" kern="1200" dirty="0">
                <a:solidFill>
                  <a:schemeClr val="tx1"/>
                </a:solidFill>
                <a:effectLst/>
                <a:latin typeface="+mn-lt"/>
                <a:ea typeface="+mn-ea"/>
                <a:cs typeface="+mn-cs"/>
              </a:rPr>
              <a:t>Severe respiratory distress</a:t>
            </a:r>
          </a:p>
          <a:p>
            <a:pPr marL="2000250" lvl="4" indent="-171450">
              <a:buFont typeface="Arial" panose="020B0604020202020204" pitchFamily="34" charset="0"/>
              <a:buChar char="•"/>
            </a:pPr>
            <a:r>
              <a:rPr lang="en-US" sz="1200" b="0" i="0" kern="1200" dirty="0">
                <a:solidFill>
                  <a:schemeClr val="tx1"/>
                </a:solidFill>
                <a:effectLst/>
                <a:latin typeface="+mn-lt"/>
                <a:ea typeface="+mn-ea"/>
                <a:cs typeface="+mn-cs"/>
              </a:rPr>
              <a:t>Prepare to perform FBO maneuvers.</a:t>
            </a:r>
          </a:p>
          <a:p>
            <a:pPr marL="2000250" lvl="4" indent="-171450">
              <a:buFont typeface="Arial" panose="020B0604020202020204" pitchFamily="34" charset="0"/>
              <a:buChar char="•"/>
            </a:pPr>
            <a:r>
              <a:rPr lang="en-US" sz="1200" b="0" i="0" kern="1200" dirty="0">
                <a:solidFill>
                  <a:schemeClr val="tx1"/>
                </a:solidFill>
                <a:effectLst/>
                <a:latin typeface="+mn-lt"/>
                <a:ea typeface="+mn-ea"/>
                <a:cs typeface="+mn-cs"/>
              </a:rPr>
              <a:t>BLS.</a:t>
            </a:r>
          </a:p>
          <a:p>
            <a:pPr marL="2457450" lvl="5" indent="-171450">
              <a:buFont typeface="Arial" panose="020B0604020202020204" pitchFamily="34" charset="0"/>
              <a:buChar char="•"/>
            </a:pPr>
            <a:r>
              <a:rPr lang="en-US" sz="1200" b="0" i="0" kern="1200" dirty="0">
                <a:solidFill>
                  <a:schemeClr val="tx1"/>
                </a:solidFill>
                <a:effectLst/>
                <a:latin typeface="+mn-lt"/>
                <a:ea typeface="+mn-ea"/>
                <a:cs typeface="+mn-cs"/>
              </a:rPr>
              <a:t>Child: Abdominal thrusts until unresponsive, then begin CPR</a:t>
            </a:r>
            <a:r>
              <a:rPr lang="en-US" sz="1200" b="1" i="0" kern="1200" dirty="0">
                <a:solidFill>
                  <a:schemeClr val="tx1"/>
                </a:solidFill>
                <a:effectLst/>
                <a:latin typeface="+mn-lt"/>
                <a:ea typeface="+mn-ea"/>
                <a:cs typeface="+mn-cs"/>
              </a:rPr>
              <a:t>.</a:t>
            </a:r>
          </a:p>
          <a:p>
            <a:pPr marL="2457450" lvl="5" indent="-171450">
              <a:buFont typeface="Arial" panose="020B0604020202020204" pitchFamily="34" charset="0"/>
              <a:buChar char="•"/>
            </a:pPr>
            <a:r>
              <a:rPr lang="en-US" sz="1200" b="0" i="0" kern="1200" dirty="0">
                <a:solidFill>
                  <a:schemeClr val="tx1"/>
                </a:solidFill>
                <a:effectLst/>
                <a:latin typeface="+mn-lt"/>
                <a:ea typeface="+mn-ea"/>
                <a:cs typeface="+mn-cs"/>
              </a:rPr>
              <a:t>Infant: Five back blows, followed with five compressions until unresponsive, then begin CPR.</a:t>
            </a:r>
          </a:p>
          <a:p>
            <a:pPr marL="2457450" lvl="5" indent="-171450">
              <a:buFont typeface="Arial" panose="020B0604020202020204" pitchFamily="34" charset="0"/>
              <a:buChar char="•"/>
            </a:pPr>
            <a:r>
              <a:rPr lang="en-US" sz="1200" b="0" i="0" kern="1200" dirty="0">
                <a:solidFill>
                  <a:schemeClr val="tx1"/>
                </a:solidFill>
                <a:effectLst/>
                <a:latin typeface="+mn-lt"/>
                <a:ea typeface="+mn-ea"/>
                <a:cs typeface="+mn-cs"/>
              </a:rPr>
              <a:t>Finger sweep for the object </a:t>
            </a:r>
            <a:r>
              <a:rPr lang="en-US" sz="1200" b="1" i="0" u="sng" kern="1200" dirty="0">
                <a:solidFill>
                  <a:schemeClr val="tx1"/>
                </a:solidFill>
                <a:effectLst/>
                <a:latin typeface="+mn-lt"/>
                <a:ea typeface="+mn-ea"/>
                <a:cs typeface="+mn-cs"/>
              </a:rPr>
              <a:t>only</a:t>
            </a:r>
            <a:r>
              <a:rPr lang="en-US" sz="1200" b="0" i="0" kern="1200" dirty="0">
                <a:solidFill>
                  <a:schemeClr val="tx1"/>
                </a:solidFill>
                <a:effectLst/>
                <a:latin typeface="+mn-lt"/>
                <a:ea typeface="+mn-ea"/>
                <a:cs typeface="+mn-cs"/>
              </a:rPr>
              <a:t> if the object is seen when visualizing the airway.</a:t>
            </a:r>
          </a:p>
          <a:p>
            <a:pPr marL="2000250" lvl="4" indent="-171450">
              <a:buFont typeface="Arial" panose="020B0604020202020204" pitchFamily="34" charset="0"/>
              <a:buChar char="•"/>
            </a:pPr>
            <a:r>
              <a:rPr lang="en-US" sz="1200" b="0" i="0" kern="1200" dirty="0">
                <a:solidFill>
                  <a:schemeClr val="tx1"/>
                </a:solidFill>
                <a:effectLst/>
                <a:latin typeface="+mn-lt"/>
                <a:ea typeface="+mn-ea"/>
                <a:cs typeface="+mn-cs"/>
              </a:rPr>
              <a:t>ALS</a:t>
            </a:r>
          </a:p>
          <a:p>
            <a:pPr marL="2457450" lvl="5" indent="-171450">
              <a:buFont typeface="Arial" panose="020B0604020202020204" pitchFamily="34" charset="0"/>
              <a:buChar char="•"/>
            </a:pPr>
            <a:r>
              <a:rPr lang="en-US" sz="1200" b="0" i="0" kern="1200" dirty="0">
                <a:solidFill>
                  <a:schemeClr val="tx1"/>
                </a:solidFill>
                <a:effectLst/>
                <a:latin typeface="+mn-lt"/>
                <a:ea typeface="+mn-ea"/>
                <a:cs typeface="+mn-cs"/>
              </a:rPr>
              <a:t>If basic maneuvers are unsuccessful, pediatric laryngoscopy and Magill forceps may be used to remove object.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Anaphylaxis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Triggered by an exposure to an antigen</a:t>
            </a:r>
            <a:r>
              <a:rPr lang="en-US" sz="1200" b="1" i="0" kern="1200" dirty="0">
                <a:solidFill>
                  <a:schemeClr val="tx1"/>
                </a:solidFill>
                <a:effectLst/>
                <a:latin typeface="+mn-lt"/>
                <a:ea typeface="+mn-ea"/>
                <a:cs typeface="+mn-cs"/>
              </a:rPr>
              <a:t>.</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Food, insect stings, and medications are the most common causes of anaphylaxis in pediatrics.</a:t>
            </a:r>
          </a:p>
          <a:p>
            <a:pPr marL="1543050" lvl="3" indent="-171450">
              <a:buFont typeface="Arial" panose="020B0604020202020204" pitchFamily="34" charset="0"/>
              <a:buChar char="•"/>
            </a:pPr>
            <a:r>
              <a:rPr lang="en-US" sz="1200" b="0" i="0" kern="1200" dirty="0">
                <a:solidFill>
                  <a:schemeClr val="tx1"/>
                </a:solidFill>
                <a:effectLst/>
                <a:latin typeface="+mn-lt"/>
                <a:ea typeface="+mn-ea"/>
                <a:cs typeface="+mn-cs"/>
              </a:rPr>
              <a:t>Food ingestion is 37-85% of all anaphylaxis cases.</a:t>
            </a:r>
          </a:p>
          <a:p>
            <a:pPr marL="2000250" lvl="4" indent="-171450">
              <a:buFont typeface="Arial" panose="020B0604020202020204" pitchFamily="34" charset="0"/>
              <a:buChar char="•"/>
            </a:pPr>
            <a:r>
              <a:rPr lang="en-US" sz="1200" b="0" i="0" kern="1200" dirty="0">
                <a:solidFill>
                  <a:schemeClr val="tx1"/>
                </a:solidFill>
                <a:effectLst/>
                <a:latin typeface="+mn-lt"/>
                <a:ea typeface="+mn-ea"/>
                <a:cs typeface="+mn-cs"/>
              </a:rPr>
              <a:t>Peanuts, tree nuts, seeds, and milk are the most common triggers.</a:t>
            </a:r>
          </a:p>
          <a:p>
            <a:pPr marL="1085850" lvl="2" indent="-171450">
              <a:buFont typeface="Arial" panose="020B0604020202020204" pitchFamily="34" charset="0"/>
              <a:buChar char="•"/>
            </a:pPr>
            <a:r>
              <a:rPr lang="en-US" dirty="0"/>
              <a:t>Signs and symptoms: Tightness or swelling of the tongue or throat, wheezing, respiratory distress/</a:t>
            </a:r>
            <a:r>
              <a:rPr lang="en-US" b="0" dirty="0"/>
              <a:t>failure, hives, nausea/vomiting, itching, abdominal pain, tachypnea, tachycardia.</a:t>
            </a:r>
          </a:p>
          <a:p>
            <a:pPr marL="1085850" lvl="2" indent="-171450">
              <a:buFont typeface="Arial" panose="020B0604020202020204" pitchFamily="34" charset="0"/>
              <a:buChar char="•"/>
            </a:pPr>
            <a:r>
              <a:rPr lang="en-US" b="0" dirty="0"/>
              <a:t>Treatment</a:t>
            </a:r>
          </a:p>
          <a:p>
            <a:pPr marL="1543050" lvl="3" indent="-171450">
              <a:buFont typeface="Arial" panose="020B0604020202020204" pitchFamily="34" charset="0"/>
              <a:buChar char="•"/>
            </a:pPr>
            <a:r>
              <a:rPr lang="en-US" b="0" dirty="0"/>
              <a:t>Epinephrine IM ASAP.</a:t>
            </a:r>
          </a:p>
          <a:p>
            <a:pPr marL="1543050" lvl="3" indent="-171450">
              <a:buFont typeface="Arial" panose="020B0604020202020204" pitchFamily="34" charset="0"/>
              <a:buChar char="•"/>
            </a:pPr>
            <a:r>
              <a:rPr lang="en-US" b="0" dirty="0"/>
              <a:t>Oxygen if saturation levels fall below 94%.</a:t>
            </a:r>
          </a:p>
          <a:p>
            <a:pPr marL="1543050" lvl="3" indent="-171450">
              <a:buFont typeface="Arial" panose="020B0604020202020204" pitchFamily="34" charset="0"/>
              <a:buChar char="•"/>
            </a:pPr>
            <a:r>
              <a:rPr lang="en-US" b="0" dirty="0"/>
              <a:t>IV fluids.</a:t>
            </a:r>
          </a:p>
          <a:p>
            <a:pPr marL="1543050" lvl="3" indent="-171450">
              <a:buFont typeface="Arial" panose="020B0604020202020204" pitchFamily="34" charset="0"/>
              <a:buChar char="•"/>
            </a:pPr>
            <a:r>
              <a:rPr lang="en-US" b="0" dirty="0"/>
              <a:t>Beta-agonist for bronchospasm.</a:t>
            </a:r>
          </a:p>
          <a:p>
            <a:pPr marL="1543050" lvl="3" indent="-171450">
              <a:buFont typeface="Arial" panose="020B0604020202020204" pitchFamily="34" charset="0"/>
              <a:buChar char="•"/>
            </a:pPr>
            <a:r>
              <a:rPr lang="en-US" b="0" dirty="0"/>
              <a:t>Methylprednisolone.</a:t>
            </a:r>
          </a:p>
          <a:p>
            <a:pPr marL="1543050" lvl="3" indent="-171450">
              <a:buFont typeface="Arial" panose="020B0604020202020204" pitchFamily="34" charset="0"/>
              <a:buChar char="•"/>
            </a:pPr>
            <a:r>
              <a:rPr lang="en-US" b="0" dirty="0"/>
              <a:t>Diphenhydramine for hives and angioedema.</a:t>
            </a:r>
          </a:p>
        </p:txBody>
      </p:sp>
      <p:sp>
        <p:nvSpPr>
          <p:cNvPr id="4" name="Slide Number Placeholder 3"/>
          <p:cNvSpPr>
            <a:spLocks noGrp="1"/>
          </p:cNvSpPr>
          <p:nvPr>
            <p:ph type="sldNum" sz="quarter" idx="5"/>
          </p:nvPr>
        </p:nvSpPr>
        <p:spPr/>
        <p:txBody>
          <a:bodyPr/>
          <a:lstStyle/>
          <a:p>
            <a:fld id="{2B2225B7-14D2-4B83-9463-E78E66ECF1B1}" type="slidenum">
              <a:rPr lang="en-US" smtClean="0"/>
              <a:t>7</a:t>
            </a:fld>
            <a:endParaRPr lang="en-US" dirty="0"/>
          </a:p>
        </p:txBody>
      </p:sp>
    </p:spTree>
    <p:extLst>
      <p:ext uri="{BB962C8B-B14F-4D97-AF65-F5344CB8AC3E}">
        <p14:creationId xmlns:p14="http://schemas.microsoft.com/office/powerpoint/2010/main" val="1174392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Discuss the common upper respiratory emergencies found in pediatrics</a:t>
            </a:r>
            <a:r>
              <a:rPr lang="en-US" b="1" dirty="0"/>
              <a:t>.</a:t>
            </a:r>
          </a:p>
          <a:p>
            <a:pPr marL="628650" lvl="1" indent="-171450">
              <a:buFont typeface="Arial" panose="020B0604020202020204" pitchFamily="34" charset="0"/>
              <a:buChar char="•"/>
            </a:pPr>
            <a:r>
              <a:rPr lang="en-US" dirty="0"/>
              <a:t>Croup</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most common cause of obstruction in pediatrics aged </a:t>
            </a:r>
            <a:r>
              <a:rPr lang="en-US" b="0" dirty="0"/>
              <a:t>6 months to 6 years.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Symptoms are worse at night or when agitated.</a:t>
            </a:r>
          </a:p>
          <a:p>
            <a:pPr marL="1543050" lvl="3" indent="-171450">
              <a:buFont typeface="Arial" panose="020B0604020202020204" pitchFamily="34" charset="0"/>
              <a:buChar char="•"/>
            </a:pPr>
            <a:r>
              <a:rPr lang="en-US" dirty="0"/>
              <a:t>Viral</a:t>
            </a:r>
          </a:p>
          <a:p>
            <a:pPr marL="2000250" lvl="4" indent="-171450">
              <a:buFont typeface="Arial" panose="020B0604020202020204" pitchFamily="34" charset="0"/>
              <a:buChar char="•"/>
            </a:pPr>
            <a:r>
              <a:rPr lang="en-US" dirty="0"/>
              <a:t>Most caused by parainfluenza virus.</a:t>
            </a:r>
          </a:p>
          <a:p>
            <a:pPr marL="2000250" lvl="4" indent="-171450">
              <a:buFont typeface="Arial" panose="020B0604020202020204" pitchFamily="34" charset="0"/>
              <a:buChar char="•"/>
            </a:pPr>
            <a:r>
              <a:rPr lang="en-US" dirty="0"/>
              <a:t>Signs and symptoms: </a:t>
            </a:r>
            <a:r>
              <a:rPr lang="en-US" b="0" dirty="0"/>
              <a:t>Barking cough, “crowing sounds,” inspiratory stridor, low-grade fever, respiratory distress, restlessness, hoarseness, sore throat, difficulty swallowing, and tachypnea.</a:t>
            </a:r>
          </a:p>
          <a:p>
            <a:pPr marL="1543050" lvl="3" indent="-171450">
              <a:buFont typeface="Arial" panose="020B0604020202020204" pitchFamily="34" charset="0"/>
              <a:buChar char="•"/>
            </a:pPr>
            <a:r>
              <a:rPr lang="en-US" b="0" dirty="0"/>
              <a:t>Bacterial</a:t>
            </a:r>
          </a:p>
          <a:p>
            <a:pPr marL="2000250" lvl="4" indent="-171450">
              <a:buFont typeface="Arial" panose="020B0604020202020204" pitchFamily="34" charset="0"/>
              <a:buChar char="•"/>
            </a:pPr>
            <a:r>
              <a:rPr lang="en-US" b="0" dirty="0"/>
              <a:t>Retropharyngeal abscess (RPA)</a:t>
            </a:r>
          </a:p>
          <a:p>
            <a:pPr marL="2457450" lvl="5" indent="-171450">
              <a:buFont typeface="Arial" panose="020B0604020202020204" pitchFamily="34" charset="0"/>
              <a:buChar char="•"/>
            </a:pPr>
            <a:r>
              <a:rPr lang="en-US" b="0" dirty="0"/>
              <a:t>Swelling of the retropharyngeal nodes located between esophagus and the cervical vertebrae</a:t>
            </a:r>
          </a:p>
          <a:p>
            <a:pPr marL="2000250" lvl="4" indent="-171450">
              <a:buFont typeface="Arial" panose="020B0604020202020204" pitchFamily="34" charset="0"/>
              <a:buChar char="•"/>
            </a:pPr>
            <a:r>
              <a:rPr lang="en-US" b="0" dirty="0"/>
              <a:t>Signs and symptoms</a:t>
            </a:r>
          </a:p>
          <a:p>
            <a:pPr marL="2457450" marR="0" lvl="5"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Difficulty breathing or swallowing, cough, fever, limitation of neck movement, tachypnea, tachycardia, swollen cervical lymph nodes.</a:t>
            </a:r>
          </a:p>
          <a:p>
            <a:pPr marL="2457450" marR="0" lvl="5"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May mimic the presentation for epiglottitis.</a:t>
            </a:r>
          </a:p>
          <a:p>
            <a:pPr marL="1543050" lvl="3" indent="-171450">
              <a:buFont typeface="Arial" panose="020B0604020202020204" pitchFamily="34" charset="0"/>
              <a:buChar char="•"/>
            </a:pPr>
            <a:r>
              <a:rPr lang="en-US" b="0" dirty="0"/>
              <a:t>Tracheitis</a:t>
            </a:r>
          </a:p>
          <a:p>
            <a:pPr marL="2000250" lvl="4" indent="-171450">
              <a:buFont typeface="Arial" panose="020B0604020202020204" pitchFamily="34" charset="0"/>
              <a:buChar char="•"/>
            </a:pPr>
            <a:r>
              <a:rPr lang="en-US" b="0" dirty="0"/>
              <a:t>Signs and symptoms: Copious secretions, productive cough, high fever, no drooling, tachypnea.</a:t>
            </a:r>
          </a:p>
          <a:p>
            <a:pPr marL="628650" lvl="1" indent="-171450">
              <a:buFont typeface="Arial" panose="020B0604020202020204" pitchFamily="34" charset="0"/>
              <a:buChar char="•"/>
            </a:pPr>
            <a:r>
              <a:rPr lang="en-US" b="0" dirty="0"/>
              <a:t>Treatment</a:t>
            </a:r>
          </a:p>
          <a:p>
            <a:pPr marL="1085850" lvl="2" indent="-171450">
              <a:buFont typeface="Arial" panose="020B0604020202020204" pitchFamily="34" charset="0"/>
              <a:buChar char="•"/>
            </a:pPr>
            <a:r>
              <a:rPr lang="en-US" b="0" dirty="0"/>
              <a:t>Croup </a:t>
            </a:r>
          </a:p>
          <a:p>
            <a:pPr marL="1543050" lvl="3" indent="-171450">
              <a:buFont typeface="Arial" panose="020B0604020202020204" pitchFamily="34" charset="0"/>
              <a:buChar char="•"/>
            </a:pPr>
            <a:r>
              <a:rPr lang="en-US" b="0" dirty="0"/>
              <a:t>Studies support that pediatric patients suffering from croup are commonly mistreated and given albuterol as initial treatment.</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Stridor is often mistaken for wheezing-stridor, an upper airway inspiratory sound.</a:t>
            </a:r>
          </a:p>
          <a:p>
            <a:pPr marL="1543050" lvl="3" indent="-171450">
              <a:buFont typeface="Arial" panose="020B0604020202020204" pitchFamily="34" charset="0"/>
              <a:buChar char="•"/>
            </a:pPr>
            <a:r>
              <a:rPr lang="en-US" b="0" dirty="0"/>
              <a:t>Initial treatment for moderate to severe croup should be nebulized epinephrine to reduce upper airway edema.</a:t>
            </a:r>
          </a:p>
          <a:p>
            <a:pPr marL="1543050" lvl="3" indent="-171450">
              <a:buFont typeface="Arial" panose="020B0604020202020204" pitchFamily="34" charset="0"/>
              <a:buChar char="•"/>
            </a:pPr>
            <a:r>
              <a:rPr lang="en-US" b="0" dirty="0"/>
              <a:t>Oxygen if saturation levels fall below 94%.</a:t>
            </a:r>
          </a:p>
          <a:p>
            <a:pPr marL="1543050" lvl="3" indent="-171450">
              <a:buFont typeface="Arial" panose="020B0604020202020204" pitchFamily="34" charset="0"/>
              <a:buChar char="•"/>
            </a:pPr>
            <a:r>
              <a:rPr lang="en-US" b="0" dirty="0"/>
              <a:t>Corticosteroids for even mild cases of croup to reduce inflammation.</a:t>
            </a:r>
          </a:p>
          <a:p>
            <a:pPr marL="1543050" lvl="3" indent="-171450">
              <a:buFont typeface="Arial" panose="020B0604020202020204" pitchFamily="34" charset="0"/>
              <a:buChar char="•"/>
            </a:pPr>
            <a:r>
              <a:rPr lang="en-US" b="0" dirty="0"/>
              <a:t>Humidified therapy.</a:t>
            </a:r>
          </a:p>
          <a:p>
            <a:pPr marL="1085850" lvl="2" indent="-171450">
              <a:buFont typeface="Arial" panose="020B0604020202020204" pitchFamily="34" charset="0"/>
              <a:buChar char="•"/>
            </a:pPr>
            <a:r>
              <a:rPr lang="en-US" b="0" dirty="0"/>
              <a:t>Retropharyngeal abscess /bacterial tracheitis</a:t>
            </a:r>
          </a:p>
          <a:p>
            <a:pPr marL="1543050" lvl="3" indent="-171450">
              <a:buFont typeface="Arial" panose="020B0604020202020204" pitchFamily="34" charset="0"/>
              <a:buChar char="•"/>
            </a:pPr>
            <a:r>
              <a:rPr lang="en-US" b="0" dirty="0"/>
              <a:t>Antibiotics</a:t>
            </a:r>
          </a:p>
          <a:p>
            <a:pPr marL="1543050" lvl="3" indent="-171450">
              <a:buFont typeface="Arial" panose="020B0604020202020204" pitchFamily="34" charset="0"/>
              <a:buChar char="•"/>
            </a:pPr>
            <a:r>
              <a:rPr lang="en-US" b="0" dirty="0"/>
              <a:t>Antipyretics</a:t>
            </a:r>
          </a:p>
          <a:p>
            <a:pPr marL="1543050" lvl="3" indent="-171450">
              <a:buFont typeface="Arial" panose="020B0604020202020204" pitchFamily="34" charset="0"/>
              <a:buChar char="•"/>
            </a:pPr>
            <a:endParaRPr lang="en-US" dirty="0"/>
          </a:p>
          <a:p>
            <a:pPr marL="2914650" lvl="6"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B2225B7-14D2-4B83-9463-E78E66ECF1B1}" type="slidenum">
              <a:rPr lang="en-US" smtClean="0"/>
              <a:t>8</a:t>
            </a:fld>
            <a:endParaRPr lang="en-US" dirty="0"/>
          </a:p>
        </p:txBody>
      </p:sp>
    </p:spTree>
    <p:extLst>
      <p:ext uri="{BB962C8B-B14F-4D97-AF65-F5344CB8AC3E}">
        <p14:creationId xmlns:p14="http://schemas.microsoft.com/office/powerpoint/2010/main" val="89465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Discuss the common lower respiratory emergencies found in pediatrics.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Asthma</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The most common pediatric disease, affecting approximately 5 million pediatrics in the U.S.	</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Chronic disease of small airway inflammation.</a:t>
            </a:r>
          </a:p>
          <a:p>
            <a:pPr marL="1543050" lvl="3" indent="-171450">
              <a:buFont typeface="Arial" panose="020B0604020202020204" pitchFamily="34" charset="0"/>
              <a:buChar char="•"/>
            </a:pPr>
            <a:r>
              <a:rPr lang="en-US" dirty="0"/>
              <a:t>Bronchospasm, mucous production, and airway inflammation cause poor gas exchange through obstruction.</a:t>
            </a:r>
          </a:p>
          <a:p>
            <a:pPr marL="1085850" lvl="2" indent="-171450">
              <a:buFont typeface="Arial" panose="020B0604020202020204" pitchFamily="34" charset="0"/>
              <a:buChar char="•"/>
            </a:pPr>
            <a:r>
              <a:rPr lang="en-US" dirty="0"/>
              <a:t>Signs and symptoms: Wheezing, respiratory distress, chest tightness, tachypnea, accessory muscle use when breathing, lethargy, tachycardia.</a:t>
            </a:r>
          </a:p>
          <a:p>
            <a:pPr marL="1085850" lvl="2" indent="-171450">
              <a:buFont typeface="Arial" panose="020B0604020202020204" pitchFamily="34" charset="0"/>
              <a:buChar char="•"/>
            </a:pPr>
            <a:r>
              <a:rPr lang="en-US" dirty="0"/>
              <a:t>Treatment: Bronchodilators, epinephrine, corticosteroids, oxygen, BiPAP.</a:t>
            </a:r>
          </a:p>
          <a:p>
            <a:pPr marL="628650" lvl="1" indent="-171450">
              <a:buFont typeface="Arial" panose="020B0604020202020204" pitchFamily="34" charset="0"/>
              <a:buChar char="•"/>
            </a:pPr>
            <a:r>
              <a:rPr lang="en-US" dirty="0"/>
              <a:t>Bronchiolitis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Respiratory syncytial virus (RSV)</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most common infectious agent in pediatrics younger than 2 years of age causing upper respiratory infections leading to bronchiolitis.</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in older children the symptoms may be mild, RSV can be fatal in younger kids.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Signs and symptoms: Nasal congestion, runny nose, cough, nausea/vomiting, lethargy, poor appetite, tachypnea, respiratory distress with wheezing, inspiratory crackles, and/or accessory muscle use, fever, and tachycardia.</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Treatment: Focus on opening the airway with suctioning.</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Bulb suctions work well with infants. </a:t>
            </a:r>
          </a:p>
          <a:p>
            <a:pPr marL="2457450" marR="0" lvl="5"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May use saline to assist with suctioning nares</a:t>
            </a:r>
            <a:r>
              <a:rPr lang="en-US" b="1" dirty="0"/>
              <a:t>.</a:t>
            </a:r>
          </a:p>
          <a:p>
            <a:pPr marL="2457450" marR="0" lvl="5"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Hypertonic saline nebulization may be beneficial to patients</a:t>
            </a:r>
            <a:r>
              <a:rPr lang="en-US" b="1" dirty="0"/>
              <a:t>.</a:t>
            </a:r>
          </a:p>
          <a:p>
            <a:pPr marL="2457450" marR="0" lvl="5"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Avoid oxygen unless saturation falls below 94%</a:t>
            </a:r>
            <a:r>
              <a:rPr lang="en-US" b="1" dirty="0"/>
              <a:t>.</a:t>
            </a:r>
          </a:p>
          <a:p>
            <a:pPr marL="2457450" marR="0" lvl="5"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Antipyretics for feve</a:t>
            </a:r>
            <a:r>
              <a:rPr lang="en-US" b="0" dirty="0"/>
              <a:t>r.</a:t>
            </a:r>
          </a:p>
          <a:p>
            <a:pPr marL="2000250" lvl="4" indent="-171450">
              <a:buFont typeface="Arial" panose="020B0604020202020204" pitchFamily="34" charset="0"/>
              <a:buChar char="•"/>
            </a:pPr>
            <a:r>
              <a:rPr lang="en-US" dirty="0"/>
              <a:t>Studies do not support a consistent benefit of using albuterol or nebulized epinephrine in these patients</a:t>
            </a:r>
            <a:r>
              <a:rPr lang="en-US" b="1" dirty="0"/>
              <a:t>.</a:t>
            </a:r>
          </a:p>
          <a:p>
            <a:pPr marL="2000250" lvl="4" indent="-171450">
              <a:buFont typeface="Arial" panose="020B0604020202020204" pitchFamily="34" charset="0"/>
              <a:buChar char="•"/>
            </a:pPr>
            <a:r>
              <a:rPr lang="en-US" dirty="0"/>
              <a:t>Some studies </a:t>
            </a:r>
            <a:r>
              <a:rPr lang="en-US" b="0" dirty="0"/>
              <a:t>support </a:t>
            </a:r>
            <a:r>
              <a:rPr lang="en-US" dirty="0"/>
              <a:t>the use of high-flow nasal cannula (HFNC) in pediatrics.</a:t>
            </a:r>
          </a:p>
          <a:p>
            <a:pPr marL="2457450" lvl="5" indent="-171450">
              <a:buFont typeface="Arial" panose="020B0604020202020204" pitchFamily="34" charset="0"/>
              <a:buChar char="•"/>
            </a:pPr>
            <a:r>
              <a:rPr lang="en-US" b="0" dirty="0"/>
              <a:t>Has </a:t>
            </a:r>
            <a:r>
              <a:rPr lang="en-US" dirty="0"/>
              <a:t>been linked to an increase in the wash-out of nasopharyngeal dead space, lung mucociliary clearance, and oxygen delivery compared with other oxygen delivery systems. </a:t>
            </a:r>
          </a:p>
          <a:p>
            <a:pPr marL="2457450" lvl="5" indent="-171450">
              <a:buFont typeface="Arial" panose="020B0604020202020204" pitchFamily="34" charset="0"/>
              <a:buChar char="•"/>
            </a:pPr>
            <a:r>
              <a:rPr lang="en-US" dirty="0"/>
              <a:t>Further research may lead to additional pediatric indications. such as acute asthma and weaning from invasive ventilation.</a:t>
            </a:r>
          </a:p>
          <a:p>
            <a:pPr marL="2914650" lvl="6"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B2225B7-14D2-4B83-9463-E78E66ECF1B1}" type="slidenum">
              <a:rPr lang="en-US" smtClean="0"/>
              <a:t>9</a:t>
            </a:fld>
            <a:endParaRPr lang="en-US" dirty="0"/>
          </a:p>
        </p:txBody>
      </p:sp>
    </p:spTree>
    <p:extLst>
      <p:ext uri="{BB962C8B-B14F-4D97-AF65-F5344CB8AC3E}">
        <p14:creationId xmlns:p14="http://schemas.microsoft.com/office/powerpoint/2010/main" val="1317573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BEEECFBC-FB4D-9945-A4FF-28E342055AC3}"/>
              </a:ext>
            </a:extLst>
          </p:cNvPr>
          <p:cNvSpPr/>
          <p:nvPr userDrawn="1"/>
        </p:nvSpPr>
        <p:spPr>
          <a:xfrm>
            <a:off x="0" y="6503670"/>
            <a:ext cx="9144000" cy="184666"/>
          </a:xfrm>
          <a:prstGeom prst="rect">
            <a:avLst/>
          </a:prstGeom>
        </p:spPr>
        <p:txBody>
          <a:bodyPr wrap="square">
            <a:spAutoFit/>
          </a:bodyPr>
          <a:lstStyle/>
          <a:p>
            <a:pPr algn="ctr"/>
            <a:r>
              <a:rPr lang="en-US" sz="600" dirty="0">
                <a:solidFill>
                  <a:srgbClr val="6E6E71">
                    <a:lumMod val="50000"/>
                  </a:srgbClr>
                </a:solidFill>
                <a:latin typeface="Arial" panose="020B0604020202020204" pitchFamily="34" charset="0"/>
                <a:cs typeface="Arial" panose="020B0604020202020204" pitchFamily="34" charset="0"/>
              </a:rPr>
              <a:t>© 2023 National Association of Emergency Medical Technicians (NAEMT). *Course materials are developed by the NAEMT for the sole purpose of conducting NAEMT education courses and may not be utilized for any other purpose.</a:t>
            </a:r>
          </a:p>
        </p:txBody>
      </p:sp>
    </p:spTree>
    <p:extLst>
      <p:ext uri="{BB962C8B-B14F-4D97-AF65-F5344CB8AC3E}">
        <p14:creationId xmlns:p14="http://schemas.microsoft.com/office/powerpoint/2010/main" val="127970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889C8A0-BC80-4F35-AC19-0A2CABF7AC59}" type="datetimeFigureOut">
              <a:rPr lang="en-US" smtClean="0"/>
              <a:t>9/27/2021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185CE5-6A9F-4298-B69A-89941ED8ADEB}" type="slidenum">
              <a:rPr lang="en-US" smtClean="0"/>
              <a:t>‹#›</a:t>
            </a:fld>
            <a:endParaRPr lang="en-US" dirty="0"/>
          </a:p>
        </p:txBody>
      </p:sp>
    </p:spTree>
    <p:extLst>
      <p:ext uri="{BB962C8B-B14F-4D97-AF65-F5344CB8AC3E}">
        <p14:creationId xmlns:p14="http://schemas.microsoft.com/office/powerpoint/2010/main" val="3988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1E3BDFD-7FA5-2143-88E5-0CEE0A6011AD}"/>
              </a:ext>
            </a:extLst>
          </p:cNvPr>
          <p:cNvSpPr/>
          <p:nvPr userDrawn="1"/>
        </p:nvSpPr>
        <p:spPr>
          <a:xfrm>
            <a:off x="0" y="6503670"/>
            <a:ext cx="9144000" cy="184666"/>
          </a:xfrm>
          <a:prstGeom prst="rect">
            <a:avLst/>
          </a:prstGeom>
        </p:spPr>
        <p:txBody>
          <a:bodyPr wrap="square">
            <a:spAutoFit/>
          </a:bodyPr>
          <a:lstStyle/>
          <a:p>
            <a:pPr algn="ctr"/>
            <a:r>
              <a:rPr lang="en-US" sz="600">
                <a:solidFill>
                  <a:srgbClr val="4196D7"/>
                </a:solidFill>
                <a:latin typeface="Arial" panose="020B0604020202020204" pitchFamily="34" charset="0"/>
                <a:cs typeface="Arial" panose="020B0604020202020204" pitchFamily="34" charset="0"/>
              </a:rPr>
              <a:t>Copyright © 2021 by Public Safety Group, A Division of Jones &amp; Bartlett Learning. </a:t>
            </a:r>
            <a:r>
              <a:rPr lang="en-US" sz="600" err="1">
                <a:solidFill>
                  <a:srgbClr val="4196D7"/>
                </a:solidFill>
                <a:latin typeface="Arial" panose="020B0604020202020204" pitchFamily="34" charset="0"/>
                <a:cs typeface="Arial" panose="020B0604020202020204" pitchFamily="34" charset="0"/>
              </a:rPr>
              <a:t>www.psglearning.com</a:t>
            </a:r>
            <a:r>
              <a:rPr lang="en-US" sz="600">
                <a:solidFill>
                  <a:srgbClr val="4196D7"/>
                </a:solidFill>
                <a:latin typeface="Arial" panose="020B0604020202020204" pitchFamily="34" charset="0"/>
                <a:cs typeface="Arial" panose="020B0604020202020204" pitchFamily="34" charset="0"/>
              </a:rPr>
              <a:t>. Background texture © </a:t>
            </a:r>
            <a:r>
              <a:rPr lang="en-US" sz="600" err="1">
                <a:solidFill>
                  <a:srgbClr val="4196D7"/>
                </a:solidFill>
                <a:latin typeface="Arial" panose="020B0604020202020204" pitchFamily="34" charset="0"/>
                <a:cs typeface="Arial" panose="020B0604020202020204" pitchFamily="34" charset="0"/>
              </a:rPr>
              <a:t>Bunphot</a:t>
            </a:r>
            <a:r>
              <a:rPr lang="en-US" sz="600">
                <a:solidFill>
                  <a:srgbClr val="4196D7"/>
                </a:solidFill>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 xmlns:a16="http://schemas.microsoft.com/office/drawing/2014/main" id="{A4FD052D-18CE-1249-A891-AB3E165F4441}"/>
              </a:ext>
            </a:extLst>
          </p:cNvPr>
          <p:cNvSpPr/>
          <p:nvPr userDrawn="1"/>
        </p:nvSpPr>
        <p:spPr>
          <a:xfrm>
            <a:off x="0" y="2274570"/>
            <a:ext cx="9144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E6E71"/>
              </a:solidFill>
            </a:endParaRPr>
          </a:p>
        </p:txBody>
      </p:sp>
      <p:sp>
        <p:nvSpPr>
          <p:cNvPr id="8" name="Text Placeholder 7">
            <a:extLst>
              <a:ext uri="{FF2B5EF4-FFF2-40B4-BE49-F238E27FC236}">
                <a16:creationId xmlns="" xmlns:a16="http://schemas.microsoft.com/office/drawing/2014/main" id="{8C0E0F34-F7A9-8D4B-9F49-A76F8B00661D}"/>
              </a:ext>
            </a:extLst>
          </p:cNvPr>
          <p:cNvSpPr>
            <a:spLocks noGrp="1"/>
          </p:cNvSpPr>
          <p:nvPr>
            <p:ph type="body" sz="quarter" idx="10" hasCustomPrompt="1"/>
          </p:nvPr>
        </p:nvSpPr>
        <p:spPr>
          <a:xfrm>
            <a:off x="701279" y="2571751"/>
            <a:ext cx="7741444" cy="1165225"/>
          </a:xfrm>
        </p:spPr>
        <p:txBody>
          <a:bodyPr anchor="ctr" anchorCtr="0"/>
          <a:lstStyle>
            <a:lvl1pPr marL="0" indent="0" algn="ctr">
              <a:buNone/>
              <a:defRPr sz="3600" b="1">
                <a:solidFill>
                  <a:srgbClr val="FFFFFF"/>
                </a:solidFill>
              </a:defRPr>
            </a:lvl1pPr>
          </a:lstStyle>
          <a:p>
            <a:pPr lvl="0"/>
            <a:r>
              <a:rPr lang="en-US"/>
              <a:t>Divider</a:t>
            </a:r>
          </a:p>
        </p:txBody>
      </p:sp>
    </p:spTree>
    <p:extLst>
      <p:ext uri="{BB962C8B-B14F-4D97-AF65-F5344CB8AC3E}">
        <p14:creationId xmlns:p14="http://schemas.microsoft.com/office/powerpoint/2010/main" val="160042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550"/>
            </a:lvl1pPr>
          </a:lstStyle>
          <a:p>
            <a:r>
              <a:rPr lang="en-US" dirty="0"/>
              <a:t>Click to edit Master title style</a:t>
            </a:r>
            <a:endParaRPr dirty="0"/>
          </a:p>
        </p:txBody>
      </p:sp>
      <p:sp>
        <p:nvSpPr>
          <p:cNvPr id="3" name="Content Placeholder 2"/>
          <p:cNvSpPr>
            <a:spLocks noGrp="1"/>
          </p:cNvSpPr>
          <p:nvPr>
            <p:ph idx="1"/>
          </p:nvPr>
        </p:nvSpPr>
        <p:spPr>
          <a:xfrm>
            <a:off x="694373" y="1490871"/>
            <a:ext cx="7715250" cy="4699047"/>
          </a:xfrm>
        </p:spPr>
        <p:txBody>
          <a:bodyPr/>
          <a:lstStyle>
            <a:lvl1pPr>
              <a:lnSpc>
                <a:spcPts val="2400"/>
              </a:lnSpc>
              <a:defRPr sz="2100">
                <a:latin typeface="Arial" panose="020B0604020202020204" pitchFamily="34" charset="0"/>
                <a:cs typeface="Arial" panose="020B0604020202020204" pitchFamily="34" charset="0"/>
              </a:defRPr>
            </a:lvl1pPr>
            <a:lvl2pPr marL="514350" indent="-171450">
              <a:lnSpc>
                <a:spcPts val="2400"/>
              </a:lnSpc>
              <a:buFont typeface="Arial" panose="020B0604020202020204" pitchFamily="34" charset="0"/>
              <a:buChar char="•"/>
              <a:defRPr sz="1800">
                <a:latin typeface="Arial" panose="020B0604020202020204" pitchFamily="34" charset="0"/>
                <a:cs typeface="Arial" panose="020B0604020202020204" pitchFamily="34" charset="0"/>
              </a:defRPr>
            </a:lvl2pPr>
            <a:lvl3pPr marL="857250" indent="-171450">
              <a:lnSpc>
                <a:spcPts val="2400"/>
              </a:lnSpc>
              <a:buFont typeface="Arial" panose="020B0604020202020204" pitchFamily="34" charset="0"/>
              <a:buChar char="○"/>
              <a:defRPr sz="1650">
                <a:latin typeface="Arial" panose="020B0604020202020204" pitchFamily="34" charset="0"/>
                <a:cs typeface="Arial" panose="020B0604020202020204" pitchFamily="34" charset="0"/>
              </a:defRPr>
            </a:lvl3pPr>
            <a:lvl4pPr marL="1200150" indent="-171450">
              <a:lnSpc>
                <a:spcPts val="2400"/>
              </a:lnSpc>
              <a:buSzPct val="90000"/>
              <a:buFont typeface="Arial" panose="020B0604020202020204" pitchFamily="34" charset="0"/>
              <a:buChar char="•"/>
              <a:defRPr sz="1500">
                <a:latin typeface="Arial" panose="020B0604020202020204" pitchFamily="34" charset="0"/>
                <a:cs typeface="Arial" panose="020B0604020202020204" pitchFamily="34" charset="0"/>
              </a:defRPr>
            </a:lvl4pPr>
            <a:lvl5pPr>
              <a:lnSpc>
                <a:spcPts val="2400"/>
              </a:lnSpc>
              <a:defRPr sz="13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19266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550"/>
            </a:lvl1pPr>
          </a:lstStyle>
          <a:p>
            <a:r>
              <a:rPr lang="en-US" dirty="0"/>
              <a:t>Click to edit Master title style</a:t>
            </a:r>
            <a:endParaRPr dirty="0"/>
          </a:p>
        </p:txBody>
      </p:sp>
      <p:sp>
        <p:nvSpPr>
          <p:cNvPr id="3" name="Content Placeholder 2"/>
          <p:cNvSpPr>
            <a:spLocks noGrp="1"/>
          </p:cNvSpPr>
          <p:nvPr>
            <p:ph sz="half" idx="1"/>
          </p:nvPr>
        </p:nvSpPr>
        <p:spPr>
          <a:xfrm>
            <a:off x="685800" y="1461052"/>
            <a:ext cx="3641598" cy="4729436"/>
          </a:xfrm>
        </p:spPr>
        <p:txBody>
          <a:bodyPr/>
          <a:lstStyle>
            <a:lvl1pPr>
              <a:defRPr sz="1800"/>
            </a:lvl1pPr>
            <a:lvl2pPr>
              <a:defRPr sz="1650"/>
            </a:lvl2pPr>
            <a:lvl3pPr>
              <a:defRPr sz="1500"/>
            </a:lvl3pPr>
            <a:lvl4pPr>
              <a:defRPr sz="135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811526" y="1461052"/>
            <a:ext cx="3646674" cy="4729436"/>
          </a:xfrm>
        </p:spPr>
        <p:txBody>
          <a:bodyPr/>
          <a:lstStyle>
            <a:lvl1pPr>
              <a:defRPr sz="1800"/>
            </a:lvl1pPr>
            <a:lvl2pPr>
              <a:defRPr sz="1650"/>
            </a:lvl2pPr>
            <a:lvl3pPr>
              <a:defRPr sz="1500"/>
            </a:lvl3pPr>
            <a:lvl4pPr>
              <a:defRPr sz="135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27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550"/>
            </a:lvl1pPr>
          </a:lstStyle>
          <a:p>
            <a:r>
              <a:rPr lang="en-US" dirty="0"/>
              <a:t>Click to edit Master title style</a:t>
            </a:r>
            <a:endParaRPr dirty="0"/>
          </a:p>
        </p:txBody>
      </p:sp>
      <p:sp>
        <p:nvSpPr>
          <p:cNvPr id="3" name="Text Placeholder 2"/>
          <p:cNvSpPr>
            <a:spLocks noGrp="1"/>
          </p:cNvSpPr>
          <p:nvPr>
            <p:ph type="body" idx="1"/>
          </p:nvPr>
        </p:nvSpPr>
        <p:spPr>
          <a:xfrm>
            <a:off x="582930" y="1496187"/>
            <a:ext cx="3744468" cy="470916"/>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82930" y="2077279"/>
            <a:ext cx="3744468"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 xmlns:a16="http://schemas.microsoft.com/office/drawing/2014/main" id="{A3169499-437D-8F4D-94AA-E2299357328F}"/>
              </a:ext>
            </a:extLst>
          </p:cNvPr>
          <p:cNvSpPr>
            <a:spLocks noGrp="1"/>
          </p:cNvSpPr>
          <p:nvPr>
            <p:ph type="pic" sz="quarter" idx="10"/>
          </p:nvPr>
        </p:nvSpPr>
        <p:spPr>
          <a:xfrm>
            <a:off x="4572000" y="1496187"/>
            <a:ext cx="3906441" cy="4556743"/>
          </a:xfrm>
        </p:spPr>
        <p:txBody>
          <a:bodyPr/>
          <a:lstStyle/>
          <a:p>
            <a:endParaRPr lang="en-US"/>
          </a:p>
        </p:txBody>
      </p:sp>
      <p:sp>
        <p:nvSpPr>
          <p:cNvPr id="12" name="Text Placeholder 8">
            <a:extLst>
              <a:ext uri="{FF2B5EF4-FFF2-40B4-BE49-F238E27FC236}">
                <a16:creationId xmlns="" xmlns:a16="http://schemas.microsoft.com/office/drawing/2014/main" id="{B116746D-2971-C346-AB96-03BED323E049}"/>
              </a:ext>
            </a:extLst>
          </p:cNvPr>
          <p:cNvSpPr>
            <a:spLocks noGrp="1"/>
          </p:cNvSpPr>
          <p:nvPr>
            <p:ph type="body" sz="quarter" idx="11" hasCustomPrompt="1"/>
          </p:nvPr>
        </p:nvSpPr>
        <p:spPr>
          <a:xfrm>
            <a:off x="4572000" y="6142515"/>
            <a:ext cx="3906441" cy="651192"/>
          </a:xfrm>
        </p:spPr>
        <p:txBody>
          <a:bodyPr/>
          <a:lstStyle>
            <a:lvl1pPr marL="0" indent="0">
              <a:buNone/>
              <a:defRPr sz="750"/>
            </a:lvl1pPr>
          </a:lstStyle>
          <a:p>
            <a:pPr lvl="0"/>
            <a:r>
              <a:rPr lang="en-US"/>
              <a:t>Credit line FPO</a:t>
            </a:r>
          </a:p>
        </p:txBody>
      </p:sp>
    </p:spTree>
    <p:extLst>
      <p:ext uri="{BB962C8B-B14F-4D97-AF65-F5344CB8AC3E}">
        <p14:creationId xmlns:p14="http://schemas.microsoft.com/office/powerpoint/2010/main" val="277641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550"/>
            </a:lvl1pPr>
          </a:lstStyle>
          <a:p>
            <a:r>
              <a:rPr lang="en-US" dirty="0"/>
              <a:t>Click to edit Master title style</a:t>
            </a:r>
            <a:endParaRPr dirty="0"/>
          </a:p>
        </p:txBody>
      </p:sp>
    </p:spTree>
    <p:extLst>
      <p:ext uri="{BB962C8B-B14F-4D97-AF65-F5344CB8AC3E}">
        <p14:creationId xmlns:p14="http://schemas.microsoft.com/office/powerpoint/2010/main" val="157593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550"/>
            </a:lvl1pPr>
          </a:lstStyle>
          <a:p>
            <a:r>
              <a:rPr lang="en-US" dirty="0"/>
              <a:t>Click to edit Master title style</a:t>
            </a:r>
            <a:endParaRPr dirty="0"/>
          </a:p>
        </p:txBody>
      </p:sp>
      <p:sp>
        <p:nvSpPr>
          <p:cNvPr id="4" name="Text Placeholder 2"/>
          <p:cNvSpPr>
            <a:spLocks noGrp="1"/>
          </p:cNvSpPr>
          <p:nvPr>
            <p:ph type="body" sz="half" idx="2"/>
          </p:nvPr>
        </p:nvSpPr>
        <p:spPr>
          <a:xfrm>
            <a:off x="660082" y="1510749"/>
            <a:ext cx="3184937" cy="4404625"/>
          </a:xfrm>
        </p:spPr>
        <p:txBody>
          <a:bodyPr>
            <a:normAutofit/>
          </a:bodyPr>
          <a:lstStyle>
            <a:lvl1pPr marL="0" indent="0">
              <a:spcBef>
                <a:spcPts val="1125"/>
              </a:spcBef>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Text Placeholder 8">
            <a:extLst>
              <a:ext uri="{FF2B5EF4-FFF2-40B4-BE49-F238E27FC236}">
                <a16:creationId xmlns="" xmlns:a16="http://schemas.microsoft.com/office/drawing/2014/main" id="{752B3F09-47B3-324C-BCD8-DE2A52443CC0}"/>
              </a:ext>
            </a:extLst>
          </p:cNvPr>
          <p:cNvSpPr>
            <a:spLocks noGrp="1"/>
          </p:cNvSpPr>
          <p:nvPr>
            <p:ph type="body" sz="quarter" idx="10" hasCustomPrompt="1"/>
          </p:nvPr>
        </p:nvSpPr>
        <p:spPr>
          <a:xfrm>
            <a:off x="4138613" y="6046788"/>
            <a:ext cx="4344744" cy="651192"/>
          </a:xfrm>
        </p:spPr>
        <p:txBody>
          <a:bodyPr/>
          <a:lstStyle>
            <a:lvl1pPr marL="0" indent="0">
              <a:buNone/>
              <a:defRPr sz="750"/>
            </a:lvl1pPr>
          </a:lstStyle>
          <a:p>
            <a:pPr lvl="0"/>
            <a:r>
              <a:rPr lang="en-US"/>
              <a:t>Credit line FPO</a:t>
            </a:r>
          </a:p>
        </p:txBody>
      </p:sp>
      <p:sp>
        <p:nvSpPr>
          <p:cNvPr id="11" name="Picture Placeholder 10">
            <a:extLst>
              <a:ext uri="{FF2B5EF4-FFF2-40B4-BE49-F238E27FC236}">
                <a16:creationId xmlns="" xmlns:a16="http://schemas.microsoft.com/office/drawing/2014/main" id="{8A3226D5-00A8-E049-8469-4BFBE39DD467}"/>
              </a:ext>
            </a:extLst>
          </p:cNvPr>
          <p:cNvSpPr>
            <a:spLocks noGrp="1"/>
          </p:cNvSpPr>
          <p:nvPr>
            <p:ph type="pic" sz="quarter" idx="11"/>
          </p:nvPr>
        </p:nvSpPr>
        <p:spPr>
          <a:xfrm>
            <a:off x="4138612" y="1508815"/>
            <a:ext cx="4344591" cy="4404624"/>
          </a:xfrm>
        </p:spPr>
        <p:txBody>
          <a:bodyPr/>
          <a:lstStyle/>
          <a:p>
            <a:endParaRPr lang="en-US"/>
          </a:p>
        </p:txBody>
      </p:sp>
    </p:spTree>
    <p:extLst>
      <p:ext uri="{BB962C8B-B14F-4D97-AF65-F5344CB8AC3E}">
        <p14:creationId xmlns:p14="http://schemas.microsoft.com/office/powerpoint/2010/main" val="276132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550"/>
            </a:lvl1pPr>
          </a:lstStyle>
          <a:p>
            <a:r>
              <a:rPr lang="en-US" dirty="0"/>
              <a:t>Click to edit Master title style</a:t>
            </a:r>
            <a:endParaRPr dirty="0"/>
          </a:p>
        </p:txBody>
      </p:sp>
      <p:sp>
        <p:nvSpPr>
          <p:cNvPr id="3" name="Content Placeholder 3"/>
          <p:cNvSpPr>
            <a:spLocks noGrp="1"/>
          </p:cNvSpPr>
          <p:nvPr>
            <p:ph idx="1" hasCustomPrompt="1"/>
          </p:nvPr>
        </p:nvSpPr>
        <p:spPr>
          <a:xfrm>
            <a:off x="691122" y="1461052"/>
            <a:ext cx="2386406" cy="4895328"/>
          </a:xfrm>
        </p:spPr>
        <p:txBody>
          <a:bodyPr>
            <a:normAutofit/>
          </a:bodyPr>
          <a:lstStyle>
            <a:lvl1pPr marL="0" indent="0">
              <a:buNone/>
              <a:defRPr sz="1650"/>
            </a:lvl1pPr>
            <a:lvl2pPr marL="342900" indent="0">
              <a:buNone/>
              <a:defRPr sz="1500"/>
            </a:lvl2pPr>
            <a:lvl3pPr marL="685800" indent="0">
              <a:buNone/>
              <a:defRPr sz="1350"/>
            </a:lvl3pPr>
            <a:lvl4pPr marL="1028700" indent="0">
              <a:buNone/>
              <a:defRPr sz="1200"/>
            </a:lvl4pPr>
            <a:lvl5pPr marL="1371600" indent="0">
              <a:buNone/>
              <a:defRPr sz="1200"/>
            </a:lvl5pPr>
            <a:lvl6pPr>
              <a:defRPr sz="1200"/>
            </a:lvl6pPr>
            <a:lvl7pPr>
              <a:defRPr sz="1200"/>
            </a:lvl7pPr>
            <a:lvl8pPr>
              <a:defRPr sz="1200"/>
            </a:lvl8pPr>
            <a:lvl9pPr>
              <a:defRPr sz="1200"/>
            </a:lvl9pPr>
          </a:lstStyle>
          <a:p>
            <a:pPr lvl="0"/>
            <a:r>
              <a:rPr lang="en-US"/>
              <a:t>Sample text</a:t>
            </a:r>
            <a:endParaRPr/>
          </a:p>
        </p:txBody>
      </p:sp>
      <p:sp>
        <p:nvSpPr>
          <p:cNvPr id="7" name="Content Placeholder 3">
            <a:extLst>
              <a:ext uri="{FF2B5EF4-FFF2-40B4-BE49-F238E27FC236}">
                <a16:creationId xmlns="" xmlns:a16="http://schemas.microsoft.com/office/drawing/2014/main" id="{40A1ED7B-82D7-5A47-A193-C7C24693D3C4}"/>
              </a:ext>
            </a:extLst>
          </p:cNvPr>
          <p:cNvSpPr>
            <a:spLocks noGrp="1"/>
          </p:cNvSpPr>
          <p:nvPr>
            <p:ph idx="10" hasCustomPrompt="1"/>
          </p:nvPr>
        </p:nvSpPr>
        <p:spPr>
          <a:xfrm>
            <a:off x="3365742" y="1461052"/>
            <a:ext cx="2386406" cy="4895328"/>
          </a:xfrm>
        </p:spPr>
        <p:txBody>
          <a:bodyPr>
            <a:normAutofit/>
          </a:bodyPr>
          <a:lstStyle>
            <a:lvl1pPr marL="0" indent="0">
              <a:buNone/>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Sample text</a:t>
            </a:r>
          </a:p>
        </p:txBody>
      </p:sp>
      <p:sp>
        <p:nvSpPr>
          <p:cNvPr id="8" name="Content Placeholder 3">
            <a:extLst>
              <a:ext uri="{FF2B5EF4-FFF2-40B4-BE49-F238E27FC236}">
                <a16:creationId xmlns="" xmlns:a16="http://schemas.microsoft.com/office/drawing/2014/main" id="{43872FE9-5E92-4F44-8A71-024A081C439C}"/>
              </a:ext>
            </a:extLst>
          </p:cNvPr>
          <p:cNvSpPr>
            <a:spLocks noGrp="1"/>
          </p:cNvSpPr>
          <p:nvPr>
            <p:ph idx="11" hasCustomPrompt="1"/>
          </p:nvPr>
        </p:nvSpPr>
        <p:spPr>
          <a:xfrm>
            <a:off x="6040362" y="1461052"/>
            <a:ext cx="2386406" cy="4895328"/>
          </a:xfrm>
        </p:spPr>
        <p:txBody>
          <a:bodyPr>
            <a:normAutofit/>
          </a:bodyPr>
          <a:lstStyle>
            <a:lvl1pPr marL="0" indent="0">
              <a:buNone/>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Sample text</a:t>
            </a:r>
          </a:p>
        </p:txBody>
      </p:sp>
    </p:spTree>
    <p:extLst>
      <p:ext uri="{BB962C8B-B14F-4D97-AF65-F5344CB8AC3E}">
        <p14:creationId xmlns:p14="http://schemas.microsoft.com/office/powerpoint/2010/main" val="31798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89C8A0-BC80-4F35-AC19-0A2CABF7AC59}" type="datetimeFigureOut">
              <a:rPr lang="en-US" smtClean="0"/>
              <a:t>9/27/2021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185CE5-6A9F-4298-B69A-89941ED8ADEB}" type="slidenum">
              <a:rPr lang="en-US" smtClean="0"/>
              <a:t>‹#›</a:t>
            </a:fld>
            <a:endParaRPr lang="en-US" dirty="0"/>
          </a:p>
        </p:txBody>
      </p:sp>
    </p:spTree>
    <p:extLst>
      <p:ext uri="{BB962C8B-B14F-4D97-AF65-F5344CB8AC3E}">
        <p14:creationId xmlns:p14="http://schemas.microsoft.com/office/powerpoint/2010/main" val="241552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0" y="1035434"/>
            <a:ext cx="9144000" cy="1002089"/>
          </a:xfrm>
          <a:prstGeom prst="rect">
            <a:avLst/>
          </a:prstGeom>
          <a:no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668655" y="2203705"/>
            <a:ext cx="7826693"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 xmlns:a16="http://schemas.microsoft.com/office/drawing/2014/main" id="{21F38BD8-3F75-CE4C-AFEF-0C6B45F77F8C}"/>
              </a:ext>
            </a:extLst>
          </p:cNvPr>
          <p:cNvSpPr/>
          <p:nvPr userDrawn="1"/>
        </p:nvSpPr>
        <p:spPr>
          <a:xfrm rot="5400000">
            <a:off x="6546419" y="4404272"/>
            <a:ext cx="5010495" cy="276999"/>
          </a:xfrm>
          <a:prstGeom prst="rect">
            <a:avLst/>
          </a:prstGeom>
        </p:spPr>
        <p:txBody>
          <a:bodyPr wrap="square">
            <a:spAutoFit/>
          </a:bodyPr>
          <a:lstStyle/>
          <a:p>
            <a:r>
              <a:rPr lang="en-US" sz="600" dirty="0">
                <a:solidFill>
                  <a:srgbClr val="6E6E71">
                    <a:lumMod val="50000"/>
                  </a:srgbClr>
                </a:solidFill>
                <a:latin typeface="Arial" panose="020B0604020202020204" pitchFamily="34" charset="0"/>
                <a:cs typeface="Arial" panose="020B0604020202020204" pitchFamily="34" charset="0"/>
              </a:rPr>
              <a:t>© 2023 National Association of Emergency Medical Technicians (NAEMT). *Course materials are developed by the NAEMT for the sole purpose of conducting NAEMT education courses and may not be utilized for any other purpose.</a:t>
            </a:r>
          </a:p>
        </p:txBody>
      </p:sp>
    </p:spTree>
    <p:extLst>
      <p:ext uri="{BB962C8B-B14F-4D97-AF65-F5344CB8AC3E}">
        <p14:creationId xmlns:p14="http://schemas.microsoft.com/office/powerpoint/2010/main" val="3400081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5000"/>
        </a:lnSpc>
        <a:spcBef>
          <a:spcPct val="0"/>
        </a:spcBef>
        <a:buNone/>
        <a:defRPr sz="2550" b="1" i="0" kern="1200">
          <a:solidFill>
            <a:schemeClr val="tx1"/>
          </a:solidFill>
          <a:latin typeface="Montserrat ExtraBold" pitchFamily="2" charset="77"/>
          <a:ea typeface="+mj-ea"/>
          <a:cs typeface="Arial" panose="020B0604020202020204" pitchFamily="34" charset="0"/>
        </a:defRPr>
      </a:lvl1pPr>
    </p:titleStyle>
    <p:bodyStyle>
      <a:lvl1pPr marL="171450" indent="-171450" algn="l" defTabSz="685800" rtl="0" eaLnBrk="1" latinLnBrk="0" hangingPunct="1">
        <a:lnSpc>
          <a:spcPts val="2400"/>
        </a:lnSpc>
        <a:spcBef>
          <a:spcPts val="1125"/>
        </a:spcBef>
        <a:buFont typeface="Wingdings" panose="05000000000000000000" pitchFamily="2" charset="2"/>
        <a:buChar char="§"/>
        <a:defRPr sz="2100" kern="1200">
          <a:solidFill>
            <a:schemeClr val="bg1">
              <a:lumMod val="50000"/>
            </a:schemeClr>
          </a:solidFill>
          <a:latin typeface="Minion Pro" panose="02040503050306020203" pitchFamily="18" charset="0"/>
          <a:ea typeface="+mn-ea"/>
          <a:cs typeface="Arial" panose="020B0604020202020204" pitchFamily="34" charset="0"/>
        </a:defRPr>
      </a:lvl1pPr>
      <a:lvl2pPr marL="514350" indent="-171450" algn="l" defTabSz="685800" rtl="0" eaLnBrk="1" latinLnBrk="0" hangingPunct="1">
        <a:lnSpc>
          <a:spcPts val="2400"/>
        </a:lnSpc>
        <a:spcBef>
          <a:spcPts val="225"/>
        </a:spcBef>
        <a:buFont typeface="Arial" panose="020B0604020202020204" pitchFamily="34" charset="0"/>
        <a:buChar char="•"/>
        <a:defRPr sz="1800" kern="1200">
          <a:solidFill>
            <a:schemeClr val="bg1">
              <a:lumMod val="50000"/>
            </a:schemeClr>
          </a:solidFill>
          <a:latin typeface="Minion Pro" panose="02040503050306020203" pitchFamily="18" charset="0"/>
          <a:ea typeface="+mn-ea"/>
          <a:cs typeface="Arial" panose="020B0604020202020204" pitchFamily="34" charset="0"/>
        </a:defRPr>
      </a:lvl2pPr>
      <a:lvl3pPr marL="857250" indent="-171450" algn="l" defTabSz="685800" rtl="0" eaLnBrk="1" latinLnBrk="0" hangingPunct="1">
        <a:lnSpc>
          <a:spcPts val="2400"/>
        </a:lnSpc>
        <a:spcBef>
          <a:spcPts val="225"/>
        </a:spcBef>
        <a:buFont typeface="Courier New" panose="02070309020205020404" pitchFamily="49" charset="0"/>
        <a:buChar char="o"/>
        <a:defRPr sz="1650" kern="1200">
          <a:solidFill>
            <a:schemeClr val="bg1">
              <a:lumMod val="50000"/>
            </a:schemeClr>
          </a:solidFill>
          <a:latin typeface="Minion Pro" panose="02040503050306020203" pitchFamily="18" charset="0"/>
          <a:ea typeface="+mn-ea"/>
          <a:cs typeface="Arial" panose="020B0604020202020204" pitchFamily="34" charset="0"/>
        </a:defRPr>
      </a:lvl3pPr>
      <a:lvl4pPr marL="1200150" indent="-171450" algn="l" defTabSz="685800" rtl="0" eaLnBrk="1" latinLnBrk="0" hangingPunct="1">
        <a:lnSpc>
          <a:spcPts val="2400"/>
        </a:lnSpc>
        <a:spcBef>
          <a:spcPts val="0"/>
        </a:spcBef>
        <a:buSzPct val="90000"/>
        <a:buFont typeface="Arial" panose="020B0604020202020204" pitchFamily="34" charset="0"/>
        <a:buChar char="•"/>
        <a:defRPr sz="1500" kern="1200">
          <a:solidFill>
            <a:schemeClr val="bg1">
              <a:lumMod val="50000"/>
            </a:schemeClr>
          </a:solidFill>
          <a:latin typeface="Minion Pro" panose="02040503050306020203" pitchFamily="18" charset="0"/>
          <a:ea typeface="+mn-ea"/>
          <a:cs typeface="Arial" panose="020B0604020202020204" pitchFamily="34" charset="0"/>
        </a:defRPr>
      </a:lvl4pPr>
      <a:lvl5pPr marL="1543050" indent="-171450" algn="l" defTabSz="685800" rtl="0" eaLnBrk="1" latinLnBrk="0" hangingPunct="1">
        <a:lnSpc>
          <a:spcPts val="2400"/>
        </a:lnSpc>
        <a:spcBef>
          <a:spcPts val="0"/>
        </a:spcBef>
        <a:buSzPct val="85000"/>
        <a:buFont typeface="Courier New" panose="02070309020205020404" pitchFamily="49" charset="0"/>
        <a:buChar char="o"/>
        <a:defRPr sz="1350" kern="1200">
          <a:solidFill>
            <a:schemeClr val="bg1">
              <a:lumMod val="50000"/>
            </a:schemeClr>
          </a:solidFill>
          <a:latin typeface="Minion Pro" panose="02040503050306020203" pitchFamily="18" charset="0"/>
          <a:ea typeface="+mn-ea"/>
          <a:cs typeface="Arial" panose="020B0604020202020204" pitchFamily="34" charset="0"/>
        </a:defRPr>
      </a:lvl5pPr>
      <a:lvl6pPr marL="18859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6pPr>
      <a:lvl7pPr marL="22288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7pPr>
      <a:lvl8pPr marL="25717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8pPr>
      <a:lvl9pPr marL="29146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0DC98A5-68F1-2B4F-BD76-54F5D6CE6C3A}"/>
              </a:ext>
            </a:extLst>
          </p:cNvPr>
          <p:cNvSpPr txBox="1"/>
          <p:nvPr/>
        </p:nvSpPr>
        <p:spPr>
          <a:xfrm>
            <a:off x="385280" y="4724400"/>
            <a:ext cx="8373438" cy="1200329"/>
          </a:xfrm>
          <a:prstGeom prst="rect">
            <a:avLst/>
          </a:prstGeom>
          <a:noFill/>
        </p:spPr>
        <p:txBody>
          <a:bodyPr wrap="square" rtlCol="0">
            <a:spAutoFit/>
          </a:bodyPr>
          <a:lstStyle/>
          <a:p>
            <a:pPr algn="ctr"/>
            <a:r>
              <a:rPr lang="en-US" sz="3600" b="1" dirty="0">
                <a:solidFill>
                  <a:srgbClr val="6E6F71"/>
                </a:solidFill>
                <a:latin typeface="Montserrat ExtraBold" pitchFamily="2" charset="77"/>
              </a:rPr>
              <a:t>Lesson 2: Respiratory Emergencies</a:t>
            </a:r>
          </a:p>
        </p:txBody>
      </p:sp>
      <p:sp>
        <p:nvSpPr>
          <p:cNvPr id="6" name="TextBox 5">
            <a:extLst>
              <a:ext uri="{FF2B5EF4-FFF2-40B4-BE49-F238E27FC236}">
                <a16:creationId xmlns="" xmlns:a16="http://schemas.microsoft.com/office/drawing/2014/main" id="{F4D60A4D-C7C9-43EF-A5F6-E98829AED99A}"/>
              </a:ext>
            </a:extLst>
          </p:cNvPr>
          <p:cNvSpPr txBox="1"/>
          <p:nvPr/>
        </p:nvSpPr>
        <p:spPr>
          <a:xfrm>
            <a:off x="2261757" y="3581400"/>
            <a:ext cx="4620485" cy="769441"/>
          </a:xfrm>
          <a:prstGeom prst="rect">
            <a:avLst/>
          </a:prstGeom>
          <a:noFill/>
        </p:spPr>
        <p:txBody>
          <a:bodyPr wrap="square" rtlCol="0">
            <a:spAutoFit/>
          </a:bodyPr>
          <a:lstStyle/>
          <a:p>
            <a:pPr algn="ctr"/>
            <a:r>
              <a:rPr lang="en-US" sz="4400" b="1" dirty="0">
                <a:latin typeface="Montserrat ExtraBold"/>
              </a:rPr>
              <a:t>Fourth Edition</a:t>
            </a:r>
          </a:p>
        </p:txBody>
      </p:sp>
    </p:spTree>
    <p:extLst>
      <p:ext uri="{BB962C8B-B14F-4D97-AF65-F5344CB8AC3E}">
        <p14:creationId xmlns:p14="http://schemas.microsoft.com/office/powerpoint/2010/main" val="330617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FBC4F6-201F-442A-8245-B562D9637FE2}"/>
              </a:ext>
            </a:extLst>
          </p:cNvPr>
          <p:cNvSpPr>
            <a:spLocks noGrp="1"/>
          </p:cNvSpPr>
          <p:nvPr>
            <p:ph type="title"/>
          </p:nvPr>
        </p:nvSpPr>
        <p:spPr/>
        <p:txBody>
          <a:bodyPr>
            <a:normAutofit/>
          </a:bodyPr>
          <a:lstStyle/>
          <a:p>
            <a:r>
              <a:rPr lang="en-US" dirty="0"/>
              <a:t>Common Lower Respiratory Emergencies</a:t>
            </a:r>
          </a:p>
        </p:txBody>
      </p:sp>
      <p:sp>
        <p:nvSpPr>
          <p:cNvPr id="3" name="Content Placeholder 2">
            <a:extLst>
              <a:ext uri="{FF2B5EF4-FFF2-40B4-BE49-F238E27FC236}">
                <a16:creationId xmlns="" xmlns:a16="http://schemas.microsoft.com/office/drawing/2014/main" id="{C169DA31-A166-498E-9378-93104B20224C}"/>
              </a:ext>
            </a:extLst>
          </p:cNvPr>
          <p:cNvSpPr>
            <a:spLocks noGrp="1"/>
          </p:cNvSpPr>
          <p:nvPr>
            <p:ph idx="1"/>
          </p:nvPr>
        </p:nvSpPr>
        <p:spPr>
          <a:xfrm>
            <a:off x="609600" y="2261230"/>
            <a:ext cx="1439227" cy="563062"/>
          </a:xfrm>
        </p:spPr>
        <p:txBody>
          <a:bodyPr>
            <a:normAutofit/>
          </a:bodyPr>
          <a:lstStyle/>
          <a:p>
            <a:pPr marL="0" indent="0">
              <a:buNone/>
            </a:pPr>
            <a:r>
              <a:rPr lang="en-US" dirty="0">
                <a:solidFill>
                  <a:srgbClr val="000000"/>
                </a:solidFill>
                <a:latin typeface="Minion Pro" panose="02040503050306020203" pitchFamily="18" charset="0"/>
              </a:rPr>
              <a:t>Pertussis</a:t>
            </a:r>
          </a:p>
        </p:txBody>
      </p:sp>
      <p:pic>
        <p:nvPicPr>
          <p:cNvPr id="6146" name="Picture 2" descr="An illustration of the magnified view of the trachea shows bacteria in the airw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987" y="3047999"/>
            <a:ext cx="3771899" cy="251459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An illustration of the magnified view of the lung shows microorganisms filled in the alveol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048000"/>
            <a:ext cx="37719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81531" y="5562598"/>
            <a:ext cx="1518364" cy="215444"/>
          </a:xfrm>
          <a:prstGeom prst="rect">
            <a:avLst/>
          </a:prstGeom>
        </p:spPr>
        <p:txBody>
          <a:bodyPr wrap="none">
            <a:spAutoFit/>
          </a:bodyPr>
          <a:lstStyle/>
          <a:p>
            <a:pPr algn="ct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Kateryna</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Kon</a:t>
            </a:r>
            <a:r>
              <a:rPr lang="en-US" sz="800" dirty="0">
                <a:solidFill>
                  <a:srgbClr val="000000"/>
                </a:solidFill>
                <a:latin typeface="Arial" pitchFamily="34" charset="0"/>
                <a:cs typeface="Arial" pitchFamily="34" charset="0"/>
              </a:rPr>
              <a:t>/</a:t>
            </a:r>
            <a:r>
              <a:rPr lang="en-US" sz="800" dirty="0" err="1">
                <a:solidFill>
                  <a:srgbClr val="000000"/>
                </a:solidFill>
                <a:latin typeface="Arial" pitchFamily="34" charset="0"/>
                <a:cs typeface="Arial" pitchFamily="34" charset="0"/>
              </a:rPr>
              <a:t>Shutterstock</a:t>
            </a:r>
            <a:endParaRPr lang="en-US" sz="800" dirty="0">
              <a:solidFill>
                <a:srgbClr val="000000"/>
              </a:solidFill>
              <a:latin typeface="Arial" pitchFamily="34" charset="0"/>
              <a:cs typeface="Arial" pitchFamily="34" charset="0"/>
            </a:endParaRPr>
          </a:p>
        </p:txBody>
      </p:sp>
      <p:sp>
        <p:nvSpPr>
          <p:cNvPr id="5" name="Rectangle 4"/>
          <p:cNvSpPr/>
          <p:nvPr/>
        </p:nvSpPr>
        <p:spPr>
          <a:xfrm>
            <a:off x="5927368" y="5562598"/>
            <a:ext cx="1518364" cy="215444"/>
          </a:xfrm>
          <a:prstGeom prst="rect">
            <a:avLst/>
          </a:prstGeom>
        </p:spPr>
        <p:txBody>
          <a:bodyPr wrap="none">
            <a:spAutoFit/>
          </a:bodyPr>
          <a:lstStyle/>
          <a:p>
            <a:pPr algn="ct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Kateryna</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Kon</a:t>
            </a:r>
            <a:r>
              <a:rPr lang="en-US" sz="800" dirty="0">
                <a:solidFill>
                  <a:srgbClr val="000000"/>
                </a:solidFill>
                <a:latin typeface="Arial" pitchFamily="34" charset="0"/>
                <a:cs typeface="Arial" pitchFamily="34" charset="0"/>
              </a:rPr>
              <a:t>/</a:t>
            </a:r>
            <a:r>
              <a:rPr lang="en-US" sz="800" dirty="0" err="1">
                <a:solidFill>
                  <a:srgbClr val="000000"/>
                </a:solidFill>
                <a:latin typeface="Arial" pitchFamily="34" charset="0"/>
                <a:cs typeface="Arial" pitchFamily="34" charset="0"/>
              </a:rPr>
              <a:t>Shutterstock</a:t>
            </a:r>
            <a:endParaRPr lang="en-US" sz="800" dirty="0">
              <a:solidFill>
                <a:srgbClr val="000000"/>
              </a:solidFill>
              <a:latin typeface="Arial" pitchFamily="34" charset="0"/>
              <a:cs typeface="Arial" pitchFamily="34" charset="0"/>
            </a:endParaRPr>
          </a:p>
        </p:txBody>
      </p:sp>
      <p:sp>
        <p:nvSpPr>
          <p:cNvPr id="6" name="TextBox 5">
            <a:extLst>
              <a:ext uri="{FF2B5EF4-FFF2-40B4-BE49-F238E27FC236}">
                <a16:creationId xmlns="" xmlns:a16="http://schemas.microsoft.com/office/drawing/2014/main" id="{C4C55574-A4BF-3B41-B648-79801F1D4F8B}"/>
              </a:ext>
            </a:extLst>
          </p:cNvPr>
          <p:cNvSpPr txBox="1"/>
          <p:nvPr/>
        </p:nvSpPr>
        <p:spPr>
          <a:xfrm>
            <a:off x="4953000" y="2261230"/>
            <a:ext cx="1438214" cy="692497"/>
          </a:xfrm>
          <a:prstGeom prst="rect">
            <a:avLst/>
          </a:prstGeom>
          <a:noFill/>
        </p:spPr>
        <p:txBody>
          <a:bodyPr wrap="none" rtlCol="0">
            <a:spAutoFit/>
          </a:bodyPr>
          <a:lstStyle/>
          <a:p>
            <a:r>
              <a:rPr lang="en-US" sz="2100" dirty="0">
                <a:solidFill>
                  <a:srgbClr val="000000"/>
                </a:solidFill>
                <a:latin typeface="Minion Pro" panose="02040503050306020203" pitchFamily="18" charset="0"/>
              </a:rPr>
              <a:t>Pneumonia</a:t>
            </a:r>
          </a:p>
          <a:p>
            <a:endParaRPr lang="en-US" dirty="0"/>
          </a:p>
        </p:txBody>
      </p:sp>
    </p:spTree>
    <p:extLst>
      <p:ext uri="{BB962C8B-B14F-4D97-AF65-F5344CB8AC3E}">
        <p14:creationId xmlns:p14="http://schemas.microsoft.com/office/powerpoint/2010/main" val="56922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1</a:t>
            </a:r>
          </a:p>
        </p:txBody>
      </p:sp>
      <p:sp>
        <p:nvSpPr>
          <p:cNvPr id="3" name="Content Placeholder 2"/>
          <p:cNvSpPr>
            <a:spLocks noGrp="1"/>
          </p:cNvSpPr>
          <p:nvPr>
            <p:ph idx="1"/>
          </p:nvPr>
        </p:nvSpPr>
        <p:spPr>
          <a:xfrm>
            <a:off x="694373" y="1802601"/>
            <a:ext cx="7715250" cy="4699047"/>
          </a:xfrm>
        </p:spPr>
        <p:txBody>
          <a:bodyPr>
            <a:normAutofit/>
          </a:bodyPr>
          <a:lstStyle/>
          <a:p>
            <a:r>
              <a:rPr lang="en-US" dirty="0">
                <a:latin typeface="Minion Pro" panose="02040503050306020203" pitchFamily="18" charset="0"/>
              </a:rPr>
              <a:t>Dispatch</a:t>
            </a:r>
          </a:p>
          <a:p>
            <a:pPr lvl="1"/>
            <a:r>
              <a:rPr lang="en-US" dirty="0">
                <a:latin typeface="Minion Pro" panose="02040503050306020203" pitchFamily="18" charset="0"/>
              </a:rPr>
              <a:t>You and your partner respond to a residence for a 11-month-old male with a fever and in respiratory distress. It is a cold, winter evening. The air temperature is 20°F (−6.7°C). </a:t>
            </a:r>
          </a:p>
          <a:p>
            <a:pPr marL="571500" lvl="1" indent="-279400">
              <a:buSzPct val="80000"/>
              <a:buFont typeface="Wingdings" charset="2"/>
              <a:buChar char="§"/>
            </a:pPr>
            <a:endParaRPr lang="en-US" sz="2800" dirty="0"/>
          </a:p>
          <a:p>
            <a:pPr marL="0" indent="0" algn="ctr">
              <a:buNone/>
            </a:pPr>
            <a:endParaRPr lang="en-US" i="1" dirty="0"/>
          </a:p>
          <a:p>
            <a:pPr marL="0" indent="0" algn="ctr">
              <a:buNone/>
            </a:pPr>
            <a:endParaRPr lang="en-US" i="1" dirty="0"/>
          </a:p>
        </p:txBody>
      </p:sp>
    </p:spTree>
    <p:extLst>
      <p:ext uri="{BB962C8B-B14F-4D97-AF65-F5344CB8AC3E}">
        <p14:creationId xmlns:p14="http://schemas.microsoft.com/office/powerpoint/2010/main" val="410615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Initial Observations</a:t>
            </a:r>
          </a:p>
        </p:txBody>
      </p:sp>
      <p:pic>
        <p:nvPicPr>
          <p:cNvPr id="7170" name="Picture 2" descr="A photo shows a woman holding a toddler, who leans his head on her shoul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209" y="2362200"/>
            <a:ext cx="3770558"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91688" y="4876800"/>
            <a:ext cx="1537600" cy="215444"/>
          </a:xfrm>
          <a:prstGeom prst="rect">
            <a:avLst/>
          </a:prstGeom>
        </p:spPr>
        <p:txBody>
          <a:bodyPr wrap="none">
            <a:spAutoFit/>
          </a:bodyPr>
          <a:lstStyle/>
          <a:p>
            <a:pPr algn="ct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TimmyTimTim</a:t>
            </a:r>
            <a:r>
              <a:rPr lang="en-US" sz="800" dirty="0">
                <a:solidFill>
                  <a:srgbClr val="000000"/>
                </a:solidFill>
                <a:latin typeface="Arial" pitchFamily="34" charset="0"/>
                <a:cs typeface="Arial" pitchFamily="34" charset="0"/>
              </a:rPr>
              <a:t>/</a:t>
            </a:r>
            <a:r>
              <a:rPr lang="en-US" sz="800" dirty="0" err="1">
                <a:solidFill>
                  <a:srgbClr val="000000"/>
                </a:solidFill>
                <a:latin typeface="Arial" pitchFamily="34" charset="0"/>
                <a:cs typeface="Arial" pitchFamily="34" charset="0"/>
              </a:rPr>
              <a:t>Shutterstock</a:t>
            </a:r>
            <a:endParaRPr lang="en-US" sz="800" dirty="0">
              <a:solidFill>
                <a:srgbClr val="000000"/>
              </a:solidFill>
              <a:latin typeface="Arial" pitchFamily="34" charset="0"/>
              <a:cs typeface="Arial" pitchFamily="34" charset="0"/>
            </a:endParaRPr>
          </a:p>
        </p:txBody>
      </p:sp>
      <p:sp>
        <p:nvSpPr>
          <p:cNvPr id="4" name="Rectangle 3"/>
          <p:cNvSpPr/>
          <p:nvPr/>
        </p:nvSpPr>
        <p:spPr>
          <a:xfrm>
            <a:off x="5102437" y="5298776"/>
            <a:ext cx="3269610" cy="461665"/>
          </a:xfrm>
          <a:prstGeom prst="rect">
            <a:avLst/>
          </a:prstGeom>
        </p:spPr>
        <p:txBody>
          <a:bodyPr wrap="square">
            <a:spAutoFit/>
          </a:bodyPr>
          <a:lstStyle/>
          <a:p>
            <a:pPr algn="ctr"/>
            <a:r>
              <a:rPr lang="en-US" sz="800" dirty="0">
                <a:solidFill>
                  <a:srgbClr val="000000"/>
                </a:solidFill>
                <a:latin typeface="Arial" pitchFamily="34" charset="0"/>
                <a:cs typeface="Arial" pitchFamily="34" charset="0"/>
              </a:rPr>
              <a:t>Used with permission of the American Academy of Pediatrics, Pediatric Education for </a:t>
            </a:r>
            <a:r>
              <a:rPr lang="en-US" sz="800" dirty="0" err="1">
                <a:solidFill>
                  <a:srgbClr val="000000"/>
                </a:solidFill>
                <a:latin typeface="Arial" pitchFamily="34" charset="0"/>
                <a:cs typeface="Arial" pitchFamily="34" charset="0"/>
              </a:rPr>
              <a:t>Prehospital</a:t>
            </a:r>
            <a:r>
              <a:rPr lang="en-US" sz="800" dirty="0">
                <a:solidFill>
                  <a:srgbClr val="000000"/>
                </a:solidFill>
                <a:latin typeface="Arial" pitchFamily="34" charset="0"/>
                <a:cs typeface="Arial" pitchFamily="34" charset="0"/>
              </a:rPr>
              <a:t> Professionals, © American Academy of Pediatrics, 2000</a:t>
            </a:r>
          </a:p>
        </p:txBody>
      </p:sp>
      <p:pic>
        <p:nvPicPr>
          <p:cNvPr id="1026" name="Picture 2" descr="The illustration depicts a triangle that is distinguished into three parts labeling the observations as follows. Appearance: Restless. Work of breathing: Nasal flaring and intercostal retractions. Circulation to skin: Skin is warm and clammy." title="An illustration shows the initial observations in a child."/>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938493" y="2095988"/>
            <a:ext cx="3597498" cy="320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9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a:t>
            </a:r>
          </a:p>
        </p:txBody>
      </p:sp>
      <p:sp>
        <p:nvSpPr>
          <p:cNvPr id="3" name="Content Placeholder 2"/>
          <p:cNvSpPr>
            <a:spLocks noGrp="1"/>
          </p:cNvSpPr>
          <p:nvPr>
            <p:ph idx="1"/>
          </p:nvPr>
        </p:nvSpPr>
        <p:spPr>
          <a:xfrm>
            <a:off x="694373" y="1969855"/>
            <a:ext cx="7715250" cy="4699047"/>
          </a:xfrm>
        </p:spPr>
        <p:txBody>
          <a:bodyPr>
            <a:normAutofit/>
          </a:bodyPr>
          <a:lstStyle/>
          <a:p>
            <a:r>
              <a:rPr lang="en-US" dirty="0">
                <a:latin typeface="Minion Pro" panose="02040503050306020203" pitchFamily="18" charset="0"/>
              </a:rPr>
              <a:t>Is this patient “Quick” or “Not Quick”?</a:t>
            </a:r>
          </a:p>
          <a:p>
            <a:r>
              <a:rPr lang="en-US" dirty="0">
                <a:latin typeface="Minion Pro" panose="02040503050306020203" pitchFamily="18" charset="0"/>
              </a:rPr>
              <a:t>Have you identified respiratory distress, failure, or arrest?</a:t>
            </a:r>
          </a:p>
        </p:txBody>
      </p:sp>
    </p:spTree>
    <p:extLst>
      <p:ext uri="{BB962C8B-B14F-4D97-AF65-F5344CB8AC3E}">
        <p14:creationId xmlns:p14="http://schemas.microsoft.com/office/powerpoint/2010/main" val="348716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Primary Survey</a:t>
            </a:r>
          </a:p>
        </p:txBody>
      </p:sp>
      <p:sp>
        <p:nvSpPr>
          <p:cNvPr id="3" name="Content Placeholder 2"/>
          <p:cNvSpPr>
            <a:spLocks noGrp="1"/>
          </p:cNvSpPr>
          <p:nvPr>
            <p:ph idx="1"/>
          </p:nvPr>
        </p:nvSpPr>
        <p:spPr>
          <a:xfrm>
            <a:off x="694373" y="1904539"/>
            <a:ext cx="7715250" cy="4699047"/>
          </a:xfrm>
        </p:spPr>
        <p:txBody>
          <a:bodyPr>
            <a:normAutofit/>
          </a:bodyPr>
          <a:lstStyle/>
          <a:p>
            <a:pPr marL="342900" lvl="2" indent="-342900">
              <a:spcBef>
                <a:spcPts val="750"/>
              </a:spcBef>
              <a:buFont typeface="Wingdings" pitchFamily="2" charset="2"/>
              <a:buChar char="§"/>
            </a:pPr>
            <a:r>
              <a:rPr lang="en-US" sz="2100" dirty="0">
                <a:latin typeface="Minion Pro" panose="02040503050306020203" pitchFamily="18" charset="0"/>
              </a:rPr>
              <a:t>Primary survey</a:t>
            </a:r>
          </a:p>
          <a:p>
            <a:pPr marL="635000" lvl="3" indent="-292100">
              <a:spcBef>
                <a:spcPts val="750"/>
              </a:spcBef>
              <a:buSzPct val="80000"/>
            </a:pPr>
            <a:r>
              <a:rPr lang="en-US" sz="1800" b="1" dirty="0">
                <a:latin typeface="Minion Pro" panose="02040503050306020203" pitchFamily="18" charset="0"/>
              </a:rPr>
              <a:t>X</a:t>
            </a:r>
            <a:r>
              <a:rPr lang="en-US" sz="1800" dirty="0">
                <a:latin typeface="Minion Pro" panose="02040503050306020203" pitchFamily="18" charset="0"/>
              </a:rPr>
              <a:t> – No bleeding found.</a:t>
            </a:r>
          </a:p>
          <a:p>
            <a:pPr marL="635000" lvl="3" indent="-292100">
              <a:spcBef>
                <a:spcPts val="750"/>
              </a:spcBef>
              <a:buSzPct val="80000"/>
            </a:pPr>
            <a:r>
              <a:rPr lang="en-US" sz="1800" b="1" dirty="0">
                <a:latin typeface="Minion Pro" panose="02040503050306020203" pitchFamily="18" charset="0"/>
              </a:rPr>
              <a:t>A </a:t>
            </a:r>
            <a:r>
              <a:rPr lang="en-US" sz="1800" dirty="0">
                <a:latin typeface="Minion Pro" panose="02040503050306020203" pitchFamily="18" charset="0"/>
              </a:rPr>
              <a:t>– Open, with copious amounts of clear nasal drainage.</a:t>
            </a:r>
          </a:p>
          <a:p>
            <a:pPr marL="635000" lvl="3" indent="-292100">
              <a:spcBef>
                <a:spcPts val="750"/>
              </a:spcBef>
              <a:buSzPct val="80000"/>
            </a:pPr>
            <a:r>
              <a:rPr lang="en-US" sz="1800" b="1" dirty="0">
                <a:latin typeface="Minion Pro" panose="02040503050306020203" pitchFamily="18" charset="0"/>
              </a:rPr>
              <a:t>B</a:t>
            </a:r>
            <a:r>
              <a:rPr lang="en-US" sz="1800" dirty="0">
                <a:latin typeface="Minion Pro" panose="02040503050306020203" pitchFamily="18" charset="0"/>
              </a:rPr>
              <a:t> – Respirations rapid with nasal flaring and intercostal retractions. Lung sounds, expiratory wheezes</a:t>
            </a:r>
          </a:p>
          <a:p>
            <a:pPr marL="635000" lvl="3" indent="-292100">
              <a:spcBef>
                <a:spcPts val="750"/>
              </a:spcBef>
              <a:buSzPct val="80000"/>
            </a:pPr>
            <a:r>
              <a:rPr lang="en-US" sz="1800" b="1" dirty="0">
                <a:latin typeface="Minion Pro" panose="02040503050306020203" pitchFamily="18" charset="0"/>
              </a:rPr>
              <a:t>C</a:t>
            </a:r>
            <a:r>
              <a:rPr lang="en-US" sz="1800" dirty="0">
                <a:latin typeface="Minion Pro" panose="02040503050306020203" pitchFamily="18" charset="0"/>
              </a:rPr>
              <a:t> – Brachial pulses are strong and regular. Capillary refill time is brisk. Skin is warm and clammy.</a:t>
            </a:r>
          </a:p>
          <a:p>
            <a:pPr marL="635000" lvl="3" indent="-292100">
              <a:spcBef>
                <a:spcPts val="750"/>
              </a:spcBef>
              <a:buSzPct val="80000"/>
            </a:pPr>
            <a:r>
              <a:rPr lang="en-US" sz="1800" b="1" dirty="0">
                <a:latin typeface="Minion Pro" panose="02040503050306020203" pitchFamily="18" charset="0"/>
              </a:rPr>
              <a:t>D</a:t>
            </a:r>
            <a:r>
              <a:rPr lang="en-US" sz="1800" dirty="0">
                <a:latin typeface="Minion Pro" panose="02040503050306020203" pitchFamily="18" charset="0"/>
              </a:rPr>
              <a:t> – Alert and restless; GCS = 15 (E4, V5, M6).</a:t>
            </a:r>
          </a:p>
          <a:p>
            <a:pPr marL="635000" lvl="3" indent="-292100">
              <a:spcBef>
                <a:spcPts val="750"/>
              </a:spcBef>
              <a:buSzPct val="80000"/>
            </a:pPr>
            <a:r>
              <a:rPr lang="en-US" sz="1800" b="1" dirty="0">
                <a:latin typeface="Minion Pro" panose="02040503050306020203" pitchFamily="18" charset="0"/>
              </a:rPr>
              <a:t>E </a:t>
            </a:r>
            <a:r>
              <a:rPr lang="en-US" sz="1800" dirty="0">
                <a:latin typeface="Minion Pro" panose="02040503050306020203" pitchFamily="18" charset="0"/>
              </a:rPr>
              <a:t>– Lying in mother’s arms. </a:t>
            </a:r>
          </a:p>
        </p:txBody>
      </p:sp>
    </p:spTree>
    <p:extLst>
      <p:ext uri="{BB962C8B-B14F-4D97-AF65-F5344CB8AC3E}">
        <p14:creationId xmlns:p14="http://schemas.microsoft.com/office/powerpoint/2010/main" val="332661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Suctioning</a:t>
            </a:r>
          </a:p>
        </p:txBody>
      </p:sp>
      <p:sp>
        <p:nvSpPr>
          <p:cNvPr id="3" name="Content Placeholder 2"/>
          <p:cNvSpPr>
            <a:spLocks noGrp="1"/>
          </p:cNvSpPr>
          <p:nvPr>
            <p:ph sz="half" idx="1"/>
          </p:nvPr>
        </p:nvSpPr>
        <p:spPr>
          <a:xfrm>
            <a:off x="685800" y="1798518"/>
            <a:ext cx="3641598" cy="4729436"/>
          </a:xfrm>
        </p:spPr>
        <p:txBody>
          <a:bodyPr>
            <a:normAutofit/>
          </a:bodyPr>
          <a:lstStyle/>
          <a:p>
            <a:r>
              <a:rPr lang="en-US" dirty="0">
                <a:latin typeface="Minion Pro" panose="02040503050306020203" pitchFamily="18" charset="0"/>
              </a:rPr>
              <a:t>When should you suction your patient?</a:t>
            </a:r>
          </a:p>
          <a:p>
            <a:r>
              <a:rPr lang="en-US" dirty="0">
                <a:latin typeface="Minion Pro" panose="02040503050306020203" pitchFamily="18" charset="0"/>
              </a:rPr>
              <a:t>How would nasal suctioning assist young children?</a:t>
            </a:r>
          </a:p>
          <a:p>
            <a:r>
              <a:rPr lang="en-US" dirty="0">
                <a:latin typeface="Minion Pro" panose="02040503050306020203" pitchFamily="18" charset="0"/>
              </a:rPr>
              <a:t>What supplies are needed for effective nasal suctioning?</a:t>
            </a:r>
          </a:p>
          <a:p>
            <a:r>
              <a:rPr lang="en-US" dirty="0">
                <a:latin typeface="Minion Pro" panose="02040503050306020203" pitchFamily="18" charset="0"/>
              </a:rPr>
              <a:t>What is the process for performing nasal suctioning?</a:t>
            </a:r>
          </a:p>
          <a:p>
            <a:r>
              <a:rPr lang="en-US" dirty="0">
                <a:latin typeface="Minion Pro" panose="02040503050306020203" pitchFamily="18" charset="0"/>
              </a:rPr>
              <a:t>How often should you suction?</a:t>
            </a:r>
          </a:p>
        </p:txBody>
      </p:sp>
      <p:pic>
        <p:nvPicPr>
          <p:cNvPr id="8194" name="Picture 2" descr="A photo shows a medical professional administering saline drops into the nose of an infant, who lies sup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238742"/>
            <a:ext cx="3657600" cy="243896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A photo shows a medical professional inserting the tip of a bulb syringe into the nose of an infant, who lies supine. The medical professional holds the infant’s neck gent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2025" y="4114800"/>
            <a:ext cx="3657600" cy="23765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96146" y="3680810"/>
            <a:ext cx="1247457" cy="215444"/>
          </a:xfrm>
          <a:prstGeom prst="rect">
            <a:avLst/>
          </a:prstGeom>
        </p:spPr>
        <p:txBody>
          <a:bodyPr wrap="none">
            <a:spAutoFit/>
          </a:bodyPr>
          <a:lstStyle/>
          <a:p>
            <a:pPr algn="ct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SofikoS</a:t>
            </a:r>
            <a:r>
              <a:rPr lang="en-US" sz="800" dirty="0">
                <a:solidFill>
                  <a:srgbClr val="000000"/>
                </a:solidFill>
                <a:latin typeface="Arial" pitchFamily="34" charset="0"/>
                <a:cs typeface="Arial" pitchFamily="34" charset="0"/>
              </a:rPr>
              <a:t>/</a:t>
            </a:r>
            <a:r>
              <a:rPr lang="en-US" sz="800" dirty="0" err="1">
                <a:solidFill>
                  <a:srgbClr val="000000"/>
                </a:solidFill>
                <a:latin typeface="Arial" pitchFamily="34" charset="0"/>
                <a:cs typeface="Arial" pitchFamily="34" charset="0"/>
              </a:rPr>
              <a:t>Shutterstock</a:t>
            </a:r>
            <a:endParaRPr lang="en-US" sz="800" dirty="0">
              <a:solidFill>
                <a:srgbClr val="000000"/>
              </a:solidFill>
              <a:latin typeface="Arial" pitchFamily="34" charset="0"/>
              <a:cs typeface="Arial" pitchFamily="34" charset="0"/>
            </a:endParaRPr>
          </a:p>
        </p:txBody>
      </p:sp>
      <p:sp>
        <p:nvSpPr>
          <p:cNvPr id="8" name="Rectangle 7"/>
          <p:cNvSpPr/>
          <p:nvPr/>
        </p:nvSpPr>
        <p:spPr>
          <a:xfrm>
            <a:off x="5819013" y="6494451"/>
            <a:ext cx="1601721" cy="215444"/>
          </a:xfrm>
          <a:prstGeom prst="rect">
            <a:avLst/>
          </a:prstGeom>
        </p:spPr>
        <p:txBody>
          <a:bodyPr wrap="none">
            <a:spAutoFit/>
          </a:bodyPr>
          <a:lstStyle/>
          <a:p>
            <a:pPr algn="ct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Prostock</a:t>
            </a:r>
            <a:r>
              <a:rPr lang="en-US" sz="800" dirty="0">
                <a:solidFill>
                  <a:srgbClr val="000000"/>
                </a:solidFill>
                <a:latin typeface="Arial" pitchFamily="34" charset="0"/>
                <a:cs typeface="Arial" pitchFamily="34" charset="0"/>
              </a:rPr>
              <a:t>-studio/</a:t>
            </a:r>
            <a:r>
              <a:rPr lang="en-US" sz="800" dirty="0" err="1">
                <a:solidFill>
                  <a:srgbClr val="000000"/>
                </a:solidFill>
                <a:latin typeface="Arial" pitchFamily="34" charset="0"/>
                <a:cs typeface="Arial" pitchFamily="34" charset="0"/>
              </a:rPr>
              <a:t>Shutterstock</a:t>
            </a:r>
            <a:endParaRPr lang="en-US" sz="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7641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Detailed Assessment</a:t>
            </a:r>
          </a:p>
        </p:txBody>
      </p:sp>
      <p:sp>
        <p:nvSpPr>
          <p:cNvPr id="3" name="Content Placeholder 2"/>
          <p:cNvSpPr>
            <a:spLocks noGrp="1"/>
          </p:cNvSpPr>
          <p:nvPr>
            <p:ph idx="1"/>
          </p:nvPr>
        </p:nvSpPr>
        <p:spPr>
          <a:xfrm>
            <a:off x="694373" y="1915425"/>
            <a:ext cx="7715250" cy="4699047"/>
          </a:xfrm>
        </p:spPr>
        <p:txBody>
          <a:bodyPr>
            <a:normAutofit/>
          </a:bodyPr>
          <a:lstStyle/>
          <a:p>
            <a:pPr marL="292100" indent="-292100"/>
            <a:r>
              <a:rPr lang="en-US" dirty="0">
                <a:latin typeface="Minion Pro" panose="02040503050306020203" pitchFamily="18" charset="0"/>
              </a:rPr>
              <a:t>History taking</a:t>
            </a:r>
          </a:p>
          <a:p>
            <a:pPr lvl="1"/>
            <a:r>
              <a:rPr lang="en-US" b="1" dirty="0">
                <a:latin typeface="Minion Pro" panose="02040503050306020203" pitchFamily="18" charset="0"/>
              </a:rPr>
              <a:t>O </a:t>
            </a:r>
            <a:r>
              <a:rPr lang="en-US" dirty="0">
                <a:latin typeface="Minion Pro" panose="02040503050306020203" pitchFamily="18" charset="0"/>
              </a:rPr>
              <a:t>– Gradual </a:t>
            </a:r>
          </a:p>
          <a:p>
            <a:pPr lvl="1"/>
            <a:r>
              <a:rPr lang="en-US" b="1" dirty="0">
                <a:latin typeface="Minion Pro" panose="02040503050306020203" pitchFamily="18" charset="0"/>
              </a:rPr>
              <a:t>P</a:t>
            </a:r>
            <a:r>
              <a:rPr lang="en-US" dirty="0">
                <a:latin typeface="Minion Pro" panose="02040503050306020203" pitchFamily="18" charset="0"/>
              </a:rPr>
              <a:t> – None</a:t>
            </a:r>
          </a:p>
          <a:p>
            <a:pPr lvl="1"/>
            <a:r>
              <a:rPr lang="en-US" b="1" dirty="0">
                <a:latin typeface="Minion Pro" panose="02040503050306020203" pitchFamily="18" charset="0"/>
              </a:rPr>
              <a:t>Q</a:t>
            </a:r>
            <a:r>
              <a:rPr lang="en-US" dirty="0">
                <a:latin typeface="Minion Pro" panose="02040503050306020203" pitchFamily="18" charset="0"/>
              </a:rPr>
              <a:t> – N/A</a:t>
            </a:r>
          </a:p>
          <a:p>
            <a:pPr lvl="1"/>
            <a:r>
              <a:rPr lang="en-US" b="1" dirty="0">
                <a:latin typeface="Minion Pro" panose="02040503050306020203" pitchFamily="18" charset="0"/>
              </a:rPr>
              <a:t>R </a:t>
            </a:r>
            <a:r>
              <a:rPr lang="en-US" dirty="0">
                <a:latin typeface="Minion Pro" panose="02040503050306020203" pitchFamily="18" charset="0"/>
              </a:rPr>
              <a:t>– None</a:t>
            </a:r>
          </a:p>
          <a:p>
            <a:pPr lvl="1"/>
            <a:r>
              <a:rPr lang="en-US" b="1" dirty="0">
                <a:latin typeface="Minion Pro" panose="02040503050306020203" pitchFamily="18" charset="0"/>
              </a:rPr>
              <a:t>S </a:t>
            </a:r>
            <a:r>
              <a:rPr lang="en-US" dirty="0">
                <a:latin typeface="Minion Pro" panose="02040503050306020203" pitchFamily="18" charset="0"/>
              </a:rPr>
              <a:t>– Unknown</a:t>
            </a:r>
          </a:p>
          <a:p>
            <a:pPr lvl="1"/>
            <a:r>
              <a:rPr lang="en-US" b="1" dirty="0">
                <a:latin typeface="Minion Pro" panose="02040503050306020203" pitchFamily="18" charset="0"/>
              </a:rPr>
              <a:t>T</a:t>
            </a:r>
            <a:r>
              <a:rPr lang="en-US" dirty="0">
                <a:latin typeface="Minion Pro" panose="02040503050306020203" pitchFamily="18" charset="0"/>
              </a:rPr>
              <a:t> – 3 days</a:t>
            </a:r>
          </a:p>
        </p:txBody>
      </p:sp>
    </p:spTree>
    <p:extLst>
      <p:ext uri="{BB962C8B-B14F-4D97-AF65-F5344CB8AC3E}">
        <p14:creationId xmlns:p14="http://schemas.microsoft.com/office/powerpoint/2010/main" val="400057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t>Detailed Assessment</a:t>
            </a:r>
          </a:p>
        </p:txBody>
      </p:sp>
      <p:sp>
        <p:nvSpPr>
          <p:cNvPr id="3" name="Content Placeholder 2"/>
          <p:cNvSpPr>
            <a:spLocks noGrp="1"/>
          </p:cNvSpPr>
          <p:nvPr>
            <p:ph idx="1"/>
          </p:nvPr>
        </p:nvSpPr>
        <p:spPr>
          <a:xfrm>
            <a:off x="694373" y="1752135"/>
            <a:ext cx="7715250" cy="4699047"/>
          </a:xfrm>
        </p:spPr>
        <p:txBody>
          <a:bodyPr>
            <a:normAutofit/>
          </a:bodyPr>
          <a:lstStyle/>
          <a:p>
            <a:pPr marL="292100" indent="-292100"/>
            <a:r>
              <a:rPr lang="en-US" dirty="0">
                <a:latin typeface="Minion Pro" panose="02040503050306020203" pitchFamily="18" charset="0"/>
              </a:rPr>
              <a:t>History taking</a:t>
            </a:r>
          </a:p>
          <a:p>
            <a:pPr marL="635000" lvl="2" indent="-342900">
              <a:buSzPct val="80000"/>
              <a:buFont typeface="Arial" pitchFamily="34" charset="0"/>
              <a:buChar char="•"/>
              <a:tabLst>
                <a:tab pos="1028700" algn="l"/>
              </a:tabLst>
            </a:pPr>
            <a:r>
              <a:rPr lang="en-US" sz="1800" b="1" dirty="0">
                <a:latin typeface="Minion Pro" panose="02040503050306020203" pitchFamily="18" charset="0"/>
              </a:rPr>
              <a:t>S</a:t>
            </a:r>
            <a:r>
              <a:rPr lang="en-US" sz="1800" dirty="0">
                <a:latin typeface="Minion Pro" panose="02040503050306020203" pitchFamily="18" charset="0"/>
              </a:rPr>
              <a:t> – Difficulty breathing, nasal flaring, accessory muscle use, copious amounts of nasal drainage.</a:t>
            </a:r>
          </a:p>
          <a:p>
            <a:pPr marL="635000" lvl="2" indent="-342900">
              <a:buSzPct val="80000"/>
              <a:buFont typeface="Arial" pitchFamily="34" charset="0"/>
              <a:buChar char="•"/>
            </a:pPr>
            <a:r>
              <a:rPr lang="en-US" sz="1800" b="1" dirty="0">
                <a:latin typeface="Minion Pro" panose="02040503050306020203" pitchFamily="18" charset="0"/>
              </a:rPr>
              <a:t>A</a:t>
            </a:r>
            <a:r>
              <a:rPr lang="en-US" sz="1800" dirty="0">
                <a:latin typeface="Minion Pro" panose="02040503050306020203" pitchFamily="18" charset="0"/>
              </a:rPr>
              <a:t> – No known allergies.</a:t>
            </a:r>
          </a:p>
          <a:p>
            <a:pPr marL="635000" lvl="2" indent="-342900">
              <a:buSzPct val="80000"/>
              <a:buFont typeface="Arial" pitchFamily="34" charset="0"/>
              <a:buChar char="•"/>
            </a:pPr>
            <a:r>
              <a:rPr lang="en-US" sz="1800" b="1" dirty="0">
                <a:latin typeface="Minion Pro" panose="02040503050306020203" pitchFamily="18" charset="0"/>
              </a:rPr>
              <a:t>M</a:t>
            </a:r>
            <a:r>
              <a:rPr lang="en-US" sz="1800" dirty="0">
                <a:latin typeface="Minion Pro" panose="02040503050306020203" pitchFamily="18" charset="0"/>
              </a:rPr>
              <a:t> – None.</a:t>
            </a:r>
          </a:p>
          <a:p>
            <a:pPr marL="635000" lvl="2" indent="-342900">
              <a:buSzPct val="80000"/>
              <a:buFont typeface="Arial" pitchFamily="34" charset="0"/>
              <a:buChar char="•"/>
            </a:pPr>
            <a:r>
              <a:rPr lang="en-US" sz="1800" b="1" dirty="0">
                <a:latin typeface="Minion Pro" panose="02040503050306020203" pitchFamily="18" charset="0"/>
              </a:rPr>
              <a:t>P</a:t>
            </a:r>
            <a:r>
              <a:rPr lang="en-US" sz="1800" dirty="0">
                <a:latin typeface="Minion Pro" panose="02040503050306020203" pitchFamily="18" charset="0"/>
              </a:rPr>
              <a:t> – RSV, bronchiolitis.</a:t>
            </a:r>
          </a:p>
          <a:p>
            <a:pPr marL="635000" lvl="2" indent="-342900">
              <a:buSzPct val="80000"/>
              <a:buFont typeface="Arial" pitchFamily="34" charset="0"/>
              <a:buChar char="•"/>
            </a:pPr>
            <a:r>
              <a:rPr lang="en-US" sz="1800" b="1" dirty="0">
                <a:latin typeface="Minion Pro" panose="02040503050306020203" pitchFamily="18" charset="0"/>
              </a:rPr>
              <a:t>L</a:t>
            </a:r>
            <a:r>
              <a:rPr lang="en-US" sz="1800" dirty="0">
                <a:latin typeface="Minion Pro" panose="02040503050306020203" pitchFamily="18" charset="0"/>
              </a:rPr>
              <a:t> – Took a few bites of cereal this afternoon. He became agitated while drinking milk an hour ago.  </a:t>
            </a:r>
          </a:p>
          <a:p>
            <a:pPr marL="635000" lvl="2" indent="-342900">
              <a:buSzPct val="80000"/>
              <a:buFont typeface="Arial" pitchFamily="34" charset="0"/>
              <a:buChar char="•"/>
            </a:pPr>
            <a:r>
              <a:rPr lang="en-US" sz="1800" b="1" dirty="0">
                <a:latin typeface="Minion Pro" panose="02040503050306020203" pitchFamily="18" charset="0"/>
              </a:rPr>
              <a:t>E </a:t>
            </a:r>
            <a:r>
              <a:rPr lang="en-US" sz="1800" dirty="0">
                <a:latin typeface="Minion Pro" panose="02040503050306020203" pitchFamily="18" charset="0"/>
              </a:rPr>
              <a:t>– Has gotten worse over the last 3 days. Physician advised to call EMS if breathing got worse. Suctioning was not helping.</a:t>
            </a:r>
          </a:p>
          <a:p>
            <a:pPr marL="635000" lvl="2" indent="-342900">
              <a:buSzPct val="80000"/>
              <a:buFont typeface="Arial" pitchFamily="34" charset="0"/>
              <a:buChar char="•"/>
            </a:pPr>
            <a:r>
              <a:rPr lang="en-US" sz="1800" b="1" dirty="0">
                <a:latin typeface="Minion Pro" panose="02040503050306020203" pitchFamily="18" charset="0"/>
              </a:rPr>
              <a:t>R</a:t>
            </a:r>
            <a:r>
              <a:rPr lang="en-US" sz="1800" dirty="0">
                <a:latin typeface="Minion Pro" panose="02040503050306020203" pitchFamily="18" charset="0"/>
              </a:rPr>
              <a:t> – History of RSV-bronchiolitis, age, nasal drainage.</a:t>
            </a:r>
          </a:p>
        </p:txBody>
      </p:sp>
    </p:spTree>
    <p:extLst>
      <p:ext uri="{BB962C8B-B14F-4D97-AF65-F5344CB8AC3E}">
        <p14:creationId xmlns:p14="http://schemas.microsoft.com/office/powerpoint/2010/main" val="44645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a:defRPr/>
            </a:pPr>
            <a:r>
              <a:rPr lang="en-US" dirty="0"/>
              <a:t>Vital Signs</a:t>
            </a:r>
          </a:p>
        </p:txBody>
      </p:sp>
      <p:pic>
        <p:nvPicPr>
          <p:cNvPr id="4" name="Picture 3" descr="The screen displays the following: Shocks 0, H R 150 beats per minute, Lead 2, S p O 2 92, E t C O 2 in millimeters of mercury 0, R R 65, Time 00:18, Temperature degree Celsius 38.2, N I B P millimeters of mercury 94 over 64 open parenthesis 74 close parenthesis, 200 Joules, 1 Energy, 2 Charge, 3 Shock. Other buttons include sync, pacer, rate, output, pause, N B P start, N B P auto start, and off." title="A photo shows the screen of a monitor showing the vital signs of a patient.">
            <a:extLst>
              <a:ext uri="{FF2B5EF4-FFF2-40B4-BE49-F238E27FC236}">
                <a16:creationId xmlns="" xmlns:a16="http://schemas.microsoft.com/office/drawing/2014/main" id="{DA7A9756-5003-3341-A7A0-54C775A910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71600" y="1838080"/>
            <a:ext cx="6356350" cy="4777594"/>
          </a:xfrm>
          <a:prstGeom prst="rect">
            <a:avLst/>
          </a:prstGeom>
        </p:spPr>
      </p:pic>
    </p:spTree>
    <p:extLst>
      <p:ext uri="{BB962C8B-B14F-4D97-AF65-F5344CB8AC3E}">
        <p14:creationId xmlns:p14="http://schemas.microsoft.com/office/powerpoint/2010/main" val="269622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Detailed Assessment </a:t>
            </a:r>
          </a:p>
        </p:txBody>
      </p:sp>
      <p:pic>
        <p:nvPicPr>
          <p:cNvPr id="2051" name="Picture 3" descr="The labels in the illustration for the physical exam are as follows. H E E N T: P E R R L, copious amounts of clear nasal drainage, nasal flaring. Neuro: Circulation, motor and sensory, C M S, intact, restless and easily agitated. Heart and lungs: Lung sounds: expiratory wheezes. Heart sounds are normal, no murmur. Upper extremities: Unremarkable. Abdomen and pelvis: Soft, nontender. Bowel sounds are normal. Lower extremities: Unremarkable." title="An illustration shows the detailed physical exam of a child."/>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219200" y="1700060"/>
            <a:ext cx="6450013" cy="495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385595A-41E7-4958-AEFA-4312A8591538}"/>
              </a:ext>
            </a:extLst>
          </p:cNvPr>
          <p:cNvSpPr>
            <a:spLocks noGrp="1"/>
          </p:cNvSpPr>
          <p:nvPr>
            <p:ph idx="1"/>
          </p:nvPr>
        </p:nvSpPr>
        <p:spPr>
          <a:xfrm>
            <a:off x="489284" y="1838325"/>
            <a:ext cx="8229600" cy="4708525"/>
          </a:xfrm>
        </p:spPr>
        <p:txBody>
          <a:bodyPr>
            <a:normAutofit/>
          </a:bodyPr>
          <a:lstStyle/>
          <a:p>
            <a:pPr marL="514350" indent="-284163">
              <a:spcBef>
                <a:spcPts val="600"/>
              </a:spcBef>
            </a:pPr>
            <a:r>
              <a:rPr lang="en-US" dirty="0">
                <a:latin typeface="Minion Pro" panose="02040503050306020203" pitchFamily="18" charset="0"/>
              </a:rPr>
              <a:t>Review the anatomy and physiology of the pediatric airway and ventilation.</a:t>
            </a:r>
          </a:p>
          <a:p>
            <a:pPr marL="514350" indent="-284163">
              <a:spcBef>
                <a:spcPts val="600"/>
              </a:spcBef>
            </a:pPr>
            <a:r>
              <a:rPr lang="en-US" dirty="0">
                <a:latin typeface="Minion Pro" panose="02040503050306020203" pitchFamily="18" charset="0"/>
              </a:rPr>
              <a:t>Differentiate between respiratory distress and failure in pediatrics.</a:t>
            </a:r>
          </a:p>
          <a:p>
            <a:pPr marL="514350" indent="-284163">
              <a:spcBef>
                <a:spcPts val="600"/>
              </a:spcBef>
            </a:pPr>
            <a:r>
              <a:rPr lang="en-US" dirty="0">
                <a:latin typeface="Minion Pro" panose="02040503050306020203" pitchFamily="18" charset="0"/>
              </a:rPr>
              <a:t>Discuss management of pediatric patients with respiratory emergencies using the Pediatric Assessment Triangle and XABCDE.</a:t>
            </a:r>
          </a:p>
          <a:p>
            <a:pPr marL="514350" indent="-284163">
              <a:spcBef>
                <a:spcPts val="600"/>
              </a:spcBef>
            </a:pPr>
            <a:r>
              <a:rPr lang="en-US" dirty="0">
                <a:latin typeface="Minion Pro" panose="02040503050306020203" pitchFamily="18" charset="0"/>
              </a:rPr>
              <a:t>Use the most appropriate pediatric airway management intervention based on the patient’s assessment findings. </a:t>
            </a:r>
          </a:p>
          <a:p>
            <a:pPr marL="914400" lvl="1" indent="-284163">
              <a:spcBef>
                <a:spcPts val="600"/>
              </a:spcBef>
            </a:pPr>
            <a:endParaRPr lang="en-US" dirty="0"/>
          </a:p>
          <a:p>
            <a:endParaRPr lang="en-US" dirty="0"/>
          </a:p>
        </p:txBody>
      </p:sp>
      <p:sp>
        <p:nvSpPr>
          <p:cNvPr id="7" name="Title 1"/>
          <p:cNvSpPr txBox="1">
            <a:spLocks/>
          </p:cNvSpPr>
          <p:nvPr/>
        </p:nvSpPr>
        <p:spPr bwMode="black">
          <a:xfrm>
            <a:off x="0" y="1035434"/>
            <a:ext cx="9144000" cy="1002089"/>
          </a:xfrm>
          <a:prstGeom prst="rect">
            <a:avLst/>
          </a:prstGeom>
          <a:noFill/>
        </p:spPr>
        <p:txBody>
          <a:bodyPr vert="horz" lIns="914400" tIns="45720" rIns="914400" bIns="45720" rtlCol="0" anchor="ctr">
            <a:noAutofit/>
          </a:bodyPr>
          <a:lstStyle>
            <a:lvl1pPr algn="l" defTabSz="685800" rtl="0" eaLnBrk="1" latinLnBrk="0" hangingPunct="1">
              <a:lnSpc>
                <a:spcPct val="95000"/>
              </a:lnSpc>
              <a:spcBef>
                <a:spcPct val="0"/>
              </a:spcBef>
              <a:buNone/>
              <a:defRPr sz="2550" b="1" i="0" kern="1200">
                <a:solidFill>
                  <a:schemeClr val="tx1"/>
                </a:solidFill>
                <a:latin typeface="Montserrat ExtraBold" pitchFamily="2" charset="77"/>
                <a:ea typeface="+mj-ea"/>
                <a:cs typeface="Arial" panose="020B0604020202020204" pitchFamily="34" charset="0"/>
              </a:defRPr>
            </a:lvl1pPr>
          </a:lstStyle>
          <a:p>
            <a:r>
              <a:rPr lang="en-US" dirty="0"/>
              <a:t>Lesson Objectives</a:t>
            </a:r>
          </a:p>
        </p:txBody>
      </p:sp>
    </p:spTree>
    <p:extLst>
      <p:ext uri="{BB962C8B-B14F-4D97-AF65-F5344CB8AC3E}">
        <p14:creationId xmlns:p14="http://schemas.microsoft.com/office/powerpoint/2010/main" val="355332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694373" y="1828337"/>
            <a:ext cx="7715250" cy="4699047"/>
          </a:xfrm>
        </p:spPr>
        <p:txBody>
          <a:bodyPr>
            <a:normAutofit/>
          </a:bodyPr>
          <a:lstStyle/>
          <a:p>
            <a:pPr marL="292100" indent="-292100"/>
            <a:r>
              <a:rPr lang="en-US" dirty="0">
                <a:latin typeface="Minion Pro" panose="02040503050306020203" pitchFamily="18" charset="0"/>
              </a:rPr>
              <a:t>BLS</a:t>
            </a:r>
          </a:p>
          <a:p>
            <a:pPr lvl="1">
              <a:buSzPct val="80000"/>
            </a:pPr>
            <a:r>
              <a:rPr lang="en-US" dirty="0">
                <a:latin typeface="Minion Pro" panose="02040503050306020203" pitchFamily="18" charset="0"/>
              </a:rPr>
              <a:t>Monitor airway.</a:t>
            </a:r>
          </a:p>
          <a:p>
            <a:pPr lvl="1">
              <a:buSzPct val="80000"/>
            </a:pPr>
            <a:r>
              <a:rPr lang="en-US" dirty="0">
                <a:latin typeface="Minion Pro" panose="02040503050306020203" pitchFamily="18" charset="0"/>
              </a:rPr>
              <a:t>Administer humidified oxygen.</a:t>
            </a:r>
          </a:p>
          <a:p>
            <a:pPr lvl="1">
              <a:buSzPct val="80000"/>
            </a:pPr>
            <a:r>
              <a:rPr lang="en-US" dirty="0">
                <a:latin typeface="Minion Pro" panose="02040503050306020203" pitchFamily="18" charset="0"/>
              </a:rPr>
              <a:t>Position of comfort.</a:t>
            </a:r>
          </a:p>
          <a:p>
            <a:pPr marL="292100" indent="-292100"/>
            <a:r>
              <a:rPr lang="en-US" dirty="0">
                <a:latin typeface="Minion Pro" panose="02040503050306020203" pitchFamily="18" charset="0"/>
              </a:rPr>
              <a:t>ALS</a:t>
            </a:r>
          </a:p>
          <a:p>
            <a:pPr lvl="1">
              <a:buSzPct val="80000"/>
            </a:pPr>
            <a:r>
              <a:rPr lang="en-US" dirty="0">
                <a:latin typeface="Minion Pro" panose="02040503050306020203" pitchFamily="18" charset="0"/>
              </a:rPr>
              <a:t>BLS care.</a:t>
            </a:r>
          </a:p>
          <a:p>
            <a:pPr lvl="1">
              <a:buSzPct val="80000"/>
            </a:pPr>
            <a:r>
              <a:rPr lang="en-US" dirty="0">
                <a:latin typeface="Minion Pro" panose="02040503050306020203" pitchFamily="18" charset="0"/>
              </a:rPr>
              <a:t>Antipyretics.</a:t>
            </a:r>
          </a:p>
          <a:p>
            <a:pPr marL="292100" indent="-292100"/>
            <a:r>
              <a:rPr lang="en-US" dirty="0">
                <a:latin typeface="Minion Pro" panose="02040503050306020203" pitchFamily="18" charset="0"/>
              </a:rPr>
              <a:t>Critical care</a:t>
            </a:r>
          </a:p>
          <a:p>
            <a:pPr lvl="1">
              <a:buSzPct val="80000"/>
            </a:pPr>
            <a:r>
              <a:rPr lang="en-US" dirty="0">
                <a:latin typeface="Minion Pro" panose="02040503050306020203" pitchFamily="18" charset="0"/>
              </a:rPr>
              <a:t>BLS/ALS care.</a:t>
            </a:r>
          </a:p>
          <a:p>
            <a:pPr lvl="1">
              <a:buSzPct val="80000"/>
            </a:pPr>
            <a:r>
              <a:rPr lang="en-US" dirty="0">
                <a:latin typeface="Minion Pro" panose="02040503050306020203" pitchFamily="18" charset="0"/>
              </a:rPr>
              <a:t>Monitor for signs of respiratory failure and need for PAI.</a:t>
            </a:r>
          </a:p>
        </p:txBody>
      </p:sp>
    </p:spTree>
    <p:extLst>
      <p:ext uri="{BB962C8B-B14F-4D97-AF65-F5344CB8AC3E}">
        <p14:creationId xmlns:p14="http://schemas.microsoft.com/office/powerpoint/2010/main" val="134463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Ongoing Management</a:t>
            </a:r>
          </a:p>
        </p:txBody>
      </p:sp>
      <p:sp>
        <p:nvSpPr>
          <p:cNvPr id="3" name="Content Placeholder 2"/>
          <p:cNvSpPr>
            <a:spLocks noGrp="1"/>
          </p:cNvSpPr>
          <p:nvPr>
            <p:ph idx="1"/>
          </p:nvPr>
        </p:nvSpPr>
        <p:spPr>
          <a:xfrm>
            <a:off x="694373" y="1871881"/>
            <a:ext cx="7715250" cy="4699047"/>
          </a:xfrm>
        </p:spPr>
        <p:txBody>
          <a:bodyPr>
            <a:normAutofit/>
          </a:bodyPr>
          <a:lstStyle/>
          <a:p>
            <a:pPr marL="292100" indent="-292100"/>
            <a:r>
              <a:rPr lang="en-US" dirty="0">
                <a:latin typeface="Minion Pro" panose="02040503050306020203" pitchFamily="18" charset="0"/>
              </a:rPr>
              <a:t>Reassess the patient.</a:t>
            </a:r>
          </a:p>
          <a:p>
            <a:pPr marL="292100" indent="-292100"/>
            <a:r>
              <a:rPr lang="en-US" dirty="0">
                <a:latin typeface="Minion Pro" panose="02040503050306020203" pitchFamily="18" charset="0"/>
              </a:rPr>
              <a:t>Where is the most appropriate treatment destination and why?</a:t>
            </a:r>
          </a:p>
          <a:p>
            <a:pPr marL="292100" indent="-292100"/>
            <a:r>
              <a:rPr lang="en-US" dirty="0">
                <a:latin typeface="Minion Pro" panose="02040503050306020203" pitchFamily="18" charset="0"/>
              </a:rPr>
              <a:t>Can you safely transport this child in your ambulance?</a:t>
            </a:r>
          </a:p>
          <a:p>
            <a:pPr marL="292100" indent="-292100"/>
            <a:r>
              <a:rPr lang="en-US" dirty="0">
                <a:latin typeface="Minion Pro" panose="02040503050306020203" pitchFamily="18" charset="0"/>
              </a:rPr>
              <a:t>Will you allow mom and dad to ride in the ambulance?</a:t>
            </a:r>
          </a:p>
        </p:txBody>
      </p:sp>
    </p:spTree>
    <p:extLst>
      <p:ext uri="{BB962C8B-B14F-4D97-AF65-F5344CB8AC3E}">
        <p14:creationId xmlns:p14="http://schemas.microsoft.com/office/powerpoint/2010/main" val="141950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Wrap-Up</a:t>
            </a:r>
          </a:p>
        </p:txBody>
      </p:sp>
      <p:sp>
        <p:nvSpPr>
          <p:cNvPr id="5" name="Content Placeholder 4"/>
          <p:cNvSpPr>
            <a:spLocks noGrp="1"/>
          </p:cNvSpPr>
          <p:nvPr>
            <p:ph idx="1"/>
          </p:nvPr>
        </p:nvSpPr>
        <p:spPr>
          <a:xfrm>
            <a:off x="694373" y="2002513"/>
            <a:ext cx="7715250" cy="4699047"/>
          </a:xfrm>
        </p:spPr>
        <p:txBody>
          <a:bodyPr>
            <a:normAutofit/>
          </a:bodyPr>
          <a:lstStyle/>
          <a:p>
            <a:pPr>
              <a:lnSpc>
                <a:spcPct val="100000"/>
              </a:lnSpc>
              <a:spcBef>
                <a:spcPts val="600"/>
              </a:spcBef>
            </a:pPr>
            <a:r>
              <a:rPr lang="en-US" dirty="0">
                <a:latin typeface="Minion Pro" panose="02040503050306020203" pitchFamily="18" charset="0"/>
              </a:rPr>
              <a:t>Diagnosis: RSV-bronchiolitis</a:t>
            </a:r>
          </a:p>
          <a:p>
            <a:pPr lvl="1"/>
            <a:endParaRPr lang="en-US" dirty="0"/>
          </a:p>
          <a:p>
            <a:pPr lvl="1"/>
            <a:endParaRPr lang="en-US" dirty="0"/>
          </a:p>
        </p:txBody>
      </p:sp>
      <p:pic>
        <p:nvPicPr>
          <p:cNvPr id="11266" name="Picture 2" descr="The symptoms are as follows: Sore throat, wheezing, bluish color of the skin, difficulty breathing, fever, runny nose, dry cough, and noise from lungs. The prevention methods are as follows: Avoid exposure, avoid crowded, wash hands, keep clean, and wash toys." title="An illustration shows the symptoms and treatment of respiratory syncytial virus, R S V, in an infa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641" y="2558467"/>
            <a:ext cx="5382714" cy="36221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56134" y="6225643"/>
            <a:ext cx="1391728" cy="215444"/>
          </a:xfrm>
          <a:prstGeom prst="rect">
            <a:avLst/>
          </a:prstGeom>
        </p:spPr>
        <p:txBody>
          <a:bodyPr wrap="none">
            <a:spAutoFit/>
          </a:bodyPr>
          <a:lstStyle/>
          <a:p>
            <a:pPr algn="ct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nekoztudio</a:t>
            </a:r>
            <a:r>
              <a:rPr lang="en-US" sz="800" dirty="0">
                <a:solidFill>
                  <a:srgbClr val="000000"/>
                </a:solidFill>
                <a:latin typeface="Arial" pitchFamily="34" charset="0"/>
                <a:cs typeface="Arial" pitchFamily="34" charset="0"/>
              </a:rPr>
              <a:t>/</a:t>
            </a:r>
            <a:r>
              <a:rPr lang="en-US" sz="800" dirty="0" err="1">
                <a:solidFill>
                  <a:srgbClr val="000000"/>
                </a:solidFill>
                <a:latin typeface="Arial" pitchFamily="34" charset="0"/>
                <a:cs typeface="Arial" pitchFamily="34" charset="0"/>
              </a:rPr>
              <a:t>Shutterstock</a:t>
            </a:r>
            <a:endParaRPr lang="en-US" sz="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33372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2</a:t>
            </a:r>
          </a:p>
        </p:txBody>
      </p:sp>
      <p:sp>
        <p:nvSpPr>
          <p:cNvPr id="3" name="Content Placeholder 2"/>
          <p:cNvSpPr>
            <a:spLocks noGrp="1"/>
          </p:cNvSpPr>
          <p:nvPr>
            <p:ph idx="1"/>
          </p:nvPr>
        </p:nvSpPr>
        <p:spPr>
          <a:xfrm>
            <a:off x="694373" y="1904539"/>
            <a:ext cx="7715250" cy="4699047"/>
          </a:xfrm>
        </p:spPr>
        <p:txBody>
          <a:bodyPr>
            <a:normAutofit/>
          </a:bodyPr>
          <a:lstStyle/>
          <a:p>
            <a:r>
              <a:rPr lang="en-US" dirty="0">
                <a:latin typeface="Minion Pro" panose="02040503050306020203" pitchFamily="18" charset="0"/>
              </a:rPr>
              <a:t>Dispatch</a:t>
            </a:r>
          </a:p>
          <a:p>
            <a:pPr marL="457200" lvl="1" indent="-165100">
              <a:buSzPct val="80000"/>
            </a:pPr>
            <a:r>
              <a:rPr lang="en-US" dirty="0">
                <a:latin typeface="Minion Pro" panose="02040503050306020203" pitchFamily="18" charset="0"/>
              </a:rPr>
              <a:t>You and your partner respond to a local school for a 12-year-old female in respiratory distress. It is a warm, spring afternoon. The air temperature is 72°F (22.2°C). </a:t>
            </a:r>
          </a:p>
          <a:p>
            <a:pPr marL="571500" lvl="1" indent="-279400">
              <a:buSzPct val="80000"/>
              <a:buFont typeface="Wingdings" charset="2"/>
              <a:buChar char="§"/>
            </a:pPr>
            <a:endParaRPr lang="en-US" sz="2800" dirty="0"/>
          </a:p>
          <a:p>
            <a:pPr marL="0" indent="0" algn="ctr">
              <a:buNone/>
            </a:pPr>
            <a:endParaRPr lang="en-US" i="1" dirty="0"/>
          </a:p>
          <a:p>
            <a:pPr marL="0" indent="0" algn="ctr">
              <a:buNone/>
            </a:pPr>
            <a:endParaRPr lang="en-US" i="1" dirty="0"/>
          </a:p>
        </p:txBody>
      </p:sp>
    </p:spTree>
    <p:extLst>
      <p:ext uri="{BB962C8B-B14F-4D97-AF65-F5344CB8AC3E}">
        <p14:creationId xmlns:p14="http://schemas.microsoft.com/office/powerpoint/2010/main" val="83112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Initial Observations</a:t>
            </a:r>
          </a:p>
        </p:txBody>
      </p:sp>
      <p:pic>
        <p:nvPicPr>
          <p:cNvPr id="12290" name="Picture 2" descr="A photo shows a medical professional pressing the bell of the stethoscope on a patient’s back, while the patient coughs into her h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849" y="2420275"/>
            <a:ext cx="3835400" cy="25566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51520" y="4976971"/>
            <a:ext cx="1568058" cy="215444"/>
          </a:xfrm>
          <a:prstGeom prst="rect">
            <a:avLst/>
          </a:prstGeom>
        </p:spPr>
        <p:txBody>
          <a:bodyPr wrap="none">
            <a:spAutoFit/>
          </a:bodyPr>
          <a:lstStyle/>
          <a:p>
            <a:pPr algn="ctr"/>
            <a:r>
              <a:rPr lang="en-US" sz="800" dirty="0">
                <a:solidFill>
                  <a:srgbClr val="000000"/>
                </a:solidFill>
                <a:latin typeface="Arial" pitchFamily="34" charset="0"/>
                <a:cs typeface="Arial" pitchFamily="34" charset="0"/>
              </a:rPr>
              <a:t>© Image Point </a:t>
            </a:r>
            <a:r>
              <a:rPr lang="en-US" sz="800" dirty="0" err="1">
                <a:solidFill>
                  <a:srgbClr val="000000"/>
                </a:solidFill>
                <a:latin typeface="Arial" pitchFamily="34" charset="0"/>
                <a:cs typeface="Arial" pitchFamily="34" charset="0"/>
              </a:rPr>
              <a:t>Fr</a:t>
            </a:r>
            <a:r>
              <a:rPr lang="en-US" sz="800" dirty="0">
                <a:solidFill>
                  <a:srgbClr val="000000"/>
                </a:solidFill>
                <a:latin typeface="Arial" pitchFamily="34" charset="0"/>
                <a:cs typeface="Arial" pitchFamily="34" charset="0"/>
              </a:rPr>
              <a:t>/</a:t>
            </a:r>
            <a:r>
              <a:rPr lang="en-US" sz="800" dirty="0" err="1">
                <a:solidFill>
                  <a:srgbClr val="000000"/>
                </a:solidFill>
                <a:latin typeface="Arial" pitchFamily="34" charset="0"/>
                <a:cs typeface="Arial" pitchFamily="34" charset="0"/>
              </a:rPr>
              <a:t>Shutterstock</a:t>
            </a:r>
            <a:endParaRPr lang="en-US" sz="800" dirty="0">
              <a:solidFill>
                <a:srgbClr val="000000"/>
              </a:solidFill>
              <a:latin typeface="Arial" pitchFamily="34" charset="0"/>
              <a:cs typeface="Arial" pitchFamily="34" charset="0"/>
            </a:endParaRPr>
          </a:p>
        </p:txBody>
      </p:sp>
      <p:sp>
        <p:nvSpPr>
          <p:cNvPr id="4" name="Rectangle 3"/>
          <p:cNvSpPr/>
          <p:nvPr/>
        </p:nvSpPr>
        <p:spPr>
          <a:xfrm>
            <a:off x="5132128" y="5360901"/>
            <a:ext cx="3352800" cy="461665"/>
          </a:xfrm>
          <a:prstGeom prst="rect">
            <a:avLst/>
          </a:prstGeom>
        </p:spPr>
        <p:txBody>
          <a:bodyPr wrap="square">
            <a:spAutoFit/>
          </a:bodyPr>
          <a:lstStyle/>
          <a:p>
            <a:pPr algn="ctr"/>
            <a:r>
              <a:rPr lang="en-US" sz="800" dirty="0">
                <a:solidFill>
                  <a:srgbClr val="000000"/>
                </a:solidFill>
                <a:latin typeface="Arial" pitchFamily="34" charset="0"/>
                <a:cs typeface="Arial" pitchFamily="34" charset="0"/>
              </a:rPr>
              <a:t>Used with permission of the American Academy of Pediatrics, Pediatric Education for </a:t>
            </a:r>
            <a:r>
              <a:rPr lang="en-US" sz="800" dirty="0" err="1">
                <a:solidFill>
                  <a:srgbClr val="000000"/>
                </a:solidFill>
                <a:latin typeface="Arial" pitchFamily="34" charset="0"/>
                <a:cs typeface="Arial" pitchFamily="34" charset="0"/>
              </a:rPr>
              <a:t>Prehospital</a:t>
            </a:r>
            <a:r>
              <a:rPr lang="en-US" sz="800" dirty="0">
                <a:solidFill>
                  <a:srgbClr val="000000"/>
                </a:solidFill>
                <a:latin typeface="Arial" pitchFamily="34" charset="0"/>
                <a:cs typeface="Arial" pitchFamily="34" charset="0"/>
              </a:rPr>
              <a:t> Professionals, © American Academy of Pediatrics, 2000</a:t>
            </a:r>
          </a:p>
        </p:txBody>
      </p:sp>
      <p:pic>
        <p:nvPicPr>
          <p:cNvPr id="3074" name="Picture 2" descr="The illustration depicts a triangle that is distinguished into three parts labeling the observations as follows. Appearance: Fatigued. Work of breathing: Intercostal retractions, accessory muscle use, and auditory wheezing. Circulation to skin: Skin is flushed and diaphoretic." title="An illustration shows the initial observations in a child."/>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819840" y="2286000"/>
            <a:ext cx="3673832" cy="3079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22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a:t>
            </a:r>
          </a:p>
        </p:txBody>
      </p:sp>
      <p:sp>
        <p:nvSpPr>
          <p:cNvPr id="3" name="Content Placeholder 2"/>
          <p:cNvSpPr>
            <a:spLocks noGrp="1"/>
          </p:cNvSpPr>
          <p:nvPr>
            <p:ph idx="1"/>
          </p:nvPr>
        </p:nvSpPr>
        <p:spPr>
          <a:xfrm>
            <a:off x="694373" y="1915425"/>
            <a:ext cx="7715250" cy="4699047"/>
          </a:xfrm>
        </p:spPr>
        <p:txBody>
          <a:bodyPr>
            <a:normAutofit/>
          </a:bodyPr>
          <a:lstStyle/>
          <a:p>
            <a:r>
              <a:rPr lang="en-US" dirty="0">
                <a:latin typeface="Minion Pro" panose="02040503050306020203" pitchFamily="18" charset="0"/>
              </a:rPr>
              <a:t>Is this patient “Quick” or “Not Quick”?</a:t>
            </a:r>
          </a:p>
          <a:p>
            <a:r>
              <a:rPr lang="en-US" dirty="0">
                <a:latin typeface="Minion Pro" panose="02040503050306020203" pitchFamily="18" charset="0"/>
              </a:rPr>
              <a:t>Have you identified respiratory distress, failure, or arrest?</a:t>
            </a:r>
          </a:p>
        </p:txBody>
      </p:sp>
    </p:spTree>
    <p:extLst>
      <p:ext uri="{BB962C8B-B14F-4D97-AF65-F5344CB8AC3E}">
        <p14:creationId xmlns:p14="http://schemas.microsoft.com/office/powerpoint/2010/main" val="132262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Primary Survey</a:t>
            </a:r>
          </a:p>
        </p:txBody>
      </p:sp>
      <p:sp>
        <p:nvSpPr>
          <p:cNvPr id="3" name="Content Placeholder 2"/>
          <p:cNvSpPr>
            <a:spLocks noGrp="1"/>
          </p:cNvSpPr>
          <p:nvPr>
            <p:ph idx="1"/>
          </p:nvPr>
        </p:nvSpPr>
        <p:spPr>
          <a:xfrm>
            <a:off x="694373" y="1806565"/>
            <a:ext cx="7715250" cy="4699047"/>
          </a:xfrm>
        </p:spPr>
        <p:txBody>
          <a:bodyPr>
            <a:normAutofit/>
          </a:bodyPr>
          <a:lstStyle/>
          <a:p>
            <a:pPr marL="342900" lvl="2" indent="-342900">
              <a:spcBef>
                <a:spcPts val="750"/>
              </a:spcBef>
              <a:buFont typeface="Wingdings" pitchFamily="2" charset="2"/>
              <a:buChar char="§"/>
            </a:pPr>
            <a:r>
              <a:rPr lang="en-US" sz="2300" dirty="0">
                <a:latin typeface="Minion Pro" panose="02040503050306020203" pitchFamily="18" charset="0"/>
              </a:rPr>
              <a:t>Primary survey</a:t>
            </a:r>
          </a:p>
          <a:p>
            <a:pPr marL="685800" lvl="3" indent="-342900">
              <a:spcBef>
                <a:spcPts val="750"/>
              </a:spcBef>
              <a:buSzPct val="80000"/>
            </a:pPr>
            <a:r>
              <a:rPr lang="en-US" sz="1900" b="1" dirty="0">
                <a:latin typeface="Minion Pro" panose="02040503050306020203" pitchFamily="18" charset="0"/>
              </a:rPr>
              <a:t>X</a:t>
            </a:r>
            <a:r>
              <a:rPr lang="en-US" sz="1900" dirty="0">
                <a:latin typeface="Minion Pro" panose="02040503050306020203" pitchFamily="18" charset="0"/>
              </a:rPr>
              <a:t> – No bleeding found.</a:t>
            </a:r>
          </a:p>
          <a:p>
            <a:pPr marL="685800" lvl="3" indent="-342900">
              <a:spcBef>
                <a:spcPts val="750"/>
              </a:spcBef>
              <a:buSzPct val="80000"/>
            </a:pPr>
            <a:r>
              <a:rPr lang="en-US" sz="1900" b="1" dirty="0">
                <a:latin typeface="Minion Pro" panose="02040503050306020203" pitchFamily="18" charset="0"/>
              </a:rPr>
              <a:t>A</a:t>
            </a:r>
            <a:r>
              <a:rPr lang="en-US" sz="1900" dirty="0">
                <a:latin typeface="Minion Pro" panose="02040503050306020203" pitchFamily="18" charset="0"/>
              </a:rPr>
              <a:t> – Patent.</a:t>
            </a:r>
          </a:p>
          <a:p>
            <a:pPr marL="685800" lvl="3" indent="-342900">
              <a:spcBef>
                <a:spcPts val="750"/>
              </a:spcBef>
              <a:buSzPct val="80000"/>
            </a:pPr>
            <a:r>
              <a:rPr lang="en-US" sz="1900" b="1" dirty="0">
                <a:latin typeface="Minion Pro" panose="02040503050306020203" pitchFamily="18" charset="0"/>
              </a:rPr>
              <a:t>B </a:t>
            </a:r>
            <a:r>
              <a:rPr lang="en-US" sz="1900" dirty="0">
                <a:latin typeface="Minion Pro" panose="02040503050306020203" pitchFamily="18" charset="0"/>
              </a:rPr>
              <a:t>– Respirations rapid and shallow with intercostal retractions and accessory muscle use. Auditory wheezing present. </a:t>
            </a:r>
          </a:p>
          <a:p>
            <a:pPr marL="685800" lvl="3" indent="-342900">
              <a:spcBef>
                <a:spcPts val="750"/>
              </a:spcBef>
              <a:buSzPct val="80000"/>
            </a:pPr>
            <a:r>
              <a:rPr lang="en-US" sz="1900" b="1" dirty="0">
                <a:latin typeface="Minion Pro" panose="02040503050306020203" pitchFamily="18" charset="0"/>
              </a:rPr>
              <a:t>C</a:t>
            </a:r>
            <a:r>
              <a:rPr lang="en-US" sz="1900" dirty="0">
                <a:latin typeface="Minion Pro" panose="02040503050306020203" pitchFamily="18" charset="0"/>
              </a:rPr>
              <a:t> – Radial pulses are strong and regular. Capillary refill time is brisk. Skin is flushed and diaphoretic.</a:t>
            </a:r>
          </a:p>
          <a:p>
            <a:pPr marL="685800" lvl="3" indent="-342900">
              <a:spcBef>
                <a:spcPts val="750"/>
              </a:spcBef>
              <a:buSzPct val="80000"/>
            </a:pPr>
            <a:r>
              <a:rPr lang="en-US" sz="1900" b="1" dirty="0">
                <a:latin typeface="Minion Pro" panose="02040503050306020203" pitchFamily="18" charset="0"/>
              </a:rPr>
              <a:t>D</a:t>
            </a:r>
            <a:r>
              <a:rPr lang="en-US" sz="1900" dirty="0">
                <a:latin typeface="Minion Pro" panose="02040503050306020203" pitchFamily="18" charset="0"/>
              </a:rPr>
              <a:t> – Alert and fatigued; GCS = 15 (E4, V5, M6).</a:t>
            </a:r>
          </a:p>
          <a:p>
            <a:pPr marL="685800" lvl="3" indent="-342900">
              <a:spcBef>
                <a:spcPts val="750"/>
              </a:spcBef>
              <a:buSzPct val="80000"/>
            </a:pPr>
            <a:r>
              <a:rPr lang="en-US" sz="1900" b="1" dirty="0">
                <a:latin typeface="Minion Pro" panose="02040503050306020203" pitchFamily="18" charset="0"/>
              </a:rPr>
              <a:t>E</a:t>
            </a:r>
            <a:r>
              <a:rPr lang="en-US" sz="1900" dirty="0">
                <a:latin typeface="Minion Pro" panose="02040503050306020203" pitchFamily="18" charset="0"/>
              </a:rPr>
              <a:t> – Sitting on exam table.</a:t>
            </a:r>
          </a:p>
        </p:txBody>
      </p:sp>
    </p:spTree>
    <p:extLst>
      <p:ext uri="{BB962C8B-B14F-4D97-AF65-F5344CB8AC3E}">
        <p14:creationId xmlns:p14="http://schemas.microsoft.com/office/powerpoint/2010/main" val="115723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589876-F38C-42E3-866A-ADC1F20809F5}"/>
              </a:ext>
            </a:extLst>
          </p:cNvPr>
          <p:cNvSpPr>
            <a:spLocks noGrp="1"/>
          </p:cNvSpPr>
          <p:nvPr>
            <p:ph type="title"/>
          </p:nvPr>
        </p:nvSpPr>
        <p:spPr/>
        <p:txBody>
          <a:bodyPr>
            <a:normAutofit/>
          </a:bodyPr>
          <a:lstStyle/>
          <a:p>
            <a:r>
              <a:rPr lang="en-US" dirty="0"/>
              <a:t>Determine Level of Asthma</a:t>
            </a:r>
          </a:p>
        </p:txBody>
      </p:sp>
      <p:pic>
        <p:nvPicPr>
          <p:cNvPr id="1026" name="Picture 2" descr="The table shows two columns: Signs and symptoms and treatment. The row entries are as follows. Row 1. Mild. Signs and symptoms: Difficulty breathing during activity, well controlled. Treatment: Commonly treated at home. Quick relief from short-acting-beta-agonists. May receive oral corticosteroids. Row 2. Moderate. Signs and symptoms: Difficulty breathing interrupting or restricting activities. Symptoms may last 1 to 2 days after treatment begins. Treatment: Often requires treatment in the emergency department. Obtains relief from multiple doses of short-acting-beta-agonists. Receives oral corticosteroids. Row 3. Severe. Signs and symptoms: Difficulty breathing when at rest. Trouble with speaking. Symptoms may last greater than 3 days after treatment begins. Treatment: Often requires treatment in the emergency department with potential hospitalization. Partial relief, from multiple doses of short-acting-beta-agonists. Receives oral corticosteroids. Adjunctive therapies are beneficial. Row 4. Life threatening. Signs and symptoms: Unable to speak due to severity of difficulty breathing. Diaphoretic. Treatment: Requires treatment in the emergency department with potential hospitalization. Potential I C U admission. Minimal to no relief from multiple doses of short-acting-beta-agonists. Receives I V corticosteroids. Adjunctive therapies are beneficial." title="A table is titled Determine Level of Asthma."/>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35903" y="2438400"/>
            <a:ext cx="8672193"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76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589876-F38C-42E3-866A-ADC1F20809F5}"/>
              </a:ext>
            </a:extLst>
          </p:cNvPr>
          <p:cNvSpPr>
            <a:spLocks noGrp="1"/>
          </p:cNvSpPr>
          <p:nvPr>
            <p:ph type="title"/>
          </p:nvPr>
        </p:nvSpPr>
        <p:spPr/>
        <p:txBody>
          <a:bodyPr>
            <a:normAutofit/>
          </a:bodyPr>
          <a:lstStyle/>
          <a:p>
            <a:r>
              <a:rPr lang="en-US" dirty="0"/>
              <a:t>Determine Level of Asthma</a:t>
            </a:r>
          </a:p>
        </p:txBody>
      </p:sp>
      <p:pic>
        <p:nvPicPr>
          <p:cNvPr id="13314" name="Picture 2" descr="The first graph shows that under normal conditions, the vertical axis lists 39 millimeters of mercury and 16 R R. The E T C O 2 waveform shows a square waveform. The second graph shows the different parts of the waveform. The horizontal axis is labeled time and the vertical axis is labeled C O 2. The waveform begins at A, starts rising at B, increases sharply to C, increases gently to D, and falls to sharply at E. A to B is labeled End of inspiration. B to C is labeled Beginning of exhalation. C to D is labeled Alveolar plateau. The ending portion of C to D, near D, is labeled End of exhalation. The beginning portion of D to E, near D, is labeled, Beginning of new breath." title="Two graphs show E T C O 2 waveforms during normal condi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42" y="2133600"/>
            <a:ext cx="7296915" cy="385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63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589876-F38C-42E3-866A-ADC1F20809F5}"/>
              </a:ext>
            </a:extLst>
          </p:cNvPr>
          <p:cNvSpPr>
            <a:spLocks noGrp="1"/>
          </p:cNvSpPr>
          <p:nvPr>
            <p:ph type="title"/>
          </p:nvPr>
        </p:nvSpPr>
        <p:spPr/>
        <p:txBody>
          <a:bodyPr>
            <a:normAutofit/>
          </a:bodyPr>
          <a:lstStyle/>
          <a:p>
            <a:r>
              <a:rPr lang="en-US" dirty="0"/>
              <a:t>Determine Level of Asthma</a:t>
            </a:r>
          </a:p>
        </p:txBody>
      </p:sp>
      <p:pic>
        <p:nvPicPr>
          <p:cNvPr id="14338" name="Picture 2" descr="In all graphs, a waveform rises in a concave down manner and falls vertically downward. The first graph is titled Mild Attack, and the vertical axis lists 38 R R and 28 millimeters of mercury. The waveform has a short amplitude and high frequency. The second graph is titled Moderate Attack, and the vertical axis lists 20 R R and 36 millimeters of mercury. The waveform has a moderate amplitude and moderate frequency. The third graph is titled Severe Attack, and the vertical axis lists 9 R R and 49 millimeters of mercury. The waveform has a high amplitude and low frequency." title="Three graphs show E T C O 2 waveforms during mild, moderate, and severe attack of asth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090" y="2362200"/>
            <a:ext cx="6459820" cy="381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25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1EF237-2CE4-41F1-BBCE-8E8D15800D40}"/>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 xmlns:a16="http://schemas.microsoft.com/office/drawing/2014/main" id="{5385595A-41E7-4958-AEFA-4312A8591538}"/>
              </a:ext>
            </a:extLst>
          </p:cNvPr>
          <p:cNvSpPr>
            <a:spLocks noGrp="1"/>
          </p:cNvSpPr>
          <p:nvPr>
            <p:ph idx="1"/>
          </p:nvPr>
        </p:nvSpPr>
        <p:spPr>
          <a:xfrm>
            <a:off x="694373" y="1776621"/>
            <a:ext cx="7715250" cy="4699047"/>
          </a:xfrm>
        </p:spPr>
        <p:txBody>
          <a:bodyPr>
            <a:normAutofit fontScale="25000" lnSpcReduction="20000"/>
          </a:bodyPr>
          <a:lstStyle/>
          <a:p>
            <a:pPr marL="514350" indent="-284163">
              <a:spcBef>
                <a:spcPts val="600"/>
              </a:spcBef>
            </a:pPr>
            <a:r>
              <a:rPr lang="en-US" sz="8400" dirty="0">
                <a:latin typeface="Minion Pro" panose="02040503050306020203" pitchFamily="18" charset="0"/>
              </a:rPr>
              <a:t>Respiratory diseases and infections are most common reasons for pediatric visits to the ED.</a:t>
            </a:r>
          </a:p>
          <a:p>
            <a:pPr marL="514350" indent="-284163">
              <a:spcBef>
                <a:spcPts val="600"/>
              </a:spcBef>
            </a:pPr>
            <a:r>
              <a:rPr lang="en-US" sz="8400" dirty="0">
                <a:latin typeface="Minion Pro" panose="02040503050306020203" pitchFamily="18" charset="0"/>
              </a:rPr>
              <a:t>25% of pediatric visits to a physician are due to respiratory illness.</a:t>
            </a:r>
          </a:p>
          <a:p>
            <a:pPr marL="514350" indent="-284163">
              <a:spcBef>
                <a:spcPts val="600"/>
              </a:spcBef>
            </a:pPr>
            <a:r>
              <a:rPr lang="en-US" sz="8400" dirty="0">
                <a:latin typeface="Minion Pro" panose="02040503050306020203" pitchFamily="18" charset="0"/>
              </a:rPr>
              <a:t>Respiratory complications include: </a:t>
            </a:r>
          </a:p>
          <a:p>
            <a:pPr marL="914400" lvl="1" indent="-284163">
              <a:spcBef>
                <a:spcPts val="600"/>
              </a:spcBef>
            </a:pPr>
            <a:r>
              <a:rPr lang="en-US" sz="7200" dirty="0">
                <a:latin typeface="Minion Pro" panose="02040503050306020203" pitchFamily="18" charset="0"/>
              </a:rPr>
              <a:t>Asthma</a:t>
            </a:r>
          </a:p>
          <a:p>
            <a:pPr marL="914400" lvl="1" indent="-284163">
              <a:spcBef>
                <a:spcPts val="600"/>
              </a:spcBef>
            </a:pPr>
            <a:r>
              <a:rPr lang="en-US" sz="7200" dirty="0">
                <a:latin typeface="Minion Pro" panose="02040503050306020203" pitchFamily="18" charset="0"/>
              </a:rPr>
              <a:t>Bronchiolitis</a:t>
            </a:r>
          </a:p>
          <a:p>
            <a:pPr marL="914400" lvl="1" indent="-284163">
              <a:spcBef>
                <a:spcPts val="600"/>
              </a:spcBef>
            </a:pPr>
            <a:r>
              <a:rPr lang="en-US" sz="7200" dirty="0">
                <a:latin typeface="Minion Pro" panose="02040503050306020203" pitchFamily="18" charset="0"/>
              </a:rPr>
              <a:t>Acute bronchitis</a:t>
            </a:r>
          </a:p>
          <a:p>
            <a:pPr marL="914400" lvl="1" indent="-284163">
              <a:spcBef>
                <a:spcPts val="600"/>
              </a:spcBef>
            </a:pPr>
            <a:r>
              <a:rPr lang="en-US" sz="7200" dirty="0">
                <a:latin typeface="Minion Pro" panose="02040503050306020203" pitchFamily="18" charset="0"/>
              </a:rPr>
              <a:t>Croup</a:t>
            </a:r>
          </a:p>
          <a:p>
            <a:pPr marL="914400" lvl="1" indent="-284163">
              <a:spcBef>
                <a:spcPts val="600"/>
              </a:spcBef>
            </a:pPr>
            <a:r>
              <a:rPr lang="en-US" sz="7200" dirty="0">
                <a:latin typeface="Minion Pro" panose="02040503050306020203" pitchFamily="18" charset="0"/>
              </a:rPr>
              <a:t>Pneumonia</a:t>
            </a:r>
          </a:p>
          <a:p>
            <a:pPr marL="914400" lvl="1" indent="-284163">
              <a:spcBef>
                <a:spcPts val="600"/>
              </a:spcBef>
            </a:pPr>
            <a:r>
              <a:rPr lang="en-US" sz="7200" dirty="0">
                <a:latin typeface="Minion Pro" panose="02040503050306020203" pitchFamily="18" charset="0"/>
              </a:rPr>
              <a:t>Anaphylaxis</a:t>
            </a:r>
          </a:p>
          <a:p>
            <a:pPr marL="914400" lvl="1" indent="-284163">
              <a:spcBef>
                <a:spcPts val="600"/>
              </a:spcBef>
            </a:pPr>
            <a:r>
              <a:rPr lang="en-US" sz="7200" dirty="0">
                <a:latin typeface="Minion Pro" panose="02040503050306020203" pitchFamily="18" charset="0"/>
              </a:rPr>
              <a:t>Drowning</a:t>
            </a:r>
          </a:p>
          <a:p>
            <a:pPr marL="914400" lvl="1" indent="-284163">
              <a:spcBef>
                <a:spcPts val="600"/>
              </a:spcBef>
            </a:pPr>
            <a:r>
              <a:rPr lang="en-US" sz="7200" dirty="0">
                <a:latin typeface="Minion Pro" panose="02040503050306020203" pitchFamily="18" charset="0"/>
              </a:rPr>
              <a:t>Choking</a:t>
            </a:r>
          </a:p>
          <a:p>
            <a:pPr marL="914400" lvl="1" indent="-284163">
              <a:spcBef>
                <a:spcPts val="600"/>
              </a:spcBef>
            </a:pPr>
            <a:endParaRPr lang="en-US" dirty="0"/>
          </a:p>
          <a:p>
            <a:endParaRPr lang="en-US" dirty="0"/>
          </a:p>
        </p:txBody>
      </p:sp>
    </p:spTree>
    <p:extLst>
      <p:ext uri="{BB962C8B-B14F-4D97-AF65-F5344CB8AC3E}">
        <p14:creationId xmlns:p14="http://schemas.microsoft.com/office/powerpoint/2010/main" val="246657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Detailed Assessment</a:t>
            </a:r>
          </a:p>
        </p:txBody>
      </p:sp>
      <p:sp>
        <p:nvSpPr>
          <p:cNvPr id="3" name="Content Placeholder 2"/>
          <p:cNvSpPr>
            <a:spLocks noGrp="1"/>
          </p:cNvSpPr>
          <p:nvPr>
            <p:ph idx="1"/>
          </p:nvPr>
        </p:nvSpPr>
        <p:spPr>
          <a:xfrm>
            <a:off x="694373" y="1948083"/>
            <a:ext cx="7715250" cy="4699047"/>
          </a:xfrm>
        </p:spPr>
        <p:txBody>
          <a:bodyPr>
            <a:normAutofit/>
          </a:bodyPr>
          <a:lstStyle/>
          <a:p>
            <a:pPr marL="292100" indent="-292100"/>
            <a:r>
              <a:rPr lang="en-US" dirty="0">
                <a:latin typeface="Minion Pro" panose="02040503050306020203" pitchFamily="18" charset="0"/>
              </a:rPr>
              <a:t>History taking</a:t>
            </a:r>
          </a:p>
          <a:p>
            <a:pPr lvl="1"/>
            <a:r>
              <a:rPr lang="en-US" b="1" dirty="0">
                <a:latin typeface="Minion Pro" panose="02040503050306020203" pitchFamily="18" charset="0"/>
              </a:rPr>
              <a:t>O </a:t>
            </a:r>
            <a:r>
              <a:rPr lang="en-US" dirty="0">
                <a:latin typeface="Minion Pro" panose="02040503050306020203" pitchFamily="18" charset="0"/>
              </a:rPr>
              <a:t>– Sudden</a:t>
            </a:r>
          </a:p>
          <a:p>
            <a:pPr lvl="1"/>
            <a:r>
              <a:rPr lang="en-US" b="1" dirty="0">
                <a:latin typeface="Minion Pro" panose="02040503050306020203" pitchFamily="18" charset="0"/>
              </a:rPr>
              <a:t>P</a:t>
            </a:r>
            <a:r>
              <a:rPr lang="en-US" dirty="0">
                <a:latin typeface="Minion Pro" panose="02040503050306020203" pitchFamily="18" charset="0"/>
              </a:rPr>
              <a:t> – Worse when lying down</a:t>
            </a:r>
          </a:p>
          <a:p>
            <a:pPr lvl="1"/>
            <a:r>
              <a:rPr lang="en-US" b="1" dirty="0">
                <a:latin typeface="Minion Pro" panose="02040503050306020203" pitchFamily="18" charset="0"/>
              </a:rPr>
              <a:t>Q</a:t>
            </a:r>
            <a:r>
              <a:rPr lang="en-US" dirty="0">
                <a:latin typeface="Minion Pro" panose="02040503050306020203" pitchFamily="18" charset="0"/>
              </a:rPr>
              <a:t> – Moderate discomfort</a:t>
            </a:r>
          </a:p>
          <a:p>
            <a:pPr lvl="1"/>
            <a:r>
              <a:rPr lang="en-US" b="1" dirty="0">
                <a:latin typeface="Minion Pro" panose="02040503050306020203" pitchFamily="18" charset="0"/>
              </a:rPr>
              <a:t>R</a:t>
            </a:r>
            <a:r>
              <a:rPr lang="en-US" dirty="0">
                <a:latin typeface="Minion Pro" panose="02040503050306020203" pitchFamily="18" charset="0"/>
              </a:rPr>
              <a:t> – None</a:t>
            </a:r>
          </a:p>
          <a:p>
            <a:pPr lvl="1"/>
            <a:r>
              <a:rPr lang="en-US" b="1" dirty="0">
                <a:latin typeface="Minion Pro" panose="02040503050306020203" pitchFamily="18" charset="0"/>
              </a:rPr>
              <a:t>S</a:t>
            </a:r>
            <a:r>
              <a:rPr lang="en-US" dirty="0">
                <a:latin typeface="Minion Pro" panose="02040503050306020203" pitchFamily="18" charset="0"/>
              </a:rPr>
              <a:t> – No pain</a:t>
            </a:r>
          </a:p>
          <a:p>
            <a:pPr lvl="1"/>
            <a:r>
              <a:rPr lang="en-US" b="1" dirty="0">
                <a:latin typeface="Minion Pro" panose="02040503050306020203" pitchFamily="18" charset="0"/>
              </a:rPr>
              <a:t>T</a:t>
            </a:r>
            <a:r>
              <a:rPr lang="en-US" dirty="0">
                <a:latin typeface="Minion Pro" panose="02040503050306020203" pitchFamily="18" charset="0"/>
              </a:rPr>
              <a:t> – 30 minutes</a:t>
            </a:r>
          </a:p>
        </p:txBody>
      </p:sp>
    </p:spTree>
    <p:extLst>
      <p:ext uri="{BB962C8B-B14F-4D97-AF65-F5344CB8AC3E}">
        <p14:creationId xmlns:p14="http://schemas.microsoft.com/office/powerpoint/2010/main" val="365010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t>Detailed Assessment</a:t>
            </a:r>
          </a:p>
        </p:txBody>
      </p:sp>
      <p:sp>
        <p:nvSpPr>
          <p:cNvPr id="3" name="Content Placeholder 2"/>
          <p:cNvSpPr>
            <a:spLocks noGrp="1"/>
          </p:cNvSpPr>
          <p:nvPr>
            <p:ph idx="1"/>
          </p:nvPr>
        </p:nvSpPr>
        <p:spPr>
          <a:xfrm>
            <a:off x="694373" y="1915425"/>
            <a:ext cx="7715250" cy="4699047"/>
          </a:xfrm>
        </p:spPr>
        <p:txBody>
          <a:bodyPr>
            <a:normAutofit/>
          </a:bodyPr>
          <a:lstStyle/>
          <a:p>
            <a:pPr marL="292100" indent="-292100"/>
            <a:r>
              <a:rPr lang="en-US" dirty="0">
                <a:latin typeface="Minion Pro" panose="02040503050306020203" pitchFamily="18" charset="0"/>
              </a:rPr>
              <a:t>History taking</a:t>
            </a:r>
          </a:p>
          <a:p>
            <a:pPr marL="577850" lvl="2" indent="-285750">
              <a:buSzPct val="80000"/>
              <a:buFont typeface="Arial" pitchFamily="34" charset="0"/>
              <a:buChar char="•"/>
              <a:tabLst>
                <a:tab pos="1028700" algn="l"/>
              </a:tabLst>
            </a:pPr>
            <a:r>
              <a:rPr lang="en-US" sz="1800" b="1" dirty="0">
                <a:latin typeface="Minion Pro" panose="02040503050306020203" pitchFamily="18" charset="0"/>
              </a:rPr>
              <a:t>S </a:t>
            </a:r>
            <a:r>
              <a:rPr lang="en-US" sz="1800" dirty="0">
                <a:latin typeface="Minion Pro" panose="02040503050306020203" pitchFamily="18" charset="0"/>
              </a:rPr>
              <a:t>– Difficulty breathing, accessory muscle use, intercostal retractions, unable to speak in full sentences, and auditory wheezing.</a:t>
            </a:r>
          </a:p>
          <a:p>
            <a:pPr marL="577850" lvl="2" indent="-285750">
              <a:buSzPct val="80000"/>
              <a:buFont typeface="Arial" pitchFamily="34" charset="0"/>
              <a:buChar char="•"/>
            </a:pPr>
            <a:r>
              <a:rPr lang="en-US" sz="1800" b="1" dirty="0">
                <a:latin typeface="Minion Pro" panose="02040503050306020203" pitchFamily="18" charset="0"/>
              </a:rPr>
              <a:t>A</a:t>
            </a:r>
            <a:r>
              <a:rPr lang="en-US" sz="1800" dirty="0">
                <a:latin typeface="Minion Pro" panose="02040503050306020203" pitchFamily="18" charset="0"/>
              </a:rPr>
              <a:t> – No known allergies.</a:t>
            </a:r>
          </a:p>
          <a:p>
            <a:pPr marL="577850" lvl="2" indent="-285750">
              <a:buSzPct val="80000"/>
              <a:buFont typeface="Arial" pitchFamily="34" charset="0"/>
              <a:buChar char="•"/>
            </a:pPr>
            <a:r>
              <a:rPr lang="en-US" sz="1800" b="1" dirty="0">
                <a:latin typeface="Minion Pro" panose="02040503050306020203" pitchFamily="18" charset="0"/>
              </a:rPr>
              <a:t>M</a:t>
            </a:r>
            <a:r>
              <a:rPr lang="en-US" sz="1800" dirty="0">
                <a:latin typeface="Minion Pro" panose="02040503050306020203" pitchFamily="18" charset="0"/>
              </a:rPr>
              <a:t> – Albuterol, beclomethasone dipropionate.</a:t>
            </a:r>
          </a:p>
          <a:p>
            <a:pPr marL="577850" lvl="2" indent="-285750">
              <a:buSzPct val="80000"/>
              <a:buFont typeface="Arial" pitchFamily="34" charset="0"/>
              <a:buChar char="•"/>
            </a:pPr>
            <a:r>
              <a:rPr lang="en-US" sz="1800" b="1" dirty="0">
                <a:latin typeface="Minion Pro" panose="02040503050306020203" pitchFamily="18" charset="0"/>
              </a:rPr>
              <a:t>P</a:t>
            </a:r>
            <a:r>
              <a:rPr lang="en-US" sz="1800" dirty="0">
                <a:latin typeface="Minion Pro" panose="02040503050306020203" pitchFamily="18" charset="0"/>
              </a:rPr>
              <a:t> – Asthma, bronchitis.</a:t>
            </a:r>
          </a:p>
          <a:p>
            <a:pPr marL="577850" lvl="2" indent="-285750">
              <a:buSzPct val="80000"/>
              <a:buFont typeface="Arial" pitchFamily="34" charset="0"/>
              <a:buChar char="•"/>
            </a:pPr>
            <a:r>
              <a:rPr lang="en-US" sz="1800" b="1" dirty="0">
                <a:latin typeface="Minion Pro" panose="02040503050306020203" pitchFamily="18" charset="0"/>
              </a:rPr>
              <a:t>L</a:t>
            </a:r>
            <a:r>
              <a:rPr lang="en-US" sz="1800" dirty="0">
                <a:latin typeface="Minion Pro" panose="02040503050306020203" pitchFamily="18" charset="0"/>
              </a:rPr>
              <a:t> – Lunch in the cafeteria.</a:t>
            </a:r>
          </a:p>
          <a:p>
            <a:pPr marL="577850" lvl="2" indent="-285750">
              <a:buSzPct val="80000"/>
              <a:buFont typeface="Arial" pitchFamily="34" charset="0"/>
              <a:buChar char="•"/>
            </a:pPr>
            <a:r>
              <a:rPr lang="en-US" sz="1800" b="1" dirty="0">
                <a:latin typeface="Minion Pro" panose="02040503050306020203" pitchFamily="18" charset="0"/>
              </a:rPr>
              <a:t>E </a:t>
            </a:r>
            <a:r>
              <a:rPr lang="en-US" sz="1800" dirty="0">
                <a:latin typeface="Minion Pro" panose="02040503050306020203" pitchFamily="18" charset="0"/>
              </a:rPr>
              <a:t>– Has gotten worse over the last hour. </a:t>
            </a:r>
          </a:p>
          <a:p>
            <a:pPr marL="577850" lvl="2" indent="-285750">
              <a:buSzPct val="80000"/>
              <a:buFont typeface="Arial" pitchFamily="34" charset="0"/>
              <a:buChar char="•"/>
            </a:pPr>
            <a:r>
              <a:rPr lang="en-US" sz="1800" b="1" dirty="0">
                <a:latin typeface="Minion Pro" panose="02040503050306020203" pitchFamily="18" charset="0"/>
              </a:rPr>
              <a:t>R</a:t>
            </a:r>
            <a:r>
              <a:rPr lang="en-US" sz="1800" dirty="0">
                <a:latin typeface="Minion Pro" panose="02040503050306020203" pitchFamily="18" charset="0"/>
              </a:rPr>
              <a:t> – History of asthma.</a:t>
            </a:r>
          </a:p>
        </p:txBody>
      </p:sp>
    </p:spTree>
    <p:extLst>
      <p:ext uri="{BB962C8B-B14F-4D97-AF65-F5344CB8AC3E}">
        <p14:creationId xmlns:p14="http://schemas.microsoft.com/office/powerpoint/2010/main" val="216345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a:defRPr/>
            </a:pPr>
            <a:r>
              <a:rPr lang="en-US" dirty="0"/>
              <a:t>Vital Signs</a:t>
            </a:r>
          </a:p>
        </p:txBody>
      </p:sp>
      <p:pic>
        <p:nvPicPr>
          <p:cNvPr id="3" name="Picture 2" descr="The screen displays the following: Shocks 0, H R 123 beats per minute, Lead 2, S p O 2 89, E t C O 2 in millimeters of mercury 34, R R 24, Time 01:46, Temperature degree Fahrenheit 98.6, Temperature degree Celsius 37.0, N I B P in millimeters of mercury 112 over 74 open parenthesis 86 close parenthesis, 200 Joules, 1 Energy, 2 Charge, 3 Shock. Other buttons include sync, pacer, rate, output, pause, N B P start, N B P auto start, and off." title="A photo shows the screen of a monitor showing the vital signs of a patient.">
            <a:extLst>
              <a:ext uri="{FF2B5EF4-FFF2-40B4-BE49-F238E27FC236}">
                <a16:creationId xmlns="" xmlns:a16="http://schemas.microsoft.com/office/drawing/2014/main" id="{CFC7FCB0-DECF-7949-B074-577C16CA4E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85330" y="1828800"/>
            <a:ext cx="6328890" cy="4771390"/>
          </a:xfrm>
          <a:prstGeom prst="rect">
            <a:avLst/>
          </a:prstGeom>
        </p:spPr>
      </p:pic>
    </p:spTree>
    <p:extLst>
      <p:ext uri="{BB962C8B-B14F-4D97-AF65-F5344CB8AC3E}">
        <p14:creationId xmlns:p14="http://schemas.microsoft.com/office/powerpoint/2010/main" val="146509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Detailed Assessment </a:t>
            </a:r>
          </a:p>
        </p:txBody>
      </p:sp>
      <p:pic>
        <p:nvPicPr>
          <p:cNvPr id="4098" name="Picture 2" descr="The labels in the illustration for the physical exam are as follows. H E E N T: P E R R L. Neuro: Circulation, motor and sensory, C M S, intact; anxious. Heart and lungs: Lung sounds: bilateral end expiratory wheezes. Heart sounds are normal, no murmur. Upper extremities: Unremarkable. Abdomen and pelvis: Soft, nontender. Bowel sounds are normal. Lower extremities: Unremarkable." title="An illustration shows the detailed physical exam of a child."/>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682635" y="1905000"/>
            <a:ext cx="5473930" cy="456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34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t>
            </a:r>
            <a:r>
              <a:rPr lang="en-US" sz="2000" dirty="0"/>
              <a:t>(1 of 2)</a:t>
            </a:r>
          </a:p>
        </p:txBody>
      </p:sp>
      <p:sp>
        <p:nvSpPr>
          <p:cNvPr id="3" name="Content Placeholder 2"/>
          <p:cNvSpPr>
            <a:spLocks noGrp="1"/>
          </p:cNvSpPr>
          <p:nvPr>
            <p:ph idx="1"/>
          </p:nvPr>
        </p:nvSpPr>
        <p:spPr>
          <a:xfrm>
            <a:off x="694373" y="1752135"/>
            <a:ext cx="7715250" cy="4699047"/>
          </a:xfrm>
        </p:spPr>
        <p:txBody>
          <a:bodyPr>
            <a:noAutofit/>
          </a:bodyPr>
          <a:lstStyle/>
          <a:p>
            <a:pPr marL="292100" indent="-292100"/>
            <a:r>
              <a:rPr lang="en-US" dirty="0">
                <a:latin typeface="Minion Pro" panose="02040503050306020203" pitchFamily="18" charset="0"/>
              </a:rPr>
              <a:t>BLS</a:t>
            </a:r>
          </a:p>
          <a:p>
            <a:pPr marL="635000" lvl="1" indent="-292100">
              <a:buSzPct val="80000"/>
              <a:buFont typeface="Wingdings" charset="2"/>
              <a:buChar char="§"/>
            </a:pPr>
            <a:r>
              <a:rPr lang="en-US" dirty="0">
                <a:latin typeface="Minion Pro" panose="02040503050306020203" pitchFamily="18" charset="0"/>
              </a:rPr>
              <a:t>Monitor airway.</a:t>
            </a:r>
          </a:p>
          <a:p>
            <a:pPr marL="635000" lvl="1" indent="-292100">
              <a:buSzPct val="80000"/>
              <a:buFont typeface="Wingdings" charset="2"/>
              <a:buChar char="§"/>
            </a:pPr>
            <a:r>
              <a:rPr lang="en-US" dirty="0">
                <a:latin typeface="Minion Pro" panose="02040503050306020203" pitchFamily="18" charset="0"/>
              </a:rPr>
              <a:t>Administer oxygen.</a:t>
            </a:r>
          </a:p>
          <a:p>
            <a:pPr marL="635000" lvl="1" indent="-292100">
              <a:buSzPct val="80000"/>
              <a:buFont typeface="Wingdings" charset="2"/>
              <a:buChar char="§"/>
            </a:pPr>
            <a:r>
              <a:rPr lang="en-US" dirty="0">
                <a:latin typeface="Minion Pro" panose="02040503050306020203" pitchFamily="18" charset="0"/>
              </a:rPr>
              <a:t>Nebulized combination of albuterol and ipratropium bromide.</a:t>
            </a:r>
          </a:p>
          <a:p>
            <a:pPr marL="635000" lvl="1" indent="-292100">
              <a:buSzPct val="80000"/>
              <a:buFont typeface="Wingdings" charset="2"/>
              <a:buChar char="§"/>
            </a:pPr>
            <a:r>
              <a:rPr lang="en-US" dirty="0">
                <a:latin typeface="Minion Pro" panose="02040503050306020203" pitchFamily="18" charset="0"/>
              </a:rPr>
              <a:t>Position of comfort.</a:t>
            </a:r>
          </a:p>
          <a:p>
            <a:pPr marL="292100" indent="-292100"/>
            <a:r>
              <a:rPr lang="en-US" dirty="0">
                <a:latin typeface="Minion Pro" panose="02040503050306020203" pitchFamily="18" charset="0"/>
              </a:rPr>
              <a:t>ALS</a:t>
            </a:r>
          </a:p>
          <a:p>
            <a:pPr marL="635000" lvl="1" indent="-292100">
              <a:buSzPct val="80000"/>
              <a:buFont typeface="Wingdings" charset="2"/>
              <a:buChar char="§"/>
            </a:pPr>
            <a:r>
              <a:rPr lang="en-US" dirty="0">
                <a:latin typeface="Minion Pro" panose="02040503050306020203" pitchFamily="18" charset="0"/>
              </a:rPr>
              <a:t>BLS care.</a:t>
            </a:r>
          </a:p>
          <a:p>
            <a:pPr marL="635000" lvl="1" indent="-292100">
              <a:buSzPct val="80000"/>
              <a:buFont typeface="Wingdings" charset="2"/>
              <a:buChar char="§"/>
            </a:pPr>
            <a:r>
              <a:rPr lang="en-US" dirty="0">
                <a:latin typeface="Minion Pro" panose="02040503050306020203" pitchFamily="18" charset="0"/>
              </a:rPr>
              <a:t>Corticosteroids.</a:t>
            </a:r>
          </a:p>
          <a:p>
            <a:pPr marL="635000" lvl="1" indent="-292100">
              <a:buSzPct val="80000"/>
              <a:buFont typeface="Wingdings" charset="2"/>
              <a:buChar char="§"/>
            </a:pPr>
            <a:r>
              <a:rPr lang="en-US" dirty="0">
                <a:latin typeface="Minion Pro" panose="02040503050306020203" pitchFamily="18" charset="0"/>
              </a:rPr>
              <a:t>Consider magnesium.</a:t>
            </a:r>
          </a:p>
          <a:p>
            <a:pPr marL="635000" lvl="1" indent="-292100">
              <a:buSzPct val="80000"/>
              <a:buFont typeface="Wingdings" charset="2"/>
              <a:buChar char="§"/>
            </a:pPr>
            <a:r>
              <a:rPr lang="en-US" dirty="0">
                <a:latin typeface="Minion Pro" panose="02040503050306020203" pitchFamily="18" charset="0"/>
              </a:rPr>
              <a:t>Monitor for hypotension and need for IV fluids.</a:t>
            </a:r>
          </a:p>
          <a:p>
            <a:pPr marL="292100" indent="-292100"/>
            <a:endParaRPr lang="en-US" dirty="0">
              <a:latin typeface="Minion Pro" panose="02040503050306020203" pitchFamily="18" charset="0"/>
            </a:endParaRPr>
          </a:p>
        </p:txBody>
      </p:sp>
    </p:spTree>
    <p:extLst>
      <p:ext uri="{BB962C8B-B14F-4D97-AF65-F5344CB8AC3E}">
        <p14:creationId xmlns:p14="http://schemas.microsoft.com/office/powerpoint/2010/main" val="117127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t>
            </a:r>
            <a:r>
              <a:rPr lang="en-US" sz="2000" dirty="0"/>
              <a:t>(2 of 2)</a:t>
            </a:r>
          </a:p>
        </p:txBody>
      </p:sp>
      <p:sp>
        <p:nvSpPr>
          <p:cNvPr id="3" name="Content Placeholder 2"/>
          <p:cNvSpPr>
            <a:spLocks noGrp="1"/>
          </p:cNvSpPr>
          <p:nvPr>
            <p:ph idx="1"/>
          </p:nvPr>
        </p:nvSpPr>
        <p:spPr>
          <a:xfrm>
            <a:off x="694373" y="1915425"/>
            <a:ext cx="7715250" cy="4699047"/>
          </a:xfrm>
        </p:spPr>
        <p:txBody>
          <a:bodyPr>
            <a:noAutofit/>
          </a:bodyPr>
          <a:lstStyle/>
          <a:p>
            <a:pPr marL="292100" indent="-292100"/>
            <a:r>
              <a:rPr lang="en-US" dirty="0">
                <a:latin typeface="Minion Pro" panose="02040503050306020203" pitchFamily="18" charset="0"/>
              </a:rPr>
              <a:t>Critical care</a:t>
            </a:r>
          </a:p>
          <a:p>
            <a:pPr marL="635000" lvl="1" indent="-292100">
              <a:buSzPct val="80000"/>
              <a:buFont typeface="Wingdings" charset="2"/>
              <a:buChar char="§"/>
            </a:pPr>
            <a:r>
              <a:rPr lang="en-US" dirty="0">
                <a:latin typeface="Minion Pro" panose="02040503050306020203" pitchFamily="18" charset="0"/>
              </a:rPr>
              <a:t>BLS/ALS care.</a:t>
            </a:r>
          </a:p>
          <a:p>
            <a:pPr marL="635000" lvl="1" indent="-292100">
              <a:buSzPct val="80000"/>
              <a:buFont typeface="Wingdings" charset="2"/>
              <a:buChar char="§"/>
            </a:pPr>
            <a:r>
              <a:rPr lang="en-US" dirty="0">
                <a:latin typeface="Minion Pro" panose="02040503050306020203" pitchFamily="18" charset="0"/>
              </a:rPr>
              <a:t>Consider BiPAP/CPAP for adolescents and older.</a:t>
            </a:r>
          </a:p>
          <a:p>
            <a:pPr marL="635000" lvl="1" indent="-292100">
              <a:buSzPct val="80000"/>
              <a:buFont typeface="Wingdings" charset="2"/>
              <a:buChar char="§"/>
            </a:pPr>
            <a:r>
              <a:rPr lang="en-US" dirty="0">
                <a:latin typeface="Minion Pro" panose="02040503050306020203" pitchFamily="18" charset="0"/>
              </a:rPr>
              <a:t>Epi/ketamine if severe.</a:t>
            </a:r>
          </a:p>
          <a:p>
            <a:pPr marL="635000" lvl="1" indent="-292100">
              <a:buSzPct val="80000"/>
              <a:buFont typeface="Wingdings" charset="2"/>
              <a:buChar char="§"/>
            </a:pPr>
            <a:r>
              <a:rPr lang="en-US" dirty="0">
                <a:latin typeface="Minion Pro" panose="02040503050306020203" pitchFamily="18" charset="0"/>
              </a:rPr>
              <a:t>Monitor for signs of respiratory failure and need for PAI.</a:t>
            </a:r>
          </a:p>
        </p:txBody>
      </p:sp>
    </p:spTree>
    <p:extLst>
      <p:ext uri="{BB962C8B-B14F-4D97-AF65-F5344CB8AC3E}">
        <p14:creationId xmlns:p14="http://schemas.microsoft.com/office/powerpoint/2010/main" val="223820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A57420-9347-49BE-BB80-12184041FA19}"/>
              </a:ext>
            </a:extLst>
          </p:cNvPr>
          <p:cNvSpPr>
            <a:spLocks noGrp="1"/>
          </p:cNvSpPr>
          <p:nvPr>
            <p:ph type="title"/>
          </p:nvPr>
        </p:nvSpPr>
        <p:spPr/>
        <p:txBody>
          <a:bodyPr/>
          <a:lstStyle/>
          <a:p>
            <a:r>
              <a:rPr lang="en-US" dirty="0"/>
              <a:t>Pediatric Intubation</a:t>
            </a:r>
          </a:p>
        </p:txBody>
      </p:sp>
      <p:sp>
        <p:nvSpPr>
          <p:cNvPr id="3" name="Content Placeholder 2">
            <a:extLst>
              <a:ext uri="{FF2B5EF4-FFF2-40B4-BE49-F238E27FC236}">
                <a16:creationId xmlns="" xmlns:a16="http://schemas.microsoft.com/office/drawing/2014/main" id="{80FDE8BE-82CC-4A8A-B39B-7D52C373BEB5}"/>
              </a:ext>
            </a:extLst>
          </p:cNvPr>
          <p:cNvSpPr>
            <a:spLocks noGrp="1"/>
          </p:cNvSpPr>
          <p:nvPr>
            <p:ph idx="1"/>
          </p:nvPr>
        </p:nvSpPr>
        <p:spPr>
          <a:xfrm>
            <a:off x="694373" y="2002513"/>
            <a:ext cx="7715250" cy="4699047"/>
          </a:xfrm>
        </p:spPr>
        <p:txBody>
          <a:bodyPr/>
          <a:lstStyle/>
          <a:p>
            <a:r>
              <a:rPr lang="en-US" dirty="0">
                <a:latin typeface="Minion Pro" panose="02040503050306020203" pitchFamily="18" charset="0"/>
              </a:rPr>
              <a:t>What do we know?</a:t>
            </a:r>
          </a:p>
          <a:p>
            <a:r>
              <a:rPr lang="en-US" dirty="0">
                <a:latin typeface="Minion Pro" panose="02040503050306020203" pitchFamily="18" charset="0"/>
              </a:rPr>
              <a:t>Complications?</a:t>
            </a:r>
          </a:p>
          <a:p>
            <a:endParaRPr lang="en-US" dirty="0"/>
          </a:p>
          <a:p>
            <a:endParaRPr lang="en-US" dirty="0"/>
          </a:p>
        </p:txBody>
      </p:sp>
    </p:spTree>
    <p:extLst>
      <p:ext uri="{BB962C8B-B14F-4D97-AF65-F5344CB8AC3E}">
        <p14:creationId xmlns:p14="http://schemas.microsoft.com/office/powerpoint/2010/main" val="390913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A57420-9347-49BE-BB80-12184041FA19}"/>
              </a:ext>
            </a:extLst>
          </p:cNvPr>
          <p:cNvSpPr>
            <a:spLocks noGrp="1"/>
          </p:cNvSpPr>
          <p:nvPr>
            <p:ph type="title"/>
          </p:nvPr>
        </p:nvSpPr>
        <p:spPr/>
        <p:txBody>
          <a:bodyPr/>
          <a:lstStyle/>
          <a:p>
            <a:r>
              <a:rPr lang="en-US" dirty="0"/>
              <a:t>Pediatric Intubation</a:t>
            </a:r>
          </a:p>
        </p:txBody>
      </p:sp>
      <p:sp>
        <p:nvSpPr>
          <p:cNvPr id="3" name="Content Placeholder 2">
            <a:extLst>
              <a:ext uri="{FF2B5EF4-FFF2-40B4-BE49-F238E27FC236}">
                <a16:creationId xmlns="" xmlns:a16="http://schemas.microsoft.com/office/drawing/2014/main" id="{80FDE8BE-82CC-4A8A-B39B-7D52C373BEB5}"/>
              </a:ext>
            </a:extLst>
          </p:cNvPr>
          <p:cNvSpPr>
            <a:spLocks noGrp="1"/>
          </p:cNvSpPr>
          <p:nvPr>
            <p:ph idx="1"/>
          </p:nvPr>
        </p:nvSpPr>
        <p:spPr>
          <a:xfrm>
            <a:off x="694373" y="1991627"/>
            <a:ext cx="7715250" cy="4699047"/>
          </a:xfrm>
        </p:spPr>
        <p:txBody>
          <a:bodyPr/>
          <a:lstStyle/>
          <a:p>
            <a:r>
              <a:rPr lang="en-US" dirty="0">
                <a:latin typeface="Minion Pro" panose="02040503050306020203" pitchFamily="18" charset="0"/>
              </a:rPr>
              <a:t>When should you intubate your patient?</a:t>
            </a:r>
          </a:p>
          <a:p>
            <a:r>
              <a:rPr lang="en-US" dirty="0">
                <a:latin typeface="Minion Pro" panose="02040503050306020203" pitchFamily="18" charset="0"/>
              </a:rPr>
              <a:t>What should be used to confirm tube placement?</a:t>
            </a:r>
          </a:p>
          <a:p>
            <a:endParaRPr lang="en-US" dirty="0"/>
          </a:p>
        </p:txBody>
      </p:sp>
      <p:pic>
        <p:nvPicPr>
          <p:cNvPr id="17410" name="Picture 2" descr="A graph of an E T C O 2 waveform shows that the square waveform becomes curved with low amplitude, before becoming a flat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83" y="4038600"/>
            <a:ext cx="7937234" cy="100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85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Ongoing Management</a:t>
            </a:r>
          </a:p>
        </p:txBody>
      </p:sp>
      <p:sp>
        <p:nvSpPr>
          <p:cNvPr id="3" name="Content Placeholder 2"/>
          <p:cNvSpPr>
            <a:spLocks noGrp="1"/>
          </p:cNvSpPr>
          <p:nvPr>
            <p:ph idx="1"/>
          </p:nvPr>
        </p:nvSpPr>
        <p:spPr>
          <a:xfrm>
            <a:off x="694373" y="1926311"/>
            <a:ext cx="7715250" cy="4699047"/>
          </a:xfrm>
        </p:spPr>
        <p:txBody>
          <a:bodyPr>
            <a:normAutofit/>
          </a:bodyPr>
          <a:lstStyle/>
          <a:p>
            <a:pPr marL="292100" indent="-292100"/>
            <a:r>
              <a:rPr lang="en-US" dirty="0">
                <a:latin typeface="Minion Pro" panose="02040503050306020203" pitchFamily="18" charset="0"/>
              </a:rPr>
              <a:t>Reassess the patient.</a:t>
            </a:r>
          </a:p>
          <a:p>
            <a:pPr marL="292100" indent="-292100"/>
            <a:r>
              <a:rPr lang="en-US" dirty="0">
                <a:latin typeface="Minion Pro" panose="02040503050306020203" pitchFamily="18" charset="0"/>
              </a:rPr>
              <a:t>Where is the most appropriate treatment destination and why?</a:t>
            </a:r>
          </a:p>
          <a:p>
            <a:pPr marL="292100" indent="-292100"/>
            <a:r>
              <a:rPr lang="en-US" dirty="0">
                <a:latin typeface="Minion Pro" panose="02040503050306020203" pitchFamily="18" charset="0"/>
              </a:rPr>
              <a:t>Can you safely transport this child in your ambulance?</a:t>
            </a:r>
          </a:p>
        </p:txBody>
      </p:sp>
    </p:spTree>
    <p:extLst>
      <p:ext uri="{BB962C8B-B14F-4D97-AF65-F5344CB8AC3E}">
        <p14:creationId xmlns:p14="http://schemas.microsoft.com/office/powerpoint/2010/main" val="417241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Wrap-Up</a:t>
            </a:r>
          </a:p>
        </p:txBody>
      </p:sp>
      <p:sp>
        <p:nvSpPr>
          <p:cNvPr id="5" name="Content Placeholder 4"/>
          <p:cNvSpPr>
            <a:spLocks noGrp="1"/>
          </p:cNvSpPr>
          <p:nvPr>
            <p:ph idx="1"/>
          </p:nvPr>
        </p:nvSpPr>
        <p:spPr>
          <a:xfrm>
            <a:off x="694373" y="1850109"/>
            <a:ext cx="7715250" cy="4699047"/>
          </a:xfrm>
        </p:spPr>
        <p:txBody>
          <a:bodyPr>
            <a:normAutofit/>
          </a:bodyPr>
          <a:lstStyle/>
          <a:p>
            <a:pPr>
              <a:lnSpc>
                <a:spcPct val="100000"/>
              </a:lnSpc>
              <a:spcBef>
                <a:spcPts val="600"/>
              </a:spcBef>
            </a:pPr>
            <a:r>
              <a:rPr lang="en-US" dirty="0">
                <a:latin typeface="Minion Pro" panose="02040503050306020203" pitchFamily="18" charset="0"/>
              </a:rPr>
              <a:t>Diagnosis: Asthma exacerbation</a:t>
            </a:r>
          </a:p>
          <a:p>
            <a:pPr lvl="1"/>
            <a:endParaRPr lang="en-US" dirty="0"/>
          </a:p>
          <a:p>
            <a:pPr lvl="1"/>
            <a:endParaRPr lang="en-US" dirty="0"/>
          </a:p>
        </p:txBody>
      </p:sp>
      <p:pic>
        <p:nvPicPr>
          <p:cNvPr id="18434" name="Picture 2" descr="Under normal conditions, the lumen is wide. During asthma, the inner muscle wall is thickened. During asthma attack, the muscle wall is further thickened, narrowing the lumen. A person uses an inhaler.  The symptoms are as follows: Difficulty breathing, dry cough, chest pain or tightness, night cough, shortness of breath, and wheezing. The treatment is as follows: Exercising and not smoking or drinking alcohol, as recommended by the doctor. Risk factors: Heredity, pollution, infection, pet, dust, and food." title="An infographic shows the conditions of lungs during asthma, its symptoms, treatment, and risk fact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600199" y="2438400"/>
            <a:ext cx="5943601" cy="39624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63926" y="6407890"/>
            <a:ext cx="1616148" cy="215444"/>
          </a:xfrm>
          <a:prstGeom prst="rect">
            <a:avLst/>
          </a:prstGeom>
        </p:spPr>
        <p:txBody>
          <a:bodyPr wrap="none">
            <a:spAutoFit/>
          </a:bodyPr>
          <a:lstStyle/>
          <a:p>
            <a:pPr algn="ctr"/>
            <a:r>
              <a:rPr lang="en-US" sz="800" dirty="0">
                <a:solidFill>
                  <a:srgbClr val="000000"/>
                </a:solidFill>
                <a:latin typeface="Arial" pitchFamily="34" charset="0"/>
                <a:cs typeface="Arial" pitchFamily="34" charset="0"/>
              </a:rPr>
              <a:t>© Love You Stock/Shutterstock</a:t>
            </a:r>
          </a:p>
        </p:txBody>
      </p:sp>
    </p:spTree>
    <p:extLst>
      <p:ext uri="{BB962C8B-B14F-4D97-AF65-F5344CB8AC3E}">
        <p14:creationId xmlns:p14="http://schemas.microsoft.com/office/powerpoint/2010/main" val="427563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1EF237-2CE4-41F1-BBCE-8E8D15800D40}"/>
              </a:ext>
            </a:extLst>
          </p:cNvPr>
          <p:cNvSpPr>
            <a:spLocks noGrp="1"/>
          </p:cNvSpPr>
          <p:nvPr>
            <p:ph type="title"/>
          </p:nvPr>
        </p:nvSpPr>
        <p:spPr/>
        <p:txBody>
          <a:bodyPr>
            <a:normAutofit/>
          </a:bodyPr>
          <a:lstStyle/>
          <a:p>
            <a:r>
              <a:rPr lang="en-US" dirty="0"/>
              <a:t>Normal Pediatric Respiratory Anatomy</a:t>
            </a:r>
          </a:p>
        </p:txBody>
      </p:sp>
      <p:pic>
        <p:nvPicPr>
          <p:cNvPr id="1026" name="Picture 2" descr="The nasal cavity and oral cavity lead to pharynx, larynx, and trachea. The trachea branches into two bronchi, one into the right lung and the other into the left lung. The bronchus branches into multiple bronchioles, which consists of alveolus at the tips. The diaphragm is at the base of the lungs. An accompanying illustration shows that the alveolus consists of capillaries." title="An illustration shows the anatomy of the respiratory system of childr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8399" y="1828800"/>
            <a:ext cx="3229840" cy="45026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09612" y="6331467"/>
            <a:ext cx="1524776" cy="215444"/>
          </a:xfrm>
          <a:prstGeom prst="rect">
            <a:avLst/>
          </a:prstGeom>
        </p:spPr>
        <p:txBody>
          <a:bodyPr wrap="none">
            <a:spAutoFit/>
          </a:bodyPr>
          <a:lstStyle/>
          <a:p>
            <a:pPr algn="ctr"/>
            <a:r>
              <a:rPr lang="en-US" sz="800" dirty="0">
                <a:solidFill>
                  <a:srgbClr val="000000"/>
                </a:solidFill>
                <a:latin typeface="Arial" pitchFamily="34" charset="0"/>
                <a:cs typeface="Arial" pitchFamily="34" charset="0"/>
              </a:rPr>
              <a:t>© Shusha Guna/Shutterstock</a:t>
            </a:r>
          </a:p>
        </p:txBody>
      </p:sp>
    </p:spTree>
    <p:extLst>
      <p:ext uri="{BB962C8B-B14F-4D97-AF65-F5344CB8AC3E}">
        <p14:creationId xmlns:p14="http://schemas.microsoft.com/office/powerpoint/2010/main" val="111007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Wrap-Up</a:t>
            </a:r>
          </a:p>
        </p:txBody>
      </p:sp>
      <p:sp>
        <p:nvSpPr>
          <p:cNvPr id="3" name="Content Placeholder 2"/>
          <p:cNvSpPr>
            <a:spLocks noGrp="1"/>
          </p:cNvSpPr>
          <p:nvPr>
            <p:ph idx="1"/>
          </p:nvPr>
        </p:nvSpPr>
        <p:spPr>
          <a:xfrm>
            <a:off x="694373" y="1882767"/>
            <a:ext cx="7715250" cy="4699047"/>
          </a:xfrm>
        </p:spPr>
        <p:txBody>
          <a:bodyPr>
            <a:normAutofit/>
          </a:bodyPr>
          <a:lstStyle/>
          <a:p>
            <a:r>
              <a:rPr lang="en-US" dirty="0">
                <a:latin typeface="Minion Pro" panose="02040503050306020203" pitchFamily="18" charset="0"/>
              </a:rPr>
              <a:t>The number one reason parents take their children to the emergency room is due to respiratory emergencies.</a:t>
            </a:r>
          </a:p>
          <a:p>
            <a:pPr>
              <a:spcBef>
                <a:spcPct val="0"/>
              </a:spcBef>
            </a:pPr>
            <a:r>
              <a:rPr lang="en-US" dirty="0">
                <a:latin typeface="Minion Pro" panose="02040503050306020203" pitchFamily="18" charset="0"/>
              </a:rPr>
              <a:t>Differentiating respiratory distress, failure, and arrest in pediatrics is vital.</a:t>
            </a:r>
          </a:p>
          <a:p>
            <a:pPr>
              <a:spcBef>
                <a:spcPct val="0"/>
              </a:spcBef>
            </a:pPr>
            <a:r>
              <a:rPr lang="en-US" dirty="0">
                <a:latin typeface="Minion Pro" panose="02040503050306020203" pitchFamily="18" charset="0"/>
              </a:rPr>
              <a:t>Prompt recognition and management of respiratory emergencies could reduce recovery times and improve patient outcome!</a:t>
            </a:r>
          </a:p>
          <a:p>
            <a:pPr>
              <a:spcBef>
                <a:spcPct val="0"/>
              </a:spcBef>
            </a:pPr>
            <a:r>
              <a:rPr lang="en-US" dirty="0">
                <a:latin typeface="Minion Pro" panose="02040503050306020203" pitchFamily="18" charset="0"/>
              </a:rPr>
              <a:t>Coming Up, Lesson 3: Pediatric Trauma Emergencies</a:t>
            </a:r>
          </a:p>
          <a:p>
            <a:pPr>
              <a:spcBef>
                <a:spcPct val="0"/>
              </a:spcBef>
            </a:pPr>
            <a:endParaRPr lang="en-US" dirty="0">
              <a:latin typeface="Calibri" charset="0"/>
            </a:endParaRPr>
          </a:p>
          <a:p>
            <a:endParaRPr lang="en-US" dirty="0"/>
          </a:p>
          <a:p>
            <a:pPr algn="ctr"/>
            <a:endParaRPr lang="en-US" dirty="0"/>
          </a:p>
        </p:txBody>
      </p:sp>
    </p:spTree>
    <p:extLst>
      <p:ext uri="{BB962C8B-B14F-4D97-AF65-F5344CB8AC3E}">
        <p14:creationId xmlns:p14="http://schemas.microsoft.com/office/powerpoint/2010/main" val="145625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876537-A340-423B-BABA-C4524C7FA1D0}"/>
              </a:ext>
            </a:extLst>
          </p:cNvPr>
          <p:cNvSpPr>
            <a:spLocks noGrp="1"/>
          </p:cNvSpPr>
          <p:nvPr>
            <p:ph type="title"/>
          </p:nvPr>
        </p:nvSpPr>
        <p:spPr/>
        <p:txBody>
          <a:bodyPr>
            <a:normAutofit/>
          </a:bodyPr>
          <a:lstStyle/>
          <a:p>
            <a:r>
              <a:rPr lang="en-US" dirty="0"/>
              <a:t>Questions? </a:t>
            </a:r>
          </a:p>
        </p:txBody>
      </p:sp>
      <p:sp>
        <p:nvSpPr>
          <p:cNvPr id="3" name="Rectangle 2"/>
          <p:cNvSpPr/>
          <p:nvPr/>
        </p:nvSpPr>
        <p:spPr>
          <a:xfrm>
            <a:off x="2286000" y="6464085"/>
            <a:ext cx="4572000" cy="215444"/>
          </a:xfrm>
          <a:prstGeom prst="rect">
            <a:avLst/>
          </a:prstGeom>
        </p:spPr>
        <p:txBody>
          <a:bodyPr>
            <a:spAutoFit/>
          </a:bodyPr>
          <a:lstStyle/>
          <a:p>
            <a:pPr algn="ct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Nujumuddin</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Mohamad</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Yaman</a:t>
            </a:r>
            <a:r>
              <a:rPr lang="en-US" sz="800" dirty="0">
                <a:solidFill>
                  <a:srgbClr val="000000"/>
                </a:solidFill>
                <a:latin typeface="Arial" pitchFamily="34" charset="0"/>
                <a:cs typeface="Arial" pitchFamily="34" charset="0"/>
              </a:rPr>
              <a:t>/</a:t>
            </a:r>
            <a:r>
              <a:rPr lang="en-US" sz="800" dirty="0" err="1">
                <a:solidFill>
                  <a:srgbClr val="000000"/>
                </a:solidFill>
                <a:latin typeface="Arial" pitchFamily="34" charset="0"/>
                <a:cs typeface="Arial" pitchFamily="34" charset="0"/>
              </a:rPr>
              <a:t>EyeEm</a:t>
            </a:r>
            <a:r>
              <a:rPr lang="en-US" sz="800" dirty="0">
                <a:solidFill>
                  <a:srgbClr val="000000"/>
                </a:solidFill>
                <a:latin typeface="Arial" pitchFamily="34" charset="0"/>
                <a:cs typeface="Arial" pitchFamily="34" charset="0"/>
              </a:rPr>
              <a:t>/Getty Images</a:t>
            </a:r>
          </a:p>
        </p:txBody>
      </p:sp>
      <p:pic>
        <p:nvPicPr>
          <p:cNvPr id="5" name="Picture 4" descr="A photo shows three blocks, each with a question mark sign on it.">
            <a:extLst>
              <a:ext uri="{FF2B5EF4-FFF2-40B4-BE49-F238E27FC236}">
                <a16:creationId xmlns="" xmlns:a16="http://schemas.microsoft.com/office/drawing/2014/main" id="{8FCCAEE9-9777-164C-A1E1-21625DFBAB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612" y="1914528"/>
            <a:ext cx="8098788" cy="4549557"/>
          </a:xfrm>
          <a:prstGeom prst="rect">
            <a:avLst/>
          </a:prstGeom>
        </p:spPr>
      </p:pic>
    </p:spTree>
    <p:extLst>
      <p:ext uri="{BB962C8B-B14F-4D97-AF65-F5344CB8AC3E}">
        <p14:creationId xmlns:p14="http://schemas.microsoft.com/office/powerpoint/2010/main" val="222520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83898A-CABD-4464-AF26-F6B13EDFD1B3}"/>
              </a:ext>
            </a:extLst>
          </p:cNvPr>
          <p:cNvSpPr>
            <a:spLocks noGrp="1"/>
          </p:cNvSpPr>
          <p:nvPr>
            <p:ph type="title"/>
          </p:nvPr>
        </p:nvSpPr>
        <p:spPr/>
        <p:txBody>
          <a:bodyPr/>
          <a:lstStyle/>
          <a:p>
            <a:r>
              <a:rPr lang="en-US" dirty="0"/>
              <a:t>Pediatric vs. Adult</a:t>
            </a:r>
          </a:p>
        </p:txBody>
      </p:sp>
      <p:pic>
        <p:nvPicPr>
          <p:cNvPr id="2050" name="Picture 2" descr="An illustration shows that a child’s vocal cords are narrower than an adult’s vocal c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632" y="2364921"/>
            <a:ext cx="4234423" cy="23253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92955" y="4697168"/>
            <a:ext cx="2271776" cy="215444"/>
          </a:xfrm>
          <a:prstGeom prst="rect">
            <a:avLst/>
          </a:prstGeom>
        </p:spPr>
        <p:txBody>
          <a:bodyPr wrap="none">
            <a:spAutoFit/>
          </a:bodyPr>
          <a:lstStyle/>
          <a:p>
            <a:pPr algn="ctr"/>
            <a:r>
              <a:rPr lang="en-US" sz="800" dirty="0">
                <a:solidFill>
                  <a:srgbClr val="000000"/>
                </a:solidFill>
                <a:latin typeface="Arial" pitchFamily="34" charset="0"/>
                <a:cs typeface="Arial" pitchFamily="34" charset="0"/>
              </a:rPr>
              <a:t>© Science History Images/</a:t>
            </a:r>
            <a:r>
              <a:rPr lang="en-US" sz="800" dirty="0" err="1">
                <a:solidFill>
                  <a:srgbClr val="000000"/>
                </a:solidFill>
                <a:latin typeface="Arial" pitchFamily="34" charset="0"/>
                <a:cs typeface="Arial" pitchFamily="34" charset="0"/>
              </a:rPr>
              <a:t>Alamy</a:t>
            </a:r>
            <a:r>
              <a:rPr lang="en-US" sz="800" dirty="0">
                <a:solidFill>
                  <a:srgbClr val="000000"/>
                </a:solidFill>
                <a:latin typeface="Arial" pitchFamily="34" charset="0"/>
                <a:cs typeface="Arial" pitchFamily="34" charset="0"/>
              </a:rPr>
              <a:t> Stock Photo</a:t>
            </a:r>
          </a:p>
        </p:txBody>
      </p:sp>
      <p:pic>
        <p:nvPicPr>
          <p:cNvPr id="1026" name="Picture 2" descr="The size of the tongue is larger in an adult compared to a child's. The adult has a longer epiglottis. A child has U shaped and more floppy epiglottis. The vocal cords are the narrowest in an adult. A child has more anterior and higher airway, and narrowest cricoid ring. Trachea in an adult is longer compared to that in a child. A child has smaller diameter and more flexible trachea." title="An illustration compares the anatomy of the respiratory system of children and adul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364921"/>
            <a:ext cx="3398795" cy="232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97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Respiratory Distress, Failure, and Arrest</a:t>
            </a:r>
          </a:p>
        </p:txBody>
      </p:sp>
      <p:graphicFrame>
        <p:nvGraphicFramePr>
          <p:cNvPr id="6" name="Table 5" descr="The table shows three columns: Respiratory distress, respiratory failure, and respiratory arrest. The row entries are as follows. Row 1. Respiratory rate: Tachypnea. Tachypnea or Bradypnea. Apnea. Row 2. Work of breathing: Inadequate respiratory effort; nasal flaring, accessory muscle use. Increased or decreased respiratory effort. No respiratory effort. Row 3. Adventitial breath sounds: Abnormal airway sounds; grunting, stridor. Abnormal airway sounds; grunting, stridor, wheezing, crackles, diminished air movement. No air movement. Row 4. Cardiovascular changes: Tachycardia. Heart rate reduces as they become increasingly hypoxic; cyanosis, mottling. Bradycardia; Cardiopulmonary arrest. Row 5. Mental Status: Normal. Decreased level of consciousness. Comatose. " title="A table is titled Respiratory Distress, Failure, and Arrest."/>
          <p:cNvGraphicFramePr>
            <a:graphicFrameLocks noGrp="1"/>
          </p:cNvGraphicFramePr>
          <p:nvPr>
            <p:extLst>
              <p:ext uri="{D42A27DB-BD31-4B8C-83A1-F6EECF244321}">
                <p14:modId xmlns:p14="http://schemas.microsoft.com/office/powerpoint/2010/main" val="2211903951"/>
              </p:ext>
            </p:extLst>
          </p:nvPr>
        </p:nvGraphicFramePr>
        <p:xfrm>
          <a:off x="533400" y="1905000"/>
          <a:ext cx="8077200" cy="4767072"/>
        </p:xfrm>
        <a:graphic>
          <a:graphicData uri="http://schemas.openxmlformats.org/drawingml/2006/table">
            <a:tbl>
              <a:tblPr firstRow="1" firstCol="1" bandRow="1">
                <a:tableStyleId>{5C22544A-7EE6-4342-B048-85BDC9FD1C3A}</a:tableStyleId>
              </a:tblPr>
              <a:tblGrid>
                <a:gridCol w="2034483">
                  <a:extLst>
                    <a:ext uri="{9D8B030D-6E8A-4147-A177-3AD203B41FA5}">
                      <a16:colId xmlns="" xmlns:a16="http://schemas.microsoft.com/office/drawing/2014/main" val="20000"/>
                    </a:ext>
                  </a:extLst>
                </a:gridCol>
                <a:gridCol w="2034483">
                  <a:extLst>
                    <a:ext uri="{9D8B030D-6E8A-4147-A177-3AD203B41FA5}">
                      <a16:colId xmlns="" xmlns:a16="http://schemas.microsoft.com/office/drawing/2014/main" val="20001"/>
                    </a:ext>
                  </a:extLst>
                </a:gridCol>
                <a:gridCol w="2034483">
                  <a:extLst>
                    <a:ext uri="{9D8B030D-6E8A-4147-A177-3AD203B41FA5}">
                      <a16:colId xmlns="" xmlns:a16="http://schemas.microsoft.com/office/drawing/2014/main" val="20002"/>
                    </a:ext>
                  </a:extLst>
                </a:gridCol>
                <a:gridCol w="1973751">
                  <a:extLst>
                    <a:ext uri="{9D8B030D-6E8A-4147-A177-3AD203B41FA5}">
                      <a16:colId xmlns="" xmlns:a16="http://schemas.microsoft.com/office/drawing/2014/main" val="20003"/>
                    </a:ext>
                  </a:extLst>
                </a:gridCol>
              </a:tblGrid>
              <a:tr h="0">
                <a:tc>
                  <a:txBody>
                    <a:bodyPr/>
                    <a:lstStyle/>
                    <a:p>
                      <a:pPr marL="0" marR="0">
                        <a:lnSpc>
                          <a:spcPct val="115000"/>
                        </a:lnSpc>
                        <a:spcBef>
                          <a:spcPts val="0"/>
                        </a:spcBef>
                        <a:spcAft>
                          <a:spcPts val="0"/>
                        </a:spcAft>
                      </a:pPr>
                      <a:r>
                        <a:rPr lang="en-US" sz="1600" dirty="0">
                          <a:solidFill>
                            <a:srgbClr val="FFFFFF"/>
                          </a:solidFill>
                          <a:effectLst/>
                          <a:latin typeface="Minion Pro" panose="02040503050306020203" pitchFamily="18" charset="0"/>
                        </a:rPr>
                        <a:t> </a:t>
                      </a:r>
                      <a:endParaRPr lang="en-US" sz="1400" dirty="0">
                        <a:solidFill>
                          <a:srgbClr val="FFFFFF"/>
                        </a:solidFill>
                        <a:effectLst/>
                        <a:latin typeface="Minion Pro" panose="02040503050306020203" pitchFamily="18" charset="0"/>
                        <a:ea typeface="Calibri"/>
                        <a:cs typeface="Times New Roman"/>
                      </a:endParaRPr>
                    </a:p>
                  </a:txBody>
                  <a:tcPr marL="68580" marR="68580" marT="0" marB="0">
                    <a:solidFill>
                      <a:schemeClr val="bg2"/>
                    </a:solidFill>
                  </a:tcPr>
                </a:tc>
                <a:tc>
                  <a:txBody>
                    <a:bodyPr/>
                    <a:lstStyle/>
                    <a:p>
                      <a:pPr marL="0" marR="0">
                        <a:lnSpc>
                          <a:spcPct val="115000"/>
                        </a:lnSpc>
                        <a:spcBef>
                          <a:spcPts val="0"/>
                        </a:spcBef>
                        <a:spcAft>
                          <a:spcPts val="0"/>
                        </a:spcAft>
                      </a:pPr>
                      <a:r>
                        <a:rPr lang="en-US" sz="1600" kern="1200" dirty="0">
                          <a:solidFill>
                            <a:srgbClr val="FFFFFF"/>
                          </a:solidFill>
                          <a:effectLst/>
                          <a:latin typeface="Minion Pro" panose="02040503050306020203" pitchFamily="18" charset="0"/>
                        </a:rPr>
                        <a:t>Respiratory Distress</a:t>
                      </a:r>
                      <a:endParaRPr lang="en-US" sz="1400" dirty="0">
                        <a:solidFill>
                          <a:srgbClr val="FFFFFF"/>
                        </a:solidFill>
                        <a:effectLst/>
                        <a:latin typeface="Minion Pro" panose="02040503050306020203" pitchFamily="18" charset="0"/>
                        <a:ea typeface="Calibri"/>
                        <a:cs typeface="Times New Roman"/>
                      </a:endParaRPr>
                    </a:p>
                  </a:txBody>
                  <a:tcPr marL="68580" marR="68580" marT="0" marB="0">
                    <a:solidFill>
                      <a:schemeClr val="bg2"/>
                    </a:solidFill>
                  </a:tcPr>
                </a:tc>
                <a:tc>
                  <a:txBody>
                    <a:bodyPr/>
                    <a:lstStyle/>
                    <a:p>
                      <a:pPr marL="0" marR="0">
                        <a:lnSpc>
                          <a:spcPct val="115000"/>
                        </a:lnSpc>
                        <a:spcBef>
                          <a:spcPts val="0"/>
                        </a:spcBef>
                        <a:spcAft>
                          <a:spcPts val="0"/>
                        </a:spcAft>
                      </a:pPr>
                      <a:r>
                        <a:rPr lang="en-US" sz="1600" kern="1200">
                          <a:solidFill>
                            <a:srgbClr val="FFFFFF"/>
                          </a:solidFill>
                          <a:effectLst/>
                          <a:latin typeface="Minion Pro" panose="02040503050306020203" pitchFamily="18" charset="0"/>
                        </a:rPr>
                        <a:t>Respiratory Failure</a:t>
                      </a:r>
                      <a:endParaRPr lang="en-US" sz="1400">
                        <a:solidFill>
                          <a:srgbClr val="FFFFFF"/>
                        </a:solidFill>
                        <a:effectLst/>
                        <a:latin typeface="Minion Pro" panose="02040503050306020203" pitchFamily="18" charset="0"/>
                        <a:ea typeface="Calibri"/>
                        <a:cs typeface="Times New Roman"/>
                      </a:endParaRPr>
                    </a:p>
                  </a:txBody>
                  <a:tcPr marL="68580" marR="68580" marT="0" marB="0">
                    <a:solidFill>
                      <a:schemeClr val="bg2"/>
                    </a:solidFill>
                  </a:tcPr>
                </a:tc>
                <a:tc>
                  <a:txBody>
                    <a:bodyPr/>
                    <a:lstStyle/>
                    <a:p>
                      <a:pPr marL="0" marR="0">
                        <a:lnSpc>
                          <a:spcPct val="115000"/>
                        </a:lnSpc>
                        <a:spcBef>
                          <a:spcPts val="0"/>
                        </a:spcBef>
                        <a:spcAft>
                          <a:spcPts val="0"/>
                        </a:spcAft>
                      </a:pPr>
                      <a:r>
                        <a:rPr lang="en-US" sz="1600" kern="1200" dirty="0">
                          <a:solidFill>
                            <a:srgbClr val="FFFFFF"/>
                          </a:solidFill>
                          <a:effectLst/>
                          <a:latin typeface="Minion Pro" panose="02040503050306020203" pitchFamily="18" charset="0"/>
                        </a:rPr>
                        <a:t>Respiratory Arrest</a:t>
                      </a:r>
                      <a:endParaRPr lang="en-US" sz="1400" dirty="0">
                        <a:solidFill>
                          <a:srgbClr val="FFFFFF"/>
                        </a:solidFill>
                        <a:effectLst/>
                        <a:latin typeface="Minion Pro" panose="02040503050306020203" pitchFamily="18" charset="0"/>
                        <a:ea typeface="Calibri"/>
                        <a:cs typeface="Times New Roman"/>
                      </a:endParaRPr>
                    </a:p>
                  </a:txBody>
                  <a:tcPr marL="68580" marR="68580" marT="0" marB="0">
                    <a:solidFill>
                      <a:schemeClr val="bg2"/>
                    </a:solidFill>
                  </a:tcPr>
                </a:tc>
                <a:extLst>
                  <a:ext uri="{0D108BD9-81ED-4DB2-BD59-A6C34878D82A}">
                    <a16:rowId xmlns="" xmlns:a16="http://schemas.microsoft.com/office/drawing/2014/main" val="10000"/>
                  </a:ext>
                </a:extLst>
              </a:tr>
              <a:tr h="0">
                <a:tc>
                  <a:txBody>
                    <a:bodyPr/>
                    <a:lstStyle/>
                    <a:p>
                      <a:pPr marL="0" marR="0">
                        <a:lnSpc>
                          <a:spcPct val="115000"/>
                        </a:lnSpc>
                        <a:spcBef>
                          <a:spcPts val="0"/>
                        </a:spcBef>
                        <a:spcAft>
                          <a:spcPts val="0"/>
                        </a:spcAft>
                      </a:pPr>
                      <a:r>
                        <a:rPr lang="en-US" sz="1600" kern="1200">
                          <a:solidFill>
                            <a:srgbClr val="000000"/>
                          </a:solidFill>
                          <a:effectLst/>
                          <a:latin typeface="Minion Pro" panose="02040503050306020203" pitchFamily="18" charset="0"/>
                        </a:rPr>
                        <a:t>Respiratory Rate</a:t>
                      </a:r>
                      <a:endParaRPr lang="en-US" sz="1400">
                        <a:solidFill>
                          <a:srgbClr val="000000"/>
                        </a:solidFill>
                        <a:effectLst/>
                        <a:latin typeface="Minion Pro" panose="02040503050306020203" pitchFamily="18" charset="0"/>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600" kern="1200">
                          <a:solidFill>
                            <a:srgbClr val="000000"/>
                          </a:solidFill>
                          <a:effectLst/>
                          <a:latin typeface="Minion Pro" panose="02040503050306020203" pitchFamily="18" charset="0"/>
                        </a:rPr>
                        <a:t>Tachypnea</a:t>
                      </a:r>
                      <a:endParaRPr lang="en-US" sz="1400">
                        <a:solidFill>
                          <a:srgbClr val="000000"/>
                        </a:solidFill>
                        <a:effectLst/>
                        <a:latin typeface="Minion Pro" panose="02040503050306020203" pitchFamily="18" charset="0"/>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600" kern="1200" dirty="0">
                          <a:solidFill>
                            <a:srgbClr val="000000"/>
                          </a:solidFill>
                          <a:effectLst/>
                          <a:latin typeface="Minion Pro" panose="02040503050306020203" pitchFamily="18" charset="0"/>
                        </a:rPr>
                        <a:t>Tachypnea or </a:t>
                      </a:r>
                      <a:r>
                        <a:rPr lang="en-US" sz="1600" kern="1200" dirty="0" err="1">
                          <a:solidFill>
                            <a:srgbClr val="000000"/>
                          </a:solidFill>
                          <a:effectLst/>
                          <a:latin typeface="Minion Pro" panose="02040503050306020203" pitchFamily="18" charset="0"/>
                        </a:rPr>
                        <a:t>Bradypnea</a:t>
                      </a:r>
                      <a:endParaRPr lang="en-US" sz="1400" dirty="0">
                        <a:solidFill>
                          <a:srgbClr val="000000"/>
                        </a:solidFill>
                        <a:effectLst/>
                        <a:latin typeface="Minion Pro" panose="02040503050306020203" pitchFamily="18" charset="0"/>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600" kern="1200">
                          <a:solidFill>
                            <a:srgbClr val="000000"/>
                          </a:solidFill>
                          <a:effectLst/>
                          <a:latin typeface="Minion Pro" panose="02040503050306020203" pitchFamily="18" charset="0"/>
                        </a:rPr>
                        <a:t>Apnea</a:t>
                      </a:r>
                      <a:endParaRPr lang="en-US" sz="1400">
                        <a:solidFill>
                          <a:srgbClr val="000000"/>
                        </a:solidFill>
                        <a:effectLst/>
                        <a:latin typeface="Minion Pro" panose="02040503050306020203" pitchFamily="18" charset="0"/>
                        <a:ea typeface="Calibri"/>
                        <a:cs typeface="Times New Roman"/>
                      </a:endParaRPr>
                    </a:p>
                  </a:txBody>
                  <a:tcPr marL="68580" marR="68580" marT="0" marB="0">
                    <a:noFill/>
                  </a:tcPr>
                </a:tc>
                <a:extLst>
                  <a:ext uri="{0D108BD9-81ED-4DB2-BD59-A6C34878D82A}">
                    <a16:rowId xmlns="" xmlns:a16="http://schemas.microsoft.com/office/drawing/2014/main" val="10001"/>
                  </a:ext>
                </a:extLst>
              </a:tr>
              <a:tr h="0">
                <a:tc>
                  <a:txBody>
                    <a:bodyPr/>
                    <a:lstStyle/>
                    <a:p>
                      <a:pPr marL="0" marR="0">
                        <a:lnSpc>
                          <a:spcPct val="115000"/>
                        </a:lnSpc>
                        <a:spcBef>
                          <a:spcPts val="0"/>
                        </a:spcBef>
                        <a:spcAft>
                          <a:spcPts val="0"/>
                        </a:spcAft>
                      </a:pPr>
                      <a:r>
                        <a:rPr lang="en-US" sz="1600" kern="1200">
                          <a:solidFill>
                            <a:srgbClr val="000000"/>
                          </a:solidFill>
                          <a:effectLst/>
                          <a:latin typeface="Minion Pro" panose="02040503050306020203" pitchFamily="18" charset="0"/>
                        </a:rPr>
                        <a:t>Work of Breathing</a:t>
                      </a:r>
                      <a:endParaRPr lang="en-US" sz="1400">
                        <a:solidFill>
                          <a:srgbClr val="000000"/>
                        </a:solidFill>
                        <a:effectLst/>
                        <a:latin typeface="Minion Pro" panose="02040503050306020203" pitchFamily="18" charset="0"/>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600" kern="1200">
                          <a:solidFill>
                            <a:srgbClr val="000000"/>
                          </a:solidFill>
                          <a:effectLst/>
                          <a:latin typeface="Minion Pro" panose="02040503050306020203" pitchFamily="18" charset="0"/>
                        </a:rPr>
                        <a:t>Inadequate respiratory effort; nasal flaring, accessory muscle use</a:t>
                      </a:r>
                      <a:endParaRPr lang="en-US" sz="1400">
                        <a:solidFill>
                          <a:srgbClr val="000000"/>
                        </a:solidFill>
                        <a:effectLst/>
                        <a:latin typeface="Minion Pro" panose="02040503050306020203" pitchFamily="18" charset="0"/>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600" kern="1200" dirty="0">
                          <a:solidFill>
                            <a:srgbClr val="000000"/>
                          </a:solidFill>
                          <a:effectLst/>
                          <a:latin typeface="Minion Pro" panose="02040503050306020203" pitchFamily="18" charset="0"/>
                        </a:rPr>
                        <a:t>Increased or decreased respiratory effort</a:t>
                      </a:r>
                      <a:endParaRPr lang="en-US" sz="1400" dirty="0">
                        <a:solidFill>
                          <a:srgbClr val="000000"/>
                        </a:solidFill>
                        <a:effectLst/>
                        <a:latin typeface="Minion Pro" panose="02040503050306020203" pitchFamily="18" charset="0"/>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600" kern="1200">
                          <a:solidFill>
                            <a:srgbClr val="000000"/>
                          </a:solidFill>
                          <a:effectLst/>
                          <a:latin typeface="Minion Pro" panose="02040503050306020203" pitchFamily="18" charset="0"/>
                        </a:rPr>
                        <a:t>No respiratory effort</a:t>
                      </a:r>
                      <a:endParaRPr lang="en-US" sz="1400">
                        <a:solidFill>
                          <a:srgbClr val="000000"/>
                        </a:solidFill>
                        <a:effectLst/>
                        <a:latin typeface="Minion Pro" panose="02040503050306020203" pitchFamily="18" charset="0"/>
                        <a:ea typeface="Calibri"/>
                        <a:cs typeface="Times New Roman"/>
                      </a:endParaRPr>
                    </a:p>
                  </a:txBody>
                  <a:tcPr marL="68580" marR="68580" marT="0" marB="0">
                    <a:noFill/>
                  </a:tcPr>
                </a:tc>
                <a:extLst>
                  <a:ext uri="{0D108BD9-81ED-4DB2-BD59-A6C34878D82A}">
                    <a16:rowId xmlns="" xmlns:a16="http://schemas.microsoft.com/office/drawing/2014/main" val="10002"/>
                  </a:ext>
                </a:extLst>
              </a:tr>
              <a:tr h="0">
                <a:tc>
                  <a:txBody>
                    <a:bodyPr/>
                    <a:lstStyle/>
                    <a:p>
                      <a:pPr marL="0" marR="0">
                        <a:lnSpc>
                          <a:spcPct val="115000"/>
                        </a:lnSpc>
                        <a:spcBef>
                          <a:spcPts val="0"/>
                        </a:spcBef>
                        <a:spcAft>
                          <a:spcPts val="0"/>
                        </a:spcAft>
                      </a:pPr>
                      <a:r>
                        <a:rPr lang="en-US" sz="1600" kern="1200" dirty="0">
                          <a:solidFill>
                            <a:srgbClr val="000000"/>
                          </a:solidFill>
                          <a:effectLst/>
                          <a:latin typeface="Minion Pro" panose="02040503050306020203" pitchFamily="18" charset="0"/>
                        </a:rPr>
                        <a:t>Adventitial Breath Sounds</a:t>
                      </a:r>
                      <a:endParaRPr lang="en-US" sz="1400" dirty="0">
                        <a:solidFill>
                          <a:srgbClr val="000000"/>
                        </a:solidFill>
                        <a:effectLst/>
                        <a:latin typeface="Minion Pro" panose="02040503050306020203" pitchFamily="18" charset="0"/>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600" kern="1200" dirty="0">
                          <a:solidFill>
                            <a:srgbClr val="000000"/>
                          </a:solidFill>
                          <a:effectLst/>
                          <a:latin typeface="Minion Pro" panose="02040503050306020203" pitchFamily="18" charset="0"/>
                        </a:rPr>
                        <a:t>Abnormal airway sounds; grunting, stridor</a:t>
                      </a:r>
                      <a:endParaRPr lang="en-US" sz="1400" dirty="0">
                        <a:solidFill>
                          <a:srgbClr val="000000"/>
                        </a:solidFill>
                        <a:effectLst/>
                        <a:latin typeface="Minion Pro" panose="02040503050306020203" pitchFamily="18" charset="0"/>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600" kern="1200" dirty="0">
                          <a:solidFill>
                            <a:srgbClr val="000000"/>
                          </a:solidFill>
                          <a:effectLst/>
                          <a:latin typeface="Minion Pro" panose="02040503050306020203" pitchFamily="18" charset="0"/>
                        </a:rPr>
                        <a:t>Abnormal airway sounds; grunting, stridor, wheezing, crackles, diminished air movement</a:t>
                      </a:r>
                      <a:endParaRPr lang="en-US" sz="1400" dirty="0">
                        <a:solidFill>
                          <a:srgbClr val="000000"/>
                        </a:solidFill>
                        <a:effectLst/>
                        <a:latin typeface="Minion Pro" panose="02040503050306020203" pitchFamily="18" charset="0"/>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600" kern="1200" dirty="0">
                          <a:solidFill>
                            <a:srgbClr val="000000"/>
                          </a:solidFill>
                          <a:effectLst/>
                          <a:latin typeface="Minion Pro" panose="02040503050306020203" pitchFamily="18" charset="0"/>
                        </a:rPr>
                        <a:t>No air movement</a:t>
                      </a:r>
                      <a:endParaRPr lang="en-US" sz="1400" dirty="0">
                        <a:solidFill>
                          <a:srgbClr val="000000"/>
                        </a:solidFill>
                        <a:effectLst/>
                        <a:latin typeface="Minion Pro" panose="02040503050306020203" pitchFamily="18" charset="0"/>
                        <a:ea typeface="Calibri"/>
                        <a:cs typeface="Times New Roman"/>
                      </a:endParaRPr>
                    </a:p>
                  </a:txBody>
                  <a:tcPr marL="68580" marR="68580" marT="0" marB="0">
                    <a:noFill/>
                  </a:tcPr>
                </a:tc>
                <a:extLst>
                  <a:ext uri="{0D108BD9-81ED-4DB2-BD59-A6C34878D82A}">
                    <a16:rowId xmlns="" xmlns:a16="http://schemas.microsoft.com/office/drawing/2014/main" val="10003"/>
                  </a:ext>
                </a:extLst>
              </a:tr>
              <a:tr h="0">
                <a:tc>
                  <a:txBody>
                    <a:bodyPr/>
                    <a:lstStyle/>
                    <a:p>
                      <a:pPr marL="0" marR="0">
                        <a:lnSpc>
                          <a:spcPct val="115000"/>
                        </a:lnSpc>
                        <a:spcBef>
                          <a:spcPts val="0"/>
                        </a:spcBef>
                        <a:spcAft>
                          <a:spcPts val="0"/>
                        </a:spcAft>
                      </a:pPr>
                      <a:r>
                        <a:rPr lang="en-US" sz="1600" kern="1200">
                          <a:solidFill>
                            <a:srgbClr val="000000"/>
                          </a:solidFill>
                          <a:effectLst/>
                          <a:latin typeface="Minion Pro" panose="02040503050306020203" pitchFamily="18" charset="0"/>
                        </a:rPr>
                        <a:t>Cardiovascular changes</a:t>
                      </a:r>
                      <a:endParaRPr lang="en-US" sz="1400">
                        <a:solidFill>
                          <a:srgbClr val="000000"/>
                        </a:solidFill>
                        <a:effectLst/>
                        <a:latin typeface="Minion Pro" panose="02040503050306020203" pitchFamily="18" charset="0"/>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600" kern="1200">
                          <a:solidFill>
                            <a:srgbClr val="000000"/>
                          </a:solidFill>
                          <a:effectLst/>
                          <a:latin typeface="Minion Pro" panose="02040503050306020203" pitchFamily="18" charset="0"/>
                        </a:rPr>
                        <a:t>Tachycardia</a:t>
                      </a:r>
                      <a:endParaRPr lang="en-US" sz="1400">
                        <a:solidFill>
                          <a:srgbClr val="000000"/>
                        </a:solidFill>
                        <a:effectLst/>
                        <a:latin typeface="Minion Pro" panose="02040503050306020203" pitchFamily="18" charset="0"/>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600" kern="1200">
                          <a:solidFill>
                            <a:srgbClr val="000000"/>
                          </a:solidFill>
                          <a:effectLst/>
                          <a:latin typeface="Minion Pro" panose="02040503050306020203" pitchFamily="18" charset="0"/>
                        </a:rPr>
                        <a:t>Heart rate reduces as they become increasingly hypoxic; cyanosis, mottling</a:t>
                      </a:r>
                      <a:endParaRPr lang="en-US" sz="1400">
                        <a:solidFill>
                          <a:srgbClr val="000000"/>
                        </a:solidFill>
                        <a:effectLst/>
                        <a:latin typeface="Minion Pro" panose="02040503050306020203" pitchFamily="18" charset="0"/>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600" kern="1200">
                          <a:solidFill>
                            <a:srgbClr val="000000"/>
                          </a:solidFill>
                          <a:effectLst/>
                          <a:latin typeface="Minion Pro" panose="02040503050306020203" pitchFamily="18" charset="0"/>
                        </a:rPr>
                        <a:t>Bradycardia; Cardiopulmonary arrest</a:t>
                      </a:r>
                      <a:endParaRPr lang="en-US" sz="1400">
                        <a:solidFill>
                          <a:srgbClr val="000000"/>
                        </a:solidFill>
                        <a:effectLst/>
                        <a:latin typeface="Minion Pro" panose="02040503050306020203" pitchFamily="18" charset="0"/>
                        <a:ea typeface="Calibri"/>
                        <a:cs typeface="Times New Roman"/>
                      </a:endParaRPr>
                    </a:p>
                  </a:txBody>
                  <a:tcPr marL="68580" marR="68580" marT="0" marB="0">
                    <a:noFill/>
                  </a:tcPr>
                </a:tc>
                <a:extLst>
                  <a:ext uri="{0D108BD9-81ED-4DB2-BD59-A6C34878D82A}">
                    <a16:rowId xmlns="" xmlns:a16="http://schemas.microsoft.com/office/drawing/2014/main" val="10004"/>
                  </a:ext>
                </a:extLst>
              </a:tr>
              <a:tr h="0">
                <a:tc>
                  <a:txBody>
                    <a:bodyPr/>
                    <a:lstStyle/>
                    <a:p>
                      <a:pPr marL="0" marR="0">
                        <a:lnSpc>
                          <a:spcPct val="115000"/>
                        </a:lnSpc>
                        <a:spcBef>
                          <a:spcPts val="0"/>
                        </a:spcBef>
                        <a:spcAft>
                          <a:spcPts val="0"/>
                        </a:spcAft>
                      </a:pPr>
                      <a:r>
                        <a:rPr lang="en-US" sz="1600" kern="1200">
                          <a:solidFill>
                            <a:srgbClr val="000000"/>
                          </a:solidFill>
                          <a:effectLst/>
                          <a:latin typeface="Minion Pro" panose="02040503050306020203" pitchFamily="18" charset="0"/>
                        </a:rPr>
                        <a:t>Mental Status</a:t>
                      </a:r>
                      <a:endParaRPr lang="en-US" sz="1400">
                        <a:solidFill>
                          <a:srgbClr val="000000"/>
                        </a:solidFill>
                        <a:effectLst/>
                        <a:latin typeface="Minion Pro" panose="02040503050306020203" pitchFamily="18" charset="0"/>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600" kern="1200">
                          <a:solidFill>
                            <a:srgbClr val="000000"/>
                          </a:solidFill>
                          <a:effectLst/>
                          <a:latin typeface="Minion Pro" panose="02040503050306020203" pitchFamily="18" charset="0"/>
                        </a:rPr>
                        <a:t>Normal</a:t>
                      </a:r>
                      <a:endParaRPr lang="en-US" sz="1400">
                        <a:solidFill>
                          <a:srgbClr val="000000"/>
                        </a:solidFill>
                        <a:effectLst/>
                        <a:latin typeface="Minion Pro" panose="02040503050306020203" pitchFamily="18" charset="0"/>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600" kern="1200">
                          <a:solidFill>
                            <a:srgbClr val="000000"/>
                          </a:solidFill>
                          <a:effectLst/>
                          <a:latin typeface="Minion Pro" panose="02040503050306020203" pitchFamily="18" charset="0"/>
                        </a:rPr>
                        <a:t>Decreased level of consciousness</a:t>
                      </a:r>
                      <a:endParaRPr lang="en-US" sz="1400">
                        <a:solidFill>
                          <a:srgbClr val="000000"/>
                        </a:solidFill>
                        <a:effectLst/>
                        <a:latin typeface="Minion Pro" panose="02040503050306020203" pitchFamily="18" charset="0"/>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600" kern="1200" dirty="0">
                          <a:solidFill>
                            <a:srgbClr val="000000"/>
                          </a:solidFill>
                          <a:effectLst/>
                          <a:latin typeface="Minion Pro" panose="02040503050306020203" pitchFamily="18" charset="0"/>
                        </a:rPr>
                        <a:t>Comatose</a:t>
                      </a:r>
                      <a:endParaRPr lang="en-US" sz="1400" dirty="0">
                        <a:solidFill>
                          <a:srgbClr val="000000"/>
                        </a:solidFill>
                        <a:effectLst/>
                        <a:latin typeface="Minion Pro" panose="02040503050306020203" pitchFamily="18" charset="0"/>
                        <a:ea typeface="Calibri"/>
                        <a:cs typeface="Times New Roman"/>
                      </a:endParaRPr>
                    </a:p>
                  </a:txBody>
                  <a:tcPr marL="68580" marR="68580" marT="0" marB="0">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4895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FBC4F6-201F-442A-8245-B562D9637FE2}"/>
              </a:ext>
            </a:extLst>
          </p:cNvPr>
          <p:cNvSpPr>
            <a:spLocks noGrp="1"/>
          </p:cNvSpPr>
          <p:nvPr>
            <p:ph type="title"/>
          </p:nvPr>
        </p:nvSpPr>
        <p:spPr/>
        <p:txBody>
          <a:bodyPr>
            <a:noAutofit/>
          </a:bodyPr>
          <a:lstStyle/>
          <a:p>
            <a:r>
              <a:rPr lang="en-US" dirty="0"/>
              <a:t>Common Upper Respiratory Emergencies</a:t>
            </a:r>
            <a:endParaRPr lang="en-US" dirty="0">
              <a:solidFill>
                <a:srgbClr val="FF0000"/>
              </a:solidFill>
            </a:endParaRPr>
          </a:p>
        </p:txBody>
      </p:sp>
      <p:sp>
        <p:nvSpPr>
          <p:cNvPr id="3" name="Content Placeholder 2">
            <a:extLst>
              <a:ext uri="{FF2B5EF4-FFF2-40B4-BE49-F238E27FC236}">
                <a16:creationId xmlns="" xmlns:a16="http://schemas.microsoft.com/office/drawing/2014/main" id="{C169DA31-A166-498E-9378-93104B20224C}"/>
              </a:ext>
            </a:extLst>
          </p:cNvPr>
          <p:cNvSpPr>
            <a:spLocks noGrp="1"/>
          </p:cNvSpPr>
          <p:nvPr>
            <p:ph idx="1"/>
          </p:nvPr>
        </p:nvSpPr>
        <p:spPr>
          <a:xfrm>
            <a:off x="4567909" y="2065266"/>
            <a:ext cx="3725227" cy="604629"/>
          </a:xfrm>
        </p:spPr>
        <p:txBody>
          <a:bodyPr>
            <a:normAutofit/>
          </a:bodyPr>
          <a:lstStyle/>
          <a:p>
            <a:pPr marL="0" indent="0">
              <a:buNone/>
            </a:pPr>
            <a:r>
              <a:rPr lang="en-US" dirty="0">
                <a:latin typeface="Minion Pro" panose="02040503050306020203" pitchFamily="18" charset="0"/>
              </a:rPr>
              <a:t>Foreign body obstruction (FBO)</a:t>
            </a:r>
          </a:p>
        </p:txBody>
      </p:sp>
      <p:pic>
        <p:nvPicPr>
          <p:cNvPr id="3074" name="Picture 2" descr="A photo shows a child in a field with swelling around the ey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046" y="2957585"/>
            <a:ext cx="3598683" cy="24824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A photo shows a child sitting in a car and choking on foo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587" y="2998434"/>
            <a:ext cx="3251870" cy="24415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62916" y="5440010"/>
            <a:ext cx="1612942" cy="215444"/>
          </a:xfrm>
          <a:prstGeom prst="rect">
            <a:avLst/>
          </a:prstGeom>
        </p:spPr>
        <p:txBody>
          <a:bodyPr wrap="none">
            <a:spAutoFit/>
          </a:bodyPr>
          <a:lstStyle/>
          <a:p>
            <a:pPr algn="ct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Vadim</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Ratnikov</a:t>
            </a:r>
            <a:r>
              <a:rPr lang="en-US" sz="800" dirty="0">
                <a:solidFill>
                  <a:srgbClr val="000000"/>
                </a:solidFill>
                <a:latin typeface="Arial" pitchFamily="34" charset="0"/>
                <a:cs typeface="Arial" pitchFamily="34" charset="0"/>
              </a:rPr>
              <a:t>/</a:t>
            </a:r>
            <a:r>
              <a:rPr lang="en-US" sz="800" dirty="0" err="1">
                <a:solidFill>
                  <a:srgbClr val="000000"/>
                </a:solidFill>
                <a:latin typeface="Arial" pitchFamily="34" charset="0"/>
                <a:cs typeface="Arial" pitchFamily="34" charset="0"/>
              </a:rPr>
              <a:t>Shutterstock</a:t>
            </a:r>
            <a:endParaRPr lang="en-US" sz="800" dirty="0">
              <a:solidFill>
                <a:srgbClr val="000000"/>
              </a:solidFill>
              <a:latin typeface="Arial" pitchFamily="34" charset="0"/>
              <a:cs typeface="Arial" pitchFamily="34" charset="0"/>
            </a:endParaRPr>
          </a:p>
        </p:txBody>
      </p:sp>
      <p:sp>
        <p:nvSpPr>
          <p:cNvPr id="7" name="Rectangle 6"/>
          <p:cNvSpPr/>
          <p:nvPr/>
        </p:nvSpPr>
        <p:spPr>
          <a:xfrm>
            <a:off x="5781947" y="5480859"/>
            <a:ext cx="1297150" cy="215444"/>
          </a:xfrm>
          <a:prstGeom prst="rect">
            <a:avLst/>
          </a:prstGeom>
        </p:spPr>
        <p:txBody>
          <a:bodyPr wrap="none">
            <a:spAutoFit/>
          </a:bodyPr>
          <a:lstStyle/>
          <a:p>
            <a:pPr algn="ct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Ole.CNX</a:t>
            </a:r>
            <a:r>
              <a:rPr lang="en-US" sz="800" dirty="0">
                <a:solidFill>
                  <a:srgbClr val="000000"/>
                </a:solidFill>
                <a:latin typeface="Arial" pitchFamily="34" charset="0"/>
                <a:cs typeface="Arial" pitchFamily="34" charset="0"/>
              </a:rPr>
              <a:t>/</a:t>
            </a:r>
            <a:r>
              <a:rPr lang="en-US" sz="800" dirty="0" err="1">
                <a:solidFill>
                  <a:srgbClr val="000000"/>
                </a:solidFill>
                <a:latin typeface="Arial" pitchFamily="34" charset="0"/>
                <a:cs typeface="Arial" pitchFamily="34" charset="0"/>
              </a:rPr>
              <a:t>Shutterstock</a:t>
            </a:r>
            <a:endParaRPr lang="en-US" sz="800" dirty="0">
              <a:solidFill>
                <a:srgbClr val="000000"/>
              </a:solidFill>
              <a:latin typeface="Arial" pitchFamily="34" charset="0"/>
              <a:cs typeface="Arial" pitchFamily="34" charset="0"/>
            </a:endParaRPr>
          </a:p>
        </p:txBody>
      </p:sp>
      <p:sp>
        <p:nvSpPr>
          <p:cNvPr id="4" name="TextBox 3">
            <a:extLst>
              <a:ext uri="{FF2B5EF4-FFF2-40B4-BE49-F238E27FC236}">
                <a16:creationId xmlns="" xmlns:a16="http://schemas.microsoft.com/office/drawing/2014/main" id="{430A2BA4-988E-A84D-85D2-B16BCE812936}"/>
              </a:ext>
            </a:extLst>
          </p:cNvPr>
          <p:cNvSpPr txBox="1"/>
          <p:nvPr/>
        </p:nvSpPr>
        <p:spPr>
          <a:xfrm>
            <a:off x="838200" y="2065266"/>
            <a:ext cx="1531188" cy="692497"/>
          </a:xfrm>
          <a:prstGeom prst="rect">
            <a:avLst/>
          </a:prstGeom>
          <a:noFill/>
        </p:spPr>
        <p:txBody>
          <a:bodyPr wrap="none" rtlCol="0">
            <a:spAutoFit/>
          </a:bodyPr>
          <a:lstStyle/>
          <a:p>
            <a:r>
              <a:rPr lang="en-US" sz="2100" dirty="0">
                <a:solidFill>
                  <a:srgbClr val="000000"/>
                </a:solidFill>
                <a:latin typeface="Minion Pro" panose="02040503050306020203" pitchFamily="18" charset="0"/>
              </a:rPr>
              <a:t>Anaphylaxis</a:t>
            </a:r>
          </a:p>
          <a:p>
            <a:endParaRPr lang="en-US" dirty="0"/>
          </a:p>
        </p:txBody>
      </p:sp>
    </p:spTree>
    <p:extLst>
      <p:ext uri="{BB962C8B-B14F-4D97-AF65-F5344CB8AC3E}">
        <p14:creationId xmlns:p14="http://schemas.microsoft.com/office/powerpoint/2010/main" val="259219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FBC4F6-201F-442A-8245-B562D9637FE2}"/>
              </a:ext>
            </a:extLst>
          </p:cNvPr>
          <p:cNvSpPr>
            <a:spLocks noGrp="1"/>
          </p:cNvSpPr>
          <p:nvPr>
            <p:ph type="title"/>
          </p:nvPr>
        </p:nvSpPr>
        <p:spPr/>
        <p:txBody>
          <a:bodyPr>
            <a:normAutofit/>
          </a:bodyPr>
          <a:lstStyle/>
          <a:p>
            <a:r>
              <a:rPr lang="en-US" dirty="0"/>
              <a:t>Common Upper Respiratory Emergencies</a:t>
            </a:r>
          </a:p>
        </p:txBody>
      </p:sp>
      <p:sp>
        <p:nvSpPr>
          <p:cNvPr id="3" name="Content Placeholder 2">
            <a:extLst>
              <a:ext uri="{FF2B5EF4-FFF2-40B4-BE49-F238E27FC236}">
                <a16:creationId xmlns="" xmlns:a16="http://schemas.microsoft.com/office/drawing/2014/main" id="{C169DA31-A166-498E-9378-93104B20224C}"/>
              </a:ext>
            </a:extLst>
          </p:cNvPr>
          <p:cNvSpPr>
            <a:spLocks noGrp="1"/>
          </p:cNvSpPr>
          <p:nvPr>
            <p:ph sz="half" idx="1"/>
          </p:nvPr>
        </p:nvSpPr>
        <p:spPr>
          <a:xfrm>
            <a:off x="685800" y="1842062"/>
            <a:ext cx="3641598" cy="4729436"/>
          </a:xfrm>
        </p:spPr>
        <p:txBody>
          <a:bodyPr/>
          <a:lstStyle/>
          <a:p>
            <a:r>
              <a:rPr lang="en-US" dirty="0">
                <a:latin typeface="Minion Pro" panose="02040503050306020203" pitchFamily="18" charset="0"/>
              </a:rPr>
              <a:t>Croup</a:t>
            </a:r>
          </a:p>
          <a:p>
            <a:pPr lvl="1"/>
            <a:r>
              <a:rPr lang="en-US" dirty="0">
                <a:latin typeface="Minion Pro" panose="02040503050306020203" pitchFamily="18" charset="0"/>
              </a:rPr>
              <a:t>Viral</a:t>
            </a:r>
          </a:p>
          <a:p>
            <a:pPr lvl="2"/>
            <a:r>
              <a:rPr lang="en-US" dirty="0">
                <a:latin typeface="Minion Pro" panose="02040503050306020203" pitchFamily="18" charset="0"/>
              </a:rPr>
              <a:t>Acute laryngotracheobronchitis (LTB)</a:t>
            </a:r>
          </a:p>
          <a:p>
            <a:pPr lvl="1"/>
            <a:r>
              <a:rPr lang="en-US" dirty="0">
                <a:latin typeface="Minion Pro" panose="02040503050306020203" pitchFamily="18" charset="0"/>
              </a:rPr>
              <a:t>Bacterial</a:t>
            </a:r>
          </a:p>
          <a:p>
            <a:pPr lvl="2"/>
            <a:r>
              <a:rPr lang="en-US" dirty="0">
                <a:latin typeface="Minion Pro" panose="02040503050306020203" pitchFamily="18" charset="0"/>
              </a:rPr>
              <a:t>Retropharyngeal abscess (RPA)</a:t>
            </a:r>
          </a:p>
          <a:p>
            <a:pPr lvl="2"/>
            <a:r>
              <a:rPr lang="en-US" dirty="0">
                <a:latin typeface="Minion Pro" panose="02040503050306020203" pitchFamily="18" charset="0"/>
              </a:rPr>
              <a:t>Tracheitis</a:t>
            </a:r>
          </a:p>
        </p:txBody>
      </p:sp>
      <p:pic>
        <p:nvPicPr>
          <p:cNvPr id="4098" name="Picture 2" descr="The trachea leads to the lungs. A cross-section of the trachea in a healthy airway shows thin outer trachealis muscle and thin inner smooth muscle lining the wide lumen. During croup, the smooth muscle is thickened, causing narrowing of the lumen. The smooth muscle is inflamed and affected by viral infection." title="An illustration shows the condition of trachea during c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831344"/>
            <a:ext cx="4600982" cy="27508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20416" y="5619822"/>
            <a:ext cx="1189749" cy="215444"/>
          </a:xfrm>
          <a:prstGeom prst="rect">
            <a:avLst/>
          </a:prstGeom>
        </p:spPr>
        <p:txBody>
          <a:bodyPr wrap="none">
            <a:spAutoFit/>
          </a:bodyPr>
          <a:lstStyle/>
          <a:p>
            <a:pPr algn="ct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joshya</a:t>
            </a:r>
            <a:r>
              <a:rPr lang="en-US" sz="800" dirty="0">
                <a:solidFill>
                  <a:srgbClr val="000000"/>
                </a:solidFill>
                <a:latin typeface="Arial" pitchFamily="34" charset="0"/>
                <a:cs typeface="Arial" pitchFamily="34" charset="0"/>
              </a:rPr>
              <a:t>/</a:t>
            </a:r>
            <a:r>
              <a:rPr lang="en-US" sz="800" dirty="0" err="1">
                <a:solidFill>
                  <a:srgbClr val="000000"/>
                </a:solidFill>
                <a:latin typeface="Arial" pitchFamily="34" charset="0"/>
                <a:cs typeface="Arial" pitchFamily="34" charset="0"/>
              </a:rPr>
              <a:t>Shutterstock</a:t>
            </a:r>
            <a:endParaRPr lang="en-US" sz="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07529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FBC4F6-201F-442A-8245-B562D9637FE2}"/>
              </a:ext>
            </a:extLst>
          </p:cNvPr>
          <p:cNvSpPr>
            <a:spLocks noGrp="1"/>
          </p:cNvSpPr>
          <p:nvPr>
            <p:ph type="title"/>
          </p:nvPr>
        </p:nvSpPr>
        <p:spPr/>
        <p:txBody>
          <a:bodyPr>
            <a:normAutofit/>
          </a:bodyPr>
          <a:lstStyle/>
          <a:p>
            <a:r>
              <a:rPr lang="en-US" dirty="0"/>
              <a:t>Common Lower Respiratory Emergencies</a:t>
            </a:r>
            <a:endParaRPr lang="en-US" dirty="0">
              <a:solidFill>
                <a:srgbClr val="FF0000"/>
              </a:solidFill>
            </a:endParaRPr>
          </a:p>
        </p:txBody>
      </p:sp>
      <p:sp>
        <p:nvSpPr>
          <p:cNvPr id="3" name="Content Placeholder 2">
            <a:extLst>
              <a:ext uri="{FF2B5EF4-FFF2-40B4-BE49-F238E27FC236}">
                <a16:creationId xmlns="" xmlns:a16="http://schemas.microsoft.com/office/drawing/2014/main" id="{C169DA31-A166-498E-9378-93104B20224C}"/>
              </a:ext>
            </a:extLst>
          </p:cNvPr>
          <p:cNvSpPr>
            <a:spLocks noGrp="1"/>
          </p:cNvSpPr>
          <p:nvPr>
            <p:ph idx="1"/>
          </p:nvPr>
        </p:nvSpPr>
        <p:spPr>
          <a:xfrm>
            <a:off x="838200" y="2071024"/>
            <a:ext cx="2277427" cy="546598"/>
          </a:xfrm>
        </p:spPr>
        <p:txBody>
          <a:bodyPr>
            <a:normAutofit/>
          </a:bodyPr>
          <a:lstStyle/>
          <a:p>
            <a:pPr marL="0" indent="0">
              <a:buNone/>
            </a:pPr>
            <a:r>
              <a:rPr lang="en-US" dirty="0">
                <a:solidFill>
                  <a:srgbClr val="000000"/>
                </a:solidFill>
                <a:latin typeface="Minion Pro" panose="02040503050306020203" pitchFamily="18" charset="0"/>
              </a:rPr>
              <a:t>Bronchiolitis</a:t>
            </a:r>
          </a:p>
        </p:txBody>
      </p:sp>
      <p:pic>
        <p:nvPicPr>
          <p:cNvPr id="5122" name="Picture 2" descr="An illustration shows phlegm oozing out of a lung airw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623735"/>
            <a:ext cx="3063721" cy="306372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In the first condition, the muscle has a normal airway lining. In the second condition, the airway has tightened muscle and inflamed lining. In the third condition, the airway has severely tightened muscle, inflamed lining, and excess mucus." title="An illustration shows the three conditions of airway during asth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696000" y="2646878"/>
            <a:ext cx="3733800" cy="30521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47992" y="5712244"/>
            <a:ext cx="1396536" cy="215444"/>
          </a:xfrm>
          <a:prstGeom prst="rect">
            <a:avLst/>
          </a:prstGeom>
        </p:spPr>
        <p:txBody>
          <a:bodyPr wrap="none">
            <a:spAutoFit/>
          </a:bodyPr>
          <a:lstStyle/>
          <a:p>
            <a:pPr algn="ct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Lightspring</a:t>
            </a:r>
            <a:r>
              <a:rPr lang="en-US" sz="800" dirty="0">
                <a:solidFill>
                  <a:srgbClr val="000000"/>
                </a:solidFill>
                <a:latin typeface="Arial" pitchFamily="34" charset="0"/>
                <a:cs typeface="Arial" pitchFamily="34" charset="0"/>
              </a:rPr>
              <a:t>/</a:t>
            </a:r>
            <a:r>
              <a:rPr lang="en-US" sz="800" dirty="0" err="1">
                <a:solidFill>
                  <a:srgbClr val="000000"/>
                </a:solidFill>
                <a:latin typeface="Arial" pitchFamily="34" charset="0"/>
                <a:cs typeface="Arial" pitchFamily="34" charset="0"/>
              </a:rPr>
              <a:t>Shutterstock</a:t>
            </a:r>
            <a:endParaRPr lang="en-US" sz="800" dirty="0">
              <a:solidFill>
                <a:srgbClr val="000000"/>
              </a:solidFill>
              <a:latin typeface="Arial" pitchFamily="34" charset="0"/>
              <a:cs typeface="Arial" pitchFamily="34" charset="0"/>
            </a:endParaRPr>
          </a:p>
        </p:txBody>
      </p:sp>
      <p:sp>
        <p:nvSpPr>
          <p:cNvPr id="5" name="Rectangle 4"/>
          <p:cNvSpPr/>
          <p:nvPr/>
        </p:nvSpPr>
        <p:spPr>
          <a:xfrm>
            <a:off x="5767650" y="5675621"/>
            <a:ext cx="1590500" cy="215444"/>
          </a:xfrm>
          <a:prstGeom prst="rect">
            <a:avLst/>
          </a:prstGeom>
        </p:spPr>
        <p:txBody>
          <a:bodyPr wrap="none">
            <a:spAutoFit/>
          </a:bodyPr>
          <a:lstStyle/>
          <a:p>
            <a:pPr algn="ct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BlueRingMedia</a:t>
            </a:r>
            <a:r>
              <a:rPr lang="en-US" sz="800" dirty="0">
                <a:solidFill>
                  <a:srgbClr val="000000"/>
                </a:solidFill>
                <a:latin typeface="Arial" pitchFamily="34" charset="0"/>
                <a:cs typeface="Arial" pitchFamily="34" charset="0"/>
              </a:rPr>
              <a:t>/</a:t>
            </a:r>
            <a:r>
              <a:rPr lang="en-US" sz="800" dirty="0" err="1">
                <a:solidFill>
                  <a:srgbClr val="000000"/>
                </a:solidFill>
                <a:latin typeface="Arial" pitchFamily="34" charset="0"/>
                <a:cs typeface="Arial" pitchFamily="34" charset="0"/>
              </a:rPr>
              <a:t>Shutterstock</a:t>
            </a:r>
            <a:endParaRPr lang="en-US" sz="800" dirty="0">
              <a:solidFill>
                <a:srgbClr val="000000"/>
              </a:solidFill>
              <a:latin typeface="Arial" pitchFamily="34" charset="0"/>
              <a:cs typeface="Arial" pitchFamily="34" charset="0"/>
            </a:endParaRPr>
          </a:p>
        </p:txBody>
      </p:sp>
      <p:sp>
        <p:nvSpPr>
          <p:cNvPr id="6" name="Rectangle 5">
            <a:extLst>
              <a:ext uri="{FF2B5EF4-FFF2-40B4-BE49-F238E27FC236}">
                <a16:creationId xmlns="" xmlns:a16="http://schemas.microsoft.com/office/drawing/2014/main" id="{0A4B440A-5567-7543-875C-78BDBD294582}"/>
              </a:ext>
            </a:extLst>
          </p:cNvPr>
          <p:cNvSpPr/>
          <p:nvPr/>
        </p:nvSpPr>
        <p:spPr>
          <a:xfrm>
            <a:off x="4572000" y="2037523"/>
            <a:ext cx="1035861" cy="415498"/>
          </a:xfrm>
          <a:prstGeom prst="rect">
            <a:avLst/>
          </a:prstGeom>
        </p:spPr>
        <p:txBody>
          <a:bodyPr wrap="none">
            <a:spAutoFit/>
          </a:bodyPr>
          <a:lstStyle/>
          <a:p>
            <a:r>
              <a:rPr lang="en-US" sz="2100" dirty="0">
                <a:solidFill>
                  <a:srgbClr val="000000"/>
                </a:solidFill>
                <a:latin typeface="Minion Pro" panose="02040503050306020203" pitchFamily="18" charset="0"/>
              </a:rPr>
              <a:t>Asthma</a:t>
            </a:r>
          </a:p>
        </p:txBody>
      </p:sp>
    </p:spTree>
    <p:extLst>
      <p:ext uri="{BB962C8B-B14F-4D97-AF65-F5344CB8AC3E}">
        <p14:creationId xmlns:p14="http://schemas.microsoft.com/office/powerpoint/2010/main" val="2870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Custom 2">
      <a:dk1>
        <a:srgbClr val="4196D7"/>
      </a:dk1>
      <a:lt1>
        <a:srgbClr val="6E6E71"/>
      </a:lt1>
      <a:dk2>
        <a:srgbClr val="3C9FAE"/>
      </a:dk2>
      <a:lt2>
        <a:srgbClr val="7A174E"/>
      </a:lt2>
      <a:accent1>
        <a:srgbClr val="EAE62A"/>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19131</TotalTime>
  <Words>6713</Words>
  <Application>Microsoft Office PowerPoint</Application>
  <PresentationFormat>On-screen Show (4:3)</PresentationFormat>
  <Paragraphs>917</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Educational subjects 16x9</vt:lpstr>
      <vt:lpstr>PowerPoint Presentation</vt:lpstr>
      <vt:lpstr>PowerPoint Presentation</vt:lpstr>
      <vt:lpstr>Introduction</vt:lpstr>
      <vt:lpstr>Normal Pediatric Respiratory Anatomy</vt:lpstr>
      <vt:lpstr>Pediatric vs. Adult</vt:lpstr>
      <vt:lpstr>Respiratory Distress, Failure, and Arrest</vt:lpstr>
      <vt:lpstr>Common Upper Respiratory Emergencies</vt:lpstr>
      <vt:lpstr>Common Upper Respiratory Emergencies</vt:lpstr>
      <vt:lpstr>Common Lower Respiratory Emergencies</vt:lpstr>
      <vt:lpstr>Common Lower Respiratory Emergencies</vt:lpstr>
      <vt:lpstr>Case 1</vt:lpstr>
      <vt:lpstr>Initial Observations</vt:lpstr>
      <vt:lpstr>Discussion</vt:lpstr>
      <vt:lpstr>Primary Survey</vt:lpstr>
      <vt:lpstr>Suctioning</vt:lpstr>
      <vt:lpstr>Detailed Assessment</vt:lpstr>
      <vt:lpstr>Detailed Assessment</vt:lpstr>
      <vt:lpstr>Vital Signs</vt:lpstr>
      <vt:lpstr>Detailed Assessment </vt:lpstr>
      <vt:lpstr>Treatment</vt:lpstr>
      <vt:lpstr>Ongoing Management</vt:lpstr>
      <vt:lpstr>Case Wrap-Up</vt:lpstr>
      <vt:lpstr>Case 2</vt:lpstr>
      <vt:lpstr>Initial Observations</vt:lpstr>
      <vt:lpstr>Discussion</vt:lpstr>
      <vt:lpstr>Primary Survey</vt:lpstr>
      <vt:lpstr>Determine Level of Asthma</vt:lpstr>
      <vt:lpstr>Determine Level of Asthma</vt:lpstr>
      <vt:lpstr>Determine Level of Asthma</vt:lpstr>
      <vt:lpstr>Detailed Assessment</vt:lpstr>
      <vt:lpstr>Detailed Assessment</vt:lpstr>
      <vt:lpstr>Vital Signs</vt:lpstr>
      <vt:lpstr>Detailed Assessment </vt:lpstr>
      <vt:lpstr>Treatment (1 of 2)</vt:lpstr>
      <vt:lpstr>Treatment (2 of 2)</vt:lpstr>
      <vt:lpstr>Pediatric Intubation</vt:lpstr>
      <vt:lpstr>Pediatric Intubation</vt:lpstr>
      <vt:lpstr>Ongoing Management</vt:lpstr>
      <vt:lpstr>Case Wrap-Up</vt:lpstr>
      <vt:lpstr>Lesson Wrap-Up</vt:lpstr>
      <vt:lpstr>Questions? </vt:lpstr>
    </vt:vector>
  </TitlesOfParts>
  <Company>Ascend 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Jennifer Deforge-Kling</dc:creator>
  <cp:lastModifiedBy>TE</cp:lastModifiedBy>
  <cp:revision>405</cp:revision>
  <dcterms:created xsi:type="dcterms:W3CDTF">2015-08-20T18:58:25Z</dcterms:created>
  <dcterms:modified xsi:type="dcterms:W3CDTF">2021-09-27T11:31:30Z</dcterms:modified>
</cp:coreProperties>
</file>