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Deforge-Kling" initials="JDK" lastIdx="36" clrIdx="0"/>
  <p:cmAuthor id="1" name="v.ra" initials="v.ra" lastIdx="4" clrIdx="1"/>
  <p:cmAuthor id="2" name="dT" initials="d" lastIdx="4" clrIdx="2"/>
  <p:cmAuthor id="3" name="Rajiv Gandhi. V" initials="RGV"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7154" autoAdjust="0"/>
  </p:normalViewPr>
  <p:slideViewPr>
    <p:cSldViewPr>
      <p:cViewPr>
        <p:scale>
          <a:sx n="100" d="100"/>
          <a:sy n="100" d="100"/>
        </p:scale>
        <p:origin x="-516" y="858"/>
      </p:cViewPr>
      <p:guideLst>
        <p:guide orient="horz" pos="2160"/>
        <p:guide pos="2880"/>
      </p:guideLst>
    </p:cSldViewPr>
  </p:slideViewPr>
  <p:outlineViewPr>
    <p:cViewPr>
      <p:scale>
        <a:sx n="33" d="100"/>
        <a:sy n="33" d="100"/>
      </p:scale>
      <p:origin x="0" y="844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57C7EF17-F101-4710-B529-95CA97B3D38D}" type="datetimeFigureOut">
              <a:rPr lang="en-US" smtClean="0"/>
              <a:t>2/29/2016</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4D638C0-4B9F-4953-8B70-2586A5DA2D89}" type="slidenum">
              <a:rPr lang="en-US" smtClean="0"/>
              <a:t>‹#›</a:t>
            </a:fld>
            <a:endParaRPr lang="en-US" dirty="0"/>
          </a:p>
        </p:txBody>
      </p:sp>
    </p:spTree>
    <p:extLst>
      <p:ext uri="{BB962C8B-B14F-4D97-AF65-F5344CB8AC3E}">
        <p14:creationId xmlns:p14="http://schemas.microsoft.com/office/powerpoint/2010/main" val="211884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Instructor</a:t>
            </a:r>
            <a:r>
              <a:rPr lang="en-US" sz="1200" baseline="0" dirty="0" smtClean="0">
                <a:latin typeface="Arial" pitchFamily="34" charset="0"/>
                <a:cs typeface="Arial" pitchFamily="34" charset="0"/>
              </a:rPr>
              <a:t> Notes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Lesson 1 provides an introduction and overview of the emergency medical services (EMS) Safety program.</a:t>
            </a:r>
            <a:endParaRPr lang="en-US" sz="1200" baseline="0" dirty="0" smtClean="0">
              <a:latin typeface="Arial" pitchFamily="34" charset="0"/>
              <a:cs typeface="Arial" pitchFamily="34" charset="0"/>
            </a:endParaRP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The National Association of Emergency Medical Technicians (NAEMT) developed the EMS Safety course in an effort to reduce the risk of death and injury to EMS practitioners.</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This is a critical point that should be stressed—due to the high numbers of injuries and fatalities among EMS practitioners, NAEMT took the step to develop a program to prevent injuries and save lives.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It is the hope of NAEMT and the EMS Safety Committee that the EMS Safety program serves as the cornerstone for the development of a culture of safety throughout EMS.</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A profession-wide culture of safety is essential for the development of a safe EMS workplace in every agency.</a:t>
            </a:r>
          </a:p>
        </p:txBody>
      </p:sp>
      <p:sp>
        <p:nvSpPr>
          <p:cNvPr id="4" name="Slide Number Placeholder 3"/>
          <p:cNvSpPr>
            <a:spLocks noGrp="1"/>
          </p:cNvSpPr>
          <p:nvPr>
            <p:ph type="sldNum" sz="quarter" idx="10"/>
          </p:nvPr>
        </p:nvSpPr>
        <p:spPr/>
        <p:txBody>
          <a:bodyPr/>
          <a:lstStyle/>
          <a:p>
            <a:fld id="{64D638C0-4B9F-4953-8B70-2586A5DA2D89}" type="slidenum">
              <a:rPr lang="en-US" smtClean="0"/>
              <a:t>1</a:t>
            </a:fld>
            <a:endParaRPr lang="en-US" dirty="0"/>
          </a:p>
        </p:txBody>
      </p:sp>
    </p:spTree>
    <p:extLst>
      <p:ext uri="{BB962C8B-B14F-4D97-AF65-F5344CB8AC3E}">
        <p14:creationId xmlns:p14="http://schemas.microsoft.com/office/powerpoint/2010/main" val="1568766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The data presented in the table onscreen is from the 2002 article “Occupational Fatalities in Emergency Medical Services: A Hidden Crisis,” published in the </a:t>
            </a:r>
            <a:r>
              <a:rPr lang="en-US" sz="1200" i="1" dirty="0">
                <a:latin typeface="Arial" pitchFamily="34" charset="0"/>
                <a:cs typeface="Arial" pitchFamily="34" charset="0"/>
              </a:rPr>
              <a:t>Annals of Emergency Medicine</a:t>
            </a:r>
            <a:r>
              <a:rPr lang="en-US" sz="1200" dirty="0">
                <a:latin typeface="Arial" pitchFamily="34" charset="0"/>
                <a:cs typeface="Arial" pitchFamily="34" charset="0"/>
              </a:rPr>
              <a:t>.</a:t>
            </a:r>
            <a:r>
              <a:rPr lang="en-US" sz="1200" i="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Although over a decade old, this article has stood the test of time as evidence of the dangers experienced by all emergency responders.</a:t>
            </a:r>
          </a:p>
        </p:txBody>
      </p:sp>
      <p:sp>
        <p:nvSpPr>
          <p:cNvPr id="4" name="Slide Number Placeholder 3"/>
          <p:cNvSpPr>
            <a:spLocks noGrp="1"/>
          </p:cNvSpPr>
          <p:nvPr>
            <p:ph type="sldNum" sz="quarter" idx="10"/>
          </p:nvPr>
        </p:nvSpPr>
        <p:spPr/>
        <p:txBody>
          <a:bodyPr/>
          <a:lstStyle/>
          <a:p>
            <a:fld id="{64D638C0-4B9F-4953-8B70-2586A5DA2D89}" type="slidenum">
              <a:rPr lang="en-US" smtClean="0"/>
              <a:t>10</a:t>
            </a:fld>
            <a:endParaRPr lang="en-US" dirty="0"/>
          </a:p>
        </p:txBody>
      </p:sp>
    </p:spTree>
    <p:extLst>
      <p:ext uri="{BB962C8B-B14F-4D97-AF65-F5344CB8AC3E}">
        <p14:creationId xmlns:p14="http://schemas.microsoft.com/office/powerpoint/2010/main" val="439194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Mortality statistics have been described as human faces with the tears wiped away.</a:t>
            </a:r>
            <a:endParaRPr lang="en-US" sz="1200" baseline="0" dirty="0" smtClean="0">
              <a:latin typeface="Arial" pitchFamily="34" charset="0"/>
              <a:cs typeface="Arial" pitchFamily="34" charset="0"/>
            </a:endParaRPr>
          </a:p>
          <a:p>
            <a:pPr marL="185715" indent="-185715" defTabSz="990478">
              <a:buFont typeface="Arial" panose="020B0604020202020204" pitchFamily="34" charset="0"/>
              <a:buChar char="•"/>
              <a:defRPr/>
            </a:pPr>
            <a:r>
              <a:rPr lang="en-US" sz="1200" dirty="0">
                <a:latin typeface="Arial" pitchFamily="34" charset="0"/>
                <a:cs typeface="Arial" pitchFamily="34" charset="0"/>
              </a:rPr>
              <a:t>Let’s</a:t>
            </a:r>
            <a:r>
              <a:rPr lang="en-IN" sz="1200" dirty="0">
                <a:latin typeface="Arial" pitchFamily="34" charset="0"/>
                <a:cs typeface="Arial" pitchFamily="34" charset="0"/>
              </a:rPr>
              <a:t> </a:t>
            </a:r>
            <a:r>
              <a:rPr lang="en-US" sz="1200" dirty="0" smtClean="0">
                <a:latin typeface="Arial" pitchFamily="34" charset="0"/>
                <a:cs typeface="Arial" pitchFamily="34" charset="0"/>
              </a:rPr>
              <a:t>explore </a:t>
            </a:r>
            <a:r>
              <a:rPr lang="en-US" sz="1200" dirty="0">
                <a:latin typeface="Arial" pitchFamily="34" charset="0"/>
                <a:cs typeface="Arial" pitchFamily="34" charset="0"/>
              </a:rPr>
              <a:t>some real-life cases that reflect the true pain that the numbers do not always </a:t>
            </a:r>
            <a:r>
              <a:rPr lang="en-US" sz="1200" dirty="0" smtClean="0">
                <a:latin typeface="Arial" pitchFamily="34" charset="0"/>
                <a:cs typeface="Arial" pitchFamily="34" charset="0"/>
              </a:rPr>
              <a:t>reflect.</a:t>
            </a:r>
            <a:endParaRPr lang="en-US" sz="1200" u="sng" dirty="0" smtClean="0">
              <a:solidFill>
                <a:srgbClr val="FF0000"/>
              </a:solidFill>
              <a:latin typeface="Arial" pitchFamily="34" charset="0"/>
              <a:cs typeface="Arial" pitchFamily="34" charset="0"/>
            </a:endParaRPr>
          </a:p>
          <a:p>
            <a:pPr marL="185715" indent="-185715" defTabSz="990478">
              <a:buFont typeface="Arial" panose="020B0604020202020204" pitchFamily="34" charset="0"/>
              <a:buChar char="•"/>
              <a:defRPr/>
            </a:pPr>
            <a:r>
              <a:rPr lang="en-US" sz="1200" dirty="0" smtClean="0">
                <a:latin typeface="Arial" pitchFamily="34" charset="0"/>
                <a:cs typeface="Arial" pitchFamily="34" charset="0"/>
              </a:rPr>
              <a:t>This motor vehicle crash occurred on June 17, 2008.</a:t>
            </a:r>
            <a:endParaRPr lang="en-US" altLang="en-US" sz="1200" dirty="0" smtClean="0">
              <a:latin typeface="Arial" pitchFamily="34" charset="0"/>
              <a:cs typeface="Arial" pitchFamily="34" charset="0"/>
            </a:endParaRPr>
          </a:p>
          <a:p>
            <a:pPr marL="680954" lvl="1" indent="-185715" defTabSz="990478">
              <a:buFont typeface="Arial" panose="020B0604020202020204" pitchFamily="34" charset="0"/>
              <a:buChar char="•"/>
              <a:defRPr/>
            </a:pPr>
            <a:r>
              <a:rPr lang="en-US" sz="1200" dirty="0" smtClean="0">
                <a:latin typeface="Arial" pitchFamily="34" charset="0"/>
                <a:cs typeface="Arial" pitchFamily="34" charset="0"/>
              </a:rPr>
              <a:t>A </a:t>
            </a:r>
            <a:r>
              <a:rPr lang="en-US" sz="1200" dirty="0">
                <a:latin typeface="Arial" pitchFamily="34" charset="0"/>
                <a:cs typeface="Arial" pitchFamily="34" charset="0"/>
              </a:rPr>
              <a:t>paramedic and patient were killed when the emergency vehicle operator swerved to avoid a deer and sideswiped a tree.</a:t>
            </a:r>
            <a:endParaRPr lang="en-US" sz="1200" dirty="0" smtClean="0">
              <a:latin typeface="Arial" pitchFamily="34" charset="0"/>
              <a:cs typeface="Arial" pitchFamily="34" charset="0"/>
            </a:endParaRPr>
          </a:p>
          <a:p>
            <a:pPr marL="680954" lvl="1" indent="-185715" defTabSz="990478">
              <a:buFont typeface="Arial" panose="020B0604020202020204" pitchFamily="34" charset="0"/>
              <a:buChar char="•"/>
              <a:defRPr/>
            </a:pPr>
            <a:r>
              <a:rPr lang="en-US" sz="1200" dirty="0">
                <a:latin typeface="Arial" pitchFamily="34" charset="0"/>
                <a:cs typeface="Arial" pitchFamily="34" charset="0"/>
              </a:rPr>
              <a:t>At the time of the impact, Paramedic Stephanie Callaway of Sussex County EMS, Delaware, was on the bench seat, caring for the 85-year-old patient.</a:t>
            </a:r>
            <a:r>
              <a:rPr lang="en-US" sz="1200" baseline="0" dirty="0" smtClean="0">
                <a:latin typeface="Arial" pitchFamily="34" charset="0"/>
                <a:cs typeface="Arial" pitchFamily="34" charset="0"/>
              </a:rPr>
              <a:t> </a:t>
            </a:r>
          </a:p>
          <a:p>
            <a:pPr marL="680954" lvl="1" indent="-185715" defTabSz="990478">
              <a:buFont typeface="Arial" panose="020B0604020202020204" pitchFamily="34" charset="0"/>
              <a:buChar char="•"/>
              <a:defRPr/>
            </a:pPr>
            <a:r>
              <a:rPr lang="en-US" sz="1200" dirty="0">
                <a:latin typeface="Arial" pitchFamily="34" charset="0"/>
                <a:cs typeface="Arial" pitchFamily="34" charset="0"/>
              </a:rPr>
              <a:t>The emergency vehicle operator and the second EMT in the patient compartment were both injured as well.</a:t>
            </a:r>
            <a:endParaRPr lang="en-US" sz="12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4D638C0-4B9F-4953-8B70-2586A5DA2D89}" type="slidenum">
              <a:rPr lang="en-US" smtClean="0"/>
              <a:t>11</a:t>
            </a:fld>
            <a:endParaRPr lang="en-US" dirty="0"/>
          </a:p>
        </p:txBody>
      </p:sp>
    </p:spTree>
    <p:extLst>
      <p:ext uri="{BB962C8B-B14F-4D97-AF65-F5344CB8AC3E}">
        <p14:creationId xmlns:p14="http://schemas.microsoft.com/office/powerpoint/2010/main" val="280461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At the time of her death, Stephanie was a paramedic for 7 years.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She was also a Field Training Officer, Public Information Officer, and President of the Paramedic Association.</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She is survived by her husband and two small children.</a:t>
            </a:r>
            <a:r>
              <a:rPr lang="en-US" sz="1200" baseline="0" dirty="0" smtClean="0">
                <a:latin typeface="Arial" pitchFamily="34" charset="0"/>
                <a:cs typeface="Arial" pitchFamily="34" charset="0"/>
              </a:rPr>
              <a:t> </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4D638C0-4B9F-4953-8B70-2586A5DA2D89}" type="slidenum">
              <a:rPr lang="en-US" smtClean="0"/>
              <a:t>12</a:t>
            </a:fld>
            <a:endParaRPr lang="en-US" dirty="0"/>
          </a:p>
        </p:txBody>
      </p:sp>
    </p:spTree>
    <p:extLst>
      <p:ext uri="{BB962C8B-B14F-4D97-AF65-F5344CB8AC3E}">
        <p14:creationId xmlns:p14="http://schemas.microsoft.com/office/powerpoint/2010/main" val="3676032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This </a:t>
            </a:r>
            <a:r>
              <a:rPr lang="en-IN" sz="1200" dirty="0">
                <a:latin typeface="Arial" pitchFamily="34" charset="0"/>
                <a:cs typeface="Arial" pitchFamily="34" charset="0"/>
              </a:rPr>
              <a:t>Motor Vehicle Commission </a:t>
            </a:r>
            <a:r>
              <a:rPr lang="en-US" sz="1200" dirty="0">
                <a:latin typeface="Arial" pitchFamily="34" charset="0"/>
                <a:cs typeface="Arial" pitchFamily="34" charset="0"/>
              </a:rPr>
              <a:t>(MVC) also occurred in Delaware.</a:t>
            </a:r>
            <a:r>
              <a:rPr lang="en-US" sz="120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Returning from a call, the ambulance was stopped at a stop sign.</a:t>
            </a:r>
            <a:r>
              <a:rPr lang="en-US" sz="1200" baseline="0" dirty="0" smtClean="0">
                <a:latin typeface="Arial" pitchFamily="34" charset="0"/>
                <a:cs typeface="Arial" pitchFamily="34" charset="0"/>
              </a:rPr>
              <a:t> </a:t>
            </a:r>
            <a:endParaRPr lang="en-US" sz="120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A </a:t>
            </a:r>
            <a:r>
              <a:rPr lang="en-IN" sz="1200" dirty="0">
                <a:latin typeface="Arial" pitchFamily="34" charset="0"/>
                <a:cs typeface="Arial" pitchFamily="34" charset="0"/>
              </a:rPr>
              <a:t>sport utility vehicle </a:t>
            </a:r>
            <a:r>
              <a:rPr lang="en-US" sz="1200" dirty="0">
                <a:latin typeface="Arial" pitchFamily="34" charset="0"/>
                <a:cs typeface="Arial" pitchFamily="34" charset="0"/>
              </a:rPr>
              <a:t>(SUV) left the roadway and struck the ambulance broadside, creating a hole in the passenger compartment.</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At the time of the impact, a paramedic was sitting in the captain’s chair, seat belt unfastened because it was not long enough to accommodate him.</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He was hurled through the opening made by the SUV and suffered a major head injury, requiring 2 years of rehabilitation.</a:t>
            </a:r>
            <a:r>
              <a:rPr lang="en-US" sz="1200" baseline="0" dirty="0" smtClean="0">
                <a:latin typeface="Arial" pitchFamily="34" charset="0"/>
                <a:cs typeface="Arial" pitchFamily="34" charset="0"/>
              </a:rPr>
              <a:t> </a:t>
            </a:r>
            <a:endParaRPr lang="en-US" sz="120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The emergency vehicle operator was also critically injured and the EMT in the patient compartment sustained non-life-threatening injuries.</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The driver of the SUV was found dead at the scene.</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Ask:</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“What do you think about the seat belt not being long enough for the paramedic in the captain’s chair?”</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Ask:</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“Did the paramedic, his partner, and the management team know that the seat belt was not long enough before the MVC?”</a:t>
            </a:r>
            <a:r>
              <a:rPr lang="en-US" sz="1200" baseline="0" dirty="0" smtClean="0">
                <a:latin typeface="Arial" pitchFamily="34" charset="0"/>
                <a:cs typeface="Arial" pitchFamily="34" charset="0"/>
              </a:rPr>
              <a:t> </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4D638C0-4B9F-4953-8B70-2586A5DA2D89}" type="slidenum">
              <a:rPr lang="en-US" smtClean="0"/>
              <a:t>13</a:t>
            </a:fld>
            <a:endParaRPr lang="en-US" dirty="0"/>
          </a:p>
        </p:txBody>
      </p:sp>
    </p:spTree>
    <p:extLst>
      <p:ext uri="{BB962C8B-B14F-4D97-AF65-F5344CB8AC3E}">
        <p14:creationId xmlns:p14="http://schemas.microsoft.com/office/powerpoint/2010/main" val="3006998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This incident occurred in West Virginia</a:t>
            </a:r>
            <a:endParaRPr lang="en-US" sz="1200" b="0" baseline="0" dirty="0" smtClean="0">
              <a:latin typeface="Arial" pitchFamily="34" charset="0"/>
              <a:cs typeface="Arial" pitchFamily="34" charset="0"/>
            </a:endParaRPr>
          </a:p>
          <a:p>
            <a:pPr marL="680954" lvl="1" indent="-185715" defTabSz="990478">
              <a:buFont typeface="Arial" panose="020B0604020202020204" pitchFamily="34" charset="0"/>
              <a:buChar char="•"/>
              <a:defRPr/>
            </a:pPr>
            <a:r>
              <a:rPr lang="en-US" sz="1200" dirty="0">
                <a:latin typeface="Arial" pitchFamily="34" charset="0"/>
                <a:cs typeface="Arial" pitchFamily="34" charset="0"/>
              </a:rPr>
              <a:t>A motorist flagged down the ambulance.</a:t>
            </a:r>
            <a:endParaRPr lang="en-US" sz="1200" dirty="0" smtClean="0">
              <a:effectLst/>
              <a:latin typeface="Arial" pitchFamily="34" charset="0"/>
              <a:cs typeface="Arial" pitchFamily="34" charset="0"/>
            </a:endParaRPr>
          </a:p>
          <a:p>
            <a:pPr marL="680954" lvl="1" indent="-185715" defTabSz="990478">
              <a:buFont typeface="Arial" panose="020B0604020202020204" pitchFamily="34" charset="0"/>
              <a:buChar char="•"/>
              <a:defRPr/>
            </a:pPr>
            <a:r>
              <a:rPr lang="en-US" sz="1200" dirty="0">
                <a:latin typeface="Arial" pitchFamily="34" charset="0"/>
                <a:cs typeface="Arial" pitchFamily="34" charset="0"/>
              </a:rPr>
              <a:t>When the paramedic approached the car, the driver pointed a gun at him.</a:t>
            </a:r>
          </a:p>
          <a:p>
            <a:pPr marL="680954" lvl="1" indent="-185715" defTabSz="990478">
              <a:buFont typeface="Arial" panose="020B0604020202020204" pitchFamily="34" charset="0"/>
              <a:buChar char="•"/>
              <a:defRPr/>
            </a:pPr>
            <a:r>
              <a:rPr lang="en-US" sz="1200" dirty="0">
                <a:latin typeface="Arial" pitchFamily="34" charset="0"/>
                <a:cs typeface="Arial" pitchFamily="34" charset="0"/>
              </a:rPr>
              <a:t>The paramedic was shot in the hand when he attempted to push the gun away.</a:t>
            </a:r>
          </a:p>
          <a:p>
            <a:pPr marL="680954" lvl="1" indent="-185715" defTabSz="990478">
              <a:buFont typeface="Arial" panose="020B0604020202020204" pitchFamily="34" charset="0"/>
              <a:buChar char="•"/>
              <a:defRPr/>
            </a:pPr>
            <a:r>
              <a:rPr lang="en-US" sz="1200" dirty="0">
                <a:latin typeface="Arial" pitchFamily="34" charset="0"/>
                <a:cs typeface="Arial" pitchFamily="34" charset="0"/>
              </a:rPr>
              <a:t>The motorist fled the scene and the paramedic was transported to the hospital.</a:t>
            </a:r>
          </a:p>
          <a:p>
            <a:pPr marL="680954" lvl="1" indent="-185715" defTabSz="990478">
              <a:buFont typeface="Arial" panose="020B0604020202020204" pitchFamily="34" charset="0"/>
              <a:buChar char="•"/>
              <a:defRPr/>
            </a:pPr>
            <a:r>
              <a:rPr lang="en-US" sz="1200" dirty="0">
                <a:latin typeface="Arial" pitchFamily="34" charset="0"/>
                <a:cs typeface="Arial" pitchFamily="34" charset="0"/>
              </a:rPr>
              <a:t>He was admitted to hospital in stable condition and underwent surgery to repair his hand.</a:t>
            </a:r>
          </a:p>
          <a:p>
            <a:pPr marL="680954" lvl="1" indent="-185715" defTabSz="990478">
              <a:buFont typeface="Arial" panose="020B0604020202020204" pitchFamily="34" charset="0"/>
              <a:buChar char="•"/>
              <a:defRPr/>
            </a:pPr>
            <a:r>
              <a:rPr lang="en-US" sz="1200" dirty="0">
                <a:latin typeface="Arial" pitchFamily="34" charset="0"/>
                <a:cs typeface="Arial" pitchFamily="34" charset="0"/>
              </a:rPr>
              <a:t>At the time of the incident, the paramedic was 50 years old and a 7-year veteran. An investigation into the incident continues and there have been no arrests.</a:t>
            </a:r>
          </a:p>
          <a:p>
            <a:pPr marL="185715" indent="-185715" defTabSz="990478">
              <a:buFont typeface="Arial" panose="020B0604020202020204" pitchFamily="34" charset="0"/>
              <a:buChar char="•"/>
              <a:defRPr/>
            </a:pPr>
            <a:r>
              <a:rPr lang="en-US" sz="1200" dirty="0">
                <a:latin typeface="Arial" pitchFamily="34" charset="0"/>
                <a:cs typeface="Arial" pitchFamily="34" charset="0"/>
              </a:rPr>
              <a:t>Ask the participants: “What does this event tell you about scene safety?”</a:t>
            </a:r>
            <a:r>
              <a:rPr lang="en-US" sz="1200" baseline="0" dirty="0" smtClean="0">
                <a:latin typeface="Arial" pitchFamily="34" charset="0"/>
                <a:cs typeface="Arial" pitchFamily="34" charset="0"/>
              </a:rPr>
              <a:t> </a:t>
            </a:r>
          </a:p>
          <a:p>
            <a:pPr marL="185715" indent="-185715" defTabSz="990478">
              <a:buFont typeface="Arial" panose="020B0604020202020204" pitchFamily="34" charset="0"/>
              <a:buChar char="•"/>
              <a:defRPr/>
            </a:pPr>
            <a:r>
              <a:rPr lang="en-US" sz="1200" dirty="0">
                <a:latin typeface="Arial" pitchFamily="34" charset="0"/>
                <a:cs typeface="Arial" pitchFamily="34" charset="0"/>
              </a:rPr>
              <a:t>Ask the participants: “What impact might a hand injury have on your ability to work?”</a:t>
            </a:r>
          </a:p>
        </p:txBody>
      </p:sp>
      <p:sp>
        <p:nvSpPr>
          <p:cNvPr id="4" name="Slide Number Placeholder 3"/>
          <p:cNvSpPr>
            <a:spLocks noGrp="1"/>
          </p:cNvSpPr>
          <p:nvPr>
            <p:ph type="sldNum" sz="quarter" idx="10"/>
          </p:nvPr>
        </p:nvSpPr>
        <p:spPr/>
        <p:txBody>
          <a:bodyPr/>
          <a:lstStyle/>
          <a:p>
            <a:fld id="{64D638C0-4B9F-4953-8B70-2586A5DA2D89}" type="slidenum">
              <a:rPr lang="en-US" smtClean="0"/>
              <a:t>14</a:t>
            </a:fld>
            <a:endParaRPr lang="en-US" dirty="0"/>
          </a:p>
        </p:txBody>
      </p:sp>
    </p:spTree>
    <p:extLst>
      <p:ext uri="{BB962C8B-B14F-4D97-AF65-F5344CB8AC3E}">
        <p14:creationId xmlns:p14="http://schemas.microsoft.com/office/powerpoint/2010/main" val="113790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This incident occurred in Bensalem, Pennsylvania, on March 7, 2010. It was the first paramedic line-of-duty death for the township.</a:t>
            </a:r>
            <a:endParaRPr lang="en-US" sz="1200" b="0" i="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Paramedic Dan McIntosh responded to a report of a suicidal person.</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The patient took off on foot as Dan approached him.</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Dan chased after the patient and while running, he suffered a fatal AMI.</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The patient was treated for mental illness.</a:t>
            </a:r>
            <a:r>
              <a:rPr lang="en-US" sz="1200" baseline="0" dirty="0" smtClean="0">
                <a:latin typeface="Arial" pitchFamily="34" charset="0"/>
                <a:cs typeface="Arial" pitchFamily="34" charset="0"/>
              </a:rPr>
              <a:t> </a:t>
            </a:r>
            <a:endParaRPr lang="en-US" sz="120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Dan was 39 years old and a 13-year veteran. He left behind his wife and two young children.</a:t>
            </a:r>
            <a:endParaRPr lang="en-US" sz="12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4D638C0-4B9F-4953-8B70-2586A5DA2D89}" type="slidenum">
              <a:rPr lang="en-US" smtClean="0"/>
              <a:t>15</a:t>
            </a:fld>
            <a:endParaRPr lang="en-US" dirty="0"/>
          </a:p>
        </p:txBody>
      </p:sp>
    </p:spTree>
    <p:extLst>
      <p:ext uri="{BB962C8B-B14F-4D97-AF65-F5344CB8AC3E}">
        <p14:creationId xmlns:p14="http://schemas.microsoft.com/office/powerpoint/2010/main" val="4129017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On December 20, 2009, fire fighter and EMT Michelle Smith responded to an MVC in Delaware City, Delaware.</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While caring for a motorcycle collision victim in the roadway, Michelle was fatally struck by a car.</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The driver was intoxicated and later convicted of homicide with an automobile.</a:t>
            </a:r>
            <a:endParaRPr lang="en-US" sz="120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Michelle was 29 years old and left behind a 12-year-old daughter.</a:t>
            </a:r>
          </a:p>
        </p:txBody>
      </p:sp>
      <p:sp>
        <p:nvSpPr>
          <p:cNvPr id="4" name="Slide Number Placeholder 3"/>
          <p:cNvSpPr>
            <a:spLocks noGrp="1"/>
          </p:cNvSpPr>
          <p:nvPr>
            <p:ph type="sldNum" sz="quarter" idx="10"/>
          </p:nvPr>
        </p:nvSpPr>
        <p:spPr/>
        <p:txBody>
          <a:bodyPr/>
          <a:lstStyle/>
          <a:p>
            <a:fld id="{64D638C0-4B9F-4953-8B70-2586A5DA2D89}" type="slidenum">
              <a:rPr lang="en-US" smtClean="0"/>
              <a:t>16</a:t>
            </a:fld>
            <a:endParaRPr lang="en-US" dirty="0"/>
          </a:p>
        </p:txBody>
      </p:sp>
    </p:spTree>
    <p:extLst>
      <p:ext uri="{BB962C8B-B14F-4D97-AF65-F5344CB8AC3E}">
        <p14:creationId xmlns:p14="http://schemas.microsoft.com/office/powerpoint/2010/main" val="4138743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Ask every participant to stand up. The bullet points will dissolve one at a time.</a:t>
            </a:r>
            <a:endParaRPr lang="en-US" sz="1200" baseline="0" dirty="0" smtClean="0">
              <a:latin typeface="Arial" pitchFamily="34" charset="0"/>
              <a:cs typeface="Arial" pitchFamily="34" charset="0"/>
            </a:endParaRPr>
          </a:p>
          <a:p>
            <a:endParaRPr lang="en-US" sz="1200" dirty="0" smtClean="0">
              <a:latin typeface="Arial" pitchFamily="34" charset="0"/>
              <a:cs typeface="Arial" pitchFamily="34" charset="0"/>
            </a:endParaRPr>
          </a:p>
          <a:p>
            <a:r>
              <a:rPr lang="en-US" sz="1200" dirty="0">
                <a:latin typeface="Arial" pitchFamily="34" charset="0"/>
                <a:cs typeface="Arial" pitchFamily="34" charset="0"/>
              </a:rPr>
              <a:t>Tell the participants to keep standing if:</a:t>
            </a:r>
            <a:endParaRPr lang="en-US" sz="1200" baseline="0" dirty="0" smtClean="0">
              <a:latin typeface="Arial" pitchFamily="34" charset="0"/>
              <a:cs typeface="Arial" pitchFamily="34" charset="0"/>
            </a:endParaRPr>
          </a:p>
          <a:p>
            <a:pPr marL="185715" indent="-185715">
              <a:buFont typeface="Arial" charset="0"/>
              <a:buChar char="•"/>
            </a:pPr>
            <a:r>
              <a:rPr lang="en-US" sz="1200" dirty="0">
                <a:latin typeface="Arial" pitchFamily="34" charset="0"/>
                <a:cs typeface="Arial" pitchFamily="34" charset="0"/>
              </a:rPr>
              <a:t>“You are or have been an EMS practitioner.”</a:t>
            </a:r>
            <a:endParaRPr lang="en-US" sz="1200" baseline="0" dirty="0" smtClean="0">
              <a:latin typeface="Arial" pitchFamily="34" charset="0"/>
              <a:cs typeface="Arial" pitchFamily="34" charset="0"/>
            </a:endParaRPr>
          </a:p>
          <a:p>
            <a:pPr marL="185715" indent="-185715">
              <a:buFont typeface="Arial" charset="0"/>
              <a:buChar char="•"/>
            </a:pPr>
            <a:r>
              <a:rPr lang="en-US" sz="1200" dirty="0">
                <a:latin typeface="Arial" pitchFamily="34" charset="0"/>
                <a:cs typeface="Arial" pitchFamily="34" charset="0"/>
              </a:rPr>
              <a:t>“You have been jostled or thrown around in the back of an ambulance.”</a:t>
            </a:r>
          </a:p>
          <a:p>
            <a:pPr marL="185715" indent="-185715">
              <a:buFont typeface="Arial" charset="0"/>
              <a:buChar char="•"/>
            </a:pPr>
            <a:r>
              <a:rPr lang="en-US" sz="1200" dirty="0">
                <a:latin typeface="Arial" pitchFamily="34" charset="0"/>
                <a:cs typeface="Arial" pitchFamily="34" charset="0"/>
              </a:rPr>
              <a:t>“You have been injured on duty.”</a:t>
            </a:r>
            <a:r>
              <a:rPr lang="en-US" sz="1200" baseline="0" dirty="0" smtClean="0">
                <a:latin typeface="Arial" pitchFamily="34" charset="0"/>
                <a:cs typeface="Arial" pitchFamily="34" charset="0"/>
              </a:rPr>
              <a:t> </a:t>
            </a:r>
          </a:p>
          <a:p>
            <a:pPr marL="185715" indent="-185715">
              <a:buFont typeface="Arial" charset="0"/>
              <a:buChar char="•"/>
            </a:pPr>
            <a:r>
              <a:rPr lang="en-US" sz="1200" dirty="0">
                <a:latin typeface="Arial" pitchFamily="34" charset="0"/>
                <a:cs typeface="Arial" pitchFamily="34" charset="0"/>
              </a:rPr>
              <a:t>“You are no longer working in the field because of a collision-related injury.”</a:t>
            </a:r>
          </a:p>
        </p:txBody>
      </p:sp>
      <p:sp>
        <p:nvSpPr>
          <p:cNvPr id="4" name="Slide Number Placeholder 3"/>
          <p:cNvSpPr>
            <a:spLocks noGrp="1"/>
          </p:cNvSpPr>
          <p:nvPr>
            <p:ph type="sldNum" sz="quarter" idx="10"/>
          </p:nvPr>
        </p:nvSpPr>
        <p:spPr/>
        <p:txBody>
          <a:bodyPr/>
          <a:lstStyle/>
          <a:p>
            <a:fld id="{64D638C0-4B9F-4953-8B70-2586A5DA2D89}" type="slidenum">
              <a:rPr lang="en-US" smtClean="0"/>
              <a:t>17</a:t>
            </a:fld>
            <a:endParaRPr lang="en-US" dirty="0"/>
          </a:p>
        </p:txBody>
      </p:sp>
    </p:spTree>
    <p:extLst>
      <p:ext uri="{BB962C8B-B14F-4D97-AF65-F5344CB8AC3E}">
        <p14:creationId xmlns:p14="http://schemas.microsoft.com/office/powerpoint/2010/main" val="3453584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Ask participants to relate their experiences with line-of-duty deaths and events which resulted in severe injuries. Share your experiences too.</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Note the fatal occupational injuries statistic = 12.7 per 100,000 fatalities.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After the discussion, take a moment of silence to remember friends and colleagues who have died in the line of duty.</a:t>
            </a:r>
          </a:p>
        </p:txBody>
      </p:sp>
      <p:sp>
        <p:nvSpPr>
          <p:cNvPr id="4" name="Slide Number Placeholder 3"/>
          <p:cNvSpPr>
            <a:spLocks noGrp="1"/>
          </p:cNvSpPr>
          <p:nvPr>
            <p:ph type="sldNum" sz="quarter" idx="10"/>
          </p:nvPr>
        </p:nvSpPr>
        <p:spPr/>
        <p:txBody>
          <a:bodyPr/>
          <a:lstStyle/>
          <a:p>
            <a:fld id="{64D638C0-4B9F-4953-8B70-2586A5DA2D89}" type="slidenum">
              <a:rPr lang="en-US" smtClean="0"/>
              <a:t>18</a:t>
            </a:fld>
            <a:endParaRPr lang="en-US" dirty="0"/>
          </a:p>
        </p:txBody>
      </p:sp>
    </p:spTree>
    <p:extLst>
      <p:ext uri="{BB962C8B-B14F-4D97-AF65-F5344CB8AC3E}">
        <p14:creationId xmlns:p14="http://schemas.microsoft.com/office/powerpoint/2010/main" val="4164690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According to National Highway Traffic Safety Administration, between 1992 and 2011 there were about 12 ambulance crashes per day.</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Most crashes resulted in property damage, about one-third resulted in injuries, and fortunately less than 1% resulted in fatalities.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Who is impacted by these events?</a:t>
            </a:r>
          </a:p>
        </p:txBody>
      </p:sp>
      <p:sp>
        <p:nvSpPr>
          <p:cNvPr id="4" name="Slide Number Placeholder 3"/>
          <p:cNvSpPr>
            <a:spLocks noGrp="1"/>
          </p:cNvSpPr>
          <p:nvPr>
            <p:ph type="sldNum" sz="quarter" idx="10"/>
          </p:nvPr>
        </p:nvSpPr>
        <p:spPr/>
        <p:txBody>
          <a:bodyPr/>
          <a:lstStyle/>
          <a:p>
            <a:fld id="{64D638C0-4B9F-4953-8B70-2586A5DA2D89}" type="slidenum">
              <a:rPr lang="en-US" smtClean="0"/>
              <a:t>19</a:t>
            </a:fld>
            <a:endParaRPr lang="en-US" dirty="0"/>
          </a:p>
        </p:txBody>
      </p:sp>
    </p:spTree>
    <p:extLst>
      <p:ext uri="{BB962C8B-B14F-4D97-AF65-F5344CB8AC3E}">
        <p14:creationId xmlns:p14="http://schemas.microsoft.com/office/powerpoint/2010/main" val="1558349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Instructor</a:t>
            </a:r>
            <a:r>
              <a:rPr lang="en-US" sz="1200" baseline="0" dirty="0" smtClean="0">
                <a:latin typeface="Arial" pitchFamily="34" charset="0"/>
                <a:cs typeface="Arial" pitchFamily="34" charset="0"/>
              </a:rPr>
              <a:t> Notes </a:t>
            </a:r>
          </a:p>
          <a:p>
            <a:endParaRPr lang="en-US" sz="1200" baseline="0" dirty="0" smtClean="0">
              <a:latin typeface="Arial" pitchFamily="34" charset="0"/>
              <a:cs typeface="Arial" pitchFamily="34" charset="0"/>
            </a:endParaRPr>
          </a:p>
          <a:p>
            <a:pPr defTabSz="990478">
              <a:defRPr/>
            </a:pPr>
            <a:r>
              <a:rPr lang="en-US" sz="1200" dirty="0">
                <a:latin typeface="Arial" pitchFamily="34" charset="0"/>
                <a:cs typeface="Arial" pitchFamily="34" charset="0"/>
              </a:rPr>
              <a:t>Your passion for safety should be demonstrated at the beginning and throughout the EMS Safety course to maximize student engagement. As appropriate, your name, title, rank, and contact information should be shared via business cards or simply by writing them on the available visual media.</a:t>
            </a:r>
            <a:endParaRPr lang="en-US" sz="1200" dirty="0" smtClean="0">
              <a:latin typeface="Arial" pitchFamily="34" charset="0"/>
              <a:cs typeface="Arial" pitchFamily="34" charset="0"/>
            </a:endParaRP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Share your experience, qualifications, and current role in creating a culture of safety in your workplace.</a:t>
            </a:r>
            <a:endParaRPr lang="en-US" sz="120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4D638C0-4B9F-4953-8B70-2586A5DA2D89}" type="slidenum">
              <a:rPr lang="en-US" smtClean="0"/>
              <a:t>2</a:t>
            </a:fld>
            <a:endParaRPr lang="en-US" dirty="0"/>
          </a:p>
        </p:txBody>
      </p:sp>
    </p:spTree>
    <p:extLst>
      <p:ext uri="{BB962C8B-B14F-4D97-AF65-F5344CB8AC3E}">
        <p14:creationId xmlns:p14="http://schemas.microsoft.com/office/powerpoint/2010/main" val="1389072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Ask:</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“Is it surprising that the emergency vehicle operator is killed in 1 of 25 fatal ambulance crashes?”</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Ambulance passengers are at five times the risk of dying than the emergency vehicle operator.</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Occupants in other vehicles are at 15 times greater risk of dying than the emergency vehicle operator.</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Nonoccupants are at three times greater risk of dying than the emergency vehicle operator.</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Ask:</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“What do these facts demonstrate about the responsibility that emergency vehicle operators accept when driving an ambulance?”</a:t>
            </a:r>
            <a:r>
              <a:rPr lang="en-US" sz="1200" baseline="0" dirty="0" smtClean="0">
                <a:latin typeface="Arial" pitchFamily="34" charset="0"/>
                <a:cs typeface="Arial" pitchFamily="34" charset="0"/>
              </a:rPr>
              <a:t> </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4D638C0-4B9F-4953-8B70-2586A5DA2D89}" type="slidenum">
              <a:rPr lang="en-US" smtClean="0"/>
              <a:t>20</a:t>
            </a:fld>
            <a:endParaRPr lang="en-US" dirty="0"/>
          </a:p>
        </p:txBody>
      </p:sp>
    </p:spTree>
    <p:extLst>
      <p:ext uri="{BB962C8B-B14F-4D97-AF65-F5344CB8AC3E}">
        <p14:creationId xmlns:p14="http://schemas.microsoft.com/office/powerpoint/2010/main" val="332402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Discuss how the culture of safety has changed within EMS.</a:t>
            </a:r>
            <a:r>
              <a:rPr lang="en-US" sz="1200" baseline="0" dirty="0" smtClean="0">
                <a:latin typeface="Arial" pitchFamily="34" charset="0"/>
                <a:cs typeface="Arial" pitchFamily="34" charset="0"/>
              </a:rPr>
              <a:t> </a:t>
            </a:r>
            <a:endParaRPr lang="en-US" sz="120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Ask:</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“Is there anyone who does not realize the importance of personal protective equipment in avoiding exposure to potentially life-threatening pathogens?”</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Consider the importance of seat belts, the hazards of intersections, the appropriate use of lights and sirens, and the growing number of distracted drivers in developing a safe driving environment.</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Ask:</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“How many EMS practitioners think about addressing these issues in their daily practice?”</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For example, there is increasing evidence that the acute and cumulative effects of fatigue have erosive effects on well-being.</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Ask:</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“Do we as EMS practitioners take the time to put ourselves first?”</a:t>
            </a:r>
            <a:r>
              <a:rPr lang="en-US" sz="1200" baseline="0" dirty="0" smtClean="0">
                <a:latin typeface="Arial" pitchFamily="34" charset="0"/>
                <a:cs typeface="Arial" pitchFamily="34" charset="0"/>
              </a:rPr>
              <a:t>  </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4D638C0-4B9F-4953-8B70-2586A5DA2D89}" type="slidenum">
              <a:rPr lang="en-US" smtClean="0"/>
              <a:t>21</a:t>
            </a:fld>
            <a:endParaRPr lang="en-US" dirty="0"/>
          </a:p>
        </p:txBody>
      </p:sp>
    </p:spTree>
    <p:extLst>
      <p:ext uri="{BB962C8B-B14F-4D97-AF65-F5344CB8AC3E}">
        <p14:creationId xmlns:p14="http://schemas.microsoft.com/office/powerpoint/2010/main" val="5483841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r>
              <a:rPr lang="en-US" sz="1200" baseline="0" dirty="0" smtClean="0">
                <a:latin typeface="Arial" pitchFamily="34" charset="0"/>
                <a:cs typeface="Arial" pitchFamily="34" charset="0"/>
              </a:rPr>
              <a:t> </a:t>
            </a:r>
          </a:p>
          <a:p>
            <a:pPr marL="185715" indent="-185715" defTabSz="990478">
              <a:buFont typeface="Arial" panose="020B0604020202020204" pitchFamily="34" charset="0"/>
              <a:buChar char="•"/>
              <a:defRPr/>
            </a:pPr>
            <a:r>
              <a:rPr lang="en-US" sz="1200" dirty="0">
                <a:latin typeface="Arial" pitchFamily="34" charset="0"/>
                <a:cs typeface="Arial" pitchFamily="34" charset="0"/>
              </a:rPr>
              <a:t>State the goal of the EMS Safety course.</a:t>
            </a:r>
            <a:endParaRPr lang="en-US" sz="1200" dirty="0" smtClean="0">
              <a:latin typeface="Arial" pitchFamily="34" charset="0"/>
              <a:cs typeface="Arial" pitchFamily="34" charset="0"/>
            </a:endParaRPr>
          </a:p>
          <a:p>
            <a:pPr marL="680954" lvl="1" indent="-185715" defTabSz="990478">
              <a:buFont typeface="Arial" panose="020B0604020202020204" pitchFamily="34" charset="0"/>
              <a:buChar char="•"/>
              <a:defRPr/>
            </a:pPr>
            <a:r>
              <a:rPr lang="en-US" sz="1200" dirty="0">
                <a:latin typeface="Arial" pitchFamily="34" charset="0"/>
                <a:cs typeface="Arial" pitchFamily="34" charset="0"/>
              </a:rPr>
              <a:t>The goal of the EMS Safety course is to change the safety culture in the EMS profession, by changing the safety culture in your organization through the actions of you, as individual EMS practitioners, whose behaviors give evidence of your belief in the importance of safety practices.</a:t>
            </a:r>
            <a:endParaRPr lang="en-US" sz="120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Safety training is not an isolated phenomenon. Safety is a component of every aspect of EMS.</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You cannot drive an ambulance, care for patients, and take care of yourself if you are not constantly aware of the potential safety hazards.</a:t>
            </a:r>
            <a:r>
              <a:rPr lang="en-US" sz="1200" baseline="0" dirty="0" smtClean="0">
                <a:latin typeface="Arial" pitchFamily="34" charset="0"/>
                <a:cs typeface="Arial" pitchFamily="34" charset="0"/>
              </a:rPr>
              <a:t> </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4D638C0-4B9F-4953-8B70-2586A5DA2D89}" type="slidenum">
              <a:rPr lang="en-US" smtClean="0"/>
              <a:t>22</a:t>
            </a:fld>
            <a:endParaRPr lang="en-US" dirty="0"/>
          </a:p>
        </p:txBody>
      </p:sp>
    </p:spTree>
    <p:extLst>
      <p:ext uri="{BB962C8B-B14F-4D97-AF65-F5344CB8AC3E}">
        <p14:creationId xmlns:p14="http://schemas.microsoft.com/office/powerpoint/2010/main" val="4108814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The EMS Safety course includes:</a:t>
            </a:r>
            <a:r>
              <a:rPr lang="en-US" sz="120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Six core lectures</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Discussion and interaction opportunities during the lectures and skill stations</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Real-life case studies in the lectures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Explain to the participants that the success of EMS Safety depends on their active participation.</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Ask the participants to share their experiences, views, and suggestions.</a:t>
            </a:r>
            <a:r>
              <a:rPr lang="en-US" sz="1200" baseline="0" dirty="0" smtClean="0">
                <a:latin typeface="Arial" pitchFamily="34" charset="0"/>
                <a:cs typeface="Arial" pitchFamily="34" charset="0"/>
              </a:rPr>
              <a:t> </a:t>
            </a:r>
          </a:p>
        </p:txBody>
      </p:sp>
      <p:sp>
        <p:nvSpPr>
          <p:cNvPr id="4" name="Slide Number Placeholder 3"/>
          <p:cNvSpPr>
            <a:spLocks noGrp="1"/>
          </p:cNvSpPr>
          <p:nvPr>
            <p:ph type="sldNum" sz="quarter" idx="10"/>
          </p:nvPr>
        </p:nvSpPr>
        <p:spPr/>
        <p:txBody>
          <a:bodyPr/>
          <a:lstStyle/>
          <a:p>
            <a:fld id="{64D638C0-4B9F-4953-8B70-2586A5DA2D89}" type="slidenum">
              <a:rPr lang="en-US" smtClean="0"/>
              <a:t>23</a:t>
            </a:fld>
            <a:endParaRPr lang="en-US" dirty="0"/>
          </a:p>
        </p:txBody>
      </p:sp>
    </p:spTree>
    <p:extLst>
      <p:ext uri="{BB962C8B-B14F-4D97-AF65-F5344CB8AC3E}">
        <p14:creationId xmlns:p14="http://schemas.microsoft.com/office/powerpoint/2010/main" val="909206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The six core lectures in the EMS Safety course are:</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Crew Resource Management</a:t>
            </a:r>
            <a:endParaRPr lang="en-US" sz="120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Emergency Vehicle Safety</a:t>
            </a:r>
            <a:endParaRPr lang="en-US" sz="120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Roadway Operations</a:t>
            </a:r>
            <a:endParaRPr lang="en-US" sz="120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Patient Handling</a:t>
            </a:r>
            <a:endParaRPr lang="en-US" sz="120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Patient, Practitioner, and Bystander Safety</a:t>
            </a:r>
            <a:endParaRPr lang="en-US" sz="120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Personal Health</a:t>
            </a:r>
            <a:endParaRPr lang="en-US" sz="120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Each of the lectures will:</a:t>
            </a:r>
            <a:endParaRPr lang="en-US" sz="1200" dirty="0" smtClean="0">
              <a:latin typeface="Arial" pitchFamily="34" charset="0"/>
              <a:cs typeface="Arial" pitchFamily="34" charset="0"/>
            </a:endParaRPr>
          </a:p>
          <a:p>
            <a:pPr marL="680954" lvl="1" indent="-185715">
              <a:buFont typeface="Arial" charset="0"/>
              <a:buChar char="•"/>
            </a:pPr>
            <a:r>
              <a:rPr lang="en-US" sz="1200" dirty="0">
                <a:latin typeface="Arial" pitchFamily="34" charset="0"/>
                <a:cs typeface="Arial" pitchFamily="34" charset="0"/>
              </a:rPr>
              <a:t>Describe the unsafe aspects of working in EMS</a:t>
            </a:r>
            <a:endParaRPr lang="en-US" sz="1200" dirty="0" smtClean="0">
              <a:latin typeface="Arial" pitchFamily="34" charset="0"/>
              <a:cs typeface="Arial" pitchFamily="34" charset="0"/>
            </a:endParaRPr>
          </a:p>
          <a:p>
            <a:pPr marL="680954" lvl="1" indent="-185715">
              <a:buFont typeface="Arial" charset="0"/>
              <a:buChar char="•"/>
            </a:pPr>
            <a:r>
              <a:rPr lang="en-US" sz="1200" dirty="0">
                <a:latin typeface="Arial" pitchFamily="34" charset="0"/>
                <a:cs typeface="Arial" pitchFamily="34" charset="0"/>
              </a:rPr>
              <a:t>Describe how to identity the potential hazards in daily activities</a:t>
            </a:r>
            <a:endParaRPr lang="en-US" sz="1200" baseline="0" dirty="0" smtClean="0">
              <a:latin typeface="Arial" pitchFamily="34" charset="0"/>
              <a:cs typeface="Arial" pitchFamily="34" charset="0"/>
            </a:endParaRPr>
          </a:p>
          <a:p>
            <a:pPr marL="680954" lvl="1" indent="-185715">
              <a:buFont typeface="Arial" charset="0"/>
              <a:buChar char="•"/>
            </a:pPr>
            <a:r>
              <a:rPr lang="en-US" sz="1200" dirty="0">
                <a:latin typeface="Arial" pitchFamily="34" charset="0"/>
                <a:cs typeface="Arial" pitchFamily="34" charset="0"/>
              </a:rPr>
              <a:t>Describe the cultural changes required to make EMS safer</a:t>
            </a:r>
          </a:p>
        </p:txBody>
      </p:sp>
      <p:sp>
        <p:nvSpPr>
          <p:cNvPr id="4" name="Slide Number Placeholder 3"/>
          <p:cNvSpPr>
            <a:spLocks noGrp="1"/>
          </p:cNvSpPr>
          <p:nvPr>
            <p:ph type="sldNum" sz="quarter" idx="10"/>
          </p:nvPr>
        </p:nvSpPr>
        <p:spPr/>
        <p:txBody>
          <a:bodyPr/>
          <a:lstStyle/>
          <a:p>
            <a:fld id="{64D638C0-4B9F-4953-8B70-2586A5DA2D89}" type="slidenum">
              <a:rPr lang="en-US" smtClean="0"/>
              <a:t>24</a:t>
            </a:fld>
            <a:endParaRPr lang="en-US" dirty="0"/>
          </a:p>
        </p:txBody>
      </p:sp>
    </p:spTree>
    <p:extLst>
      <p:ext uri="{BB962C8B-B14F-4D97-AF65-F5344CB8AC3E}">
        <p14:creationId xmlns:p14="http://schemas.microsoft.com/office/powerpoint/2010/main" val="38132631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rial" pitchFamily="34" charset="0"/>
                <a:cs typeface="Arial" pitchFamily="34" charset="0"/>
              </a:rPr>
              <a:t>Instructor Notes</a:t>
            </a:r>
            <a:r>
              <a:rPr lang="en-US" sz="1200" baseline="0" dirty="0" smtClean="0">
                <a:latin typeface="Arial" pitchFamily="34" charset="0"/>
                <a:cs typeface="Arial" pitchFamily="34" charset="0"/>
              </a:rPr>
              <a:t> </a:t>
            </a:r>
          </a:p>
          <a:p>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Ask the participants if they have any questions.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Once you have addressed any questions, immediately proceed to the crew resource management lecture.</a:t>
            </a:r>
          </a:p>
        </p:txBody>
      </p:sp>
      <p:sp>
        <p:nvSpPr>
          <p:cNvPr id="4" name="Slide Number Placeholder 3"/>
          <p:cNvSpPr>
            <a:spLocks noGrp="1"/>
          </p:cNvSpPr>
          <p:nvPr>
            <p:ph type="sldNum" sz="quarter" idx="10"/>
          </p:nvPr>
        </p:nvSpPr>
        <p:spPr/>
        <p:txBody>
          <a:bodyPr/>
          <a:lstStyle/>
          <a:p>
            <a:fld id="{64D638C0-4B9F-4953-8B70-2586A5DA2D89}" type="slidenum">
              <a:rPr lang="en-US" smtClean="0"/>
              <a:t>25</a:t>
            </a:fld>
            <a:endParaRPr lang="en-US" dirty="0"/>
          </a:p>
        </p:txBody>
      </p:sp>
    </p:spTree>
    <p:extLst>
      <p:ext uri="{BB962C8B-B14F-4D97-AF65-F5344CB8AC3E}">
        <p14:creationId xmlns:p14="http://schemas.microsoft.com/office/powerpoint/2010/main" val="2174165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Instructor</a:t>
            </a:r>
            <a:r>
              <a:rPr lang="en-US" sz="1200" baseline="0" dirty="0" smtClean="0">
                <a:latin typeface="Arial" pitchFamily="34" charset="0"/>
                <a:cs typeface="Arial" pitchFamily="34" charset="0"/>
              </a:rPr>
              <a:t> Notes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Stress the concept that taking the EMS Safety course is a starting point in helping to create a culture of safety.</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Time constraints limit the amount of material which can be presented in the classroom, so the course manual was designed to provide reference information for both agencies and EMS practitioners to use in recognizing and responding to the ever-changing dangers in the EMS workplace.</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The course manual includes:</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Supplemental information.</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Resources to make learning more about safety issues in EMS part of your daily life.</a:t>
            </a:r>
          </a:p>
        </p:txBody>
      </p:sp>
      <p:sp>
        <p:nvSpPr>
          <p:cNvPr id="4" name="Slide Number Placeholder 3"/>
          <p:cNvSpPr>
            <a:spLocks noGrp="1"/>
          </p:cNvSpPr>
          <p:nvPr>
            <p:ph type="sldNum" sz="quarter" idx="10"/>
          </p:nvPr>
        </p:nvSpPr>
        <p:spPr/>
        <p:txBody>
          <a:bodyPr/>
          <a:lstStyle/>
          <a:p>
            <a:fld id="{64D638C0-4B9F-4953-8B70-2586A5DA2D89}" type="slidenum">
              <a:rPr lang="en-US" smtClean="0"/>
              <a:t>3</a:t>
            </a:fld>
            <a:endParaRPr lang="en-US" dirty="0"/>
          </a:p>
        </p:txBody>
      </p:sp>
    </p:spTree>
    <p:extLst>
      <p:ext uri="{BB962C8B-B14F-4D97-AF65-F5344CB8AC3E}">
        <p14:creationId xmlns:p14="http://schemas.microsoft.com/office/powerpoint/2010/main" val="211871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Instructor</a:t>
            </a:r>
            <a:r>
              <a:rPr lang="en-US" sz="1200" baseline="0" dirty="0" smtClean="0">
                <a:latin typeface="Arial" pitchFamily="34" charset="0"/>
                <a:cs typeface="Arial" pitchFamily="34" charset="0"/>
              </a:rPr>
              <a:t> Notes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Expand on the following points:</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Stress that EMS Safety is not a certification course.</a:t>
            </a:r>
            <a:r>
              <a:rPr lang="en-US" sz="1200"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Participants will receive a certificate of completion by attending the entire EMS Safety course and scoring 76% or higher on the post-test.</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The certificate of completion should be considered to be a learner’s permit which gives participants the tools to better respond to new technologies, ambulance design standards, and new risks in the field.</a:t>
            </a:r>
          </a:p>
          <a:p>
            <a:pPr marL="185715" indent="-185715">
              <a:buFont typeface="Arial" panose="020B0604020202020204" pitchFamily="34" charset="0"/>
              <a:buChar char="•"/>
            </a:pPr>
            <a:r>
              <a:rPr lang="en-US" sz="1200" dirty="0">
                <a:latin typeface="Arial" pitchFamily="34" charset="0"/>
                <a:cs typeface="Arial" pitchFamily="34" charset="0"/>
              </a:rPr>
              <a:t>The certificate of completion is good for 4 years.</a:t>
            </a:r>
            <a:endParaRPr lang="en-US" sz="1200" b="0"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4D638C0-4B9F-4953-8B70-2586A5DA2D89}" type="slidenum">
              <a:rPr lang="en-US" smtClean="0"/>
              <a:t>4</a:t>
            </a:fld>
            <a:endParaRPr lang="en-US" dirty="0"/>
          </a:p>
        </p:txBody>
      </p:sp>
    </p:spTree>
    <p:extLst>
      <p:ext uri="{BB962C8B-B14F-4D97-AF65-F5344CB8AC3E}">
        <p14:creationId xmlns:p14="http://schemas.microsoft.com/office/powerpoint/2010/main" val="72238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Instructor</a:t>
            </a:r>
            <a:r>
              <a:rPr lang="en-US" sz="1200" baseline="0" dirty="0" smtClean="0">
                <a:latin typeface="Arial" pitchFamily="34" charset="0"/>
                <a:cs typeface="Arial" pitchFamily="34" charset="0"/>
              </a:rPr>
              <a:t> Notes </a:t>
            </a:r>
          </a:p>
          <a:p>
            <a:endParaRPr lang="en-US" sz="1200" baseline="0" dirty="0" smtClean="0">
              <a:latin typeface="Arial" pitchFamily="34" charset="0"/>
              <a:cs typeface="Arial" pitchFamily="34" charset="0"/>
            </a:endParaRPr>
          </a:p>
          <a:p>
            <a:r>
              <a:rPr lang="en-US" sz="1200" dirty="0">
                <a:latin typeface="Arial" pitchFamily="34" charset="0"/>
                <a:cs typeface="Arial" pitchFamily="34" charset="0"/>
              </a:rPr>
              <a:t>Distribute the registration form to participants to complete.</a:t>
            </a:r>
            <a:endParaRPr lang="en-US" sz="1200" baseline="0" dirty="0" smtClean="0">
              <a:latin typeface="Arial" pitchFamily="34" charset="0"/>
              <a:cs typeface="Arial" pitchFamily="34" charset="0"/>
            </a:endParaRP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Expand on the following points: </a:t>
            </a:r>
          </a:p>
          <a:p>
            <a:pPr marL="185715" indent="-185715">
              <a:buFont typeface="Arial" panose="020B0604020202020204" pitchFamily="34" charset="0"/>
              <a:buChar char="•"/>
            </a:pPr>
            <a:r>
              <a:rPr lang="en-US" sz="1200" dirty="0">
                <a:latin typeface="Arial" pitchFamily="34" charset="0"/>
                <a:cs typeface="Arial" pitchFamily="34" charset="0"/>
              </a:rPr>
              <a:t>Instruct participants to complete all of the items on the registration form marked with an asterisk.</a:t>
            </a:r>
            <a:r>
              <a:rPr lang="en-US" sz="1200" baseline="0" dirty="0" smtClean="0">
                <a:latin typeface="Arial" pitchFamily="34" charset="0"/>
                <a:cs typeface="Arial" pitchFamily="34" charset="0"/>
              </a:rPr>
              <a:t> </a:t>
            </a:r>
          </a:p>
          <a:p>
            <a:pPr marL="680954" lvl="1" indent="-185715" defTabSz="990478">
              <a:buFont typeface="Arial" panose="020B0604020202020204" pitchFamily="34" charset="0"/>
              <a:buChar char="•"/>
              <a:defRPr/>
            </a:pPr>
            <a:r>
              <a:rPr lang="en-US" sz="1200" dirty="0">
                <a:latin typeface="Arial" pitchFamily="34" charset="0"/>
                <a:cs typeface="Arial" pitchFamily="34" charset="0"/>
              </a:rPr>
              <a:t>Participants should use their home addresses to receive a free NAEMT membership and CECBEMS (Continuous Education Coordinating Board for Emergency Medical Services) </a:t>
            </a:r>
            <a:r>
              <a:rPr lang="en-US" sz="1200" dirty="0" smtClean="0">
                <a:latin typeface="Arial" pitchFamily="34" charset="0"/>
                <a:cs typeface="Arial" pitchFamily="34" charset="0"/>
              </a:rPr>
              <a:t>credit.</a:t>
            </a:r>
            <a:endParaRPr lang="en-US" sz="1200" u="sng" dirty="0" smtClean="0">
              <a:latin typeface="Arial" pitchFamily="34" charset="0"/>
              <a:cs typeface="Arial" pitchFamily="34" charset="0"/>
            </a:endParaRPr>
          </a:p>
          <a:p>
            <a:pPr marL="680954" lvl="1" indent="-185715">
              <a:buFont typeface="Arial" panose="020B0604020202020204" pitchFamily="34" charset="0"/>
              <a:buChar char="•"/>
            </a:pPr>
            <a:r>
              <a:rPr lang="en-US" sz="1200" dirty="0" smtClean="0">
                <a:latin typeface="Arial" pitchFamily="34" charset="0"/>
                <a:cs typeface="Arial" pitchFamily="34" charset="0"/>
              </a:rPr>
              <a:t>Stress the need for legibility and accuracy in the registration form.</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smtClean="0">
                <a:latin typeface="Arial" pitchFamily="34" charset="0"/>
                <a:cs typeface="Arial" pitchFamily="34" charset="0"/>
              </a:rPr>
              <a:t>Inaccurate </a:t>
            </a:r>
            <a:r>
              <a:rPr lang="en-US" sz="1200" dirty="0">
                <a:latin typeface="Arial" pitchFamily="34" charset="0"/>
                <a:cs typeface="Arial" pitchFamily="34" charset="0"/>
              </a:rPr>
              <a:t>documentation may make CECBEMS credit unavailable.</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At the end of the course, participants will have an opportunity to complete a course evaluation.</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Participant feedback is vital.</a:t>
            </a:r>
            <a:r>
              <a:rPr lang="en-US" sz="1200" baseline="0" dirty="0" smtClean="0">
                <a:latin typeface="Arial" pitchFamily="34" charset="0"/>
                <a:cs typeface="Arial" pitchFamily="34" charset="0"/>
              </a:rPr>
              <a:t> </a:t>
            </a:r>
          </a:p>
          <a:p>
            <a:pPr marL="680954" lvl="2" indent="-185715" defTabSz="990478">
              <a:buFont typeface="Arial" panose="020B0604020202020204" pitchFamily="34" charset="0"/>
              <a:buChar char="•"/>
              <a:defRPr/>
            </a:pPr>
            <a:r>
              <a:rPr lang="en-US" sz="1200" dirty="0">
                <a:latin typeface="Arial" pitchFamily="34" charset="0"/>
                <a:cs typeface="Arial" pitchFamily="34" charset="0"/>
              </a:rPr>
              <a:t>Stress that the EMS Safety Committee takes their input seriously and uses it to make revisions and updates to the course</a:t>
            </a:r>
            <a:r>
              <a:rPr lang="en-US" sz="1200" dirty="0" smtClean="0">
                <a:latin typeface="Arial" pitchFamily="34" charset="0"/>
                <a:cs typeface="Arial" pitchFamily="34" charset="0"/>
              </a:rPr>
              <a:t>.</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4D638C0-4B9F-4953-8B70-2586A5DA2D89}" type="slidenum">
              <a:rPr lang="en-US" smtClean="0"/>
              <a:t>5</a:t>
            </a:fld>
            <a:endParaRPr lang="en-US" dirty="0"/>
          </a:p>
        </p:txBody>
      </p:sp>
    </p:spTree>
    <p:extLst>
      <p:ext uri="{BB962C8B-B14F-4D97-AF65-F5344CB8AC3E}">
        <p14:creationId xmlns:p14="http://schemas.microsoft.com/office/powerpoint/2010/main" val="2232079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Instructor</a:t>
            </a:r>
            <a:r>
              <a:rPr lang="en-US" sz="1200" baseline="0" dirty="0" smtClean="0">
                <a:latin typeface="Arial" pitchFamily="34" charset="0"/>
                <a:cs typeface="Arial" pitchFamily="34" charset="0"/>
              </a:rPr>
              <a:t> Notes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Expand on the following points: </a:t>
            </a:r>
          </a:p>
          <a:p>
            <a:pPr marL="185715" indent="-185715">
              <a:buFont typeface="Arial" panose="020B0604020202020204" pitchFamily="34" charset="0"/>
              <a:buChar char="•"/>
            </a:pPr>
            <a:r>
              <a:rPr lang="en-US" sz="1200" dirty="0">
                <a:latin typeface="Arial" pitchFamily="34" charset="0"/>
                <a:cs typeface="Arial" pitchFamily="34" charset="0"/>
              </a:rPr>
              <a:t>Direct participants to the location of the bathroom, break areas, and emergency exits.</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Discuss your policy on the use of phones and pagers in the classroom.</a:t>
            </a:r>
            <a:endParaRPr lang="en-US" sz="1200" baseline="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Discuss the policies and procedures of the hosting facility.</a:t>
            </a:r>
            <a:r>
              <a:rPr lang="en-US" sz="1200" baseline="0" dirty="0" smtClean="0">
                <a:latin typeface="Arial" pitchFamily="34" charset="0"/>
                <a:cs typeface="Arial" pitchFamily="34" charset="0"/>
              </a:rPr>
              <a:t> </a:t>
            </a:r>
          </a:p>
          <a:p>
            <a:pPr marL="680954" lvl="1" indent="-185715">
              <a:buFont typeface="Arial" panose="020B0604020202020204" pitchFamily="34" charset="0"/>
              <a:buChar char="•"/>
            </a:pPr>
            <a:r>
              <a:rPr lang="en-US" sz="1200" dirty="0">
                <a:latin typeface="Arial" pitchFamily="34" charset="0"/>
                <a:cs typeface="Arial" pitchFamily="34" charset="0"/>
              </a:rPr>
              <a:t>For example, no eating or drinking in the classroom.</a:t>
            </a:r>
            <a:r>
              <a:rPr lang="en-US" sz="1200" baseline="0" dirty="0" smtClean="0">
                <a:latin typeface="Arial" pitchFamily="34" charset="0"/>
                <a:cs typeface="Arial" pitchFamily="34" charset="0"/>
              </a:rPr>
              <a:t> </a:t>
            </a:r>
            <a:endParaRPr lang="en-US" sz="1200" dirty="0" smtClean="0">
              <a:latin typeface="Arial" pitchFamily="34" charset="0"/>
              <a:cs typeface="Arial" pitchFamily="34" charset="0"/>
            </a:endParaRPr>
          </a:p>
          <a:p>
            <a:pPr marL="185715" indent="-185715">
              <a:buFont typeface="Arial" panose="020B0604020202020204" pitchFamily="34" charset="0"/>
              <a:buChar char="•"/>
            </a:pPr>
            <a:r>
              <a:rPr lang="en-US" sz="1200" dirty="0">
                <a:latin typeface="Arial" pitchFamily="34" charset="0"/>
                <a:cs typeface="Arial" pitchFamily="34" charset="0"/>
              </a:rPr>
              <a:t>Note that healthy eating, adequate hydration with appropriate fluids, and refraining from smoking are all part of a healthy lifestyle, and are also helpful in creating a positive learning environment.</a:t>
            </a:r>
          </a:p>
        </p:txBody>
      </p:sp>
      <p:sp>
        <p:nvSpPr>
          <p:cNvPr id="4" name="Slide Number Placeholder 3"/>
          <p:cNvSpPr>
            <a:spLocks noGrp="1"/>
          </p:cNvSpPr>
          <p:nvPr>
            <p:ph type="sldNum" sz="quarter" idx="10"/>
          </p:nvPr>
        </p:nvSpPr>
        <p:spPr/>
        <p:txBody>
          <a:bodyPr/>
          <a:lstStyle/>
          <a:p>
            <a:fld id="{64D638C0-4B9F-4953-8B70-2586A5DA2D89}" type="slidenum">
              <a:rPr lang="en-US" smtClean="0"/>
              <a:t>6</a:t>
            </a:fld>
            <a:endParaRPr lang="en-US" dirty="0"/>
          </a:p>
        </p:txBody>
      </p:sp>
    </p:spTree>
    <p:extLst>
      <p:ext uri="{BB962C8B-B14F-4D97-AF65-F5344CB8AC3E}">
        <p14:creationId xmlns:p14="http://schemas.microsoft.com/office/powerpoint/2010/main" val="1375161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Instructor</a:t>
            </a:r>
            <a:r>
              <a:rPr lang="en-US" sz="1200" baseline="0" dirty="0" smtClean="0">
                <a:latin typeface="Arial" pitchFamily="34" charset="0"/>
                <a:cs typeface="Arial" pitchFamily="34" charset="0"/>
              </a:rPr>
              <a:t> Notes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Expand on the following points: </a:t>
            </a:r>
          </a:p>
          <a:p>
            <a:pPr marL="185715" indent="-185715">
              <a:buFont typeface="Arial" panose="020B0604020202020204" pitchFamily="34" charset="0"/>
              <a:buChar char="•"/>
            </a:pPr>
            <a:r>
              <a:rPr lang="en-US" sz="1200" dirty="0">
                <a:latin typeface="Arial" pitchFamily="34" charset="0"/>
                <a:cs typeface="Arial" pitchFamily="34" charset="0"/>
              </a:rPr>
              <a:t>Now that you have finished with the housekeeping, begin discussing the specifics of creating a culture of safety.</a:t>
            </a:r>
          </a:p>
        </p:txBody>
      </p:sp>
      <p:sp>
        <p:nvSpPr>
          <p:cNvPr id="4" name="Slide Number Placeholder 3"/>
          <p:cNvSpPr>
            <a:spLocks noGrp="1"/>
          </p:cNvSpPr>
          <p:nvPr>
            <p:ph type="sldNum" sz="quarter" idx="10"/>
          </p:nvPr>
        </p:nvSpPr>
        <p:spPr/>
        <p:txBody>
          <a:bodyPr/>
          <a:lstStyle/>
          <a:p>
            <a:fld id="{64D638C0-4B9F-4953-8B70-2586A5DA2D89}" type="slidenum">
              <a:rPr lang="en-US" smtClean="0"/>
              <a:t>7</a:t>
            </a:fld>
            <a:endParaRPr lang="en-US" dirty="0"/>
          </a:p>
        </p:txBody>
      </p:sp>
    </p:spTree>
    <p:extLst>
      <p:ext uri="{BB962C8B-B14F-4D97-AF65-F5344CB8AC3E}">
        <p14:creationId xmlns:p14="http://schemas.microsoft.com/office/powerpoint/2010/main" val="19290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Instructor</a:t>
            </a:r>
            <a:r>
              <a:rPr lang="en-US" sz="1200" baseline="0" dirty="0" smtClean="0">
                <a:latin typeface="Arial" pitchFamily="34" charset="0"/>
                <a:cs typeface="Arial" pitchFamily="34" charset="0"/>
              </a:rPr>
              <a:t> Notes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Expand on the following points: </a:t>
            </a:r>
          </a:p>
          <a:p>
            <a:pPr marL="185715" indent="-185715">
              <a:buFont typeface="Arial" panose="020B0604020202020204" pitchFamily="34" charset="0"/>
              <a:buChar char="•"/>
            </a:pPr>
            <a:r>
              <a:rPr lang="en-US" sz="1200" dirty="0">
                <a:latin typeface="Arial" pitchFamily="34" charset="0"/>
                <a:cs typeface="Arial" pitchFamily="34" charset="0"/>
              </a:rPr>
              <a:t>EMS is an unsafe profession with a high injury and fatality rate.</a:t>
            </a:r>
            <a:r>
              <a:rPr lang="en-US" sz="1200" baseline="0" dirty="0" smtClean="0">
                <a:latin typeface="Arial" pitchFamily="34" charset="0"/>
                <a:cs typeface="Arial" pitchFamily="34" charset="0"/>
              </a:rPr>
              <a:t> </a:t>
            </a:r>
          </a:p>
          <a:p>
            <a:pPr marL="680954" lvl="1" indent="-185715" defTabSz="990478">
              <a:buFont typeface="Arial" panose="020B0604020202020204" pitchFamily="34" charset="0"/>
              <a:buChar char="•"/>
              <a:defRPr/>
            </a:pPr>
            <a:r>
              <a:rPr lang="en-US" sz="1200" dirty="0">
                <a:latin typeface="Arial" pitchFamily="34" charset="0"/>
                <a:cs typeface="Arial" pitchFamily="34" charset="0"/>
              </a:rPr>
              <a:t>Paid, volunteer, private service, fire-based EMS practitioners are all at risk.</a:t>
            </a:r>
            <a:endParaRPr lang="en-US" sz="1200"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The fatality rate for EMS practitioners is 2.5 times the national average.</a:t>
            </a:r>
            <a:endParaRPr lang="en-US" sz="120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The nonfatal injury rate for EMS practitioners is five times higher than for other health care workers.</a:t>
            </a:r>
            <a:endParaRPr lang="en-US" sz="120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EMS practitioners are seven times more likely to miss work as the result of an injury.</a:t>
            </a:r>
            <a:endParaRPr lang="en-US" sz="1200" dirty="0" smtClean="0">
              <a:latin typeface="Arial" pitchFamily="34" charset="0"/>
              <a:cs typeface="Arial" pitchFamily="34" charset="0"/>
            </a:endParaRPr>
          </a:p>
          <a:p>
            <a:pPr marL="1176193" lvl="2" indent="-185715" defTabSz="990478">
              <a:buFont typeface="Arial" panose="020B0604020202020204" pitchFamily="34" charset="0"/>
              <a:buChar char="•"/>
              <a:defRPr/>
            </a:pPr>
            <a:r>
              <a:rPr lang="en-US" sz="1200" dirty="0">
                <a:latin typeface="Arial" pitchFamily="34" charset="0"/>
                <a:cs typeface="Arial" pitchFamily="34" charset="0"/>
              </a:rPr>
              <a:t>Note that the statistics onscreen are the best that are available. The absence of an effectively used central data repository for EMS limits our ability to obtain accurate, current data.</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64D638C0-4B9F-4953-8B70-2586A5DA2D89}" type="slidenum">
              <a:rPr lang="en-US" smtClean="0"/>
              <a:t>8</a:t>
            </a:fld>
            <a:endParaRPr lang="en-US" dirty="0"/>
          </a:p>
        </p:txBody>
      </p:sp>
    </p:spTree>
    <p:extLst>
      <p:ext uri="{BB962C8B-B14F-4D97-AF65-F5344CB8AC3E}">
        <p14:creationId xmlns:p14="http://schemas.microsoft.com/office/powerpoint/2010/main" val="1141612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Instructor</a:t>
            </a:r>
            <a:r>
              <a:rPr lang="en-US" sz="1200" baseline="0" dirty="0" smtClean="0">
                <a:latin typeface="Arial" pitchFamily="34" charset="0"/>
                <a:cs typeface="Arial" pitchFamily="34" charset="0"/>
              </a:rPr>
              <a:t> Notes </a:t>
            </a:r>
          </a:p>
          <a:p>
            <a:endParaRPr lang="en-US" sz="1200" baseline="0" dirty="0" smtClean="0">
              <a:latin typeface="Arial" pitchFamily="34" charset="0"/>
              <a:cs typeface="Arial" pitchFamily="34" charset="0"/>
            </a:endParaRPr>
          </a:p>
          <a:p>
            <a:r>
              <a:rPr lang="en-US" sz="1200" baseline="0" dirty="0" smtClean="0">
                <a:latin typeface="Arial" pitchFamily="34" charset="0"/>
                <a:cs typeface="Arial" pitchFamily="34" charset="0"/>
              </a:rPr>
              <a:t>Expand on the following points: </a:t>
            </a:r>
          </a:p>
          <a:p>
            <a:pPr marL="185715" indent="-185715">
              <a:buFont typeface="Arial" panose="020B0604020202020204" pitchFamily="34" charset="0"/>
              <a:buChar char="•"/>
            </a:pPr>
            <a:r>
              <a:rPr lang="en-US" sz="1200" dirty="0">
                <a:latin typeface="Arial" pitchFamily="34" charset="0"/>
                <a:cs typeface="Arial" pitchFamily="34" charset="0"/>
              </a:rPr>
              <a:t>Although this data comes from a 2006 article, “EMS, First Responders &amp; Crash Injury,” published in </a:t>
            </a:r>
            <a:r>
              <a:rPr lang="en-US" sz="1200" i="1" dirty="0">
                <a:latin typeface="Arial" pitchFamily="34" charset="0"/>
                <a:cs typeface="Arial" pitchFamily="34" charset="0"/>
              </a:rPr>
              <a:t>Topics in Emergency, </a:t>
            </a:r>
            <a:r>
              <a:rPr lang="en-US" sz="1200" dirty="0">
                <a:latin typeface="Arial" pitchFamily="34" charset="0"/>
                <a:cs typeface="Arial" pitchFamily="34" charset="0"/>
              </a:rPr>
              <a:t>the comparisons are still useful.</a:t>
            </a:r>
            <a:r>
              <a:rPr lang="en-US" sz="1200" i="0" u="none" baseline="0" dirty="0" smtClean="0">
                <a:latin typeface="Arial" pitchFamily="34" charset="0"/>
                <a:cs typeface="Arial" pitchFamily="34" charset="0"/>
              </a:rPr>
              <a:t> </a:t>
            </a:r>
          </a:p>
          <a:p>
            <a:pPr marL="185715" indent="-185715">
              <a:buFont typeface="Arial" panose="020B0604020202020204" pitchFamily="34" charset="0"/>
              <a:buChar char="•"/>
            </a:pPr>
            <a:r>
              <a:rPr lang="en-US" sz="1200" dirty="0">
                <a:latin typeface="Arial" pitchFamily="34" charset="0"/>
                <a:cs typeface="Arial" pitchFamily="34" charset="0"/>
              </a:rPr>
              <a:t>Ask:</a:t>
            </a:r>
            <a:endParaRPr lang="en-US" sz="1200" i="0" u="none" baseline="0" dirty="0" smtClean="0">
              <a:latin typeface="Arial" pitchFamily="34" charset="0"/>
              <a:cs typeface="Arial" pitchFamily="34" charset="0"/>
            </a:endParaRPr>
          </a:p>
          <a:p>
            <a:pPr marL="680954" lvl="1" indent="-185715">
              <a:buFont typeface="Arial" panose="020B0604020202020204" pitchFamily="34" charset="0"/>
              <a:buChar char="•"/>
            </a:pPr>
            <a:r>
              <a:rPr lang="en-US" sz="1200" dirty="0">
                <a:latin typeface="Arial" pitchFamily="34" charset="0"/>
                <a:cs typeface="Arial" pitchFamily="34" charset="0"/>
              </a:rPr>
              <a:t>“Why do you think more EMS practitioners are killed in transportation-related fatalities than fire fighters and law enforcement?”</a:t>
            </a:r>
          </a:p>
        </p:txBody>
      </p:sp>
      <p:sp>
        <p:nvSpPr>
          <p:cNvPr id="4" name="Slide Number Placeholder 3"/>
          <p:cNvSpPr>
            <a:spLocks noGrp="1"/>
          </p:cNvSpPr>
          <p:nvPr>
            <p:ph type="sldNum" sz="quarter" idx="10"/>
          </p:nvPr>
        </p:nvSpPr>
        <p:spPr/>
        <p:txBody>
          <a:bodyPr/>
          <a:lstStyle/>
          <a:p>
            <a:fld id="{64D638C0-4B9F-4953-8B70-2586A5DA2D89}" type="slidenum">
              <a:rPr lang="en-US" smtClean="0"/>
              <a:t>9</a:t>
            </a:fld>
            <a:endParaRPr lang="en-US" dirty="0"/>
          </a:p>
        </p:txBody>
      </p:sp>
    </p:spTree>
    <p:extLst>
      <p:ext uri="{BB962C8B-B14F-4D97-AF65-F5344CB8AC3E}">
        <p14:creationId xmlns:p14="http://schemas.microsoft.com/office/powerpoint/2010/main" val="197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85"/>
            <a:ext cx="9144000" cy="6856628"/>
          </a:xfrm>
          <a:prstGeom prst="rect">
            <a:avLst/>
          </a:prstGeom>
        </p:spPr>
      </p:pic>
      <p:sp>
        <p:nvSpPr>
          <p:cNvPr id="2" name="Title 1"/>
          <p:cNvSpPr>
            <a:spLocks noGrp="1"/>
          </p:cNvSpPr>
          <p:nvPr>
            <p:ph type="ctrTitle"/>
          </p:nvPr>
        </p:nvSpPr>
        <p:spPr>
          <a:xfrm>
            <a:off x="0" y="3048000"/>
            <a:ext cx="9144000" cy="1447800"/>
          </a:xfrm>
          <a:solidFill>
            <a:srgbClr val="002060"/>
          </a:solidFill>
        </p:spPr>
        <p:txBody>
          <a:bodyPr/>
          <a:lstStyle>
            <a:lvl1pPr>
              <a:defRPr sz="4400" b="1">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648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DBE7D0-8E7B-40A6-A29E-8E49C6FF0593}"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6F6452-ED2C-40D4-92E3-FFBAB4428DCC}" type="slidenum">
              <a:rPr lang="en-US" smtClean="0"/>
              <a:t>‹#›</a:t>
            </a:fld>
            <a:endParaRPr lang="en-US" dirty="0"/>
          </a:p>
        </p:txBody>
      </p:sp>
    </p:spTree>
    <p:extLst>
      <p:ext uri="{BB962C8B-B14F-4D97-AF65-F5344CB8AC3E}">
        <p14:creationId xmlns:p14="http://schemas.microsoft.com/office/powerpoint/2010/main" val="37152372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3F9AC-EF2E-42CB-8129-7942576DA7C8}"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6F6452-ED2C-40D4-92E3-FFBAB4428DCC}" type="slidenum">
              <a:rPr lang="en-US" smtClean="0"/>
              <a:t>‹#›</a:t>
            </a:fld>
            <a:endParaRPr lang="en-US" dirty="0"/>
          </a:p>
        </p:txBody>
      </p:sp>
    </p:spTree>
    <p:extLst>
      <p:ext uri="{BB962C8B-B14F-4D97-AF65-F5344CB8AC3E}">
        <p14:creationId xmlns:p14="http://schemas.microsoft.com/office/powerpoint/2010/main" val="591907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1E6DB7-8572-4B53-AE75-E6855F0FA7C5}"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6F6452-ED2C-40D4-92E3-FFBAB4428DCC}" type="slidenum">
              <a:rPr lang="en-US" smtClean="0"/>
              <a:t>‹#›</a:t>
            </a:fld>
            <a:endParaRPr lang="en-US" dirty="0"/>
          </a:p>
        </p:txBody>
      </p:sp>
    </p:spTree>
    <p:extLst>
      <p:ext uri="{BB962C8B-B14F-4D97-AF65-F5344CB8AC3E}">
        <p14:creationId xmlns:p14="http://schemas.microsoft.com/office/powerpoint/2010/main" val="1207427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67000" y="312760"/>
            <a:ext cx="6477000" cy="1143000"/>
          </a:xfrm>
        </p:spPr>
        <p:txBody>
          <a:bodyPr/>
          <a:lstStyle>
            <a:lvl1pPr>
              <a:lnSpc>
                <a:spcPts val="3450"/>
              </a:lnSpc>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Arial" pitchFamily="34" charset="0"/>
                <a:cs typeface="Arial" pitchFamily="34" charset="0"/>
              </a:defRPr>
            </a:lvl1pPr>
            <a:lvl2pPr marL="742950" indent="-285750">
              <a:buFont typeface="Arial" panose="020B0604020202020204" pitchFamily="34" charset="0"/>
              <a:buChar char="•"/>
              <a:defRPr sz="2800">
                <a:solidFill>
                  <a:schemeClr val="bg1"/>
                </a:solidFill>
                <a:latin typeface="Arial" pitchFamily="34" charset="0"/>
                <a:cs typeface="Arial" pitchFamily="34" charset="0"/>
              </a:defRPr>
            </a:lvl2pPr>
            <a:lvl3pPr marL="1143000" indent="-228600">
              <a:buFont typeface="Arial" panose="020B0604020202020204" pitchFamily="34" charset="0"/>
              <a:buChar char="•"/>
              <a:defRPr sz="2400">
                <a:solidFill>
                  <a:schemeClr val="bg1"/>
                </a:solidFill>
                <a:latin typeface="Arial" pitchFamily="34" charset="0"/>
                <a:cs typeface="Arial" pitchFamily="34" charset="0"/>
              </a:defRPr>
            </a:lvl3pPr>
            <a:lvl4pPr marL="1600200" indent="-228600">
              <a:buFont typeface="Arial" panose="020B0604020202020204" pitchFamily="34" charset="0"/>
              <a:buChar char="•"/>
              <a:defRPr sz="2000">
                <a:solidFill>
                  <a:schemeClr val="bg1"/>
                </a:solidFill>
                <a:latin typeface="Arial" pitchFamily="34" charset="0"/>
                <a:cs typeface="Arial" pitchFamily="34" charset="0"/>
              </a:defRPr>
            </a:lvl4pPr>
            <a:lvl5pPr marL="2057400" indent="-228600">
              <a:buFont typeface="Arial" panose="020B0604020202020204" pitchFamily="34" charset="0"/>
              <a:buChar char="•"/>
              <a:defRPr sz="1800">
                <a:solidFill>
                  <a:schemeClr val="bg1"/>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4814861-9DB9-47F6-A5FB-CA062CC1C847}" type="datetime1">
              <a:rPr lang="en-US" smtClean="0"/>
              <a:t>2/29/2016</a:t>
            </a:fld>
            <a:endParaRPr lang="en-US" dirty="0"/>
          </a:p>
        </p:txBody>
      </p:sp>
    </p:spTree>
    <p:extLst>
      <p:ext uri="{BB962C8B-B14F-4D97-AF65-F5344CB8AC3E}">
        <p14:creationId xmlns:p14="http://schemas.microsoft.com/office/powerpoint/2010/main" val="1118989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B10B93-1EFD-462F-B957-4624E3A98BE3}" type="datetime1">
              <a:rPr lang="en-US" smtClean="0"/>
              <a:t>2/29/2016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6F6452-ED2C-40D4-92E3-FFBAB4428DCC}" type="slidenum">
              <a:rPr lang="en-US" smtClean="0"/>
              <a:t>‹#›</a:t>
            </a:fld>
            <a:endParaRPr lang="en-US" dirty="0"/>
          </a:p>
        </p:txBody>
      </p:sp>
    </p:spTree>
    <p:extLst>
      <p:ext uri="{BB962C8B-B14F-4D97-AF65-F5344CB8AC3E}">
        <p14:creationId xmlns:p14="http://schemas.microsoft.com/office/powerpoint/2010/main" val="27469018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4D4544-35F2-405D-B5B1-A87651EF89C8}" type="datetime1">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6F6452-ED2C-40D4-92E3-FFBAB4428DCC}" type="slidenum">
              <a:rPr lang="en-US" smtClean="0"/>
              <a:t>‹#›</a:t>
            </a:fld>
            <a:endParaRPr lang="en-US" dirty="0"/>
          </a:p>
        </p:txBody>
      </p:sp>
    </p:spTree>
    <p:extLst>
      <p:ext uri="{BB962C8B-B14F-4D97-AF65-F5344CB8AC3E}">
        <p14:creationId xmlns:p14="http://schemas.microsoft.com/office/powerpoint/2010/main" val="1487506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56AF81-D244-4C67-8602-4F3021C2B28B}" type="datetime1">
              <a:rPr lang="en-US" smtClean="0"/>
              <a:t>2/29/2016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6F6452-ED2C-40D4-92E3-FFBAB4428DCC}" type="slidenum">
              <a:rPr lang="en-US" smtClean="0"/>
              <a:t>‹#›</a:t>
            </a:fld>
            <a:endParaRPr lang="en-US" dirty="0"/>
          </a:p>
        </p:txBody>
      </p:sp>
    </p:spTree>
    <p:extLst>
      <p:ext uri="{BB962C8B-B14F-4D97-AF65-F5344CB8AC3E}">
        <p14:creationId xmlns:p14="http://schemas.microsoft.com/office/powerpoint/2010/main" val="4286865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2B26B4-85E4-4ED6-A157-533E5DC72918}" type="datetime1">
              <a:rPr lang="en-US" smtClean="0"/>
              <a:t>2/29/2016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6F6452-ED2C-40D4-92E3-FFBAB4428DCC}" type="slidenum">
              <a:rPr lang="en-US" smtClean="0"/>
              <a:t>‹#›</a:t>
            </a:fld>
            <a:endParaRPr lang="en-US" dirty="0"/>
          </a:p>
        </p:txBody>
      </p:sp>
    </p:spTree>
    <p:extLst>
      <p:ext uri="{BB962C8B-B14F-4D97-AF65-F5344CB8AC3E}">
        <p14:creationId xmlns:p14="http://schemas.microsoft.com/office/powerpoint/2010/main" val="275527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0FA52-5170-4622-9E96-63C458898CD7}" type="datetime1">
              <a:rPr lang="en-US" smtClean="0"/>
              <a:t>2/29/2016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6F6452-ED2C-40D4-92E3-FFBAB4428DCC}" type="slidenum">
              <a:rPr lang="en-US" smtClean="0"/>
              <a:t>‹#›</a:t>
            </a:fld>
            <a:endParaRPr lang="en-US" dirty="0"/>
          </a:p>
        </p:txBody>
      </p:sp>
    </p:spTree>
    <p:extLst>
      <p:ext uri="{BB962C8B-B14F-4D97-AF65-F5344CB8AC3E}">
        <p14:creationId xmlns:p14="http://schemas.microsoft.com/office/powerpoint/2010/main" val="3794136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ADE7C-CEAA-4A61-BF6D-AF36756F96FB}" type="datetime1">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6F6452-ED2C-40D4-92E3-FFBAB4428DCC}" type="slidenum">
              <a:rPr lang="en-US" smtClean="0"/>
              <a:t>‹#›</a:t>
            </a:fld>
            <a:endParaRPr lang="en-US" dirty="0"/>
          </a:p>
        </p:txBody>
      </p:sp>
    </p:spTree>
    <p:extLst>
      <p:ext uri="{BB962C8B-B14F-4D97-AF65-F5344CB8AC3E}">
        <p14:creationId xmlns:p14="http://schemas.microsoft.com/office/powerpoint/2010/main" val="659073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B6011D-A7A9-477A-9BCA-DEECDEA0F49B}" type="datetime1">
              <a:rPr lang="en-US" smtClean="0"/>
              <a:t>2/29/2016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6F6452-ED2C-40D4-92E3-FFBAB4428DCC}" type="slidenum">
              <a:rPr lang="en-US" smtClean="0"/>
              <a:t>‹#›</a:t>
            </a:fld>
            <a:endParaRPr lang="en-US" dirty="0"/>
          </a:p>
        </p:txBody>
      </p:sp>
    </p:spTree>
    <p:extLst>
      <p:ext uri="{BB962C8B-B14F-4D97-AF65-F5344CB8AC3E}">
        <p14:creationId xmlns:p14="http://schemas.microsoft.com/office/powerpoint/2010/main" val="22372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EA5DB4-A184-42CB-99FF-4064AE1637FA}" type="datetime1">
              <a:rPr lang="en-US" smtClean="0"/>
              <a:t>2/29/2016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F6452-ED2C-40D4-92E3-FFBAB4428DCC}" type="slidenum">
              <a:rPr lang="en-US" smtClean="0"/>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85"/>
            <a:ext cx="9144000" cy="6856628"/>
          </a:xfrm>
          <a:prstGeom prst="rect">
            <a:avLst/>
          </a:prstGeom>
        </p:spPr>
      </p:pic>
    </p:spTree>
    <p:extLst>
      <p:ext uri="{BB962C8B-B14F-4D97-AF65-F5344CB8AC3E}">
        <p14:creationId xmlns:p14="http://schemas.microsoft.com/office/powerpoint/2010/main" val="3320941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Lesson 1: Introduction</a:t>
            </a:r>
            <a:r>
              <a:rPr lang="en-US" dirty="0" smtClean="0"/>
              <a:t> </a:t>
            </a:r>
            <a:br>
              <a:rPr lang="en-US" dirty="0" smtClean="0"/>
            </a:br>
            <a:r>
              <a:rPr lang="en-US" dirty="0"/>
              <a:t>Taking Safety to the Streets</a:t>
            </a:r>
          </a:p>
        </p:txBody>
      </p:sp>
    </p:spTree>
    <p:extLst>
      <p:ext uri="{BB962C8B-B14F-4D97-AF65-F5344CB8AC3E}">
        <p14:creationId xmlns:p14="http://schemas.microsoft.com/office/powerpoint/2010/main" val="1744098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EMS an Unsafe Profession</a:t>
            </a:r>
            <a:r>
              <a:rPr lang="en-US" dirty="0" smtClean="0"/>
              <a:t/>
            </a:r>
            <a:br>
              <a:rPr lang="en-US" dirty="0" smtClean="0"/>
            </a:br>
            <a:r>
              <a:rPr lang="en-US" dirty="0"/>
              <a:t>How Dangerous Is It?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000" y="2182029"/>
            <a:ext cx="5220000" cy="3380571"/>
          </a:xfrm>
          <a:prstGeom prst="rect">
            <a:avLst/>
          </a:prstGeom>
        </p:spPr>
      </p:pic>
    </p:spTree>
    <p:extLst>
      <p:ext uri="{BB962C8B-B14F-4D97-AF65-F5344CB8AC3E}">
        <p14:creationId xmlns:p14="http://schemas.microsoft.com/office/powerpoint/2010/main" val="1205327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Mortality Rate</a:t>
            </a:r>
          </a:p>
        </p:txBody>
      </p:sp>
      <p:sp>
        <p:nvSpPr>
          <p:cNvPr id="3" name="Content Placeholder 2"/>
          <p:cNvSpPr>
            <a:spLocks noGrp="1"/>
          </p:cNvSpPr>
          <p:nvPr>
            <p:ph idx="1"/>
          </p:nvPr>
        </p:nvSpPr>
        <p:spPr/>
        <p:txBody>
          <a:bodyPr/>
          <a:lstStyle/>
          <a:p>
            <a:r>
              <a:rPr lang="en-US" dirty="0"/>
              <a:t>Statistics do not tell the whole story</a:t>
            </a:r>
          </a:p>
        </p:txBody>
      </p:sp>
      <p:pic>
        <p:nvPicPr>
          <p:cNvPr id="6" name="Picture 5" descr="C:\Users\Glenn\Documents\My Files\SCEMS\Stephanie Callaway 6-17-2008\Pictures\Crash Scene 6-17-08.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311400"/>
            <a:ext cx="5791200" cy="3860800"/>
          </a:xfrm>
          <a:prstGeom prst="rect">
            <a:avLst/>
          </a:prstGeom>
          <a:noFill/>
          <a:ln w="19050">
            <a:solidFill>
              <a:srgbClr val="733E02"/>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pic>
      <p:sp>
        <p:nvSpPr>
          <p:cNvPr id="4" name="TextBox 3"/>
          <p:cNvSpPr txBox="1"/>
          <p:nvPr/>
        </p:nvSpPr>
        <p:spPr>
          <a:xfrm>
            <a:off x="5029200" y="6172200"/>
            <a:ext cx="2438400" cy="230832"/>
          </a:xfrm>
          <a:prstGeom prst="rect">
            <a:avLst/>
          </a:prstGeom>
          <a:noFill/>
        </p:spPr>
        <p:txBody>
          <a:bodyPr wrap="square" rtlCol="0">
            <a:spAutoFit/>
          </a:bodyPr>
          <a:lstStyle/>
          <a:p>
            <a:pPr algn="r"/>
            <a:r>
              <a:rPr lang="en-US" sz="900" dirty="0">
                <a:solidFill>
                  <a:srgbClr val="FFFFFF"/>
                </a:solidFill>
                <a:latin typeface="Arial"/>
                <a:cs typeface="Arial"/>
              </a:rPr>
              <a:t>Courtesy of Glen Luedtke. </a:t>
            </a:r>
          </a:p>
        </p:txBody>
      </p:sp>
    </p:spTree>
    <p:extLst>
      <p:ext uri="{BB962C8B-B14F-4D97-AF65-F5344CB8AC3E}">
        <p14:creationId xmlns:p14="http://schemas.microsoft.com/office/powerpoint/2010/main" val="5367527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dirty="0"/>
              <a:t>Paramedic Stephanie Callaway</a:t>
            </a:r>
          </a:p>
        </p:txBody>
      </p:sp>
      <p:sp>
        <p:nvSpPr>
          <p:cNvPr id="3" name="Content Placeholder 2"/>
          <p:cNvSpPr>
            <a:spLocks noGrp="1"/>
          </p:cNvSpPr>
          <p:nvPr>
            <p:ph idx="1"/>
          </p:nvPr>
        </p:nvSpPr>
        <p:spPr>
          <a:xfrm>
            <a:off x="457200" y="1600200"/>
            <a:ext cx="7848600" cy="5029200"/>
          </a:xfrm>
        </p:spPr>
        <p:txBody>
          <a:bodyPr>
            <a:normAutofit/>
          </a:bodyPr>
          <a:lstStyle/>
          <a:p>
            <a:r>
              <a:rPr lang="en-US" dirty="0"/>
              <a:t>Paramedic for 7 years</a:t>
            </a:r>
            <a:endParaRPr lang="en-US" dirty="0" smtClean="0"/>
          </a:p>
          <a:p>
            <a:r>
              <a:rPr lang="en-US" dirty="0"/>
              <a:t>Field Training Officer</a:t>
            </a:r>
            <a:endParaRPr lang="en-US" dirty="0" smtClean="0"/>
          </a:p>
          <a:p>
            <a:r>
              <a:rPr lang="en-US" dirty="0"/>
              <a:t>Public Information Officer</a:t>
            </a:r>
            <a:endParaRPr lang="en-US" dirty="0" smtClean="0"/>
          </a:p>
          <a:p>
            <a:r>
              <a:rPr lang="en-US" dirty="0"/>
              <a:t>President of the Paramedic Association</a:t>
            </a:r>
            <a:endParaRPr lang="en-US" dirty="0" smtClean="0"/>
          </a:p>
          <a:p>
            <a:r>
              <a:rPr lang="en-US" dirty="0"/>
              <a:t>Survived by her husband and two children</a:t>
            </a:r>
            <a:endParaRPr lang="en-US" dirty="0" smtClean="0"/>
          </a:p>
        </p:txBody>
      </p:sp>
    </p:spTree>
    <p:extLst>
      <p:ext uri="{BB962C8B-B14F-4D97-AF65-F5344CB8AC3E}">
        <p14:creationId xmlns:p14="http://schemas.microsoft.com/office/powerpoint/2010/main" val="2470551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Critically Injured Paramedic</a:t>
            </a:r>
          </a:p>
        </p:txBody>
      </p:sp>
      <p:pic>
        <p:nvPicPr>
          <p:cNvPr id="4" name="Picture 3" descr="Schmitt accident 001.jpg"/>
          <p:cNvPicPr>
            <a:picLocks noChangeAspect="1"/>
          </p:cNvPicPr>
          <p:nvPr/>
        </p:nvPicPr>
        <p:blipFill>
          <a:blip r:embed="rId3">
            <a:extLst>
              <a:ext uri="{28A0092B-C50C-407E-A947-70E740481C1C}">
                <a14:useLocalDpi xmlns:a14="http://schemas.microsoft.com/office/drawing/2010/main" val="0"/>
              </a:ext>
            </a:extLst>
          </a:blip>
          <a:srcRect t="6667" b="3999"/>
          <a:stretch>
            <a:fillRect/>
          </a:stretch>
        </p:blipFill>
        <p:spPr bwMode="auto">
          <a:xfrm>
            <a:off x="1295400" y="1676400"/>
            <a:ext cx="6596418" cy="4419600"/>
          </a:xfrm>
          <a:prstGeom prst="rect">
            <a:avLst/>
          </a:prstGeom>
          <a:noFill/>
          <a:ln w="19050">
            <a:solidFill>
              <a:srgbClr val="733E02"/>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486400" y="6172200"/>
            <a:ext cx="2438400" cy="230832"/>
          </a:xfrm>
          <a:prstGeom prst="rect">
            <a:avLst/>
          </a:prstGeom>
          <a:noFill/>
        </p:spPr>
        <p:txBody>
          <a:bodyPr wrap="square" rtlCol="0">
            <a:spAutoFit/>
          </a:bodyPr>
          <a:lstStyle/>
          <a:p>
            <a:pPr algn="r"/>
            <a:r>
              <a:rPr lang="en-US" sz="900" dirty="0">
                <a:solidFill>
                  <a:srgbClr val="FFFFFF"/>
                </a:solidFill>
                <a:latin typeface="Arial"/>
                <a:cs typeface="Arial"/>
              </a:rPr>
              <a:t>Courtesy of Glen Luedtke. </a:t>
            </a:r>
          </a:p>
        </p:txBody>
      </p:sp>
    </p:spTree>
    <p:extLst>
      <p:ext uri="{BB962C8B-B14F-4D97-AF65-F5344CB8AC3E}">
        <p14:creationId xmlns:p14="http://schemas.microsoft.com/office/powerpoint/2010/main" val="9928820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04800"/>
            <a:ext cx="6705600" cy="1143000"/>
          </a:xfrm>
        </p:spPr>
        <p:txBody>
          <a:bodyPr>
            <a:normAutofit/>
          </a:bodyPr>
          <a:lstStyle/>
          <a:p>
            <a:r>
              <a:rPr lang="en-US" dirty="0" smtClean="0"/>
              <a:t>Paramedic Shot </a:t>
            </a:r>
            <a:r>
              <a:rPr lang="en-US" dirty="0"/>
              <a:t>by Motorist</a:t>
            </a:r>
          </a:p>
        </p:txBody>
      </p:sp>
      <p:sp>
        <p:nvSpPr>
          <p:cNvPr id="3" name="Content Placeholder 2"/>
          <p:cNvSpPr>
            <a:spLocks noGrp="1"/>
          </p:cNvSpPr>
          <p:nvPr>
            <p:ph idx="1"/>
          </p:nvPr>
        </p:nvSpPr>
        <p:spPr/>
        <p:txBody>
          <a:bodyPr/>
          <a:lstStyle/>
          <a:p>
            <a:r>
              <a:rPr lang="en-US" dirty="0"/>
              <a:t>Motorist flagged down the ambulance</a:t>
            </a:r>
          </a:p>
          <a:p>
            <a:r>
              <a:rPr lang="en-US" dirty="0"/>
              <a:t>Paramedic approached the car; driver pointed a gun at him</a:t>
            </a:r>
            <a:endParaRPr lang="en-US" dirty="0" smtClean="0"/>
          </a:p>
          <a:p>
            <a:r>
              <a:rPr lang="en-US" dirty="0"/>
              <a:t>Paramedic was shot in the hand</a:t>
            </a:r>
            <a:endParaRPr lang="en-US" dirty="0" smtClean="0"/>
          </a:p>
          <a:p>
            <a:r>
              <a:rPr lang="en-US" dirty="0"/>
              <a:t>Motorist fled the scene</a:t>
            </a:r>
            <a:endParaRPr lang="en-US" dirty="0" smtClean="0"/>
          </a:p>
          <a:p>
            <a:r>
              <a:rPr lang="en-US" dirty="0"/>
              <a:t>Paramedic admitted to hospital in stable </a:t>
            </a:r>
            <a:r>
              <a:rPr lang="en-US" dirty="0" smtClean="0"/>
              <a:t>condition</a:t>
            </a:r>
          </a:p>
          <a:p>
            <a:pPr lvl="1"/>
            <a:r>
              <a:rPr lang="en-US" dirty="0"/>
              <a:t>Underwent surgery to repair his hand</a:t>
            </a:r>
          </a:p>
        </p:txBody>
      </p:sp>
    </p:spTree>
    <p:extLst>
      <p:ext uri="{BB962C8B-B14F-4D97-AF65-F5344CB8AC3E}">
        <p14:creationId xmlns:p14="http://schemas.microsoft.com/office/powerpoint/2010/main" val="2405698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12760"/>
            <a:ext cx="6477000" cy="1143000"/>
          </a:xfrm>
        </p:spPr>
        <p:txBody>
          <a:bodyPr>
            <a:normAutofit/>
          </a:bodyPr>
          <a:lstStyle/>
          <a:p>
            <a:r>
              <a:rPr lang="en-US" dirty="0"/>
              <a:t>Paramedic Dan McIntosh</a:t>
            </a:r>
            <a:r>
              <a:rPr lang="en-US" dirty="0" smtClean="0"/>
              <a:t> </a:t>
            </a:r>
            <a:endParaRPr lang="en-US" dirty="0"/>
          </a:p>
        </p:txBody>
      </p:sp>
      <p:sp>
        <p:nvSpPr>
          <p:cNvPr id="3" name="Content Placeholder 2"/>
          <p:cNvSpPr>
            <a:spLocks noGrp="1"/>
          </p:cNvSpPr>
          <p:nvPr>
            <p:ph idx="1"/>
          </p:nvPr>
        </p:nvSpPr>
        <p:spPr>
          <a:xfrm>
            <a:off x="457200" y="1600200"/>
            <a:ext cx="3962400" cy="4724400"/>
          </a:xfrm>
        </p:spPr>
        <p:txBody>
          <a:bodyPr>
            <a:normAutofit lnSpcReduction="10000"/>
          </a:bodyPr>
          <a:lstStyle/>
          <a:p>
            <a:r>
              <a:rPr lang="en-US" dirty="0"/>
              <a:t>Responding to report of suicidal person</a:t>
            </a:r>
            <a:endParaRPr lang="en-US" dirty="0" smtClean="0"/>
          </a:p>
          <a:p>
            <a:pPr lvl="1"/>
            <a:r>
              <a:rPr lang="en-US" dirty="0"/>
              <a:t>The patient ran away</a:t>
            </a:r>
            <a:endParaRPr lang="en-US" dirty="0" smtClean="0"/>
          </a:p>
          <a:p>
            <a:r>
              <a:rPr lang="en-US" dirty="0"/>
              <a:t>Suffered a fatal acute myocardial infarction (AMI) while chasing the patient</a:t>
            </a:r>
            <a:endParaRPr lang="en-US" dirty="0" smtClean="0"/>
          </a:p>
        </p:txBody>
      </p:sp>
      <p:pic>
        <p:nvPicPr>
          <p:cNvPr id="4" name="Picture 3" descr="9781284049558_CH01_FIGF07.t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752600"/>
            <a:ext cx="4245195" cy="3183896"/>
          </a:xfrm>
          <a:prstGeom prst="rect">
            <a:avLst/>
          </a:prstGeom>
        </p:spPr>
      </p:pic>
      <p:sp>
        <p:nvSpPr>
          <p:cNvPr id="5" name="TextBox 4"/>
          <p:cNvSpPr txBox="1"/>
          <p:nvPr/>
        </p:nvSpPr>
        <p:spPr>
          <a:xfrm>
            <a:off x="5791200" y="4953000"/>
            <a:ext cx="2895600" cy="230832"/>
          </a:xfrm>
          <a:prstGeom prst="rect">
            <a:avLst/>
          </a:prstGeom>
          <a:noFill/>
        </p:spPr>
        <p:txBody>
          <a:bodyPr wrap="square" rtlCol="0">
            <a:spAutoFit/>
          </a:bodyPr>
          <a:lstStyle/>
          <a:p>
            <a:pPr algn="r"/>
            <a:r>
              <a:rPr lang="en-US" sz="900" dirty="0">
                <a:solidFill>
                  <a:schemeClr val="bg1"/>
                </a:solidFill>
                <a:latin typeface="Arial"/>
                <a:cs typeface="Arial"/>
              </a:rPr>
              <a:t>Courtesy of Bensalem EMS. </a:t>
            </a:r>
          </a:p>
        </p:txBody>
      </p:sp>
    </p:spTree>
    <p:extLst>
      <p:ext uri="{BB962C8B-B14F-4D97-AF65-F5344CB8AC3E}">
        <p14:creationId xmlns:p14="http://schemas.microsoft.com/office/powerpoint/2010/main" val="699176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4296" y="367352"/>
            <a:ext cx="6477000" cy="1143000"/>
          </a:xfrm>
        </p:spPr>
        <p:txBody>
          <a:bodyPr>
            <a:normAutofit/>
          </a:bodyPr>
          <a:lstStyle/>
          <a:p>
            <a:r>
              <a:rPr lang="en-US" dirty="0"/>
              <a:t>Fire Fighter/EMT Michelle Smith</a:t>
            </a:r>
          </a:p>
        </p:txBody>
      </p:sp>
      <p:sp>
        <p:nvSpPr>
          <p:cNvPr id="3" name="Content Placeholder 2"/>
          <p:cNvSpPr>
            <a:spLocks noGrp="1"/>
          </p:cNvSpPr>
          <p:nvPr>
            <p:ph idx="1"/>
          </p:nvPr>
        </p:nvSpPr>
        <p:spPr>
          <a:xfrm>
            <a:off x="457200" y="1600200"/>
            <a:ext cx="8077200" cy="4525963"/>
          </a:xfrm>
        </p:spPr>
        <p:txBody>
          <a:bodyPr>
            <a:normAutofit/>
          </a:bodyPr>
          <a:lstStyle/>
          <a:p>
            <a:r>
              <a:rPr lang="en-US" dirty="0"/>
              <a:t>Fatally struck while tending to a patient in roadway</a:t>
            </a:r>
            <a:endParaRPr lang="en-US" dirty="0" smtClean="0"/>
          </a:p>
          <a:p>
            <a:r>
              <a:rPr lang="en-US" dirty="0"/>
              <a:t>Driver was intoxicated</a:t>
            </a:r>
          </a:p>
          <a:p>
            <a:pPr lvl="1"/>
            <a:r>
              <a:rPr lang="en-US" dirty="0"/>
              <a:t>Later convicted of homicide with an automobile</a:t>
            </a:r>
            <a:endParaRPr lang="en-US" dirty="0" smtClean="0"/>
          </a:p>
        </p:txBody>
      </p:sp>
    </p:spTree>
    <p:extLst>
      <p:ext uri="{BB962C8B-B14F-4D97-AF65-F5344CB8AC3E}">
        <p14:creationId xmlns:p14="http://schemas.microsoft.com/office/powerpoint/2010/main" val="4151415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Your Experience</a:t>
            </a:r>
          </a:p>
        </p:txBody>
      </p:sp>
      <p:sp>
        <p:nvSpPr>
          <p:cNvPr id="4" name="Content Placeholder 3"/>
          <p:cNvSpPr>
            <a:spLocks noGrp="1"/>
          </p:cNvSpPr>
          <p:nvPr>
            <p:ph idx="1"/>
          </p:nvPr>
        </p:nvSpPr>
        <p:spPr/>
        <p:txBody>
          <a:bodyPr/>
          <a:lstStyle/>
          <a:p>
            <a:r>
              <a:rPr lang="en-US" dirty="0"/>
              <a:t>Remain standing if:</a:t>
            </a:r>
            <a:r>
              <a:rPr lang="en-US" dirty="0" smtClean="0"/>
              <a:t> </a:t>
            </a:r>
          </a:p>
          <a:p>
            <a:pPr lvl="1"/>
            <a:r>
              <a:rPr lang="en-US" dirty="0"/>
              <a:t>You are or have been an EMS practitioner.</a:t>
            </a:r>
            <a:endParaRPr lang="en-US" dirty="0" smtClean="0"/>
          </a:p>
          <a:p>
            <a:pPr lvl="1"/>
            <a:r>
              <a:rPr lang="en-US" dirty="0"/>
              <a:t>You have been jostled or thrown around in the back of an ambulance.</a:t>
            </a:r>
            <a:endParaRPr lang="en-US" dirty="0" smtClean="0"/>
          </a:p>
          <a:p>
            <a:pPr lvl="1"/>
            <a:r>
              <a:rPr lang="en-US" dirty="0"/>
              <a:t>You have been injured on duty.</a:t>
            </a:r>
            <a:endParaRPr lang="en-US" dirty="0" smtClean="0"/>
          </a:p>
          <a:p>
            <a:pPr lvl="1"/>
            <a:r>
              <a:rPr lang="en-US" dirty="0"/>
              <a:t>You are no longer working in the field because of an on-duty injury.</a:t>
            </a:r>
          </a:p>
        </p:txBody>
      </p:sp>
    </p:spTree>
    <p:extLst>
      <p:ext uri="{BB962C8B-B14F-4D97-AF65-F5344CB8AC3E}">
        <p14:creationId xmlns:p14="http://schemas.microsoft.com/office/powerpoint/2010/main" val="235743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323850"/>
            <a:ext cx="6477000" cy="1143000"/>
          </a:xfrm>
        </p:spPr>
        <p:txBody>
          <a:bodyPr>
            <a:normAutofit/>
          </a:bodyPr>
          <a:lstStyle/>
          <a:p>
            <a:r>
              <a:rPr lang="en-US" dirty="0"/>
              <a:t>Line-of-Duty Death Remembrance</a:t>
            </a:r>
          </a:p>
        </p:txBody>
      </p:sp>
      <p:pic>
        <p:nvPicPr>
          <p:cNvPr id="1026" name="Picture 2" descr="\\172.16.33.26\Art\OUTPUT\JB LEARNING\EMS SAFETY_INSTRUCTOR TOOLKIT\Chapter_01\9781284049558_CH01_FIGF0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2000" y="2038792"/>
            <a:ext cx="5940000" cy="39048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38623" y="5945981"/>
            <a:ext cx="3679034" cy="230832"/>
          </a:xfrm>
          <a:prstGeom prst="rect">
            <a:avLst/>
          </a:prstGeom>
          <a:noFill/>
        </p:spPr>
        <p:txBody>
          <a:bodyPr wrap="square" rtlCol="0">
            <a:spAutoFit/>
          </a:bodyPr>
          <a:lstStyle/>
          <a:p>
            <a:pPr algn="r">
              <a:lnSpc>
                <a:spcPts val="1100"/>
              </a:lnSpc>
            </a:pPr>
            <a:r>
              <a:rPr lang="en-IN" sz="900" dirty="0">
                <a:solidFill>
                  <a:schemeClr val="bg1"/>
                </a:solidFill>
                <a:latin typeface="Arial" pitchFamily="34" charset="0"/>
                <a:cs typeface="Arial" pitchFamily="34" charset="0"/>
              </a:rPr>
              <a:t>© Frank Robertson/Chillicothe Gazette/AP Photo.</a:t>
            </a:r>
          </a:p>
        </p:txBody>
      </p:sp>
    </p:spTree>
    <p:extLst>
      <p:ext uri="{BB962C8B-B14F-4D97-AF65-F5344CB8AC3E}">
        <p14:creationId xmlns:p14="http://schemas.microsoft.com/office/powerpoint/2010/main" val="3855006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Ambulance Crashes</a:t>
            </a:r>
          </a:p>
        </p:txBody>
      </p:sp>
      <p:sp>
        <p:nvSpPr>
          <p:cNvPr id="3" name="Content Placeholder 2"/>
          <p:cNvSpPr>
            <a:spLocks noGrp="1"/>
          </p:cNvSpPr>
          <p:nvPr>
            <p:ph idx="1"/>
          </p:nvPr>
        </p:nvSpPr>
        <p:spPr>
          <a:xfrm>
            <a:off x="457200" y="1600201"/>
            <a:ext cx="4876800" cy="4190999"/>
          </a:xfrm>
        </p:spPr>
        <p:txBody>
          <a:bodyPr>
            <a:normAutofit lnSpcReduction="10000"/>
          </a:bodyPr>
          <a:lstStyle/>
          <a:p>
            <a:r>
              <a:rPr lang="en-US" dirty="0"/>
              <a:t>Twelve per day between 1992 and 2011</a:t>
            </a:r>
            <a:endParaRPr lang="en-US" sz="3600" dirty="0" smtClean="0"/>
          </a:p>
          <a:p>
            <a:pPr lvl="1"/>
            <a:r>
              <a:rPr lang="en-US" dirty="0"/>
              <a:t>65</a:t>
            </a:r>
            <a:r>
              <a:rPr lang="en-IN" dirty="0"/>
              <a:t> </a:t>
            </a:r>
            <a:r>
              <a:rPr lang="en-US" dirty="0"/>
              <a:t>% result in property damage </a:t>
            </a:r>
            <a:r>
              <a:rPr lang="en-IN" dirty="0"/>
              <a:t> </a:t>
            </a:r>
            <a:endParaRPr lang="en-US" u="sng" dirty="0"/>
          </a:p>
          <a:p>
            <a:pPr lvl="1"/>
            <a:r>
              <a:rPr lang="en-US" dirty="0"/>
              <a:t>34% in injuries</a:t>
            </a:r>
            <a:endParaRPr lang="en-US" dirty="0" smtClean="0"/>
          </a:p>
          <a:p>
            <a:pPr lvl="1"/>
            <a:r>
              <a:rPr lang="en-US" dirty="0"/>
              <a:t>Less than 1% fatalities</a:t>
            </a:r>
            <a:endParaRPr lang="en-US" sz="3600" dirty="0" smtClean="0"/>
          </a:p>
          <a:p>
            <a:r>
              <a:rPr lang="en-US" dirty="0"/>
              <a:t>Who is impacted by these events?</a:t>
            </a:r>
            <a:r>
              <a:rPr lang="en-US" sz="4600" dirty="0" smtClean="0"/>
              <a:t> </a:t>
            </a:r>
            <a:endParaRPr lang="en-US" sz="4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740000"/>
            <a:ext cx="3240000" cy="2527200"/>
          </a:xfrm>
          <a:prstGeom prst="rect">
            <a:avLst/>
          </a:prstGeom>
        </p:spPr>
      </p:pic>
      <p:sp>
        <p:nvSpPr>
          <p:cNvPr id="5" name="TextBox 4"/>
          <p:cNvSpPr txBox="1"/>
          <p:nvPr/>
        </p:nvSpPr>
        <p:spPr>
          <a:xfrm>
            <a:off x="5299786" y="4269581"/>
            <a:ext cx="3679034" cy="230832"/>
          </a:xfrm>
          <a:prstGeom prst="rect">
            <a:avLst/>
          </a:prstGeom>
          <a:noFill/>
        </p:spPr>
        <p:txBody>
          <a:bodyPr wrap="square" rtlCol="0">
            <a:spAutoFit/>
          </a:bodyPr>
          <a:lstStyle/>
          <a:p>
            <a:pPr algn="r">
              <a:lnSpc>
                <a:spcPts val="1100"/>
              </a:lnSpc>
            </a:pPr>
            <a:r>
              <a:rPr lang="en-IN" sz="900" dirty="0">
                <a:solidFill>
                  <a:schemeClr val="bg1"/>
                </a:solidFill>
                <a:latin typeface="Arial" pitchFamily="34" charset="0"/>
                <a:cs typeface="Arial" pitchFamily="34" charset="0"/>
              </a:rPr>
              <a:t>© Frank Robertson/Chillicothe Gazette/AP </a:t>
            </a:r>
            <a:r>
              <a:rPr lang="en-IN" sz="900" dirty="0" smtClean="0">
                <a:solidFill>
                  <a:schemeClr val="bg1"/>
                </a:solidFill>
                <a:latin typeface="Arial" pitchFamily="34" charset="0"/>
                <a:cs typeface="Arial" pitchFamily="34" charset="0"/>
              </a:rPr>
              <a:t>Photo.</a:t>
            </a:r>
            <a:endParaRPr lang="en-IN" sz="9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83648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5943600" cy="1143000"/>
          </a:xfrm>
        </p:spPr>
        <p:txBody>
          <a:bodyPr>
            <a:normAutofit/>
          </a:bodyPr>
          <a:lstStyle/>
          <a:p>
            <a:r>
              <a:rPr lang="en-US" dirty="0" smtClean="0"/>
              <a:t>Your Instructor </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3663" y="2542032"/>
            <a:ext cx="5376673" cy="1773936"/>
          </a:xfrm>
          <a:prstGeom prst="rect">
            <a:avLst/>
          </a:prstGeom>
        </p:spPr>
      </p:pic>
    </p:spTree>
    <p:extLst>
      <p:ext uri="{BB962C8B-B14F-4D97-AF65-F5344CB8AC3E}">
        <p14:creationId xmlns:p14="http://schemas.microsoft.com/office/powerpoint/2010/main" val="33236641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312760"/>
            <a:ext cx="6781800" cy="1143000"/>
          </a:xfrm>
        </p:spPr>
        <p:txBody>
          <a:bodyPr>
            <a:normAutofit/>
          </a:bodyPr>
          <a:lstStyle/>
          <a:p>
            <a:r>
              <a:rPr lang="en-US" dirty="0"/>
              <a:t>Ambulance Crash Fatalities</a:t>
            </a:r>
          </a:p>
        </p:txBody>
      </p:sp>
      <p:sp>
        <p:nvSpPr>
          <p:cNvPr id="3" name="Content Placeholder 2"/>
          <p:cNvSpPr>
            <a:spLocks noGrp="1"/>
          </p:cNvSpPr>
          <p:nvPr>
            <p:ph idx="1"/>
          </p:nvPr>
        </p:nvSpPr>
        <p:spPr>
          <a:xfrm>
            <a:off x="457200" y="1600200"/>
            <a:ext cx="4485064" cy="4525963"/>
          </a:xfrm>
        </p:spPr>
        <p:txBody>
          <a:bodyPr>
            <a:normAutofit/>
          </a:bodyPr>
          <a:lstStyle/>
          <a:p>
            <a:r>
              <a:rPr lang="en-US" dirty="0"/>
              <a:t>Emergency vehicle operator 4%</a:t>
            </a:r>
            <a:endParaRPr lang="en-US" dirty="0" smtClean="0"/>
          </a:p>
          <a:p>
            <a:r>
              <a:rPr lang="en-US" dirty="0"/>
              <a:t>Ambulance passenger 21%</a:t>
            </a:r>
            <a:endParaRPr lang="en-US" dirty="0" smtClean="0"/>
          </a:p>
          <a:p>
            <a:r>
              <a:rPr lang="en-US" dirty="0"/>
              <a:t>Occupants of another vehicle 63%</a:t>
            </a:r>
            <a:endParaRPr lang="en-US" dirty="0" smtClean="0"/>
          </a:p>
          <a:p>
            <a:r>
              <a:rPr lang="en-US" dirty="0"/>
              <a:t>Nonoccupants 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690" y="1717849"/>
            <a:ext cx="3780000" cy="2257900"/>
          </a:xfrm>
          <a:prstGeom prst="rect">
            <a:avLst/>
          </a:prstGeom>
        </p:spPr>
      </p:pic>
    </p:spTree>
    <p:extLst>
      <p:ext uri="{BB962C8B-B14F-4D97-AF65-F5344CB8AC3E}">
        <p14:creationId xmlns:p14="http://schemas.microsoft.com/office/powerpoint/2010/main" val="747898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 Change in Culture</a:t>
            </a:r>
          </a:p>
        </p:txBody>
      </p:sp>
      <p:sp>
        <p:nvSpPr>
          <p:cNvPr id="3" name="Content Placeholder 2"/>
          <p:cNvSpPr>
            <a:spLocks noGrp="1"/>
          </p:cNvSpPr>
          <p:nvPr>
            <p:ph idx="1"/>
          </p:nvPr>
        </p:nvSpPr>
        <p:spPr/>
        <p:txBody>
          <a:bodyPr>
            <a:normAutofit/>
          </a:bodyPr>
          <a:lstStyle/>
          <a:p>
            <a:r>
              <a:rPr lang="en-US" dirty="0"/>
              <a:t>How much has EMS changed?</a:t>
            </a:r>
            <a:endParaRPr lang="en-US" dirty="0" smtClean="0">
              <a:solidFill>
                <a:srgbClr val="92D050"/>
              </a:solidFill>
            </a:endParaRPr>
          </a:p>
          <a:p>
            <a:pPr lvl="1"/>
            <a:r>
              <a:rPr lang="en-US" dirty="0"/>
              <a:t>Gloves</a:t>
            </a:r>
            <a:endParaRPr lang="en-US" dirty="0" smtClean="0"/>
          </a:p>
          <a:p>
            <a:pPr lvl="1"/>
            <a:r>
              <a:rPr lang="en-US" dirty="0"/>
              <a:t>Seat belts</a:t>
            </a:r>
            <a:endParaRPr lang="en-US" dirty="0" smtClean="0"/>
          </a:p>
          <a:p>
            <a:pPr lvl="1"/>
            <a:r>
              <a:rPr lang="en-US" dirty="0"/>
              <a:t>Intersections</a:t>
            </a:r>
            <a:endParaRPr lang="en-US" dirty="0" smtClean="0"/>
          </a:p>
          <a:p>
            <a:pPr lvl="1"/>
            <a:r>
              <a:rPr lang="en-US" dirty="0"/>
              <a:t>Lights and sirens</a:t>
            </a:r>
            <a:endParaRPr lang="en-US" dirty="0" smtClean="0"/>
          </a:p>
          <a:p>
            <a:pPr lvl="1"/>
            <a:r>
              <a:rPr lang="en-US" dirty="0"/>
              <a:t>Distracted driving</a:t>
            </a:r>
            <a:endParaRPr lang="en-US" dirty="0" smtClean="0"/>
          </a:p>
          <a:p>
            <a:pPr lvl="1"/>
            <a:r>
              <a:rPr lang="en-US" dirty="0"/>
              <a:t>Fatigue</a:t>
            </a:r>
            <a:endParaRPr lang="en-US" dirty="0" smtClean="0"/>
          </a:p>
          <a:p>
            <a:pPr lvl="1"/>
            <a:r>
              <a:rPr lang="en-US" dirty="0"/>
              <a:t>Stress</a:t>
            </a:r>
          </a:p>
        </p:txBody>
      </p:sp>
    </p:spTree>
    <p:extLst>
      <p:ext uri="{BB962C8B-B14F-4D97-AF65-F5344CB8AC3E}">
        <p14:creationId xmlns:p14="http://schemas.microsoft.com/office/powerpoint/2010/main" val="4053193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Starts With You</a:t>
            </a:r>
          </a:p>
        </p:txBody>
      </p:sp>
      <p:sp>
        <p:nvSpPr>
          <p:cNvPr id="3" name="Content Placeholder 2"/>
          <p:cNvSpPr>
            <a:spLocks noGrp="1"/>
          </p:cNvSpPr>
          <p:nvPr>
            <p:ph idx="1"/>
          </p:nvPr>
        </p:nvSpPr>
        <p:spPr/>
        <p:txBody>
          <a:bodyPr>
            <a:normAutofit/>
          </a:bodyPr>
          <a:lstStyle/>
          <a:p>
            <a:r>
              <a:rPr lang="en-US" dirty="0"/>
              <a:t>Goal of EMS Safety</a:t>
            </a:r>
            <a:endParaRPr lang="en-US" dirty="0" smtClean="0"/>
          </a:p>
          <a:p>
            <a:pPr lvl="1"/>
            <a:r>
              <a:rPr lang="en-US" dirty="0"/>
              <a:t>Change the safety culture in the EMS profession.</a:t>
            </a:r>
            <a:endParaRPr lang="en-US" dirty="0" smtClean="0"/>
          </a:p>
          <a:p>
            <a:pPr lvl="2"/>
            <a:r>
              <a:rPr lang="en-US" dirty="0"/>
              <a:t>This will be achieved through your actions.</a:t>
            </a:r>
            <a:endParaRPr lang="en-US" dirty="0" smtClean="0"/>
          </a:p>
          <a:p>
            <a:pPr lvl="2"/>
            <a:r>
              <a:rPr lang="en-US" dirty="0"/>
              <a:t>Your behaviors will give evidence of your belief in the importance of safety practices.</a:t>
            </a:r>
          </a:p>
        </p:txBody>
      </p:sp>
    </p:spTree>
    <p:extLst>
      <p:ext uri="{BB962C8B-B14F-4D97-AF65-F5344CB8AC3E}">
        <p14:creationId xmlns:p14="http://schemas.microsoft.com/office/powerpoint/2010/main" val="1276183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Design</a:t>
            </a:r>
          </a:p>
        </p:txBody>
      </p:sp>
      <p:sp>
        <p:nvSpPr>
          <p:cNvPr id="3" name="Content Placeholder 2"/>
          <p:cNvSpPr>
            <a:spLocks noGrp="1"/>
          </p:cNvSpPr>
          <p:nvPr>
            <p:ph idx="1"/>
          </p:nvPr>
        </p:nvSpPr>
        <p:spPr/>
        <p:txBody>
          <a:bodyPr>
            <a:normAutofit/>
          </a:bodyPr>
          <a:lstStyle/>
          <a:p>
            <a:r>
              <a:rPr lang="en-US" dirty="0"/>
              <a:t>EMS Safety includes:</a:t>
            </a:r>
            <a:r>
              <a:rPr lang="en-US" dirty="0" smtClean="0"/>
              <a:t> </a:t>
            </a:r>
          </a:p>
          <a:p>
            <a:pPr lvl="1"/>
            <a:r>
              <a:rPr lang="en-US" dirty="0"/>
              <a:t>Six core lectures</a:t>
            </a:r>
            <a:endParaRPr lang="en-US" dirty="0" smtClean="0"/>
          </a:p>
          <a:p>
            <a:pPr lvl="1"/>
            <a:r>
              <a:rPr lang="en-US" dirty="0"/>
              <a:t>Discussion format</a:t>
            </a:r>
            <a:endParaRPr lang="en-US" dirty="0" smtClean="0"/>
          </a:p>
          <a:p>
            <a:pPr lvl="1"/>
            <a:r>
              <a:rPr lang="en-US" dirty="0"/>
              <a:t>Interactive skill stations</a:t>
            </a:r>
            <a:r>
              <a:rPr lang="en-US" dirty="0" smtClean="0"/>
              <a:t> </a:t>
            </a:r>
          </a:p>
          <a:p>
            <a:pPr lvl="1"/>
            <a:r>
              <a:rPr lang="en-US" dirty="0"/>
              <a:t>Real-life case studies</a:t>
            </a:r>
            <a:endParaRPr lang="en-US" dirty="0" smtClean="0"/>
          </a:p>
          <a:p>
            <a:r>
              <a:rPr lang="en-US" dirty="0"/>
              <a:t>Safety is dynamic.</a:t>
            </a:r>
            <a:endParaRPr lang="en-US" dirty="0" smtClean="0"/>
          </a:p>
          <a:p>
            <a:pPr lvl="1"/>
            <a:r>
              <a:rPr lang="en-US" dirty="0"/>
              <a:t>Active participation is key.</a:t>
            </a:r>
            <a:r>
              <a:rPr lang="en-US" dirty="0" smtClean="0"/>
              <a:t> </a:t>
            </a:r>
          </a:p>
        </p:txBody>
      </p:sp>
    </p:spTree>
    <p:extLst>
      <p:ext uri="{BB962C8B-B14F-4D97-AF65-F5344CB8AC3E}">
        <p14:creationId xmlns:p14="http://schemas.microsoft.com/office/powerpoint/2010/main" val="3943327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Core Lectures</a:t>
            </a:r>
          </a:p>
        </p:txBody>
      </p:sp>
      <p:sp>
        <p:nvSpPr>
          <p:cNvPr id="3" name="Content Placeholder 2"/>
          <p:cNvSpPr>
            <a:spLocks noGrp="1"/>
          </p:cNvSpPr>
          <p:nvPr>
            <p:ph idx="1"/>
          </p:nvPr>
        </p:nvSpPr>
        <p:spPr/>
        <p:txBody>
          <a:bodyPr/>
          <a:lstStyle/>
          <a:p>
            <a:r>
              <a:rPr lang="en-US" dirty="0"/>
              <a:t>Crew Resource Management</a:t>
            </a:r>
            <a:endParaRPr lang="en-US" dirty="0" smtClean="0"/>
          </a:p>
          <a:p>
            <a:r>
              <a:rPr lang="en-US" dirty="0"/>
              <a:t>Emergency Vehicle Safety</a:t>
            </a:r>
            <a:endParaRPr lang="en-US" dirty="0" smtClean="0"/>
          </a:p>
          <a:p>
            <a:r>
              <a:rPr lang="en-US" dirty="0"/>
              <a:t>Roadway Operations</a:t>
            </a:r>
            <a:endParaRPr lang="en-US" dirty="0" smtClean="0"/>
          </a:p>
          <a:p>
            <a:r>
              <a:rPr lang="en-US" dirty="0"/>
              <a:t>Patient Handling</a:t>
            </a:r>
            <a:endParaRPr lang="en-US" dirty="0" smtClean="0"/>
          </a:p>
          <a:p>
            <a:r>
              <a:rPr lang="en-US" dirty="0"/>
              <a:t>Patient, Practitioner, and Bystander Safety</a:t>
            </a:r>
            <a:endParaRPr lang="en-US" dirty="0" smtClean="0"/>
          </a:p>
          <a:p>
            <a:r>
              <a:rPr lang="en-US" dirty="0"/>
              <a:t>Personal Health</a:t>
            </a:r>
          </a:p>
        </p:txBody>
      </p:sp>
    </p:spTree>
    <p:extLst>
      <p:ext uri="{BB962C8B-B14F-4D97-AF65-F5344CB8AC3E}">
        <p14:creationId xmlns:p14="http://schemas.microsoft.com/office/powerpoint/2010/main" val="28318772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Let’s Get Started!</a:t>
            </a:r>
          </a:p>
        </p:txBody>
      </p:sp>
      <p:sp>
        <p:nvSpPr>
          <p:cNvPr id="3" name="Content Placeholder 2"/>
          <p:cNvSpPr>
            <a:spLocks noGrp="1"/>
          </p:cNvSpPr>
          <p:nvPr>
            <p:ph idx="1"/>
          </p:nvPr>
        </p:nvSpPr>
        <p:spPr/>
        <p:txBody>
          <a:bodyPr/>
          <a:lstStyle/>
          <a:p>
            <a:pPr marL="0" indent="0" algn="ctr">
              <a:buNone/>
            </a:pPr>
            <a:r>
              <a:rPr lang="en-US" dirty="0"/>
              <a:t>Questions?</a:t>
            </a:r>
            <a:r>
              <a:rPr lang="en-US" dirty="0" smtClean="0"/>
              <a:t> </a:t>
            </a:r>
            <a:endParaRPr lang="en-US" dirty="0"/>
          </a:p>
        </p:txBody>
      </p:sp>
    </p:spTree>
    <p:extLst>
      <p:ext uri="{BB962C8B-B14F-4D97-AF65-F5344CB8AC3E}">
        <p14:creationId xmlns:p14="http://schemas.microsoft.com/office/powerpoint/2010/main" val="4030767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274638"/>
            <a:ext cx="6400800" cy="1143000"/>
          </a:xfrm>
        </p:spPr>
        <p:txBody>
          <a:bodyPr>
            <a:normAutofit/>
          </a:bodyPr>
          <a:lstStyle/>
          <a:p>
            <a:r>
              <a:rPr lang="en-US" dirty="0" smtClean="0"/>
              <a:t>Course Manual</a:t>
            </a:r>
            <a:endParaRPr lang="en-US" dirty="0"/>
          </a:p>
        </p:txBody>
      </p:sp>
      <p:sp>
        <p:nvSpPr>
          <p:cNvPr id="3" name="Content Placeholder 2"/>
          <p:cNvSpPr>
            <a:spLocks noGrp="1"/>
          </p:cNvSpPr>
          <p:nvPr>
            <p:ph idx="1"/>
          </p:nvPr>
        </p:nvSpPr>
        <p:spPr>
          <a:xfrm>
            <a:off x="457200" y="1600200"/>
            <a:ext cx="4572000" cy="4525963"/>
          </a:xfrm>
        </p:spPr>
        <p:txBody>
          <a:bodyPr>
            <a:normAutofit/>
          </a:bodyPr>
          <a:lstStyle/>
          <a:p>
            <a:pPr>
              <a:buFont typeface="Arial" charset="0"/>
              <a:buChar char="•"/>
            </a:pPr>
            <a:r>
              <a:rPr lang="en-US" dirty="0"/>
              <a:t>A practical orientation to building a culture of safety</a:t>
            </a:r>
          </a:p>
          <a:p>
            <a:pPr>
              <a:buFont typeface="Arial" charset="0"/>
              <a:buChar char="•"/>
            </a:pPr>
            <a:r>
              <a:rPr lang="en-US" dirty="0"/>
              <a:t>Includes:</a:t>
            </a:r>
            <a:r>
              <a:rPr lang="en-US" dirty="0" smtClean="0"/>
              <a:t> </a:t>
            </a:r>
          </a:p>
          <a:p>
            <a:pPr lvl="1">
              <a:buFont typeface="Arial" charset="0"/>
              <a:buChar char="•"/>
            </a:pPr>
            <a:r>
              <a:rPr lang="en-US" dirty="0"/>
              <a:t>Supplemental information.</a:t>
            </a:r>
            <a:endParaRPr lang="en-US" dirty="0" smtClean="0"/>
          </a:p>
          <a:p>
            <a:pPr lvl="1">
              <a:buFont typeface="Arial" charset="0"/>
              <a:buChar char="•"/>
            </a:pPr>
            <a:r>
              <a:rPr lang="en-US" dirty="0"/>
              <a:t>Resources to make learning about safety part of your daily life.</a:t>
            </a:r>
            <a:endParaRPr lang="en-US" dirty="0" smtClean="0"/>
          </a:p>
          <a:p>
            <a:pPr marL="0" indent="0">
              <a:buNone/>
            </a:pPr>
            <a:endParaRPr lang="en-US" dirty="0" smtClean="0"/>
          </a:p>
        </p:txBody>
      </p:sp>
      <p:pic>
        <p:nvPicPr>
          <p:cNvPr id="4" name="Picture 3" descr="9781284041118_CVRF_emssft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1752600"/>
            <a:ext cx="2743200" cy="3589038"/>
          </a:xfrm>
          <a:prstGeom prst="rect">
            <a:avLst/>
          </a:prstGeom>
        </p:spPr>
      </p:pic>
    </p:spTree>
    <p:extLst>
      <p:ext uri="{BB962C8B-B14F-4D97-AF65-F5344CB8AC3E}">
        <p14:creationId xmlns:p14="http://schemas.microsoft.com/office/powerpoint/2010/main" val="26746542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Completion Criteria</a:t>
            </a:r>
            <a:endParaRPr lang="en-US" dirty="0"/>
          </a:p>
        </p:txBody>
      </p:sp>
      <p:sp>
        <p:nvSpPr>
          <p:cNvPr id="3" name="Content Placeholder 2"/>
          <p:cNvSpPr>
            <a:spLocks noGrp="1"/>
          </p:cNvSpPr>
          <p:nvPr>
            <p:ph idx="1"/>
          </p:nvPr>
        </p:nvSpPr>
        <p:spPr>
          <a:xfrm>
            <a:off x="457200" y="1600200"/>
            <a:ext cx="7848600" cy="4525963"/>
          </a:xfrm>
        </p:spPr>
        <p:txBody>
          <a:bodyPr/>
          <a:lstStyle/>
          <a:p>
            <a:r>
              <a:rPr lang="en-US" dirty="0"/>
              <a:t>To earn a certificate of completion:</a:t>
            </a:r>
            <a:r>
              <a:rPr lang="en-US" dirty="0" smtClean="0"/>
              <a:t> </a:t>
            </a:r>
          </a:p>
          <a:p>
            <a:pPr lvl="1"/>
            <a:r>
              <a:rPr lang="en-US" dirty="0"/>
              <a:t>Attend the entire course</a:t>
            </a:r>
            <a:endParaRPr lang="en-US" dirty="0" smtClean="0"/>
          </a:p>
          <a:p>
            <a:pPr lvl="1"/>
            <a:r>
              <a:rPr lang="en-US" dirty="0"/>
              <a:t>Score 76% or higher on the post-test</a:t>
            </a:r>
            <a:endParaRPr lang="en-US" dirty="0" smtClean="0"/>
          </a:p>
          <a:p>
            <a:r>
              <a:rPr lang="en-US" dirty="0"/>
              <a:t>Four-year renewal cycle</a:t>
            </a:r>
            <a:r>
              <a:rPr lang="en-US" dirty="0" smtClean="0"/>
              <a:t> </a:t>
            </a:r>
          </a:p>
          <a:p>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744354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 Logistics </a:t>
            </a:r>
            <a:endParaRPr lang="en-US" dirty="0"/>
          </a:p>
        </p:txBody>
      </p:sp>
      <p:sp>
        <p:nvSpPr>
          <p:cNvPr id="3" name="Content Placeholder 2"/>
          <p:cNvSpPr>
            <a:spLocks noGrp="1"/>
          </p:cNvSpPr>
          <p:nvPr>
            <p:ph idx="1"/>
          </p:nvPr>
        </p:nvSpPr>
        <p:spPr>
          <a:xfrm>
            <a:off x="533400" y="1600200"/>
            <a:ext cx="7848600" cy="4525963"/>
          </a:xfrm>
        </p:spPr>
        <p:txBody>
          <a:bodyPr/>
          <a:lstStyle/>
          <a:p>
            <a:r>
              <a:rPr lang="en-US" dirty="0"/>
              <a:t>Registration</a:t>
            </a:r>
            <a:endParaRPr lang="en-US" dirty="0" smtClean="0"/>
          </a:p>
          <a:p>
            <a:r>
              <a:rPr lang="en-US" dirty="0"/>
              <a:t>Course evaluation</a:t>
            </a:r>
            <a:endParaRPr lang="en-US" dirty="0" smtClean="0"/>
          </a:p>
          <a:p>
            <a:pPr lvl="1"/>
            <a:r>
              <a:rPr lang="en-US" dirty="0"/>
              <a:t>EMS Safety is a work in progress.</a:t>
            </a:r>
          </a:p>
          <a:p>
            <a:endParaRPr lang="en-US" dirty="0" smtClean="0"/>
          </a:p>
          <a:p>
            <a:pPr marL="0" indent="0">
              <a:buNone/>
            </a:pPr>
            <a:endParaRPr lang="en-US" dirty="0"/>
          </a:p>
        </p:txBody>
      </p:sp>
    </p:spTree>
    <p:extLst>
      <p:ext uri="{BB962C8B-B14F-4D97-AF65-F5344CB8AC3E}">
        <p14:creationId xmlns:p14="http://schemas.microsoft.com/office/powerpoint/2010/main" val="2809101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Housekeeping</a:t>
            </a:r>
            <a:endParaRPr lang="en-US" dirty="0"/>
          </a:p>
        </p:txBody>
      </p:sp>
      <p:sp>
        <p:nvSpPr>
          <p:cNvPr id="3" name="Content Placeholder 2"/>
          <p:cNvSpPr>
            <a:spLocks noGrp="1"/>
          </p:cNvSpPr>
          <p:nvPr>
            <p:ph idx="1"/>
          </p:nvPr>
        </p:nvSpPr>
        <p:spPr>
          <a:xfrm>
            <a:off x="457200" y="1600200"/>
            <a:ext cx="4114800" cy="4525963"/>
          </a:xfrm>
        </p:spPr>
        <p:txBody>
          <a:bodyPr/>
          <a:lstStyle/>
          <a:p>
            <a:r>
              <a:rPr lang="en-US" dirty="0"/>
              <a:t>Bathroom</a:t>
            </a:r>
            <a:endParaRPr lang="en-US" dirty="0" smtClean="0"/>
          </a:p>
          <a:p>
            <a:r>
              <a:rPr lang="en-US" dirty="0"/>
              <a:t>Break areas</a:t>
            </a:r>
            <a:endParaRPr lang="en-US" dirty="0" smtClean="0"/>
          </a:p>
          <a:p>
            <a:r>
              <a:rPr lang="en-US" dirty="0"/>
              <a:t>Emergency exits</a:t>
            </a:r>
            <a:endParaRPr lang="en-US" dirty="0" smtClean="0"/>
          </a:p>
          <a:p>
            <a:r>
              <a:rPr lang="en-US" dirty="0"/>
              <a:t>Phones and pagers</a:t>
            </a:r>
            <a:endParaRPr lang="en-US" dirty="0" smtClean="0"/>
          </a:p>
          <a:p>
            <a:r>
              <a:rPr lang="en-US" dirty="0"/>
              <a:t>Snacks and drinks</a:t>
            </a:r>
            <a:endParaRPr lang="en-US" dirty="0" smtClean="0"/>
          </a:p>
          <a:p>
            <a:r>
              <a:rPr lang="en-US" dirty="0"/>
              <a:t>Smoking area</a:t>
            </a:r>
          </a:p>
          <a:p>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905154"/>
            <a:ext cx="3920400" cy="2695742"/>
          </a:xfrm>
          <a:prstGeom prst="rect">
            <a:avLst/>
          </a:prstGeom>
        </p:spPr>
      </p:pic>
      <p:sp>
        <p:nvSpPr>
          <p:cNvPr id="5" name="TextBox 4"/>
          <p:cNvSpPr txBox="1"/>
          <p:nvPr/>
        </p:nvSpPr>
        <p:spPr>
          <a:xfrm>
            <a:off x="5147469" y="4604071"/>
            <a:ext cx="3679034" cy="230832"/>
          </a:xfrm>
          <a:prstGeom prst="rect">
            <a:avLst/>
          </a:prstGeom>
          <a:noFill/>
        </p:spPr>
        <p:txBody>
          <a:bodyPr wrap="square" rtlCol="0">
            <a:spAutoFit/>
          </a:bodyPr>
          <a:lstStyle/>
          <a:p>
            <a:pPr algn="r">
              <a:lnSpc>
                <a:spcPts val="1100"/>
              </a:lnSpc>
            </a:pPr>
            <a:r>
              <a:rPr lang="en-IN" sz="900" dirty="0">
                <a:solidFill>
                  <a:schemeClr val="bg1"/>
                </a:solidFill>
                <a:latin typeface="Arial" pitchFamily="34" charset="0"/>
                <a:cs typeface="Arial" pitchFamily="34" charset="0"/>
              </a:rPr>
              <a:t>© Jones &amp; Bartlett Learning. Courtesy of MIEMSS.</a:t>
            </a:r>
          </a:p>
        </p:txBody>
      </p:sp>
    </p:spTree>
    <p:extLst>
      <p:ext uri="{BB962C8B-B14F-4D97-AF65-F5344CB8AC3E}">
        <p14:creationId xmlns:p14="http://schemas.microsoft.com/office/powerpoint/2010/main" val="2434921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67352"/>
            <a:ext cx="6705600" cy="1143000"/>
          </a:xfrm>
        </p:spPr>
        <p:txBody>
          <a:bodyPr>
            <a:normAutofit/>
          </a:bodyPr>
          <a:lstStyle/>
          <a:p>
            <a:r>
              <a:rPr lang="en-US" dirty="0" smtClean="0"/>
              <a:t>Taking Safety to the Streets </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endParaRPr lang="en-US" dirty="0" smtClean="0"/>
          </a:p>
          <a:p>
            <a:pPr marL="0" indent="0" algn="ctr">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000" y="2209800"/>
            <a:ext cx="3330000" cy="3248780"/>
          </a:xfrm>
          <a:prstGeom prst="rect">
            <a:avLst/>
          </a:prstGeom>
        </p:spPr>
      </p:pic>
    </p:spTree>
    <p:extLst>
      <p:ext uri="{BB962C8B-B14F-4D97-AF65-F5344CB8AC3E}">
        <p14:creationId xmlns:p14="http://schemas.microsoft.com/office/powerpoint/2010/main" val="3148160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 Unsafe Profession</a:t>
            </a:r>
            <a:endParaRPr lang="en-US" dirty="0"/>
          </a:p>
        </p:txBody>
      </p:sp>
      <p:sp>
        <p:nvSpPr>
          <p:cNvPr id="3" name="Content Placeholder 2"/>
          <p:cNvSpPr>
            <a:spLocks noGrp="1"/>
          </p:cNvSpPr>
          <p:nvPr>
            <p:ph idx="1"/>
          </p:nvPr>
        </p:nvSpPr>
        <p:spPr/>
        <p:txBody>
          <a:bodyPr>
            <a:normAutofit/>
          </a:bodyPr>
          <a:lstStyle/>
          <a:p>
            <a:r>
              <a:rPr lang="en-US" dirty="0"/>
              <a:t>High injury and fatality rate</a:t>
            </a:r>
          </a:p>
          <a:p>
            <a:pPr lvl="1"/>
            <a:r>
              <a:rPr lang="en-US" dirty="0"/>
              <a:t>Fatality rate for EMS practitioners is 2.5 times the national average.</a:t>
            </a:r>
            <a:endParaRPr lang="en-US" dirty="0" smtClean="0"/>
          </a:p>
          <a:p>
            <a:pPr lvl="1"/>
            <a:r>
              <a:rPr lang="en-US" dirty="0"/>
              <a:t>Nonfatal injury rate for EMS practitioners is five times higher than for other health care workers.</a:t>
            </a:r>
            <a:endParaRPr lang="en-US" dirty="0" smtClean="0"/>
          </a:p>
          <a:p>
            <a:pPr lvl="1"/>
            <a:r>
              <a:rPr lang="en-US" dirty="0"/>
              <a:t>EMS practitioners are seven times more likely to miss work as the result of an injury.</a:t>
            </a:r>
            <a:r>
              <a:rPr lang="en-US" dirty="0" smtClean="0"/>
              <a:t> </a:t>
            </a:r>
          </a:p>
        </p:txBody>
      </p:sp>
    </p:spTree>
    <p:extLst>
      <p:ext uri="{BB962C8B-B14F-4D97-AF65-F5344CB8AC3E}">
        <p14:creationId xmlns:p14="http://schemas.microsoft.com/office/powerpoint/2010/main" val="322450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Dangerous Is EMS?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2000" y="2182029"/>
            <a:ext cx="5220000" cy="3380571"/>
          </a:xfrm>
          <a:prstGeom prst="rect">
            <a:avLst/>
          </a:prstGeom>
        </p:spPr>
      </p:pic>
    </p:spTree>
    <p:extLst>
      <p:ext uri="{BB962C8B-B14F-4D97-AF65-F5344CB8AC3E}">
        <p14:creationId xmlns:p14="http://schemas.microsoft.com/office/powerpoint/2010/main" val="41857834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1540</TotalTime>
  <Words>2725</Words>
  <Application>Microsoft Office PowerPoint</Application>
  <PresentationFormat>On-screen Show (4:3)</PresentationFormat>
  <Paragraphs>355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Lesson 1: Introduction  Taking Safety to the Streets</vt:lpstr>
      <vt:lpstr>Your Instructor </vt:lpstr>
      <vt:lpstr>Course Manual</vt:lpstr>
      <vt:lpstr>Completion Criteria</vt:lpstr>
      <vt:lpstr>Course Logistics </vt:lpstr>
      <vt:lpstr>Housekeeping</vt:lpstr>
      <vt:lpstr>Taking Safety to the Streets </vt:lpstr>
      <vt:lpstr>An Unsafe Profession</vt:lpstr>
      <vt:lpstr>How Dangerous Is EMS?</vt:lpstr>
      <vt:lpstr>EMS an Unsafe Profession How Dangerous Is It?</vt:lpstr>
      <vt:lpstr>Mortality Rate</vt:lpstr>
      <vt:lpstr>Paramedic Stephanie Callaway</vt:lpstr>
      <vt:lpstr>Critically Injured Paramedic</vt:lpstr>
      <vt:lpstr>Paramedic Shot by Motorist</vt:lpstr>
      <vt:lpstr>Paramedic Dan McIntosh </vt:lpstr>
      <vt:lpstr>Fire Fighter/EMT Michelle Smith</vt:lpstr>
      <vt:lpstr>Your Experience</vt:lpstr>
      <vt:lpstr>Line-of-Duty Death Remembrance</vt:lpstr>
      <vt:lpstr>Ambulance Crashes</vt:lpstr>
      <vt:lpstr>Ambulance Crash Fatalities</vt:lpstr>
      <vt:lpstr>A Change in Culture</vt:lpstr>
      <vt:lpstr>Change Starts With You</vt:lpstr>
      <vt:lpstr>Course Design</vt:lpstr>
      <vt:lpstr>Core Lectures</vt:lpstr>
      <vt:lpstr>Let’s Get Started!</vt:lpstr>
    </vt:vector>
  </TitlesOfParts>
  <Company>Markel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dc:title>
  <dc:creator>Szczygiel, Mike</dc:creator>
  <cp:lastModifiedBy>Jennifer Deforge-Kling</cp:lastModifiedBy>
  <cp:revision>273</cp:revision>
  <cp:lastPrinted>2015-10-27T09:48:26Z</cp:lastPrinted>
  <dcterms:created xsi:type="dcterms:W3CDTF">2015-07-04T15:02:20Z</dcterms:created>
  <dcterms:modified xsi:type="dcterms:W3CDTF">2016-02-29T15:45:44Z</dcterms:modified>
</cp:coreProperties>
</file>