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57" r:id="rId3"/>
    <p:sldId id="258" r:id="rId4"/>
    <p:sldId id="276" r:id="rId5"/>
    <p:sldId id="259" r:id="rId6"/>
    <p:sldId id="277" r:id="rId7"/>
    <p:sldId id="260" r:id="rId8"/>
    <p:sldId id="278" r:id="rId9"/>
    <p:sldId id="261" r:id="rId10"/>
    <p:sldId id="279" r:id="rId11"/>
    <p:sldId id="262" r:id="rId12"/>
    <p:sldId id="263" r:id="rId13"/>
    <p:sldId id="264" r:id="rId14"/>
    <p:sldId id="280" r:id="rId15"/>
    <p:sldId id="265" r:id="rId16"/>
    <p:sldId id="281" r:id="rId17"/>
    <p:sldId id="266" r:id="rId18"/>
    <p:sldId id="267" r:id="rId19"/>
    <p:sldId id="282" r:id="rId20"/>
    <p:sldId id="268" r:id="rId21"/>
    <p:sldId id="269" r:id="rId22"/>
    <p:sldId id="270" r:id="rId23"/>
    <p:sldId id="271" r:id="rId24"/>
    <p:sldId id="283" r:id="rId25"/>
    <p:sldId id="272" r:id="rId26"/>
    <p:sldId id="284" r:id="rId27"/>
    <p:sldId id="273" r:id="rId28"/>
    <p:sldId id="285" r:id="rId29"/>
    <p:sldId id="274" r:id="rId30"/>
    <p:sldId id="27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85" d="100"/>
          <a:sy n="85" d="100"/>
        </p:scale>
        <p:origin x="9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C1865AE-9797-4B22-AF1A-7D1FEFA5B08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1CCFF7B5-C3F2-4AB2-AC87-52A9FEAD8714}">
      <dgm:prSet/>
      <dgm:spPr/>
      <dgm:t>
        <a:bodyPr/>
        <a:lstStyle/>
        <a:p>
          <a:r>
            <a:rPr lang="en-US"/>
            <a:t>The device, which adjusts from small patients to large patients up to 500 lbs. (227 kg)</a:t>
          </a:r>
        </a:p>
      </dgm:t>
    </dgm:pt>
    <dgm:pt modelId="{6372D21E-F58D-43B5-967A-6CE707CC228D}" type="parTrans" cxnId="{245BB1A3-D48D-4CCC-A39B-F01C72A398D7}">
      <dgm:prSet/>
      <dgm:spPr/>
      <dgm:t>
        <a:bodyPr/>
        <a:lstStyle/>
        <a:p>
          <a:endParaRPr lang="en-US"/>
        </a:p>
      </dgm:t>
    </dgm:pt>
    <dgm:pt modelId="{0204F15B-A0F7-4D95-86DB-A9FA1A5D8209}" type="sibTrans" cxnId="{245BB1A3-D48D-4CCC-A39B-F01C72A398D7}">
      <dgm:prSet/>
      <dgm:spPr/>
      <dgm:t>
        <a:bodyPr/>
        <a:lstStyle/>
        <a:p>
          <a:endParaRPr lang="en-US"/>
        </a:p>
      </dgm:t>
    </dgm:pt>
    <dgm:pt modelId="{A7BAB130-FA64-45A0-A01D-9FBB2C5E26AA}">
      <dgm:prSet/>
      <dgm:spPr/>
      <dgm:t>
        <a:bodyPr/>
        <a:lstStyle/>
        <a:p>
          <a:r>
            <a:rPr lang="en-US"/>
            <a:t>avoids the delay associated with putting on a harness.</a:t>
          </a:r>
        </a:p>
      </dgm:t>
    </dgm:pt>
    <dgm:pt modelId="{EF013D4D-9553-47E3-AB55-5B6E753F8E97}" type="parTrans" cxnId="{D7A22C4C-444D-455E-A1FB-25EF075FF003}">
      <dgm:prSet/>
      <dgm:spPr/>
      <dgm:t>
        <a:bodyPr/>
        <a:lstStyle/>
        <a:p>
          <a:endParaRPr lang="en-US"/>
        </a:p>
      </dgm:t>
    </dgm:pt>
    <dgm:pt modelId="{266FF13F-BBC2-4E1E-8F0A-4C1D87B856E2}" type="sibTrans" cxnId="{D7A22C4C-444D-455E-A1FB-25EF075FF003}">
      <dgm:prSet/>
      <dgm:spPr/>
      <dgm:t>
        <a:bodyPr/>
        <a:lstStyle/>
        <a:p>
          <a:endParaRPr lang="en-US"/>
        </a:p>
      </dgm:t>
    </dgm:pt>
    <dgm:pt modelId="{DBC1E090-9F2D-4587-89CF-694288220B99}" type="pres">
      <dgm:prSet presAssocID="{9C1865AE-9797-4B22-AF1A-7D1FEFA5B083}" presName="hierChild1" presStyleCnt="0">
        <dgm:presLayoutVars>
          <dgm:chPref val="1"/>
          <dgm:dir/>
          <dgm:animOne val="branch"/>
          <dgm:animLvl val="lvl"/>
          <dgm:resizeHandles/>
        </dgm:presLayoutVars>
      </dgm:prSet>
      <dgm:spPr/>
    </dgm:pt>
    <dgm:pt modelId="{644CD0F7-2A3F-49E0-9098-00FF314AE334}" type="pres">
      <dgm:prSet presAssocID="{1CCFF7B5-C3F2-4AB2-AC87-52A9FEAD8714}" presName="hierRoot1" presStyleCnt="0"/>
      <dgm:spPr/>
    </dgm:pt>
    <dgm:pt modelId="{1A2298AF-4DC5-4793-9AC1-C8E8D21419F0}" type="pres">
      <dgm:prSet presAssocID="{1CCFF7B5-C3F2-4AB2-AC87-52A9FEAD8714}" presName="composite" presStyleCnt="0"/>
      <dgm:spPr/>
    </dgm:pt>
    <dgm:pt modelId="{E414A202-69A1-49E4-9B9A-D12CDC962799}" type="pres">
      <dgm:prSet presAssocID="{1CCFF7B5-C3F2-4AB2-AC87-52A9FEAD8714}" presName="background" presStyleLbl="node0" presStyleIdx="0" presStyleCnt="2"/>
      <dgm:spPr/>
    </dgm:pt>
    <dgm:pt modelId="{19A2627D-3990-4FC0-9777-3B9EC867943C}" type="pres">
      <dgm:prSet presAssocID="{1CCFF7B5-C3F2-4AB2-AC87-52A9FEAD8714}" presName="text" presStyleLbl="fgAcc0" presStyleIdx="0" presStyleCnt="2">
        <dgm:presLayoutVars>
          <dgm:chPref val="3"/>
        </dgm:presLayoutVars>
      </dgm:prSet>
      <dgm:spPr/>
    </dgm:pt>
    <dgm:pt modelId="{FCB152E2-BA9C-48B6-A917-116478E92696}" type="pres">
      <dgm:prSet presAssocID="{1CCFF7B5-C3F2-4AB2-AC87-52A9FEAD8714}" presName="hierChild2" presStyleCnt="0"/>
      <dgm:spPr/>
    </dgm:pt>
    <dgm:pt modelId="{803F259E-547E-4B83-87A2-2FFB73977BC5}" type="pres">
      <dgm:prSet presAssocID="{A7BAB130-FA64-45A0-A01D-9FBB2C5E26AA}" presName="hierRoot1" presStyleCnt="0"/>
      <dgm:spPr/>
    </dgm:pt>
    <dgm:pt modelId="{0718C5F9-173D-4D7E-A934-5F956212D532}" type="pres">
      <dgm:prSet presAssocID="{A7BAB130-FA64-45A0-A01D-9FBB2C5E26AA}" presName="composite" presStyleCnt="0"/>
      <dgm:spPr/>
    </dgm:pt>
    <dgm:pt modelId="{7E2358C5-3D30-41DA-9082-7435D36E58CB}" type="pres">
      <dgm:prSet presAssocID="{A7BAB130-FA64-45A0-A01D-9FBB2C5E26AA}" presName="background" presStyleLbl="node0" presStyleIdx="1" presStyleCnt="2"/>
      <dgm:spPr/>
    </dgm:pt>
    <dgm:pt modelId="{97D24675-FE55-49D5-BCC9-FF3DB677FA08}" type="pres">
      <dgm:prSet presAssocID="{A7BAB130-FA64-45A0-A01D-9FBB2C5E26AA}" presName="text" presStyleLbl="fgAcc0" presStyleIdx="1" presStyleCnt="2">
        <dgm:presLayoutVars>
          <dgm:chPref val="3"/>
        </dgm:presLayoutVars>
      </dgm:prSet>
      <dgm:spPr/>
    </dgm:pt>
    <dgm:pt modelId="{D234BB77-207D-43F5-BF3C-D7A440C1DF80}" type="pres">
      <dgm:prSet presAssocID="{A7BAB130-FA64-45A0-A01D-9FBB2C5E26AA}" presName="hierChild2" presStyleCnt="0"/>
      <dgm:spPr/>
    </dgm:pt>
  </dgm:ptLst>
  <dgm:cxnLst>
    <dgm:cxn modelId="{8B02B10A-075E-4EF6-BDC2-12C4BA982284}" type="presOf" srcId="{1CCFF7B5-C3F2-4AB2-AC87-52A9FEAD8714}" destId="{19A2627D-3990-4FC0-9777-3B9EC867943C}" srcOrd="0" destOrd="0" presId="urn:microsoft.com/office/officeart/2005/8/layout/hierarchy1"/>
    <dgm:cxn modelId="{D7A22C4C-444D-455E-A1FB-25EF075FF003}" srcId="{9C1865AE-9797-4B22-AF1A-7D1FEFA5B083}" destId="{A7BAB130-FA64-45A0-A01D-9FBB2C5E26AA}" srcOrd="1" destOrd="0" parTransId="{EF013D4D-9553-47E3-AB55-5B6E753F8E97}" sibTransId="{266FF13F-BBC2-4E1E-8F0A-4C1D87B856E2}"/>
    <dgm:cxn modelId="{DBA7CA4F-A16A-4750-A138-6E56DD352FFB}" type="presOf" srcId="{A7BAB130-FA64-45A0-A01D-9FBB2C5E26AA}" destId="{97D24675-FE55-49D5-BCC9-FF3DB677FA08}" srcOrd="0" destOrd="0" presId="urn:microsoft.com/office/officeart/2005/8/layout/hierarchy1"/>
    <dgm:cxn modelId="{6291369C-7A1C-4451-840D-2E08D1A20AAA}" type="presOf" srcId="{9C1865AE-9797-4B22-AF1A-7D1FEFA5B083}" destId="{DBC1E090-9F2D-4587-89CF-694288220B99}" srcOrd="0" destOrd="0" presId="urn:microsoft.com/office/officeart/2005/8/layout/hierarchy1"/>
    <dgm:cxn modelId="{245BB1A3-D48D-4CCC-A39B-F01C72A398D7}" srcId="{9C1865AE-9797-4B22-AF1A-7D1FEFA5B083}" destId="{1CCFF7B5-C3F2-4AB2-AC87-52A9FEAD8714}" srcOrd="0" destOrd="0" parTransId="{6372D21E-F58D-43B5-967A-6CE707CC228D}" sibTransId="{0204F15B-A0F7-4D95-86DB-A9FA1A5D8209}"/>
    <dgm:cxn modelId="{3A6F3B5B-6DB8-42DF-9146-71B3B7D7C401}" type="presParOf" srcId="{DBC1E090-9F2D-4587-89CF-694288220B99}" destId="{644CD0F7-2A3F-49E0-9098-00FF314AE334}" srcOrd="0" destOrd="0" presId="urn:microsoft.com/office/officeart/2005/8/layout/hierarchy1"/>
    <dgm:cxn modelId="{34B215F1-C582-4EC1-B087-822411D180E1}" type="presParOf" srcId="{644CD0F7-2A3F-49E0-9098-00FF314AE334}" destId="{1A2298AF-4DC5-4793-9AC1-C8E8D21419F0}" srcOrd="0" destOrd="0" presId="urn:microsoft.com/office/officeart/2005/8/layout/hierarchy1"/>
    <dgm:cxn modelId="{95A8AA76-7763-4E1A-9000-4376D5F12AF2}" type="presParOf" srcId="{1A2298AF-4DC5-4793-9AC1-C8E8D21419F0}" destId="{E414A202-69A1-49E4-9B9A-D12CDC962799}" srcOrd="0" destOrd="0" presId="urn:microsoft.com/office/officeart/2005/8/layout/hierarchy1"/>
    <dgm:cxn modelId="{17D50EC8-C6D5-45DA-A553-BC3E2E32B1A6}" type="presParOf" srcId="{1A2298AF-4DC5-4793-9AC1-C8E8D21419F0}" destId="{19A2627D-3990-4FC0-9777-3B9EC867943C}" srcOrd="1" destOrd="0" presId="urn:microsoft.com/office/officeart/2005/8/layout/hierarchy1"/>
    <dgm:cxn modelId="{EED0173C-F503-4ED8-BCEA-724E35D38C21}" type="presParOf" srcId="{644CD0F7-2A3F-49E0-9098-00FF314AE334}" destId="{FCB152E2-BA9C-48B6-A917-116478E92696}" srcOrd="1" destOrd="0" presId="urn:microsoft.com/office/officeart/2005/8/layout/hierarchy1"/>
    <dgm:cxn modelId="{97304E12-552B-4ED5-8A73-69AC19D0A7EA}" type="presParOf" srcId="{DBC1E090-9F2D-4587-89CF-694288220B99}" destId="{803F259E-547E-4B83-87A2-2FFB73977BC5}" srcOrd="1" destOrd="0" presId="urn:microsoft.com/office/officeart/2005/8/layout/hierarchy1"/>
    <dgm:cxn modelId="{15792675-0909-4AE9-886D-3F2F952AD868}" type="presParOf" srcId="{803F259E-547E-4B83-87A2-2FFB73977BC5}" destId="{0718C5F9-173D-4D7E-A934-5F956212D532}" srcOrd="0" destOrd="0" presId="urn:microsoft.com/office/officeart/2005/8/layout/hierarchy1"/>
    <dgm:cxn modelId="{82AB474F-A6AF-4B8A-9FE5-5A40C4E562F8}" type="presParOf" srcId="{0718C5F9-173D-4D7E-A934-5F956212D532}" destId="{7E2358C5-3D30-41DA-9082-7435D36E58CB}" srcOrd="0" destOrd="0" presId="urn:microsoft.com/office/officeart/2005/8/layout/hierarchy1"/>
    <dgm:cxn modelId="{5A45F137-6FD9-47C0-BD7C-F553D69CA9A2}" type="presParOf" srcId="{0718C5F9-173D-4D7E-A934-5F956212D532}" destId="{97D24675-FE55-49D5-BCC9-FF3DB677FA08}" srcOrd="1" destOrd="0" presId="urn:microsoft.com/office/officeart/2005/8/layout/hierarchy1"/>
    <dgm:cxn modelId="{680C3BB2-3AF2-459C-8C2E-712E56AF8AF0}" type="presParOf" srcId="{803F259E-547E-4B83-87A2-2FFB73977BC5}" destId="{D234BB77-207D-43F5-BF3C-D7A440C1DF8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A60F7E-047D-4AC9-B952-C41ADA8301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B55EACF-E243-467F-B775-24929A26293F}">
      <dgm:prSet/>
      <dgm:spPr/>
      <dgm:t>
        <a:bodyPr/>
        <a:lstStyle/>
        <a:p>
          <a:r>
            <a:rPr lang="en-US"/>
            <a:t>To ease donning and size adjustment of the vest, two adjustable torso straps are easily attached to the lifting V-Ring for hoisting. </a:t>
          </a:r>
        </a:p>
      </dgm:t>
    </dgm:pt>
    <dgm:pt modelId="{C04077DB-28B4-4C47-B081-3FCBD55F51B2}" type="parTrans" cxnId="{B9D6AB59-8458-4111-87C9-382C05F8BB30}">
      <dgm:prSet/>
      <dgm:spPr/>
      <dgm:t>
        <a:bodyPr/>
        <a:lstStyle/>
        <a:p>
          <a:endParaRPr lang="en-US"/>
        </a:p>
      </dgm:t>
    </dgm:pt>
    <dgm:pt modelId="{D81C58AC-F6DB-4495-84D0-FFD24FF70868}" type="sibTrans" cxnId="{B9D6AB59-8458-4111-87C9-382C05F8BB30}">
      <dgm:prSet/>
      <dgm:spPr/>
      <dgm:t>
        <a:bodyPr/>
        <a:lstStyle/>
        <a:p>
          <a:endParaRPr lang="en-US"/>
        </a:p>
      </dgm:t>
    </dgm:pt>
    <dgm:pt modelId="{FEE3ECE1-45D2-444D-AF18-071065A235B7}">
      <dgm:prSet/>
      <dgm:spPr/>
      <dgm:t>
        <a:bodyPr/>
        <a:lstStyle/>
        <a:p>
          <a:r>
            <a:rPr lang="en-US"/>
            <a:t>The vest takes up little room and is easily donned for transfer of uninjured or ambulatory personnel. It should not be utilized for water rescues.</a:t>
          </a:r>
        </a:p>
      </dgm:t>
    </dgm:pt>
    <dgm:pt modelId="{A9C6D5E7-0295-43DA-B5A0-B299B464418F}" type="parTrans" cxnId="{3A66F1D7-F2B0-4ABB-BF9A-4A9E1E9644CD}">
      <dgm:prSet/>
      <dgm:spPr/>
      <dgm:t>
        <a:bodyPr/>
        <a:lstStyle/>
        <a:p>
          <a:endParaRPr lang="en-US"/>
        </a:p>
      </dgm:t>
    </dgm:pt>
    <dgm:pt modelId="{5A038144-29E4-4B1E-9EF8-12AB1A96335B}" type="sibTrans" cxnId="{3A66F1D7-F2B0-4ABB-BF9A-4A9E1E9644CD}">
      <dgm:prSet/>
      <dgm:spPr/>
      <dgm:t>
        <a:bodyPr/>
        <a:lstStyle/>
        <a:p>
          <a:endParaRPr lang="en-US"/>
        </a:p>
      </dgm:t>
    </dgm:pt>
    <dgm:pt modelId="{B6B3AE27-2057-4ADE-967C-27A5FCD8777A}" type="pres">
      <dgm:prSet presAssocID="{20A60F7E-047D-4AC9-B952-C41ADA83010D}" presName="root" presStyleCnt="0">
        <dgm:presLayoutVars>
          <dgm:dir/>
          <dgm:resizeHandles val="exact"/>
        </dgm:presLayoutVars>
      </dgm:prSet>
      <dgm:spPr/>
    </dgm:pt>
    <dgm:pt modelId="{94FCBEDE-8EAE-4FDD-9BB4-2F0114604547}" type="pres">
      <dgm:prSet presAssocID="{AB55EACF-E243-467F-B775-24929A26293F}" presName="compNode" presStyleCnt="0"/>
      <dgm:spPr/>
    </dgm:pt>
    <dgm:pt modelId="{EB3529F7-D0EC-4D6C-8C71-6FFB04A53141}" type="pres">
      <dgm:prSet presAssocID="{AB55EACF-E243-467F-B775-24929A26293F}" presName="bgRect" presStyleLbl="bgShp" presStyleIdx="0" presStyleCnt="2"/>
      <dgm:spPr/>
    </dgm:pt>
    <dgm:pt modelId="{32024CCF-ACBE-4A0F-A6CE-F9740AB2B9A7}" type="pres">
      <dgm:prSet presAssocID="{AB55EACF-E243-467F-B775-24929A26293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t"/>
        </a:ext>
      </dgm:extLst>
    </dgm:pt>
    <dgm:pt modelId="{A1C888D3-CBE5-45DD-AFE8-FC026ABC912B}" type="pres">
      <dgm:prSet presAssocID="{AB55EACF-E243-467F-B775-24929A26293F}" presName="spaceRect" presStyleCnt="0"/>
      <dgm:spPr/>
    </dgm:pt>
    <dgm:pt modelId="{D21DC9EB-0AFA-4B7C-AAB2-A13E097BE061}" type="pres">
      <dgm:prSet presAssocID="{AB55EACF-E243-467F-B775-24929A26293F}" presName="parTx" presStyleLbl="revTx" presStyleIdx="0" presStyleCnt="2">
        <dgm:presLayoutVars>
          <dgm:chMax val="0"/>
          <dgm:chPref val="0"/>
        </dgm:presLayoutVars>
      </dgm:prSet>
      <dgm:spPr/>
    </dgm:pt>
    <dgm:pt modelId="{DDE3097A-0CF1-4B87-A0C1-844A8BD3770E}" type="pres">
      <dgm:prSet presAssocID="{D81C58AC-F6DB-4495-84D0-FFD24FF70868}" presName="sibTrans" presStyleCnt="0"/>
      <dgm:spPr/>
    </dgm:pt>
    <dgm:pt modelId="{B697A0A3-359E-4311-B3C7-32E6C453B277}" type="pres">
      <dgm:prSet presAssocID="{FEE3ECE1-45D2-444D-AF18-071065A235B7}" presName="compNode" presStyleCnt="0"/>
      <dgm:spPr/>
    </dgm:pt>
    <dgm:pt modelId="{F7B7C33D-D32A-42D0-BEFC-29A52AF4511E}" type="pres">
      <dgm:prSet presAssocID="{FEE3ECE1-45D2-444D-AF18-071065A235B7}" presName="bgRect" presStyleLbl="bgShp" presStyleIdx="1" presStyleCnt="2"/>
      <dgm:spPr/>
    </dgm:pt>
    <dgm:pt modelId="{634F8121-7A9D-4010-AB72-DFCB7C0CBB5F}" type="pres">
      <dgm:prSet presAssocID="{FEE3ECE1-45D2-444D-AF18-071065A235B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2D6F56E3-1B65-4687-BD24-4FFE207FE368}" type="pres">
      <dgm:prSet presAssocID="{FEE3ECE1-45D2-444D-AF18-071065A235B7}" presName="spaceRect" presStyleCnt="0"/>
      <dgm:spPr/>
    </dgm:pt>
    <dgm:pt modelId="{E95663E2-7342-45DD-B93C-1A1DE16AE0E0}" type="pres">
      <dgm:prSet presAssocID="{FEE3ECE1-45D2-444D-AF18-071065A235B7}" presName="parTx" presStyleLbl="revTx" presStyleIdx="1" presStyleCnt="2">
        <dgm:presLayoutVars>
          <dgm:chMax val="0"/>
          <dgm:chPref val="0"/>
        </dgm:presLayoutVars>
      </dgm:prSet>
      <dgm:spPr/>
    </dgm:pt>
  </dgm:ptLst>
  <dgm:cxnLst>
    <dgm:cxn modelId="{B7A56D35-6F0F-479A-804E-C6D6FD031DB8}" type="presOf" srcId="{20A60F7E-047D-4AC9-B952-C41ADA83010D}" destId="{B6B3AE27-2057-4ADE-967C-27A5FCD8777A}" srcOrd="0" destOrd="0" presId="urn:microsoft.com/office/officeart/2018/2/layout/IconVerticalSolidList"/>
    <dgm:cxn modelId="{D53FF275-CEC7-4CC7-9D54-8F0DF7A71657}" type="presOf" srcId="{AB55EACF-E243-467F-B775-24929A26293F}" destId="{D21DC9EB-0AFA-4B7C-AAB2-A13E097BE061}" srcOrd="0" destOrd="0" presId="urn:microsoft.com/office/officeart/2018/2/layout/IconVerticalSolidList"/>
    <dgm:cxn modelId="{B9D6AB59-8458-4111-87C9-382C05F8BB30}" srcId="{20A60F7E-047D-4AC9-B952-C41ADA83010D}" destId="{AB55EACF-E243-467F-B775-24929A26293F}" srcOrd="0" destOrd="0" parTransId="{C04077DB-28B4-4C47-B081-3FCBD55F51B2}" sibTransId="{D81C58AC-F6DB-4495-84D0-FFD24FF70868}"/>
    <dgm:cxn modelId="{2D418D8C-D5E6-48C7-8A94-3153977088F5}" type="presOf" srcId="{FEE3ECE1-45D2-444D-AF18-071065A235B7}" destId="{E95663E2-7342-45DD-B93C-1A1DE16AE0E0}" srcOrd="0" destOrd="0" presId="urn:microsoft.com/office/officeart/2018/2/layout/IconVerticalSolidList"/>
    <dgm:cxn modelId="{3A66F1D7-F2B0-4ABB-BF9A-4A9E1E9644CD}" srcId="{20A60F7E-047D-4AC9-B952-C41ADA83010D}" destId="{FEE3ECE1-45D2-444D-AF18-071065A235B7}" srcOrd="1" destOrd="0" parTransId="{A9C6D5E7-0295-43DA-B5A0-B299B464418F}" sibTransId="{5A038144-29E4-4B1E-9EF8-12AB1A96335B}"/>
    <dgm:cxn modelId="{5D5CE5E1-DE40-4E68-B492-FE7DD1AAB07D}" type="presParOf" srcId="{B6B3AE27-2057-4ADE-967C-27A5FCD8777A}" destId="{94FCBEDE-8EAE-4FDD-9BB4-2F0114604547}" srcOrd="0" destOrd="0" presId="urn:microsoft.com/office/officeart/2018/2/layout/IconVerticalSolidList"/>
    <dgm:cxn modelId="{1918BBF5-0692-4C93-884D-49C2D861CEEE}" type="presParOf" srcId="{94FCBEDE-8EAE-4FDD-9BB4-2F0114604547}" destId="{EB3529F7-D0EC-4D6C-8C71-6FFB04A53141}" srcOrd="0" destOrd="0" presId="urn:microsoft.com/office/officeart/2018/2/layout/IconVerticalSolidList"/>
    <dgm:cxn modelId="{7D18DD64-7A42-46EF-BAE2-6DFE6EEBFB8D}" type="presParOf" srcId="{94FCBEDE-8EAE-4FDD-9BB4-2F0114604547}" destId="{32024CCF-ACBE-4A0F-A6CE-F9740AB2B9A7}" srcOrd="1" destOrd="0" presId="urn:microsoft.com/office/officeart/2018/2/layout/IconVerticalSolidList"/>
    <dgm:cxn modelId="{B5735BEF-4794-4793-976E-A37EC3E033A1}" type="presParOf" srcId="{94FCBEDE-8EAE-4FDD-9BB4-2F0114604547}" destId="{A1C888D3-CBE5-45DD-AFE8-FC026ABC912B}" srcOrd="2" destOrd="0" presId="urn:microsoft.com/office/officeart/2018/2/layout/IconVerticalSolidList"/>
    <dgm:cxn modelId="{C25729E5-9D8E-42F9-A2DE-986228270E79}" type="presParOf" srcId="{94FCBEDE-8EAE-4FDD-9BB4-2F0114604547}" destId="{D21DC9EB-0AFA-4B7C-AAB2-A13E097BE061}" srcOrd="3" destOrd="0" presId="urn:microsoft.com/office/officeart/2018/2/layout/IconVerticalSolidList"/>
    <dgm:cxn modelId="{F4E7D12B-E162-4719-908E-DA3274DB290C}" type="presParOf" srcId="{B6B3AE27-2057-4ADE-967C-27A5FCD8777A}" destId="{DDE3097A-0CF1-4B87-A0C1-844A8BD3770E}" srcOrd="1" destOrd="0" presId="urn:microsoft.com/office/officeart/2018/2/layout/IconVerticalSolidList"/>
    <dgm:cxn modelId="{67EB0237-F700-41E6-B168-9FAF89A6C979}" type="presParOf" srcId="{B6B3AE27-2057-4ADE-967C-27A5FCD8777A}" destId="{B697A0A3-359E-4311-B3C7-32E6C453B277}" srcOrd="2" destOrd="0" presId="urn:microsoft.com/office/officeart/2018/2/layout/IconVerticalSolidList"/>
    <dgm:cxn modelId="{DAF89C03-D7C1-4EA9-826C-104173CFF37E}" type="presParOf" srcId="{B697A0A3-359E-4311-B3C7-32E6C453B277}" destId="{F7B7C33D-D32A-42D0-BEFC-29A52AF4511E}" srcOrd="0" destOrd="0" presId="urn:microsoft.com/office/officeart/2018/2/layout/IconVerticalSolidList"/>
    <dgm:cxn modelId="{523198EF-D2F7-4589-9606-629260B3F34C}" type="presParOf" srcId="{B697A0A3-359E-4311-B3C7-32E6C453B277}" destId="{634F8121-7A9D-4010-AB72-DFCB7C0CBB5F}" srcOrd="1" destOrd="0" presId="urn:microsoft.com/office/officeart/2018/2/layout/IconVerticalSolidList"/>
    <dgm:cxn modelId="{01C41D48-4038-4D7A-9168-E13A249C8C88}" type="presParOf" srcId="{B697A0A3-359E-4311-B3C7-32E6C453B277}" destId="{2D6F56E3-1B65-4687-BD24-4FFE207FE368}" srcOrd="2" destOrd="0" presId="urn:microsoft.com/office/officeart/2018/2/layout/IconVerticalSolidList"/>
    <dgm:cxn modelId="{06B0206A-82ED-4F7A-AF55-2E2232DD3F3A}" type="presParOf" srcId="{B697A0A3-359E-4311-B3C7-32E6C453B277}" destId="{E95663E2-7342-45DD-B93C-1A1DE16AE0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4A202-69A1-49E4-9B9A-D12CDC962799}">
      <dsp:nvSpPr>
        <dsp:cNvPr id="0" name=""/>
        <dsp:cNvSpPr/>
      </dsp:nvSpPr>
      <dsp:spPr>
        <a:xfrm>
          <a:off x="1172"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2627D-3990-4FC0-9777-3B9EC867943C}">
      <dsp:nvSpPr>
        <dsp:cNvPr id="0" name=""/>
        <dsp:cNvSpPr/>
      </dsp:nvSpPr>
      <dsp:spPr>
        <a:xfrm>
          <a:off x="458411"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The device, which adjusts from small patients to large patients up to 500 lbs. (227 kg)</a:t>
          </a:r>
        </a:p>
      </dsp:txBody>
      <dsp:txXfrm>
        <a:off x="534947" y="846347"/>
        <a:ext cx="3962083" cy="2460051"/>
      </dsp:txXfrm>
    </dsp:sp>
    <dsp:sp modelId="{7E2358C5-3D30-41DA-9082-7435D36E58CB}">
      <dsp:nvSpPr>
        <dsp:cNvPr id="0" name=""/>
        <dsp:cNvSpPr/>
      </dsp:nvSpPr>
      <dsp:spPr>
        <a:xfrm>
          <a:off x="5030807" y="335434"/>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D24675-FE55-49D5-BCC9-FF3DB677FA08}">
      <dsp:nvSpPr>
        <dsp:cNvPr id="0" name=""/>
        <dsp:cNvSpPr/>
      </dsp:nvSpPr>
      <dsp:spPr>
        <a:xfrm>
          <a:off x="5488046" y="769811"/>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avoids the delay associated with putting on a harness.</a:t>
          </a:r>
        </a:p>
      </dsp:txBody>
      <dsp:txXfrm>
        <a:off x="5564582" y="846347"/>
        <a:ext cx="3962083" cy="24600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529F7-D0EC-4D6C-8C71-6FFB04A53141}">
      <dsp:nvSpPr>
        <dsp:cNvPr id="0" name=""/>
        <dsp:cNvSpPr/>
      </dsp:nvSpPr>
      <dsp:spPr>
        <a:xfrm>
          <a:off x="0" y="604235"/>
          <a:ext cx="9604375" cy="11155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24CCF-ACBE-4A0F-A6CE-F9740AB2B9A7}">
      <dsp:nvSpPr>
        <dsp:cNvPr id="0" name=""/>
        <dsp:cNvSpPr/>
      </dsp:nvSpPr>
      <dsp:spPr>
        <a:xfrm>
          <a:off x="337442" y="855225"/>
          <a:ext cx="613531" cy="6135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1DC9EB-0AFA-4B7C-AAB2-A13E097BE061}">
      <dsp:nvSpPr>
        <dsp:cNvPr id="0" name=""/>
        <dsp:cNvSpPr/>
      </dsp:nvSpPr>
      <dsp:spPr>
        <a:xfrm>
          <a:off x="1288415" y="604235"/>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To ease donning and size adjustment of the vest, two adjustable torso straps are easily attached to the lifting V-Ring for hoisting. </a:t>
          </a:r>
        </a:p>
      </dsp:txBody>
      <dsp:txXfrm>
        <a:off x="1288415" y="604235"/>
        <a:ext cx="8315959" cy="1115511"/>
      </dsp:txXfrm>
    </dsp:sp>
    <dsp:sp modelId="{F7B7C33D-D32A-42D0-BEFC-29A52AF4511E}">
      <dsp:nvSpPr>
        <dsp:cNvPr id="0" name=""/>
        <dsp:cNvSpPr/>
      </dsp:nvSpPr>
      <dsp:spPr>
        <a:xfrm>
          <a:off x="0" y="1998623"/>
          <a:ext cx="9604375" cy="11155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4F8121-7A9D-4010-AB72-DFCB7C0CBB5F}">
      <dsp:nvSpPr>
        <dsp:cNvPr id="0" name=""/>
        <dsp:cNvSpPr/>
      </dsp:nvSpPr>
      <dsp:spPr>
        <a:xfrm>
          <a:off x="337442" y="2249613"/>
          <a:ext cx="613531" cy="6135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5663E2-7342-45DD-B93C-1A1DE16AE0E0}">
      <dsp:nvSpPr>
        <dsp:cNvPr id="0" name=""/>
        <dsp:cNvSpPr/>
      </dsp:nvSpPr>
      <dsp:spPr>
        <a:xfrm>
          <a:off x="1288415" y="1998623"/>
          <a:ext cx="8315959" cy="1115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058" tIns="118058" rIns="118058" bIns="118058" numCol="1" spcCol="1270" anchor="ctr" anchorCtr="0">
          <a:noAutofit/>
        </a:bodyPr>
        <a:lstStyle/>
        <a:p>
          <a:pPr marL="0" lvl="0" indent="0" algn="l" defTabSz="933450">
            <a:lnSpc>
              <a:spcPct val="90000"/>
            </a:lnSpc>
            <a:spcBef>
              <a:spcPct val="0"/>
            </a:spcBef>
            <a:spcAft>
              <a:spcPct val="35000"/>
            </a:spcAft>
            <a:buNone/>
          </a:pPr>
          <a:r>
            <a:rPr lang="en-US" sz="2100" kern="1200"/>
            <a:t>The vest takes up little room and is easily donned for transfer of uninjured or ambulatory personnel. It should not be utilized for water rescues.</a:t>
          </a:r>
        </a:p>
      </dsp:txBody>
      <dsp:txXfrm>
        <a:off x="1288415" y="1998623"/>
        <a:ext cx="8315959" cy="111551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9/4/2020</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427635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5588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7921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69591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823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7881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6042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2990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1095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9/4/2020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140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2AC24A9-CCB6-4F8D-B8DB-C2F3692CFA5A}" type="datetimeFigureOut">
              <a:rPr lang="en-US" smtClean="0"/>
              <a:t>9/4/2020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210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2AC24A9-CCB6-4F8D-B8DB-C2F3692CFA5A}" type="datetimeFigureOut">
              <a:rPr lang="en-US" smtClean="0"/>
              <a:t>9/4/2020</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2DC25EE-239B-4C5F-AAD1-255A7D5F1EE2}"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023808"/>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erson, riding, wearing, holding&#10;&#10;Description automatically generated">
            <a:extLst>
              <a:ext uri="{FF2B5EF4-FFF2-40B4-BE49-F238E27FC236}">
                <a16:creationId xmlns:a16="http://schemas.microsoft.com/office/drawing/2014/main" id="{D89B3CB3-554E-4862-9B76-27DE51E4113B}"/>
              </a:ext>
            </a:extLst>
          </p:cNvPr>
          <p:cNvPicPr>
            <a:picLocks noChangeAspect="1"/>
          </p:cNvPicPr>
          <p:nvPr/>
        </p:nvPicPr>
        <p:blipFill rotWithShape="1">
          <a:blip r:embed="rId2">
            <a:extLst>
              <a:ext uri="{28A0092B-C50C-407E-A947-70E740481C1C}">
                <a14:useLocalDpi xmlns:a14="http://schemas.microsoft.com/office/drawing/2010/main" val="0"/>
              </a:ext>
            </a:extLst>
          </a:blip>
          <a:srcRect t="6216" b="18784"/>
          <a:stretch/>
        </p:blipFill>
        <p:spPr>
          <a:xfrm>
            <a:off x="19" y="0"/>
            <a:ext cx="12191981" cy="6857990"/>
          </a:xfrm>
          <a:prstGeom prst="rect">
            <a:avLst/>
          </a:prstGeom>
        </p:spPr>
      </p:pic>
      <p:sp>
        <p:nvSpPr>
          <p:cNvPr id="2" name="Title 1">
            <a:extLst>
              <a:ext uri="{FF2B5EF4-FFF2-40B4-BE49-F238E27FC236}">
                <a16:creationId xmlns:a16="http://schemas.microsoft.com/office/drawing/2014/main" id="{8E2F4067-3F75-4799-AE9C-A3C8324AF2C9}"/>
              </a:ext>
            </a:extLst>
          </p:cNvPr>
          <p:cNvSpPr>
            <a:spLocks noGrp="1"/>
          </p:cNvSpPr>
          <p:nvPr>
            <p:ph type="title"/>
          </p:nvPr>
        </p:nvSpPr>
        <p:spPr>
          <a:xfrm>
            <a:off x="404553" y="3091928"/>
            <a:ext cx="9392590" cy="2387600"/>
          </a:xfrm>
        </p:spPr>
        <p:txBody>
          <a:bodyPr vert="horz" lIns="91440" tIns="45720" rIns="91440" bIns="45720" rtlCol="0" anchor="b">
            <a:normAutofit/>
          </a:bodyPr>
          <a:lstStyle/>
          <a:p>
            <a:r>
              <a:rPr lang="en-US" sz="6600" b="1" dirty="0">
                <a:solidFill>
                  <a:srgbClr val="FF0000"/>
                </a:solidFill>
              </a:rPr>
              <a:t>The rescue company 1</a:t>
            </a:r>
          </a:p>
        </p:txBody>
      </p:sp>
    </p:spTree>
    <p:extLst>
      <p:ext uri="{BB962C8B-B14F-4D97-AF65-F5344CB8AC3E}">
        <p14:creationId xmlns:p14="http://schemas.microsoft.com/office/powerpoint/2010/main" val="249381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iding on the back of a motorcycle&#10;&#10;Description automatically generated">
            <a:extLst>
              <a:ext uri="{FF2B5EF4-FFF2-40B4-BE49-F238E27FC236}">
                <a16:creationId xmlns:a16="http://schemas.microsoft.com/office/drawing/2014/main" id="{0A63957D-B950-47BB-9044-3A2B039C4583}"/>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11771" r="-1" b="3957"/>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CC6D975-1CFE-46E7-8212-79B8C80F8AEE}"/>
              </a:ext>
            </a:extLst>
          </p:cNvPr>
          <p:cNvSpPr>
            <a:spLocks noGrp="1"/>
          </p:cNvSpPr>
          <p:nvPr>
            <p:ph type="title"/>
          </p:nvPr>
        </p:nvSpPr>
        <p:spPr>
          <a:xfrm>
            <a:off x="1130271" y="1193800"/>
            <a:ext cx="3193050" cy="4699000"/>
          </a:xfrm>
        </p:spPr>
        <p:txBody>
          <a:bodyPr anchor="ctr">
            <a:normAutofit/>
          </a:bodyPr>
          <a:lstStyle/>
          <a:p>
            <a:r>
              <a:rPr lang="en-US" b="1"/>
              <a:t>Medevac Litter</a:t>
            </a:r>
            <a:endParaRPr lang="en-US" dirty="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398C131-567D-4A06-A5E4-E76AE7E9B3C5}"/>
              </a:ext>
            </a:extLst>
          </p:cNvPr>
          <p:cNvSpPr>
            <a:spLocks noGrp="1"/>
          </p:cNvSpPr>
          <p:nvPr>
            <p:ph idx="1"/>
          </p:nvPr>
        </p:nvSpPr>
        <p:spPr>
          <a:xfrm>
            <a:off x="4976636" y="1193800"/>
            <a:ext cx="6085091" cy="4699000"/>
          </a:xfrm>
        </p:spPr>
        <p:txBody>
          <a:bodyPr anchor="ctr">
            <a:normAutofit/>
          </a:bodyPr>
          <a:lstStyle/>
          <a:p>
            <a:r>
              <a:rPr lang="en-US" dirty="0"/>
              <a:t> is constructed of a tubular stainless steel frame and skids with a break-apart design. </a:t>
            </a:r>
          </a:p>
          <a:p>
            <a:pPr marL="0" indent="0">
              <a:buNone/>
            </a:pPr>
            <a:endParaRPr lang="en-US" dirty="0"/>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27800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B9E4-38BE-4134-912F-C2C399C3B882}"/>
              </a:ext>
            </a:extLst>
          </p:cNvPr>
          <p:cNvSpPr>
            <a:spLocks noGrp="1"/>
          </p:cNvSpPr>
          <p:nvPr>
            <p:ph type="title"/>
          </p:nvPr>
        </p:nvSpPr>
        <p:spPr>
          <a:xfrm>
            <a:off x="1447281" y="867037"/>
            <a:ext cx="4176815" cy="1049235"/>
          </a:xfrm>
        </p:spPr>
        <p:txBody>
          <a:bodyPr>
            <a:normAutofit fontScale="90000"/>
          </a:bodyPr>
          <a:lstStyle/>
          <a:p>
            <a:r>
              <a:rPr lang="en-US" b="1" dirty="0"/>
              <a:t>Rescue Seat or Forest Penetrator</a:t>
            </a:r>
          </a:p>
        </p:txBody>
      </p:sp>
      <p:sp>
        <p:nvSpPr>
          <p:cNvPr id="8" name="Content Placeholder 7">
            <a:extLst>
              <a:ext uri="{FF2B5EF4-FFF2-40B4-BE49-F238E27FC236}">
                <a16:creationId xmlns:a16="http://schemas.microsoft.com/office/drawing/2014/main" id="{D250E8B4-169B-4BC1-AE4D-3AECA91FA6E3}"/>
              </a:ext>
            </a:extLst>
          </p:cNvPr>
          <p:cNvSpPr>
            <a:spLocks noGrp="1"/>
          </p:cNvSpPr>
          <p:nvPr>
            <p:ph idx="1"/>
          </p:nvPr>
        </p:nvSpPr>
        <p:spPr>
          <a:xfrm>
            <a:off x="1451581" y="2015732"/>
            <a:ext cx="4172515" cy="3450613"/>
          </a:xfrm>
        </p:spPr>
        <p:txBody>
          <a:bodyPr>
            <a:normAutofit/>
          </a:bodyPr>
          <a:lstStyle/>
          <a:p>
            <a:r>
              <a:rPr lang="en-US" dirty="0"/>
              <a:t>developed during the Vietnam War(circa 1966) to replace the horse-collar lifting device being used at the time (which would not penetrate the vegetation canopy when deployed from a helicopter). </a:t>
            </a:r>
          </a:p>
        </p:txBody>
      </p:sp>
      <p:pic>
        <p:nvPicPr>
          <p:cNvPr id="4" name="Content Placeholder 3">
            <a:extLst>
              <a:ext uri="{FF2B5EF4-FFF2-40B4-BE49-F238E27FC236}">
                <a16:creationId xmlns:a16="http://schemas.microsoft.com/office/drawing/2014/main" id="{AC9215C4-6BCE-4839-85F5-D2978BA569CB}"/>
              </a:ext>
            </a:extLst>
          </p:cNvPr>
          <p:cNvPicPr>
            <a:picLocks noChangeAspect="1"/>
          </p:cNvPicPr>
          <p:nvPr/>
        </p:nvPicPr>
        <p:blipFill>
          <a:blip r:embed="rId2"/>
          <a:stretch>
            <a:fillRect/>
          </a:stretch>
        </p:blipFill>
        <p:spPr>
          <a:xfrm>
            <a:off x="7078584" y="805583"/>
            <a:ext cx="2992095" cy="4660762"/>
          </a:xfrm>
          <a:prstGeom prst="rect">
            <a:avLst/>
          </a:prstGeom>
        </p:spPr>
      </p:pic>
    </p:spTree>
    <p:extLst>
      <p:ext uri="{BB962C8B-B14F-4D97-AF65-F5344CB8AC3E}">
        <p14:creationId xmlns:p14="http://schemas.microsoft.com/office/powerpoint/2010/main" val="1669986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kiing, snow, plane&#10;&#10;Description automatically generated">
            <a:extLst>
              <a:ext uri="{FF2B5EF4-FFF2-40B4-BE49-F238E27FC236}">
                <a16:creationId xmlns:a16="http://schemas.microsoft.com/office/drawing/2014/main" id="{F647748C-6247-4FE5-B37A-994A759E64E4}"/>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604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5E6415C-1772-44ED-8932-15EC133393AB}"/>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Seat or Forest Penetrator</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4C9E717-8727-4E91-A199-6C5C34FD1606}"/>
              </a:ext>
            </a:extLst>
          </p:cNvPr>
          <p:cNvSpPr>
            <a:spLocks noGrp="1"/>
          </p:cNvSpPr>
          <p:nvPr>
            <p:ph idx="1"/>
          </p:nvPr>
        </p:nvSpPr>
        <p:spPr>
          <a:xfrm>
            <a:off x="4976636" y="1193800"/>
            <a:ext cx="6085091" cy="4699000"/>
          </a:xfrm>
        </p:spPr>
        <p:txBody>
          <a:bodyPr anchor="ctr">
            <a:normAutofit/>
          </a:bodyPr>
          <a:lstStyle/>
          <a:p>
            <a:r>
              <a:rPr lang="en-US" dirty="0"/>
              <a:t>This device is designed to accommodate up to three seated subjects for hoisting, however two is much more practical.</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34114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1B1F-CF98-4553-ACDF-3DCDC5B305BB}"/>
              </a:ext>
            </a:extLst>
          </p:cNvPr>
          <p:cNvSpPr>
            <a:spLocks noGrp="1"/>
          </p:cNvSpPr>
          <p:nvPr>
            <p:ph type="title"/>
          </p:nvPr>
        </p:nvSpPr>
        <p:spPr>
          <a:xfrm>
            <a:off x="1451580" y="804520"/>
            <a:ext cx="3530157" cy="1049235"/>
          </a:xfrm>
        </p:spPr>
        <p:txBody>
          <a:bodyPr>
            <a:normAutofit/>
          </a:bodyPr>
          <a:lstStyle/>
          <a:p>
            <a:r>
              <a:rPr lang="en-US" b="1" dirty="0"/>
              <a:t>Rescue Strop </a:t>
            </a:r>
          </a:p>
        </p:txBody>
      </p:sp>
      <p:sp>
        <p:nvSpPr>
          <p:cNvPr id="8" name="Content Placeholder 7">
            <a:extLst>
              <a:ext uri="{FF2B5EF4-FFF2-40B4-BE49-F238E27FC236}">
                <a16:creationId xmlns:a16="http://schemas.microsoft.com/office/drawing/2014/main" id="{5F1C41AC-4A64-4F47-807B-9B055520EC65}"/>
              </a:ext>
            </a:extLst>
          </p:cNvPr>
          <p:cNvSpPr>
            <a:spLocks noGrp="1"/>
          </p:cNvSpPr>
          <p:nvPr>
            <p:ph idx="1"/>
          </p:nvPr>
        </p:nvSpPr>
        <p:spPr>
          <a:xfrm>
            <a:off x="1451581" y="2015732"/>
            <a:ext cx="3526523" cy="3450613"/>
          </a:xfrm>
        </p:spPr>
        <p:txBody>
          <a:bodyPr>
            <a:normAutofit/>
          </a:bodyPr>
          <a:lstStyle/>
          <a:p>
            <a:r>
              <a:rPr lang="en-US" dirty="0"/>
              <a:t>(aka "horse-collar") is designed as a retrieval device for uninjured personnel. </a:t>
            </a:r>
          </a:p>
        </p:txBody>
      </p:sp>
      <p:grpSp>
        <p:nvGrpSpPr>
          <p:cNvPr id="11" name="Group 10">
            <a:extLst>
              <a:ext uri="{FF2B5EF4-FFF2-40B4-BE49-F238E27FC236}">
                <a16:creationId xmlns:a16="http://schemas.microsoft.com/office/drawing/2014/main" id="{52EE9E57-6761-41DA-9027-1C974C7A220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2" name="Rectangle 11">
              <a:extLst>
                <a:ext uri="{FF2B5EF4-FFF2-40B4-BE49-F238E27FC236}">
                  <a16:creationId xmlns:a16="http://schemas.microsoft.com/office/drawing/2014/main" id="{9A259651-E3A2-4994-9C7E-F9C996FEE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1C10BF1-7660-4980-8A86-050AC1679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0B3E85F7-A121-4BE2-94EF-7251990E2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682" y="988222"/>
            <a:ext cx="5134327"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823E633E-AFB5-4097-BD47-F84AA8E996BC}"/>
              </a:ext>
            </a:extLst>
          </p:cNvPr>
          <p:cNvPicPr>
            <a:picLocks noChangeAspect="1"/>
          </p:cNvPicPr>
          <p:nvPr/>
        </p:nvPicPr>
        <p:blipFill>
          <a:blip r:embed="rId3"/>
          <a:stretch>
            <a:fillRect/>
          </a:stretch>
        </p:blipFill>
        <p:spPr>
          <a:xfrm>
            <a:off x="6093926" y="1921809"/>
            <a:ext cx="4821551" cy="2255243"/>
          </a:xfrm>
          <a:prstGeom prst="rect">
            <a:avLst/>
          </a:prstGeom>
        </p:spPr>
      </p:pic>
    </p:spTree>
    <p:extLst>
      <p:ext uri="{BB962C8B-B14F-4D97-AF65-F5344CB8AC3E}">
        <p14:creationId xmlns:p14="http://schemas.microsoft.com/office/powerpoint/2010/main" val="152970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next to a body of water&#10;&#10;Description automatically generated">
            <a:extLst>
              <a:ext uri="{FF2B5EF4-FFF2-40B4-BE49-F238E27FC236}">
                <a16:creationId xmlns:a16="http://schemas.microsoft.com/office/drawing/2014/main" id="{6287CECB-C5F5-407F-95DB-3EF18FD5B51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038" r="-1" b="2974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C1704015-3900-4773-9BE8-8D51B8A68185}"/>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Strop</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F3788E-2C21-4428-8F06-E30DAF1ABFF1}"/>
              </a:ext>
            </a:extLst>
          </p:cNvPr>
          <p:cNvSpPr>
            <a:spLocks noGrp="1"/>
          </p:cNvSpPr>
          <p:nvPr>
            <p:ph idx="1"/>
          </p:nvPr>
        </p:nvSpPr>
        <p:spPr>
          <a:xfrm>
            <a:off x="4976636" y="1193800"/>
            <a:ext cx="6085091" cy="4699000"/>
          </a:xfrm>
        </p:spPr>
        <p:txBody>
          <a:bodyPr anchor="ctr">
            <a:normAutofit/>
          </a:bodyPr>
          <a:lstStyle/>
          <a:p>
            <a:r>
              <a:rPr lang="en-US" dirty="0"/>
              <a:t>The rescue strop fits around the chest of a single subject and is connected back to the rescue hook assembly</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986525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D6079-DECD-4DB0-BFFC-DCB470E0432A}"/>
              </a:ext>
            </a:extLst>
          </p:cNvPr>
          <p:cNvSpPr>
            <a:spLocks noGrp="1"/>
          </p:cNvSpPr>
          <p:nvPr>
            <p:ph type="title"/>
          </p:nvPr>
        </p:nvSpPr>
        <p:spPr>
          <a:xfrm>
            <a:off x="1451579" y="804519"/>
            <a:ext cx="9291215" cy="1049235"/>
          </a:xfrm>
        </p:spPr>
        <p:txBody>
          <a:bodyPr>
            <a:normAutofit/>
          </a:bodyPr>
          <a:lstStyle/>
          <a:p>
            <a:r>
              <a:rPr lang="en-US" b="1" dirty="0"/>
              <a:t>Human Extraction and Lifting Device (HELD)</a:t>
            </a:r>
          </a:p>
        </p:txBody>
      </p:sp>
      <p:sp>
        <p:nvSpPr>
          <p:cNvPr id="8" name="Content Placeholder 7">
            <a:extLst>
              <a:ext uri="{FF2B5EF4-FFF2-40B4-BE49-F238E27FC236}">
                <a16:creationId xmlns:a16="http://schemas.microsoft.com/office/drawing/2014/main" id="{7FD94B76-A3CA-497F-AACB-EE694818EEC8}"/>
              </a:ext>
            </a:extLst>
          </p:cNvPr>
          <p:cNvSpPr>
            <a:spLocks noGrp="1"/>
          </p:cNvSpPr>
          <p:nvPr>
            <p:ph idx="1"/>
          </p:nvPr>
        </p:nvSpPr>
        <p:spPr>
          <a:xfrm>
            <a:off x="1451579" y="2015734"/>
            <a:ext cx="5881213" cy="3450613"/>
          </a:xfrm>
        </p:spPr>
        <p:txBody>
          <a:bodyPr>
            <a:normAutofit/>
          </a:bodyPr>
          <a:lstStyle/>
          <a:p>
            <a:r>
              <a:rPr lang="en-US" dirty="0"/>
              <a:t>can be placed on a subject in a closed or open configuration and allows cinching around the chest for a secure means of rescue or extraction. </a:t>
            </a:r>
          </a:p>
        </p:txBody>
      </p:sp>
      <p:pic>
        <p:nvPicPr>
          <p:cNvPr id="4" name="Content Placeholder 3">
            <a:extLst>
              <a:ext uri="{FF2B5EF4-FFF2-40B4-BE49-F238E27FC236}">
                <a16:creationId xmlns:a16="http://schemas.microsoft.com/office/drawing/2014/main" id="{1D6E7FBF-B0AB-42E2-9C84-2529471DD7F5}"/>
              </a:ext>
            </a:extLst>
          </p:cNvPr>
          <p:cNvPicPr>
            <a:picLocks noChangeAspect="1"/>
          </p:cNvPicPr>
          <p:nvPr/>
        </p:nvPicPr>
        <p:blipFill>
          <a:blip r:embed="rId2"/>
          <a:stretch>
            <a:fillRect/>
          </a:stretch>
        </p:blipFill>
        <p:spPr>
          <a:xfrm>
            <a:off x="8714106" y="2015734"/>
            <a:ext cx="1127650" cy="3450613"/>
          </a:xfrm>
          <a:prstGeom prst="rect">
            <a:avLst/>
          </a:prstGeom>
        </p:spPr>
      </p:pic>
    </p:spTree>
    <p:extLst>
      <p:ext uri="{BB962C8B-B14F-4D97-AF65-F5344CB8AC3E}">
        <p14:creationId xmlns:p14="http://schemas.microsoft.com/office/powerpoint/2010/main" val="3085773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6FCBD-4B19-4A81-B225-5D34B0C631FD}"/>
              </a:ext>
            </a:extLst>
          </p:cNvPr>
          <p:cNvSpPr>
            <a:spLocks noGrp="1"/>
          </p:cNvSpPr>
          <p:nvPr>
            <p:ph type="title"/>
          </p:nvPr>
        </p:nvSpPr>
        <p:spPr>
          <a:xfrm>
            <a:off x="1451580" y="804520"/>
            <a:ext cx="4176815" cy="1049235"/>
          </a:xfrm>
        </p:spPr>
        <p:txBody>
          <a:bodyPr>
            <a:normAutofit/>
          </a:bodyPr>
          <a:lstStyle/>
          <a:p>
            <a:r>
              <a:rPr lang="en-US" sz="2200" b="1"/>
              <a:t>Human Extraction and Lifting Device (HELD)</a:t>
            </a:r>
            <a:endParaRPr lang="en-US" sz="2200"/>
          </a:p>
        </p:txBody>
      </p:sp>
      <p:sp>
        <p:nvSpPr>
          <p:cNvPr id="3" name="Content Placeholder 2">
            <a:extLst>
              <a:ext uri="{FF2B5EF4-FFF2-40B4-BE49-F238E27FC236}">
                <a16:creationId xmlns:a16="http://schemas.microsoft.com/office/drawing/2014/main" id="{349687F7-93C7-4B25-AD70-A7FBA1DCF2EF}"/>
              </a:ext>
            </a:extLst>
          </p:cNvPr>
          <p:cNvSpPr>
            <a:spLocks noGrp="1"/>
          </p:cNvSpPr>
          <p:nvPr>
            <p:ph idx="1"/>
          </p:nvPr>
        </p:nvSpPr>
        <p:spPr>
          <a:xfrm>
            <a:off x="1451581" y="2015732"/>
            <a:ext cx="4172515" cy="3450613"/>
          </a:xfrm>
        </p:spPr>
        <p:txBody>
          <a:bodyPr>
            <a:normAutofit/>
          </a:bodyPr>
          <a:lstStyle/>
          <a:p>
            <a:r>
              <a:rPr lang="en-US" dirty="0"/>
              <a:t>When placed around a subject the device can be secured without having to open the hoist hook gate. </a:t>
            </a:r>
          </a:p>
          <a:p>
            <a:endParaRPr lang="en-US" dirty="0"/>
          </a:p>
        </p:txBody>
      </p:sp>
      <p:pic>
        <p:nvPicPr>
          <p:cNvPr id="5" name="Picture 4" descr="A person wearing a costume&#10;&#10;Description automatically generated">
            <a:extLst>
              <a:ext uri="{FF2B5EF4-FFF2-40B4-BE49-F238E27FC236}">
                <a16:creationId xmlns:a16="http://schemas.microsoft.com/office/drawing/2014/main" id="{E5D7D719-D653-4903-BC41-292DBF847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4279" y="805583"/>
            <a:ext cx="4320706" cy="4660762"/>
          </a:xfrm>
          <a:prstGeom prst="rect">
            <a:avLst/>
          </a:prstGeom>
        </p:spPr>
      </p:pic>
    </p:spTree>
    <p:extLst>
      <p:ext uri="{BB962C8B-B14F-4D97-AF65-F5344CB8AC3E}">
        <p14:creationId xmlns:p14="http://schemas.microsoft.com/office/powerpoint/2010/main" val="175187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5" name="Picture 4" descr="A picture containing outdoor, riding, small, board&#10;&#10;Description automatically generated">
            <a:extLst>
              <a:ext uri="{FF2B5EF4-FFF2-40B4-BE49-F238E27FC236}">
                <a16:creationId xmlns:a16="http://schemas.microsoft.com/office/drawing/2014/main" id="{2951ADB2-6E8A-4721-93C5-E5AD5307D351}"/>
              </a:ext>
            </a:extLst>
          </p:cNvPr>
          <p:cNvPicPr>
            <a:picLocks noChangeAspect="1"/>
          </p:cNvPicPr>
          <p:nvPr/>
        </p:nvPicPr>
        <p:blipFill rotWithShape="1">
          <a:blip r:embed="rId2">
            <a:extLst>
              <a:ext uri="{28A0092B-C50C-407E-A947-70E740481C1C}">
                <a14:useLocalDpi xmlns:a14="http://schemas.microsoft.com/office/drawing/2010/main" val="0"/>
              </a:ext>
            </a:extLst>
          </a:blip>
          <a:srcRect l="9093" t="9091"/>
          <a:stretch/>
        </p:blipFill>
        <p:spPr>
          <a:xfrm>
            <a:off x="2" y="10"/>
            <a:ext cx="12191695" cy="6857990"/>
          </a:xfrm>
          <a:prstGeom prst="rect">
            <a:avLst/>
          </a:prstGeom>
        </p:spPr>
      </p:pic>
      <p:sp>
        <p:nvSpPr>
          <p:cNvPr id="10" name="Rectangle 9">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0CA57-99D1-496E-A136-206338D509CF}"/>
              </a:ext>
            </a:extLst>
          </p:cNvPr>
          <p:cNvSpPr>
            <a:spLocks noGrp="1"/>
          </p:cNvSpPr>
          <p:nvPr>
            <p:ph type="title"/>
          </p:nvPr>
        </p:nvSpPr>
        <p:spPr>
          <a:xfrm>
            <a:off x="4063421" y="804520"/>
            <a:ext cx="6815731" cy="1049235"/>
          </a:xfrm>
        </p:spPr>
        <p:txBody>
          <a:bodyPr>
            <a:normAutofit/>
          </a:bodyPr>
          <a:lstStyle/>
          <a:p>
            <a:r>
              <a:rPr lang="en-US" b="1" dirty="0"/>
              <a:t>Caution</a:t>
            </a:r>
          </a:p>
        </p:txBody>
      </p:sp>
      <p:sp>
        <p:nvSpPr>
          <p:cNvPr id="3" name="Content Placeholder 2">
            <a:extLst>
              <a:ext uri="{FF2B5EF4-FFF2-40B4-BE49-F238E27FC236}">
                <a16:creationId xmlns:a16="http://schemas.microsoft.com/office/drawing/2014/main" id="{EA30CB6A-59C1-426B-8297-D4853D261ABA}"/>
              </a:ext>
            </a:extLst>
          </p:cNvPr>
          <p:cNvSpPr>
            <a:spLocks noGrp="1"/>
          </p:cNvSpPr>
          <p:nvPr>
            <p:ph idx="1"/>
          </p:nvPr>
        </p:nvSpPr>
        <p:spPr>
          <a:xfrm>
            <a:off x="4063421" y="2015733"/>
            <a:ext cx="6815731" cy="4021267"/>
          </a:xfrm>
        </p:spPr>
        <p:txBody>
          <a:bodyPr>
            <a:normAutofit/>
          </a:bodyPr>
          <a:lstStyle/>
          <a:p>
            <a:r>
              <a:rPr lang="en-US">
                <a:solidFill>
                  <a:srgbClr val="FFFFFE"/>
                </a:solidFill>
              </a:rPr>
              <a:t>Deploying a rescue strop to a subject without the aid of a rescuer is not recommended. Rescue strop recovery without proper application has resulted in subjects falling out of the device during extraction with fatal consequences. </a:t>
            </a:r>
          </a:p>
        </p:txBody>
      </p:sp>
    </p:spTree>
    <p:extLst>
      <p:ext uri="{BB962C8B-B14F-4D97-AF65-F5344CB8AC3E}">
        <p14:creationId xmlns:p14="http://schemas.microsoft.com/office/powerpoint/2010/main" val="1959947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flying through the air over a body of water&#10;&#10;Description automatically generated">
            <a:extLst>
              <a:ext uri="{FF2B5EF4-FFF2-40B4-BE49-F238E27FC236}">
                <a16:creationId xmlns:a16="http://schemas.microsoft.com/office/drawing/2014/main" id="{85C32428-D542-4981-A78C-24B3BE2D0CD1}"/>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3"/>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8818C67-7EBF-4DA7-A312-4A75542DF9DF}"/>
              </a:ext>
            </a:extLst>
          </p:cNvPr>
          <p:cNvSpPr>
            <a:spLocks noGrp="1"/>
          </p:cNvSpPr>
          <p:nvPr>
            <p:ph type="title"/>
          </p:nvPr>
        </p:nvSpPr>
        <p:spPr>
          <a:xfrm>
            <a:off x="1130271" y="1193800"/>
            <a:ext cx="3193050" cy="4699000"/>
          </a:xfrm>
        </p:spPr>
        <p:txBody>
          <a:bodyPr anchor="ctr">
            <a:normAutofit/>
          </a:bodyPr>
          <a:lstStyle/>
          <a:p>
            <a:r>
              <a:rPr lang="en-US" sz="2700" b="1">
                <a:solidFill>
                  <a:schemeClr val="tx1"/>
                </a:solidFill>
              </a:rPr>
              <a:t>"hypothermic lift"</a:t>
            </a: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C490FC-A212-4C72-855D-735E55D71213}"/>
              </a:ext>
            </a:extLst>
          </p:cNvPr>
          <p:cNvSpPr>
            <a:spLocks noGrp="1"/>
          </p:cNvSpPr>
          <p:nvPr>
            <p:ph idx="1"/>
          </p:nvPr>
        </p:nvSpPr>
        <p:spPr>
          <a:xfrm>
            <a:off x="4976636" y="1193800"/>
            <a:ext cx="6085091" cy="4699000"/>
          </a:xfrm>
        </p:spPr>
        <p:txBody>
          <a:bodyPr anchor="ctr">
            <a:normAutofit/>
          </a:bodyPr>
          <a:lstStyle/>
          <a:p>
            <a:r>
              <a:rPr lang="en-US" dirty="0"/>
              <a:t>A "hypothermic lift" (referred to as "double-lift method" by USN) is utilized for water rescue of hypothermic subjects.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81285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helmet&#10;&#10;Description automatically generated">
            <a:extLst>
              <a:ext uri="{FF2B5EF4-FFF2-40B4-BE49-F238E27FC236}">
                <a16:creationId xmlns:a16="http://schemas.microsoft.com/office/drawing/2014/main" id="{FB84336F-58E6-4BD8-A414-7A93817BE165}"/>
              </a:ext>
            </a:extLst>
          </p:cNvPr>
          <p:cNvPicPr>
            <a:picLocks noChangeAspect="1"/>
          </p:cNvPicPr>
          <p:nvPr/>
        </p:nvPicPr>
        <p:blipFill rotWithShape="1">
          <a:blip r:embed="rId2">
            <a:alphaModFix amt="50000"/>
            <a:grayscl/>
            <a:extLst>
              <a:ext uri="{28A0092B-C50C-407E-A947-70E740481C1C}">
                <a14:useLocalDpi xmlns:a14="http://schemas.microsoft.com/office/drawing/2010/main" val="0"/>
              </a:ext>
            </a:extLst>
          </a:blip>
          <a:srcRect t="35703" r="-1" b="26889"/>
          <a:stretch/>
        </p:blipFill>
        <p:spPr>
          <a:xfrm>
            <a:off x="305"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5"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55635FA-070A-4040-B4D5-CE5DC59C4CC7}"/>
              </a:ext>
            </a:extLst>
          </p:cNvPr>
          <p:cNvSpPr>
            <a:spLocks noGrp="1"/>
          </p:cNvSpPr>
          <p:nvPr>
            <p:ph type="title"/>
          </p:nvPr>
        </p:nvSpPr>
        <p:spPr>
          <a:xfrm>
            <a:off x="1130271" y="1193800"/>
            <a:ext cx="3193050" cy="4699000"/>
          </a:xfrm>
        </p:spPr>
        <p:txBody>
          <a:bodyPr anchor="ctr">
            <a:normAutofit/>
          </a:bodyPr>
          <a:lstStyle/>
          <a:p>
            <a:r>
              <a:rPr lang="en-US" sz="2700" b="1"/>
              <a:t>"hypothermic lift"</a:t>
            </a:r>
            <a:endParaRPr lang="en-US" sz="2700"/>
          </a:p>
        </p:txBody>
      </p:sp>
      <p:cxnSp>
        <p:nvCxnSpPr>
          <p:cNvPr id="26"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19936E-4EC4-4F81-B98D-78739E4ECD15}"/>
              </a:ext>
            </a:extLst>
          </p:cNvPr>
          <p:cNvSpPr>
            <a:spLocks noGrp="1"/>
          </p:cNvSpPr>
          <p:nvPr>
            <p:ph idx="1"/>
          </p:nvPr>
        </p:nvSpPr>
        <p:spPr>
          <a:xfrm>
            <a:off x="4976636" y="1193800"/>
            <a:ext cx="6085091" cy="4699000"/>
          </a:xfrm>
        </p:spPr>
        <p:txBody>
          <a:bodyPr anchor="ctr">
            <a:normAutofit/>
          </a:bodyPr>
          <a:lstStyle/>
          <a:p>
            <a:r>
              <a:rPr lang="en-US" dirty="0"/>
              <a:t>The rescue strop is used in conjunction with a second quick strop, placed in a manner to lift from behind the subject's knees placing them in a semi semi-supine position.</a:t>
            </a:r>
          </a:p>
        </p:txBody>
      </p:sp>
      <p:sp>
        <p:nvSpPr>
          <p:cNvPr id="27"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50971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Picture 15">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8" name="Straight Connector 17">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person wearing a helmet&#10;&#10;Description automatically generated">
            <a:extLst>
              <a:ext uri="{FF2B5EF4-FFF2-40B4-BE49-F238E27FC236}">
                <a16:creationId xmlns:a16="http://schemas.microsoft.com/office/drawing/2014/main" id="{473552C3-41EE-4078-B0B6-7BCB41CA5411}"/>
              </a:ext>
            </a:extLst>
          </p:cNvPr>
          <p:cNvPicPr>
            <a:picLocks noChangeAspect="1"/>
          </p:cNvPicPr>
          <p:nvPr/>
        </p:nvPicPr>
        <p:blipFill rotWithShape="1">
          <a:blip r:embed="rId3">
            <a:extLst>
              <a:ext uri="{28A0092B-C50C-407E-A947-70E740481C1C}">
                <a14:useLocalDpi xmlns:a14="http://schemas.microsoft.com/office/drawing/2010/main" val="0"/>
              </a:ext>
            </a:extLst>
          </a:blip>
          <a:srcRect t="18767" r="2672" b="2458"/>
          <a:stretch/>
        </p:blipFill>
        <p:spPr>
          <a:xfrm>
            <a:off x="2" y="10"/>
            <a:ext cx="12191695" cy="6857990"/>
          </a:xfrm>
          <a:prstGeom prst="rect">
            <a:avLst/>
          </a:prstGeom>
        </p:spPr>
      </p:pic>
      <p:sp>
        <p:nvSpPr>
          <p:cNvPr id="20" name="Rectangle 19">
            <a:extLst>
              <a:ext uri="{FF2B5EF4-FFF2-40B4-BE49-F238E27FC236}">
                <a16:creationId xmlns:a16="http://schemas.microsoft.com/office/drawing/2014/main" id="{E702840B-BF21-4AB3-9552-AE05709A9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7" y="3064931"/>
            <a:ext cx="8293042"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6B34D-E72C-406B-980D-6CD782811A12}"/>
              </a:ext>
            </a:extLst>
          </p:cNvPr>
          <p:cNvSpPr>
            <a:spLocks noGrp="1"/>
          </p:cNvSpPr>
          <p:nvPr>
            <p:ph type="title"/>
          </p:nvPr>
        </p:nvSpPr>
        <p:spPr>
          <a:xfrm>
            <a:off x="1300526" y="3236470"/>
            <a:ext cx="6829044" cy="1431984"/>
          </a:xfrm>
        </p:spPr>
        <p:txBody>
          <a:bodyPr vert="horz" lIns="91440" tIns="45720" rIns="91440" bIns="0" rtlCol="0" anchor="b">
            <a:normAutofit/>
          </a:bodyPr>
          <a:lstStyle/>
          <a:p>
            <a:pPr algn="r"/>
            <a:r>
              <a:rPr lang="en-US" sz="4400" b="1" dirty="0"/>
              <a:t>HELICOPTER </a:t>
            </a:r>
            <a:br>
              <a:rPr lang="en-US" sz="4400" b="1" dirty="0"/>
            </a:br>
            <a:r>
              <a:rPr lang="en-US" sz="4400" b="1" dirty="0"/>
              <a:t>Rescue Appliances </a:t>
            </a:r>
          </a:p>
        </p:txBody>
      </p:sp>
    </p:spTree>
    <p:extLst>
      <p:ext uri="{BB962C8B-B14F-4D97-AF65-F5344CB8AC3E}">
        <p14:creationId xmlns:p14="http://schemas.microsoft.com/office/powerpoint/2010/main" val="2282793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94A72-14BD-4AC6-BFAC-5A168074F549}"/>
              </a:ext>
            </a:extLst>
          </p:cNvPr>
          <p:cNvSpPr>
            <a:spLocks noGrp="1"/>
          </p:cNvSpPr>
          <p:nvPr>
            <p:ph type="title"/>
          </p:nvPr>
        </p:nvSpPr>
        <p:spPr>
          <a:xfrm>
            <a:off x="1451579" y="804519"/>
            <a:ext cx="9291215" cy="1049235"/>
          </a:xfrm>
        </p:spPr>
        <p:txBody>
          <a:bodyPr>
            <a:normAutofit/>
          </a:bodyPr>
          <a:lstStyle/>
          <a:p>
            <a:r>
              <a:rPr lang="en-US" b="1" dirty="0"/>
              <a:t>Quick Strop</a:t>
            </a:r>
          </a:p>
        </p:txBody>
      </p:sp>
      <p:pic>
        <p:nvPicPr>
          <p:cNvPr id="4" name="Content Placeholder 3">
            <a:extLst>
              <a:ext uri="{FF2B5EF4-FFF2-40B4-BE49-F238E27FC236}">
                <a16:creationId xmlns:a16="http://schemas.microsoft.com/office/drawing/2014/main" id="{B4DBB5AD-915F-4E2D-A5FD-B5FDFDFAABD4}"/>
              </a:ext>
            </a:extLst>
          </p:cNvPr>
          <p:cNvPicPr>
            <a:picLocks noChangeAspect="1"/>
          </p:cNvPicPr>
          <p:nvPr/>
        </p:nvPicPr>
        <p:blipFill>
          <a:blip r:embed="rId2"/>
          <a:stretch>
            <a:fillRect/>
          </a:stretch>
        </p:blipFill>
        <p:spPr>
          <a:xfrm>
            <a:off x="1451579" y="2516641"/>
            <a:ext cx="3521149" cy="2448800"/>
          </a:xfrm>
          <a:prstGeom prst="rect">
            <a:avLst/>
          </a:prstGeom>
        </p:spPr>
      </p:pic>
      <p:sp>
        <p:nvSpPr>
          <p:cNvPr id="8" name="Content Placeholder 7">
            <a:extLst>
              <a:ext uri="{FF2B5EF4-FFF2-40B4-BE49-F238E27FC236}">
                <a16:creationId xmlns:a16="http://schemas.microsoft.com/office/drawing/2014/main" id="{25E6BE78-82C0-4854-9FB4-0C1994FCEBEA}"/>
              </a:ext>
            </a:extLst>
          </p:cNvPr>
          <p:cNvSpPr>
            <a:spLocks noGrp="1"/>
          </p:cNvSpPr>
          <p:nvPr>
            <p:ph idx="1"/>
          </p:nvPr>
        </p:nvSpPr>
        <p:spPr>
          <a:xfrm>
            <a:off x="5452709" y="2015734"/>
            <a:ext cx="5290085" cy="3450613"/>
          </a:xfrm>
        </p:spPr>
        <p:txBody>
          <a:bodyPr>
            <a:normAutofit/>
          </a:bodyPr>
          <a:lstStyle/>
          <a:p>
            <a:r>
              <a:rPr lang="en-US" dirty="0"/>
              <a:t>A slider buckle cinched down against the chest of a subject, used in conjunction with a groin strap, provides security during hoisting</a:t>
            </a:r>
          </a:p>
        </p:txBody>
      </p:sp>
    </p:spTree>
    <p:extLst>
      <p:ext uri="{BB962C8B-B14F-4D97-AF65-F5344CB8AC3E}">
        <p14:creationId xmlns:p14="http://schemas.microsoft.com/office/powerpoint/2010/main" val="414429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next to a body of water&#10;&#10;Description automatically generated">
            <a:extLst>
              <a:ext uri="{FF2B5EF4-FFF2-40B4-BE49-F238E27FC236}">
                <a16:creationId xmlns:a16="http://schemas.microsoft.com/office/drawing/2014/main" id="{FAEBA4D2-501C-4E89-B411-88A92FE4ED6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30038" r="-1" b="29742"/>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24432E6B-1D67-4EC1-B120-09CF7D9988DE}"/>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Quick Strop</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4A9452-FEA1-4277-8A87-9109AA473F97}"/>
              </a:ext>
            </a:extLst>
          </p:cNvPr>
          <p:cNvSpPr>
            <a:spLocks noGrp="1"/>
          </p:cNvSpPr>
          <p:nvPr>
            <p:ph idx="1"/>
          </p:nvPr>
        </p:nvSpPr>
        <p:spPr>
          <a:xfrm>
            <a:off x="4976636" y="1193800"/>
            <a:ext cx="6085091" cy="4699000"/>
          </a:xfrm>
        </p:spPr>
        <p:txBody>
          <a:bodyPr anchor="ctr">
            <a:normAutofit/>
          </a:bodyPr>
          <a:lstStyle/>
          <a:p>
            <a:r>
              <a:rPr lang="en-US" dirty="0"/>
              <a:t>is similar in design to the rescue strop. </a:t>
            </a:r>
          </a:p>
          <a:p>
            <a:r>
              <a:rPr lang="en-US" dirty="0"/>
              <a:t>It is placed under the arms, around the back, or over the head of a subject. </a:t>
            </a:r>
          </a:p>
          <a:p>
            <a:r>
              <a:rPr lang="en-US" dirty="0"/>
              <a:t>It can be deployed quickly around a subject. </a:t>
            </a:r>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48511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53DE0-1384-4773-9A4B-3697CFA7602F}"/>
              </a:ext>
            </a:extLst>
          </p:cNvPr>
          <p:cNvSpPr>
            <a:spLocks noGrp="1"/>
          </p:cNvSpPr>
          <p:nvPr>
            <p:ph type="title"/>
          </p:nvPr>
        </p:nvSpPr>
        <p:spPr>
          <a:xfrm>
            <a:off x="1451580" y="804520"/>
            <a:ext cx="5550355" cy="1049235"/>
          </a:xfrm>
        </p:spPr>
        <p:txBody>
          <a:bodyPr>
            <a:normAutofit/>
          </a:bodyPr>
          <a:lstStyle/>
          <a:p>
            <a:r>
              <a:rPr lang="en-US" sz="2500" b="1" dirty="0"/>
              <a:t>Rescue Evacuation Triangle </a:t>
            </a:r>
            <a:br>
              <a:rPr lang="en-US" sz="2500" b="1" dirty="0"/>
            </a:br>
            <a:r>
              <a:rPr lang="en-US" sz="2500" b="1" dirty="0"/>
              <a:t>(</a:t>
            </a:r>
            <a:r>
              <a:rPr lang="en-US" sz="2500" b="1" dirty="0" err="1"/>
              <a:t>Petzl</a:t>
            </a:r>
            <a:r>
              <a:rPr lang="en-US" sz="2500" b="1" dirty="0"/>
              <a:t> </a:t>
            </a:r>
            <a:r>
              <a:rPr lang="en-US" sz="2500" b="1" dirty="0" err="1"/>
              <a:t>Pitagor</a:t>
            </a:r>
            <a:r>
              <a:rPr lang="en-US" sz="2500" b="1" dirty="0"/>
              <a:t>)</a:t>
            </a:r>
          </a:p>
        </p:txBody>
      </p:sp>
      <p:sp>
        <p:nvSpPr>
          <p:cNvPr id="8" name="Content Placeholder 7">
            <a:extLst>
              <a:ext uri="{FF2B5EF4-FFF2-40B4-BE49-F238E27FC236}">
                <a16:creationId xmlns:a16="http://schemas.microsoft.com/office/drawing/2014/main" id="{AB11EFE1-DBC1-41B1-8394-B4EB6FD2951F}"/>
              </a:ext>
            </a:extLst>
          </p:cNvPr>
          <p:cNvSpPr>
            <a:spLocks noGrp="1"/>
          </p:cNvSpPr>
          <p:nvPr>
            <p:ph idx="1"/>
          </p:nvPr>
        </p:nvSpPr>
        <p:spPr>
          <a:xfrm>
            <a:off x="1451580" y="2015732"/>
            <a:ext cx="5550355" cy="3450613"/>
          </a:xfrm>
        </p:spPr>
        <p:txBody>
          <a:bodyPr>
            <a:normAutofit/>
          </a:bodyPr>
          <a:lstStyle/>
          <a:p>
            <a:r>
              <a:rPr lang="en-US" dirty="0"/>
              <a:t>The </a:t>
            </a:r>
            <a:r>
              <a:rPr lang="en-US" dirty="0" err="1"/>
              <a:t>Petzl</a:t>
            </a:r>
            <a:r>
              <a:rPr lang="en-US" dirty="0"/>
              <a:t> </a:t>
            </a:r>
            <a:r>
              <a:rPr lang="en-US" dirty="0" err="1"/>
              <a:t>EvacuationTriangle</a:t>
            </a:r>
            <a:r>
              <a:rPr lang="en-US" dirty="0"/>
              <a:t> (</a:t>
            </a:r>
            <a:r>
              <a:rPr lang="en-US" dirty="0" err="1"/>
              <a:t>Petzl</a:t>
            </a:r>
            <a:r>
              <a:rPr lang="en-US" dirty="0"/>
              <a:t> </a:t>
            </a:r>
            <a:r>
              <a:rPr lang="en-US" dirty="0" err="1"/>
              <a:t>Pitagor</a:t>
            </a:r>
            <a:r>
              <a:rPr lang="en-US" dirty="0"/>
              <a:t>) is a quick application extraction seat, which can be used for hoist or short-haul extractions of a subject </a:t>
            </a:r>
          </a:p>
        </p:txBody>
      </p:sp>
      <p:grpSp>
        <p:nvGrpSpPr>
          <p:cNvPr id="11" name="Group 10">
            <a:extLst>
              <a:ext uri="{FF2B5EF4-FFF2-40B4-BE49-F238E27FC236}">
                <a16:creationId xmlns:a16="http://schemas.microsoft.com/office/drawing/2014/main" id="{09BCA6F7-A3DB-45DF-B6E8-8B7BBB37E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2" name="Rectangle 11">
              <a:extLst>
                <a:ext uri="{FF2B5EF4-FFF2-40B4-BE49-F238E27FC236}">
                  <a16:creationId xmlns:a16="http://schemas.microsoft.com/office/drawing/2014/main" id="{829A9A52-CC88-4982-95F2-3D4731CBE8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5C026A0-4659-4232-8B46-815756A0E1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BBA14764-1628-4557-885B-37A1F9EA2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173" y="988222"/>
            <a:ext cx="3122836" cy="4126145"/>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7E949339-7172-49DC-A739-024B780C03FD}"/>
              </a:ext>
            </a:extLst>
          </p:cNvPr>
          <p:cNvPicPr>
            <a:picLocks noChangeAspect="1"/>
          </p:cNvPicPr>
          <p:nvPr/>
        </p:nvPicPr>
        <p:blipFill>
          <a:blip r:embed="rId3"/>
          <a:stretch>
            <a:fillRect/>
          </a:stretch>
        </p:blipFill>
        <p:spPr>
          <a:xfrm>
            <a:off x="8136176" y="1116345"/>
            <a:ext cx="2759497" cy="3866172"/>
          </a:xfrm>
          <a:prstGeom prst="rect">
            <a:avLst/>
          </a:prstGeom>
        </p:spPr>
      </p:pic>
    </p:spTree>
    <p:extLst>
      <p:ext uri="{BB962C8B-B14F-4D97-AF65-F5344CB8AC3E}">
        <p14:creationId xmlns:p14="http://schemas.microsoft.com/office/powerpoint/2010/main" val="390454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4" name="Straight Connector 13">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riding, small, board&#10;&#10;Description automatically generated">
            <a:extLst>
              <a:ext uri="{FF2B5EF4-FFF2-40B4-BE49-F238E27FC236}">
                <a16:creationId xmlns:a16="http://schemas.microsoft.com/office/drawing/2014/main" id="{FF22129B-671F-4C88-B62B-3B17B62FCB9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3"/>
          <a:stretch/>
        </p:blipFill>
        <p:spPr>
          <a:xfrm>
            <a:off x="20" y="10"/>
            <a:ext cx="12191675" cy="6857990"/>
          </a:xfrm>
          <a:prstGeom prst="rect">
            <a:avLst/>
          </a:prstGeom>
        </p:spPr>
      </p:pic>
      <p:sp>
        <p:nvSpPr>
          <p:cNvPr id="2" name="Title 1">
            <a:extLst>
              <a:ext uri="{FF2B5EF4-FFF2-40B4-BE49-F238E27FC236}">
                <a16:creationId xmlns:a16="http://schemas.microsoft.com/office/drawing/2014/main" id="{69CD031E-D661-4812-BFA5-4A87CB109DE1}"/>
              </a:ext>
            </a:extLst>
          </p:cNvPr>
          <p:cNvSpPr>
            <a:spLocks noGrp="1"/>
          </p:cNvSpPr>
          <p:nvPr>
            <p:ph type="title"/>
          </p:nvPr>
        </p:nvSpPr>
        <p:spPr>
          <a:xfrm>
            <a:off x="4976636" y="992221"/>
            <a:ext cx="6247308" cy="4873558"/>
          </a:xfrm>
        </p:spPr>
        <p:txBody>
          <a:bodyPr vert="horz" lIns="91440" tIns="45720" rIns="91440" bIns="0" rtlCol="0" anchor="ctr">
            <a:normAutofit/>
          </a:bodyPr>
          <a:lstStyle/>
          <a:p>
            <a:r>
              <a:rPr lang="en-US" sz="4800">
                <a:solidFill>
                  <a:schemeClr val="tx1"/>
                </a:solidFill>
              </a:rPr>
              <a:t>Rescue Evacuation Triangle </a:t>
            </a:r>
            <a:br>
              <a:rPr lang="en-US" sz="4800">
                <a:solidFill>
                  <a:schemeClr val="tx1"/>
                </a:solidFill>
              </a:rPr>
            </a:br>
            <a:r>
              <a:rPr lang="en-US" sz="4800">
                <a:solidFill>
                  <a:schemeClr val="tx1"/>
                </a:solidFill>
              </a:rPr>
              <a:t>(Petzl Pitagor)</a:t>
            </a:r>
          </a:p>
        </p:txBody>
      </p:sp>
      <p:sp>
        <p:nvSpPr>
          <p:cNvPr id="3" name="Content Placeholder 2">
            <a:extLst>
              <a:ext uri="{FF2B5EF4-FFF2-40B4-BE49-F238E27FC236}">
                <a16:creationId xmlns:a16="http://schemas.microsoft.com/office/drawing/2014/main" id="{5ACCC4C5-3857-4C7B-A774-42480DD4A173}"/>
              </a:ext>
            </a:extLst>
          </p:cNvPr>
          <p:cNvSpPr>
            <a:spLocks noGrp="1"/>
          </p:cNvSpPr>
          <p:nvPr>
            <p:ph idx="1"/>
          </p:nvPr>
        </p:nvSpPr>
        <p:spPr>
          <a:xfrm>
            <a:off x="968056" y="996610"/>
            <a:ext cx="3363901" cy="4864780"/>
          </a:xfrm>
        </p:spPr>
        <p:txBody>
          <a:bodyPr vert="horz" lIns="91440" tIns="91440" rIns="91440" bIns="91440" rtlCol="0" anchor="ctr">
            <a:normAutofit/>
          </a:bodyPr>
          <a:lstStyle/>
          <a:p>
            <a:pPr marL="0" indent="0" algn="r">
              <a:buNone/>
            </a:pPr>
            <a:r>
              <a:rPr lang="en-US" cap="all"/>
              <a:t> It is designed to fit around adults and smaller subjects down to 44 lbs. (20 kg). </a:t>
            </a:r>
          </a:p>
        </p:txBody>
      </p:sp>
      <p:cxnSp>
        <p:nvCxnSpPr>
          <p:cNvPr id="18" name="Straight Connector 17">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470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iding on the back of a motorcycle&#10;&#10;Description automatically generated">
            <a:extLst>
              <a:ext uri="{FF2B5EF4-FFF2-40B4-BE49-F238E27FC236}">
                <a16:creationId xmlns:a16="http://schemas.microsoft.com/office/drawing/2014/main" id="{733E5D45-CECF-4371-A1E7-0BB7CE9FCB6E}"/>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1771" r="-1" b="3957"/>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6782423A-4BCE-4BB7-B701-F3554D99A73A}"/>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Rescue Evacuation Triangle </a:t>
            </a:r>
            <a:br>
              <a:rPr lang="en-US" b="1">
                <a:solidFill>
                  <a:schemeClr val="tx1"/>
                </a:solidFill>
              </a:rPr>
            </a:br>
            <a:r>
              <a:rPr lang="en-US" b="1">
                <a:solidFill>
                  <a:schemeClr val="tx1"/>
                </a:solidFill>
              </a:rPr>
              <a:t>(Petzl Pitagor)</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A88779E-9B5F-45BB-9EBD-5599D0353E30}"/>
              </a:ext>
            </a:extLst>
          </p:cNvPr>
          <p:cNvSpPr>
            <a:spLocks noGrp="1"/>
          </p:cNvSpPr>
          <p:nvPr>
            <p:ph idx="1"/>
          </p:nvPr>
        </p:nvSpPr>
        <p:spPr>
          <a:xfrm>
            <a:off x="4976636" y="1193800"/>
            <a:ext cx="6085091" cy="4699000"/>
          </a:xfrm>
        </p:spPr>
        <p:txBody>
          <a:bodyPr anchor="ctr">
            <a:normAutofit/>
          </a:bodyPr>
          <a:lstStyle/>
          <a:p>
            <a:r>
              <a:rPr lang="en-US" dirty="0"/>
              <a:t>The evacuation triangle is not designed to be utilized on victims who have sustained potential significant spinal injury unless the situation does not allow time to appropriately secure the victim's spine in a more appropriate device.</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04847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AFD98-7DDE-4880-95F1-DDC0D7F66640}"/>
              </a:ext>
            </a:extLst>
          </p:cNvPr>
          <p:cNvSpPr>
            <a:spLocks noGrp="1"/>
          </p:cNvSpPr>
          <p:nvPr>
            <p:ph type="title"/>
          </p:nvPr>
        </p:nvSpPr>
        <p:spPr>
          <a:xfrm>
            <a:off x="1451579" y="804519"/>
            <a:ext cx="9291215" cy="1049235"/>
          </a:xfrm>
        </p:spPr>
        <p:txBody>
          <a:bodyPr>
            <a:normAutofit/>
          </a:bodyPr>
          <a:lstStyle/>
          <a:p>
            <a:r>
              <a:rPr lang="en-US" b="1" dirty="0"/>
              <a:t>Screamer Suit </a:t>
            </a:r>
          </a:p>
        </p:txBody>
      </p:sp>
      <p:pic>
        <p:nvPicPr>
          <p:cNvPr id="4" name="Content Placeholder 3">
            <a:extLst>
              <a:ext uri="{FF2B5EF4-FFF2-40B4-BE49-F238E27FC236}">
                <a16:creationId xmlns:a16="http://schemas.microsoft.com/office/drawing/2014/main" id="{96D8E06A-C29B-4803-9237-9AEBF5F7F1C6}"/>
              </a:ext>
            </a:extLst>
          </p:cNvPr>
          <p:cNvPicPr>
            <a:picLocks noChangeAspect="1"/>
          </p:cNvPicPr>
          <p:nvPr/>
        </p:nvPicPr>
        <p:blipFill>
          <a:blip r:embed="rId2"/>
          <a:stretch>
            <a:fillRect/>
          </a:stretch>
        </p:blipFill>
        <p:spPr>
          <a:xfrm>
            <a:off x="1451579" y="2483488"/>
            <a:ext cx="3521149" cy="2515106"/>
          </a:xfrm>
          <a:prstGeom prst="rect">
            <a:avLst/>
          </a:prstGeom>
        </p:spPr>
      </p:pic>
      <p:sp>
        <p:nvSpPr>
          <p:cNvPr id="17" name="Content Placeholder 7">
            <a:extLst>
              <a:ext uri="{FF2B5EF4-FFF2-40B4-BE49-F238E27FC236}">
                <a16:creationId xmlns:a16="http://schemas.microsoft.com/office/drawing/2014/main" id="{55830E30-6126-4657-9861-016F2DEEA1AF}"/>
              </a:ext>
            </a:extLst>
          </p:cNvPr>
          <p:cNvSpPr>
            <a:spLocks noGrp="1"/>
          </p:cNvSpPr>
          <p:nvPr>
            <p:ph idx="1"/>
          </p:nvPr>
        </p:nvSpPr>
        <p:spPr>
          <a:xfrm>
            <a:off x="5452709" y="2015734"/>
            <a:ext cx="5290085" cy="3450613"/>
          </a:xfrm>
        </p:spPr>
        <p:txBody>
          <a:bodyPr>
            <a:normAutofit/>
          </a:bodyPr>
          <a:lstStyle/>
          <a:p>
            <a:r>
              <a:rPr lang="en-US" dirty="0"/>
              <a:t>manufactured by Rainy Day Equipment, is a quick donning vest-style rescue device which permits rapid extrication of a subject by means of short-haul or hoisting. </a:t>
            </a:r>
          </a:p>
        </p:txBody>
      </p:sp>
    </p:spTree>
    <p:extLst>
      <p:ext uri="{BB962C8B-B14F-4D97-AF65-F5344CB8AC3E}">
        <p14:creationId xmlns:p14="http://schemas.microsoft.com/office/powerpoint/2010/main" val="252804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snow, person, water&#10;&#10;Description automatically generated">
            <a:extLst>
              <a:ext uri="{FF2B5EF4-FFF2-40B4-BE49-F238E27FC236}">
                <a16:creationId xmlns:a16="http://schemas.microsoft.com/office/drawing/2014/main" id="{A04653E2-E456-497A-AA47-865B33F57FF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411"/>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B6537B8D-5FE3-4F43-847A-9AA84105DBD1}"/>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Screamer Suit </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D2BFE9-59E3-48E8-95AF-49EEEA924CF0}"/>
              </a:ext>
            </a:extLst>
          </p:cNvPr>
          <p:cNvSpPr>
            <a:spLocks noGrp="1"/>
          </p:cNvSpPr>
          <p:nvPr>
            <p:ph idx="1"/>
          </p:nvPr>
        </p:nvSpPr>
        <p:spPr>
          <a:xfrm>
            <a:off x="4976636" y="1193800"/>
            <a:ext cx="6085091" cy="4699000"/>
          </a:xfrm>
        </p:spPr>
        <p:txBody>
          <a:bodyPr anchor="ctr">
            <a:normAutofit/>
          </a:bodyPr>
          <a:lstStyle/>
          <a:p>
            <a:r>
              <a:rPr lang="en-US" dirty="0"/>
              <a:t>It hold the subject in a semi seated manner</a:t>
            </a:r>
          </a:p>
          <a:p>
            <a:pPr marL="0" indent="0">
              <a:buNone/>
            </a:pPr>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2620711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5785F-6B1D-4D03-9DA7-0695BDFC485C}"/>
              </a:ext>
            </a:extLst>
          </p:cNvPr>
          <p:cNvSpPr>
            <a:spLocks noGrp="1"/>
          </p:cNvSpPr>
          <p:nvPr>
            <p:ph type="title"/>
          </p:nvPr>
        </p:nvSpPr>
        <p:spPr>
          <a:xfrm>
            <a:off x="1451580" y="804520"/>
            <a:ext cx="4176815" cy="1049235"/>
          </a:xfrm>
        </p:spPr>
        <p:txBody>
          <a:bodyPr>
            <a:normAutofit/>
          </a:bodyPr>
          <a:lstStyle/>
          <a:p>
            <a:r>
              <a:rPr lang="en-US" b="1" dirty="0"/>
              <a:t>Screamer Suit </a:t>
            </a:r>
            <a:endParaRPr lang="en-US" dirty="0"/>
          </a:p>
        </p:txBody>
      </p:sp>
      <p:sp>
        <p:nvSpPr>
          <p:cNvPr id="3" name="Content Placeholder 2">
            <a:extLst>
              <a:ext uri="{FF2B5EF4-FFF2-40B4-BE49-F238E27FC236}">
                <a16:creationId xmlns:a16="http://schemas.microsoft.com/office/drawing/2014/main" id="{4908BC82-158E-4093-8FB7-7F3B7307EE91}"/>
              </a:ext>
            </a:extLst>
          </p:cNvPr>
          <p:cNvSpPr>
            <a:spLocks noGrp="1"/>
          </p:cNvSpPr>
          <p:nvPr>
            <p:ph idx="1"/>
          </p:nvPr>
        </p:nvSpPr>
        <p:spPr>
          <a:xfrm>
            <a:off x="1451581" y="2015732"/>
            <a:ext cx="4172515" cy="3450613"/>
          </a:xfrm>
        </p:spPr>
        <p:txBody>
          <a:bodyPr>
            <a:normAutofit/>
          </a:bodyPr>
          <a:lstStyle/>
          <a:p>
            <a:r>
              <a:rPr lang="en-US" dirty="0"/>
              <a:t>not intended for a patient with a spinal injury or other injury requiring a litter evacuation </a:t>
            </a:r>
          </a:p>
        </p:txBody>
      </p:sp>
      <p:pic>
        <p:nvPicPr>
          <p:cNvPr id="5" name="Picture 4" descr="A helicopter flying in the sky&#10;&#10;Description automatically generated">
            <a:extLst>
              <a:ext uri="{FF2B5EF4-FFF2-40B4-BE49-F238E27FC236}">
                <a16:creationId xmlns:a16="http://schemas.microsoft.com/office/drawing/2014/main" id="{EC90153E-FBAE-4079-A4CB-221AA6F58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411" y="1482483"/>
            <a:ext cx="4960442" cy="3306961"/>
          </a:xfrm>
          <a:prstGeom prst="rect">
            <a:avLst/>
          </a:prstGeom>
        </p:spPr>
      </p:pic>
    </p:spTree>
    <p:extLst>
      <p:ext uri="{BB962C8B-B14F-4D97-AF65-F5344CB8AC3E}">
        <p14:creationId xmlns:p14="http://schemas.microsoft.com/office/powerpoint/2010/main" val="2955133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F9ECE1-994C-45A7-9872-21ADD3964888}"/>
              </a:ext>
            </a:extLst>
          </p:cNvPr>
          <p:cNvSpPr>
            <a:spLocks noGrp="1"/>
          </p:cNvSpPr>
          <p:nvPr>
            <p:ph type="title"/>
          </p:nvPr>
        </p:nvSpPr>
        <p:spPr>
          <a:xfrm>
            <a:off x="1451579" y="804519"/>
            <a:ext cx="9291215" cy="1049235"/>
          </a:xfrm>
        </p:spPr>
        <p:txBody>
          <a:bodyPr>
            <a:normAutofit/>
          </a:bodyPr>
          <a:lstStyle/>
          <a:p>
            <a:r>
              <a:rPr lang="en-US" b="1" dirty="0"/>
              <a:t>Screamer Suit </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7A5319D7-74C2-49DD-BE7D-0E591E7840E5}"/>
              </a:ext>
            </a:extLst>
          </p:cNvPr>
          <p:cNvGraphicFramePr>
            <a:graphicFrameLocks noGrp="1"/>
          </p:cNvGraphicFramePr>
          <p:nvPr>
            <p:ph idx="1"/>
            <p:extLst>
              <p:ext uri="{D42A27DB-BD31-4B8C-83A1-F6EECF244321}">
                <p14:modId xmlns:p14="http://schemas.microsoft.com/office/powerpoint/2010/main" val="2656301275"/>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7143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B7E7-545E-450E-9F57-2812384C0174}"/>
              </a:ext>
            </a:extLst>
          </p:cNvPr>
          <p:cNvSpPr>
            <a:spLocks noGrp="1"/>
          </p:cNvSpPr>
          <p:nvPr>
            <p:ph type="title"/>
          </p:nvPr>
        </p:nvSpPr>
        <p:spPr>
          <a:xfrm>
            <a:off x="1451580" y="804520"/>
            <a:ext cx="4176815" cy="1049235"/>
          </a:xfrm>
        </p:spPr>
        <p:txBody>
          <a:bodyPr>
            <a:normAutofit/>
          </a:bodyPr>
          <a:lstStyle/>
          <a:p>
            <a:r>
              <a:rPr lang="en-US" b="1" dirty="0"/>
              <a:t>Hoisting Vest</a:t>
            </a:r>
          </a:p>
        </p:txBody>
      </p:sp>
      <p:sp>
        <p:nvSpPr>
          <p:cNvPr id="8" name="Content Placeholder 7">
            <a:extLst>
              <a:ext uri="{FF2B5EF4-FFF2-40B4-BE49-F238E27FC236}">
                <a16:creationId xmlns:a16="http://schemas.microsoft.com/office/drawing/2014/main" id="{A77D9DCC-CEB8-49D0-9A1D-0422DBEF4DB7}"/>
              </a:ext>
            </a:extLst>
          </p:cNvPr>
          <p:cNvSpPr>
            <a:spLocks noGrp="1"/>
          </p:cNvSpPr>
          <p:nvPr>
            <p:ph idx="1"/>
          </p:nvPr>
        </p:nvSpPr>
        <p:spPr>
          <a:xfrm>
            <a:off x="1451581" y="2015732"/>
            <a:ext cx="4172515" cy="3450613"/>
          </a:xfrm>
        </p:spPr>
        <p:txBody>
          <a:bodyPr>
            <a:normAutofit/>
          </a:bodyPr>
          <a:lstStyle/>
          <a:p>
            <a:r>
              <a:rPr lang="en-US" dirty="0"/>
              <a:t>The military hoisting vest is constructed of lightweight nylon mesh material and is designed to accommodate one person. </a:t>
            </a:r>
          </a:p>
        </p:txBody>
      </p:sp>
      <p:pic>
        <p:nvPicPr>
          <p:cNvPr id="4" name="Content Placeholder 3">
            <a:extLst>
              <a:ext uri="{FF2B5EF4-FFF2-40B4-BE49-F238E27FC236}">
                <a16:creationId xmlns:a16="http://schemas.microsoft.com/office/drawing/2014/main" id="{03C53EB4-607D-41D7-ABB9-4C02344E0220}"/>
              </a:ext>
            </a:extLst>
          </p:cNvPr>
          <p:cNvPicPr>
            <a:picLocks noChangeAspect="1"/>
          </p:cNvPicPr>
          <p:nvPr/>
        </p:nvPicPr>
        <p:blipFill>
          <a:blip r:embed="rId2"/>
          <a:stretch>
            <a:fillRect/>
          </a:stretch>
        </p:blipFill>
        <p:spPr>
          <a:xfrm>
            <a:off x="6588077" y="805583"/>
            <a:ext cx="3973109" cy="4660762"/>
          </a:xfrm>
          <a:prstGeom prst="rect">
            <a:avLst/>
          </a:prstGeom>
        </p:spPr>
      </p:pic>
    </p:spTree>
    <p:extLst>
      <p:ext uri="{BB962C8B-B14F-4D97-AF65-F5344CB8AC3E}">
        <p14:creationId xmlns:p14="http://schemas.microsoft.com/office/powerpoint/2010/main" val="1177676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22DFB3-E167-404C-98BC-B064F8AAB1C3}"/>
              </a:ext>
            </a:extLst>
          </p:cNvPr>
          <p:cNvSpPr>
            <a:spLocks noGrp="1"/>
          </p:cNvSpPr>
          <p:nvPr>
            <p:ph type="title"/>
          </p:nvPr>
        </p:nvSpPr>
        <p:spPr>
          <a:xfrm>
            <a:off x="1451580" y="804520"/>
            <a:ext cx="4176815" cy="1049235"/>
          </a:xfrm>
        </p:spPr>
        <p:txBody>
          <a:bodyPr>
            <a:normAutofit/>
          </a:bodyPr>
          <a:lstStyle/>
          <a:p>
            <a:r>
              <a:rPr lang="en-US" b="1" dirty="0"/>
              <a:t>Helicopter Rescue Bags</a:t>
            </a:r>
          </a:p>
        </p:txBody>
      </p:sp>
      <p:sp>
        <p:nvSpPr>
          <p:cNvPr id="9" name="Content Placeholder 8">
            <a:extLst>
              <a:ext uri="{FF2B5EF4-FFF2-40B4-BE49-F238E27FC236}">
                <a16:creationId xmlns:a16="http://schemas.microsoft.com/office/drawing/2014/main" id="{FD4EF2C0-EDB0-4834-B8CB-7932EEE6A5C7}"/>
              </a:ext>
            </a:extLst>
          </p:cNvPr>
          <p:cNvSpPr>
            <a:spLocks noGrp="1"/>
          </p:cNvSpPr>
          <p:nvPr>
            <p:ph idx="1"/>
          </p:nvPr>
        </p:nvSpPr>
        <p:spPr>
          <a:xfrm>
            <a:off x="1451581" y="2015732"/>
            <a:ext cx="4172515" cy="3450613"/>
          </a:xfrm>
        </p:spPr>
        <p:txBody>
          <a:bodyPr>
            <a:normAutofit/>
          </a:bodyPr>
          <a:lstStyle/>
          <a:p>
            <a:r>
              <a:rPr lang="en-US" dirty="0"/>
              <a:t>Designed for the specific purpose as an aerial patient transport device</a:t>
            </a:r>
          </a:p>
        </p:txBody>
      </p:sp>
      <p:pic>
        <p:nvPicPr>
          <p:cNvPr id="5" name="Content Placeholder 4">
            <a:extLst>
              <a:ext uri="{FF2B5EF4-FFF2-40B4-BE49-F238E27FC236}">
                <a16:creationId xmlns:a16="http://schemas.microsoft.com/office/drawing/2014/main" id="{5245DF71-1EB2-4677-95D2-2AD8ED596931}"/>
              </a:ext>
            </a:extLst>
          </p:cNvPr>
          <p:cNvPicPr>
            <a:picLocks noChangeAspect="1"/>
          </p:cNvPicPr>
          <p:nvPr/>
        </p:nvPicPr>
        <p:blipFill>
          <a:blip r:embed="rId2"/>
          <a:stretch>
            <a:fillRect/>
          </a:stretch>
        </p:blipFill>
        <p:spPr>
          <a:xfrm>
            <a:off x="6094411" y="1550249"/>
            <a:ext cx="4960442" cy="3171429"/>
          </a:xfrm>
          <a:prstGeom prst="rect">
            <a:avLst/>
          </a:prstGeom>
        </p:spPr>
      </p:pic>
    </p:spTree>
    <p:extLst>
      <p:ext uri="{BB962C8B-B14F-4D97-AF65-F5344CB8AC3E}">
        <p14:creationId xmlns:p14="http://schemas.microsoft.com/office/powerpoint/2010/main" val="352877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38C7E5-0116-453C-9CD0-757E1C972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3734B-069D-4D25-AAA6-985A8C0530B1}"/>
              </a:ext>
            </a:extLst>
          </p:cNvPr>
          <p:cNvSpPr>
            <a:spLocks noGrp="1"/>
          </p:cNvSpPr>
          <p:nvPr>
            <p:ph type="title"/>
          </p:nvPr>
        </p:nvSpPr>
        <p:spPr>
          <a:xfrm>
            <a:off x="1451579" y="804519"/>
            <a:ext cx="9291215" cy="1049235"/>
          </a:xfrm>
        </p:spPr>
        <p:txBody>
          <a:bodyPr>
            <a:normAutofit/>
          </a:bodyPr>
          <a:lstStyle/>
          <a:p>
            <a:r>
              <a:rPr lang="en-US" b="1" dirty="0"/>
              <a:t>Screamer Suit </a:t>
            </a:r>
            <a:endParaRPr lang="en-US" dirty="0"/>
          </a:p>
        </p:txBody>
      </p:sp>
      <p:cxnSp>
        <p:nvCxnSpPr>
          <p:cNvPr id="11" name="Straight Connector 10">
            <a:extLst>
              <a:ext uri="{FF2B5EF4-FFF2-40B4-BE49-F238E27FC236}">
                <a16:creationId xmlns:a16="http://schemas.microsoft.com/office/drawing/2014/main" id="{B755E3F5-39D9-4ABF-BFA5-232E87111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EB09849A-7D0C-4F36-A0D6-6BD64C50E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EB60C038-5F94-42BB-BA27-BF7B257BF6DF}"/>
              </a:ext>
            </a:extLst>
          </p:cNvPr>
          <p:cNvGraphicFramePr>
            <a:graphicFrameLocks noGrp="1"/>
          </p:cNvGraphicFramePr>
          <p:nvPr>
            <p:ph idx="1"/>
            <p:extLst>
              <p:ext uri="{D42A27DB-BD31-4B8C-83A1-F6EECF244321}">
                <p14:modId xmlns:p14="http://schemas.microsoft.com/office/powerpoint/2010/main" val="4008567161"/>
              </p:ext>
            </p:extLst>
          </p:nvPr>
        </p:nvGraphicFramePr>
        <p:xfrm>
          <a:off x="1130270" y="2479246"/>
          <a:ext cx="9604375" cy="371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4292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7" name="Picture 6" descr="A group of clouds in the sky&#10;&#10;Description automatically generated">
            <a:extLst>
              <a:ext uri="{FF2B5EF4-FFF2-40B4-BE49-F238E27FC236}">
                <a16:creationId xmlns:a16="http://schemas.microsoft.com/office/drawing/2014/main" id="{AEECC673-6690-4EF8-AAC2-CB92BDCBB57A}"/>
              </a:ext>
            </a:extLst>
          </p:cNvPr>
          <p:cNvPicPr>
            <a:picLocks noChangeAspect="1"/>
          </p:cNvPicPr>
          <p:nvPr/>
        </p:nvPicPr>
        <p:blipFill rotWithShape="1">
          <a:blip r:embed="rId2">
            <a:extLst>
              <a:ext uri="{28A0092B-C50C-407E-A947-70E740481C1C}">
                <a14:useLocalDpi xmlns:a14="http://schemas.microsoft.com/office/drawing/2010/main" val="0"/>
              </a:ext>
            </a:extLst>
          </a:blip>
          <a:srcRect l="2"/>
          <a:stretch/>
        </p:blipFill>
        <p:spPr>
          <a:xfrm>
            <a:off x="2" y="10"/>
            <a:ext cx="12191695" cy="6857990"/>
          </a:xfrm>
          <a:prstGeom prst="rect">
            <a:avLst/>
          </a:prstGeom>
        </p:spPr>
      </p:pic>
      <p:sp>
        <p:nvSpPr>
          <p:cNvPr id="12" name="Rectangle 11">
            <a:extLst>
              <a:ext uri="{FF2B5EF4-FFF2-40B4-BE49-F238E27FC236}">
                <a16:creationId xmlns:a16="http://schemas.microsoft.com/office/drawing/2014/main" id="{2EC1D114-8AB7-4C3F-AEC0-F3FCAF0DF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5A4A42-415D-415C-B8BE-2A22205B606B}"/>
              </a:ext>
            </a:extLst>
          </p:cNvPr>
          <p:cNvSpPr>
            <a:spLocks noGrp="1"/>
          </p:cNvSpPr>
          <p:nvPr>
            <p:ph type="title"/>
          </p:nvPr>
        </p:nvSpPr>
        <p:spPr>
          <a:xfrm>
            <a:off x="4063421" y="804520"/>
            <a:ext cx="6815731" cy="1049235"/>
          </a:xfrm>
        </p:spPr>
        <p:txBody>
          <a:bodyPr>
            <a:normAutofit/>
          </a:bodyPr>
          <a:lstStyle/>
          <a:p>
            <a:r>
              <a:rPr lang="en-US" b="1" dirty="0"/>
              <a:t>Helicopter Rescue Bags</a:t>
            </a:r>
            <a:endParaRPr lang="en-US" dirty="0"/>
          </a:p>
        </p:txBody>
      </p:sp>
      <p:sp>
        <p:nvSpPr>
          <p:cNvPr id="3" name="Content Placeholder 2">
            <a:extLst>
              <a:ext uri="{FF2B5EF4-FFF2-40B4-BE49-F238E27FC236}">
                <a16:creationId xmlns:a16="http://schemas.microsoft.com/office/drawing/2014/main" id="{4F26A33F-D934-481F-B0DC-0997CD9057C1}"/>
              </a:ext>
            </a:extLst>
          </p:cNvPr>
          <p:cNvSpPr>
            <a:spLocks noGrp="1"/>
          </p:cNvSpPr>
          <p:nvPr>
            <p:ph idx="1"/>
          </p:nvPr>
        </p:nvSpPr>
        <p:spPr>
          <a:xfrm>
            <a:off x="4063421" y="2015733"/>
            <a:ext cx="6815731" cy="4021267"/>
          </a:xfrm>
        </p:spPr>
        <p:txBody>
          <a:bodyPr>
            <a:normAutofit/>
          </a:bodyPr>
          <a:lstStyle/>
          <a:p>
            <a:r>
              <a:rPr lang="en-US">
                <a:solidFill>
                  <a:srgbClr val="FFFFFE"/>
                </a:solidFill>
              </a:rPr>
              <a:t>helicopter rescue bags (heli-rescue bags) have proven themselves to be more aerodynamic than a rigid basket stretcher alone.</a:t>
            </a:r>
          </a:p>
          <a:p>
            <a:endParaRPr lang="en-US">
              <a:solidFill>
                <a:srgbClr val="FFFFFE"/>
              </a:solidFill>
            </a:endParaRPr>
          </a:p>
        </p:txBody>
      </p:sp>
    </p:spTree>
    <p:extLst>
      <p:ext uri="{BB962C8B-B14F-4D97-AF65-F5344CB8AC3E}">
        <p14:creationId xmlns:p14="http://schemas.microsoft.com/office/powerpoint/2010/main" val="34465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5CA26-CB43-417D-817B-A5A44E88B9FF}"/>
              </a:ext>
            </a:extLst>
          </p:cNvPr>
          <p:cNvSpPr>
            <a:spLocks noGrp="1"/>
          </p:cNvSpPr>
          <p:nvPr>
            <p:ph type="title"/>
          </p:nvPr>
        </p:nvSpPr>
        <p:spPr>
          <a:xfrm>
            <a:off x="1451580" y="804520"/>
            <a:ext cx="5550355" cy="1049235"/>
          </a:xfrm>
        </p:spPr>
        <p:txBody>
          <a:bodyPr>
            <a:normAutofit/>
          </a:bodyPr>
          <a:lstStyle/>
          <a:p>
            <a:r>
              <a:rPr lang="en-US" b="1" dirty="0"/>
              <a:t>Collapsible Rescue Basket </a:t>
            </a:r>
          </a:p>
        </p:txBody>
      </p:sp>
      <p:sp>
        <p:nvSpPr>
          <p:cNvPr id="10" name="Content Placeholder 9">
            <a:extLst>
              <a:ext uri="{FF2B5EF4-FFF2-40B4-BE49-F238E27FC236}">
                <a16:creationId xmlns:a16="http://schemas.microsoft.com/office/drawing/2014/main" id="{1CED8398-BF73-4152-B739-77F3675DB069}"/>
              </a:ext>
            </a:extLst>
          </p:cNvPr>
          <p:cNvSpPr>
            <a:spLocks noGrp="1"/>
          </p:cNvSpPr>
          <p:nvPr>
            <p:ph idx="1"/>
          </p:nvPr>
        </p:nvSpPr>
        <p:spPr>
          <a:xfrm>
            <a:off x="1451580" y="2015732"/>
            <a:ext cx="5550355" cy="3450613"/>
          </a:xfrm>
        </p:spPr>
        <p:txBody>
          <a:bodyPr>
            <a:normAutofit/>
          </a:bodyPr>
          <a:lstStyle/>
          <a:p>
            <a:r>
              <a:rPr lang="en-US" dirty="0"/>
              <a:t>also referred to as McCauley Basket, is primarily designed for lifting one survivor at a time during a hoist rescue. </a:t>
            </a:r>
          </a:p>
        </p:txBody>
      </p:sp>
      <p:grpSp>
        <p:nvGrpSpPr>
          <p:cNvPr id="13" name="Group 12">
            <a:extLst>
              <a:ext uri="{FF2B5EF4-FFF2-40B4-BE49-F238E27FC236}">
                <a16:creationId xmlns:a16="http://schemas.microsoft.com/office/drawing/2014/main" id="{097CFC80-8121-4243-BFD0-642490F92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14" name="Rectangle 13">
              <a:extLst>
                <a:ext uri="{FF2B5EF4-FFF2-40B4-BE49-F238E27FC236}">
                  <a16:creationId xmlns:a16="http://schemas.microsoft.com/office/drawing/2014/main" id="{42C3D639-C457-4754-BDAE-F5B8DE4C5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BA94A6-A03D-4BFB-BC52-2AA0D41F4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629AB01D-910E-4C98-BB02-6AB448EFD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3869" y="976036"/>
            <a:ext cx="3122837" cy="4138331"/>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03B6EB-0345-42D7-A4C6-35AE6E33CA8F}"/>
              </a:ext>
            </a:extLst>
          </p:cNvPr>
          <p:cNvPicPr>
            <a:picLocks noChangeAspect="1"/>
          </p:cNvPicPr>
          <p:nvPr/>
        </p:nvPicPr>
        <p:blipFill>
          <a:blip r:embed="rId3"/>
          <a:stretch>
            <a:fillRect/>
          </a:stretch>
        </p:blipFill>
        <p:spPr>
          <a:xfrm>
            <a:off x="8263511" y="1116344"/>
            <a:ext cx="2504827" cy="1850789"/>
          </a:xfrm>
          <a:prstGeom prst="rect">
            <a:avLst/>
          </a:prstGeom>
        </p:spPr>
      </p:pic>
      <p:pic>
        <p:nvPicPr>
          <p:cNvPr id="4" name="Content Placeholder 3">
            <a:extLst>
              <a:ext uri="{FF2B5EF4-FFF2-40B4-BE49-F238E27FC236}">
                <a16:creationId xmlns:a16="http://schemas.microsoft.com/office/drawing/2014/main" id="{5057A1CF-60A0-4265-A254-37DD25BCF2F1}"/>
              </a:ext>
            </a:extLst>
          </p:cNvPr>
          <p:cNvPicPr>
            <a:picLocks noChangeAspect="1"/>
          </p:cNvPicPr>
          <p:nvPr/>
        </p:nvPicPr>
        <p:blipFill>
          <a:blip r:embed="rId4"/>
          <a:stretch>
            <a:fillRect/>
          </a:stretch>
        </p:blipFill>
        <p:spPr>
          <a:xfrm>
            <a:off x="8116373" y="3656208"/>
            <a:ext cx="2799103" cy="801826"/>
          </a:xfrm>
          <a:prstGeom prst="rect">
            <a:avLst/>
          </a:prstGeom>
        </p:spPr>
      </p:pic>
    </p:spTree>
    <p:extLst>
      <p:ext uri="{BB962C8B-B14F-4D97-AF65-F5344CB8AC3E}">
        <p14:creationId xmlns:p14="http://schemas.microsoft.com/office/powerpoint/2010/main" val="1566807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iding on top of a body of water&#10;&#10;Description automatically generated">
            <a:extLst>
              <a:ext uri="{FF2B5EF4-FFF2-40B4-BE49-F238E27FC236}">
                <a16:creationId xmlns:a16="http://schemas.microsoft.com/office/drawing/2014/main" id="{14D8C1C1-54D7-434E-B197-8886740B9265}"/>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22268" b="33856"/>
          <a:stretch/>
        </p:blipFill>
        <p:spPr>
          <a:xfrm>
            <a:off x="305" y="10"/>
            <a:ext cx="12191695" cy="6857990"/>
          </a:xfrm>
          <a:prstGeom prst="rect">
            <a:avLst/>
          </a:prstGeom>
        </p:spPr>
      </p:pic>
      <p:sp>
        <p:nvSpPr>
          <p:cNvPr id="12"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14"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Rectangle 15">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4A6831A4-2AAD-4D78-8ABE-57ACAB0AB5C2}"/>
              </a:ext>
            </a:extLst>
          </p:cNvPr>
          <p:cNvSpPr>
            <a:spLocks noGrp="1"/>
          </p:cNvSpPr>
          <p:nvPr>
            <p:ph type="title"/>
          </p:nvPr>
        </p:nvSpPr>
        <p:spPr>
          <a:xfrm>
            <a:off x="1130271" y="1193800"/>
            <a:ext cx="3193050" cy="4699000"/>
          </a:xfrm>
        </p:spPr>
        <p:txBody>
          <a:bodyPr anchor="ctr">
            <a:normAutofit/>
          </a:bodyPr>
          <a:lstStyle/>
          <a:p>
            <a:r>
              <a:rPr lang="en-US" b="1">
                <a:solidFill>
                  <a:schemeClr val="tx1"/>
                </a:solidFill>
              </a:rPr>
              <a:t>Collapsible Rescue Basket </a:t>
            </a:r>
            <a:endParaRPr lang="en-US">
              <a:solidFill>
                <a:schemeClr val="tx1"/>
              </a:solidFill>
            </a:endParaRPr>
          </a:p>
        </p:txBody>
      </p:sp>
      <p:cxnSp>
        <p:nvCxnSpPr>
          <p:cNvPr id="18" name="Straight Connector 17">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71041F-6D18-4415-8685-74E49F30C3C0}"/>
              </a:ext>
            </a:extLst>
          </p:cNvPr>
          <p:cNvSpPr>
            <a:spLocks noGrp="1"/>
          </p:cNvSpPr>
          <p:nvPr>
            <p:ph idx="1"/>
          </p:nvPr>
        </p:nvSpPr>
        <p:spPr>
          <a:xfrm>
            <a:off x="4976636" y="1193800"/>
            <a:ext cx="6085091" cy="4699000"/>
          </a:xfrm>
        </p:spPr>
        <p:txBody>
          <a:bodyPr anchor="ctr">
            <a:normAutofit/>
          </a:bodyPr>
          <a:lstStyle/>
          <a:p>
            <a:r>
              <a:rPr lang="en-US" dirty="0"/>
              <a:t>There is a larger commercially produced version, which can transport more than one subject. </a:t>
            </a:r>
          </a:p>
          <a:p>
            <a:endParaRPr lang="en-US" dirty="0"/>
          </a:p>
        </p:txBody>
      </p:sp>
      <p:sp>
        <p:nvSpPr>
          <p:cNvPr id="20"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102985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F94EB-EF0F-40E5-9CDF-3E131CC82530}"/>
              </a:ext>
            </a:extLst>
          </p:cNvPr>
          <p:cNvSpPr>
            <a:spLocks noGrp="1"/>
          </p:cNvSpPr>
          <p:nvPr>
            <p:ph type="title"/>
          </p:nvPr>
        </p:nvSpPr>
        <p:spPr>
          <a:xfrm>
            <a:off x="1451580" y="804520"/>
            <a:ext cx="4176815" cy="1049235"/>
          </a:xfrm>
        </p:spPr>
        <p:txBody>
          <a:bodyPr>
            <a:normAutofit/>
          </a:bodyPr>
          <a:lstStyle/>
          <a:p>
            <a:r>
              <a:rPr lang="en-US" b="1" dirty="0"/>
              <a:t>Rescue Net (Billy Pugh Net) </a:t>
            </a:r>
          </a:p>
        </p:txBody>
      </p:sp>
      <p:sp>
        <p:nvSpPr>
          <p:cNvPr id="3" name="Content Placeholder 2">
            <a:extLst>
              <a:ext uri="{FF2B5EF4-FFF2-40B4-BE49-F238E27FC236}">
                <a16:creationId xmlns:a16="http://schemas.microsoft.com/office/drawing/2014/main" id="{6F89D6FC-75E9-46DF-AB3D-D8DFD64A68FF}"/>
              </a:ext>
            </a:extLst>
          </p:cNvPr>
          <p:cNvSpPr>
            <a:spLocks noGrp="1"/>
          </p:cNvSpPr>
          <p:nvPr>
            <p:ph idx="1"/>
          </p:nvPr>
        </p:nvSpPr>
        <p:spPr>
          <a:xfrm>
            <a:off x="1451581" y="2015732"/>
            <a:ext cx="4172515" cy="3450613"/>
          </a:xfrm>
        </p:spPr>
        <p:txBody>
          <a:bodyPr>
            <a:normAutofit/>
          </a:bodyPr>
          <a:lstStyle/>
          <a:p>
            <a:r>
              <a:rPr lang="en-US" dirty="0"/>
              <a:t>The rescue net (Billy Pugh Net model 872-SF) is a standard rescue device utilized by the US Navy. </a:t>
            </a:r>
          </a:p>
        </p:txBody>
      </p:sp>
      <p:pic>
        <p:nvPicPr>
          <p:cNvPr id="4" name="Picture 3">
            <a:extLst>
              <a:ext uri="{FF2B5EF4-FFF2-40B4-BE49-F238E27FC236}">
                <a16:creationId xmlns:a16="http://schemas.microsoft.com/office/drawing/2014/main" id="{B658FE86-74F6-4213-A59C-0D9438C1F852}"/>
              </a:ext>
            </a:extLst>
          </p:cNvPr>
          <p:cNvPicPr>
            <a:picLocks noChangeAspect="1"/>
          </p:cNvPicPr>
          <p:nvPr/>
        </p:nvPicPr>
        <p:blipFill>
          <a:blip r:embed="rId2"/>
          <a:stretch>
            <a:fillRect/>
          </a:stretch>
        </p:blipFill>
        <p:spPr>
          <a:xfrm>
            <a:off x="6884465" y="805583"/>
            <a:ext cx="3380333" cy="4660762"/>
          </a:xfrm>
          <a:prstGeom prst="rect">
            <a:avLst/>
          </a:prstGeom>
        </p:spPr>
      </p:pic>
    </p:spTree>
    <p:extLst>
      <p:ext uri="{BB962C8B-B14F-4D97-AF65-F5344CB8AC3E}">
        <p14:creationId xmlns:p14="http://schemas.microsoft.com/office/powerpoint/2010/main" val="28130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670C6-3F3A-4664-A4A1-5EAFF808057B}"/>
              </a:ext>
            </a:extLst>
          </p:cNvPr>
          <p:cNvSpPr>
            <a:spLocks noGrp="1"/>
          </p:cNvSpPr>
          <p:nvPr>
            <p:ph type="title"/>
          </p:nvPr>
        </p:nvSpPr>
        <p:spPr>
          <a:xfrm>
            <a:off x="1451580" y="804520"/>
            <a:ext cx="4176815" cy="1049235"/>
          </a:xfrm>
        </p:spPr>
        <p:txBody>
          <a:bodyPr>
            <a:normAutofit/>
          </a:bodyPr>
          <a:lstStyle/>
          <a:p>
            <a:r>
              <a:rPr lang="en-US" b="1" dirty="0"/>
              <a:t>Rescue Net (Billy Pugh Net) </a:t>
            </a:r>
            <a:endParaRPr lang="en-US" dirty="0"/>
          </a:p>
        </p:txBody>
      </p:sp>
      <p:sp>
        <p:nvSpPr>
          <p:cNvPr id="3" name="Content Placeholder 2">
            <a:extLst>
              <a:ext uri="{FF2B5EF4-FFF2-40B4-BE49-F238E27FC236}">
                <a16:creationId xmlns:a16="http://schemas.microsoft.com/office/drawing/2014/main" id="{E3C040FB-FFF9-4436-8779-0F5ACE6A99A7}"/>
              </a:ext>
            </a:extLst>
          </p:cNvPr>
          <p:cNvSpPr>
            <a:spLocks noGrp="1"/>
          </p:cNvSpPr>
          <p:nvPr>
            <p:ph idx="1"/>
          </p:nvPr>
        </p:nvSpPr>
        <p:spPr>
          <a:xfrm>
            <a:off x="1451581" y="2015732"/>
            <a:ext cx="4172515" cy="3450613"/>
          </a:xfrm>
        </p:spPr>
        <p:txBody>
          <a:bodyPr>
            <a:normAutofit/>
          </a:bodyPr>
          <a:lstStyle/>
          <a:p>
            <a:r>
              <a:rPr lang="en-US" dirty="0"/>
              <a:t>With its flotation collar, it is deployed in the maritime environment for situations involving multiple subjects.</a:t>
            </a:r>
          </a:p>
        </p:txBody>
      </p:sp>
      <p:pic>
        <p:nvPicPr>
          <p:cNvPr id="5" name="Picture 4" descr="A group of people in a boat on a body of water&#10;&#10;Description automatically generated">
            <a:extLst>
              <a:ext uri="{FF2B5EF4-FFF2-40B4-BE49-F238E27FC236}">
                <a16:creationId xmlns:a16="http://schemas.microsoft.com/office/drawing/2014/main" id="{0C18DE90-F3F5-4FD1-B044-3C542CB57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327" y="805583"/>
            <a:ext cx="3728609" cy="4660762"/>
          </a:xfrm>
          <a:prstGeom prst="rect">
            <a:avLst/>
          </a:prstGeom>
        </p:spPr>
      </p:pic>
    </p:spTree>
    <p:extLst>
      <p:ext uri="{BB962C8B-B14F-4D97-AF65-F5344CB8AC3E}">
        <p14:creationId xmlns:p14="http://schemas.microsoft.com/office/powerpoint/2010/main" val="51206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4EA6-FED2-43C3-AFA1-1B185859F0EC}"/>
              </a:ext>
            </a:extLst>
          </p:cNvPr>
          <p:cNvSpPr>
            <a:spLocks noGrp="1"/>
          </p:cNvSpPr>
          <p:nvPr>
            <p:ph type="title"/>
          </p:nvPr>
        </p:nvSpPr>
        <p:spPr>
          <a:xfrm>
            <a:off x="1451579" y="804519"/>
            <a:ext cx="9291215" cy="1049235"/>
          </a:xfrm>
        </p:spPr>
        <p:txBody>
          <a:bodyPr>
            <a:normAutofit/>
          </a:bodyPr>
          <a:lstStyle/>
          <a:p>
            <a:r>
              <a:rPr lang="en-US" b="1" dirty="0"/>
              <a:t>Medevac Litter</a:t>
            </a:r>
          </a:p>
        </p:txBody>
      </p:sp>
      <p:sp>
        <p:nvSpPr>
          <p:cNvPr id="8" name="Content Placeholder 7">
            <a:extLst>
              <a:ext uri="{FF2B5EF4-FFF2-40B4-BE49-F238E27FC236}">
                <a16:creationId xmlns:a16="http://schemas.microsoft.com/office/drawing/2014/main" id="{C21A10BA-3941-4511-8291-243A2E3C473E}"/>
              </a:ext>
            </a:extLst>
          </p:cNvPr>
          <p:cNvSpPr>
            <a:spLocks noGrp="1"/>
          </p:cNvSpPr>
          <p:nvPr>
            <p:ph idx="1"/>
          </p:nvPr>
        </p:nvSpPr>
        <p:spPr>
          <a:xfrm>
            <a:off x="1451579" y="2015734"/>
            <a:ext cx="5881213" cy="3450613"/>
          </a:xfrm>
        </p:spPr>
        <p:txBody>
          <a:bodyPr>
            <a:normAutofit/>
          </a:bodyPr>
          <a:lstStyle/>
          <a:p>
            <a:r>
              <a:rPr lang="en-US" dirty="0"/>
              <a:t>The litter has a system of flotation components to provide increased protection for a packaged subject during a maritime rescue. It</a:t>
            </a:r>
          </a:p>
        </p:txBody>
      </p:sp>
      <p:pic>
        <p:nvPicPr>
          <p:cNvPr id="4" name="Content Placeholder 3">
            <a:extLst>
              <a:ext uri="{FF2B5EF4-FFF2-40B4-BE49-F238E27FC236}">
                <a16:creationId xmlns:a16="http://schemas.microsoft.com/office/drawing/2014/main" id="{AF37C9A9-1BCF-4583-B1C6-3F825E7CDB5F}"/>
              </a:ext>
            </a:extLst>
          </p:cNvPr>
          <p:cNvPicPr>
            <a:picLocks noChangeAspect="1"/>
          </p:cNvPicPr>
          <p:nvPr/>
        </p:nvPicPr>
        <p:blipFill>
          <a:blip r:embed="rId2"/>
          <a:stretch>
            <a:fillRect/>
          </a:stretch>
        </p:blipFill>
        <p:spPr>
          <a:xfrm>
            <a:off x="8189770" y="2015734"/>
            <a:ext cx="2176321" cy="3450613"/>
          </a:xfrm>
          <a:prstGeom prst="rect">
            <a:avLst/>
          </a:prstGeom>
        </p:spPr>
      </p:pic>
    </p:spTree>
    <p:extLst>
      <p:ext uri="{BB962C8B-B14F-4D97-AF65-F5344CB8AC3E}">
        <p14:creationId xmlns:p14="http://schemas.microsoft.com/office/powerpoint/2010/main" val="333211136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otalTime>5</TotalTime>
  <Words>791</Words>
  <Application>Microsoft Office PowerPoint</Application>
  <PresentationFormat>Widescreen</PresentationFormat>
  <Paragraphs>62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Rockwell</vt:lpstr>
      <vt:lpstr>Gallery</vt:lpstr>
      <vt:lpstr>The rescue company 1</vt:lpstr>
      <vt:lpstr>HELICOPTER  Rescue Appliances </vt:lpstr>
      <vt:lpstr>Helicopter Rescue Bags</vt:lpstr>
      <vt:lpstr>Helicopter Rescue Bags</vt:lpstr>
      <vt:lpstr>Collapsible Rescue Basket </vt:lpstr>
      <vt:lpstr>Collapsible Rescue Basket </vt:lpstr>
      <vt:lpstr>Rescue Net (Billy Pugh Net) </vt:lpstr>
      <vt:lpstr>Rescue Net (Billy Pugh Net) </vt:lpstr>
      <vt:lpstr>Medevac Litter</vt:lpstr>
      <vt:lpstr>Medevac Litter</vt:lpstr>
      <vt:lpstr>Rescue Seat or Forest Penetrator</vt:lpstr>
      <vt:lpstr>Rescue Seat or Forest Penetrator</vt:lpstr>
      <vt:lpstr>Rescue Strop </vt:lpstr>
      <vt:lpstr>Rescue Strop</vt:lpstr>
      <vt:lpstr>Human Extraction and Lifting Device (HELD)</vt:lpstr>
      <vt:lpstr>Human Extraction and Lifting Device (HELD)</vt:lpstr>
      <vt:lpstr>Caution</vt:lpstr>
      <vt:lpstr>"hypothermic lift"</vt:lpstr>
      <vt:lpstr>"hypothermic lift"</vt:lpstr>
      <vt:lpstr>Quick Strop</vt:lpstr>
      <vt:lpstr>Quick Strop</vt:lpstr>
      <vt:lpstr>Rescue Evacuation Triangle  (Petzl Pitagor)</vt:lpstr>
      <vt:lpstr>Rescue Evacuation Triangle  (Petzl Pitagor)</vt:lpstr>
      <vt:lpstr>Rescue Evacuation Triangle  (Petzl Pitagor)</vt:lpstr>
      <vt:lpstr>Screamer Suit </vt:lpstr>
      <vt:lpstr>Screamer Suit </vt:lpstr>
      <vt:lpstr>Screamer Suit </vt:lpstr>
      <vt:lpstr>Screamer Suit </vt:lpstr>
      <vt:lpstr>Hoisting Vest</vt:lpstr>
      <vt:lpstr>Screamer Suit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rescue company 1</dc:title>
  <dc:creator>Carlos Tavarez</dc:creator>
  <cp:lastModifiedBy>Carlos Tavarez</cp:lastModifiedBy>
  <cp:revision>2</cp:revision>
  <dcterms:created xsi:type="dcterms:W3CDTF">2020-09-05T01:04:46Z</dcterms:created>
  <dcterms:modified xsi:type="dcterms:W3CDTF">2020-09-05T01:10:25Z</dcterms:modified>
</cp:coreProperties>
</file>