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93" r:id="rId2"/>
  </p:sldMasterIdLst>
  <p:notesMasterIdLst>
    <p:notesMasterId r:id="rId13"/>
  </p:notesMasterIdLst>
  <p:handoutMasterIdLst>
    <p:handoutMasterId r:id="rId14"/>
  </p:handoutMasterIdLst>
  <p:sldIdLst>
    <p:sldId id="895" r:id="rId3"/>
    <p:sldId id="897" r:id="rId4"/>
    <p:sldId id="899" r:id="rId5"/>
    <p:sldId id="898" r:id="rId6"/>
    <p:sldId id="900" r:id="rId7"/>
    <p:sldId id="901" r:id="rId8"/>
    <p:sldId id="904" r:id="rId9"/>
    <p:sldId id="903" r:id="rId10"/>
    <p:sldId id="905" r:id="rId11"/>
    <p:sldId id="90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. Chris Brewster" initials="BCB" lastIdx="18" clrIdx="0">
    <p:extLst>
      <p:ext uri="{19B8F6BF-5375-455C-9EA6-DF929625EA0E}">
        <p15:presenceInfo xmlns:p15="http://schemas.microsoft.com/office/powerpoint/2012/main" userId="d3c440e2b8f28f4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79705" autoAdjust="0"/>
  </p:normalViewPr>
  <p:slideViewPr>
    <p:cSldViewPr>
      <p:cViewPr varScale="1">
        <p:scale>
          <a:sx n="69" d="100"/>
          <a:sy n="69" d="100"/>
        </p:scale>
        <p:origin x="20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880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0BAC5-94FA-46B3-8A8A-CD0377A75F74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61C1-1A25-4234-893E-1663A07DD1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9689F-1E9B-4204-A1B3-EF66E4127E55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E86E8-C936-4B82-BEA8-3E6CEAEAA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8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Identify the need for annual statistics to be reported to the USLA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Identify the elements of a professional report.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Describe various types of standard reports.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Explain the importance of log book to record daily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8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USLA gathers stats from open water lifeguard agencies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USLA statistics support the work of lifeguards and provide information for research and media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Certified Open Water Lifeguard Agencies must provide their statistics every year to stay certified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 them on line at www.usla.org/statistics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5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Critical lifeguard duty.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justify funding, staffing, and equipment needs.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Official records of incidents.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Legal documents.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33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Writer of the report investigates the incident.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Reflection on the lifeguard and the lifeguard agency.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reports tell a story.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 be concise, easily understood, in correct English, legible, factual, accurate, objective, comprehensive.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take clear and appropriate notes.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Photographs aid understanding of the report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09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08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3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Rescue Reports - Lifeguard physically assist the victim in extrication from the water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Medical Aid reports - All incidents dealing with medical care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Boating Assistance Report - Lifeguards provide physical assistance to a vessel in distress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Missing Person Report - Assistance provided by lifeguards to people separated from their group. Persons lost for several days will need additional documentation.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 Report - Report of a death which occurs on a beach. Report is normally a part of a formal investigation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Safety Program Report - Educational programs. Forms usually indicate the number of participants at the program.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Lost and Found Reports - Provide lost and found services. Found items tagged and logged. Valuables found should be secured.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Narrative Reports - Additional narrative descriptions or diagrams.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49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7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Using the “Discussion Points” found at the end of the chapter, develop a presentation using the chapter information to emphasize the need for concise and accurate reports.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E86E8-C936-4B82-BEA8-3E6CEAEAA2F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5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14821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8216"/>
            <a:ext cx="4038600" cy="49779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8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3505200" cy="4038600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6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565150"/>
          </a:xfrm>
        </p:spPr>
        <p:txBody>
          <a:bodyPr anchor="b"/>
          <a:lstStyle>
            <a:lvl1pPr algn="ctr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90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733800" cy="565150"/>
          </a:xfrm>
        </p:spPr>
        <p:txBody>
          <a:bodyPr anchor="b"/>
          <a:lstStyle>
            <a:lvl1pPr algn="l">
              <a:defRPr sz="3200"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73050"/>
            <a:ext cx="4343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90600"/>
            <a:ext cx="3733800" cy="4419601"/>
          </a:xfrm>
        </p:spPr>
        <p:txBody>
          <a:bodyPr/>
          <a:lstStyle>
            <a:lvl1pPr marL="0" indent="0">
              <a:buNone/>
              <a:defRPr sz="3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78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 descr="\\local.cityofevanston.org\users\users\aabajian\Desktop\clear USLA logo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74" y="1600200"/>
            <a:ext cx="473392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Slide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14400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993525"/>
            <a:ext cx="1981200" cy="86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>
                <a:alpha val="44000"/>
              </a:schemeClr>
            </a:glow>
            <a:outerShdw dir="366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1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1110342"/>
            <a:ext cx="4800600" cy="5246007"/>
          </a:xfrm>
        </p:spPr>
        <p:txBody>
          <a:bodyPr>
            <a:normAutofit/>
          </a:bodyPr>
          <a:lstStyle>
            <a:lvl1pPr marL="571500" indent="-571500" algn="l">
              <a:buFont typeface="Arial" panose="020B0604020202020204" pitchFamily="34" charset="0"/>
              <a:buChar char="•"/>
              <a:defRPr sz="36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0"/>
            <a:ext cx="3919280" cy="7467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38600" y="60324"/>
            <a:ext cx="4800600" cy="930275"/>
          </a:xfrm>
        </p:spPr>
        <p:txBody>
          <a:bodyPr>
            <a:no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529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763000" cy="4267200"/>
          </a:xfrm>
        </p:spPr>
        <p:txBody>
          <a:bodyPr anchor="t"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3F442-5725-4583-89DB-AD8DD0F24DF6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B303B-DE31-49A9-9E32-CC990A95794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09" y="5649395"/>
            <a:ext cx="6667500" cy="11906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" y="794452"/>
            <a:ext cx="9144000" cy="39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2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3" b="6879"/>
          <a:stretch/>
        </p:blipFill>
        <p:spPr>
          <a:xfrm>
            <a:off x="-7620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09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0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76399"/>
            <a:ext cx="4267200" cy="388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9193"/>
            <a:ext cx="1371600" cy="128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  <p:sldLayoutId id="2147483671" r:id="rId3"/>
    <p:sldLayoutId id="214748367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60000"/>
              <a:lumOff val="4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1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1AEDA-ABE6-4B1D-AAC7-B69D2E1C451F}" type="datetimeFigureOut">
              <a:rPr lang="en-US" smtClean="0"/>
              <a:t>3/10/2017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1E278-1ADF-4048-9E51-866E592FFA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2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10" r:id="rId4"/>
    <p:sldLayoutId id="214748371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22: Records and Reports</a:t>
            </a:r>
          </a:p>
        </p:txBody>
      </p:sp>
    </p:spTree>
    <p:extLst>
      <p:ext uri="{BB962C8B-B14F-4D97-AF65-F5344CB8AC3E}">
        <p14:creationId xmlns:p14="http://schemas.microsoft.com/office/powerpoint/2010/main" val="262416511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30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38600" y="1447800"/>
            <a:ext cx="4800600" cy="490855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USLA compiles and reports statistics</a:t>
            </a:r>
          </a:p>
          <a:p>
            <a:r>
              <a:rPr lang="en-US" sz="2800" dirty="0"/>
              <a:t>Demonstrate lifeguard effectiveness</a:t>
            </a:r>
          </a:p>
          <a:p>
            <a:r>
              <a:rPr lang="en-US" sz="2800" dirty="0"/>
              <a:t>Stats are used to support the work of lifeguard agencies</a:t>
            </a:r>
          </a:p>
          <a:p>
            <a:r>
              <a:rPr lang="en-US" sz="2800" dirty="0"/>
              <a:t>Every </a:t>
            </a:r>
            <a:r>
              <a:rPr lang="en-US" sz="2800" dirty="0" err="1"/>
              <a:t>certifyied</a:t>
            </a:r>
            <a:r>
              <a:rPr lang="en-US" sz="2800" dirty="0"/>
              <a:t> agency is required to report statistics</a:t>
            </a:r>
          </a:p>
          <a:p>
            <a:r>
              <a:rPr lang="en-US" sz="2800" dirty="0"/>
              <a:t>usla.org/statistics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8600" y="228600"/>
            <a:ext cx="4800600" cy="930275"/>
          </a:xfrm>
        </p:spPr>
        <p:txBody>
          <a:bodyPr/>
          <a:lstStyle/>
          <a:p>
            <a:r>
              <a:rPr lang="en-US" dirty="0"/>
              <a:t>Reporting Statistics to the USLA</a:t>
            </a:r>
          </a:p>
        </p:txBody>
      </p:sp>
    </p:spTree>
    <p:extLst>
      <p:ext uri="{BB962C8B-B14F-4D97-AF65-F5344CB8AC3E}">
        <p14:creationId xmlns:p14="http://schemas.microsoft.com/office/powerpoint/2010/main" val="839223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00200"/>
            <a:ext cx="3505200" cy="914400"/>
          </a:xfrm>
        </p:spPr>
        <p:txBody>
          <a:bodyPr>
            <a:normAutofit/>
          </a:bodyPr>
          <a:lstStyle/>
          <a:p>
            <a:r>
              <a:rPr lang="en-US" dirty="0"/>
              <a:t>Report Writing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0"/>
            <a:ext cx="45598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11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writer is normally the incident investigator</a:t>
            </a:r>
          </a:p>
          <a:p>
            <a:r>
              <a:rPr lang="en-US" sz="2800" dirty="0"/>
              <a:t>Take notes before report writing</a:t>
            </a:r>
          </a:p>
          <a:p>
            <a:r>
              <a:rPr lang="en-US" sz="2800" dirty="0"/>
              <a:t>Quality reflects on the agency</a:t>
            </a:r>
          </a:p>
          <a:p>
            <a:r>
              <a:rPr lang="en-US" sz="2800" dirty="0"/>
              <a:t>Tell a factual story</a:t>
            </a:r>
          </a:p>
          <a:p>
            <a:r>
              <a:rPr lang="en-US" sz="2800" dirty="0"/>
              <a:t>Be concise</a:t>
            </a:r>
          </a:p>
          <a:p>
            <a:r>
              <a:rPr lang="en-US" sz="2800" dirty="0"/>
              <a:t>Write professionally</a:t>
            </a:r>
          </a:p>
          <a:p>
            <a:r>
              <a:rPr lang="en-US" sz="2800" dirty="0"/>
              <a:t>Photographs can help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Writing</a:t>
            </a:r>
          </a:p>
        </p:txBody>
      </p:sp>
    </p:spTree>
    <p:extLst>
      <p:ext uri="{BB962C8B-B14F-4D97-AF65-F5344CB8AC3E}">
        <p14:creationId xmlns:p14="http://schemas.microsoft.com/office/powerpoint/2010/main" val="3872630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Writing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8216"/>
            <a:ext cx="4267200" cy="4525963"/>
          </a:xfrm>
        </p:spPr>
        <p:txBody>
          <a:bodyPr>
            <a:normAutofit fontScale="77500" lnSpcReduction="20000"/>
          </a:bodyPr>
          <a:lstStyle/>
          <a:p>
            <a:pPr marL="171450" lvl="0" indent="-171450"/>
            <a:r>
              <a:rPr lang="en-US" dirty="0"/>
              <a:t>Start right away so you don’t forget details</a:t>
            </a:r>
          </a:p>
          <a:p>
            <a:pPr marL="171450" lvl="0" indent="-171450"/>
            <a:r>
              <a:rPr lang="en-US" dirty="0"/>
              <a:t>Include report date and time</a:t>
            </a:r>
          </a:p>
          <a:p>
            <a:pPr marL="171450" lvl="0" indent="-171450"/>
            <a:r>
              <a:rPr lang="en-US" dirty="0"/>
              <a:t>Include incident date and time, key elements</a:t>
            </a:r>
          </a:p>
          <a:p>
            <a:pPr marL="171450" lvl="0" indent="-171450"/>
            <a:r>
              <a:rPr lang="en-US" dirty="0"/>
              <a:t>Keep witnesses available</a:t>
            </a:r>
          </a:p>
          <a:p>
            <a:pPr marL="171450" lvl="0" indent="-171450"/>
            <a:r>
              <a:rPr lang="en-US" dirty="0"/>
              <a:t>Interview witness at-scene</a:t>
            </a:r>
          </a:p>
          <a:p>
            <a:pPr marL="171450" lvl="0" indent="-171450"/>
            <a:r>
              <a:rPr lang="en-US" dirty="0"/>
              <a:t>Separate witnesses so they don’t adjust recollections</a:t>
            </a:r>
          </a:p>
          <a:p>
            <a:pPr marL="171450" lvl="0" indent="-171450"/>
            <a:r>
              <a:rPr lang="en-US" dirty="0"/>
              <a:t>Listen carefully</a:t>
            </a:r>
          </a:p>
          <a:p>
            <a:pPr marL="171450" lvl="0" indent="-171450"/>
            <a:r>
              <a:rPr lang="en-US" dirty="0"/>
              <a:t>Don’t lead</a:t>
            </a:r>
          </a:p>
          <a:p>
            <a:pPr marL="171450" lvl="0" indent="-171450"/>
            <a:r>
              <a:rPr lang="en-US" dirty="0"/>
              <a:t>Confirm recollections</a:t>
            </a:r>
          </a:p>
          <a:p>
            <a:pPr marL="171450" lvl="0" indent="-171450"/>
            <a:r>
              <a:rPr lang="en-US" dirty="0"/>
              <a:t>Avoid second person (hearsay) reports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8216"/>
            <a:ext cx="4495800" cy="5709784"/>
          </a:xfrm>
        </p:spPr>
        <p:txBody>
          <a:bodyPr>
            <a:normAutofit fontScale="77500" lnSpcReduction="20000"/>
          </a:bodyPr>
          <a:lstStyle/>
          <a:p>
            <a:pPr marL="171450" lvl="0" indent="-171450"/>
            <a:r>
              <a:rPr lang="en-US" dirty="0"/>
              <a:t>Include details - physical description, clothing description, personal data, last seen location, swimming skills, etc.</a:t>
            </a:r>
          </a:p>
          <a:p>
            <a:pPr marL="171450" lvl="0" indent="-171450"/>
            <a:r>
              <a:rPr lang="en-US" dirty="0"/>
              <a:t>Write in the active voice – “Joe Jones stated that he …”</a:t>
            </a:r>
          </a:p>
          <a:p>
            <a:pPr marL="171450" lvl="0" indent="-171450"/>
            <a:r>
              <a:rPr lang="en-US" dirty="0"/>
              <a:t>Companions – get information on any companions</a:t>
            </a:r>
          </a:p>
          <a:p>
            <a:pPr marL="171450" lvl="0" indent="-171450"/>
            <a:r>
              <a:rPr lang="en-US" dirty="0"/>
              <a:t>Medical problems – find out if affected persons had preexisting conditions and document them</a:t>
            </a:r>
          </a:p>
          <a:p>
            <a:pPr marL="171450" lvl="0" indent="-171450"/>
            <a:r>
              <a:rPr lang="en-US" dirty="0"/>
              <a:t>List all responders</a:t>
            </a:r>
          </a:p>
          <a:p>
            <a:pPr marL="171450" lvl="0" indent="-171450"/>
            <a:r>
              <a:rPr lang="en-US" dirty="0"/>
              <a:t>Include addresses</a:t>
            </a:r>
          </a:p>
          <a:p>
            <a:pPr marL="171450" lvl="0" indent="-171450"/>
            <a:r>
              <a:rPr lang="en-US" dirty="0"/>
              <a:t>Investigate contradictions</a:t>
            </a:r>
          </a:p>
          <a:p>
            <a:pPr marL="171450" lvl="0" indent="-171450"/>
            <a:r>
              <a:rPr lang="en-US" dirty="0"/>
              <a:t>Take verbatim statements</a:t>
            </a:r>
          </a:p>
          <a:p>
            <a:pPr marL="171450" lvl="0" indent="-171450"/>
            <a:r>
              <a:rPr lang="en-US" dirty="0"/>
              <a:t>Use chronological order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00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 Writing Tips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Attribute Information – if someone says they did something, state that it is their report of what happened</a:t>
            </a:r>
          </a:p>
          <a:p>
            <a:r>
              <a:rPr lang="en-US" sz="2400" dirty="0"/>
              <a:t>Be concise</a:t>
            </a:r>
          </a:p>
          <a:p>
            <a:r>
              <a:rPr lang="en-US" sz="2400" dirty="0"/>
              <a:t>Use simple words</a:t>
            </a:r>
          </a:p>
          <a:p>
            <a:r>
              <a:rPr lang="en-US" sz="2400" dirty="0"/>
              <a:t>Avoid jargon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Use proper spelling and grammar</a:t>
            </a:r>
          </a:p>
          <a:p>
            <a:r>
              <a:rPr lang="en-US" sz="2400" dirty="0"/>
              <a:t>Measure – measure distances and weight</a:t>
            </a:r>
          </a:p>
          <a:p>
            <a:r>
              <a:rPr lang="en-US" sz="2400" dirty="0"/>
              <a:t> Avoid estimating</a:t>
            </a:r>
          </a:p>
          <a:p>
            <a:r>
              <a:rPr lang="en-US" sz="2400" dirty="0"/>
              <a:t>Don’t speculate</a:t>
            </a:r>
          </a:p>
          <a:p>
            <a:r>
              <a:rPr lang="en-US" sz="2400" dirty="0"/>
              <a:t>Explain Conclusions – if you draw conclusions in the report, state why</a:t>
            </a:r>
          </a:p>
          <a:p>
            <a:r>
              <a:rPr lang="en-US" sz="2400" dirty="0"/>
              <a:t>Write legibly</a:t>
            </a:r>
          </a:p>
          <a:p>
            <a:r>
              <a:rPr lang="en-US" sz="2400" dirty="0"/>
              <a:t>Proofread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39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Reports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21537"/>
          <a:stretch/>
        </p:blipFill>
        <p:spPr>
          <a:xfrm>
            <a:off x="0" y="946149"/>
            <a:ext cx="9144000" cy="461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447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038600" y="762000"/>
            <a:ext cx="4800600" cy="5594349"/>
          </a:xfrm>
        </p:spPr>
        <p:txBody>
          <a:bodyPr>
            <a:normAutofit/>
          </a:bodyPr>
          <a:lstStyle/>
          <a:p>
            <a:r>
              <a:rPr lang="en-US" sz="2800" dirty="0"/>
              <a:t>Rescue</a:t>
            </a:r>
          </a:p>
          <a:p>
            <a:r>
              <a:rPr lang="en-US" sz="2800" dirty="0"/>
              <a:t>Medical Aid</a:t>
            </a:r>
          </a:p>
          <a:p>
            <a:r>
              <a:rPr lang="en-US" sz="2800" dirty="0"/>
              <a:t>Boating Assistance</a:t>
            </a:r>
          </a:p>
          <a:p>
            <a:r>
              <a:rPr lang="en-US" sz="2800" dirty="0"/>
              <a:t>Missing Person</a:t>
            </a:r>
          </a:p>
          <a:p>
            <a:r>
              <a:rPr lang="en-US" sz="2800" dirty="0"/>
              <a:t>Death</a:t>
            </a:r>
          </a:p>
          <a:p>
            <a:r>
              <a:rPr lang="en-US" sz="2800" dirty="0"/>
              <a:t>Public Safety Program</a:t>
            </a:r>
          </a:p>
          <a:p>
            <a:r>
              <a:rPr lang="en-US" sz="2800" dirty="0"/>
              <a:t>Lost and Found</a:t>
            </a:r>
          </a:p>
          <a:p>
            <a:r>
              <a:rPr lang="en-US" sz="2800" dirty="0"/>
              <a:t>Narrative</a:t>
            </a:r>
          </a:p>
        </p:txBody>
      </p:sp>
    </p:spTree>
    <p:extLst>
      <p:ext uri="{BB962C8B-B14F-4D97-AF65-F5344CB8AC3E}">
        <p14:creationId xmlns:p14="http://schemas.microsoft.com/office/powerpoint/2010/main" val="3234989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Includes various daily statistics regarding weather, water conditions and beach user numbers for the tower or station  </a:t>
            </a:r>
          </a:p>
          <a:p>
            <a:pPr lvl="0"/>
            <a:r>
              <a:rPr lang="en-US" dirty="0"/>
              <a:t>Includes daily inquiries</a:t>
            </a:r>
          </a:p>
          <a:p>
            <a:pPr lvl="0"/>
            <a:r>
              <a:rPr lang="en-US" dirty="0"/>
              <a:t>USLA agencies provide prescribed data of lifeguard activity</a:t>
            </a:r>
          </a:p>
          <a:p>
            <a:pPr lvl="0"/>
            <a:r>
              <a:rPr lang="en-US" dirty="0"/>
              <a:t>Legal document</a:t>
            </a:r>
          </a:p>
          <a:p>
            <a:pPr lvl="0"/>
            <a:r>
              <a:rPr lang="en-US" dirty="0"/>
              <a:t>Entries should be initialed by the lifeguard making the entry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Lifeguard Log</a:t>
            </a:r>
          </a:p>
        </p:txBody>
      </p:sp>
    </p:spTree>
    <p:extLst>
      <p:ext uri="{BB962C8B-B14F-4D97-AF65-F5344CB8AC3E}">
        <p14:creationId xmlns:p14="http://schemas.microsoft.com/office/powerpoint/2010/main" val="7198007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14119</TotalTime>
  <Words>655</Words>
  <Application>Microsoft Office PowerPoint</Application>
  <PresentationFormat>On-screen Show (4:3)</PresentationFormat>
  <Paragraphs>99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Custom Design</vt:lpstr>
      <vt:lpstr>Office Theme</vt:lpstr>
      <vt:lpstr>Chapter 22: Records and Reports</vt:lpstr>
      <vt:lpstr>Reporting Statistics to the USLA</vt:lpstr>
      <vt:lpstr>Report Writing</vt:lpstr>
      <vt:lpstr>Report Writing</vt:lpstr>
      <vt:lpstr>Report Writing Tips</vt:lpstr>
      <vt:lpstr>Report Writing Tips (cont.)</vt:lpstr>
      <vt:lpstr>Standard Reports </vt:lpstr>
      <vt:lpstr>PowerPoint Presentation</vt:lpstr>
      <vt:lpstr>Lifeguard Log</vt:lpstr>
      <vt:lpstr>PowerPoint Presentation</vt:lpstr>
    </vt:vector>
  </TitlesOfParts>
  <Company>City of Evanston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Abajian, Adam</dc:creator>
  <cp:lastModifiedBy>B. Chris Brewster</cp:lastModifiedBy>
  <cp:revision>548</cp:revision>
  <dcterms:created xsi:type="dcterms:W3CDTF">2016-10-05T17:47:24Z</dcterms:created>
  <dcterms:modified xsi:type="dcterms:W3CDTF">2017-03-10T17:41:56Z</dcterms:modified>
</cp:coreProperties>
</file>