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78" r:id="rId2"/>
    <p:sldId id="568" r:id="rId3"/>
    <p:sldId id="394" r:id="rId4"/>
    <p:sldId id="512" r:id="rId5"/>
    <p:sldId id="511" r:id="rId6"/>
    <p:sldId id="515" r:id="rId7"/>
    <p:sldId id="516" r:id="rId8"/>
    <p:sldId id="517" r:id="rId9"/>
    <p:sldId id="518" r:id="rId10"/>
    <p:sldId id="519" r:id="rId11"/>
    <p:sldId id="521" r:id="rId12"/>
    <p:sldId id="522" r:id="rId13"/>
    <p:sldId id="520" r:id="rId14"/>
    <p:sldId id="525" r:id="rId15"/>
    <p:sldId id="523" r:id="rId16"/>
    <p:sldId id="527" r:id="rId17"/>
    <p:sldId id="524" r:id="rId18"/>
    <p:sldId id="528" r:id="rId19"/>
    <p:sldId id="529" r:id="rId20"/>
    <p:sldId id="526" r:id="rId21"/>
    <p:sldId id="531" r:id="rId22"/>
    <p:sldId id="532" r:id="rId23"/>
    <p:sldId id="530" r:id="rId24"/>
    <p:sldId id="535" r:id="rId25"/>
    <p:sldId id="536" r:id="rId26"/>
    <p:sldId id="537" r:id="rId27"/>
    <p:sldId id="538" r:id="rId28"/>
    <p:sldId id="539" r:id="rId29"/>
    <p:sldId id="540" r:id="rId30"/>
    <p:sldId id="541" r:id="rId31"/>
    <p:sldId id="542" r:id="rId32"/>
    <p:sldId id="543" r:id="rId33"/>
    <p:sldId id="534" r:id="rId34"/>
    <p:sldId id="545" r:id="rId35"/>
    <p:sldId id="547" r:id="rId36"/>
    <p:sldId id="549" r:id="rId37"/>
    <p:sldId id="552" r:id="rId38"/>
    <p:sldId id="567" r:id="rId39"/>
    <p:sldId id="550" r:id="rId40"/>
    <p:sldId id="554" r:id="rId41"/>
    <p:sldId id="553" r:id="rId42"/>
    <p:sldId id="555" r:id="rId43"/>
    <p:sldId id="557" r:id="rId44"/>
    <p:sldId id="558" r:id="rId45"/>
    <p:sldId id="559" r:id="rId46"/>
    <p:sldId id="560" r:id="rId47"/>
    <p:sldId id="562" r:id="rId48"/>
    <p:sldId id="563" r:id="rId49"/>
    <p:sldId id="561" r:id="rId50"/>
    <p:sldId id="565" r:id="rId51"/>
    <p:sldId id="566" r:id="rId52"/>
    <p:sldId id="564" r:id="rId5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0233" autoAdjust="0"/>
  </p:normalViewPr>
  <p:slideViewPr>
    <p:cSldViewPr>
      <p:cViewPr>
        <p:scale>
          <a:sx n="60" d="100"/>
          <a:sy n="60" d="100"/>
        </p:scale>
        <p:origin x="-654" y="-144"/>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20</a:t>
            </a:r>
            <a:r>
              <a:rPr lang="en-US"/>
              <a:t>: </a:t>
            </a:r>
            <a:r>
              <a:rPr lang="en-US" baseline="0" smtClean="0"/>
              <a:t>Nutrition</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5. 	Six classes of nutrients regulate body processes and contribute to body structures.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Macronutrients: carbohydrates, proteins, and fats </a:t>
            </a:r>
            <a:r>
              <a:rPr lang="en-US" sz="1200" dirty="0" smtClean="0">
                <a:effectLst/>
                <a:latin typeface="Times New Roman" panose="02020603050405020304" pitchFamily="18" charset="0"/>
                <a:ea typeface="Times New Roman" panose="02020603050405020304" pitchFamily="18" charset="0"/>
              </a:rPr>
              <a:t>needed </a:t>
            </a:r>
            <a:r>
              <a:rPr lang="en-US" sz="1200" dirty="0">
                <a:effectLst/>
                <a:latin typeface="Times New Roman" panose="02020603050405020304" pitchFamily="18" charset="0"/>
                <a:ea typeface="Times New Roman" panose="02020603050405020304" pitchFamily="18" charset="0"/>
              </a:rPr>
              <a:t>by the body in large </a:t>
            </a:r>
            <a:r>
              <a:rPr lang="en-US" sz="1200" dirty="0" smtClean="0">
                <a:effectLst/>
                <a:latin typeface="Times New Roman" panose="02020603050405020304" pitchFamily="18" charset="0"/>
                <a:ea typeface="Times New Roman" panose="02020603050405020304" pitchFamily="18" charset="0"/>
              </a:rPr>
              <a:t>quantities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Micronutrients: vitamins and minerals </a:t>
            </a:r>
            <a:r>
              <a:rPr lang="en-US" sz="1200" dirty="0" smtClean="0">
                <a:effectLst/>
                <a:latin typeface="Times New Roman" panose="02020603050405020304" pitchFamily="18" charset="0"/>
                <a:ea typeface="Times New Roman" panose="02020603050405020304" pitchFamily="18" charset="0"/>
              </a:rPr>
              <a:t>only </a:t>
            </a:r>
            <a:r>
              <a:rPr lang="en-US" sz="1200" dirty="0">
                <a:effectLst/>
                <a:latin typeface="Times New Roman" panose="02020603050405020304" pitchFamily="18" charset="0"/>
                <a:ea typeface="Times New Roman" panose="02020603050405020304" pitchFamily="18" charset="0"/>
              </a:rPr>
              <a:t>needed in small </a:t>
            </a:r>
            <a:r>
              <a:rPr lang="en-US" sz="1200" dirty="0" smtClean="0">
                <a:effectLst/>
                <a:latin typeface="Times New Roman" panose="02020603050405020304" pitchFamily="18" charset="0"/>
                <a:ea typeface="Times New Roman" panose="02020603050405020304" pitchFamily="18" charset="0"/>
              </a:rPr>
              <a:t>quantities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Water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262255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D.	Macronutrients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Carbohydrates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Made </a:t>
            </a:r>
            <a:r>
              <a:rPr lang="en-US" sz="1200" dirty="0">
                <a:effectLst/>
                <a:latin typeface="Times New Roman" panose="02020603050405020304" pitchFamily="18" charset="0"/>
                <a:ea typeface="Times New Roman" panose="02020603050405020304" pitchFamily="18" charset="0"/>
              </a:rPr>
              <a:t>of carbon, hydrogen, and </a:t>
            </a:r>
            <a:r>
              <a:rPr lang="en-US" sz="1200" dirty="0" smtClean="0">
                <a:effectLst/>
                <a:latin typeface="Times New Roman" panose="02020603050405020304" pitchFamily="18" charset="0"/>
                <a:ea typeface="Times New Roman" panose="02020603050405020304" pitchFamily="18" charset="0"/>
              </a:rPr>
              <a:t>oxygen</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Commonly described as starches or sugars, they can be found in fruits, grains, vegetables, and legumes (dry beans and peas). </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c.	Two types of carbohydrates </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i</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Simple carbohydrates (sugars such as glucose, fructose, </a:t>
            </a:r>
            <a:r>
              <a:rPr kumimoji="0" 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galactose</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ii.	Complex carbohydrates (starches, glycogen, and fiber)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262060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Lipids (fats)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Lipids are organic compounds that contain carbon, oxygen, and hydrogen.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Naturally occurring lipids or fats are found in meat and dairy products and some plants, including avocados, olives, and coconuts.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Types of lipids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Triglycerides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Phospholipids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Sterols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379968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d. 	Fatty acids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Key building blocks that may be attached to a triglyceride or present as free compounds; determine the characteristics of a fat and provide flavors to certain foods like butter</a:t>
            </a:r>
          </a:p>
          <a:p>
            <a:pPr marL="914400" marR="0" indent="-228600">
              <a:spcBef>
                <a:spcPts val="0"/>
              </a:spcBef>
              <a:spcAft>
                <a:spcPts val="300"/>
              </a:spcAft>
              <a:tabLst>
                <a:tab pos="685800" algn="l"/>
              </a:tabLst>
            </a:pPr>
            <a:r>
              <a:rPr lang="en-US" sz="1200" dirty="0" smtClean="0">
                <a:effectLst/>
                <a:latin typeface="Times New Roman"/>
                <a:ea typeface="Times New Roman"/>
              </a:rPr>
              <a:t>ii.	Nonessential fatty acids are made by the body; essential fatty acids are provided from food.</a:t>
            </a:r>
          </a:p>
          <a:p>
            <a:pPr marL="914400" marR="0" indent="-228600">
              <a:spcBef>
                <a:spcPts val="0"/>
              </a:spcBef>
              <a:spcAft>
                <a:spcPts val="300"/>
              </a:spcAft>
              <a:tabLst>
                <a:tab pos="685800" algn="l"/>
              </a:tabLst>
            </a:pPr>
            <a:r>
              <a:rPr lang="en-US" sz="1200" dirty="0" smtClean="0">
                <a:effectLst/>
                <a:latin typeface="Times New Roman"/>
                <a:ea typeface="Times New Roman"/>
              </a:rPr>
              <a:t>iii.	Omega-3, omega-6, and omega-9 fatty acids can be burned as energy and used to synthesize new compounds.</a:t>
            </a:r>
          </a:p>
          <a:p>
            <a:pPr marL="685800" marR="0" indent="-228600">
              <a:spcBef>
                <a:spcPts val="0"/>
              </a:spcBef>
              <a:spcAft>
                <a:spcPts val="300"/>
              </a:spcAft>
              <a:tabLst>
                <a:tab pos="685800" algn="l"/>
              </a:tabLst>
            </a:pPr>
            <a:r>
              <a:rPr lang="en-US" sz="1200" dirty="0" smtClean="0">
                <a:effectLst/>
                <a:latin typeface="Times New Roman"/>
                <a:ea typeface="Times New Roman"/>
              </a:rPr>
              <a:t>e. 	Triglycerides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Consist of three fatty acids attached to a molecule of glycerol</a:t>
            </a:r>
          </a:p>
          <a:p>
            <a:pPr marL="914400" marR="0" indent="-228600">
              <a:spcBef>
                <a:spcPts val="0"/>
              </a:spcBef>
              <a:spcAft>
                <a:spcPts val="300"/>
              </a:spcAft>
              <a:tabLst>
                <a:tab pos="685800" algn="l"/>
              </a:tabLst>
            </a:pPr>
            <a:r>
              <a:rPr lang="en-US" sz="1200" dirty="0" smtClean="0">
                <a:effectLst/>
                <a:latin typeface="Times New Roman"/>
                <a:ea typeface="Times New Roman"/>
              </a:rPr>
              <a:t>ii.	Rich and efficient source of calories</a:t>
            </a:r>
          </a:p>
          <a:p>
            <a:pPr marL="685800" marR="0" indent="-228600">
              <a:spcBef>
                <a:spcPts val="0"/>
              </a:spcBef>
              <a:spcAft>
                <a:spcPts val="300"/>
              </a:spcAft>
              <a:tabLst>
                <a:tab pos="685800" algn="l"/>
              </a:tabLst>
            </a:pPr>
            <a:r>
              <a:rPr lang="en-US" sz="1200" dirty="0" smtClean="0">
                <a:effectLst/>
                <a:latin typeface="Times New Roman"/>
                <a:ea typeface="Times New Roman"/>
              </a:rPr>
              <a:t>f.	Excess dietary fat (</a:t>
            </a:r>
            <a:r>
              <a:rPr lang="en-US" sz="1200" dirty="0" err="1" smtClean="0">
                <a:effectLst/>
                <a:latin typeface="Times New Roman"/>
                <a:ea typeface="Times New Roman"/>
              </a:rPr>
              <a:t>ie</a:t>
            </a:r>
            <a:r>
              <a:rPr lang="en-US" sz="1200" dirty="0" smtClean="0">
                <a:effectLst/>
                <a:latin typeface="Times New Roman"/>
                <a:ea typeface="Times New Roman"/>
              </a:rPr>
              <a:t>, fat that is not immediately used to provide energy needed by the body) intended to hold us over during times of caloric deficit is stored in fat or adipose tissue. </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Visceral fat or subcutaneous fat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19069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Lipoproteins</a:t>
            </a:r>
          </a:p>
          <a:p>
            <a:pPr marL="971550" marR="0" indent="-285750">
              <a:spcBef>
                <a:spcPts val="0"/>
              </a:spcBef>
              <a:spcAft>
                <a:spcPts val="300"/>
              </a:spcAft>
              <a:buAutoNum type="romanLcPeriod"/>
              <a:tabLst>
                <a:tab pos="685800" algn="l"/>
              </a:tabLst>
            </a:pPr>
            <a:r>
              <a:rPr lang="en-US" sz="1200" dirty="0" smtClean="0">
                <a:effectLst/>
                <a:latin typeface="Times New Roman" panose="02020603050405020304" pitchFamily="18" charset="0"/>
                <a:ea typeface="Times New Roman" panose="02020603050405020304" pitchFamily="18" charset="0"/>
              </a:rPr>
              <a:t>Very </a:t>
            </a:r>
            <a:r>
              <a:rPr lang="en-US" sz="1200" dirty="0">
                <a:effectLst/>
                <a:latin typeface="Times New Roman" panose="02020603050405020304" pitchFamily="18" charset="0"/>
                <a:ea typeface="Times New Roman" panose="02020603050405020304" pitchFamily="18" charset="0"/>
              </a:rPr>
              <a:t>low-density lipoprotein (VLDL</a:t>
            </a:r>
            <a:r>
              <a:rPr lang="en-US" sz="1200" dirty="0" smtClean="0">
                <a:effectLst/>
                <a:latin typeface="Times New Roman" panose="02020603050405020304" pitchFamily="18" charset="0"/>
                <a:ea typeface="Times New Roman" panose="02020603050405020304" pitchFamily="18" charset="0"/>
              </a:rPr>
              <a:t>) is </a:t>
            </a:r>
            <a:r>
              <a:rPr lang="en-US" sz="1200" dirty="0">
                <a:effectLst/>
                <a:latin typeface="Times New Roman" panose="02020603050405020304" pitchFamily="18" charset="0"/>
                <a:ea typeface="Times New Roman" panose="02020603050405020304" pitchFamily="18" charset="0"/>
              </a:rPr>
              <a:t>a triglyceride-rich compound formed in the liver and intestines. VLDL gradually releases triglycerides to the body cells. </a:t>
            </a:r>
            <a:endParaRPr lang="en-US" sz="1200" dirty="0" smtClean="0">
              <a:effectLst/>
              <a:latin typeface="Times New Roman" panose="02020603050405020304" pitchFamily="18" charset="0"/>
              <a:ea typeface="Times New Roman" panose="02020603050405020304" pitchFamily="18" charset="0"/>
            </a:endParaRPr>
          </a:p>
          <a:p>
            <a:pPr marL="971550" marR="0" indent="-285750">
              <a:spcBef>
                <a:spcPts val="0"/>
              </a:spcBef>
              <a:spcAft>
                <a:spcPts val="300"/>
              </a:spcAft>
              <a:buAutoNum type="romanLcPeriod"/>
              <a:tabLst>
                <a:tab pos="685800" algn="l"/>
              </a:tabLst>
            </a:pPr>
            <a:r>
              <a:rPr lang="en-US" sz="1200" dirty="0" smtClean="0">
                <a:effectLst/>
                <a:latin typeface="Times New Roman" panose="02020603050405020304" pitchFamily="18" charset="0"/>
                <a:ea typeface="Times New Roman" panose="02020603050405020304" pitchFamily="18" charset="0"/>
              </a:rPr>
              <a:t>Diets </a:t>
            </a:r>
            <a:r>
              <a:rPr lang="en-US" sz="1200" dirty="0">
                <a:effectLst/>
                <a:latin typeface="Times New Roman" panose="02020603050405020304" pitchFamily="18" charset="0"/>
                <a:ea typeface="Times New Roman" panose="02020603050405020304" pitchFamily="18" charset="0"/>
              </a:rPr>
              <a:t>high in saturated and trans fats stimulate the release of VLDL and triglycerides from the liver.</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Intermediate-density lipoprotein (IDL</a:t>
            </a:r>
            <a:r>
              <a:rPr lang="en-US" sz="1200" dirty="0" smtClean="0">
                <a:effectLst/>
                <a:latin typeface="Times New Roman" panose="02020603050405020304" pitchFamily="18" charset="0"/>
                <a:ea typeface="Times New Roman" panose="02020603050405020304" pitchFamily="18" charset="0"/>
              </a:rPr>
              <a:t>)</a:t>
            </a:r>
            <a:r>
              <a:rPr lang="en-US" sz="1200" baseline="0" dirty="0" smtClean="0">
                <a:effectLst/>
                <a:latin typeface="Times New Roman" panose="02020603050405020304" pitchFamily="18" charset="0"/>
                <a:ea typeface="Times New Roman" panose="02020603050405020304" pitchFamily="18" charset="0"/>
              </a:rPr>
              <a:t> is</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approximately 40% triglycerides; these compounds acquire cholesterol from high-density lipoprotein (HDL) as the HDL travels through the bloodstream, then return to the liver, where the liver cells convert the IDL to low-density lipoprotein (LDL).</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328830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h. 	Trans-fatty acids raise LDL levels and reduce HDL levels, a combination that may increase the risk for atherosclerosis and heart disease. </a:t>
            </a:r>
          </a:p>
          <a:p>
            <a:pPr marL="6858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Conversely, HDL protects against atherosclerosis and heart disease by picking up cholesterol released by dying cells and arterial plaques, thereby preventing their accumulation.</a:t>
            </a:r>
          </a:p>
          <a:p>
            <a:pPr marL="685800" marR="0" indent="-228600">
              <a:spcBef>
                <a:spcPts val="0"/>
              </a:spcBef>
              <a:spcAft>
                <a:spcPts val="300"/>
              </a:spcAft>
              <a:tabLst>
                <a:tab pos="685800" algn="l"/>
              </a:tabLst>
            </a:pPr>
            <a:r>
              <a:rPr lang="en-US" sz="1200" dirty="0" smtClean="0">
                <a:effectLst/>
                <a:latin typeface="Times New Roman"/>
                <a:ea typeface="Times New Roman"/>
              </a:rPr>
              <a:t>j.	Lipids are an important consideration when discussing dietary needs with patients. </a:t>
            </a:r>
          </a:p>
          <a:p>
            <a:pPr marL="685800" marR="0" indent="-228600">
              <a:spcBef>
                <a:spcPts val="0"/>
              </a:spcBef>
              <a:spcAft>
                <a:spcPts val="300"/>
              </a:spcAft>
              <a:tabLst>
                <a:tab pos="685800" algn="l"/>
              </a:tabLst>
            </a:pPr>
            <a:r>
              <a:rPr lang="en-US" sz="1200" dirty="0" smtClean="0">
                <a:effectLst/>
                <a:latin typeface="Times New Roman"/>
                <a:ea typeface="Times New Roman"/>
              </a:rPr>
              <a:t>k. 	Current recommendations from the American Heart Association (AHA) stress consumption of two servings of oily fish, such as tuna or salmon, each week.</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421972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Protein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Proteins </a:t>
            </a:r>
            <a:r>
              <a:rPr lang="en-US" sz="1200" b="0" dirty="0" smtClean="0">
                <a:effectLst/>
                <a:latin typeface="Times New Roman"/>
                <a:ea typeface="Times New Roman"/>
              </a:rPr>
              <a:t>are critical for good health. They:</a:t>
            </a:r>
            <a:endParaRPr lang="en-US" sz="1200" b="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Transport oxygen, vitamins, and minerals to target cells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Act as enzymes to catalyze chemical reactions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Act as hormones that serve as chemical messengers for regulatory functions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389817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iv.	Maintain fluid and acid–base balance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	Serve as components of antibodies that support immune function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50363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b.	Proteins are organic compounds composed of smaller building blocks called amino acids.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There are 20 different amino acids. </a:t>
            </a:r>
          </a:p>
          <a:p>
            <a:pPr marL="914400" marR="0" indent="-228600">
              <a:spcBef>
                <a:spcPts val="0"/>
              </a:spcBef>
              <a:spcAft>
                <a:spcPts val="300"/>
              </a:spcAft>
              <a:tabLst>
                <a:tab pos="685800" algn="l"/>
              </a:tabLst>
            </a:pPr>
            <a:r>
              <a:rPr lang="en-US" sz="1200" dirty="0" smtClean="0">
                <a:effectLst/>
                <a:latin typeface="Times New Roman"/>
                <a:ea typeface="Times New Roman"/>
              </a:rPr>
              <a:t>ii.	Nine are considered essential amino acids</a:t>
            </a:r>
            <a:r>
              <a:rPr lang="en-US" sz="1200" b="1" dirty="0" smtClean="0">
                <a:effectLst/>
                <a:latin typeface="Times New Roman"/>
                <a:ea typeface="Times New Roman"/>
              </a:rPr>
              <a:t> </a:t>
            </a:r>
            <a:r>
              <a:rPr lang="en-US" sz="1200" dirty="0" smtClean="0">
                <a:effectLst/>
                <a:latin typeface="Times New Roman"/>
                <a:ea typeface="Times New Roman"/>
              </a:rPr>
              <a:t>and must be provided through the diet.</a:t>
            </a:r>
          </a:p>
          <a:p>
            <a:pPr marL="685800" marR="0" indent="-228600">
              <a:spcBef>
                <a:spcPts val="0"/>
              </a:spcBef>
              <a:spcAft>
                <a:spcPts val="300"/>
              </a:spcAft>
              <a:tabLst>
                <a:tab pos="685800" algn="l"/>
              </a:tabLst>
            </a:pPr>
            <a:r>
              <a:rPr lang="en-US" sz="1200" dirty="0" smtClean="0">
                <a:effectLst/>
                <a:latin typeface="Times New Roman"/>
                <a:ea typeface="Times New Roman"/>
              </a:rPr>
              <a:t>c</a:t>
            </a:r>
            <a:r>
              <a:rPr lang="en-US" sz="1200" dirty="0" smtClean="0">
                <a:effectLst/>
                <a:latin typeface="Times New Roman"/>
                <a:ea typeface="Times New Roman"/>
              </a:rPr>
              <a:t>.	Proteins build and maintain body structures, regulate body processes, provide energy, replace skin cells and keep hair, skin, and nails healthy through the production of collagen and keratin. </a:t>
            </a:r>
          </a:p>
          <a:p>
            <a:pPr marL="685800" marR="0" indent="-228600">
              <a:spcBef>
                <a:spcPts val="0"/>
              </a:spcBef>
              <a:spcAft>
                <a:spcPts val="300"/>
              </a:spcAft>
              <a:tabLst>
                <a:tab pos="685800" algn="l"/>
              </a:tabLst>
            </a:pPr>
            <a:r>
              <a:rPr lang="en-US" sz="1200" dirty="0" smtClean="0">
                <a:effectLst/>
                <a:latin typeface="Times New Roman"/>
                <a:ea typeface="Times New Roman"/>
              </a:rPr>
              <a:t>d.	If </a:t>
            </a:r>
            <a:r>
              <a:rPr lang="en-US" sz="1200" dirty="0" smtClean="0">
                <a:effectLst/>
                <a:latin typeface="Times New Roman"/>
                <a:ea typeface="Times New Roman"/>
              </a:rPr>
              <a:t>there is not </a:t>
            </a:r>
            <a:r>
              <a:rPr lang="en-US" sz="1200" dirty="0" smtClean="0">
                <a:effectLst/>
                <a:latin typeface="Times New Roman"/>
                <a:ea typeface="Times New Roman"/>
              </a:rPr>
              <a:t>enough protein, the body will break down muscle to access stored protein, which can cause wasting of organs and other tissues.</a:t>
            </a:r>
          </a:p>
          <a:p>
            <a:pPr marL="685800" marR="0" indent="-228600">
              <a:spcBef>
                <a:spcPts val="0"/>
              </a:spcBef>
              <a:spcAft>
                <a:spcPts val="300"/>
              </a:spcAft>
              <a:tabLst>
                <a:tab pos="685800" algn="l"/>
              </a:tabLst>
            </a:pPr>
            <a:r>
              <a:rPr lang="en-US" sz="1200" dirty="0" smtClean="0">
                <a:effectLst/>
                <a:latin typeface="Times New Roman"/>
                <a:ea typeface="Times New Roman"/>
              </a:rPr>
              <a:t>e.	Excessively high protein levels can contribute to kidney problems, osteoporosis, heart disease, obesity, gout, and some cancers.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189137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228600" marR="0" indent="-228600">
              <a:spcBef>
                <a:spcPts val="600"/>
              </a:spcBef>
              <a:spcAft>
                <a:spcPts val="600"/>
              </a:spcAft>
            </a:pPr>
            <a:r>
              <a:rPr lang="en-US" sz="1200" b="0" dirty="0" smtClean="0">
                <a:effectLst/>
                <a:latin typeface="Times New Roman"/>
                <a:ea typeface="Times New Roman"/>
              </a:rPr>
              <a:t>E.	Micronutrients</a:t>
            </a:r>
          </a:p>
          <a:p>
            <a:pPr marL="457200" marR="0" indent="-228600">
              <a:spcBef>
                <a:spcPts val="0"/>
              </a:spcBef>
              <a:spcAft>
                <a:spcPts val="300"/>
              </a:spcAft>
              <a:tabLst>
                <a:tab pos="457200" algn="l"/>
              </a:tabLst>
            </a:pPr>
            <a:r>
              <a:rPr lang="en-US" sz="1400" dirty="0" smtClean="0">
                <a:effectLst/>
                <a:latin typeface="Times New Roman"/>
                <a:ea typeface="Times New Roman"/>
              </a:rPr>
              <a:t>1. 	Vitamins</a:t>
            </a:r>
          </a:p>
          <a:p>
            <a:pPr marL="685800" marR="0" indent="-228600">
              <a:spcBef>
                <a:spcPts val="0"/>
              </a:spcBef>
              <a:spcAft>
                <a:spcPts val="300"/>
              </a:spcAft>
              <a:tabLst>
                <a:tab pos="685800" algn="l"/>
              </a:tabLst>
            </a:pPr>
            <a:r>
              <a:rPr lang="en-US" sz="1400" dirty="0" smtClean="0">
                <a:effectLst/>
                <a:latin typeface="Times New Roman"/>
                <a:ea typeface="Times New Roman"/>
              </a:rPr>
              <a:t>a. 	Organic compounds that contain carbon and hydrogen and, in some cases, oxygen, nitrogen, phosphorus, sulfur, and other </a:t>
            </a:r>
            <a:r>
              <a:rPr lang="en-US" sz="1400" dirty="0" smtClean="0">
                <a:effectLst/>
                <a:latin typeface="Times New Roman"/>
                <a:ea typeface="Times New Roman"/>
              </a:rPr>
              <a:t>elements</a:t>
            </a:r>
            <a:endParaRPr lang="en-US" sz="14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The role of vitamins is to regulate body processes such as blood clotting and calcium balance and generally act to keep organs and tissues functioning.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78638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20</a:t>
            </a:r>
            <a:r>
              <a:rPr lang="en-US"/>
              <a:t>: </a:t>
            </a:r>
            <a:r>
              <a:rPr lang="en-US" baseline="0" smtClean="0"/>
              <a:t>Nutrition</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c.	Vitamins do not yield energy directly but have roles in the extraction of energy from fats, proteins, and carbohydrates. </a:t>
            </a:r>
          </a:p>
          <a:p>
            <a:pPr marL="685800" marR="0" indent="-228600">
              <a:spcBef>
                <a:spcPts val="0"/>
              </a:spcBef>
              <a:spcAft>
                <a:spcPts val="300"/>
              </a:spcAft>
              <a:tabLst>
                <a:tab pos="685800" algn="l"/>
              </a:tabLst>
            </a:pPr>
            <a:r>
              <a:rPr lang="en-US" sz="1200" dirty="0" smtClean="0">
                <a:effectLst/>
                <a:latin typeface="Times New Roman"/>
                <a:ea typeface="Times New Roman"/>
              </a:rPr>
              <a:t>d. 	Types of vitamins</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Fat-soluble </a:t>
            </a:r>
          </a:p>
          <a:p>
            <a:pPr marL="1143000" marR="0" indent="-228600">
              <a:spcBef>
                <a:spcPts val="0"/>
              </a:spcBef>
              <a:spcAft>
                <a:spcPts val="300"/>
              </a:spcAft>
              <a:tabLst>
                <a:tab pos="685800" algn="l"/>
              </a:tabLst>
            </a:pPr>
            <a:r>
              <a:rPr lang="en-US" sz="1200" dirty="0" smtClean="0">
                <a:effectLst/>
                <a:latin typeface="Times New Roman"/>
                <a:ea typeface="Times New Roman"/>
              </a:rPr>
              <a:t>a) 	Vitamins A, D, E, and K</a:t>
            </a:r>
          </a:p>
          <a:p>
            <a:pPr marL="1143000" marR="0" indent="-228600">
              <a:spcBef>
                <a:spcPts val="0"/>
              </a:spcBef>
              <a:spcAft>
                <a:spcPts val="300"/>
              </a:spcAft>
              <a:tabLst>
                <a:tab pos="685800" algn="l"/>
              </a:tabLst>
            </a:pPr>
            <a:r>
              <a:rPr lang="en-US" sz="1200" dirty="0" smtClean="0">
                <a:effectLst/>
                <a:latin typeface="Times New Roman"/>
                <a:ea typeface="Times New Roman"/>
              </a:rPr>
              <a:t>b) 	Accumulate in the tissues and can be stored in the body indefinitely</a:t>
            </a:r>
          </a:p>
          <a:p>
            <a:pPr marL="685800" marR="0" indent="-228600">
              <a:spcBef>
                <a:spcPts val="0"/>
              </a:spcBef>
              <a:spcAft>
                <a:spcPts val="300"/>
              </a:spcAft>
              <a:tabLst>
                <a:tab pos="685800" algn="l"/>
              </a:tabLst>
            </a:pPr>
            <a:r>
              <a:rPr lang="en-US" sz="1200" dirty="0" smtClean="0">
                <a:effectLst/>
                <a:latin typeface="Times New Roman"/>
                <a:ea typeface="Times New Roman"/>
              </a:rPr>
              <a:t>	ii.	Water-soluble </a:t>
            </a:r>
          </a:p>
          <a:p>
            <a:pPr marL="1143000" marR="0" lvl="0" indent="-228600">
              <a:spcBef>
                <a:spcPts val="0"/>
              </a:spcBef>
              <a:spcAft>
                <a:spcPts val="300"/>
              </a:spcAft>
              <a:buFont typeface="+mj-lt"/>
              <a:buAutoNum type="alphaLcParenR"/>
              <a:tabLst>
                <a:tab pos="685800" algn="l"/>
              </a:tabLst>
            </a:pPr>
            <a:r>
              <a:rPr lang="en-US" sz="1200" dirty="0" smtClean="0">
                <a:effectLst/>
                <a:latin typeface="Times New Roman"/>
                <a:ea typeface="Times New Roman"/>
              </a:rPr>
              <a:t>Vitamin C, eight B vitamins, folate, pantothenic acid, and biotin</a:t>
            </a:r>
          </a:p>
          <a:p>
            <a:pPr marL="1143000" marR="0" lvl="0" indent="-228600">
              <a:spcBef>
                <a:spcPts val="0"/>
              </a:spcBef>
              <a:spcAft>
                <a:spcPts val="300"/>
              </a:spcAft>
              <a:buFont typeface="+mj-lt"/>
              <a:buAutoNum type="alphaLcParenR"/>
              <a:tabLst>
                <a:tab pos="685800" algn="l"/>
              </a:tabLst>
            </a:pPr>
            <a:r>
              <a:rPr lang="en-US" sz="1200" dirty="0" smtClean="0">
                <a:effectLst/>
                <a:latin typeface="Times New Roman"/>
                <a:ea typeface="Times New Roman"/>
              </a:rPr>
              <a:t>Filtered by the kidneys and excreted in urine</a:t>
            </a:r>
          </a:p>
          <a:p>
            <a:pPr marL="1143000" marR="0" lvl="0" indent="-228600">
              <a:spcBef>
                <a:spcPts val="0"/>
              </a:spcBef>
              <a:spcAft>
                <a:spcPts val="300"/>
              </a:spcAft>
              <a:buFont typeface="+mj-lt"/>
              <a:buAutoNum type="alphaLcParenR"/>
              <a:tabLst>
                <a:tab pos="685800" algn="l"/>
              </a:tabLst>
            </a:pPr>
            <a:r>
              <a:rPr lang="en-US" sz="1200" dirty="0" smtClean="0">
                <a:effectLst/>
                <a:latin typeface="Times New Roman"/>
                <a:ea typeface="Times New Roman"/>
              </a:rPr>
              <a:t>Unlike fat-soluble vitamins, water-soluble vitamins do not need lipoprotein carriers to enter the cells.</a:t>
            </a:r>
          </a:p>
          <a:p>
            <a:pPr marL="1143000" marR="0" indent="-228600">
              <a:spcBef>
                <a:spcPts val="0"/>
              </a:spcBef>
              <a:spcAft>
                <a:spcPts val="300"/>
              </a:spcAft>
              <a:tabLst>
                <a:tab pos="685800" algn="l"/>
              </a:tabLst>
            </a:pP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68943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Minerals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Simple</a:t>
            </a:r>
            <a:r>
              <a:rPr lang="en-US" sz="1200" dirty="0">
                <a:effectLst/>
                <a:latin typeface="Times New Roman" panose="02020603050405020304" pitchFamily="18" charset="0"/>
                <a:ea typeface="Times New Roman" panose="02020603050405020304" pitchFamily="18" charset="0"/>
              </a:rPr>
              <a:t>, inorganic substances, at least 16 of which are essential to </a:t>
            </a:r>
            <a:r>
              <a:rPr lang="en-US" sz="1200" dirty="0" smtClean="0">
                <a:effectLst/>
                <a:latin typeface="Times New Roman" panose="02020603050405020304" pitchFamily="18" charset="0"/>
                <a:ea typeface="Times New Roman" panose="02020603050405020304" pitchFamily="18" charset="0"/>
              </a:rPr>
              <a:t>health</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smtClean="0">
                <a:effectLst/>
                <a:latin typeface="Times New Roman"/>
                <a:ea typeface="Times New Roman"/>
              </a:rPr>
              <a:t>b.	</a:t>
            </a:r>
            <a:r>
              <a:rPr lang="en-US" sz="1200" dirty="0" err="1" smtClean="0">
                <a:effectLst/>
                <a:latin typeface="Times New Roman"/>
                <a:ea typeface="Times New Roman"/>
              </a:rPr>
              <a:t>Macrominerals</a:t>
            </a:r>
            <a:r>
              <a:rPr lang="en-US" sz="1200" dirty="0" smtClean="0">
                <a:effectLst/>
                <a:latin typeface="Times New Roman"/>
                <a:ea typeface="Times New Roman"/>
              </a:rPr>
              <a:t> (needed in relatively large quantities as compared with other minerals)</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Sodium (Na)</a:t>
            </a:r>
          </a:p>
          <a:p>
            <a:pPr marL="685800" marR="0" indent="-228600">
              <a:spcBef>
                <a:spcPts val="0"/>
              </a:spcBef>
              <a:spcAft>
                <a:spcPts val="300"/>
              </a:spcAft>
              <a:tabLst>
                <a:tab pos="685800" algn="l"/>
              </a:tabLst>
            </a:pPr>
            <a:r>
              <a:rPr lang="en-US" sz="1200" dirty="0" smtClean="0">
                <a:effectLst/>
                <a:latin typeface="Times New Roman"/>
                <a:ea typeface="Times New Roman"/>
              </a:rPr>
              <a:t>	ii.	Potassium (K)</a:t>
            </a:r>
          </a:p>
          <a:p>
            <a:pPr marL="685800" marR="0" indent="-228600" algn="l" defTabSz="914400" rtl="0" eaLnBrk="0" fontAlgn="base" latinLnBrk="0" hangingPunct="0">
              <a:lnSpc>
                <a:spcPct val="100000"/>
              </a:lnSpc>
              <a:spcBef>
                <a:spcPts val="0"/>
              </a:spcBef>
              <a:spcAft>
                <a:spcPts val="300"/>
              </a:spcAft>
              <a:buClrTx/>
              <a:buSzTx/>
              <a:buFontTx/>
              <a:buNone/>
              <a:tabLst>
                <a:tab pos="685800" algn="l"/>
              </a:tabLst>
              <a:defRPr/>
            </a:pPr>
            <a:r>
              <a:rPr lang="en-US" sz="1200" dirty="0" smtClean="0">
                <a:effectLst/>
                <a:latin typeface="Times New Roman"/>
                <a:ea typeface="Times New Roman"/>
              </a:rPr>
              <a:t>	iii.	Calcium (Ca)</a:t>
            </a:r>
          </a:p>
          <a:p>
            <a:pPr marL="685800" marR="0" indent="-228600">
              <a:spcBef>
                <a:spcPts val="0"/>
              </a:spcBef>
              <a:spcAft>
                <a:spcPts val="300"/>
              </a:spcAft>
              <a:tabLst>
                <a:tab pos="685800" algn="l"/>
              </a:tabLst>
            </a:pP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113525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a:ea typeface="Times New Roman"/>
              </a:rPr>
              <a:t>iv.	Chloride (Cl</a:t>
            </a:r>
            <a:r>
              <a:rPr lang="en-US" sz="1200" baseline="30000" dirty="0" smtClean="0">
                <a:effectLst/>
                <a:latin typeface="Times New Roman"/>
                <a:ea typeface="Times New Roman"/>
              </a:rPr>
              <a:t>-</a:t>
            </a:r>
            <a:r>
              <a:rPr lang="en-US" sz="1200" dirty="0" smtClean="0">
                <a:effectLst/>
                <a:latin typeface="Times New Roman"/>
                <a:ea typeface="Times New Roman"/>
              </a:rPr>
              <a:t>)</a:t>
            </a:r>
          </a:p>
          <a:p>
            <a:pPr marL="685800" marR="0" indent="-228600">
              <a:spcBef>
                <a:spcPts val="0"/>
              </a:spcBef>
              <a:spcAft>
                <a:spcPts val="300"/>
              </a:spcAft>
              <a:tabLst>
                <a:tab pos="685800" algn="l"/>
              </a:tabLst>
            </a:pPr>
            <a:r>
              <a:rPr lang="en-US" sz="1200" dirty="0" smtClean="0">
                <a:effectLst/>
                <a:latin typeface="Times New Roman"/>
                <a:ea typeface="Times New Roman"/>
              </a:rPr>
              <a:t>	v. 	Phosphorus (P)</a:t>
            </a:r>
          </a:p>
          <a:p>
            <a:pPr marL="685800" marR="0" indent="-228600">
              <a:spcBef>
                <a:spcPts val="0"/>
              </a:spcBef>
              <a:spcAft>
                <a:spcPts val="300"/>
              </a:spcAft>
              <a:tabLst>
                <a:tab pos="685800" algn="l"/>
              </a:tabLst>
            </a:pPr>
            <a:r>
              <a:rPr lang="en-US" sz="1200" dirty="0" smtClean="0">
                <a:effectLst/>
                <a:latin typeface="Times New Roman"/>
                <a:ea typeface="Times New Roman"/>
              </a:rPr>
              <a:t>	vi.	Magnesium (Mg)</a:t>
            </a:r>
          </a:p>
          <a:p>
            <a:pPr marL="685800" marR="0" indent="-228600">
              <a:spcBef>
                <a:spcPts val="0"/>
              </a:spcBef>
              <a:spcAft>
                <a:spcPts val="300"/>
              </a:spcAft>
              <a:tabLst>
                <a:tab pos="685800" algn="l"/>
              </a:tabLst>
            </a:pPr>
            <a:r>
              <a:rPr lang="en-US" sz="1200" dirty="0" smtClean="0">
                <a:effectLst/>
                <a:latin typeface="Times New Roman"/>
                <a:ea typeface="Times New Roman"/>
              </a:rPr>
              <a:t>c. 	</a:t>
            </a:r>
            <a:r>
              <a:rPr lang="en-US" sz="1200" dirty="0" err="1" smtClean="0">
                <a:effectLst/>
                <a:latin typeface="Times New Roman"/>
                <a:ea typeface="Times New Roman"/>
              </a:rPr>
              <a:t>Microminerals</a:t>
            </a:r>
            <a:r>
              <a:rPr lang="en-US" sz="1200" dirty="0" smtClean="0">
                <a:effectLst/>
                <a:latin typeface="Times New Roman"/>
                <a:ea typeface="Times New Roman"/>
              </a:rPr>
              <a:t> (small quantities are needed to maintain a healthy body)</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Iron</a:t>
            </a:r>
          </a:p>
          <a:p>
            <a:pPr marL="685800" marR="0" indent="-228600">
              <a:spcBef>
                <a:spcPts val="0"/>
              </a:spcBef>
              <a:spcAft>
                <a:spcPts val="300"/>
              </a:spcAft>
              <a:tabLst>
                <a:tab pos="685800" algn="l"/>
              </a:tabLst>
            </a:pPr>
            <a:r>
              <a:rPr lang="en-US" sz="1200" dirty="0" smtClean="0">
                <a:effectLst/>
                <a:latin typeface="Times New Roman"/>
                <a:ea typeface="Times New Roman"/>
              </a:rPr>
              <a:t>	ii.	Zinc</a:t>
            </a:r>
          </a:p>
          <a:p>
            <a:pPr marL="685800" marR="0" indent="-228600">
              <a:spcBef>
                <a:spcPts val="0"/>
              </a:spcBef>
              <a:spcAft>
                <a:spcPts val="300"/>
              </a:spcAft>
              <a:tabLst>
                <a:tab pos="685800" algn="l"/>
              </a:tabLst>
            </a:pPr>
            <a:r>
              <a:rPr lang="en-US" sz="1200" dirty="0" smtClean="0">
                <a:effectLst/>
                <a:latin typeface="Times New Roman"/>
                <a:ea typeface="Times New Roman"/>
              </a:rPr>
              <a:t>	iii.	Copper</a:t>
            </a:r>
          </a:p>
          <a:p>
            <a:pPr marL="685800" marR="0" indent="-228600">
              <a:spcBef>
                <a:spcPts val="0"/>
              </a:spcBef>
              <a:spcAft>
                <a:spcPts val="300"/>
              </a:spcAft>
              <a:tabLst>
                <a:tab pos="685800" algn="l"/>
              </a:tabLst>
            </a:pPr>
            <a:r>
              <a:rPr lang="en-US" sz="1200" dirty="0" smtClean="0">
                <a:effectLst/>
                <a:latin typeface="Times New Roman"/>
                <a:ea typeface="Times New Roman"/>
              </a:rPr>
              <a:t>	iv.	Manganese</a:t>
            </a:r>
          </a:p>
          <a:p>
            <a:pPr marL="685800" marR="0" indent="-228600">
              <a:spcBef>
                <a:spcPts val="0"/>
              </a:spcBef>
              <a:spcAft>
                <a:spcPts val="300"/>
              </a:spcAft>
              <a:tabLst>
                <a:tab pos="685800" algn="l"/>
              </a:tabLst>
            </a:pPr>
            <a:r>
              <a:rPr lang="en-US" sz="1200" dirty="0" smtClean="0">
                <a:effectLst/>
                <a:latin typeface="Times New Roman"/>
                <a:ea typeface="Times New Roman"/>
              </a:rPr>
              <a:t>	v.	Molybdenum</a:t>
            </a:r>
          </a:p>
          <a:p>
            <a:pPr marL="685800" marR="0" indent="-228600">
              <a:spcBef>
                <a:spcPts val="0"/>
              </a:spcBef>
              <a:spcAft>
                <a:spcPts val="300"/>
              </a:spcAft>
              <a:tabLst>
                <a:tab pos="685800" algn="l"/>
              </a:tabLst>
            </a:pPr>
            <a:r>
              <a:rPr lang="en-US" sz="1200" dirty="0" smtClean="0">
                <a:effectLst/>
                <a:latin typeface="Times New Roman"/>
                <a:ea typeface="Times New Roman"/>
              </a:rPr>
              <a:t>	vi.	Selenium	</a:t>
            </a:r>
          </a:p>
          <a:p>
            <a:pPr marL="685800" marR="0" indent="-228600">
              <a:spcBef>
                <a:spcPts val="0"/>
              </a:spcBef>
              <a:spcAft>
                <a:spcPts val="300"/>
              </a:spcAft>
              <a:tabLst>
                <a:tab pos="685800" algn="l"/>
              </a:tabLst>
            </a:pPr>
            <a:r>
              <a:rPr lang="en-US" sz="1200" dirty="0" smtClean="0">
                <a:effectLst/>
                <a:latin typeface="Times New Roman"/>
                <a:ea typeface="Times New Roman"/>
              </a:rPr>
              <a:t>	vii.	</a:t>
            </a:r>
            <a:r>
              <a:rPr lang="en-US" sz="1200" dirty="0" smtClean="0">
                <a:effectLst/>
                <a:latin typeface="Times New Roman"/>
                <a:ea typeface="Times New Roman"/>
              </a:rPr>
              <a:t>Iodine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viii. </a:t>
            </a:r>
            <a:r>
              <a:rPr lang="en-US" sz="1200" dirty="0" smtClean="0">
                <a:effectLst/>
                <a:latin typeface="Times New Roman"/>
                <a:ea typeface="Times New Roman"/>
              </a:rPr>
              <a:t>Fluoride</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966407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b="0" dirty="0" smtClean="0"/>
          </a:p>
          <a:p>
            <a:r>
              <a:rPr lang="en-US" b="0" dirty="0" smtClean="0"/>
              <a:t>F. Water</a:t>
            </a:r>
            <a:endParaRPr lang="en-US" b="0" dirty="0"/>
          </a:p>
          <a:p>
            <a:pPr marL="457200" marR="0" indent="-228600">
              <a:spcBef>
                <a:spcPts val="0"/>
              </a:spcBef>
              <a:spcAft>
                <a:spcPts val="300"/>
              </a:spcAft>
              <a:tabLst>
                <a:tab pos="457200" algn="l"/>
              </a:tabLst>
            </a:pPr>
            <a:r>
              <a:rPr lang="en-US" sz="1200" dirty="0" smtClean="0">
                <a:effectLst/>
                <a:latin typeface="Times New Roman"/>
                <a:ea typeface="Times New Roman"/>
              </a:rPr>
              <a:t>1. 	Water is the most essential nutrient. The human body is nearly 60% water. </a:t>
            </a:r>
          </a:p>
          <a:p>
            <a:pPr marL="457200" marR="0" indent="-228600">
              <a:spcBef>
                <a:spcPts val="0"/>
              </a:spcBef>
              <a:spcAft>
                <a:spcPts val="300"/>
              </a:spcAft>
              <a:tabLst>
                <a:tab pos="457200" algn="l"/>
              </a:tabLst>
            </a:pPr>
            <a:r>
              <a:rPr lang="en-US" sz="1200" dirty="0" smtClean="0">
                <a:effectLst/>
                <a:latin typeface="Times New Roman"/>
                <a:ea typeface="Times New Roman"/>
              </a:rPr>
              <a:t>2. 	Water in the body includes dissolved minerals called electrolytes; each cell must have the right mix of water and electrolytes to survive.</a:t>
            </a:r>
          </a:p>
          <a:p>
            <a:pPr marL="457200" marR="0" indent="-228600">
              <a:spcBef>
                <a:spcPts val="0"/>
              </a:spcBef>
              <a:spcAft>
                <a:spcPts val="300"/>
              </a:spcAft>
              <a:tabLst>
                <a:tab pos="457200" algn="l"/>
              </a:tabLst>
            </a:pPr>
            <a:r>
              <a:rPr lang="en-US" sz="1200" dirty="0" smtClean="0">
                <a:effectLst/>
                <a:latin typeface="Times New Roman"/>
                <a:ea typeface="Times New Roman"/>
              </a:rPr>
              <a:t>3.	Water’s roles include: </a:t>
            </a:r>
          </a:p>
          <a:p>
            <a:pPr marL="685800" marR="0" indent="-228600">
              <a:spcBef>
                <a:spcPts val="0"/>
              </a:spcBef>
              <a:spcAft>
                <a:spcPts val="300"/>
              </a:spcAft>
              <a:tabLst>
                <a:tab pos="685800" algn="l"/>
              </a:tabLst>
            </a:pPr>
            <a:r>
              <a:rPr lang="en-US" sz="1200" dirty="0" smtClean="0">
                <a:effectLst/>
                <a:latin typeface="Times New Roman"/>
                <a:ea typeface="Times New Roman"/>
              </a:rPr>
              <a:t>a.	Temperature control</a:t>
            </a:r>
          </a:p>
          <a:p>
            <a:pPr marL="685800" marR="0" indent="-228600">
              <a:spcBef>
                <a:spcPts val="0"/>
              </a:spcBef>
              <a:spcAft>
                <a:spcPts val="300"/>
              </a:spcAft>
              <a:tabLst>
                <a:tab pos="685800" algn="l"/>
              </a:tabLst>
            </a:pPr>
            <a:r>
              <a:rPr lang="en-US" sz="1200" dirty="0" smtClean="0">
                <a:effectLst/>
                <a:latin typeface="Times New Roman"/>
                <a:ea typeface="Times New Roman"/>
              </a:rPr>
              <a:t>b.	Lubrication of joints</a:t>
            </a:r>
          </a:p>
          <a:p>
            <a:pPr marL="685800" marR="0" indent="-228600">
              <a:spcBef>
                <a:spcPts val="0"/>
              </a:spcBef>
              <a:spcAft>
                <a:spcPts val="300"/>
              </a:spcAft>
              <a:tabLst>
                <a:tab pos="685800" algn="l"/>
              </a:tabLst>
            </a:pPr>
            <a:r>
              <a:rPr lang="en-US" sz="1200" dirty="0" smtClean="0">
                <a:effectLst/>
                <a:latin typeface="Times New Roman"/>
                <a:ea typeface="Times New Roman"/>
              </a:rPr>
              <a:t>c. 	Transport of nutrients and wastes</a:t>
            </a:r>
          </a:p>
          <a:p>
            <a:pPr marL="685800" marR="0" indent="-228600">
              <a:spcBef>
                <a:spcPts val="0"/>
              </a:spcBef>
              <a:spcAft>
                <a:spcPts val="300"/>
              </a:spcAft>
              <a:tabLst>
                <a:tab pos="685800" algn="l"/>
              </a:tabLst>
            </a:pPr>
            <a:r>
              <a:rPr lang="en-US" sz="1200" dirty="0" smtClean="0">
                <a:effectLst/>
                <a:latin typeface="Times New Roman"/>
                <a:ea typeface="Times New Roman"/>
              </a:rPr>
              <a:t>d. 	Facilitation of metabolism</a:t>
            </a:r>
          </a:p>
          <a:p>
            <a:pPr marL="685800" marR="0" indent="-228600">
              <a:spcBef>
                <a:spcPts val="0"/>
              </a:spcBef>
              <a:spcAft>
                <a:spcPts val="300"/>
              </a:spcAft>
              <a:tabLst>
                <a:tab pos="685800" algn="l"/>
              </a:tabLst>
            </a:pPr>
            <a:r>
              <a:rPr lang="en-US" sz="1200" dirty="0" smtClean="0">
                <a:effectLst/>
                <a:latin typeface="Times New Roman"/>
                <a:ea typeface="Times New Roman"/>
              </a:rPr>
              <a:t>e. 	Maintenance of acid–base balance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171566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685800" algn="l"/>
              </a:tabLst>
            </a:pPr>
            <a:r>
              <a:rPr lang="en-US" sz="1200" dirty="0" smtClean="0">
                <a:effectLst/>
                <a:latin typeface="Times New Roman"/>
                <a:ea typeface="Times New Roman"/>
              </a:rPr>
              <a:t>4.	Dehydration occurs when the body does not have enough water. </a:t>
            </a:r>
          </a:p>
          <a:p>
            <a:pPr marL="685800" marR="0" indent="-228600">
              <a:spcBef>
                <a:spcPts val="0"/>
              </a:spcBef>
              <a:spcAft>
                <a:spcPts val="300"/>
              </a:spcAft>
              <a:tabLst>
                <a:tab pos="685800" algn="l"/>
              </a:tabLst>
            </a:pPr>
            <a:r>
              <a:rPr lang="en-US" sz="1200" dirty="0" smtClean="0">
                <a:effectLst/>
                <a:latin typeface="Times New Roman"/>
                <a:ea typeface="Times New Roman"/>
              </a:rPr>
              <a:t>a.	Chronic dehydration can lead to constipation, hypertension, heart disease, glaucoma, and diabetic complications.</a:t>
            </a:r>
          </a:p>
          <a:p>
            <a:pPr marL="457200" marR="0" indent="-228600">
              <a:spcBef>
                <a:spcPts val="0"/>
              </a:spcBef>
              <a:spcAft>
                <a:spcPts val="300"/>
              </a:spcAft>
              <a:tabLst>
                <a:tab pos="685800" algn="l"/>
              </a:tabLst>
            </a:pPr>
            <a:r>
              <a:rPr lang="en-US" sz="1200" dirty="0" smtClean="0">
                <a:effectLst/>
                <a:latin typeface="Times New Roman"/>
                <a:ea typeface="Times New Roman"/>
              </a:rPr>
              <a:t>5.	Water intoxication occurs when a person overhydrates beyond the kidneys’ ability to eliminate the excess water. </a:t>
            </a:r>
          </a:p>
          <a:p>
            <a:pPr marL="685800" marR="0" indent="-228600">
              <a:spcBef>
                <a:spcPts val="0"/>
              </a:spcBef>
              <a:spcAft>
                <a:spcPts val="300"/>
              </a:spcAft>
              <a:tabLst>
                <a:tab pos="685800" algn="l"/>
              </a:tabLst>
            </a:pPr>
            <a:r>
              <a:rPr lang="en-US" sz="1200" dirty="0" smtClean="0">
                <a:effectLst/>
                <a:latin typeface="Times New Roman"/>
                <a:ea typeface="Times New Roman"/>
              </a:rPr>
              <a:t>a.	Particularly a problem when a person rehydrates with large quantities of water and no electrolytes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2488891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V. Components of a Well-Balanced Diet for a Healthy Adult</a:t>
            </a:r>
          </a:p>
          <a:p>
            <a:pPr marL="228600" marR="0" indent="-228600">
              <a:spcBef>
                <a:spcPts val="600"/>
              </a:spcBef>
              <a:spcAft>
                <a:spcPts val="600"/>
              </a:spcAft>
            </a:pPr>
            <a:r>
              <a:rPr lang="en-US" sz="1400" b="0" dirty="0" smtClean="0">
                <a:effectLst/>
                <a:latin typeface="Times New Roman"/>
                <a:ea typeface="Times New Roman"/>
              </a:rPr>
              <a:t>A.	 The template for good nutrition relies on two basic concepts: </a:t>
            </a:r>
          </a:p>
          <a:p>
            <a:pPr marL="457200" marR="0" indent="-228600">
              <a:spcBef>
                <a:spcPts val="0"/>
              </a:spcBef>
              <a:spcAft>
                <a:spcPts val="300"/>
              </a:spcAft>
              <a:tabLst>
                <a:tab pos="685800" algn="l"/>
              </a:tabLst>
            </a:pPr>
            <a:r>
              <a:rPr lang="en-US" sz="1400" dirty="0" smtClean="0">
                <a:effectLst/>
                <a:latin typeface="Times New Roman"/>
                <a:ea typeface="Times New Roman"/>
              </a:rPr>
              <a:t>1.	Maintain calorie balance over time to achieve and sustain a healthy weight </a:t>
            </a:r>
          </a:p>
          <a:p>
            <a:pPr marL="457200" marR="0" indent="-228600">
              <a:spcBef>
                <a:spcPts val="0"/>
              </a:spcBef>
              <a:spcAft>
                <a:spcPts val="300"/>
              </a:spcAft>
              <a:tabLst>
                <a:tab pos="685800" algn="l"/>
              </a:tabLst>
            </a:pPr>
            <a:r>
              <a:rPr lang="en-US" sz="1400" dirty="0" smtClean="0">
                <a:effectLst/>
                <a:latin typeface="Times New Roman"/>
                <a:ea typeface="Times New Roman"/>
              </a:rPr>
              <a:t>2. 	Focus on consuming nutrient-dense foods and beverages</a:t>
            </a:r>
          </a:p>
          <a:p>
            <a:pPr marL="457200" marR="0" indent="-228600">
              <a:spcBef>
                <a:spcPts val="0"/>
              </a:spcBef>
              <a:spcAft>
                <a:spcPts val="300"/>
              </a:spcAft>
              <a:tabLst>
                <a:tab pos="457200" algn="l"/>
              </a:tabLst>
            </a:pPr>
            <a:r>
              <a:rPr lang="en-US" sz="1400" dirty="0" smtClean="0">
                <a:effectLst/>
                <a:latin typeface="Times New Roman"/>
                <a:ea typeface="Times New Roman"/>
              </a:rPr>
              <a:t>3. 	The goal is to effect a gradual change by decreasing caloric intake and increasing caloric expenditure.</a:t>
            </a:r>
          </a:p>
          <a:p>
            <a:pPr marL="457200" marR="0" indent="-228600">
              <a:spcBef>
                <a:spcPts val="0"/>
              </a:spcBef>
              <a:spcAft>
                <a:spcPts val="300"/>
              </a:spcAft>
              <a:tabLst>
                <a:tab pos="457200" algn="l"/>
              </a:tabLst>
            </a:pPr>
            <a:r>
              <a:rPr lang="en-US" sz="1400" dirty="0" smtClean="0">
                <a:effectLst/>
                <a:latin typeface="Times New Roman"/>
                <a:ea typeface="Times New Roman"/>
              </a:rPr>
              <a:t>4.	To make better choices, we need to pay more attention to the packaged foods we buy or invest in preparing our own meals with nutrient-rich content.</a:t>
            </a:r>
          </a:p>
          <a:p>
            <a:pPr marL="457200" marR="0" indent="-228600">
              <a:spcBef>
                <a:spcPts val="0"/>
              </a:spcBef>
              <a:spcAft>
                <a:spcPts val="300"/>
              </a:spcAft>
              <a:tabLst>
                <a:tab pos="457200" algn="l"/>
              </a:tabLst>
            </a:pPr>
            <a:r>
              <a:rPr lang="en-US" sz="1400" dirty="0" smtClean="0">
                <a:effectLst/>
                <a:latin typeface="Times New Roman"/>
                <a:ea typeface="Times New Roman"/>
              </a:rPr>
              <a:t>5. 	Helping your patients achieve good nutritional health includes three guiding principles:</a:t>
            </a:r>
          </a:p>
          <a:p>
            <a:pPr marL="685800" marR="0" indent="-228600">
              <a:spcBef>
                <a:spcPts val="0"/>
              </a:spcBef>
              <a:spcAft>
                <a:spcPts val="300"/>
              </a:spcAft>
              <a:tabLst>
                <a:tab pos="685800" algn="l"/>
              </a:tabLst>
            </a:pPr>
            <a:r>
              <a:rPr lang="en-US" sz="1400" dirty="0" smtClean="0">
                <a:effectLst/>
                <a:latin typeface="Times New Roman"/>
                <a:ea typeface="Times New Roman"/>
              </a:rPr>
              <a:t>a.	First, ensure that all patients have access to nutritious foods and opportunities for physical activity.</a:t>
            </a:r>
          </a:p>
          <a:p>
            <a:pPr marL="685800" marR="0" indent="-228600">
              <a:spcBef>
                <a:spcPts val="0"/>
              </a:spcBef>
              <a:spcAft>
                <a:spcPts val="300"/>
              </a:spcAft>
              <a:tabLst>
                <a:tab pos="685800" algn="l"/>
              </a:tabLst>
            </a:pPr>
            <a:r>
              <a:rPr lang="en-US" sz="1400" dirty="0" smtClean="0">
                <a:effectLst/>
                <a:latin typeface="Times New Roman"/>
                <a:ea typeface="Times New Roman"/>
              </a:rPr>
              <a:t>b. 	Second, facilitate individual behavior through helping the patient to implement the nutritionist’s food plan.</a:t>
            </a:r>
          </a:p>
          <a:p>
            <a:pPr marL="685800" marR="0" indent="-228600">
              <a:spcBef>
                <a:spcPts val="0"/>
              </a:spcBef>
              <a:spcAft>
                <a:spcPts val="300"/>
              </a:spcAft>
              <a:tabLst>
                <a:tab pos="685800" algn="l"/>
              </a:tabLst>
            </a:pPr>
            <a:r>
              <a:rPr lang="en-US" sz="1400" dirty="0" smtClean="0">
                <a:effectLst/>
                <a:latin typeface="Times New Roman"/>
                <a:ea typeface="Times New Roman"/>
              </a:rPr>
              <a:t>c. 	Third, set the stage for lifelong healthy eating, physical activity, and weight management behaviors.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2622225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Digestion and Absorption Issues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Influences and issues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Once chewed and swallowed, food is broken down in the gastrointestinal system, nutrients are extracted, and the rest is eliminated as waste.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any step in this process, patients can have problems—with eating, swallowing, digestion, nutrient extraction, or elimination—that interfere with proper nutrition.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Influences on digestion and absorption also include: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Psychological influences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Chemical influences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Bacterial influences</a:t>
            </a:r>
          </a:p>
          <a:p>
            <a:pPr marL="457200" marR="0" indent="-228600">
              <a:spcBef>
                <a:spcPts val="0"/>
              </a:spcBef>
              <a:spcAft>
                <a:spcPts val="300"/>
              </a:spcAft>
              <a:tabLst>
                <a:tab pos="457200" algn="l"/>
              </a:tabLst>
            </a:pPr>
            <a:r>
              <a:rPr lang="en-US" sz="1200" dirty="0" smtClean="0">
                <a:effectLst/>
                <a:latin typeface="Times New Roman"/>
                <a:ea typeface="Times New Roman"/>
              </a:rPr>
              <a:t>4.	Some digestion and absorption issues include:</a:t>
            </a:r>
          </a:p>
          <a:p>
            <a:pPr marL="685800" marR="0" indent="-228600">
              <a:spcBef>
                <a:spcPts val="0"/>
              </a:spcBef>
              <a:spcAft>
                <a:spcPts val="300"/>
              </a:spcAft>
              <a:tabLst>
                <a:tab pos="685800" algn="l"/>
              </a:tabLst>
            </a:pPr>
            <a:r>
              <a:rPr lang="en-US" sz="1200" dirty="0" smtClean="0">
                <a:effectLst/>
                <a:latin typeface="Times New Roman"/>
                <a:ea typeface="Times New Roman"/>
              </a:rPr>
              <a:t>a. 	Constipation (often caused by diets low in fiber and water and high in fat)</a:t>
            </a:r>
          </a:p>
          <a:p>
            <a:pPr marL="685800" marR="0" indent="-228600">
              <a:spcBef>
                <a:spcPts val="0"/>
              </a:spcBef>
              <a:spcAft>
                <a:spcPts val="300"/>
              </a:spcAft>
              <a:tabLst>
                <a:tab pos="685800" algn="l"/>
              </a:tabLst>
            </a:pPr>
            <a:r>
              <a:rPr lang="en-US" sz="1200" dirty="0" smtClean="0">
                <a:effectLst/>
                <a:latin typeface="Times New Roman"/>
                <a:ea typeface="Times New Roman"/>
              </a:rPr>
              <a:t>b.	Diarrhea (can be caused by stress, intestinal irritation, or lactose intolerance)</a:t>
            </a:r>
          </a:p>
          <a:p>
            <a:pPr marL="685800" marR="0" indent="-228600">
              <a:spcBef>
                <a:spcPts val="0"/>
              </a:spcBef>
              <a:spcAft>
                <a:spcPts val="300"/>
              </a:spcAft>
              <a:tabLst>
                <a:tab pos="685800" algn="l"/>
              </a:tabLst>
            </a:pPr>
            <a:r>
              <a:rPr lang="en-US" sz="1200" dirty="0" smtClean="0">
                <a:effectLst/>
                <a:latin typeface="Times New Roman"/>
                <a:ea typeface="Times New Roman"/>
              </a:rPr>
              <a:t>b. 	Lactose intolerance</a:t>
            </a:r>
          </a:p>
          <a:p>
            <a:pPr marL="685800" marR="0" indent="-228600">
              <a:spcBef>
                <a:spcPts val="0"/>
              </a:spcBef>
              <a:spcAft>
                <a:spcPts val="300"/>
              </a:spcAft>
              <a:tabLst>
                <a:tab pos="685800" algn="l"/>
              </a:tabLst>
            </a:pPr>
            <a:r>
              <a:rPr lang="en-US" sz="1200" dirty="0" smtClean="0">
                <a:effectLst/>
                <a:latin typeface="Times New Roman"/>
                <a:ea typeface="Times New Roman"/>
              </a:rPr>
              <a:t>c.	Gas</a:t>
            </a:r>
          </a:p>
          <a:p>
            <a:pPr marL="685800" marR="0" indent="-228600">
              <a:spcBef>
                <a:spcPts val="0"/>
              </a:spcBef>
              <a:spcAft>
                <a:spcPts val="300"/>
              </a:spcAft>
              <a:tabLst>
                <a:tab pos="685800" algn="l"/>
              </a:tabLst>
            </a:pPr>
            <a:r>
              <a:rPr lang="en-US" sz="1200" dirty="0" smtClean="0">
                <a:effectLst/>
                <a:latin typeface="Times New Roman"/>
                <a:ea typeface="Times New Roman"/>
              </a:rPr>
              <a:t>d. 	Dyspepsia (indigestion caused by impaired digestion)</a:t>
            </a:r>
          </a:p>
          <a:p>
            <a:pPr marL="685800" marR="0" indent="-228600">
              <a:spcBef>
                <a:spcPts val="0"/>
              </a:spcBef>
              <a:spcAft>
                <a:spcPts val="300"/>
              </a:spcAft>
              <a:tabLst>
                <a:tab pos="685800" algn="l"/>
              </a:tabLst>
            </a:pPr>
            <a:r>
              <a:rPr lang="en-US" sz="1200" dirty="0" smtClean="0">
                <a:effectLst/>
                <a:latin typeface="Times New Roman"/>
                <a:ea typeface="Times New Roman"/>
              </a:rPr>
              <a:t>e. 	Heartburn</a:t>
            </a:r>
          </a:p>
          <a:p>
            <a:pPr marL="685800" marR="0" indent="-228600">
              <a:spcBef>
                <a:spcPts val="0"/>
              </a:spcBef>
              <a:spcAft>
                <a:spcPts val="300"/>
              </a:spcAft>
              <a:tabLst>
                <a:tab pos="685800" algn="l"/>
              </a:tabLst>
            </a:pPr>
            <a:r>
              <a:rPr lang="en-US" sz="1200" dirty="0" smtClean="0">
                <a:effectLst/>
                <a:latin typeface="Times New Roman"/>
                <a:ea typeface="Times New Roman"/>
              </a:rPr>
              <a:t>f. 	</a:t>
            </a:r>
            <a:r>
              <a:rPr lang="en-US" sz="1200" dirty="0" err="1" smtClean="0">
                <a:effectLst/>
                <a:latin typeface="Times New Roman"/>
                <a:ea typeface="Times New Roman"/>
              </a:rPr>
              <a:t>Gastroesophageal</a:t>
            </a:r>
            <a:r>
              <a:rPr lang="en-US" sz="1200" dirty="0" smtClean="0">
                <a:effectLst/>
                <a:latin typeface="Times New Roman"/>
                <a:ea typeface="Times New Roman"/>
              </a:rPr>
              <a:t> reflux disease (GERD) (gastric contents move backward into the esophagus, causing tissue damage and pain) </a:t>
            </a:r>
          </a:p>
          <a:p>
            <a:pPr marL="685800" marR="0" indent="-228600">
              <a:spcBef>
                <a:spcPts val="0"/>
              </a:spcBef>
              <a:spcAft>
                <a:spcPts val="300"/>
              </a:spcAft>
              <a:tabLst>
                <a:tab pos="685800" algn="l"/>
              </a:tabLst>
            </a:pPr>
            <a:r>
              <a:rPr lang="en-US" sz="1200" dirty="0" smtClean="0">
                <a:effectLst/>
                <a:latin typeface="Times New Roman"/>
                <a:ea typeface="Times New Roman"/>
              </a:rPr>
              <a:t>g. 	Peptic ulcer (a sore that forms in the duodenum or lining of the stomach)</a:t>
            </a:r>
          </a:p>
          <a:p>
            <a:pPr marL="685800" marR="0" indent="-228600">
              <a:spcBef>
                <a:spcPts val="0"/>
              </a:spcBef>
              <a:spcAft>
                <a:spcPts val="300"/>
              </a:spcAft>
              <a:tabLst>
                <a:tab pos="685800" algn="l"/>
              </a:tabLst>
            </a:pPr>
            <a:r>
              <a:rPr lang="en-US" sz="1200" dirty="0" smtClean="0">
                <a:effectLst/>
                <a:latin typeface="Times New Roman"/>
                <a:ea typeface="Times New Roman"/>
              </a:rPr>
              <a:t>h. 	Diverticulosis</a:t>
            </a:r>
          </a:p>
          <a:p>
            <a:pPr marL="6858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Irritable bowel syndrome (IBS)</a:t>
            </a:r>
          </a:p>
          <a:p>
            <a:pPr marL="685800" marR="0" indent="-228600">
              <a:spcBef>
                <a:spcPts val="0"/>
              </a:spcBef>
              <a:spcAft>
                <a:spcPts val="300"/>
              </a:spcAft>
              <a:tabLst>
                <a:tab pos="685800" algn="l"/>
              </a:tabLst>
            </a:pPr>
            <a:r>
              <a:rPr lang="en-US" sz="1200" dirty="0" smtClean="0">
                <a:effectLst/>
                <a:latin typeface="Times New Roman"/>
                <a:ea typeface="Times New Roman"/>
              </a:rPr>
              <a:t>j. 	Colorectal cancer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205620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VII. Food-Drug Interactions</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Food, drugs, and supplements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Drugs can affect the way the body uses nutrients and can alter the activity of other drugs.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Certain foods and nutrients, in turn, can enhance or interfere with the effects of </a:t>
            </a:r>
            <a:r>
              <a:rPr lang="en-US" sz="900" dirty="0">
                <a:effectLst/>
                <a:latin typeface="Times New Roman" panose="02020603050405020304" pitchFamily="18" charset="0"/>
                <a:ea typeface="Times New Roman" panose="02020603050405020304" pitchFamily="18" charset="0"/>
              </a:rPr>
              <a:t> </a:t>
            </a:r>
            <a:r>
              <a:rPr lang="en-US" sz="1400" dirty="0" smtClean="0">
                <a:effectLst/>
                <a:latin typeface="Times New Roman" panose="02020603050405020304" pitchFamily="18" charset="0"/>
                <a:ea typeface="Times New Roman" panose="02020603050405020304" pitchFamily="18" charset="0"/>
              </a:rPr>
              <a:t>drugs.</a:t>
            </a:r>
            <a:endParaRPr lang="en-US" sz="14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400" dirty="0" smtClean="0">
                <a:effectLst/>
                <a:latin typeface="Times New Roman"/>
                <a:ea typeface="Times New Roman"/>
              </a:rPr>
              <a:t>3.	Some herbal, vitamin, or mineral supplements can interact with prescription and over-the-counter drugs.</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4</a:t>
            </a:r>
            <a:r>
              <a:rPr lang="en-US" sz="1400" dirty="0">
                <a:effectLst/>
                <a:latin typeface="Times New Roman" panose="02020603050405020304" pitchFamily="18" charset="0"/>
                <a:ea typeface="Times New Roman" panose="02020603050405020304" pitchFamily="18" charset="0"/>
              </a:rPr>
              <a:t>. 	As a community paramedic, you need to be aware of the more common drug interactions that may affect your </a:t>
            </a:r>
            <a:r>
              <a:rPr lang="en-US" sz="1400" dirty="0" smtClean="0">
                <a:effectLst/>
                <a:latin typeface="Times New Roman" panose="02020603050405020304" pitchFamily="18" charset="0"/>
                <a:ea typeface="Times New Roman" panose="02020603050405020304" pitchFamily="18" charset="0"/>
              </a:rPr>
              <a:t>patients:</a:t>
            </a:r>
            <a:endParaRPr lang="en-US" sz="14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Acetaminophen (Tylenol), when used in combination with alcohol, can cause liver toxicity.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Tetracyclines should not be taken with milk, as milk decreases absorption of these drugs.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Other antibiotics such as amoxicillin, penicillin, and erythromycin should not be taken with food, as drug absorption will be decreased in such a case.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Warfarin (Coumadin) should not be taken with food rich in vitamin K, as this combination will decrease the drug’s effectiveness.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The combination of alcohol and antihistamines increases the risk for drowsiness.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Grapefruit juice can increase the absorption of certain antihypertensive agents.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Naproxen (Aleve) should be taken with food or milk to decrease the potential for gastrointestinal irritation.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h.	If ibuprofen (Motrin) is used with alcohol, there is an increased risk for liver damage or bleeding in the stomach.</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5. 	All too often, patients fail to advise their doctor about the supplements they are taking or consumption of alcohol, so you may need to make a point of asking specific questions about these products during history taking.</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1337253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VIII. How a Nutritional Assessment Is Performed</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nutritional assessment is performed by a nutritionist under the direction of the patient’s physician.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Performing a nutritional assessment requires evaluating the current nutritional health of the patient, including identifying risks or deficiencies </a:t>
            </a:r>
            <a:r>
              <a:rPr lang="en-US" sz="1200" dirty="0" smtClean="0">
                <a:effectLst/>
                <a:latin typeface="Times New Roman" panose="02020603050405020304" pitchFamily="18" charset="0"/>
                <a:ea typeface="Times New Roman" panose="02020603050405020304" pitchFamily="18" charset="0"/>
              </a:rPr>
              <a:t>in his </a:t>
            </a:r>
            <a:r>
              <a:rPr lang="en-US" sz="1200" dirty="0">
                <a:effectLst/>
                <a:latin typeface="Times New Roman" panose="02020603050405020304" pitchFamily="18" charset="0"/>
                <a:ea typeface="Times New Roman" panose="02020603050405020304" pitchFamily="18" charset="0"/>
              </a:rPr>
              <a:t>or her diet.</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A nutritional assessment will begin with determining if the patient is undernourished or </a:t>
            </a:r>
            <a:r>
              <a:rPr lang="en-US" sz="1200" dirty="0" err="1" smtClean="0">
                <a:effectLst/>
                <a:latin typeface="Times New Roman" panose="02020603050405020304" pitchFamily="18" charset="0"/>
                <a:ea typeface="Times New Roman" panose="02020603050405020304" pitchFamily="18" charset="0"/>
              </a:rPr>
              <a:t>overnourished</a:t>
            </a:r>
            <a:r>
              <a:rPr lang="en-US" sz="1200" dirty="0" smtClean="0">
                <a:effectLst/>
                <a:latin typeface="Times New Roman" panose="02020603050405020304" pitchFamily="18" charset="0"/>
                <a:ea typeface="Times New Roman" panose="02020603050405020304" pitchFamily="18" charset="0"/>
              </a:rPr>
              <a:t>—may </a:t>
            </a:r>
            <a:r>
              <a:rPr lang="en-US" sz="1200" dirty="0">
                <a:effectLst/>
                <a:latin typeface="Times New Roman" panose="02020603050405020304" pitchFamily="18" charset="0"/>
                <a:ea typeface="Times New Roman" panose="02020603050405020304" pitchFamily="18" charset="0"/>
              </a:rPr>
              <a:t>or may not be related to weight.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Food history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Questionnaire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Once the nutritionist has a good template of the patient’s diet, it is compared against the dietary standard to determine overages or deficits, especially where key nutrients are not being consumed in sufficient supply.</a:t>
            </a:r>
          </a:p>
          <a:p>
            <a:pPr marL="685800" marR="0" indent="-228600">
              <a:spcBef>
                <a:spcPts val="0"/>
              </a:spcBef>
              <a:spcAft>
                <a:spcPts val="300"/>
              </a:spcAft>
              <a:tabLst>
                <a:tab pos="457200" algn="l"/>
              </a:tabLst>
            </a:pPr>
            <a:r>
              <a:rPr lang="en-US" sz="1200" dirty="0" smtClean="0">
                <a:effectLst/>
                <a:latin typeface="Times New Roman"/>
                <a:ea typeface="Times New Roman"/>
              </a:rPr>
              <a:t>a.	Especially where sufficient key nutrients are not being consumed </a:t>
            </a:r>
          </a:p>
          <a:p>
            <a:pPr marL="457200" marR="0" indent="-228600">
              <a:spcBef>
                <a:spcPts val="0"/>
              </a:spcBef>
              <a:spcAft>
                <a:spcPts val="300"/>
              </a:spcAft>
              <a:tabLst>
                <a:tab pos="457200" algn="l"/>
              </a:tabLst>
            </a:pPr>
            <a:r>
              <a:rPr lang="en-US" sz="1200" dirty="0" smtClean="0">
                <a:effectLst/>
                <a:latin typeface="Times New Roman"/>
                <a:ea typeface="Times New Roman"/>
              </a:rPr>
              <a:t>4.	The assessment of a patient’s nutritional needs should take into consideration:</a:t>
            </a:r>
          </a:p>
          <a:p>
            <a:pPr marL="685800" marR="0" indent="-228600">
              <a:spcBef>
                <a:spcPts val="0"/>
              </a:spcBef>
              <a:spcAft>
                <a:spcPts val="300"/>
              </a:spcAft>
              <a:tabLst>
                <a:tab pos="685800" algn="l"/>
              </a:tabLst>
            </a:pPr>
            <a:r>
              <a:rPr lang="en-US" sz="1200" dirty="0" smtClean="0">
                <a:effectLst/>
                <a:latin typeface="Times New Roman"/>
                <a:ea typeface="Times New Roman"/>
              </a:rPr>
              <a:t>a.	Balance</a:t>
            </a:r>
          </a:p>
          <a:p>
            <a:pPr marL="685800" marR="0" indent="-228600">
              <a:spcBef>
                <a:spcPts val="0"/>
              </a:spcBef>
              <a:spcAft>
                <a:spcPts val="300"/>
              </a:spcAft>
              <a:tabLst>
                <a:tab pos="685800" algn="l"/>
              </a:tabLst>
            </a:pPr>
            <a:r>
              <a:rPr lang="en-US" sz="1200" dirty="0" smtClean="0">
                <a:effectLst/>
                <a:latin typeface="Times New Roman"/>
                <a:ea typeface="Times New Roman"/>
              </a:rPr>
              <a:t>b.	Adequacy</a:t>
            </a:r>
          </a:p>
          <a:p>
            <a:pPr marL="685800" marR="0" indent="-228600">
              <a:spcBef>
                <a:spcPts val="0"/>
              </a:spcBef>
              <a:spcAft>
                <a:spcPts val="300"/>
              </a:spcAft>
              <a:tabLst>
                <a:tab pos="685800" algn="l"/>
              </a:tabLst>
            </a:pPr>
            <a:r>
              <a:rPr lang="en-US" sz="1200" dirty="0" smtClean="0">
                <a:effectLst/>
                <a:latin typeface="Times New Roman"/>
                <a:ea typeface="Times New Roman"/>
              </a:rPr>
              <a:t>c.	Nutrient density</a:t>
            </a:r>
          </a:p>
          <a:p>
            <a:pPr marL="685800" marR="0" indent="-228600">
              <a:spcBef>
                <a:spcPts val="0"/>
              </a:spcBef>
              <a:spcAft>
                <a:spcPts val="300"/>
              </a:spcAft>
              <a:tabLst>
                <a:tab pos="685800" algn="l"/>
              </a:tabLst>
            </a:pPr>
            <a:r>
              <a:rPr lang="en-US" sz="1200" dirty="0" smtClean="0">
                <a:effectLst/>
                <a:latin typeface="Times New Roman"/>
                <a:ea typeface="Times New Roman"/>
              </a:rPr>
              <a:t>d.	Food choices</a:t>
            </a:r>
          </a:p>
          <a:p>
            <a:pPr marL="685800" marR="0" indent="-228600">
              <a:spcBef>
                <a:spcPts val="0"/>
              </a:spcBef>
              <a:spcAft>
                <a:spcPts val="300"/>
              </a:spcAft>
              <a:tabLst>
                <a:tab pos="685800" algn="l"/>
              </a:tabLst>
            </a:pPr>
            <a:r>
              <a:rPr lang="en-US" sz="1200" dirty="0" smtClean="0">
                <a:effectLst/>
                <a:latin typeface="Times New Roman"/>
                <a:ea typeface="Times New Roman"/>
              </a:rPr>
              <a:t>e. 	Moderation</a:t>
            </a:r>
          </a:p>
          <a:p>
            <a:pPr marL="685800" marR="0" indent="-228600">
              <a:spcBef>
                <a:spcPts val="0"/>
              </a:spcBef>
              <a:spcAft>
                <a:spcPts val="300"/>
              </a:spcAft>
              <a:tabLst>
                <a:tab pos="685800" algn="l"/>
              </a:tabLst>
            </a:pPr>
            <a:r>
              <a:rPr lang="en-US" sz="1200" dirty="0" smtClean="0">
                <a:effectLst/>
                <a:latin typeface="Times New Roman"/>
                <a:ea typeface="Times New Roman"/>
              </a:rPr>
              <a:t>f.	Calorie control</a:t>
            </a:r>
          </a:p>
          <a:p>
            <a:pPr marL="685800" marR="0" indent="-228600">
              <a:spcBef>
                <a:spcPts val="0"/>
              </a:spcBef>
              <a:spcAft>
                <a:spcPts val="300"/>
              </a:spcAft>
              <a:tabLst>
                <a:tab pos="685800" algn="l"/>
              </a:tabLst>
            </a:pPr>
            <a:r>
              <a:rPr lang="en-US" sz="1200" dirty="0" smtClean="0">
                <a:effectLst/>
                <a:latin typeface="Times New Roman"/>
                <a:ea typeface="Times New Roman"/>
              </a:rPr>
              <a:t>g. 	Need for variety</a:t>
            </a:r>
          </a:p>
          <a:p>
            <a:pPr marL="457200" marR="0" indent="-228600">
              <a:spcBef>
                <a:spcPts val="0"/>
              </a:spcBef>
              <a:spcAft>
                <a:spcPts val="300"/>
              </a:spcAft>
              <a:tabLst>
                <a:tab pos="457200" algn="l"/>
              </a:tabLst>
            </a:pPr>
            <a:r>
              <a:rPr lang="en-US" sz="1200" dirty="0" smtClean="0">
                <a:effectLst/>
                <a:latin typeface="Times New Roman"/>
                <a:ea typeface="Times New Roman"/>
              </a:rPr>
              <a:t>5.	A balance of food groups (vegetables, fruits, grains, meat, beans, oil, and milk), energy sources (proteins, fats, and carbohydrates), and nutrients (vitamins and minerals) is important.</a:t>
            </a:r>
          </a:p>
          <a:p>
            <a:pPr marL="457200" marR="0" indent="-228600">
              <a:spcBef>
                <a:spcPts val="0"/>
              </a:spcBef>
              <a:spcAft>
                <a:spcPts val="300"/>
              </a:spcAft>
              <a:tabLst>
                <a:tab pos="457200" algn="l"/>
              </a:tabLst>
            </a:pPr>
            <a:r>
              <a:rPr lang="en-US" sz="1200" dirty="0" smtClean="0">
                <a:effectLst/>
                <a:latin typeface="Times New Roman"/>
                <a:ea typeface="Times New Roman"/>
              </a:rPr>
              <a:t>6. 	A healthy balance matches the caloric intake with the activity expenditure.</a:t>
            </a:r>
          </a:p>
          <a:p>
            <a:pPr marL="457200" marR="0" indent="-228600">
              <a:spcBef>
                <a:spcPts val="0"/>
              </a:spcBef>
              <a:spcAft>
                <a:spcPts val="300"/>
              </a:spcAft>
              <a:tabLst>
                <a:tab pos="457200" algn="l"/>
              </a:tabLst>
            </a:pPr>
            <a:r>
              <a:rPr lang="en-US" sz="1200" dirty="0" smtClean="0">
                <a:effectLst/>
                <a:latin typeface="Times New Roman"/>
                <a:ea typeface="Times New Roman"/>
              </a:rPr>
              <a:t>7.	Nutrient density is a ratio of nutrient content to energy content. </a:t>
            </a:r>
          </a:p>
          <a:p>
            <a:pPr marL="685800" marR="0" indent="-228600">
              <a:spcBef>
                <a:spcPts val="0"/>
              </a:spcBef>
              <a:spcAft>
                <a:spcPts val="300"/>
              </a:spcAft>
              <a:tabLst>
                <a:tab pos="457200" algn="l"/>
              </a:tabLst>
            </a:pPr>
            <a:r>
              <a:rPr lang="en-US" sz="1200" dirty="0" smtClean="0">
                <a:effectLst/>
                <a:latin typeface="Times New Roman"/>
                <a:ea typeface="Times New Roman"/>
              </a:rPr>
              <a:t>a.	Nutrient-dense foods are high in vitamins and minerals and low in calories.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2609370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Weight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According to a 2014 article in the </a:t>
            </a:r>
            <a:r>
              <a:rPr lang="en-US" sz="1200" i="1" dirty="0">
                <a:effectLst/>
                <a:latin typeface="Times New Roman" panose="02020603050405020304" pitchFamily="18" charset="0"/>
                <a:ea typeface="Times New Roman" panose="02020603050405020304" pitchFamily="18" charset="0"/>
              </a:rPr>
              <a:t>Journal of the American Medical Association</a:t>
            </a:r>
            <a:r>
              <a:rPr lang="en-US" sz="1200" dirty="0">
                <a:effectLst/>
                <a:latin typeface="Times New Roman" panose="02020603050405020304" pitchFamily="18" charset="0"/>
                <a:ea typeface="Times New Roman" panose="02020603050405020304" pitchFamily="18" charset="0"/>
              </a:rPr>
              <a:t>, 17% of children and teenagers and 35% of</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adults in the United States are obese.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Age is a considerable factor in weight fluctuations. </a:t>
            </a:r>
            <a:r>
              <a:rPr lang="en-US" sz="1200" dirty="0" smtClean="0">
                <a:effectLst/>
                <a:latin typeface="Times New Roman" panose="02020603050405020304" pitchFamily="18" charset="0"/>
                <a:ea typeface="Times New Roman" panose="02020603050405020304" pitchFamily="18" charset="0"/>
              </a:rPr>
              <a:t>As </a:t>
            </a:r>
            <a:r>
              <a:rPr lang="en-US" sz="1200" dirty="0">
                <a:effectLst/>
                <a:latin typeface="Times New Roman" panose="02020603050405020304" pitchFamily="18" charset="0"/>
                <a:ea typeface="Times New Roman" panose="02020603050405020304" pitchFamily="18" charset="0"/>
              </a:rPr>
              <a:t>people age, obesity increases the risk of heart disease, stroke, diabetes, hypertension, metabolic syndrome, and some forms of cancer.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Unintended weight loss may be due to frailty, disability, or illness.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t>
            </a:r>
            <a:r>
              <a:rPr lang="en-US" sz="1200" dirty="0" smtClean="0">
                <a:effectLst/>
                <a:latin typeface="Times New Roman" panose="02020603050405020304" pitchFamily="18" charset="0"/>
                <a:ea typeface="Times New Roman" panose="02020603050405020304" pitchFamily="18" charset="0"/>
              </a:rPr>
              <a:t>Being overweight or underweight</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can </a:t>
            </a:r>
            <a:r>
              <a:rPr lang="en-US" sz="1200" dirty="0">
                <a:effectLst/>
                <a:latin typeface="Times New Roman" panose="02020603050405020304" pitchFamily="18" charset="0"/>
                <a:ea typeface="Times New Roman" panose="02020603050405020304" pitchFamily="18" charset="0"/>
              </a:rPr>
              <a:t>lead to an increase in morbidity and mortality.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Overweight or obesity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Many factors are responsible for obesity. Some can be controlled; some cannot.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	i.	</a:t>
            </a:r>
            <a:r>
              <a:rPr lang="en-US" sz="1100" dirty="0" smtClean="0">
                <a:effectLst/>
                <a:latin typeface="Times New Roman" panose="02020603050405020304" pitchFamily="18" charset="0"/>
                <a:ea typeface="Times New Roman" panose="02020603050405020304" pitchFamily="18" charset="0"/>
              </a:rPr>
              <a:t>Biologic</a:t>
            </a:r>
            <a:r>
              <a:rPr lang="en-US" sz="1100" dirty="0">
                <a:effectLst/>
                <a:latin typeface="Times New Roman" panose="02020603050405020304" pitchFamily="18" charset="0"/>
                <a:ea typeface="Times New Roman" panose="02020603050405020304" pitchFamily="18" charset="0"/>
              </a:rPr>
              <a:t>, genetic, and lifestyle factors all influence the tendency to gain and maintain weight.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Unlike biologic and genetic factors, lifestyle and behavioral factors that influence weight can potentially be altered.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Lack of exercise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Eating </a:t>
            </a:r>
            <a:r>
              <a:rPr lang="en-US" sz="1200" dirty="0" smtClean="0">
                <a:effectLst/>
                <a:latin typeface="Times New Roman" panose="02020603050405020304" pitchFamily="18" charset="0"/>
                <a:ea typeface="Times New Roman" panose="02020603050405020304" pitchFamily="18" charset="0"/>
              </a:rPr>
              <a:t>out</a:t>
            </a:r>
          </a:p>
          <a:p>
            <a:pPr marL="914400" marR="0" indent="-228600">
              <a:spcBef>
                <a:spcPts val="0"/>
              </a:spcBef>
              <a:spcAft>
                <a:spcPts val="300"/>
              </a:spcAft>
              <a:tabLst>
                <a:tab pos="457200" algn="l"/>
              </a:tabLst>
            </a:pPr>
            <a:r>
              <a:rPr lang="en-US" sz="1200" dirty="0" smtClean="0">
                <a:effectLst/>
                <a:latin typeface="Times New Roman"/>
                <a:ea typeface="Times New Roman"/>
              </a:rPr>
              <a:t>iii.	Emotional eating</a:t>
            </a:r>
          </a:p>
          <a:p>
            <a:pPr marL="685800" marR="0" indent="-228600">
              <a:spcBef>
                <a:spcPts val="0"/>
              </a:spcBef>
              <a:spcAft>
                <a:spcPts val="300"/>
              </a:spcAft>
              <a:tabLst>
                <a:tab pos="457200" algn="l"/>
              </a:tabLst>
            </a:pPr>
            <a:r>
              <a:rPr lang="en-US" sz="1200" dirty="0" smtClean="0">
                <a:effectLst/>
                <a:latin typeface="Times New Roman"/>
                <a:ea typeface="Times New Roman"/>
              </a:rPr>
              <a:t>c.	The key to a healthy eating pattern is moderation.</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Including a variety of foods in the diet is a good plan for patients.</a:t>
            </a:r>
          </a:p>
          <a:p>
            <a:pPr marL="685800" marR="0" indent="-228600">
              <a:spcBef>
                <a:spcPts val="0"/>
              </a:spcBef>
              <a:spcAft>
                <a:spcPts val="300"/>
              </a:spcAft>
              <a:tabLst>
                <a:tab pos="457200" algn="l"/>
              </a:tabLst>
            </a:pPr>
            <a:r>
              <a:rPr lang="en-US" sz="1200" dirty="0" smtClean="0">
                <a:effectLst/>
                <a:latin typeface="Times New Roman"/>
                <a:ea typeface="Times New Roman"/>
              </a:rPr>
              <a:t>d.	Calorie control is difficult, as counting calories can be challenging for many people. Nevertheless, it is important for weight maintenance.</a:t>
            </a:r>
          </a:p>
          <a:p>
            <a:pPr marL="971550" marR="0" indent="-285750">
              <a:spcBef>
                <a:spcPts val="0"/>
              </a:spcBef>
              <a:spcAft>
                <a:spcPts val="300"/>
              </a:spcAft>
              <a:buAutoNum type="romanLcPeriod"/>
              <a:tabLst>
                <a:tab pos="457200" algn="l"/>
              </a:tabLst>
            </a:pPr>
            <a:r>
              <a:rPr lang="en-US" sz="1200" dirty="0" smtClean="0">
                <a:effectLst/>
                <a:latin typeface="Times New Roman"/>
                <a:ea typeface="Times New Roman"/>
              </a:rPr>
              <a:t>There are a number of websites, apps, and devices devoted to tracking calories and physical activity, and the community paramedic can advise the patient to look into these resources.</a:t>
            </a:r>
          </a:p>
          <a:p>
            <a:pPr marL="457200" marR="0" indent="-228600">
              <a:spcBef>
                <a:spcPts val="0"/>
              </a:spcBef>
              <a:spcAft>
                <a:spcPts val="300"/>
              </a:spcAft>
              <a:tabLst>
                <a:tab pos="457200" algn="l"/>
              </a:tabLst>
            </a:pPr>
            <a:r>
              <a:rPr lang="en-US" sz="1200" dirty="0" smtClean="0">
                <a:effectLst/>
                <a:latin typeface="Times New Roman"/>
                <a:ea typeface="Times New Roman"/>
              </a:rPr>
              <a:t>6. 	Underweight</a:t>
            </a:r>
          </a:p>
          <a:p>
            <a:pPr marL="685800" marR="0" indent="-228600">
              <a:spcBef>
                <a:spcPts val="0"/>
              </a:spcBef>
              <a:spcAft>
                <a:spcPts val="300"/>
              </a:spcAft>
              <a:tabLst>
                <a:tab pos="457200" algn="l"/>
              </a:tabLst>
            </a:pPr>
            <a:r>
              <a:rPr lang="en-US" sz="1200" dirty="0" smtClean="0">
                <a:effectLst/>
                <a:latin typeface="Times New Roman"/>
                <a:ea typeface="Times New Roman"/>
              </a:rPr>
              <a:t>a.	Underweight people do not have the same risks as people with obesity except when the underweight condition is caused by being undernourished.</a:t>
            </a:r>
          </a:p>
          <a:p>
            <a:pPr marL="685800" marR="0" indent="-228600">
              <a:spcBef>
                <a:spcPts val="0"/>
              </a:spcBef>
              <a:spcAft>
                <a:spcPts val="300"/>
              </a:spcAft>
              <a:tabLst>
                <a:tab pos="457200" algn="l"/>
              </a:tabLst>
            </a:pPr>
            <a:r>
              <a:rPr lang="en-US" sz="1200" dirty="0" smtClean="0">
                <a:effectLst/>
                <a:latin typeface="Times New Roman"/>
                <a:ea typeface="Times New Roman"/>
              </a:rPr>
              <a:t>b.	Deficits in vitamins, minerals, and proteins can cause fatigue and compromised immune function. </a:t>
            </a:r>
          </a:p>
          <a:p>
            <a:pPr marL="685800" marR="0" indent="-228600">
              <a:spcBef>
                <a:spcPts val="0"/>
              </a:spcBef>
              <a:spcAft>
                <a:spcPts val="300"/>
              </a:spcAft>
              <a:tabLst>
                <a:tab pos="457200" algn="l"/>
              </a:tabLst>
            </a:pPr>
            <a:r>
              <a:rPr lang="en-US" sz="1200" dirty="0" smtClean="0">
                <a:effectLst/>
                <a:latin typeface="Times New Roman"/>
                <a:ea typeface="Times New Roman"/>
              </a:rPr>
              <a:t>c.	Factors that may lead to underweight:</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Biologic factors including loss of appetite or disinterest in eating</a:t>
            </a:r>
          </a:p>
          <a:p>
            <a:pPr marL="914400" marR="0" indent="-228600">
              <a:spcBef>
                <a:spcPts val="0"/>
              </a:spcBef>
              <a:spcAft>
                <a:spcPts val="300"/>
              </a:spcAft>
              <a:tabLst>
                <a:tab pos="457200" algn="l"/>
              </a:tabLst>
            </a:pPr>
            <a:r>
              <a:rPr lang="en-US" sz="1200" dirty="0" smtClean="0">
                <a:effectLst/>
                <a:latin typeface="Times New Roman"/>
                <a:ea typeface="Times New Roman"/>
              </a:rPr>
              <a:t>ii.	Metabolic or hereditary factors</a:t>
            </a:r>
          </a:p>
          <a:p>
            <a:pPr marL="914400" marR="0" indent="-228600">
              <a:spcBef>
                <a:spcPts val="0"/>
              </a:spcBef>
              <a:spcAft>
                <a:spcPts val="300"/>
              </a:spcAft>
              <a:tabLst>
                <a:tab pos="457200" algn="l"/>
              </a:tabLst>
            </a:pPr>
            <a:r>
              <a:rPr lang="en-US" sz="1200" dirty="0" smtClean="0">
                <a:effectLst/>
                <a:latin typeface="Times New Roman"/>
                <a:ea typeface="Times New Roman"/>
              </a:rPr>
              <a:t>iii.	Psychological eating disorders</a:t>
            </a:r>
          </a:p>
          <a:p>
            <a:pPr marL="914400" marR="0" indent="-228600">
              <a:spcBef>
                <a:spcPts val="0"/>
              </a:spcBef>
              <a:spcAft>
                <a:spcPts val="300"/>
              </a:spcAft>
              <a:tabLst>
                <a:tab pos="457200" algn="l"/>
              </a:tabLst>
            </a:pPr>
            <a:r>
              <a:rPr lang="en-US" sz="1200" dirty="0" smtClean="0">
                <a:effectLst/>
                <a:latin typeface="Times New Roman"/>
                <a:ea typeface="Times New Roman"/>
              </a:rPr>
              <a:t>iv.	Reaction to psychological or emotional stress</a:t>
            </a:r>
          </a:p>
          <a:p>
            <a:pPr marL="914400" marR="0" indent="-228600">
              <a:spcBef>
                <a:spcPts val="0"/>
              </a:spcBef>
              <a:spcAft>
                <a:spcPts val="300"/>
              </a:spcAft>
              <a:tabLst>
                <a:tab pos="457200" algn="l"/>
              </a:tabLst>
            </a:pPr>
            <a:r>
              <a:rPr lang="en-US" sz="1200" dirty="0" smtClean="0">
                <a:effectLst/>
                <a:latin typeface="Times New Roman"/>
                <a:ea typeface="Times New Roman"/>
              </a:rPr>
              <a:t>v.	Substance abuse</a:t>
            </a:r>
          </a:p>
          <a:p>
            <a:pPr marL="914400" marR="0" indent="-228600">
              <a:spcBef>
                <a:spcPts val="0"/>
              </a:spcBef>
              <a:spcAft>
                <a:spcPts val="300"/>
              </a:spcAft>
              <a:tabLst>
                <a:tab pos="457200" algn="l"/>
              </a:tabLst>
            </a:pPr>
            <a:r>
              <a:rPr lang="en-US" sz="1200" dirty="0" smtClean="0">
                <a:effectLst/>
                <a:latin typeface="Times New Roman"/>
                <a:ea typeface="Times New Roman"/>
              </a:rPr>
              <a:t>vi.	Underlying disease</a:t>
            </a:r>
          </a:p>
          <a:p>
            <a:pPr marL="971550" marR="0" indent="-285750">
              <a:spcBef>
                <a:spcPts val="0"/>
              </a:spcBef>
              <a:spcAft>
                <a:spcPts val="300"/>
              </a:spcAft>
              <a:buAutoNum type="romanLcPeriod"/>
              <a:tabLst>
                <a:tab pos="457200" algn="l"/>
              </a:tabLst>
            </a:pP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29088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buAutoNum type="alphaUcPeriod"/>
            </a:pPr>
            <a:r>
              <a:rPr lang="en-US" sz="1200" dirty="0" smtClean="0">
                <a:effectLst/>
                <a:latin typeface="Times New Roman"/>
                <a:ea typeface="Times New Roman"/>
              </a:rPr>
              <a:t>People choose the foods they eat for various reasons.</a:t>
            </a:r>
          </a:p>
          <a:p>
            <a:pPr marL="457200" marR="0" indent="-228600">
              <a:spcBef>
                <a:spcPts val="600"/>
              </a:spcBef>
              <a:spcAft>
                <a:spcPts val="600"/>
              </a:spcAft>
              <a:buNone/>
            </a:pPr>
            <a:r>
              <a:rPr lang="en-US" sz="1200" dirty="0" smtClean="0">
                <a:effectLst/>
                <a:latin typeface="Times New Roman" panose="02020603050405020304" pitchFamily="18" charset="0"/>
                <a:ea typeface="Times New Roman" panose="02020603050405020304" pitchFamily="18" charset="0"/>
              </a:rPr>
              <a:t>1. 	Rarely do people choose foods solely in an effort to provide their bodies with the most efficient, healthful fuel sources available.</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Preparing and sharing food is deeply important in many cultures.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Way of showing love for one’s family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Serves as important part of social </a:t>
            </a:r>
            <a:r>
              <a:rPr lang="en-US" sz="1100" dirty="0" smtClean="0">
                <a:effectLst/>
                <a:latin typeface="Times New Roman" panose="02020603050405020304" pitchFamily="18" charset="0"/>
                <a:ea typeface="Times New Roman" panose="02020603050405020304" pitchFamily="18" charset="0"/>
              </a:rPr>
              <a:t>interaction</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Unfortunately, in today’s often hectic world, many of us have developed unhealthy eating habits.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Eating well, maintaining a healthy body weight, and being physically active are instrumental in improving quality of life.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Older adults may not eat well due to numerous </a:t>
            </a:r>
            <a:r>
              <a:rPr lang="en-US" sz="1100" dirty="0" smtClean="0">
                <a:effectLst/>
                <a:latin typeface="Times New Roman" panose="02020603050405020304" pitchFamily="18" charset="0"/>
                <a:ea typeface="Times New Roman" panose="02020603050405020304" pitchFamily="18" charset="0"/>
              </a:rPr>
              <a:t>reasons.</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People with chronic diseases may have specific dietary needs that may or may not be </a:t>
            </a:r>
            <a:r>
              <a:rPr lang="en-US" sz="1100" dirty="0" smtClean="0">
                <a:effectLst/>
                <a:latin typeface="Times New Roman" panose="02020603050405020304" pitchFamily="18" charset="0"/>
                <a:ea typeface="Times New Roman" panose="02020603050405020304" pitchFamily="18" charset="0"/>
              </a:rPr>
              <a:t>met.</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Alcohol use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Chronic alcohol </a:t>
            </a:r>
            <a:r>
              <a:rPr lang="en-US" sz="1200" dirty="0" smtClean="0">
                <a:effectLst/>
                <a:latin typeface="Times New Roman" panose="02020603050405020304" pitchFamily="18" charset="0"/>
                <a:ea typeface="Times New Roman" panose="02020603050405020304" pitchFamily="18" charset="0"/>
              </a:rPr>
              <a:t>abuse:</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Can cause </a:t>
            </a:r>
            <a:r>
              <a:rPr lang="en-US" sz="1200" dirty="0">
                <a:effectLst/>
                <a:latin typeface="Times New Roman" panose="02020603050405020304" pitchFamily="18" charset="0"/>
                <a:ea typeface="Times New Roman" panose="02020603050405020304" pitchFamily="18" charset="0"/>
              </a:rPr>
              <a:t>or exacerbate mental health disorders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May interfere with nutrient absorption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May cause damage to the lining of the gastrointestinal tract and esophagus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Because excess alcohol consumption contributes to poor eating habits and puts the patient at risk of being undernourished, it needs to be factored into the nutritional assessment by the nutritionist.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655085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IX. Role of the Community Paramedic</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The basic food plan</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Written food plans can be created by nutritionists for: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Scheduled eating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Weight change processes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Improved meal planning</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Goals should be patient driven, achievable, and evaluated often.</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For the community paramedic, the goal is working with patients to help make changes that will empower and motivate them.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Identify ways to help patients achieve success without causing undue stress.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Do not give them too many goals at one time.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Have them explain in their own words what they understand to assess whether you need to reinforce certain concepts.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4267755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X. Implementing the Food Plan</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Preparing yourself</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Before you visit the patient, be prepared with as much information as you can gather from: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patient’s plan of care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Meetings with the health care team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Medical records, if permitted</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You want to know: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patient’s medical diagnoses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Which challenges the patient may have in terms of ability to perform activities of daily living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The patient’s medications and supplements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The patient’s lifestyle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3363713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Attitude toward change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f.	The goals for this patient and recommended ways to accomplish them via the food </a:t>
            </a:r>
            <a:r>
              <a:rPr lang="en-US" sz="1100" dirty="0" smtClean="0">
                <a:effectLst/>
                <a:latin typeface="Times New Roman" panose="02020603050405020304" pitchFamily="18" charset="0"/>
                <a:ea typeface="Times New Roman" panose="02020603050405020304" pitchFamily="18" charset="0"/>
              </a:rPr>
              <a:t>plan</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You need to understand not only what the patient eats and drinks but whether nutritious food is available to the patient and whether the person is able to shop for and prepare such food.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2895205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Approaching the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patient may feel some initial apprehension as he or she interacts with the community paramedic in a role usually associated with a nurse or a physician.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You can clarify that your role is to act as the “eyes and ears” of the physician, serving as part of the collaborative health care team that is assisting the patient in his or her recovery.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Gaining </a:t>
            </a:r>
            <a:r>
              <a:rPr lang="en-US" sz="1200" dirty="0" smtClean="0">
                <a:effectLst/>
                <a:latin typeface="Times New Roman" panose="02020603050405020304" pitchFamily="18" charset="0"/>
                <a:ea typeface="Times New Roman" panose="02020603050405020304" pitchFamily="18" charset="0"/>
              </a:rPr>
              <a:t>patients’ </a:t>
            </a:r>
            <a:r>
              <a:rPr lang="en-US" sz="1200" dirty="0">
                <a:effectLst/>
                <a:latin typeface="Times New Roman" panose="02020603050405020304" pitchFamily="18" charset="0"/>
                <a:ea typeface="Times New Roman" panose="02020603050405020304" pitchFamily="18" charset="0"/>
              </a:rPr>
              <a:t>participation will require good communication based on respect, trust, and a willingness to examine lifelong assumptions about food and diet.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Acknowledge and validate </a:t>
            </a:r>
            <a:r>
              <a:rPr lang="en-US" sz="1200" dirty="0" smtClean="0">
                <a:effectLst/>
                <a:latin typeface="Times New Roman" panose="02020603050405020304" pitchFamily="18" charset="0"/>
                <a:ea typeface="Times New Roman" panose="02020603050405020304" pitchFamily="18" charset="0"/>
              </a:rPr>
              <a:t>their </a:t>
            </a:r>
            <a:r>
              <a:rPr lang="en-US" sz="1200" dirty="0">
                <a:effectLst/>
                <a:latin typeface="Times New Roman" panose="02020603050405020304" pitchFamily="18" charset="0"/>
                <a:ea typeface="Times New Roman" panose="02020603050405020304" pitchFamily="18" charset="0"/>
              </a:rPr>
              <a:t>feelings, and help </a:t>
            </a:r>
            <a:r>
              <a:rPr lang="en-US" sz="1200" dirty="0" smtClean="0">
                <a:effectLst/>
                <a:latin typeface="Times New Roman" panose="02020603050405020304" pitchFamily="18" charset="0"/>
                <a:ea typeface="Times New Roman" panose="02020603050405020304" pitchFamily="18" charset="0"/>
              </a:rPr>
              <a:t>them understand </a:t>
            </a:r>
            <a:r>
              <a:rPr lang="en-US" sz="1200" dirty="0">
                <a:effectLst/>
                <a:latin typeface="Times New Roman" panose="02020603050405020304" pitchFamily="18" charset="0"/>
                <a:ea typeface="Times New Roman" panose="02020603050405020304" pitchFamily="18" charset="0"/>
              </a:rPr>
              <a:t>that your goal is to clarify serious risks to their health and help implement a plan to mitigate these risks.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317692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Considering personal preferences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Personal food preferences need to be understood to create a functional food plan for a person.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On a very basic level, people choose foods based on taste, which may also incorporate </a:t>
            </a:r>
            <a:r>
              <a:rPr lang="en-US" sz="1200" dirty="0" smtClean="0">
                <a:effectLst/>
                <a:latin typeface="Times New Roman" panose="02020603050405020304" pitchFamily="18" charset="0"/>
                <a:ea typeface="Times New Roman" panose="02020603050405020304" pitchFamily="18" charset="0"/>
              </a:rPr>
              <a:t>smell </a:t>
            </a:r>
            <a:r>
              <a:rPr lang="en-US" sz="1200" dirty="0">
                <a:effectLst/>
                <a:latin typeface="Times New Roman" panose="02020603050405020304" pitchFamily="18" charset="0"/>
                <a:ea typeface="Times New Roman" panose="02020603050405020304" pitchFamily="18" charset="0"/>
              </a:rPr>
              <a:t>and texture.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Food choices may also reflect customs, beliefs, and habits. </a:t>
            </a:r>
          </a:p>
          <a:p>
            <a:pPr marL="685800" marR="0" indent="-228600">
              <a:spcBef>
                <a:spcPts val="0"/>
              </a:spcBef>
              <a:spcAft>
                <a:spcPts val="300"/>
              </a:spcAft>
              <a:buAutoNum type="alphaLcPeriod"/>
              <a:tabLst>
                <a:tab pos="457200" algn="l"/>
              </a:tabLst>
            </a:pPr>
            <a:r>
              <a:rPr lang="en-US" sz="1200" dirty="0" smtClean="0">
                <a:effectLst/>
                <a:latin typeface="Times New Roman" panose="02020603050405020304" pitchFamily="18" charset="0"/>
                <a:ea typeface="Times New Roman" panose="02020603050405020304" pitchFamily="18" charset="0"/>
              </a:rPr>
              <a:t>In </a:t>
            </a:r>
            <a:r>
              <a:rPr lang="en-US" sz="1200" dirty="0">
                <a:effectLst/>
                <a:latin typeface="Times New Roman" panose="02020603050405020304" pitchFamily="18" charset="0"/>
                <a:ea typeface="Times New Roman" panose="02020603050405020304" pitchFamily="18" charset="0"/>
              </a:rPr>
              <a:t>particular, family and culture are often factors that define which foods a person does or does not like. </a:t>
            </a:r>
            <a:endParaRPr lang="en-US" sz="1200" dirty="0" smtClean="0">
              <a:effectLst/>
              <a:latin typeface="Times New Roman" panose="02020603050405020304" pitchFamily="18" charset="0"/>
              <a:ea typeface="Times New Roman" panose="02020603050405020304" pitchFamily="18" charset="0"/>
            </a:endParaRPr>
          </a:p>
          <a:p>
            <a:pPr marL="685800" marR="0" indent="-228600" algn="l" defTabSz="914400" rtl="0" eaLnBrk="0" fontAlgn="base" latinLnBrk="0" hangingPunct="0">
              <a:lnSpc>
                <a:spcPct val="100000"/>
              </a:lnSpc>
              <a:spcBef>
                <a:spcPts val="0"/>
              </a:spcBef>
              <a:spcAft>
                <a:spcPts val="300"/>
              </a:spcAft>
              <a:buClrTx/>
              <a:buSzTx/>
              <a:buFontTx/>
              <a:buAutoNum type="alphaLcPeriod"/>
              <a:tabLst>
                <a:tab pos="457200" algn="l"/>
              </a:tabLst>
              <a:defRPr/>
            </a:pPr>
            <a:r>
              <a:rPr lang="en-US" sz="1200" kern="1200" dirty="0" smtClean="0">
                <a:solidFill>
                  <a:schemeClr val="tx1"/>
                </a:solidFill>
                <a:effectLst/>
                <a:latin typeface="Times New Roman" pitchFamily="18" charset="0"/>
                <a:ea typeface="+mn-ea"/>
                <a:cs typeface="+mn-cs"/>
              </a:rPr>
              <a:t>Religious observances may also determine what we eat and when.</a:t>
            </a:r>
          </a:p>
          <a:p>
            <a:pPr marL="457200" marR="0" indent="-228600">
              <a:spcBef>
                <a:spcPts val="0"/>
              </a:spcBef>
              <a:spcAft>
                <a:spcPts val="300"/>
              </a:spcAft>
              <a:tabLst>
                <a:tab pos="457200" algn="l"/>
              </a:tabLst>
            </a:pPr>
            <a:r>
              <a:rPr lang="en-US" sz="1200" dirty="0" smtClean="0">
                <a:effectLst/>
                <a:latin typeface="Times New Roman"/>
                <a:ea typeface="Times New Roman"/>
              </a:rPr>
              <a:t>4. 	Most of us are creatures of habit in terms of how frequently and at what times we eat.</a:t>
            </a:r>
          </a:p>
          <a:p>
            <a:pPr marL="457200" marR="0" indent="-228600">
              <a:spcBef>
                <a:spcPts val="0"/>
              </a:spcBef>
              <a:spcAft>
                <a:spcPts val="300"/>
              </a:spcAft>
              <a:tabLst>
                <a:tab pos="457200" algn="l"/>
              </a:tabLst>
            </a:pPr>
            <a:r>
              <a:rPr lang="en-US" sz="1200" dirty="0" smtClean="0">
                <a:effectLst/>
                <a:latin typeface="Times New Roman"/>
                <a:ea typeface="Times New Roman"/>
              </a:rPr>
              <a:t>5.	Another consideration is the patient’s budget for food.</a:t>
            </a:r>
          </a:p>
          <a:p>
            <a:pPr marL="457200" marR="0" indent="-228600">
              <a:spcBef>
                <a:spcPts val="0"/>
              </a:spcBef>
              <a:spcAft>
                <a:spcPts val="300"/>
              </a:spcAft>
              <a:tabLst>
                <a:tab pos="457200" algn="l"/>
              </a:tabLst>
            </a:pPr>
            <a:r>
              <a:rPr lang="en-US" sz="1200" dirty="0" smtClean="0">
                <a:effectLst/>
                <a:latin typeface="Times New Roman"/>
                <a:ea typeface="Times New Roman"/>
              </a:rPr>
              <a:t>6.	Each food plan must be tailored to the individual patient by the nutritionist. </a:t>
            </a:r>
          </a:p>
          <a:p>
            <a:pPr marL="685800" marR="0" indent="-228600">
              <a:spcBef>
                <a:spcPts val="0"/>
              </a:spcBef>
              <a:spcAft>
                <a:spcPts val="300"/>
              </a:spcAft>
              <a:tabLst>
                <a:tab pos="685800" algn="l"/>
              </a:tabLst>
            </a:pPr>
            <a:r>
              <a:rPr lang="en-US" sz="1200" dirty="0" smtClean="0">
                <a:effectLst/>
                <a:latin typeface="Times New Roman"/>
                <a:ea typeface="Times New Roman"/>
              </a:rPr>
              <a:t>a.	If you discover a new piece of information while working with the patient, document this for consideration by the health care team.</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1238309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D. 	Tools for the community paramedic</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Food labels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If necessary, community paramedics should educate patients on how to read and understand food labels.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kern="1200" dirty="0" smtClean="0">
                <a:solidFill>
                  <a:schemeClr val="tx1"/>
                </a:solidFill>
                <a:effectLst/>
                <a:latin typeface="Times New Roman" pitchFamily="18" charset="0"/>
                <a:ea typeface="+mn-ea"/>
                <a:cs typeface="+mn-cs"/>
              </a:rPr>
              <a:t>Federal regulations specify what can and what cannot go on a food label and which foods are required to carry such labels.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Nutrition Labeling and Education Act (NLEA)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Food labels are required to include five elements: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A statement of identity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The net contents of the package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The name and address of the manufacturer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iv.	The packer or distributor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	A list of ingredients and nutritional information</a:t>
            </a:r>
          </a:p>
          <a:p>
            <a:pPr marL="685800" marR="0" indent="-228600">
              <a:spcBef>
                <a:spcPts val="0"/>
              </a:spcBef>
              <a:spcAft>
                <a:spcPts val="300"/>
              </a:spcAft>
              <a:tabLst>
                <a:tab pos="685800" algn="l"/>
              </a:tabLst>
            </a:pPr>
            <a:r>
              <a:rPr lang="en-US" sz="1200" dirty="0" smtClean="0">
                <a:effectLst/>
                <a:latin typeface="Times New Roman"/>
                <a:ea typeface="Times New Roman"/>
              </a:rPr>
              <a:t>d.	Preservatives and additives must also be included, along with eight major food allergens: </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Fish</a:t>
            </a:r>
          </a:p>
          <a:p>
            <a:pPr marL="685800" marR="0" indent="-228600">
              <a:spcBef>
                <a:spcPts val="0"/>
              </a:spcBef>
              <a:spcAft>
                <a:spcPts val="300"/>
              </a:spcAft>
              <a:tabLst>
                <a:tab pos="685800" algn="l"/>
              </a:tabLst>
            </a:pPr>
            <a:r>
              <a:rPr lang="en-US" sz="1200" dirty="0" smtClean="0">
                <a:effectLst/>
                <a:latin typeface="Times New Roman"/>
                <a:ea typeface="Times New Roman"/>
              </a:rPr>
              <a:t>	ii.	Soy</a:t>
            </a:r>
          </a:p>
          <a:p>
            <a:pPr marL="685800" marR="0" indent="-228600">
              <a:spcBef>
                <a:spcPts val="0"/>
              </a:spcBef>
              <a:spcAft>
                <a:spcPts val="300"/>
              </a:spcAft>
              <a:tabLst>
                <a:tab pos="685800" algn="l"/>
              </a:tabLst>
            </a:pPr>
            <a:r>
              <a:rPr lang="en-US" sz="1200" dirty="0" smtClean="0">
                <a:effectLst/>
                <a:latin typeface="Times New Roman"/>
                <a:ea typeface="Times New Roman"/>
              </a:rPr>
              <a:t>	iii.	Tree nuts</a:t>
            </a:r>
          </a:p>
          <a:p>
            <a:pPr marL="685800" marR="0" indent="-228600">
              <a:spcBef>
                <a:spcPts val="0"/>
              </a:spcBef>
              <a:spcAft>
                <a:spcPts val="300"/>
              </a:spcAft>
              <a:tabLst>
                <a:tab pos="685800" algn="l"/>
              </a:tabLst>
            </a:pPr>
            <a:r>
              <a:rPr lang="en-US" sz="1200" dirty="0" smtClean="0">
                <a:effectLst/>
                <a:latin typeface="Times New Roman"/>
                <a:ea typeface="Times New Roman"/>
              </a:rPr>
              <a:t>	iv.	Eggs</a:t>
            </a:r>
          </a:p>
          <a:p>
            <a:pPr marL="685800" marR="0" indent="-228600">
              <a:spcBef>
                <a:spcPts val="0"/>
              </a:spcBef>
              <a:spcAft>
                <a:spcPts val="300"/>
              </a:spcAft>
              <a:tabLst>
                <a:tab pos="685800" algn="l"/>
              </a:tabLst>
            </a:pPr>
            <a:r>
              <a:rPr lang="en-US" sz="1200" dirty="0" smtClean="0">
                <a:effectLst/>
                <a:latin typeface="Times New Roman"/>
                <a:ea typeface="Times New Roman"/>
              </a:rPr>
              <a:t>	v.	Wheat</a:t>
            </a:r>
          </a:p>
          <a:p>
            <a:pPr marL="685800" marR="0" indent="-228600">
              <a:spcBef>
                <a:spcPts val="0"/>
              </a:spcBef>
              <a:spcAft>
                <a:spcPts val="300"/>
              </a:spcAft>
              <a:tabLst>
                <a:tab pos="685800" algn="l"/>
              </a:tabLst>
            </a:pPr>
            <a:r>
              <a:rPr lang="en-US" sz="1200" dirty="0" smtClean="0">
                <a:effectLst/>
                <a:latin typeface="Times New Roman"/>
                <a:ea typeface="Times New Roman"/>
              </a:rPr>
              <a:t>	vi.	Peanuts</a:t>
            </a:r>
          </a:p>
          <a:p>
            <a:pPr marL="685800" marR="0" indent="-228600">
              <a:spcBef>
                <a:spcPts val="0"/>
              </a:spcBef>
              <a:spcAft>
                <a:spcPts val="300"/>
              </a:spcAft>
              <a:tabLst>
                <a:tab pos="685800" algn="l"/>
              </a:tabLst>
            </a:pPr>
            <a:r>
              <a:rPr lang="en-US" sz="1200" dirty="0" smtClean="0">
                <a:effectLst/>
                <a:latin typeface="Times New Roman"/>
                <a:ea typeface="Times New Roman"/>
              </a:rPr>
              <a:t>	vii.	Milk</a:t>
            </a:r>
          </a:p>
          <a:p>
            <a:pPr marL="685800" marR="0" indent="-228600">
              <a:spcBef>
                <a:spcPts val="0"/>
              </a:spcBef>
              <a:spcAft>
                <a:spcPts val="300"/>
              </a:spcAft>
              <a:tabLst>
                <a:tab pos="685800" algn="l"/>
              </a:tabLst>
            </a:pPr>
            <a:r>
              <a:rPr lang="en-US" sz="1200" dirty="0" smtClean="0">
                <a:effectLst/>
                <a:latin typeface="Times New Roman"/>
                <a:ea typeface="Times New Roman"/>
              </a:rPr>
              <a:t>	viii. Crustaceans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2575216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e.	Nutrition facts enable consumers to determine whether a product is nutritious and offers them a basis of comparison with other products.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1524225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0"/>
              </a:spcBef>
              <a:spcAft>
                <a:spcPts val="300"/>
              </a:spcAft>
              <a:tabLst>
                <a:tab pos="685800" algn="l"/>
              </a:tabLst>
            </a:pPr>
            <a:r>
              <a:rPr lang="en-US" sz="1200" dirty="0" smtClean="0">
                <a:effectLst/>
                <a:latin typeface="Times New Roman"/>
                <a:ea typeface="Times New Roman"/>
              </a:rPr>
              <a:t>Lecture Outline</a:t>
            </a:r>
          </a:p>
          <a:p>
            <a:pPr marL="228600" marR="0" indent="-228600">
              <a:spcBef>
                <a:spcPts val="0"/>
              </a:spcBef>
              <a:spcAft>
                <a:spcPts val="300"/>
              </a:spcAft>
              <a:tabLst>
                <a:tab pos="685800" algn="l"/>
              </a:tabLst>
            </a:pP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f.	Attention should be paid to:</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Serving size</a:t>
            </a:r>
          </a:p>
          <a:p>
            <a:pPr marL="914400" marR="0" indent="-228600">
              <a:spcBef>
                <a:spcPts val="0"/>
              </a:spcBef>
              <a:spcAft>
                <a:spcPts val="300"/>
              </a:spcAft>
              <a:tabLst>
                <a:tab pos="685800" algn="l"/>
              </a:tabLst>
            </a:pPr>
            <a:r>
              <a:rPr lang="en-US" sz="1200" dirty="0" smtClean="0">
                <a:effectLst/>
                <a:latin typeface="Times New Roman"/>
                <a:ea typeface="Times New Roman"/>
              </a:rPr>
              <a:t>ii.	Ingredient list </a:t>
            </a:r>
          </a:p>
          <a:p>
            <a:pPr marL="914400" marR="0" indent="-228600">
              <a:spcBef>
                <a:spcPts val="0"/>
              </a:spcBef>
              <a:spcAft>
                <a:spcPts val="300"/>
              </a:spcAft>
              <a:tabLst>
                <a:tab pos="685800" algn="l"/>
              </a:tabLst>
            </a:pPr>
            <a:r>
              <a:rPr lang="en-US" sz="1200" dirty="0" smtClean="0">
                <a:effectLst/>
                <a:latin typeface="Times New Roman"/>
                <a:ea typeface="Times New Roman"/>
              </a:rPr>
              <a:t>iii</a:t>
            </a:r>
            <a:r>
              <a:rPr lang="en-US" sz="1200" dirty="0" smtClean="0">
                <a:effectLst/>
                <a:latin typeface="Times New Roman"/>
                <a:ea typeface="Times New Roman"/>
              </a:rPr>
              <a:t>.	Daily values (dietary standards that compare the amount of nutrients in a food to the amount recommended for daily consumption)</a:t>
            </a:r>
          </a:p>
          <a:p>
            <a:pPr marL="914400" marR="0" indent="-228600">
              <a:spcBef>
                <a:spcPts val="0"/>
              </a:spcBef>
              <a:spcAft>
                <a:spcPts val="300"/>
              </a:spcAft>
              <a:tabLst>
                <a:tab pos="685800" algn="l"/>
              </a:tabLst>
            </a:pPr>
            <a:r>
              <a:rPr lang="en-US" sz="1200" dirty="0" smtClean="0">
                <a:effectLst/>
                <a:latin typeface="Times New Roman"/>
                <a:ea typeface="Times New Roman"/>
              </a:rPr>
              <a:t>iv</a:t>
            </a:r>
            <a:r>
              <a:rPr lang="en-US" sz="1200" dirty="0" smtClean="0">
                <a:effectLst/>
                <a:latin typeface="Times New Roman"/>
                <a:ea typeface="Times New Roman"/>
              </a:rPr>
              <a:t>.	Health claims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1298974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E. 	Education</a:t>
            </a:r>
          </a:p>
          <a:p>
            <a:pPr marL="457200" marR="0" indent="-228600">
              <a:spcBef>
                <a:spcPts val="0"/>
              </a:spcBef>
              <a:spcAft>
                <a:spcPts val="300"/>
              </a:spcAft>
              <a:tabLst>
                <a:tab pos="457200" algn="l"/>
              </a:tabLst>
            </a:pPr>
            <a:r>
              <a:rPr lang="en-US" sz="1400" dirty="0" smtClean="0">
                <a:effectLst/>
                <a:latin typeface="Times New Roman"/>
                <a:ea typeface="Times New Roman"/>
              </a:rPr>
              <a:t>1. 	Food safety</a:t>
            </a:r>
          </a:p>
          <a:p>
            <a:pPr marL="685800" marR="0" indent="-228600">
              <a:spcBef>
                <a:spcPts val="0"/>
              </a:spcBef>
              <a:spcAft>
                <a:spcPts val="300"/>
              </a:spcAft>
              <a:tabLst>
                <a:tab pos="685800" algn="l"/>
              </a:tabLst>
            </a:pPr>
            <a:r>
              <a:rPr lang="en-US" sz="1400" dirty="0" smtClean="0">
                <a:effectLst/>
                <a:latin typeface="Times New Roman"/>
                <a:ea typeface="Times New Roman"/>
              </a:rPr>
              <a:t>a.	Most food-related diseases are caused by: </a:t>
            </a: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Microorganisms introduced by unclean hands and food preparation surfaces</a:t>
            </a:r>
          </a:p>
          <a:p>
            <a:pPr marL="685800" marR="0" indent="-228600">
              <a:spcBef>
                <a:spcPts val="0"/>
              </a:spcBef>
              <a:spcAft>
                <a:spcPts val="300"/>
              </a:spcAft>
              <a:tabLst>
                <a:tab pos="685800" algn="l"/>
              </a:tabLst>
            </a:pPr>
            <a:r>
              <a:rPr lang="en-US" sz="1400" dirty="0" smtClean="0">
                <a:effectLst/>
                <a:latin typeface="Times New Roman"/>
                <a:ea typeface="Times New Roman"/>
              </a:rPr>
              <a:t>	ii.	Insufficient cooking</a:t>
            </a:r>
          </a:p>
          <a:p>
            <a:pPr marL="685800" marR="0" indent="-228600">
              <a:spcBef>
                <a:spcPts val="0"/>
              </a:spcBef>
              <a:spcAft>
                <a:spcPts val="300"/>
              </a:spcAft>
              <a:tabLst>
                <a:tab pos="685800" algn="l"/>
              </a:tabLst>
            </a:pPr>
            <a:r>
              <a:rPr lang="en-US" sz="1400" dirty="0" smtClean="0">
                <a:effectLst/>
                <a:latin typeface="Times New Roman"/>
                <a:ea typeface="Times New Roman"/>
              </a:rPr>
              <a:t>	iii.	Failure to refrigerate foods properly </a:t>
            </a:r>
          </a:p>
          <a:p>
            <a:pPr marL="685800" marR="0" indent="-228600">
              <a:spcBef>
                <a:spcPts val="0"/>
              </a:spcBef>
              <a:spcAft>
                <a:spcPts val="300"/>
              </a:spcAft>
              <a:tabLst>
                <a:tab pos="685800" algn="l"/>
              </a:tabLst>
            </a:pPr>
            <a:r>
              <a:rPr lang="en-US" sz="1400" dirty="0" smtClean="0">
                <a:effectLst/>
                <a:latin typeface="Times New Roman"/>
                <a:ea typeface="Times New Roman"/>
              </a:rPr>
              <a:t>b.	Such microorganisms may be bacteria, viruses, or even parasites.</a:t>
            </a:r>
          </a:p>
          <a:p>
            <a:pPr marL="685800" marR="0" indent="-228600">
              <a:spcBef>
                <a:spcPts val="0"/>
              </a:spcBef>
              <a:spcAft>
                <a:spcPts val="300"/>
              </a:spcAft>
              <a:tabLst>
                <a:tab pos="685800" algn="l"/>
              </a:tabLst>
            </a:pPr>
            <a:r>
              <a:rPr lang="en-US" sz="1400" dirty="0" smtClean="0">
                <a:effectLst/>
                <a:latin typeface="Times New Roman"/>
                <a:ea typeface="Times New Roman"/>
              </a:rPr>
              <a:t>c.	People who are young, old, or immunocompromised are most seriously affected.</a:t>
            </a:r>
          </a:p>
          <a:p>
            <a:pPr marL="685800" marR="0" indent="-228600">
              <a:spcBef>
                <a:spcPts val="0"/>
              </a:spcBef>
              <a:spcAft>
                <a:spcPts val="300"/>
              </a:spcAft>
              <a:tabLst>
                <a:tab pos="685800" algn="l"/>
              </a:tabLst>
            </a:pPr>
            <a:r>
              <a:rPr lang="en-US" sz="1400" dirty="0" smtClean="0">
                <a:effectLst/>
                <a:latin typeface="Times New Roman"/>
                <a:ea typeface="Times New Roman"/>
              </a:rPr>
              <a:t>d.	Foodborne illness occurs when there is a pathogen, a host, and some sort of interaction between the two that results from ingestion of a particular food.</a:t>
            </a: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Some infections are caused directly by a pathogen; others stem from a toxin produced by a pathogen.</a:t>
            </a:r>
          </a:p>
          <a:p>
            <a:pPr marL="685800" marR="0" indent="-228600">
              <a:spcBef>
                <a:spcPts val="0"/>
              </a:spcBef>
              <a:spcAft>
                <a:spcPts val="300"/>
              </a:spcAft>
              <a:tabLst>
                <a:tab pos="685800" algn="l"/>
              </a:tabLst>
            </a:pPr>
            <a:r>
              <a:rPr lang="en-US" sz="1400" dirty="0" smtClean="0">
                <a:effectLst/>
                <a:latin typeface="Times New Roman"/>
                <a:ea typeface="Times New Roman"/>
              </a:rPr>
              <a:t>e.	Food contamination can occur at any point from the farm or ranch to the grocer’s shelf to the consumer’s plate.</a:t>
            </a: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Contamination can also occur in crop fields, during food processing, by unsanitary food handling, or during food preparation. </a:t>
            </a:r>
          </a:p>
          <a:p>
            <a:pPr marL="914400" marR="0" indent="-228600">
              <a:spcBef>
                <a:spcPts val="0"/>
              </a:spcBef>
              <a:spcAft>
                <a:spcPts val="300"/>
              </a:spcAft>
              <a:tabLst>
                <a:tab pos="685800" algn="l"/>
              </a:tabLst>
            </a:pPr>
            <a:r>
              <a:rPr lang="en-US" sz="1400" dirty="0" smtClean="0">
                <a:effectLst/>
                <a:latin typeface="Times New Roman"/>
                <a:ea typeface="Times New Roman"/>
              </a:rPr>
              <a:t>ii.	Measures to ensure food safety include checking the expiration dates on foods and not opening cans that are bulging at the top. </a:t>
            </a:r>
          </a:p>
          <a:p>
            <a:pPr marL="457200" marR="0" indent="-228600">
              <a:spcBef>
                <a:spcPts val="0"/>
              </a:spcBef>
              <a:spcAft>
                <a:spcPts val="300"/>
              </a:spcAft>
              <a:tabLst>
                <a:tab pos="457200" algn="l"/>
              </a:tabLst>
            </a:pPr>
            <a:r>
              <a:rPr lang="en-US" sz="1400" dirty="0" smtClean="0">
                <a:effectLst/>
                <a:latin typeface="Times New Roman"/>
                <a:ea typeface="Times New Roman"/>
              </a:rPr>
              <a:t>2. 	Food storage</a:t>
            </a:r>
          </a:p>
          <a:p>
            <a:pPr marL="685800" marR="0" indent="-228600">
              <a:spcBef>
                <a:spcPts val="0"/>
              </a:spcBef>
              <a:spcAft>
                <a:spcPts val="300"/>
              </a:spcAft>
              <a:tabLst>
                <a:tab pos="685800" algn="l"/>
              </a:tabLst>
            </a:pPr>
            <a:r>
              <a:rPr lang="en-US" sz="1400" dirty="0" smtClean="0">
                <a:effectLst/>
                <a:latin typeface="Times New Roman"/>
                <a:ea typeface="Times New Roman"/>
              </a:rPr>
              <a:t>a.	When shopping or cooking: </a:t>
            </a: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Separate raw, cooked, and ready-to-eat </a:t>
            </a:r>
            <a:r>
              <a:rPr lang="en-US" sz="1400" dirty="0" smtClean="0">
                <a:effectLst/>
                <a:latin typeface="Times New Roman"/>
                <a:ea typeface="Times New Roman"/>
              </a:rPr>
              <a:t>foods</a:t>
            </a:r>
            <a:endParaRPr lang="en-US" sz="1400" dirty="0" smtClean="0">
              <a:effectLst/>
              <a:latin typeface="Times New Roman"/>
              <a:ea typeface="Times New Roman"/>
            </a:endParaRPr>
          </a:p>
          <a:p>
            <a:pPr marL="914400" marR="0" indent="-228600">
              <a:spcBef>
                <a:spcPts val="0"/>
              </a:spcBef>
              <a:spcAft>
                <a:spcPts val="300"/>
              </a:spcAft>
              <a:tabLst>
                <a:tab pos="685800" algn="l"/>
              </a:tabLst>
            </a:pPr>
            <a:r>
              <a:rPr lang="en-US" sz="1400" dirty="0" smtClean="0">
                <a:effectLst/>
                <a:latin typeface="Times New Roman"/>
                <a:ea typeface="Times New Roman"/>
              </a:rPr>
              <a:t>ii.	Read the label of each product to identify its storage </a:t>
            </a:r>
            <a:r>
              <a:rPr lang="en-US" sz="1400" dirty="0" smtClean="0">
                <a:effectLst/>
                <a:latin typeface="Times New Roman"/>
                <a:ea typeface="Times New Roman"/>
              </a:rPr>
              <a:t>instructions</a:t>
            </a:r>
            <a:endParaRPr lang="en-US" sz="1400" dirty="0" smtClean="0">
              <a:effectLst/>
              <a:latin typeface="Times New Roman"/>
              <a:ea typeface="Times New Roman"/>
            </a:endParaRPr>
          </a:p>
          <a:p>
            <a:pPr marL="914400" marR="0" indent="-228600">
              <a:spcBef>
                <a:spcPts val="0"/>
              </a:spcBef>
              <a:spcAft>
                <a:spcPts val="300"/>
              </a:spcAft>
              <a:tabLst>
                <a:tab pos="685800" algn="l"/>
              </a:tabLst>
            </a:pPr>
            <a:r>
              <a:rPr lang="en-US" sz="1400" dirty="0" smtClean="0">
                <a:effectLst/>
                <a:latin typeface="Times New Roman"/>
                <a:ea typeface="Times New Roman"/>
              </a:rPr>
              <a:t>iii.	Refrigerate perishables as soon as possible, and make sure the refrigerator is set at the optimal </a:t>
            </a:r>
            <a:r>
              <a:rPr lang="en-US" sz="1400" dirty="0" smtClean="0">
                <a:effectLst/>
                <a:latin typeface="Times New Roman"/>
                <a:ea typeface="Times New Roman"/>
              </a:rPr>
              <a:t>temperature</a:t>
            </a:r>
            <a:endParaRPr lang="en-US" sz="1400" dirty="0" smtClean="0">
              <a:effectLst/>
              <a:latin typeface="Times New Roman"/>
              <a:ea typeface="Times New Roman"/>
            </a:endParaRPr>
          </a:p>
          <a:p>
            <a:pPr marL="457200" marR="0" indent="-228600">
              <a:spcBef>
                <a:spcPts val="0"/>
              </a:spcBef>
              <a:spcAft>
                <a:spcPts val="300"/>
              </a:spcAft>
              <a:tabLst>
                <a:tab pos="457200" algn="l"/>
              </a:tabLst>
            </a:pPr>
            <a:r>
              <a:rPr lang="en-US" sz="1400" dirty="0" smtClean="0">
                <a:effectLst/>
                <a:latin typeface="Times New Roman"/>
                <a:ea typeface="Times New Roman"/>
              </a:rPr>
              <a:t>3. 	Food preparation</a:t>
            </a:r>
          </a:p>
          <a:p>
            <a:pPr marL="685800" marR="0" indent="-228600">
              <a:spcBef>
                <a:spcPts val="0"/>
              </a:spcBef>
              <a:spcAft>
                <a:spcPts val="300"/>
              </a:spcAft>
              <a:tabLst>
                <a:tab pos="685800" algn="l"/>
              </a:tabLst>
            </a:pPr>
            <a:r>
              <a:rPr lang="en-US" sz="1400" dirty="0" smtClean="0">
                <a:effectLst/>
                <a:latin typeface="Times New Roman"/>
                <a:ea typeface="Times New Roman"/>
              </a:rPr>
              <a:t>a.	One of the most important steps patients can take to ensure food safety is to establish a safe and sanitary place to prepare food.</a:t>
            </a:r>
          </a:p>
          <a:p>
            <a:pPr marL="685800" marR="0" indent="-228600">
              <a:spcBef>
                <a:spcPts val="0"/>
              </a:spcBef>
              <a:spcAft>
                <a:spcPts val="300"/>
              </a:spcAft>
              <a:tabLst>
                <a:tab pos="685800" algn="l"/>
              </a:tabLst>
            </a:pPr>
            <a:r>
              <a:rPr lang="en-US" sz="1400" dirty="0" smtClean="0">
                <a:effectLst/>
                <a:latin typeface="Times New Roman"/>
                <a:ea typeface="Times New Roman"/>
              </a:rPr>
              <a:t>b.	Some simple habits can eliminate many of the risks associated with food preparation:</a:t>
            </a: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Clean hands and cooking surfaces often, especially after handling raw foods and produce. 	</a:t>
            </a:r>
          </a:p>
          <a:p>
            <a:pPr marL="914400" marR="0" indent="-228600">
              <a:spcBef>
                <a:spcPts val="0"/>
              </a:spcBef>
              <a:spcAft>
                <a:spcPts val="300"/>
              </a:spcAft>
              <a:tabLst>
                <a:tab pos="685800" algn="l"/>
              </a:tabLst>
            </a:pPr>
            <a:r>
              <a:rPr lang="en-US" sz="1400" dirty="0" smtClean="0">
                <a:effectLst/>
                <a:latin typeface="Times New Roman"/>
                <a:ea typeface="Times New Roman"/>
              </a:rPr>
              <a:t>ii.	Clean fruits and vegetables with cold water before eating.</a:t>
            </a:r>
          </a:p>
          <a:p>
            <a:pPr marL="914400" marR="0" indent="-228600">
              <a:spcBef>
                <a:spcPts val="0"/>
              </a:spcBef>
              <a:spcAft>
                <a:spcPts val="300"/>
              </a:spcAft>
              <a:tabLst>
                <a:tab pos="685800" algn="l"/>
              </a:tabLst>
            </a:pPr>
            <a:r>
              <a:rPr lang="en-US" sz="1400" dirty="0" smtClean="0">
                <a:effectLst/>
                <a:latin typeface="Times New Roman"/>
                <a:ea typeface="Times New Roman"/>
              </a:rPr>
              <a:t>iii.	Refrigerate foods as soon as possible, and do not leave them out too long before cooking.</a:t>
            </a:r>
          </a:p>
          <a:p>
            <a:pPr marL="914400" marR="0" indent="-228600">
              <a:spcBef>
                <a:spcPts val="0"/>
              </a:spcBef>
              <a:spcAft>
                <a:spcPts val="300"/>
              </a:spcAft>
              <a:tabLst>
                <a:tab pos="685800" algn="l"/>
              </a:tabLst>
            </a:pPr>
            <a:r>
              <a:rPr lang="en-US" sz="1400" dirty="0" smtClean="0">
                <a:effectLst/>
                <a:latin typeface="Times New Roman"/>
                <a:ea typeface="Times New Roman"/>
              </a:rPr>
              <a:t>iv.	Defrost foods in the refrigerator rather than at room temperature.</a:t>
            </a:r>
          </a:p>
          <a:p>
            <a:pPr marL="914400" marR="0" indent="-228600">
              <a:spcBef>
                <a:spcPts val="0"/>
              </a:spcBef>
              <a:spcAft>
                <a:spcPts val="300"/>
              </a:spcAft>
              <a:tabLst>
                <a:tab pos="685800" algn="l"/>
              </a:tabLst>
            </a:pPr>
            <a:r>
              <a:rPr lang="en-US" sz="1400" dirty="0" smtClean="0">
                <a:effectLst/>
                <a:latin typeface="Times New Roman"/>
                <a:ea typeface="Times New Roman"/>
              </a:rPr>
              <a:t>v.	Avoid cross-contaminating foods.</a:t>
            </a:r>
          </a:p>
          <a:p>
            <a:pPr marL="914400" marR="0" indent="-228600">
              <a:spcBef>
                <a:spcPts val="0"/>
              </a:spcBef>
              <a:spcAft>
                <a:spcPts val="300"/>
              </a:spcAft>
              <a:tabLst>
                <a:tab pos="685800" algn="l"/>
              </a:tabLst>
            </a:pPr>
            <a:r>
              <a:rPr lang="en-US" sz="1400" dirty="0" smtClean="0">
                <a:effectLst/>
                <a:latin typeface="Times New Roman"/>
                <a:ea typeface="Times New Roman"/>
              </a:rPr>
              <a:t>vi.	Ensure food is cooked at the proper temperature to kill pathogens. Thoroughly cooking eggs, for example, will lessen the risk of Salmonella infection.</a:t>
            </a:r>
          </a:p>
          <a:p>
            <a:pPr marL="914400" marR="0" indent="-228600">
              <a:spcBef>
                <a:spcPts val="0"/>
              </a:spcBef>
              <a:spcAft>
                <a:spcPts val="300"/>
              </a:spcAft>
              <a:tabLst>
                <a:tab pos="685800" algn="l"/>
              </a:tabLst>
            </a:pPr>
            <a:r>
              <a:rPr lang="en-US" sz="1400" dirty="0" smtClean="0">
                <a:effectLst/>
                <a:latin typeface="Times New Roman"/>
                <a:ea typeface="Times New Roman"/>
              </a:rPr>
              <a:t>vii. Avoid using unpasteurized milk or juice, raw sprouts, and undercooked meat or poultry.</a:t>
            </a:r>
          </a:p>
          <a:p>
            <a:pPr marL="914400" marR="0" indent="-228600">
              <a:spcBef>
                <a:spcPts val="0"/>
              </a:spcBef>
              <a:spcAft>
                <a:spcPts val="300"/>
              </a:spcAft>
              <a:tabLst>
                <a:tab pos="685800" algn="l"/>
              </a:tabLst>
            </a:pPr>
            <a:r>
              <a:rPr lang="en-US" sz="1400" dirty="0" smtClean="0">
                <a:effectLst/>
                <a:latin typeface="Times New Roman"/>
                <a:ea typeface="Times New Roman"/>
              </a:rPr>
              <a:t>viii. Use a clean cutting board. To clean the cutting board, wash it with hot water, soap, and a scrub brush, and then sanitize it in a dishwasher or with a bleach solution.</a:t>
            </a:r>
          </a:p>
          <a:p>
            <a:pPr marL="914400" marR="0" indent="-228600">
              <a:spcBef>
                <a:spcPts val="0"/>
              </a:spcBef>
              <a:spcAft>
                <a:spcPts val="300"/>
              </a:spcAft>
              <a:tabLst>
                <a:tab pos="685800" algn="l"/>
              </a:tabLst>
            </a:pPr>
            <a:r>
              <a:rPr lang="en-US" sz="1400" dirty="0" smtClean="0">
                <a:effectLst/>
                <a:latin typeface="Times New Roman"/>
                <a:ea typeface="Times New Roman"/>
              </a:rPr>
              <a:t>ix.	Wash the tops of cans before opening them.</a:t>
            </a:r>
          </a:p>
          <a:p>
            <a:pPr marL="914400" marR="0" indent="-228600">
              <a:spcBef>
                <a:spcPts val="0"/>
              </a:spcBef>
              <a:spcAft>
                <a:spcPts val="300"/>
              </a:spcAft>
              <a:tabLst>
                <a:tab pos="685800" algn="l"/>
              </a:tabLst>
            </a:pPr>
            <a:r>
              <a:rPr lang="en-US" sz="1400" dirty="0" smtClean="0">
                <a:effectLst/>
                <a:latin typeface="Times New Roman"/>
                <a:ea typeface="Times New Roman"/>
              </a:rPr>
              <a:t>x.	Do not eat raw dough made with eggs.</a:t>
            </a:r>
          </a:p>
          <a:p>
            <a:pPr marL="914400" marR="0" indent="-228600">
              <a:spcBef>
                <a:spcPts val="0"/>
              </a:spcBef>
              <a:spcAft>
                <a:spcPts val="300"/>
              </a:spcAft>
              <a:tabLst>
                <a:tab pos="685800" algn="l"/>
              </a:tabLst>
            </a:pPr>
            <a:r>
              <a:rPr lang="en-US" sz="1400" dirty="0" smtClean="0">
                <a:effectLst/>
                <a:latin typeface="Times New Roman"/>
                <a:ea typeface="Times New Roman"/>
              </a:rPr>
              <a:t>xi.	Never place cooked food on the same surface where raw food was prepared without first washing the surface.</a:t>
            </a:r>
          </a:p>
          <a:p>
            <a:pPr marL="914400" marR="0" indent="-228600">
              <a:spcBef>
                <a:spcPts val="0"/>
              </a:spcBef>
              <a:spcAft>
                <a:spcPts val="300"/>
              </a:spcAft>
              <a:tabLst>
                <a:tab pos="685800" algn="l"/>
              </a:tabLst>
            </a:pPr>
            <a:r>
              <a:rPr lang="en-US" sz="1400" dirty="0" smtClean="0">
                <a:effectLst/>
                <a:latin typeface="Times New Roman"/>
                <a:ea typeface="Times New Roman"/>
              </a:rPr>
              <a:t>xii.	Refrigerate leftovers as soon as possible and date them so they will not be left too long.</a:t>
            </a:r>
            <a:endParaRPr lang="en-US" sz="14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180105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 Understanding the Need for Nutrition in Health</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The community paramedic’s role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t>
            </a:r>
            <a:r>
              <a:rPr lang="en-US" sz="1200" dirty="0" smtClean="0">
                <a:effectLst/>
                <a:latin typeface="Times New Roman"/>
                <a:ea typeface="Times New Roman"/>
              </a:rPr>
              <a:t>The challenge in educating people to use nutrition to improve their health is to provide straightforward, useful information without being insulting or intimidating.</a:t>
            </a:r>
            <a:endParaRPr lang="en-US" sz="1200" dirty="0" smtClean="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	The </a:t>
            </a:r>
            <a:r>
              <a:rPr lang="en-US" sz="1200" dirty="0">
                <a:effectLst/>
                <a:latin typeface="Times New Roman" panose="02020603050405020304" pitchFamily="18" charset="0"/>
                <a:ea typeface="Times New Roman" panose="02020603050405020304" pitchFamily="18" charset="0"/>
              </a:rPr>
              <a:t>community paramedic’s efforts to understand nutrition should be more than just an exercise in memorizing information such as a list of drug dosages.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	As a community paramedic, you have the opportunity to:</a:t>
            </a:r>
          </a:p>
          <a:p>
            <a:pPr marL="685800" marR="0" indent="-228600">
              <a:spcBef>
                <a:spcPts val="0"/>
              </a:spcBef>
              <a:spcAft>
                <a:spcPts val="300"/>
              </a:spcAf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Raise </a:t>
            </a:r>
            <a:r>
              <a:rPr lang="en-US" sz="1100" dirty="0">
                <a:effectLst/>
                <a:latin typeface="Times New Roman" panose="02020603050405020304" pitchFamily="18" charset="0"/>
                <a:ea typeface="Times New Roman" panose="02020603050405020304" pitchFamily="18" charset="0"/>
              </a:rPr>
              <a:t>the bar of </a:t>
            </a:r>
            <a:r>
              <a:rPr lang="en-US" sz="1100" dirty="0" err="1">
                <a:effectLst/>
                <a:latin typeface="Times New Roman" panose="02020603050405020304" pitchFamily="18" charset="0"/>
                <a:ea typeface="Times New Roman" panose="02020603050405020304" pitchFamily="18" charset="0"/>
              </a:rPr>
              <a:t>paramedicine</a:t>
            </a:r>
            <a:r>
              <a:rPr lang="en-US" sz="1100" dirty="0">
                <a:effectLst/>
                <a:latin typeface="Times New Roman" panose="02020603050405020304" pitchFamily="18" charset="0"/>
                <a:ea typeface="Times New Roman" panose="02020603050405020304" pitchFamily="18" charset="0"/>
              </a:rPr>
              <a:t> </a:t>
            </a:r>
            <a:endParaRPr lang="en-US" sz="1100" dirty="0" smtClean="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Be </a:t>
            </a:r>
            <a:r>
              <a:rPr lang="en-US" sz="1100" dirty="0">
                <a:effectLst/>
                <a:latin typeface="Times New Roman" panose="02020603050405020304" pitchFamily="18" charset="0"/>
                <a:ea typeface="Times New Roman" panose="02020603050405020304" pitchFamily="18" charset="0"/>
              </a:rPr>
              <a:t>not only knowledgeable and </a:t>
            </a:r>
            <a:r>
              <a:rPr lang="en-US" sz="1100" dirty="0" smtClean="0">
                <a:effectLst/>
                <a:latin typeface="Times New Roman" panose="02020603050405020304" pitchFamily="18" charset="0"/>
                <a:ea typeface="Times New Roman" panose="02020603050405020304" pitchFamily="18" charset="0"/>
              </a:rPr>
              <a:t>engaged but also </a:t>
            </a:r>
            <a:r>
              <a:rPr lang="en-US" sz="1100" dirty="0">
                <a:effectLst/>
                <a:latin typeface="Times New Roman" panose="02020603050405020304" pitchFamily="18" charset="0"/>
                <a:ea typeface="Times New Roman" panose="02020603050405020304" pitchFamily="18" charset="0"/>
              </a:rPr>
              <a:t>a role model for your patients and peers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 </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community paramedic needs to understand the basic concepts of food and nutrition to assist patients in following a food plan created by a nutritionist under the direction of the patient’s physician.</a:t>
            </a:r>
          </a:p>
          <a:p>
            <a:pPr marL="685800" marR="0" indent="-228600">
              <a:spcBef>
                <a:spcPts val="0"/>
              </a:spcBef>
              <a:spcAft>
                <a:spcPts val="300"/>
              </a:spcAft>
              <a:tabLst>
                <a:tab pos="685800" algn="l"/>
              </a:tabLst>
            </a:pPr>
            <a:r>
              <a:rPr lang="en-US" sz="1200" dirty="0" smtClean="0">
                <a:effectLst/>
                <a:latin typeface="Times New Roman"/>
                <a:ea typeface="Times New Roman"/>
              </a:rPr>
              <a:t>a. 	Examples of tasks you may be asked to perform: </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Working with patients with diabetes</a:t>
            </a:r>
            <a:r>
              <a:rPr lang="en-US" sz="900" dirty="0" smtClean="0">
                <a:effectLst/>
                <a:latin typeface="GiovanniStd-Book"/>
                <a:ea typeface="Times New Roman"/>
                <a:cs typeface="GiovanniStd-Book"/>
              </a:rPr>
              <a:t> </a:t>
            </a:r>
            <a:r>
              <a:rPr lang="en-US" sz="1200" dirty="0" smtClean="0">
                <a:effectLst/>
                <a:latin typeface="Times New Roman"/>
                <a:ea typeface="Times New Roman"/>
              </a:rPr>
              <a:t>to reduce carbohydrate intake</a:t>
            </a:r>
          </a:p>
          <a:p>
            <a:pPr marL="914400" marR="0" indent="-228600">
              <a:spcBef>
                <a:spcPts val="0"/>
              </a:spcBef>
              <a:spcAft>
                <a:spcPts val="300"/>
              </a:spcAft>
              <a:tabLst>
                <a:tab pos="685800" algn="l"/>
              </a:tabLst>
            </a:pPr>
            <a:r>
              <a:rPr lang="en-US" sz="1200" dirty="0" smtClean="0">
                <a:effectLst/>
                <a:latin typeface="Times New Roman"/>
                <a:ea typeface="Times New Roman"/>
              </a:rPr>
              <a:t>ii.	Monitoring the intake of foods that affect the actions of medications such as warfarin</a:t>
            </a:r>
          </a:p>
          <a:p>
            <a:pPr marL="914400" marR="0" indent="-228600">
              <a:spcBef>
                <a:spcPts val="0"/>
              </a:spcBef>
              <a:spcAft>
                <a:spcPts val="300"/>
              </a:spcAft>
              <a:tabLst>
                <a:tab pos="685800" algn="l"/>
              </a:tabLst>
            </a:pPr>
            <a:r>
              <a:rPr lang="en-US" sz="1200" dirty="0" smtClean="0">
                <a:effectLst/>
                <a:latin typeface="Times New Roman"/>
                <a:ea typeface="Times New Roman"/>
              </a:rPr>
              <a:t>iii.	Determining ways to assist people who depend on nutrient-poor foods such as ramen noodles to access more nutrient-rich foods, such as fresh foods and vegetables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837268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Fluid balance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Water is essential to all body functions. Without it, cellular metabolism is impaired.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Older adults in particular should pay attention to how much water they consume, as they may have a reduced thirst response and/or reduced kidney function.</a:t>
            </a:r>
          </a:p>
          <a:p>
            <a:pPr marL="685800" marR="0" indent="-228600">
              <a:spcBef>
                <a:spcPts val="0"/>
              </a:spcBef>
              <a:spcAft>
                <a:spcPts val="300"/>
              </a:spcAft>
              <a:buAutoNum type="alphaLcPeriod" startAt="3"/>
              <a:tabLst>
                <a:tab pos="685800" algn="l"/>
              </a:tabLst>
            </a:pPr>
            <a:r>
              <a:rPr lang="en-US" sz="1200" kern="1200" dirty="0" smtClean="0">
                <a:solidFill>
                  <a:schemeClr val="tx1"/>
                </a:solidFill>
                <a:effectLst/>
                <a:latin typeface="Times New Roman" pitchFamily="18" charset="0"/>
                <a:ea typeface="+mn-ea"/>
                <a:cs typeface="+mn-cs"/>
              </a:rPr>
              <a:t>Patients should pay attention to their fluid intake and adjust it accordingly even when not driven by thirst.</a:t>
            </a:r>
          </a:p>
          <a:p>
            <a:pPr marL="685800" marR="0" indent="-228600">
              <a:spcBef>
                <a:spcPts val="0"/>
              </a:spcBef>
              <a:spcAft>
                <a:spcPts val="300"/>
              </a:spcAft>
              <a:buAutoNum type="alphaLcPeriod" startAt="3"/>
              <a:tabLst>
                <a:tab pos="685800" algn="l"/>
              </a:tabLst>
            </a:pPr>
            <a:r>
              <a:rPr lang="en-US" sz="1200" dirty="0" smtClean="0">
                <a:effectLst/>
                <a:latin typeface="Times New Roman" panose="02020603050405020304" pitchFamily="18" charset="0"/>
                <a:ea typeface="Times New Roman" panose="02020603050405020304" pitchFamily="18" charset="0"/>
              </a:rPr>
              <a:t>How </a:t>
            </a:r>
            <a:r>
              <a:rPr lang="en-US" sz="1200" dirty="0">
                <a:effectLst/>
                <a:latin typeface="Times New Roman" panose="02020603050405020304" pitchFamily="18" charset="0"/>
                <a:ea typeface="Times New Roman" panose="02020603050405020304" pitchFamily="18" charset="0"/>
              </a:rPr>
              <a:t>much fluid is enough depends 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Age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Size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Body composition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iv.	Activity level</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	The weather</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e.</a:t>
            </a:r>
            <a:r>
              <a:rPr lang="en-US" sz="1200" dirty="0">
                <a:effectLst/>
                <a:latin typeface="Times New Roman" panose="02020603050405020304" pitchFamily="18" charset="0"/>
                <a:ea typeface="Times New Roman" panose="02020603050405020304" pitchFamily="18" charset="0"/>
              </a:rPr>
              <a:t>	One measure of adequate hydration is the color of urine.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2803109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XI. Nutritional Needs of Older Adults</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Factors affecting older adults’ nutritional status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Age-related changes have a direct impact on nutritional requirements.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Decreased </a:t>
            </a:r>
            <a:r>
              <a:rPr lang="en-US" sz="1200" dirty="0">
                <a:effectLst/>
                <a:latin typeface="Times New Roman" panose="02020603050405020304" pitchFamily="18" charset="0"/>
                <a:ea typeface="Times New Roman" panose="02020603050405020304" pitchFamily="18" charset="0"/>
              </a:rPr>
              <a:t>muscle mass in older adults creates a need for higher consumption of high-quality protein.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Decreased immune function creates a need for increased intake of vitamin B 6, antioxidants, vitamin E, zinc, and high-quality protein.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Increased gastric pH calls for increased vitamin 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Decreased kidney function creates a need for increased fluids.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Increased oxidative stress, potential cognitive impairment, and degenerative eye issues call for greater amounts of antioxidants such as beta-carotene, vitamin C, and vitamin 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Slowed gastric mobility means there is an increased need for fiber.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41</a:t>
            </a:fld>
            <a:endParaRPr lang="en-US" altLang="en-US" dirty="0"/>
          </a:p>
        </p:txBody>
      </p:sp>
    </p:spTree>
    <p:extLst>
      <p:ext uri="{BB962C8B-B14F-4D97-AF65-F5344CB8AC3E}">
        <p14:creationId xmlns:p14="http://schemas.microsoft.com/office/powerpoint/2010/main" val="3646814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smtClean="0">
                <a:effectLst/>
                <a:latin typeface="Times New Roman"/>
                <a:ea typeface="Times New Roman"/>
              </a:rPr>
              <a:t>B. 	Medical conditions affecting older adults’ nutritional status</a:t>
            </a:r>
          </a:p>
          <a:p>
            <a:pPr marL="457200" marR="0" indent="-228600">
              <a:spcBef>
                <a:spcPts val="0"/>
              </a:spcBef>
              <a:spcAft>
                <a:spcPts val="300"/>
              </a:spcAft>
              <a:tabLst>
                <a:tab pos="457200" algn="l"/>
              </a:tabLst>
            </a:pPr>
            <a:r>
              <a:rPr lang="en-US" sz="1200" dirty="0" smtClean="0">
                <a:effectLst/>
                <a:latin typeface="Times New Roman"/>
                <a:ea typeface="Times New Roman"/>
              </a:rPr>
              <a:t>1. 	Assessing mental health status is important in late adulthood.</a:t>
            </a:r>
          </a:p>
          <a:p>
            <a:pPr marL="457200" marR="0" indent="-228600">
              <a:spcBef>
                <a:spcPts val="0"/>
              </a:spcBef>
              <a:spcAft>
                <a:spcPts val="300"/>
              </a:spcAft>
              <a:tabLst>
                <a:tab pos="457200" algn="l"/>
              </a:tabLst>
            </a:pPr>
            <a:r>
              <a:rPr lang="en-US" sz="1200" dirty="0" smtClean="0">
                <a:effectLst/>
                <a:latin typeface="Times New Roman"/>
                <a:ea typeface="Times New Roman"/>
              </a:rPr>
              <a:t>2. 	Common medical conditions that affect older adults’ nutritional status are:</a:t>
            </a:r>
          </a:p>
          <a:p>
            <a:pPr marL="685800" marR="0" indent="-228600">
              <a:spcBef>
                <a:spcPts val="0"/>
              </a:spcBef>
              <a:spcAft>
                <a:spcPts val="300"/>
              </a:spcAft>
              <a:tabLst>
                <a:tab pos="685800" algn="l"/>
              </a:tabLst>
            </a:pPr>
            <a:r>
              <a:rPr lang="en-US" sz="1200" dirty="0" smtClean="0">
                <a:effectLst/>
                <a:latin typeface="Times New Roman"/>
                <a:ea typeface="Times New Roman"/>
              </a:rPr>
              <a:t>a.	Depression</a:t>
            </a:r>
          </a:p>
          <a:p>
            <a:pPr marL="685800" marR="0" indent="-228600">
              <a:spcBef>
                <a:spcPts val="0"/>
              </a:spcBef>
              <a:spcAft>
                <a:spcPts val="300"/>
              </a:spcAft>
              <a:tabLst>
                <a:tab pos="685800" algn="l"/>
              </a:tabLst>
            </a:pPr>
            <a:r>
              <a:rPr lang="en-US" sz="1200" dirty="0" smtClean="0">
                <a:effectLst/>
                <a:latin typeface="Times New Roman"/>
                <a:ea typeface="Times New Roman"/>
              </a:rPr>
              <a:t>b.	Anorexia (loss of appetite)</a:t>
            </a:r>
          </a:p>
          <a:p>
            <a:pPr marL="685800" marR="0" indent="-228600">
              <a:spcBef>
                <a:spcPts val="0"/>
              </a:spcBef>
              <a:spcAft>
                <a:spcPts val="300"/>
              </a:spcAft>
              <a:tabLst>
                <a:tab pos="685800" algn="l"/>
              </a:tabLst>
            </a:pPr>
            <a:r>
              <a:rPr lang="en-US" sz="1200" dirty="0" smtClean="0">
                <a:effectLst/>
                <a:latin typeface="Times New Roman"/>
                <a:ea typeface="Times New Roman"/>
              </a:rPr>
              <a:t>c.	Alzheimer disease</a:t>
            </a:r>
          </a:p>
          <a:p>
            <a:pPr marL="685800" marR="0" indent="-228600">
              <a:spcBef>
                <a:spcPts val="0"/>
              </a:spcBef>
              <a:spcAft>
                <a:spcPts val="300"/>
              </a:spcAft>
              <a:tabLst>
                <a:tab pos="685800" algn="l"/>
              </a:tabLst>
            </a:pPr>
            <a:r>
              <a:rPr lang="en-US" sz="1200" dirty="0" smtClean="0">
                <a:effectLst/>
                <a:latin typeface="Times New Roman"/>
                <a:ea typeface="Times New Roman"/>
              </a:rPr>
              <a:t>d. 	Arthritis</a:t>
            </a:r>
          </a:p>
          <a:p>
            <a:pPr marL="685800" marR="0" indent="-228600">
              <a:spcBef>
                <a:spcPts val="0"/>
              </a:spcBef>
              <a:spcAft>
                <a:spcPts val="300"/>
              </a:spcAft>
              <a:tabLst>
                <a:tab pos="685800" algn="l"/>
              </a:tabLst>
            </a:pPr>
            <a:r>
              <a:rPr lang="en-US" sz="1200" dirty="0" smtClean="0">
                <a:effectLst/>
                <a:latin typeface="Times New Roman"/>
                <a:ea typeface="Times New Roman"/>
              </a:rPr>
              <a:t>e.	Bowel and bladder regulations issues</a:t>
            </a:r>
          </a:p>
          <a:p>
            <a:pPr marL="685800" marR="0" indent="-228600">
              <a:spcBef>
                <a:spcPts val="0"/>
              </a:spcBef>
              <a:spcAft>
                <a:spcPts val="300"/>
              </a:spcAft>
              <a:tabLst>
                <a:tab pos="685800" algn="l"/>
              </a:tabLst>
            </a:pPr>
            <a:r>
              <a:rPr lang="en-US" sz="1200" dirty="0" smtClean="0">
                <a:effectLst/>
                <a:latin typeface="Times New Roman"/>
                <a:ea typeface="Times New Roman"/>
              </a:rPr>
              <a:t>f. 	Dental health problems</a:t>
            </a:r>
          </a:p>
          <a:p>
            <a:pPr marL="685800" marR="0" indent="-228600">
              <a:spcBef>
                <a:spcPts val="0"/>
              </a:spcBef>
              <a:spcAft>
                <a:spcPts val="300"/>
              </a:spcAft>
              <a:tabLst>
                <a:tab pos="685800" algn="l"/>
              </a:tabLst>
            </a:pPr>
            <a:r>
              <a:rPr lang="en-US" sz="1200" dirty="0" smtClean="0">
                <a:effectLst/>
                <a:latin typeface="Times New Roman"/>
                <a:ea typeface="Times New Roman"/>
              </a:rPr>
              <a:t>g. 	Vision issues</a:t>
            </a:r>
          </a:p>
          <a:p>
            <a:pPr marL="685800" marR="0" indent="-228600">
              <a:spcBef>
                <a:spcPts val="0"/>
              </a:spcBef>
              <a:spcAft>
                <a:spcPts val="300"/>
              </a:spcAft>
              <a:tabLst>
                <a:tab pos="685800" algn="l"/>
              </a:tabLst>
            </a:pPr>
            <a:r>
              <a:rPr lang="en-US" sz="1200" dirty="0" smtClean="0">
                <a:effectLst/>
                <a:latin typeface="Times New Roman"/>
                <a:ea typeface="Times New Roman"/>
              </a:rPr>
              <a:t>h. 	Osteoporosis</a:t>
            </a:r>
          </a:p>
          <a:p>
            <a:pPr marL="6858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Weight issues</a:t>
            </a:r>
          </a:p>
          <a:p>
            <a:pPr marL="457200" marR="0" indent="-228600">
              <a:spcBef>
                <a:spcPts val="0"/>
              </a:spcBef>
              <a:spcAft>
                <a:spcPts val="300"/>
              </a:spcAft>
              <a:tabLst>
                <a:tab pos="457200" algn="l"/>
              </a:tabLst>
            </a:pPr>
            <a:r>
              <a:rPr lang="en-US" sz="1200" dirty="0" smtClean="0">
                <a:effectLst/>
                <a:latin typeface="Times New Roman"/>
                <a:ea typeface="Times New Roman"/>
              </a:rPr>
              <a:t>3. 	All of these conditions can occur in concert with chronic medical conditions, and all of them can affect the patient’s ability to prepare, eat, and metabolize food.</a:t>
            </a:r>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C</a:t>
            </a:r>
            <a:r>
              <a:rPr lang="en-US" sz="1200" b="0" dirty="0">
                <a:effectLst/>
                <a:latin typeface="Times New Roman" panose="02020603050405020304" pitchFamily="18" charset="0"/>
                <a:ea typeface="Times New Roman" panose="02020603050405020304" pitchFamily="18" charset="0"/>
              </a:rPr>
              <a:t>. 	Meeting the nutritional needs of older adults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Challenges to older people in terms of obtaining adequate nutrition may include: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Economic factors (low or fixed income)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Social isolation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Physical restrictions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Inability to shop for and prepare food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For those still living independently, services such as Meals on Wheels or other senior nutrition programs can be valuable in ensuring adequate nutrition. </a:t>
            </a:r>
          </a:p>
          <a:p>
            <a:pPr marL="457200" marR="0" indent="-228600">
              <a:spcBef>
                <a:spcPts val="0"/>
              </a:spcBef>
              <a:spcAft>
                <a:spcPts val="300"/>
              </a:spcAft>
              <a:tabLst>
                <a:tab pos="457200" algn="l"/>
              </a:tabLst>
            </a:pPr>
            <a:r>
              <a:rPr lang="en-US" sz="1200" dirty="0" smtClean="0">
                <a:effectLst/>
                <a:latin typeface="Times New Roman"/>
                <a:ea typeface="Times New Roman"/>
              </a:rPr>
              <a:t>3.	As a community paramedic you should be aware of the various resources in your community.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42</a:t>
            </a:fld>
            <a:endParaRPr lang="en-US" altLang="en-US" dirty="0"/>
          </a:p>
        </p:txBody>
      </p:sp>
    </p:spTree>
    <p:extLst>
      <p:ext uri="{BB962C8B-B14F-4D97-AF65-F5344CB8AC3E}">
        <p14:creationId xmlns:p14="http://schemas.microsoft.com/office/powerpoint/2010/main" val="384430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XII. Nutritional Needs of Patients With Chronic Diseases</a:t>
            </a:r>
          </a:p>
          <a:p>
            <a:pPr marL="228600" marR="0" indent="-228600">
              <a:spcBef>
                <a:spcPts val="600"/>
              </a:spcBef>
              <a:spcAft>
                <a:spcPts val="600"/>
              </a:spcAft>
              <a:buAutoNum type="alphaUcPeriod"/>
            </a:pPr>
            <a:r>
              <a:rPr lang="en-US" sz="1200" dirty="0" smtClean="0">
                <a:effectLst/>
                <a:latin typeface="Times New Roman" panose="02020603050405020304" pitchFamily="18" charset="0"/>
                <a:ea typeface="Times New Roman" panose="02020603050405020304" pitchFamily="18" charset="0"/>
              </a:rPr>
              <a:t>Dietary </a:t>
            </a:r>
            <a:r>
              <a:rPr lang="en-US" sz="1200" dirty="0">
                <a:effectLst/>
                <a:latin typeface="Times New Roman" panose="02020603050405020304" pitchFamily="18" charset="0"/>
                <a:ea typeface="Times New Roman" panose="02020603050405020304" pitchFamily="18" charset="0"/>
              </a:rPr>
              <a:t>care should take into consideration all patient </a:t>
            </a:r>
            <a:r>
              <a:rPr lang="en-US" sz="1200" dirty="0" smtClean="0">
                <a:effectLst/>
                <a:latin typeface="Times New Roman" panose="02020603050405020304" pitchFamily="18" charset="0"/>
                <a:ea typeface="Times New Roman" panose="02020603050405020304" pitchFamily="18" charset="0"/>
              </a:rPr>
              <a:t>comorbidities</a:t>
            </a:r>
          </a:p>
          <a:p>
            <a:pPr marL="457200" marR="0" indent="-228600">
              <a:spcBef>
                <a:spcPts val="600"/>
              </a:spcBef>
              <a:spcAft>
                <a:spcPts val="600"/>
              </a:spcAft>
              <a:buNone/>
            </a:pPr>
            <a:r>
              <a:rPr lang="en-US" sz="1200" dirty="0" smtClean="0">
                <a:effectLst/>
                <a:latin typeface="Times New Roman" panose="02020603050405020304" pitchFamily="18" charset="0"/>
                <a:ea typeface="Times New Roman" panose="02020603050405020304" pitchFamily="18" charset="0"/>
              </a:rPr>
              <a:t>1.	They </a:t>
            </a:r>
            <a:r>
              <a:rPr lang="en-US" sz="1200" dirty="0">
                <a:effectLst/>
                <a:latin typeface="Times New Roman" panose="02020603050405020304" pitchFamily="18" charset="0"/>
                <a:ea typeface="Times New Roman" panose="02020603050405020304" pitchFamily="18" charset="0"/>
              </a:rPr>
              <a:t>may affect nutritional requirements for the individual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Often chronic medical conditions will involve special dietary considerations that may be new and unfamiliar to the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community paramedic should also consider how certain foods will interact with the patient’s prescription medications and over-the-counter supplements.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43</a:t>
            </a:fld>
            <a:endParaRPr lang="en-US" altLang="en-US" dirty="0"/>
          </a:p>
        </p:txBody>
      </p:sp>
    </p:spTree>
    <p:extLst>
      <p:ext uri="{BB962C8B-B14F-4D97-AF65-F5344CB8AC3E}">
        <p14:creationId xmlns:p14="http://schemas.microsoft.com/office/powerpoint/2010/main" val="4248047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smtClean="0">
                <a:effectLst/>
                <a:latin typeface="Times New Roman"/>
                <a:ea typeface="Times New Roman"/>
              </a:rPr>
              <a:t>B. 	Diabetes</a:t>
            </a:r>
          </a:p>
          <a:p>
            <a:pPr marL="457200" marR="0" indent="-228600">
              <a:spcBef>
                <a:spcPts val="0"/>
              </a:spcBef>
              <a:spcAft>
                <a:spcPts val="300"/>
              </a:spcAft>
              <a:tabLst>
                <a:tab pos="457200" algn="l"/>
              </a:tabLst>
            </a:pPr>
            <a:r>
              <a:rPr lang="en-US" sz="1400" dirty="0" smtClean="0">
                <a:effectLst/>
                <a:latin typeface="Times New Roman"/>
                <a:ea typeface="Times New Roman"/>
              </a:rPr>
              <a:t>1.	According to the Centers for Disease Control and Prevention, 29.1 million people have diabetes and of those 29.1 million, 8.1 million are undiagnosed.</a:t>
            </a:r>
          </a:p>
          <a:p>
            <a:pPr marL="457200" marR="0" indent="-228600">
              <a:spcBef>
                <a:spcPts val="0"/>
              </a:spcBef>
              <a:spcAft>
                <a:spcPts val="300"/>
              </a:spcAft>
              <a:tabLst>
                <a:tab pos="457200" algn="l"/>
              </a:tabLst>
            </a:pPr>
            <a:r>
              <a:rPr lang="en-US" sz="1400" dirty="0" smtClean="0">
                <a:effectLst/>
                <a:latin typeface="Times New Roman"/>
                <a:ea typeface="Times New Roman"/>
              </a:rPr>
              <a:t>2.	Stress, illness, obesity, lack of exercise, and a history of gestational diabetes increase the risk of developing diabetes, but the most certain predictive factor is family history.</a:t>
            </a:r>
          </a:p>
          <a:p>
            <a:pPr marL="457200" marR="0" indent="-228600">
              <a:spcBef>
                <a:spcPts val="0"/>
              </a:spcBef>
              <a:spcAft>
                <a:spcPts val="300"/>
              </a:spcAft>
              <a:tabLst>
                <a:tab pos="457200" algn="l"/>
              </a:tabLst>
            </a:pPr>
            <a:r>
              <a:rPr lang="en-US" sz="1400" dirty="0" smtClean="0">
                <a:effectLst/>
                <a:latin typeface="Times New Roman"/>
                <a:ea typeface="Times New Roman"/>
              </a:rPr>
              <a:t>3.	Nutritional needs</a:t>
            </a:r>
          </a:p>
          <a:p>
            <a:pPr marL="685800" marR="0" indent="-228600">
              <a:spcBef>
                <a:spcPts val="0"/>
              </a:spcBef>
              <a:spcAft>
                <a:spcPts val="300"/>
              </a:spcAft>
              <a:tabLst>
                <a:tab pos="685800" algn="l"/>
              </a:tabLst>
            </a:pPr>
            <a:r>
              <a:rPr lang="en-US" sz="1400" dirty="0" smtClean="0">
                <a:effectLst/>
                <a:latin typeface="Times New Roman"/>
                <a:ea typeface="Times New Roman"/>
              </a:rPr>
              <a:t>a.	The typical Western diet, which contains too much fat and not enough fruits, vegetables, and fiber, raises a person’s risk of developing </a:t>
            </a:r>
            <a:r>
              <a:rPr lang="en-US" sz="1400" dirty="0" smtClean="0">
                <a:effectLst/>
                <a:latin typeface="Times New Roman"/>
                <a:ea typeface="Times New Roman"/>
              </a:rPr>
              <a:t>diabetes.</a:t>
            </a:r>
            <a:endParaRPr lang="en-US" sz="14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Exacerbated by the lack of exercise common in the Western culture</a:t>
            </a:r>
          </a:p>
          <a:p>
            <a:pPr marL="914400" marR="0" indent="-228600">
              <a:spcBef>
                <a:spcPts val="0"/>
              </a:spcBef>
              <a:spcAft>
                <a:spcPts val="300"/>
              </a:spcAft>
              <a:tabLst>
                <a:tab pos="685800" algn="l"/>
              </a:tabLst>
            </a:pPr>
            <a:r>
              <a:rPr lang="en-US" sz="1400" dirty="0" smtClean="0">
                <a:effectLst/>
                <a:latin typeface="Times New Roman"/>
                <a:ea typeface="Times New Roman"/>
              </a:rPr>
              <a:t>ii.	In particular, the risk of developing type 2 diabetes increases with weight gain, and the most significant factor in risk reduction is weight loss. </a:t>
            </a:r>
          </a:p>
          <a:p>
            <a:pPr marL="685800" marR="0" indent="-228600">
              <a:spcBef>
                <a:spcPts val="0"/>
              </a:spcBef>
              <a:spcAft>
                <a:spcPts val="300"/>
              </a:spcAft>
              <a:tabLst>
                <a:tab pos="685800" algn="l"/>
              </a:tabLst>
            </a:pPr>
            <a:r>
              <a:rPr lang="en-US" sz="1400" dirty="0" smtClean="0">
                <a:effectLst/>
                <a:latin typeface="Times New Roman"/>
                <a:ea typeface="Times New Roman"/>
              </a:rPr>
              <a:t>b. 	Regular exercise improves carbohydrate and lipid metabolism, lowers blood pressure, and reduces the risk of heart disease.</a:t>
            </a:r>
          </a:p>
          <a:p>
            <a:pPr marL="685800" marR="0" indent="-228600">
              <a:spcBef>
                <a:spcPts val="0"/>
              </a:spcBef>
              <a:spcAft>
                <a:spcPts val="300"/>
              </a:spcAft>
              <a:tabLst>
                <a:tab pos="685800" algn="l"/>
              </a:tabLst>
            </a:pPr>
            <a:r>
              <a:rPr lang="en-US" sz="1400" dirty="0" smtClean="0">
                <a:effectLst/>
                <a:latin typeface="Times New Roman"/>
                <a:ea typeface="Times New Roman"/>
              </a:rPr>
              <a:t>c.	People with diabetes need to closely monitor their food intake.</a:t>
            </a:r>
          </a:p>
          <a:p>
            <a:pPr marL="685800" marR="0" indent="-228600">
              <a:spcBef>
                <a:spcPts val="0"/>
              </a:spcBef>
              <a:spcAft>
                <a:spcPts val="300"/>
              </a:spcAft>
              <a:tabLst>
                <a:tab pos="685800" algn="l"/>
              </a:tabLst>
            </a:pPr>
            <a:r>
              <a:rPr lang="en-US" sz="1400" dirty="0" smtClean="0">
                <a:effectLst/>
                <a:latin typeface="Times New Roman"/>
                <a:ea typeface="Times New Roman"/>
              </a:rPr>
              <a:t>d.	Well-balanced meals in the right amounts will help maintain healthy glucose blood levels.</a:t>
            </a:r>
          </a:p>
          <a:p>
            <a:pPr marL="685800" marR="0" indent="-228600">
              <a:spcBef>
                <a:spcPts val="0"/>
              </a:spcBef>
              <a:spcAft>
                <a:spcPts val="300"/>
              </a:spcAft>
              <a:tabLst>
                <a:tab pos="685800" algn="l"/>
              </a:tabLst>
            </a:pPr>
            <a:r>
              <a:rPr lang="en-US" sz="1400" dirty="0" smtClean="0">
                <a:effectLst/>
                <a:latin typeface="Times New Roman"/>
                <a:ea typeface="Times New Roman"/>
              </a:rPr>
              <a:t>e.	With diabetes, it is as important to monitor </a:t>
            </a:r>
            <a:r>
              <a:rPr lang="en-US" sz="1400" i="1" dirty="0" smtClean="0">
                <a:effectLst/>
                <a:latin typeface="Times New Roman"/>
                <a:ea typeface="Times New Roman"/>
              </a:rPr>
              <a:t>how </a:t>
            </a:r>
            <a:r>
              <a:rPr lang="en-US" sz="1400" dirty="0" smtClean="0">
                <a:effectLst/>
                <a:latin typeface="Times New Roman"/>
                <a:ea typeface="Times New Roman"/>
              </a:rPr>
              <a:t>one eats as much as </a:t>
            </a:r>
            <a:r>
              <a:rPr lang="en-US" sz="1400" i="1" dirty="0" smtClean="0">
                <a:effectLst/>
                <a:latin typeface="Times New Roman"/>
                <a:ea typeface="Times New Roman"/>
              </a:rPr>
              <a:t>what </a:t>
            </a:r>
            <a:r>
              <a:rPr lang="en-US" sz="1400" dirty="0" smtClean="0">
                <a:effectLst/>
                <a:latin typeface="Times New Roman"/>
                <a:ea typeface="Times New Roman"/>
              </a:rPr>
              <a:t>one eats.</a:t>
            </a:r>
          </a:p>
          <a:p>
            <a:pPr marL="685800" marR="0" indent="-228600">
              <a:spcBef>
                <a:spcPts val="0"/>
              </a:spcBef>
              <a:spcAft>
                <a:spcPts val="300"/>
              </a:spcAft>
              <a:tabLst>
                <a:tab pos="685800" algn="l"/>
              </a:tabLst>
            </a:pPr>
            <a:r>
              <a:rPr lang="en-US" sz="1400" dirty="0" smtClean="0">
                <a:effectLst/>
                <a:latin typeface="Times New Roman"/>
                <a:ea typeface="Times New Roman"/>
              </a:rPr>
              <a:t>f.	Consistent calorie and carbohydrate intake helps keep blood glucose from spiking or dropping.</a:t>
            </a:r>
          </a:p>
          <a:p>
            <a:pPr marL="457200" marR="0" indent="-228600">
              <a:spcBef>
                <a:spcPts val="0"/>
              </a:spcBef>
              <a:spcAft>
                <a:spcPts val="300"/>
              </a:spcAft>
              <a:tabLst>
                <a:tab pos="457200" algn="l"/>
              </a:tabLst>
            </a:pPr>
            <a:r>
              <a:rPr lang="en-US" sz="1400" dirty="0" smtClean="0">
                <a:effectLst/>
                <a:latin typeface="Times New Roman"/>
                <a:ea typeface="Times New Roman"/>
              </a:rPr>
              <a:t>4.	Challenges</a:t>
            </a:r>
          </a:p>
          <a:p>
            <a:pPr marL="685800" marR="0" indent="-228600">
              <a:spcBef>
                <a:spcPts val="0"/>
              </a:spcBef>
              <a:spcAft>
                <a:spcPts val="300"/>
              </a:spcAft>
              <a:tabLst>
                <a:tab pos="685800" algn="l"/>
              </a:tabLst>
            </a:pPr>
            <a:r>
              <a:rPr lang="en-US" sz="1400" dirty="0" smtClean="0">
                <a:effectLst/>
                <a:latin typeface="Times New Roman"/>
                <a:ea typeface="Times New Roman"/>
              </a:rPr>
              <a:t>a.	With patients who have type 1 diabetes, challenges may be caused by the long-term effects of the disease, such as:</a:t>
            </a: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Blindness</a:t>
            </a:r>
          </a:p>
          <a:p>
            <a:pPr marL="685800" marR="0" indent="-228600">
              <a:spcBef>
                <a:spcPts val="0"/>
              </a:spcBef>
              <a:spcAft>
                <a:spcPts val="300"/>
              </a:spcAft>
              <a:tabLst>
                <a:tab pos="685800" algn="l"/>
              </a:tabLst>
            </a:pPr>
            <a:r>
              <a:rPr lang="en-US" sz="1400" dirty="0" smtClean="0">
                <a:effectLst/>
                <a:latin typeface="Times New Roman"/>
                <a:ea typeface="Times New Roman"/>
              </a:rPr>
              <a:t>	ii.	Nerve damage</a:t>
            </a:r>
          </a:p>
          <a:p>
            <a:pPr marL="685800" marR="0" indent="-228600">
              <a:spcBef>
                <a:spcPts val="0"/>
              </a:spcBef>
              <a:spcAft>
                <a:spcPts val="300"/>
              </a:spcAft>
              <a:tabLst>
                <a:tab pos="685800" algn="l"/>
              </a:tabLst>
            </a:pPr>
            <a:r>
              <a:rPr lang="en-US" sz="1400" dirty="0" smtClean="0">
                <a:effectLst/>
                <a:latin typeface="Times New Roman"/>
                <a:ea typeface="Times New Roman"/>
              </a:rPr>
              <a:t>	iii.	Amputations</a:t>
            </a:r>
          </a:p>
          <a:p>
            <a:pPr marL="685800" marR="0" indent="-228600">
              <a:spcBef>
                <a:spcPts val="0"/>
              </a:spcBef>
              <a:spcAft>
                <a:spcPts val="300"/>
              </a:spcAft>
              <a:tabLst>
                <a:tab pos="685800" algn="l"/>
              </a:tabLst>
            </a:pPr>
            <a:r>
              <a:rPr lang="en-US" sz="1400" dirty="0" smtClean="0">
                <a:effectLst/>
                <a:latin typeface="Times New Roman"/>
                <a:ea typeface="Times New Roman"/>
              </a:rPr>
              <a:t>b.	Older adults with diabetes may also have other chronic diseases such as:</a:t>
            </a: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Renal insufficiency</a:t>
            </a:r>
          </a:p>
          <a:p>
            <a:pPr marL="685800" marR="0" indent="-228600">
              <a:spcBef>
                <a:spcPts val="0"/>
              </a:spcBef>
              <a:spcAft>
                <a:spcPts val="300"/>
              </a:spcAft>
              <a:tabLst>
                <a:tab pos="685800" algn="l"/>
              </a:tabLst>
            </a:pPr>
            <a:r>
              <a:rPr lang="en-US" sz="1400" dirty="0" smtClean="0">
                <a:effectLst/>
                <a:latin typeface="Times New Roman"/>
                <a:ea typeface="Times New Roman"/>
              </a:rPr>
              <a:t>	ii.	Chronic obstructive pulmonary disease </a:t>
            </a:r>
          </a:p>
          <a:p>
            <a:pPr marL="685800" marR="0" indent="-228600">
              <a:spcBef>
                <a:spcPts val="0"/>
              </a:spcBef>
              <a:spcAft>
                <a:spcPts val="300"/>
              </a:spcAft>
              <a:tabLst>
                <a:tab pos="685800" algn="l"/>
              </a:tabLst>
            </a:pPr>
            <a:r>
              <a:rPr lang="en-US" sz="1400" dirty="0" smtClean="0">
                <a:effectLst/>
                <a:latin typeface="Times New Roman"/>
                <a:ea typeface="Times New Roman"/>
              </a:rPr>
              <a:t>	iii.	Heart disease</a:t>
            </a:r>
          </a:p>
          <a:p>
            <a:pPr marL="685800" marR="0" indent="-228600">
              <a:spcBef>
                <a:spcPts val="0"/>
              </a:spcBef>
              <a:spcAft>
                <a:spcPts val="300"/>
              </a:spcAft>
              <a:tabLst>
                <a:tab pos="685800" algn="l"/>
              </a:tabLst>
            </a:pPr>
            <a:r>
              <a:rPr lang="en-US" sz="1400" dirty="0" smtClean="0">
                <a:effectLst/>
                <a:latin typeface="Times New Roman"/>
                <a:ea typeface="Times New Roman"/>
              </a:rPr>
              <a:t>c.	Such comorbidities create a challenge for the community paramedic who is trying to address nutritional issues related to all of these different disease states.</a:t>
            </a:r>
          </a:p>
          <a:p>
            <a:pPr marL="685800" marR="0" indent="-228600">
              <a:spcBef>
                <a:spcPts val="0"/>
              </a:spcBef>
              <a:spcAft>
                <a:spcPts val="300"/>
              </a:spcAft>
              <a:tabLst>
                <a:tab pos="685800" algn="l"/>
              </a:tabLst>
            </a:pPr>
            <a:r>
              <a:rPr lang="en-US" sz="1400" dirty="0" smtClean="0">
                <a:effectLst/>
                <a:latin typeface="Times New Roman"/>
                <a:ea typeface="Times New Roman"/>
              </a:rPr>
              <a:t>d.	Some patients with chronic diabetes may have cognition and memory issues or may be depressed.</a:t>
            </a:r>
          </a:p>
          <a:p>
            <a:pPr marL="685800" marR="0" indent="-228600">
              <a:spcBef>
                <a:spcPts val="0"/>
              </a:spcBef>
              <a:spcAft>
                <a:spcPts val="300"/>
              </a:spcAft>
              <a:tabLst>
                <a:tab pos="685800" algn="l"/>
              </a:tabLst>
            </a:pPr>
            <a:r>
              <a:rPr lang="en-US" sz="1400" dirty="0" smtClean="0">
                <a:effectLst/>
                <a:latin typeface="Times New Roman"/>
                <a:ea typeface="Times New Roman"/>
              </a:rPr>
              <a:t>e.	Encourage and support healthy eating habits while honoring the dietary preferences of the patient.</a:t>
            </a:r>
          </a:p>
          <a:p>
            <a:pPr marL="457200" marR="0" indent="-228600">
              <a:spcBef>
                <a:spcPts val="0"/>
              </a:spcBef>
              <a:spcAft>
                <a:spcPts val="300"/>
              </a:spcAft>
              <a:tabLst>
                <a:tab pos="457200" algn="l"/>
              </a:tabLst>
            </a:pPr>
            <a:r>
              <a:rPr lang="en-US" sz="1400" dirty="0" smtClean="0">
                <a:effectLst/>
                <a:latin typeface="Times New Roman"/>
                <a:ea typeface="Times New Roman"/>
              </a:rPr>
              <a:t>5.	Recommendations</a:t>
            </a:r>
          </a:p>
          <a:p>
            <a:pPr marL="685800" marR="0" indent="-228600">
              <a:spcBef>
                <a:spcPts val="0"/>
              </a:spcBef>
              <a:spcAft>
                <a:spcPts val="300"/>
              </a:spcAft>
              <a:tabLst>
                <a:tab pos="685800" algn="l"/>
              </a:tabLst>
            </a:pPr>
            <a:r>
              <a:rPr lang="en-US" sz="1400" dirty="0" smtClean="0">
                <a:effectLst/>
                <a:latin typeface="Times New Roman"/>
                <a:ea typeface="Times New Roman"/>
              </a:rPr>
              <a:t>a.	For patients with type 1 diabetes, the best management principles include:</a:t>
            </a: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Healthy eating</a:t>
            </a:r>
          </a:p>
          <a:p>
            <a:pPr marL="685800" marR="0" indent="-228600">
              <a:spcBef>
                <a:spcPts val="0"/>
              </a:spcBef>
              <a:spcAft>
                <a:spcPts val="300"/>
              </a:spcAft>
              <a:tabLst>
                <a:tab pos="685800" algn="l"/>
              </a:tabLst>
            </a:pPr>
            <a:r>
              <a:rPr lang="en-US" sz="1400" dirty="0" smtClean="0">
                <a:effectLst/>
                <a:latin typeface="Times New Roman"/>
                <a:ea typeface="Times New Roman"/>
              </a:rPr>
              <a:t>	ii.	Physical activity</a:t>
            </a:r>
          </a:p>
          <a:p>
            <a:pPr marL="685800" marR="0" indent="-228600">
              <a:spcBef>
                <a:spcPts val="0"/>
              </a:spcBef>
              <a:spcAft>
                <a:spcPts val="300"/>
              </a:spcAft>
              <a:tabLst>
                <a:tab pos="685800" algn="l"/>
              </a:tabLst>
            </a:pPr>
            <a:r>
              <a:rPr lang="en-US" sz="1400" dirty="0" smtClean="0">
                <a:effectLst/>
                <a:latin typeface="Times New Roman"/>
                <a:ea typeface="Times New Roman"/>
              </a:rPr>
              <a:t>	iii.	Insulin by injection</a:t>
            </a:r>
          </a:p>
          <a:p>
            <a:pPr marL="914400" marR="0" indent="-228600">
              <a:spcBef>
                <a:spcPts val="0"/>
              </a:spcBef>
              <a:spcAft>
                <a:spcPts val="300"/>
              </a:spcAft>
              <a:tabLst>
                <a:tab pos="685800" algn="l"/>
              </a:tabLst>
            </a:pPr>
            <a:r>
              <a:rPr lang="en-US" sz="1400" dirty="0" smtClean="0">
                <a:effectLst/>
                <a:latin typeface="Times New Roman"/>
                <a:ea typeface="Times New Roman"/>
              </a:rPr>
              <a:t>iv.	Closely monitoring blood glucose concentration</a:t>
            </a:r>
          </a:p>
          <a:p>
            <a:pPr marL="685800" marR="0" indent="-228600">
              <a:spcBef>
                <a:spcPts val="0"/>
              </a:spcBef>
              <a:spcAft>
                <a:spcPts val="300"/>
              </a:spcAft>
              <a:tabLst>
                <a:tab pos="685800" algn="l"/>
              </a:tabLst>
            </a:pPr>
            <a:endParaRPr lang="en-US" sz="14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44</a:t>
            </a:fld>
            <a:endParaRPr lang="en-US" altLang="en-US" dirty="0"/>
          </a:p>
        </p:txBody>
      </p:sp>
    </p:spTree>
    <p:extLst>
      <p:ext uri="{BB962C8B-B14F-4D97-AF65-F5344CB8AC3E}">
        <p14:creationId xmlns:p14="http://schemas.microsoft.com/office/powerpoint/2010/main" val="4018005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b.	Patients with type 2 diabetes can also benefit from:</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a:t>
            </a:r>
            <a:r>
              <a:rPr kumimoji="0" lang="en-US" sz="1400" b="0" i="0" u="none" strike="noStrike" kern="1200" cap="none" spc="0" normalizeH="0" baseline="0" noProof="0" dirty="0" err="1" smtClean="0">
                <a:ln>
                  <a:noFill/>
                </a:ln>
                <a:solidFill>
                  <a:srgbClr val="000000"/>
                </a:solidFill>
                <a:effectLst/>
                <a:uLnTx/>
                <a:uFillTx/>
                <a:latin typeface="Times New Roman"/>
                <a:ea typeface="Times New Roman"/>
              </a:rPr>
              <a:t>i</a:t>
            </a: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Healthy eating</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ii.	Physical activity</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iii.	Blood glucose testing</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iv.	Weight control is the single most important factor.</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c.	In general, as a community paramedic working with patients with diabetes, you should address their nutritional needs based on:</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a:t>
            </a:r>
            <a:r>
              <a:rPr kumimoji="0" lang="en-US" sz="1400" b="0" i="0" u="none" strike="noStrike" kern="1200" cap="none" spc="0" normalizeH="0" baseline="0" noProof="0" dirty="0" err="1" smtClean="0">
                <a:ln>
                  <a:noFill/>
                </a:ln>
                <a:solidFill>
                  <a:srgbClr val="000000"/>
                </a:solidFill>
                <a:effectLst/>
                <a:uLnTx/>
                <a:uFillTx/>
                <a:latin typeface="Times New Roman"/>
                <a:ea typeface="Times New Roman"/>
              </a:rPr>
              <a:t>i</a:t>
            </a: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Personal and cultural preferences</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ii.	Access to food options</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400" b="0" i="0" u="none" strike="noStrike" kern="1200" cap="none" spc="0" normalizeH="0" baseline="0" noProof="0" dirty="0" smtClean="0">
                <a:ln>
                  <a:noFill/>
                </a:ln>
                <a:solidFill>
                  <a:srgbClr val="000000"/>
                </a:solidFill>
                <a:effectLst/>
                <a:uLnTx/>
                <a:uFillTx/>
                <a:latin typeface="Times New Roman"/>
                <a:ea typeface="Times New Roman"/>
              </a:rPr>
              <a:t>	iii.	Willingness to make behavioral changes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45</a:t>
            </a:fld>
            <a:endParaRPr lang="en-US" altLang="en-US" dirty="0"/>
          </a:p>
        </p:txBody>
      </p:sp>
    </p:spTree>
    <p:extLst>
      <p:ext uri="{BB962C8B-B14F-4D97-AF65-F5344CB8AC3E}">
        <p14:creationId xmlns:p14="http://schemas.microsoft.com/office/powerpoint/2010/main" val="3188537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C. 	Chronic obstructive pulmonary disease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Chronic obstructive pulmonary disease (COPD) is a collective term that includes emphysema and chronic bronchitis.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Both of these conditions obstruct airflow into and out of the lungs, as a result of loss of elasticity and/or inflamed airways that may also be clogged with mucus.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Nutritional needs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Nutritional goals for patients with emphysema revolve around providing adequate energy to minimize unwanted weight loss and loss of lean body mass and to prevent malnutrition.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patient’s high energy needs can be met by following a healthy, balanced diet.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Patients with chronic bronchitis have excess mucus secreting into their bronchial tubes, which may compromise breathing and lung capacity.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Nutritional goals should be aimed at keeping the patient at a healthy weight, which will help to facilitate breathing and preventing malnutrition.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The pulmonary status of patients with COPD may be improved by reducing carbon dioxide levels.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Both carbon dioxide and carbon monoxide are produced by the metabolism of refined carbohydrates.</a:t>
            </a:r>
          </a:p>
          <a:p>
            <a:pPr marL="914400" marR="0" indent="-228600">
              <a:spcBef>
                <a:spcPts val="0"/>
              </a:spcBef>
              <a:spcAft>
                <a:spcPts val="300"/>
              </a:spcAft>
              <a:tabLst>
                <a:tab pos="685800" algn="l"/>
              </a:tabLst>
            </a:pPr>
            <a:r>
              <a:rPr lang="en-US" sz="1200" dirty="0" smtClean="0">
                <a:effectLst/>
                <a:latin typeface="Times New Roman"/>
                <a:ea typeface="Times New Roman"/>
              </a:rPr>
              <a:t>ii.	Patients should avoid sugary foods such as cereal, white bread, and large amounts of pasta or rice.</a:t>
            </a:r>
          </a:p>
          <a:p>
            <a:pPr marL="457200" marR="0" indent="-228600">
              <a:spcBef>
                <a:spcPts val="0"/>
              </a:spcBef>
              <a:spcAft>
                <a:spcPts val="300"/>
              </a:spcAft>
              <a:tabLst>
                <a:tab pos="457200" algn="l"/>
              </a:tabLst>
            </a:pPr>
            <a:r>
              <a:rPr lang="en-US" sz="1200" dirty="0" smtClean="0">
                <a:effectLst/>
                <a:latin typeface="Times New Roman"/>
                <a:ea typeface="Times New Roman"/>
              </a:rPr>
              <a:t>4.	Challenges</a:t>
            </a:r>
          </a:p>
          <a:p>
            <a:pPr marL="685800" marR="0" indent="-228600">
              <a:spcBef>
                <a:spcPts val="0"/>
              </a:spcBef>
              <a:spcAft>
                <a:spcPts val="300"/>
              </a:spcAft>
              <a:tabLst>
                <a:tab pos="685800" algn="l"/>
              </a:tabLst>
            </a:pPr>
            <a:r>
              <a:rPr lang="en-US" sz="1200" dirty="0" smtClean="0">
                <a:effectLst/>
                <a:latin typeface="Times New Roman"/>
                <a:ea typeface="Times New Roman"/>
              </a:rPr>
              <a:t>a.	Weight is a common problem for patients with COPD, albeit in opposite ways for patients with emphysema and those with chronic bronchitis. </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Patients with emphysema tend to be underweight.</a:t>
            </a:r>
          </a:p>
          <a:p>
            <a:pPr marL="914400" marR="0" indent="-228600">
              <a:spcBef>
                <a:spcPts val="0"/>
              </a:spcBef>
              <a:spcAft>
                <a:spcPts val="300"/>
              </a:spcAft>
              <a:tabLst>
                <a:tab pos="685800" algn="l"/>
              </a:tabLst>
            </a:pPr>
            <a:r>
              <a:rPr lang="en-US" sz="1200" dirty="0" smtClean="0">
                <a:effectLst/>
                <a:latin typeface="Times New Roman"/>
                <a:ea typeface="Times New Roman"/>
              </a:rPr>
              <a:t>ii.	Patients with chronic bronchitis tend to be overweight.</a:t>
            </a:r>
          </a:p>
          <a:p>
            <a:pPr marL="685800" marR="0" indent="-228600">
              <a:spcBef>
                <a:spcPts val="0"/>
              </a:spcBef>
              <a:spcAft>
                <a:spcPts val="300"/>
              </a:spcAft>
              <a:tabLst>
                <a:tab pos="685800" algn="l"/>
              </a:tabLst>
            </a:pPr>
            <a:r>
              <a:rPr lang="en-US" sz="1200" dirty="0" smtClean="0">
                <a:effectLst/>
                <a:latin typeface="Times New Roman"/>
                <a:ea typeface="Times New Roman"/>
              </a:rPr>
              <a:t>b.	Good nourishment is necessary for patients with emphysema to meet their energy needs</a:t>
            </a:r>
          </a:p>
          <a:p>
            <a:pPr marL="685800" marR="0" indent="-228600">
              <a:spcBef>
                <a:spcPts val="0"/>
              </a:spcBef>
              <a:spcAft>
                <a:spcPts val="300"/>
              </a:spcAft>
              <a:tabLst>
                <a:tab pos="685800" algn="l"/>
              </a:tabLst>
            </a:pPr>
            <a:r>
              <a:rPr lang="en-US" sz="1200" dirty="0" smtClean="0">
                <a:effectLst/>
                <a:latin typeface="Times New Roman"/>
                <a:ea typeface="Times New Roman"/>
              </a:rPr>
              <a:t>c.	Patients with chronic bronchitis need to strive to keep off weight.</a:t>
            </a:r>
          </a:p>
          <a:p>
            <a:pPr marL="685800" marR="0" indent="-228600">
              <a:spcBef>
                <a:spcPts val="0"/>
              </a:spcBef>
              <a:spcAft>
                <a:spcPts val="300"/>
              </a:spcAft>
              <a:tabLst>
                <a:tab pos="685800" algn="l"/>
              </a:tabLst>
            </a:pPr>
            <a:r>
              <a:rPr lang="en-US" sz="1200" dirty="0" smtClean="0">
                <a:effectLst/>
                <a:latin typeface="Times New Roman"/>
                <a:ea typeface="Times New Roman"/>
              </a:rPr>
              <a:t>d.	A hallmark of COPD is retention of carbon dioxide, which will make a patient feel weak and tired. </a:t>
            </a:r>
          </a:p>
          <a:p>
            <a:pPr marL="685800" marR="0" indent="-228600">
              <a:spcBef>
                <a:spcPts val="0"/>
              </a:spcBef>
              <a:spcAft>
                <a:spcPts val="300"/>
              </a:spcAft>
              <a:tabLst>
                <a:tab pos="685800" algn="l"/>
              </a:tabLst>
            </a:pPr>
            <a:r>
              <a:rPr lang="en-US" sz="1200" dirty="0" smtClean="0">
                <a:effectLst/>
                <a:latin typeface="Times New Roman"/>
                <a:ea typeface="Times New Roman"/>
              </a:rPr>
              <a:t>e.	The consumption of foods that reduce carbon dioxide levels will, therefore, help keep their energy up and increase their quality of life.</a:t>
            </a:r>
          </a:p>
          <a:p>
            <a:pPr marL="685800" marR="0" indent="-228600">
              <a:spcBef>
                <a:spcPts val="0"/>
              </a:spcBef>
              <a:spcAft>
                <a:spcPts val="300"/>
              </a:spcAft>
              <a:tabLst>
                <a:tab pos="685800" algn="l"/>
              </a:tabLst>
            </a:pPr>
            <a:r>
              <a:rPr lang="en-US" sz="1200" dirty="0" smtClean="0">
                <a:effectLst/>
                <a:latin typeface="Times New Roman"/>
                <a:ea typeface="Times New Roman"/>
              </a:rPr>
              <a:t>f. 	Symptoms commonly noted with COPD can interfere with eating or the enjoyment of eating:</a:t>
            </a:r>
          </a:p>
          <a:p>
            <a:pPr marL="914400" marR="0" indent="-228600">
              <a:spcBef>
                <a:spcPts val="0"/>
              </a:spcBef>
              <a:spcAft>
                <a:spcPts val="300"/>
              </a:spcAft>
              <a:tabLst>
                <a:tab pos="685800" algn="l"/>
              </a:tabLst>
            </a:pPr>
            <a:r>
              <a:rPr lang="en-US" sz="1200" dirty="0" smtClean="0">
                <a:effectLst/>
                <a:latin typeface="Times New Roman"/>
                <a:ea typeface="Times New Roman"/>
              </a:rPr>
              <a:t>­</a:t>
            </a:r>
            <a:r>
              <a:rPr lang="en-US" sz="1200" dirty="0" err="1" smtClean="0">
                <a:effectLst/>
                <a:latin typeface="Times New Roman"/>
                <a:ea typeface="Times New Roman"/>
              </a:rPr>
              <a:t>i</a:t>
            </a:r>
            <a:r>
              <a:rPr lang="en-US" sz="1200" dirty="0" smtClean="0">
                <a:effectLst/>
                <a:latin typeface="Times New Roman"/>
                <a:ea typeface="Times New Roman"/>
              </a:rPr>
              <a:t>.	Dyspnea may interfere with swallowing and chewing or cause mouth breathing, which can alter the taste of food.</a:t>
            </a:r>
          </a:p>
          <a:p>
            <a:pPr marL="914400" marR="0" indent="-228600">
              <a:spcBef>
                <a:spcPts val="0"/>
              </a:spcBef>
              <a:spcAft>
                <a:spcPts val="300"/>
              </a:spcAft>
              <a:tabLst>
                <a:tab pos="685800" algn="l"/>
              </a:tabLst>
            </a:pPr>
            <a:r>
              <a:rPr lang="en-US" sz="1200" dirty="0" smtClean="0">
                <a:effectLst/>
                <a:latin typeface="Times New Roman"/>
                <a:ea typeface="Times New Roman"/>
              </a:rPr>
              <a:t>ii.	Chronic mucus production causes frequent coughing.</a:t>
            </a:r>
          </a:p>
          <a:p>
            <a:pPr marL="914400" marR="0" indent="-228600">
              <a:spcBef>
                <a:spcPts val="0"/>
              </a:spcBef>
              <a:spcAft>
                <a:spcPts val="300"/>
              </a:spcAft>
              <a:tabLst>
                <a:tab pos="685800" algn="l"/>
              </a:tabLst>
            </a:pPr>
            <a:r>
              <a:rPr lang="en-US" sz="1200" dirty="0" smtClean="0">
                <a:effectLst/>
                <a:latin typeface="Times New Roman"/>
                <a:ea typeface="Times New Roman"/>
              </a:rPr>
              <a:t>iii.	Certain medications may have side effects that interfere with a normal appetite and cause anorexia.</a:t>
            </a:r>
          </a:p>
          <a:p>
            <a:pPr marL="914400" marR="0" indent="-228600">
              <a:spcBef>
                <a:spcPts val="0"/>
              </a:spcBef>
              <a:spcAft>
                <a:spcPts val="300"/>
              </a:spcAft>
              <a:tabLst>
                <a:tab pos="685800" algn="l"/>
              </a:tabLst>
            </a:pPr>
            <a:r>
              <a:rPr lang="en-US" sz="1200" dirty="0" smtClean="0">
                <a:effectLst/>
                <a:latin typeface="Times New Roman"/>
                <a:ea typeface="Times New Roman"/>
              </a:rPr>
              <a:t>iv.	Loss of appetite may occur secondary to fatigue.</a:t>
            </a:r>
          </a:p>
          <a:p>
            <a:pPr marL="457200" marR="0" indent="-228600">
              <a:spcBef>
                <a:spcPts val="0"/>
              </a:spcBef>
              <a:spcAft>
                <a:spcPts val="300"/>
              </a:spcAft>
              <a:tabLst>
                <a:tab pos="457200" algn="l"/>
              </a:tabLst>
            </a:pPr>
            <a:r>
              <a:rPr lang="en-US" sz="1200" dirty="0" smtClean="0">
                <a:effectLst/>
                <a:latin typeface="Times New Roman"/>
                <a:ea typeface="Times New Roman"/>
              </a:rPr>
              <a:t>5.	Recommendations</a:t>
            </a:r>
          </a:p>
          <a:p>
            <a:pPr marL="685800" marR="0" indent="-228600">
              <a:spcBef>
                <a:spcPts val="0"/>
              </a:spcBef>
              <a:spcAft>
                <a:spcPts val="300"/>
              </a:spcAft>
              <a:tabLst>
                <a:tab pos="685800" algn="l"/>
              </a:tabLst>
            </a:pPr>
            <a:r>
              <a:rPr lang="en-US" sz="1200" dirty="0" smtClean="0">
                <a:effectLst/>
                <a:latin typeface="Times New Roman"/>
                <a:ea typeface="Times New Roman"/>
              </a:rPr>
              <a:t>a.	Obese people with COPD need to manage their weight yet keep up their energy to deal with breathing problems.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46</a:t>
            </a:fld>
            <a:endParaRPr lang="en-US" altLang="en-US" dirty="0"/>
          </a:p>
        </p:txBody>
      </p:sp>
    </p:spTree>
    <p:extLst>
      <p:ext uri="{BB962C8B-B14F-4D97-AF65-F5344CB8AC3E}">
        <p14:creationId xmlns:p14="http://schemas.microsoft.com/office/powerpoint/2010/main" val="4012534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b.	They should eat three regular balanced meals but reduce snacking; make vegetables a large part of each meal; if they need a snack, make it fruit; and reduce intake of sugary and fatty foods.</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c.	The goal should be to deter weight gain and gradually lose the excess weight.</a:t>
            </a:r>
          </a:p>
          <a:p>
            <a:pPr marL="685800" marR="0" indent="-228600">
              <a:spcBef>
                <a:spcPts val="0"/>
              </a:spcBef>
              <a:spcAft>
                <a:spcPts val="300"/>
              </a:spcAft>
              <a:buAutoNum type="alphaLcPeriod" startAt="4"/>
              <a:tabLst>
                <a:tab pos="685800" algn="l"/>
              </a:tabLst>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For </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patients who occasionally depend on oxygen, it may be beneficial to wear a cannula while eating, as </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both eating and digestion require extra oxygen.</a:t>
            </a:r>
            <a:r>
              <a:rPr lang="en-US" sz="1200" dirty="0" smtClean="0">
                <a:effectLst/>
                <a:latin typeface="Times New Roman"/>
                <a:ea typeface="Times New Roman"/>
              </a:rPr>
              <a:t>	</a:t>
            </a:r>
          </a:p>
          <a:p>
            <a:pPr marL="685800" marR="0" indent="-228600">
              <a:spcBef>
                <a:spcPts val="0"/>
              </a:spcBef>
              <a:spcAft>
                <a:spcPts val="300"/>
              </a:spcAft>
              <a:buAutoNum type="alphaLcPeriod" startAt="4"/>
              <a:tabLst>
                <a:tab pos="685800" algn="l"/>
              </a:tabLst>
            </a:pPr>
            <a:r>
              <a:rPr lang="en-US" sz="1200" dirty="0" smtClean="0">
                <a:effectLst/>
                <a:latin typeface="Times New Roman"/>
                <a:ea typeface="Times New Roman"/>
              </a:rPr>
              <a:t>When patients with COPD experience exacerbations of their disease, the following measures may prove helpful:</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Instead of eating large meals, eat smaller meals more frequently.</a:t>
            </a:r>
          </a:p>
          <a:p>
            <a:pPr marL="914400" marR="0" indent="-228600">
              <a:spcBef>
                <a:spcPts val="0"/>
              </a:spcBef>
              <a:spcAft>
                <a:spcPts val="300"/>
              </a:spcAft>
              <a:tabLst>
                <a:tab pos="685800" algn="l"/>
              </a:tabLst>
            </a:pPr>
            <a:r>
              <a:rPr lang="en-US" sz="1200" dirty="0" smtClean="0">
                <a:effectLst/>
                <a:latin typeface="Times New Roman"/>
                <a:ea typeface="Times New Roman"/>
              </a:rPr>
              <a:t>ii.	Consider softer foods that do not require much chewing. Consume with nutrient-rich drinks made with fortified milk.</a:t>
            </a:r>
          </a:p>
          <a:p>
            <a:pPr marL="914400" marR="0" indent="-228600">
              <a:spcBef>
                <a:spcPts val="0"/>
              </a:spcBef>
              <a:spcAft>
                <a:spcPts val="300"/>
              </a:spcAft>
              <a:tabLst>
                <a:tab pos="685800" algn="l"/>
              </a:tabLst>
            </a:pPr>
            <a:r>
              <a:rPr lang="en-US" sz="1200" dirty="0" smtClean="0">
                <a:effectLst/>
                <a:latin typeface="Times New Roman"/>
                <a:ea typeface="Times New Roman"/>
              </a:rPr>
              <a:t>iii.	Eat slowly and chew foods thoroughly to avoid swallowing air.</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endParaRPr kumimoji="0" lang="en-US" sz="1200" b="0" i="0" u="none" strike="noStrike" kern="1200" cap="none" spc="0" normalizeH="0" baseline="0" noProof="0" dirty="0" smtClean="0">
              <a:ln>
                <a:noFill/>
              </a:ln>
              <a:solidFill>
                <a:srgbClr val="000000"/>
              </a:solidFill>
              <a:effectLst/>
              <a:uLnTx/>
              <a:uFillTx/>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47</a:t>
            </a:fld>
            <a:endParaRPr lang="en-US" altLang="en-US" dirty="0"/>
          </a:p>
        </p:txBody>
      </p:sp>
    </p:spTree>
    <p:extLst>
      <p:ext uri="{BB962C8B-B14F-4D97-AF65-F5344CB8AC3E}">
        <p14:creationId xmlns:p14="http://schemas.microsoft.com/office/powerpoint/2010/main" val="2807255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D. 	Congestive heart failure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Congestive heart failure (CHF) may occur after a myocardial infarction or as a result of diseased or damaged heart valves, coronary artery disease, or chronic hypertension.</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Nutritional needs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Increased energy needs of the heart and lungs along with a potential decrease in food intake secondary to early satiety and fatigue commonly lead to protein malnutrition in patients with heart failure.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This combination can also lead to weight loss.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The diet should include sufficient calories to maintain a healthy weight and should provide the protein needed for energy.</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Challenges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most important nutritional care goals are to ensure adequate protein and monitor sodium and fluid intake, especially for patients suffering from CHF</a:t>
            </a:r>
            <a:r>
              <a:rPr lang="en-US" sz="1200" dirty="0" smtClean="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48</a:t>
            </a:fld>
            <a:endParaRPr lang="en-US" altLang="en-US" dirty="0"/>
          </a:p>
        </p:txBody>
      </p:sp>
    </p:spTree>
    <p:extLst>
      <p:ext uri="{BB962C8B-B14F-4D97-AF65-F5344CB8AC3E}">
        <p14:creationId xmlns:p14="http://schemas.microsoft.com/office/powerpoint/2010/main" val="894476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Recommendations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CHF is a heart problem, so </a:t>
            </a:r>
            <a:r>
              <a:rPr lang="en-US" sz="1200" dirty="0" smtClean="0">
                <a:effectLst/>
                <a:latin typeface="Times New Roman" panose="02020603050405020304" pitchFamily="18" charset="0"/>
                <a:ea typeface="Times New Roman" panose="02020603050405020304" pitchFamily="18" charset="0"/>
              </a:rPr>
              <a:t>follow </a:t>
            </a:r>
            <a:r>
              <a:rPr lang="en-US" sz="1200" dirty="0">
                <a:effectLst/>
                <a:latin typeface="Times New Roman" panose="02020603050405020304" pitchFamily="18" charset="0"/>
                <a:ea typeface="Times New Roman" panose="02020603050405020304" pitchFamily="18" charset="0"/>
              </a:rPr>
              <a:t>recommendations for a heart-healthy </a:t>
            </a:r>
            <a:r>
              <a:rPr lang="en-US" sz="1200" dirty="0" smtClean="0">
                <a:effectLst/>
                <a:latin typeface="Times New Roman" panose="02020603050405020304" pitchFamily="18" charset="0"/>
                <a:ea typeface="Times New Roman" panose="02020603050405020304" pitchFamily="18" charset="0"/>
              </a:rPr>
              <a:t>diet.</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Lowering fat and cholesterol intake means: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Avoiding fatty cuts of meat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Avoiding fried foods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Eating more fish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iv.	Using fat-free and low-sodium milk and dairy products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	Eating mostly whole-grain cereals and breads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vi.	Using canola or olive oil</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vii.	Limiting the use of mayonnaise, margarine, butter, and sour cream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Patients </a:t>
            </a:r>
            <a:r>
              <a:rPr lang="en-US" sz="1200" dirty="0" smtClean="0">
                <a:effectLst/>
                <a:latin typeface="Times New Roman" panose="02020603050405020304" pitchFamily="18" charset="0"/>
                <a:ea typeface="Times New Roman" panose="02020603050405020304" pitchFamily="18" charset="0"/>
              </a:rPr>
              <a:t>should prefer </a:t>
            </a:r>
            <a:r>
              <a:rPr lang="en-US" sz="1200" dirty="0">
                <a:effectLst/>
                <a:latin typeface="Times New Roman" panose="02020603050405020304" pitchFamily="18" charset="0"/>
                <a:ea typeface="Times New Roman" panose="02020603050405020304" pitchFamily="18" charset="0"/>
              </a:rPr>
              <a:t>consumption of:</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Poultry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Fruits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Green leafy vegetables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iv.	Whole grains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	Legumes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vi.	Flaxseed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vii.	Canola oil</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viii.	</a:t>
            </a:r>
            <a:r>
              <a:rPr lang="en-US" sz="1200" dirty="0" smtClean="0">
                <a:effectLst/>
                <a:latin typeface="Times New Roman" panose="02020603050405020304" pitchFamily="18" charset="0"/>
                <a:ea typeface="Times New Roman" panose="02020603050405020304" pitchFamily="18" charset="0"/>
              </a:rPr>
              <a:t> Soybeans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Nuts will increase the levels of beneficial omega-3 fatty acids, which:</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Inhibit platelet aggregation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Mute the inflammatory immune response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Act as mild vasodilator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49</a:t>
            </a:fld>
            <a:endParaRPr lang="en-US" altLang="en-US" dirty="0"/>
          </a:p>
        </p:txBody>
      </p:sp>
    </p:spTree>
    <p:extLst>
      <p:ext uri="{BB962C8B-B14F-4D97-AF65-F5344CB8AC3E}">
        <p14:creationId xmlns:p14="http://schemas.microsoft.com/office/powerpoint/2010/main" val="27453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Nutritional Guidelines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Evolution of nutritional guidelines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Guidance from the US government has evolved over the years to reflect a better understanding of basic nutrition and changes in lifestyle, with the goal being to ensure good health across the life span.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The current version of the USDA guidelines, the “Dietary Guidelines for Americans, 2015–2020,” focuses on the need for many Americans to select more nutrient-dense foods and beverages.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3360643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smtClean="0">
                <a:effectLst/>
                <a:latin typeface="Times New Roman"/>
                <a:ea typeface="Times New Roman"/>
              </a:rPr>
              <a:t>E. 	Mental health</a:t>
            </a:r>
          </a:p>
          <a:p>
            <a:pPr marL="457200" marR="0" indent="-228600">
              <a:spcBef>
                <a:spcPts val="0"/>
              </a:spcBef>
              <a:spcAft>
                <a:spcPts val="300"/>
              </a:spcAft>
              <a:tabLst>
                <a:tab pos="457200" algn="l"/>
              </a:tabLst>
            </a:pPr>
            <a:r>
              <a:rPr lang="en-US" sz="1400" dirty="0" smtClean="0">
                <a:effectLst/>
                <a:latin typeface="Times New Roman"/>
                <a:ea typeface="Times New Roman"/>
              </a:rPr>
              <a:t>1.	Mental health disorders are common in the United States.</a:t>
            </a:r>
          </a:p>
          <a:p>
            <a:pPr marL="457200" marR="0" indent="-228600">
              <a:spcBef>
                <a:spcPts val="0"/>
              </a:spcBef>
              <a:spcAft>
                <a:spcPts val="300"/>
              </a:spcAft>
              <a:tabLst>
                <a:tab pos="457200" algn="l"/>
              </a:tabLst>
            </a:pPr>
            <a:r>
              <a:rPr lang="en-US" sz="1400" dirty="0" smtClean="0">
                <a:effectLst/>
                <a:latin typeface="Times New Roman"/>
                <a:ea typeface="Times New Roman"/>
              </a:rPr>
              <a:t>2.	In some cases, a mental health disorder is the primary condition; in other cases, they coexist with other illnesses.</a:t>
            </a:r>
          </a:p>
          <a:p>
            <a:pPr marL="685800" marR="0" indent="-228600">
              <a:spcBef>
                <a:spcPts val="0"/>
              </a:spcBef>
              <a:spcAft>
                <a:spcPts val="300"/>
              </a:spcAft>
              <a:tabLst>
                <a:tab pos="685800" algn="l"/>
              </a:tabLst>
            </a:pPr>
            <a:r>
              <a:rPr lang="en-US" sz="1400" dirty="0" smtClean="0">
                <a:effectLst/>
                <a:latin typeface="Times New Roman"/>
                <a:ea typeface="Times New Roman"/>
              </a:rPr>
              <a:t>a.	Example: A patient who is suffering from depression because of a debilitating health condition such as COPD.</a:t>
            </a:r>
          </a:p>
          <a:p>
            <a:pPr marL="457200" marR="0" indent="-228600">
              <a:spcBef>
                <a:spcPts val="0"/>
              </a:spcBef>
              <a:spcAft>
                <a:spcPts val="300"/>
              </a:spcAft>
              <a:tabLst>
                <a:tab pos="457200" algn="l"/>
              </a:tabLst>
            </a:pPr>
            <a:r>
              <a:rPr lang="en-US" sz="1400" dirty="0" smtClean="0">
                <a:effectLst/>
                <a:latin typeface="Times New Roman"/>
                <a:ea typeface="Times New Roman"/>
              </a:rPr>
              <a:t>3.	Nutritional needs</a:t>
            </a:r>
          </a:p>
          <a:p>
            <a:pPr marL="685800" marR="0" indent="-228600">
              <a:spcBef>
                <a:spcPts val="0"/>
              </a:spcBef>
              <a:spcAft>
                <a:spcPts val="300"/>
              </a:spcAft>
              <a:tabLst>
                <a:tab pos="685800" algn="l"/>
              </a:tabLst>
            </a:pPr>
            <a:r>
              <a:rPr lang="en-US" sz="1400" dirty="0" smtClean="0">
                <a:effectLst/>
                <a:latin typeface="Times New Roman"/>
                <a:ea typeface="Times New Roman"/>
              </a:rPr>
              <a:t>a.	Omega-3 fatty acids may reduce the severity of some mental health conditions, such as:</a:t>
            </a: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Alzheimer disease</a:t>
            </a:r>
          </a:p>
          <a:p>
            <a:pPr marL="685800" marR="0" indent="-228600">
              <a:spcBef>
                <a:spcPts val="0"/>
              </a:spcBef>
              <a:spcAft>
                <a:spcPts val="300"/>
              </a:spcAft>
              <a:tabLst>
                <a:tab pos="685800" algn="l"/>
              </a:tabLst>
            </a:pPr>
            <a:r>
              <a:rPr lang="en-US" sz="1400" dirty="0" smtClean="0">
                <a:effectLst/>
                <a:latin typeface="Times New Roman"/>
                <a:ea typeface="Times New Roman"/>
              </a:rPr>
              <a:t>	ii.	Depression</a:t>
            </a:r>
          </a:p>
          <a:p>
            <a:pPr marL="685800" marR="0" indent="-228600">
              <a:spcBef>
                <a:spcPts val="0"/>
              </a:spcBef>
              <a:spcAft>
                <a:spcPts val="300"/>
              </a:spcAft>
              <a:tabLst>
                <a:tab pos="685800" algn="l"/>
              </a:tabLst>
            </a:pPr>
            <a:r>
              <a:rPr lang="en-US" sz="1400" dirty="0" smtClean="0">
                <a:effectLst/>
                <a:latin typeface="Times New Roman"/>
                <a:ea typeface="Times New Roman"/>
              </a:rPr>
              <a:t>	iii.	Bipolar disorder</a:t>
            </a:r>
          </a:p>
          <a:p>
            <a:pPr marL="685800" marR="0" indent="-228600">
              <a:spcBef>
                <a:spcPts val="0"/>
              </a:spcBef>
              <a:spcAft>
                <a:spcPts val="300"/>
              </a:spcAft>
              <a:tabLst>
                <a:tab pos="685800" algn="l"/>
              </a:tabLst>
            </a:pPr>
            <a:r>
              <a:rPr lang="en-US" sz="1400" dirty="0" smtClean="0">
                <a:effectLst/>
                <a:latin typeface="Times New Roman"/>
                <a:ea typeface="Times New Roman"/>
              </a:rPr>
              <a:t>b.	Folate supplementation, in addition to medication, has been found to help reduce symptoms in patient with:</a:t>
            </a: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Depression</a:t>
            </a:r>
          </a:p>
          <a:p>
            <a:pPr marL="685800" marR="0" indent="-228600">
              <a:spcBef>
                <a:spcPts val="0"/>
              </a:spcBef>
              <a:spcAft>
                <a:spcPts val="300"/>
              </a:spcAft>
              <a:tabLst>
                <a:tab pos="685800" algn="l"/>
              </a:tabLst>
            </a:pPr>
            <a:r>
              <a:rPr lang="en-US" sz="1400" dirty="0" smtClean="0">
                <a:effectLst/>
                <a:latin typeface="Times New Roman"/>
                <a:ea typeface="Times New Roman"/>
              </a:rPr>
              <a:t>	ii.	Bipolar disorder</a:t>
            </a:r>
          </a:p>
          <a:p>
            <a:pPr marL="685800" marR="0" indent="-228600">
              <a:spcBef>
                <a:spcPts val="0"/>
              </a:spcBef>
              <a:spcAft>
                <a:spcPts val="300"/>
              </a:spcAft>
              <a:tabLst>
                <a:tab pos="685800" algn="l"/>
              </a:tabLst>
            </a:pPr>
            <a:r>
              <a:rPr lang="en-US" sz="1400" dirty="0" smtClean="0">
                <a:effectLst/>
                <a:latin typeface="Times New Roman"/>
                <a:ea typeface="Times New Roman"/>
              </a:rPr>
              <a:t>	iii.	Schizophrenia</a:t>
            </a:r>
          </a:p>
          <a:p>
            <a:pPr marL="457200" marR="0" indent="-228600">
              <a:spcBef>
                <a:spcPts val="0"/>
              </a:spcBef>
              <a:spcAft>
                <a:spcPts val="300"/>
              </a:spcAft>
              <a:tabLst>
                <a:tab pos="457200" algn="l"/>
              </a:tabLst>
            </a:pPr>
            <a:r>
              <a:rPr lang="en-US" sz="1400" dirty="0" smtClean="0">
                <a:effectLst/>
                <a:latin typeface="Times New Roman"/>
                <a:ea typeface="Times New Roman"/>
              </a:rPr>
              <a:t>4.	Challenges</a:t>
            </a:r>
          </a:p>
          <a:p>
            <a:pPr marL="685800" marR="0" indent="-228600">
              <a:spcBef>
                <a:spcPts val="0"/>
              </a:spcBef>
              <a:spcAft>
                <a:spcPts val="300"/>
              </a:spcAft>
              <a:tabLst>
                <a:tab pos="685800" algn="l"/>
              </a:tabLst>
            </a:pPr>
            <a:r>
              <a:rPr lang="en-US" sz="1400" dirty="0" smtClean="0">
                <a:effectLst/>
                <a:latin typeface="Times New Roman"/>
                <a:ea typeface="Times New Roman"/>
              </a:rPr>
              <a:t>a.	People living with mental illness may also be living with substance abuse disorders.</a:t>
            </a:r>
          </a:p>
          <a:p>
            <a:pPr marL="685800" marR="0" indent="-228600">
              <a:spcBef>
                <a:spcPts val="0"/>
              </a:spcBef>
              <a:spcAft>
                <a:spcPts val="300"/>
              </a:spcAft>
              <a:tabLst>
                <a:tab pos="685800" algn="l"/>
              </a:tabLst>
            </a:pPr>
            <a:r>
              <a:rPr lang="en-US" sz="1400" dirty="0" smtClean="0">
                <a:effectLst/>
                <a:latin typeface="Times New Roman"/>
                <a:ea typeface="Times New Roman"/>
              </a:rPr>
              <a:t>b.	As a community paramedic, you may not be able to change that behavior, but you should be aware of the nutritional deficiencies and medical conditions associated with abuse of specific substances.</a:t>
            </a:r>
          </a:p>
          <a:p>
            <a:pPr marL="685800" marR="0" indent="-228600">
              <a:spcBef>
                <a:spcPts val="0"/>
              </a:spcBef>
              <a:spcAft>
                <a:spcPts val="300"/>
              </a:spcAft>
              <a:tabLst>
                <a:tab pos="685800" algn="l"/>
              </a:tabLst>
            </a:pPr>
            <a:r>
              <a:rPr lang="en-US" sz="1400" dirty="0" smtClean="0">
                <a:effectLst/>
                <a:latin typeface="Times New Roman"/>
                <a:ea typeface="Times New Roman"/>
              </a:rPr>
              <a:t>c.	If the substance abuse causes periods of altered behavior, the patient may be unwilling or unable to shop, prepare food, and pay attention to nutritional needs.</a:t>
            </a:r>
          </a:p>
          <a:p>
            <a:pPr marL="685800" marR="0" indent="-228600">
              <a:spcBef>
                <a:spcPts val="0"/>
              </a:spcBef>
              <a:spcAft>
                <a:spcPts val="300"/>
              </a:spcAft>
              <a:tabLst>
                <a:tab pos="685800" algn="l"/>
              </a:tabLst>
            </a:pPr>
            <a:r>
              <a:rPr lang="en-US" sz="1400" dirty="0" smtClean="0">
                <a:effectLst/>
                <a:latin typeface="Times New Roman"/>
                <a:ea typeface="Times New Roman"/>
              </a:rPr>
              <a:t>d.	Although medications for mental disorders are helpful, their side effects can be problematic and may have implications for the patient’s diet and nutritional status.</a:t>
            </a:r>
          </a:p>
          <a:p>
            <a:pPr marL="685800" marR="0" indent="-228600">
              <a:spcBef>
                <a:spcPts val="0"/>
              </a:spcBef>
              <a:spcAft>
                <a:spcPts val="300"/>
              </a:spcAft>
              <a:tabLst>
                <a:tab pos="685800" algn="l"/>
              </a:tabLst>
            </a:pPr>
            <a:r>
              <a:rPr lang="en-US" sz="1400" dirty="0" smtClean="0">
                <a:effectLst/>
                <a:latin typeface="Times New Roman"/>
                <a:ea typeface="Times New Roman"/>
              </a:rPr>
              <a:t>e.	Consult a medication reference guide to see if there are any potential food interactions with medications that the patient is taking.</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5</a:t>
            </a:r>
            <a:r>
              <a:rPr lang="en-US" sz="1400" dirty="0">
                <a:effectLst/>
                <a:latin typeface="Times New Roman" panose="02020603050405020304" pitchFamily="18" charset="0"/>
                <a:ea typeface="Times New Roman" panose="02020603050405020304" pitchFamily="18" charset="0"/>
              </a:rPr>
              <a:t>.	Recommendations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Because people with mental illness may have problems maintaining normal sleep patterns, caffeine intake should be limited to 1 to 2 cups per day and preferably limited to the morning hours to avoid sleep disruption.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Neuroleptic medications can also cause constipation. Eating fruits, vegetables, and whole grains and ensuring good fluid intake will help patients avoid this problem.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Patients with mental illness may need a more rigid food plan from the nutritionist.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50</a:t>
            </a:fld>
            <a:endParaRPr lang="en-US" altLang="en-US" dirty="0"/>
          </a:p>
        </p:txBody>
      </p:sp>
    </p:spTree>
    <p:extLst>
      <p:ext uri="{BB962C8B-B14F-4D97-AF65-F5344CB8AC3E}">
        <p14:creationId xmlns:p14="http://schemas.microsoft.com/office/powerpoint/2010/main" val="1418257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0" marR="0">
              <a:spcBef>
                <a:spcPts val="1800"/>
              </a:spcBef>
              <a:spcAft>
                <a:spcPts val="600"/>
              </a:spcAft>
            </a:pPr>
            <a:r>
              <a:rPr lang="en-US" sz="1800" dirty="0" smtClean="0">
                <a:effectLst/>
                <a:latin typeface="Times New Roman"/>
                <a:ea typeface="Times New Roman"/>
              </a:rPr>
              <a:t>XIII. Patients With Special Diets</a:t>
            </a:r>
          </a:p>
          <a:p>
            <a:pPr marL="228600" marR="0" indent="-228600">
              <a:spcBef>
                <a:spcPts val="600"/>
              </a:spcBef>
              <a:spcAft>
                <a:spcPts val="600"/>
              </a:spcAft>
            </a:pPr>
            <a:r>
              <a:rPr lang="en-US" sz="1200" b="0" dirty="0" smtClean="0">
                <a:effectLst/>
                <a:latin typeface="Times New Roman"/>
                <a:ea typeface="Times New Roman"/>
              </a:rPr>
              <a:t>A. 	Reasons for special diets include:</a:t>
            </a:r>
          </a:p>
          <a:p>
            <a:pPr marL="457200" marR="0" indent="-228600">
              <a:spcBef>
                <a:spcPts val="0"/>
              </a:spcBef>
              <a:spcAft>
                <a:spcPts val="300"/>
              </a:spcAft>
              <a:tabLst>
                <a:tab pos="457200" algn="l"/>
              </a:tabLst>
            </a:pPr>
            <a:r>
              <a:rPr lang="en-US" sz="1200" dirty="0" smtClean="0">
                <a:effectLst/>
                <a:latin typeface="Times New Roman"/>
                <a:ea typeface="Times New Roman"/>
              </a:rPr>
              <a:t>1.	Personal preferences like vegetarianism or veganism</a:t>
            </a:r>
          </a:p>
          <a:p>
            <a:pPr marL="457200" marR="0" indent="-228600">
              <a:spcBef>
                <a:spcPts val="0"/>
              </a:spcBef>
              <a:spcAft>
                <a:spcPts val="300"/>
              </a:spcAft>
              <a:tabLst>
                <a:tab pos="685800" algn="l"/>
              </a:tabLst>
            </a:pPr>
            <a:r>
              <a:rPr lang="en-US" sz="1200" dirty="0" smtClean="0">
                <a:effectLst/>
                <a:latin typeface="Times New Roman"/>
                <a:ea typeface="Times New Roman"/>
              </a:rPr>
              <a:t>2.	Religious dictates</a:t>
            </a:r>
          </a:p>
          <a:p>
            <a:pPr marL="457200" marR="0" indent="-228600">
              <a:spcBef>
                <a:spcPts val="0"/>
              </a:spcBef>
              <a:spcAft>
                <a:spcPts val="300"/>
              </a:spcAft>
              <a:tabLst>
                <a:tab pos="685800" algn="l"/>
              </a:tabLst>
            </a:pPr>
            <a:r>
              <a:rPr lang="en-US" sz="1200" dirty="0" smtClean="0">
                <a:effectLst/>
                <a:latin typeface="Times New Roman"/>
                <a:ea typeface="Times New Roman"/>
              </a:rPr>
              <a:t>3.	Management of disease</a:t>
            </a:r>
          </a:p>
          <a:p>
            <a:pPr marL="457200" marR="0" indent="-228600">
              <a:spcBef>
                <a:spcPts val="0"/>
              </a:spcBef>
              <a:spcAft>
                <a:spcPts val="300"/>
              </a:spcAft>
              <a:tabLst>
                <a:tab pos="685800" algn="l"/>
              </a:tabLst>
            </a:pPr>
            <a:r>
              <a:rPr lang="en-US" sz="1200" dirty="0" smtClean="0">
                <a:effectLst/>
                <a:latin typeface="Times New Roman"/>
                <a:ea typeface="Times New Roman"/>
              </a:rPr>
              <a:t>4.	Food allergies</a:t>
            </a:r>
          </a:p>
          <a:p>
            <a:pPr marL="457200" marR="0" indent="-228600">
              <a:spcBef>
                <a:spcPts val="0"/>
              </a:spcBef>
              <a:spcAft>
                <a:spcPts val="300"/>
              </a:spcAft>
              <a:tabLst>
                <a:tab pos="685800" algn="l"/>
              </a:tabLst>
            </a:pPr>
            <a:r>
              <a:rPr lang="en-US" sz="1200" dirty="0" smtClean="0">
                <a:effectLst/>
                <a:latin typeface="Times New Roman"/>
                <a:ea typeface="Times New Roman"/>
              </a:rPr>
              <a:t>5.	Weight management</a:t>
            </a:r>
          </a:p>
          <a:p>
            <a:pPr marL="228600" marR="0" indent="-228600">
              <a:spcBef>
                <a:spcPts val="600"/>
              </a:spcBef>
              <a:spcAft>
                <a:spcPts val="600"/>
              </a:spcAft>
            </a:pPr>
            <a:r>
              <a:rPr lang="en-US" sz="1200" b="0" dirty="0" smtClean="0">
                <a:effectLst/>
                <a:latin typeface="Times New Roman"/>
                <a:ea typeface="Times New Roman"/>
              </a:rPr>
              <a:t>B. 	Vegetarian diets</a:t>
            </a:r>
          </a:p>
          <a:p>
            <a:pPr marL="457200" marR="0" indent="-228600">
              <a:spcBef>
                <a:spcPts val="0"/>
              </a:spcBef>
              <a:spcAft>
                <a:spcPts val="300"/>
              </a:spcAft>
              <a:tabLst>
                <a:tab pos="457200" algn="l"/>
              </a:tabLst>
            </a:pPr>
            <a:r>
              <a:rPr lang="en-US" sz="1200" dirty="0" smtClean="0">
                <a:effectLst/>
                <a:latin typeface="Times New Roman"/>
                <a:ea typeface="Times New Roman"/>
              </a:rPr>
              <a:t>1.	Reasons people become vegetarians: </a:t>
            </a:r>
          </a:p>
          <a:p>
            <a:pPr marL="685800" marR="0" indent="-228600">
              <a:spcBef>
                <a:spcPts val="0"/>
              </a:spcBef>
              <a:spcAft>
                <a:spcPts val="300"/>
              </a:spcAft>
              <a:tabLst>
                <a:tab pos="685800" algn="l"/>
              </a:tabLst>
            </a:pPr>
            <a:r>
              <a:rPr lang="en-US" sz="1200" dirty="0" smtClean="0">
                <a:effectLst/>
                <a:latin typeface="Times New Roman"/>
                <a:ea typeface="Times New Roman"/>
              </a:rPr>
              <a:t>a.	An aversion to eating animal products</a:t>
            </a:r>
          </a:p>
          <a:p>
            <a:pPr marL="685800" marR="0" indent="-228600">
              <a:spcBef>
                <a:spcPts val="0"/>
              </a:spcBef>
              <a:spcAft>
                <a:spcPts val="300"/>
              </a:spcAft>
              <a:tabLst>
                <a:tab pos="685800" algn="l"/>
              </a:tabLst>
            </a:pPr>
            <a:r>
              <a:rPr lang="en-US" sz="1200" dirty="0" smtClean="0">
                <a:effectLst/>
                <a:latin typeface="Times New Roman"/>
                <a:ea typeface="Times New Roman"/>
              </a:rPr>
              <a:t>b.	Religious beliefs</a:t>
            </a:r>
          </a:p>
          <a:p>
            <a:pPr marL="685800" marR="0" indent="-228600">
              <a:spcBef>
                <a:spcPts val="0"/>
              </a:spcBef>
              <a:spcAft>
                <a:spcPts val="300"/>
              </a:spcAft>
              <a:tabLst>
                <a:tab pos="685800" algn="l"/>
              </a:tabLst>
            </a:pPr>
            <a:r>
              <a:rPr lang="en-US" sz="1200" dirty="0" smtClean="0">
                <a:effectLst/>
                <a:latin typeface="Times New Roman"/>
                <a:ea typeface="Times New Roman"/>
              </a:rPr>
              <a:t>c.	Environmental concerns</a:t>
            </a:r>
          </a:p>
          <a:p>
            <a:pPr marL="685800" marR="0" indent="-228600">
              <a:spcBef>
                <a:spcPts val="0"/>
              </a:spcBef>
              <a:spcAft>
                <a:spcPts val="300"/>
              </a:spcAft>
              <a:tabLst>
                <a:tab pos="685800" algn="l"/>
              </a:tabLst>
            </a:pPr>
            <a:r>
              <a:rPr lang="en-US" sz="1200" dirty="0" smtClean="0">
                <a:effectLst/>
                <a:latin typeface="Times New Roman"/>
                <a:ea typeface="Times New Roman"/>
              </a:rPr>
              <a:t>d.	Meat is not available</a:t>
            </a:r>
          </a:p>
          <a:p>
            <a:pPr marL="685800" marR="0" indent="-228600">
              <a:spcBef>
                <a:spcPts val="0"/>
              </a:spcBef>
              <a:spcAft>
                <a:spcPts val="300"/>
              </a:spcAft>
              <a:tabLst>
                <a:tab pos="685800" algn="l"/>
              </a:tabLst>
            </a:pPr>
            <a:r>
              <a:rPr lang="en-US" sz="1200" dirty="0" smtClean="0">
                <a:effectLst/>
                <a:latin typeface="Times New Roman"/>
                <a:ea typeface="Times New Roman"/>
              </a:rPr>
              <a:t>e.	They believe a vegetarian diet is helpful.</a:t>
            </a:r>
          </a:p>
          <a:p>
            <a:pPr marL="457200" marR="0" indent="-228600">
              <a:spcBef>
                <a:spcPts val="0"/>
              </a:spcBef>
              <a:spcAft>
                <a:spcPts val="300"/>
              </a:spcAft>
              <a:tabLst>
                <a:tab pos="457200" algn="l"/>
              </a:tabLst>
            </a:pPr>
            <a:r>
              <a:rPr lang="en-US" sz="1200" dirty="0" smtClean="0">
                <a:effectLst/>
                <a:latin typeface="Times New Roman"/>
                <a:ea typeface="Times New Roman"/>
              </a:rPr>
              <a:t>2.	Subgroups of vegetarians include:</a:t>
            </a:r>
          </a:p>
          <a:p>
            <a:pPr marL="685800" marR="0" indent="-228600">
              <a:spcBef>
                <a:spcPts val="0"/>
              </a:spcBef>
              <a:spcAft>
                <a:spcPts val="300"/>
              </a:spcAft>
              <a:tabLst>
                <a:tab pos="457200" algn="l"/>
              </a:tabLst>
            </a:pPr>
            <a:r>
              <a:rPr lang="en-US" sz="1200" dirty="0" smtClean="0">
                <a:effectLst/>
                <a:latin typeface="Times New Roman"/>
                <a:ea typeface="Times New Roman"/>
              </a:rPr>
              <a:t>a.	Lacto-</a:t>
            </a:r>
            <a:r>
              <a:rPr lang="en-US" sz="1200" dirty="0" err="1" smtClean="0">
                <a:effectLst/>
                <a:latin typeface="Times New Roman"/>
                <a:ea typeface="Times New Roman"/>
              </a:rPr>
              <a:t>ovo</a:t>
            </a:r>
            <a:r>
              <a:rPr lang="en-US" sz="1200" dirty="0" smtClean="0">
                <a:effectLst/>
                <a:latin typeface="Times New Roman"/>
                <a:ea typeface="Times New Roman"/>
              </a:rPr>
              <a:t>-vegetarians</a:t>
            </a:r>
          </a:p>
          <a:p>
            <a:pPr marL="685800" marR="0" indent="-228600">
              <a:spcBef>
                <a:spcPts val="0"/>
              </a:spcBef>
              <a:spcAft>
                <a:spcPts val="300"/>
              </a:spcAft>
              <a:tabLst>
                <a:tab pos="457200" algn="l"/>
              </a:tabLst>
            </a:pPr>
            <a:r>
              <a:rPr lang="en-US" sz="1200" dirty="0" smtClean="0">
                <a:effectLst/>
                <a:latin typeface="Times New Roman"/>
                <a:ea typeface="Times New Roman"/>
              </a:rPr>
              <a:t>b.	Vegans</a:t>
            </a:r>
          </a:p>
          <a:p>
            <a:pPr marL="685800" marR="0" indent="-228600">
              <a:spcBef>
                <a:spcPts val="0"/>
              </a:spcBef>
              <a:spcAft>
                <a:spcPts val="300"/>
              </a:spcAft>
              <a:tabLst>
                <a:tab pos="457200" algn="l"/>
              </a:tabLst>
            </a:pPr>
            <a:r>
              <a:rPr lang="en-US" sz="1200" dirty="0" smtClean="0">
                <a:effectLst/>
                <a:latin typeface="Times New Roman"/>
                <a:ea typeface="Times New Roman"/>
              </a:rPr>
              <a:t>c.	Fruitarians</a:t>
            </a:r>
          </a:p>
          <a:p>
            <a:pPr marL="685800" marR="0" indent="-228600">
              <a:spcBef>
                <a:spcPts val="0"/>
              </a:spcBef>
              <a:spcAft>
                <a:spcPts val="300"/>
              </a:spcAft>
              <a:tabLst>
                <a:tab pos="457200" algn="l"/>
              </a:tabLst>
            </a:pPr>
            <a:r>
              <a:rPr lang="en-US" sz="1200" dirty="0" smtClean="0">
                <a:effectLst/>
                <a:latin typeface="Times New Roman"/>
                <a:ea typeface="Times New Roman"/>
              </a:rPr>
              <a:t>d.	</a:t>
            </a:r>
            <a:r>
              <a:rPr lang="en-US" sz="1200" dirty="0" err="1" smtClean="0">
                <a:effectLst/>
                <a:latin typeface="Times New Roman"/>
                <a:ea typeface="Times New Roman"/>
              </a:rPr>
              <a:t>Pesco</a:t>
            </a:r>
            <a:r>
              <a:rPr lang="en-US" sz="1200" dirty="0" smtClean="0">
                <a:effectLst/>
                <a:latin typeface="Times New Roman"/>
                <a:ea typeface="Times New Roman"/>
              </a:rPr>
              <a:t>-vegetarians</a:t>
            </a:r>
          </a:p>
          <a:p>
            <a:pPr marL="685800" marR="0" indent="-228600">
              <a:spcBef>
                <a:spcPts val="0"/>
              </a:spcBef>
              <a:spcAft>
                <a:spcPts val="300"/>
              </a:spcAft>
              <a:tabLst>
                <a:tab pos="457200" algn="l"/>
              </a:tabLst>
            </a:pPr>
            <a:r>
              <a:rPr lang="en-US" sz="1200" dirty="0" smtClean="0">
                <a:effectLst/>
                <a:latin typeface="Times New Roman"/>
                <a:ea typeface="Times New Roman"/>
              </a:rPr>
              <a:t>e.	Similar diets include the Mediterranean, macrobiotic, and Paleolithic diets.	</a:t>
            </a:r>
          </a:p>
          <a:p>
            <a:pPr marL="457200" marR="0" indent="-228600">
              <a:spcBef>
                <a:spcPts val="0"/>
              </a:spcBef>
              <a:spcAft>
                <a:spcPts val="300"/>
              </a:spcAft>
              <a:tabLst>
                <a:tab pos="457200" algn="l"/>
              </a:tabLst>
            </a:pPr>
            <a:r>
              <a:rPr lang="en-US" sz="1200" dirty="0" smtClean="0">
                <a:effectLst/>
                <a:latin typeface="Times New Roman"/>
                <a:ea typeface="Times New Roman"/>
              </a:rPr>
              <a:t>3.	Vegetarian diets are beneficial in that they are low in fat and cholesterol and are high in magnesium and folate. Fresh fruits and vegetables provide higher amounts of antioxidants, as well as dietary fiber and phytochemicals.</a:t>
            </a:r>
          </a:p>
          <a:p>
            <a:pPr marL="457200" marR="0" indent="-228600">
              <a:spcBef>
                <a:spcPts val="0"/>
              </a:spcBef>
              <a:spcAft>
                <a:spcPts val="300"/>
              </a:spcAft>
              <a:tabLst>
                <a:tab pos="457200" algn="l"/>
              </a:tabLst>
            </a:pPr>
            <a:r>
              <a:rPr lang="en-US" sz="1200" dirty="0" smtClean="0">
                <a:effectLst/>
                <a:latin typeface="Times New Roman"/>
                <a:ea typeface="Times New Roman"/>
              </a:rPr>
              <a:t>4. 	Vegetarians are less likely to develop heart disease due to lower blood cholesterol levels. They also have lower incidence of prostate and colorectal cancer.</a:t>
            </a:r>
          </a:p>
          <a:p>
            <a:pPr marL="457200" marR="0" indent="-228600">
              <a:spcBef>
                <a:spcPts val="0"/>
              </a:spcBef>
              <a:spcAft>
                <a:spcPts val="300"/>
              </a:spcAft>
              <a:tabLst>
                <a:tab pos="457200" algn="l"/>
              </a:tabLst>
            </a:pPr>
            <a:r>
              <a:rPr lang="en-US" sz="1200" dirty="0" smtClean="0">
                <a:effectLst/>
                <a:latin typeface="Times New Roman"/>
                <a:ea typeface="Times New Roman"/>
              </a:rPr>
              <a:t>5.	Nevertheless, vegetarian diets can be incomplete—especially the more restrictive ones. </a:t>
            </a:r>
          </a:p>
          <a:p>
            <a:pPr marL="457200" marR="0" indent="-228600">
              <a:spcBef>
                <a:spcPts val="0"/>
              </a:spcBef>
              <a:spcAft>
                <a:spcPts val="300"/>
              </a:spcAft>
              <a:tabLst>
                <a:tab pos="457200" algn="l"/>
              </a:tabLst>
            </a:pPr>
            <a:r>
              <a:rPr lang="en-US" sz="1200" dirty="0" smtClean="0">
                <a:effectLst/>
                <a:latin typeface="Times New Roman"/>
                <a:ea typeface="Times New Roman"/>
              </a:rPr>
              <a:t>6.	The diets of vegans may be deficient in:</a:t>
            </a:r>
          </a:p>
          <a:p>
            <a:pPr marL="685800" marR="0" indent="-228600">
              <a:spcBef>
                <a:spcPts val="0"/>
              </a:spcBef>
              <a:spcAft>
                <a:spcPts val="300"/>
              </a:spcAft>
              <a:tabLst>
                <a:tab pos="685800" algn="l"/>
              </a:tabLst>
            </a:pPr>
            <a:r>
              <a:rPr lang="en-US" sz="1200" dirty="0" smtClean="0">
                <a:effectLst/>
                <a:latin typeface="Times New Roman"/>
                <a:ea typeface="Times New Roman"/>
              </a:rPr>
              <a:t>a.	Zinc</a:t>
            </a:r>
          </a:p>
          <a:p>
            <a:pPr marL="685800" marR="0" indent="-228600">
              <a:spcBef>
                <a:spcPts val="0"/>
              </a:spcBef>
              <a:spcAft>
                <a:spcPts val="300"/>
              </a:spcAft>
              <a:tabLst>
                <a:tab pos="685800" algn="l"/>
              </a:tabLst>
            </a:pPr>
            <a:r>
              <a:rPr lang="en-US" sz="1200" dirty="0" smtClean="0">
                <a:effectLst/>
                <a:latin typeface="Times New Roman"/>
                <a:ea typeface="Times New Roman"/>
              </a:rPr>
              <a:t>b.	Calcium</a:t>
            </a:r>
          </a:p>
          <a:p>
            <a:pPr marL="685800" marR="0" indent="-228600">
              <a:spcBef>
                <a:spcPts val="0"/>
              </a:spcBef>
              <a:spcAft>
                <a:spcPts val="300"/>
              </a:spcAft>
              <a:tabLst>
                <a:tab pos="685800" algn="l"/>
              </a:tabLst>
            </a:pPr>
            <a:r>
              <a:rPr lang="en-US" sz="1200" dirty="0" smtClean="0">
                <a:effectLst/>
                <a:latin typeface="Times New Roman"/>
                <a:ea typeface="Times New Roman"/>
              </a:rPr>
              <a:t>c.	Vitamin D</a:t>
            </a:r>
          </a:p>
          <a:p>
            <a:pPr marL="685800" marR="0" indent="-228600">
              <a:spcBef>
                <a:spcPts val="0"/>
              </a:spcBef>
              <a:spcAft>
                <a:spcPts val="300"/>
              </a:spcAft>
              <a:tabLst>
                <a:tab pos="685800" algn="l"/>
              </a:tabLst>
            </a:pPr>
            <a:r>
              <a:rPr lang="en-US" sz="1200" dirty="0" smtClean="0">
                <a:effectLst/>
                <a:latin typeface="Times New Roman"/>
                <a:ea typeface="Times New Roman"/>
              </a:rPr>
              <a:t>d.	Riboflavin</a:t>
            </a:r>
          </a:p>
          <a:p>
            <a:pPr marL="685800" marR="0" indent="-228600">
              <a:spcBef>
                <a:spcPts val="0"/>
              </a:spcBef>
              <a:spcAft>
                <a:spcPts val="300"/>
              </a:spcAft>
              <a:tabLst>
                <a:tab pos="685800" algn="l"/>
              </a:tabLst>
            </a:pPr>
            <a:r>
              <a:rPr lang="en-US" sz="1200" dirty="0" smtClean="0">
                <a:effectLst/>
                <a:latin typeface="Times New Roman"/>
                <a:ea typeface="Times New Roman"/>
              </a:rPr>
              <a:t>e.	Iron</a:t>
            </a:r>
          </a:p>
          <a:p>
            <a:pPr marL="685800" marR="0" indent="-228600">
              <a:spcBef>
                <a:spcPts val="0"/>
              </a:spcBef>
              <a:spcAft>
                <a:spcPts val="300"/>
              </a:spcAft>
              <a:tabLst>
                <a:tab pos="685800" algn="l"/>
              </a:tabLst>
            </a:pPr>
            <a:r>
              <a:rPr lang="en-US" sz="1200" dirty="0" smtClean="0">
                <a:effectLst/>
                <a:latin typeface="Times New Roman"/>
                <a:ea typeface="Times New Roman"/>
              </a:rPr>
              <a:t>f.	Vitamin B</a:t>
            </a:r>
            <a:r>
              <a:rPr lang="en-US" sz="1200" baseline="-25000" dirty="0" smtClean="0">
                <a:effectLst/>
                <a:latin typeface="Times New Roman"/>
                <a:ea typeface="Times New Roman"/>
              </a:rPr>
              <a:t>12</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7.	Fruitarian and macrobiotic diets may lack even more essential nutrients.</a:t>
            </a:r>
          </a:p>
          <a:p>
            <a:pPr marL="228600" marR="0" indent="-228600">
              <a:spcBef>
                <a:spcPts val="600"/>
              </a:spcBef>
              <a:spcAft>
                <a:spcPts val="600"/>
              </a:spcAft>
            </a:pPr>
            <a:r>
              <a:rPr lang="en-US" sz="1200" b="0" dirty="0" smtClean="0">
                <a:effectLst/>
                <a:latin typeface="Times New Roman"/>
                <a:ea typeface="Times New Roman"/>
              </a:rPr>
              <a:t>C. 	Strategies to assist patients with special diets</a:t>
            </a:r>
          </a:p>
          <a:p>
            <a:pPr marL="457200" marR="0" indent="-228600">
              <a:spcBef>
                <a:spcPts val="0"/>
              </a:spcBef>
              <a:spcAft>
                <a:spcPts val="300"/>
              </a:spcAft>
              <a:tabLst>
                <a:tab pos="457200" algn="l"/>
              </a:tabLst>
            </a:pPr>
            <a:r>
              <a:rPr lang="en-US" sz="1200" dirty="0" smtClean="0">
                <a:effectLst/>
                <a:latin typeface="Times New Roman"/>
                <a:ea typeface="Times New Roman"/>
              </a:rPr>
              <a:t>1.	The key with any special diet is to get a clear picture of which dietary restrictions may exist and why.</a:t>
            </a:r>
          </a:p>
          <a:p>
            <a:pPr marL="457200" marR="0" indent="-228600">
              <a:spcBef>
                <a:spcPts val="0"/>
              </a:spcBef>
              <a:spcAft>
                <a:spcPts val="300"/>
              </a:spcAft>
              <a:tabLst>
                <a:tab pos="457200" algn="l"/>
              </a:tabLst>
            </a:pPr>
            <a:r>
              <a:rPr lang="en-US" sz="1200" dirty="0" smtClean="0">
                <a:effectLst/>
                <a:latin typeface="Times New Roman"/>
                <a:ea typeface="Times New Roman"/>
              </a:rPr>
              <a:t>2.	You need to clarify the absolute “do’s and don’ts” based on patient request.</a:t>
            </a:r>
          </a:p>
          <a:p>
            <a:pPr marL="457200" marR="0" indent="-228600">
              <a:spcBef>
                <a:spcPts val="0"/>
              </a:spcBef>
              <a:spcAft>
                <a:spcPts val="300"/>
              </a:spcAft>
              <a:tabLst>
                <a:tab pos="457200" algn="l"/>
              </a:tabLst>
            </a:pPr>
            <a:r>
              <a:rPr lang="en-US" sz="1200" dirty="0" smtClean="0">
                <a:effectLst/>
                <a:latin typeface="Times New Roman"/>
                <a:ea typeface="Times New Roman"/>
              </a:rPr>
              <a:t>3.	If those mandates eliminate certain essential nutrients, the food plan from the nutritionist must consider alternative and acceptable ways to provide them.</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51</a:t>
            </a:fld>
            <a:endParaRPr lang="en-US" altLang="en-US" dirty="0"/>
          </a:p>
        </p:txBody>
      </p:sp>
    </p:spTree>
    <p:extLst>
      <p:ext uri="{BB962C8B-B14F-4D97-AF65-F5344CB8AC3E}">
        <p14:creationId xmlns:p14="http://schemas.microsoft.com/office/powerpoint/2010/main" val="4287220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Alternative sources of nutrients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Recommendations for vegetarians include specific amounts of:</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Grains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Vegetables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Legumes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Nuts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Other protein-rich foods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Those people who eat eggs and dairy products can more easily meet their need for protein. </a:t>
            </a:r>
          </a:p>
          <a:p>
            <a:pPr marL="457200" marR="0" indent="-228600">
              <a:spcBef>
                <a:spcPts val="0"/>
              </a:spcBef>
              <a:spcAft>
                <a:spcPts val="300"/>
              </a:spcAft>
              <a:tabLst>
                <a:tab pos="457200" algn="l"/>
              </a:tabLst>
            </a:pPr>
            <a:r>
              <a:rPr lang="en-US" sz="1200" dirty="0" smtClean="0">
                <a:effectLst/>
                <a:latin typeface="Times New Roman"/>
                <a:ea typeface="Times New Roman"/>
              </a:rPr>
              <a:t>3.	Vegans who eat a variety of grains, vegetables, and legumes may also meet the protein requirement. </a:t>
            </a:r>
          </a:p>
          <a:p>
            <a:pPr marL="457200" marR="0" indent="-228600">
              <a:spcBef>
                <a:spcPts val="0"/>
              </a:spcBef>
              <a:spcAft>
                <a:spcPts val="300"/>
              </a:spcAft>
              <a:tabLst>
                <a:tab pos="457200" algn="l"/>
              </a:tabLst>
            </a:pPr>
            <a:r>
              <a:rPr lang="en-US" sz="1200" dirty="0" smtClean="0">
                <a:effectLst/>
                <a:latin typeface="Times New Roman"/>
                <a:ea typeface="Times New Roman"/>
              </a:rPr>
              <a:t>4. 	Besides choosing a variety of foods, other recommendations include:</a:t>
            </a:r>
          </a:p>
          <a:p>
            <a:pPr marL="685800" marR="0" indent="-228600">
              <a:spcBef>
                <a:spcPts val="0"/>
              </a:spcBef>
              <a:spcAft>
                <a:spcPts val="300"/>
              </a:spcAft>
              <a:tabLst>
                <a:tab pos="685800" algn="l"/>
              </a:tabLst>
            </a:pPr>
            <a:r>
              <a:rPr lang="en-US" sz="1200" dirty="0" smtClean="0">
                <a:effectLst/>
                <a:latin typeface="Times New Roman"/>
                <a:ea typeface="Times New Roman"/>
              </a:rPr>
              <a:t>a.	Choosing whole, unrefined foods</a:t>
            </a:r>
          </a:p>
          <a:p>
            <a:pPr marL="685800" marR="0" indent="-228600">
              <a:spcBef>
                <a:spcPts val="0"/>
              </a:spcBef>
              <a:spcAft>
                <a:spcPts val="300"/>
              </a:spcAft>
              <a:tabLst>
                <a:tab pos="685800" algn="l"/>
              </a:tabLst>
            </a:pPr>
            <a:r>
              <a:rPr lang="en-US" sz="1200" dirty="0" smtClean="0">
                <a:effectLst/>
                <a:latin typeface="Times New Roman"/>
                <a:ea typeface="Times New Roman"/>
              </a:rPr>
              <a:t>b.	Avoiding sweetened and fatty foods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52</a:t>
            </a:fld>
            <a:endParaRPr lang="en-US" altLang="en-US" dirty="0"/>
          </a:p>
        </p:txBody>
      </p:sp>
    </p:spTree>
    <p:extLst>
      <p:ext uri="{BB962C8B-B14F-4D97-AF65-F5344CB8AC3E}">
        <p14:creationId xmlns:p14="http://schemas.microsoft.com/office/powerpoint/2010/main" val="95205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3. </a:t>
            </a:r>
            <a:r>
              <a:rPr lang="en-US" sz="1400" dirty="0">
                <a:effectLst/>
                <a:latin typeface="Times New Roman" panose="02020603050405020304" pitchFamily="18" charset="0"/>
                <a:ea typeface="Times New Roman" panose="02020603050405020304" pitchFamily="18" charset="0"/>
              </a:rPr>
              <a:t>	The guidelines emphasize the following: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Following a healthy eating pattern, which includes eating at a calorie level to achieve and maintain a healthy body weight, support nutrient adequacy, and reduce the risk of chronic disease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Focusing on variety, nutrient density, and the amount of food needed to meet nutrient needs within all food groups and within calorie limits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Limiting added sugars, saturated fats, and unnecessary sodium intake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Shifting to healthier food and beverage choices, including those that are nutrient-dense and span the food groups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Supporting healthy eating patterns in all phases of life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51147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IV. Nutritional Balance</a:t>
            </a:r>
          </a:p>
          <a:p>
            <a:pPr marL="228600" marR="0" indent="-228600">
              <a:spcBef>
                <a:spcPts val="600"/>
              </a:spcBef>
              <a:spcAft>
                <a:spcPts val="600"/>
              </a:spcAft>
            </a:pPr>
            <a:r>
              <a:rPr lang="en-US" sz="1200" b="0" dirty="0" smtClean="0">
                <a:effectLst/>
                <a:latin typeface="Times New Roman"/>
                <a:ea typeface="Times New Roman"/>
              </a:rPr>
              <a:t>A. 	Nutritional balance </a:t>
            </a:r>
          </a:p>
          <a:p>
            <a:pPr marL="457200" marR="0" indent="-228600">
              <a:spcBef>
                <a:spcPts val="600"/>
              </a:spcBef>
              <a:spcAft>
                <a:spcPts val="600"/>
              </a:spcAft>
            </a:pPr>
            <a:r>
              <a:rPr lang="en-US" sz="1200" b="0" dirty="0" smtClean="0">
                <a:effectLst/>
                <a:latin typeface="Times New Roman"/>
                <a:ea typeface="Times New Roman"/>
              </a:rPr>
              <a:t>1.	Requires ensuring a balance of energy sources such as carbohydrates, protein, and fat as well as a sufficient quantity of vitamins and minerals, including fiber and phytochemicals</a:t>
            </a:r>
            <a:endParaRPr lang="en-US" sz="1200" b="1"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a.	There should be a balance in the number of calories consumed and those expended through activity.</a:t>
            </a:r>
          </a:p>
          <a:p>
            <a:pPr marL="685800" marR="0" indent="-228600">
              <a:spcBef>
                <a:spcPts val="0"/>
              </a:spcBef>
              <a:spcAft>
                <a:spcPts val="300"/>
              </a:spcAft>
              <a:tabLst>
                <a:tab pos="685800" algn="l"/>
              </a:tabLst>
            </a:pP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348169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Food groups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USDA currently defines five food groups:</a:t>
            </a:r>
          </a:p>
          <a:p>
            <a:pPr marL="457200" marR="0" indent="-228600">
              <a:spcBef>
                <a:spcPts val="0"/>
              </a:spcBef>
              <a:spcAft>
                <a:spcPts val="300"/>
              </a:spcAft>
              <a:tabLst>
                <a:tab pos="457200" algn="l"/>
              </a:tabLst>
            </a:pPr>
            <a:r>
              <a:rPr lang="en-US" sz="1100" dirty="0">
                <a:effectLst/>
                <a:latin typeface="Times New Roman" panose="02020603050405020304" pitchFamily="18" charset="0"/>
                <a:ea typeface="Times New Roman" panose="02020603050405020304" pitchFamily="18" charset="0"/>
              </a:rPr>
              <a:t>	a.   Fruits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100" dirty="0">
                <a:effectLst/>
                <a:latin typeface="Times New Roman" panose="02020603050405020304" pitchFamily="18" charset="0"/>
                <a:ea typeface="Times New Roman" panose="02020603050405020304" pitchFamily="18" charset="0"/>
              </a:rPr>
              <a:t>	b.   Vegetables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100" dirty="0">
                <a:effectLst/>
                <a:latin typeface="Times New Roman" panose="02020603050405020304" pitchFamily="18" charset="0"/>
                <a:ea typeface="Times New Roman" panose="02020603050405020304" pitchFamily="18" charset="0"/>
              </a:rPr>
              <a:t>	c.   Grains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100" dirty="0">
                <a:effectLst/>
                <a:latin typeface="Times New Roman" panose="02020603050405020304" pitchFamily="18" charset="0"/>
                <a:ea typeface="Times New Roman" panose="02020603050405020304" pitchFamily="18" charset="0"/>
              </a:rPr>
              <a:t>	d.   Dairy</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100" dirty="0">
                <a:effectLst/>
                <a:latin typeface="Times New Roman" panose="02020603050405020304" pitchFamily="18" charset="0"/>
                <a:ea typeface="Times New Roman" panose="02020603050405020304" pitchFamily="18" charset="0"/>
              </a:rPr>
              <a:t>	e.    Protein</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smtClean="0">
                <a:effectLst/>
                <a:latin typeface="Times New Roman"/>
                <a:ea typeface="Times New Roman"/>
              </a:rPr>
              <a:t>f.	Although not a food group, oils are recommended for their nutritional value and are found in food sources such as nuts, fish, olives, avocados, cooking oil, and salad dressings.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Ideally, they should not include trans-fatty acids or cholesterol.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8821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The nutritional components of food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Nutrients</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are the chemicals in food that are essential for life.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diet for normal human growth, development, and maintenance requires 45 essential nutrients.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Deficiency in a nutrient for a length of time can result in a negative health outcome (eg, lack of iron can result in anemia</a:t>
            </a:r>
            <a:r>
              <a:rPr lang="en-US" sz="1200" dirty="0" smtClean="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Other substances in food may not fit the definition of nutrients but are beneficial to the body.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Fiber can enhance digestion.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Phytochemicals, which function as antioxidants, may reduce the risk of heart disease and cancer by combining with or neutralizing free </a:t>
            </a:r>
            <a:r>
              <a:rPr lang="en-US" sz="1100" dirty="0" smtClean="0">
                <a:effectLst/>
                <a:latin typeface="Times New Roman" panose="02020603050405020304" pitchFamily="18" charset="0"/>
                <a:ea typeface="Times New Roman" panose="02020603050405020304" pitchFamily="18" charset="0"/>
              </a:rPr>
              <a:t>radicals.</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1060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solidFill>
              <a:srgbClr val="B3B3B3">
                <a:alpha val="39999"/>
              </a:srgbClr>
            </a:solid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Components of Food</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Six classes of nutrients</a:t>
            </a:r>
          </a:p>
          <a:p>
            <a:pPr lvl="1"/>
            <a:r>
              <a:rPr lang="en-US" dirty="0"/>
              <a:t>Macronutrients: Carbohydrates, proteins, fats (needed by the body in large quantities)</a:t>
            </a:r>
          </a:p>
          <a:p>
            <a:pPr lvl="1"/>
            <a:r>
              <a:rPr lang="en-US" dirty="0"/>
              <a:t>Micronutrients: Vitamins and minerals (needed by the body in small quantities)</a:t>
            </a:r>
          </a:p>
          <a:p>
            <a:pPr lvl="1"/>
            <a:r>
              <a:rPr lang="en-US" dirty="0"/>
              <a:t>Water</a:t>
            </a:r>
          </a:p>
        </p:txBody>
      </p:sp>
    </p:spTree>
    <p:extLst>
      <p:ext uri="{BB962C8B-B14F-4D97-AF65-F5344CB8AC3E}">
        <p14:creationId xmlns:p14="http://schemas.microsoft.com/office/powerpoint/2010/main" val="286374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Macronutrients</a:t>
            </a:r>
            <a:r>
              <a:rPr lang="en-US" sz="2400" dirty="0" smtClean="0"/>
              <a:t> (1 </a:t>
            </a:r>
            <a:r>
              <a:rPr lang="en-US" sz="2400" dirty="0"/>
              <a:t>of </a:t>
            </a:r>
            <a:r>
              <a:rPr lang="en-US" sz="2400" dirty="0" smtClean="0"/>
              <a:t>8)</a:t>
            </a:r>
            <a:endParaRPr lang="en-US" sz="2400" dirty="0"/>
          </a:p>
        </p:txBody>
      </p:sp>
      <p:sp>
        <p:nvSpPr>
          <p:cNvPr id="3" name="Content Placeholder 2"/>
          <p:cNvSpPr>
            <a:spLocks noGrp="1"/>
          </p:cNvSpPr>
          <p:nvPr>
            <p:ph idx="1"/>
          </p:nvPr>
        </p:nvSpPr>
        <p:spPr>
          <a:xfrm>
            <a:off x="4343400" y="1371600"/>
            <a:ext cx="4364736" cy="3886200"/>
          </a:xfrm>
        </p:spPr>
        <p:txBody>
          <a:bodyPr/>
          <a:lstStyle/>
          <a:p>
            <a:r>
              <a:rPr lang="en-US" dirty="0"/>
              <a:t>Carbohydrates</a:t>
            </a:r>
          </a:p>
          <a:p>
            <a:pPr lvl="1"/>
            <a:r>
              <a:rPr lang="en-US" dirty="0"/>
              <a:t>Made of carbon, hydrogen, and oxygen</a:t>
            </a:r>
          </a:p>
          <a:p>
            <a:pPr lvl="1"/>
            <a:r>
              <a:rPr lang="en-US" dirty="0"/>
              <a:t>Commonly described as starches or sugars</a:t>
            </a:r>
          </a:p>
          <a:p>
            <a:pPr lvl="1"/>
            <a:r>
              <a:rPr lang="en-US" dirty="0"/>
              <a:t>Found in fruits, grains, vegetables, </a:t>
            </a:r>
            <a:r>
              <a:rPr lang="en-US" dirty="0" smtClean="0"/>
              <a:t>legumes</a:t>
            </a:r>
          </a:p>
          <a:p>
            <a:pPr lvl="1"/>
            <a:r>
              <a:rPr lang="en-US" dirty="0" smtClean="0"/>
              <a:t>Simple or complex</a:t>
            </a:r>
            <a:endParaRPr lang="en-US" dirty="0"/>
          </a:p>
        </p:txBody>
      </p:sp>
      <p:sp>
        <p:nvSpPr>
          <p:cNvPr id="5" name="TextBox 4"/>
          <p:cNvSpPr txBox="1"/>
          <p:nvPr/>
        </p:nvSpPr>
        <p:spPr>
          <a:xfrm>
            <a:off x="880532" y="3579168"/>
            <a:ext cx="3539068"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Ayd</a:t>
            </a:r>
            <a:r>
              <a:rPr lang="en-US" sz="900" dirty="0">
                <a:solidFill>
                  <a:schemeClr val="bg1">
                    <a:lumMod val="75000"/>
                  </a:schemeClr>
                </a:solidFill>
                <a:latin typeface="+mj-lt"/>
              </a:rPr>
              <a:t>/</a:t>
            </a:r>
            <a:r>
              <a:rPr lang="en-US" sz="900" dirty="0" err="1">
                <a:solidFill>
                  <a:schemeClr val="bg1">
                    <a:lumMod val="75000"/>
                  </a:schemeClr>
                </a:solidFill>
                <a:latin typeface="+mj-lt"/>
              </a:rPr>
              <a:t>Shutterstock</a:t>
            </a:r>
            <a:r>
              <a:rPr lang="en-US" sz="900" dirty="0">
                <a:solidFill>
                  <a:schemeClr val="bg1">
                    <a:lumMod val="75000"/>
                  </a:schemeClr>
                </a:solidFill>
                <a:latin typeface="+mj-lt"/>
              </a:rPr>
              <a:t>.</a:t>
            </a:r>
          </a:p>
        </p:txBody>
      </p:sp>
      <p:pic>
        <p:nvPicPr>
          <p:cNvPr id="1026" name="Picture 2" descr="\\10.1.1.17\productions\ART\ART PROCESS\PPT Projects\AAOS_ITK_PPT_164288\JPEG FILES\Chapter 20\9781284212785_CH20_FIGF0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32" y="1219200"/>
            <a:ext cx="3028268" cy="23310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0.1.1.17\productions\ART\ART PROCESS\PPT Projects\AAOS_ITK_PPT_164288\JPEG FILES\Chapter 20\9781284212785_CH20_FIGF04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17" y="3886200"/>
            <a:ext cx="3009083" cy="23162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0532" y="6246168"/>
            <a:ext cx="3539068"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Krunoslav</a:t>
            </a:r>
            <a:r>
              <a:rPr lang="en-US" sz="900" dirty="0">
                <a:solidFill>
                  <a:schemeClr val="bg1">
                    <a:lumMod val="75000"/>
                  </a:schemeClr>
                </a:solidFill>
                <a:latin typeface="+mj-lt"/>
              </a:rPr>
              <a:t> </a:t>
            </a:r>
            <a:r>
              <a:rPr lang="en-US" sz="900" dirty="0" err="1">
                <a:solidFill>
                  <a:schemeClr val="bg1">
                    <a:lumMod val="75000"/>
                  </a:schemeClr>
                </a:solidFill>
                <a:latin typeface="+mj-lt"/>
              </a:rPr>
              <a:t>Cestar</a:t>
            </a:r>
            <a:r>
              <a:rPr lang="en-US" sz="900" dirty="0">
                <a:solidFill>
                  <a:schemeClr val="bg1">
                    <a:lumMod val="75000"/>
                  </a:schemeClr>
                </a:solidFill>
                <a:latin typeface="+mj-lt"/>
              </a:rPr>
              <a:t>/</a:t>
            </a:r>
            <a:r>
              <a:rPr lang="en-US" sz="900" dirty="0" err="1">
                <a:solidFill>
                  <a:schemeClr val="bg1">
                    <a:lumMod val="75000"/>
                  </a:schemeClr>
                </a:solidFill>
                <a:latin typeface="+mj-lt"/>
              </a:rPr>
              <a:t>Shutterstock</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132100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Macronutrients</a:t>
            </a:r>
            <a:r>
              <a:rPr lang="en-US" sz="2400" dirty="0"/>
              <a:t> </a:t>
            </a:r>
            <a:r>
              <a:rPr lang="en-US" sz="2400" dirty="0" smtClean="0"/>
              <a:t>(2 </a:t>
            </a:r>
            <a:r>
              <a:rPr lang="en-US" sz="2400" dirty="0"/>
              <a:t>of 8)</a:t>
            </a:r>
            <a:endParaRPr lang="en-US" sz="2800" dirty="0"/>
          </a:p>
        </p:txBody>
      </p:sp>
      <p:sp>
        <p:nvSpPr>
          <p:cNvPr id="3" name="Content Placeholder 2"/>
          <p:cNvSpPr>
            <a:spLocks noGrp="1"/>
          </p:cNvSpPr>
          <p:nvPr>
            <p:ph idx="1"/>
          </p:nvPr>
        </p:nvSpPr>
        <p:spPr/>
        <p:txBody>
          <a:bodyPr/>
          <a:lstStyle/>
          <a:p>
            <a:r>
              <a:rPr lang="en-US" dirty="0"/>
              <a:t>Lipids (fats)</a:t>
            </a:r>
          </a:p>
          <a:p>
            <a:pPr lvl="1"/>
            <a:r>
              <a:rPr lang="en-US" dirty="0"/>
              <a:t>Contain carbon, oxygen, and hydrogen</a:t>
            </a:r>
          </a:p>
          <a:p>
            <a:pPr lvl="1"/>
            <a:r>
              <a:rPr lang="en-US" dirty="0"/>
              <a:t>Found in </a:t>
            </a:r>
            <a:r>
              <a:rPr lang="en-US" dirty="0" smtClean="0"/>
              <a:t>meat, dairy products, and </a:t>
            </a:r>
            <a:r>
              <a:rPr lang="en-US" dirty="0"/>
              <a:t>some plants (avocados, olives, coconuts)</a:t>
            </a:r>
          </a:p>
          <a:p>
            <a:pPr lvl="1"/>
            <a:r>
              <a:rPr lang="en-US" dirty="0"/>
              <a:t>Types of lipids</a:t>
            </a:r>
          </a:p>
          <a:p>
            <a:pPr lvl="2"/>
            <a:r>
              <a:rPr lang="en-US" dirty="0"/>
              <a:t>Triglycerides, phospholipids, sterols</a:t>
            </a:r>
          </a:p>
          <a:p>
            <a:pPr lvl="2"/>
            <a:endParaRPr lang="en-US" dirty="0"/>
          </a:p>
          <a:p>
            <a:pPr lvl="2"/>
            <a:endParaRPr lang="en-US" dirty="0"/>
          </a:p>
        </p:txBody>
      </p:sp>
    </p:spTree>
    <p:extLst>
      <p:ext uri="{BB962C8B-B14F-4D97-AF65-F5344CB8AC3E}">
        <p14:creationId xmlns:p14="http://schemas.microsoft.com/office/powerpoint/2010/main" val="612626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4642"/>
            <a:ext cx="7772400" cy="914400"/>
          </a:xfrm>
        </p:spPr>
        <p:txBody>
          <a:bodyPr/>
          <a:lstStyle/>
          <a:p>
            <a:pPr>
              <a:lnSpc>
                <a:spcPct val="85000"/>
              </a:lnSpc>
              <a:defRPr/>
            </a:pPr>
            <a:r>
              <a:rPr lang="en-US" dirty="0"/>
              <a:t>Macronutrients</a:t>
            </a:r>
            <a:r>
              <a:rPr lang="en-US" sz="2400" dirty="0"/>
              <a:t> </a:t>
            </a:r>
            <a:r>
              <a:rPr lang="en-US" sz="2400" dirty="0" smtClean="0"/>
              <a:t>(3 </a:t>
            </a:r>
            <a:r>
              <a:rPr lang="en-US" sz="2400" dirty="0"/>
              <a:t>of 8)</a:t>
            </a:r>
            <a:endParaRPr lang="en-US" sz="2800" b="0" dirty="0">
              <a:solidFill>
                <a:srgbClr val="FF0000"/>
              </a:solidFill>
            </a:endParaRPr>
          </a:p>
        </p:txBody>
      </p:sp>
      <p:sp>
        <p:nvSpPr>
          <p:cNvPr id="1029" name="Content Placeholder 2"/>
          <p:cNvSpPr>
            <a:spLocks noGrp="1"/>
          </p:cNvSpPr>
          <p:nvPr>
            <p:ph type="body" idx="1"/>
          </p:nvPr>
        </p:nvSpPr>
        <p:spPr>
          <a:xfrm>
            <a:off x="4800600" y="1447800"/>
            <a:ext cx="3886200" cy="4800600"/>
          </a:xfrm>
        </p:spPr>
        <p:txBody>
          <a:bodyPr rIns="228600"/>
          <a:lstStyle/>
          <a:p>
            <a:pPr>
              <a:spcBef>
                <a:spcPct val="35000"/>
              </a:spcBef>
            </a:pPr>
            <a:r>
              <a:rPr lang="en-US" altLang="en-US" dirty="0" smtClean="0"/>
              <a:t>Lipids </a:t>
            </a:r>
            <a:r>
              <a:rPr lang="en-US" altLang="en-US" dirty="0"/>
              <a:t>(cont’d)</a:t>
            </a:r>
          </a:p>
          <a:p>
            <a:pPr lvl="1">
              <a:spcBef>
                <a:spcPct val="35000"/>
              </a:spcBef>
            </a:pPr>
            <a:r>
              <a:rPr lang="en-US" altLang="en-US" dirty="0" smtClean="0"/>
              <a:t>Fatty acids</a:t>
            </a:r>
          </a:p>
          <a:p>
            <a:pPr lvl="1">
              <a:spcBef>
                <a:spcPct val="35000"/>
              </a:spcBef>
            </a:pPr>
            <a:r>
              <a:rPr lang="en-US" altLang="en-US" dirty="0" smtClean="0"/>
              <a:t>Excess </a:t>
            </a:r>
            <a:r>
              <a:rPr lang="en-US" altLang="en-US" dirty="0"/>
              <a:t>dietary fat</a:t>
            </a:r>
          </a:p>
          <a:p>
            <a:pPr lvl="2">
              <a:spcBef>
                <a:spcPct val="35000"/>
              </a:spcBef>
            </a:pPr>
            <a:r>
              <a:rPr lang="en-US" altLang="en-US" dirty="0"/>
              <a:t>Visceral fat</a:t>
            </a:r>
          </a:p>
          <a:p>
            <a:pPr lvl="2">
              <a:spcBef>
                <a:spcPct val="35000"/>
              </a:spcBef>
            </a:pPr>
            <a:r>
              <a:rPr lang="en-US" altLang="en-US" dirty="0"/>
              <a:t>Subcutaneous fat</a:t>
            </a:r>
          </a:p>
        </p:txBody>
      </p:sp>
      <p:sp>
        <p:nvSpPr>
          <p:cNvPr id="7" name="TextBox 6"/>
          <p:cNvSpPr txBox="1"/>
          <p:nvPr/>
        </p:nvSpPr>
        <p:spPr>
          <a:xfrm>
            <a:off x="457200" y="4507468"/>
            <a:ext cx="4419600" cy="369332"/>
          </a:xfrm>
          <a:prstGeom prst="rect">
            <a:avLst/>
          </a:prstGeom>
          <a:noFill/>
        </p:spPr>
        <p:txBody>
          <a:bodyPr wrap="square" rtlCol="0">
            <a:spAutoFit/>
          </a:bodyPr>
          <a:lstStyle/>
          <a:p>
            <a:pPr algn="l"/>
            <a:r>
              <a:rPr lang="en-IN" sz="900" dirty="0">
                <a:solidFill>
                  <a:schemeClr val="bg1">
                    <a:lumMod val="75000"/>
                  </a:schemeClr>
                </a:solidFill>
                <a:latin typeface="+mj-lt"/>
              </a:rPr>
              <a:t>Micrograph: © Donna Beer </a:t>
            </a:r>
            <a:r>
              <a:rPr lang="en-IN" sz="900" dirty="0" err="1">
                <a:solidFill>
                  <a:schemeClr val="bg1">
                    <a:lumMod val="75000"/>
                  </a:schemeClr>
                </a:solidFill>
                <a:latin typeface="+mj-lt"/>
              </a:rPr>
              <a:t>Stolz</a:t>
            </a:r>
            <a:r>
              <a:rPr lang="en-IN" sz="900" dirty="0">
                <a:solidFill>
                  <a:schemeClr val="bg1">
                    <a:lumMod val="75000"/>
                  </a:schemeClr>
                </a:solidFill>
                <a:latin typeface="+mj-lt"/>
              </a:rPr>
              <a:t>, Ph.D., </a:t>
            </a:r>
            <a:r>
              <a:rPr lang="en-IN" sz="900" dirty="0" err="1">
                <a:solidFill>
                  <a:schemeClr val="bg1">
                    <a:lumMod val="75000"/>
                  </a:schemeClr>
                </a:solidFill>
                <a:latin typeface="+mj-lt"/>
              </a:rPr>
              <a:t>Center</a:t>
            </a:r>
            <a:r>
              <a:rPr lang="en-IN" sz="900" dirty="0">
                <a:solidFill>
                  <a:schemeClr val="bg1">
                    <a:lumMod val="75000"/>
                  </a:schemeClr>
                </a:solidFill>
                <a:latin typeface="+mj-lt"/>
              </a:rPr>
              <a:t> for Biologic Imaging, University of Pittsburgh Medical School. © Jones &amp; Bartlett Learning.</a:t>
            </a:r>
            <a:endParaRPr lang="en-US" sz="900" dirty="0">
              <a:solidFill>
                <a:schemeClr val="bg1">
                  <a:lumMod val="75000"/>
                </a:schemeClr>
              </a:solidFill>
              <a:latin typeface="+mj-lt"/>
            </a:endParaRPr>
          </a:p>
        </p:txBody>
      </p:sp>
      <p:pic>
        <p:nvPicPr>
          <p:cNvPr id="2050" name="Picture 2" descr="\\10.1.1.17\productions\ART\ART PROCESS\PPT Projects\AAOS_ITK_PPT_164288\JPEG FILES\Chapter 20\9781284212785_CH20_FIGF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77" y="2128116"/>
            <a:ext cx="4135277" cy="23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3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Macronutrients</a:t>
            </a:r>
            <a:r>
              <a:rPr lang="en-US" sz="2400" dirty="0"/>
              <a:t> </a:t>
            </a:r>
            <a:r>
              <a:rPr lang="en-US" sz="2400" dirty="0" smtClean="0"/>
              <a:t>(4 </a:t>
            </a:r>
            <a:r>
              <a:rPr lang="en-US" sz="2400" dirty="0"/>
              <a:t>of 8)</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a:t>Lipoproteins</a:t>
            </a:r>
          </a:p>
          <a:p>
            <a:pPr lvl="1"/>
            <a:r>
              <a:rPr lang="en-US" dirty="0"/>
              <a:t>Very low-density lipoprotein (VLDL)</a:t>
            </a:r>
          </a:p>
          <a:p>
            <a:pPr lvl="1"/>
            <a:r>
              <a:rPr lang="en-US" dirty="0"/>
              <a:t>Intermediate-density lipoprotein (IDL)</a:t>
            </a:r>
          </a:p>
          <a:p>
            <a:pPr lvl="1"/>
            <a:r>
              <a:rPr lang="en-US" dirty="0"/>
              <a:t>High-density lipoprotein (HDL)</a:t>
            </a:r>
          </a:p>
          <a:p>
            <a:pPr lvl="1"/>
            <a:r>
              <a:rPr lang="en-US" dirty="0"/>
              <a:t>Low-density lipoprotein (LDL)</a:t>
            </a:r>
          </a:p>
        </p:txBody>
      </p:sp>
    </p:spTree>
    <p:extLst>
      <p:ext uri="{BB962C8B-B14F-4D97-AF65-F5344CB8AC3E}">
        <p14:creationId xmlns:p14="http://schemas.microsoft.com/office/powerpoint/2010/main" val="3581882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4642"/>
            <a:ext cx="7772400" cy="914400"/>
          </a:xfrm>
        </p:spPr>
        <p:txBody>
          <a:bodyPr/>
          <a:lstStyle/>
          <a:p>
            <a:pPr>
              <a:lnSpc>
                <a:spcPct val="85000"/>
              </a:lnSpc>
              <a:defRPr/>
            </a:pPr>
            <a:r>
              <a:rPr lang="en-US" dirty="0"/>
              <a:t>Macronutrients</a:t>
            </a:r>
            <a:r>
              <a:rPr lang="en-US" sz="2400" dirty="0"/>
              <a:t> </a:t>
            </a:r>
            <a:r>
              <a:rPr lang="en-US" sz="2400" dirty="0" smtClean="0"/>
              <a:t>(5 </a:t>
            </a:r>
            <a:r>
              <a:rPr lang="en-US" sz="2400" dirty="0"/>
              <a:t>of 8)</a:t>
            </a:r>
            <a:endParaRPr lang="en-US" sz="2800" b="0" dirty="0"/>
          </a:p>
        </p:txBody>
      </p:sp>
      <p:sp>
        <p:nvSpPr>
          <p:cNvPr id="1029" name="Content Placeholder 2"/>
          <p:cNvSpPr>
            <a:spLocks noGrp="1"/>
          </p:cNvSpPr>
          <p:nvPr>
            <p:ph type="body" idx="1"/>
          </p:nvPr>
        </p:nvSpPr>
        <p:spPr>
          <a:xfrm>
            <a:off x="4953000" y="1295400"/>
            <a:ext cx="3886200" cy="4800600"/>
          </a:xfrm>
        </p:spPr>
        <p:txBody>
          <a:bodyPr rIns="228600"/>
          <a:lstStyle/>
          <a:p>
            <a:pPr>
              <a:spcBef>
                <a:spcPct val="35000"/>
              </a:spcBef>
            </a:pPr>
            <a:r>
              <a:rPr lang="en-US" altLang="en-US" dirty="0"/>
              <a:t>Lipoproteins (cont’d)</a:t>
            </a:r>
          </a:p>
          <a:p>
            <a:pPr lvl="1">
              <a:spcBef>
                <a:spcPct val="35000"/>
              </a:spcBef>
            </a:pPr>
            <a:r>
              <a:rPr lang="en-US" altLang="en-US" dirty="0"/>
              <a:t>Trans-fatty acids raise LDL and reduce HDL levels</a:t>
            </a:r>
          </a:p>
          <a:p>
            <a:pPr lvl="1">
              <a:spcBef>
                <a:spcPct val="35000"/>
              </a:spcBef>
            </a:pPr>
            <a:r>
              <a:rPr lang="en-US" altLang="en-US" dirty="0"/>
              <a:t>Increased risk for atherosclerosis</a:t>
            </a:r>
          </a:p>
        </p:txBody>
      </p:sp>
      <p:sp>
        <p:nvSpPr>
          <p:cNvPr id="5" name="TextBox 4"/>
          <p:cNvSpPr txBox="1"/>
          <p:nvPr/>
        </p:nvSpPr>
        <p:spPr>
          <a:xfrm>
            <a:off x="381000" y="4900612"/>
            <a:ext cx="4504270"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IS_ImageSource</a:t>
            </a:r>
            <a:r>
              <a:rPr lang="en-US" sz="900" dirty="0">
                <a:solidFill>
                  <a:schemeClr val="bg1">
                    <a:lumMod val="75000"/>
                  </a:schemeClr>
                </a:solidFill>
                <a:latin typeface="+mj-lt"/>
              </a:rPr>
              <a:t>/</a:t>
            </a:r>
            <a:r>
              <a:rPr lang="en-US" sz="900" dirty="0" err="1">
                <a:solidFill>
                  <a:schemeClr val="bg1">
                    <a:lumMod val="75000"/>
                  </a:schemeClr>
                </a:solidFill>
                <a:latin typeface="+mj-lt"/>
              </a:rPr>
              <a:t>iStock</a:t>
            </a:r>
            <a:r>
              <a:rPr lang="en-US" sz="900" dirty="0">
                <a:solidFill>
                  <a:schemeClr val="bg1">
                    <a:lumMod val="75000"/>
                  </a:schemeClr>
                </a:solidFill>
                <a:latin typeface="+mj-lt"/>
              </a:rPr>
              <a:t>/Getty.</a:t>
            </a:r>
          </a:p>
        </p:txBody>
      </p:sp>
      <p:pic>
        <p:nvPicPr>
          <p:cNvPr id="3074" name="Picture 2" descr="\\10.1.1.17\productions\ART\ART PROCESS\PPT Projects\AAOS_ITK_PPT_164288\JPEG FILES\Chapter 20\9781284212785_CH20_FIGF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419600" cy="291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Macronutrients</a:t>
            </a:r>
            <a:r>
              <a:rPr lang="en-US" sz="2400" dirty="0"/>
              <a:t> </a:t>
            </a:r>
            <a:r>
              <a:rPr lang="en-US" sz="2400" dirty="0" smtClean="0"/>
              <a:t>(6 </a:t>
            </a:r>
            <a:r>
              <a:rPr lang="en-US" sz="2400" dirty="0"/>
              <a:t>of 8)</a:t>
            </a:r>
            <a:endParaRPr lang="en-US" sz="2800" dirty="0"/>
          </a:p>
        </p:txBody>
      </p:sp>
      <p:sp>
        <p:nvSpPr>
          <p:cNvPr id="3" name="Content Placeholder 2"/>
          <p:cNvSpPr>
            <a:spLocks noGrp="1"/>
          </p:cNvSpPr>
          <p:nvPr>
            <p:ph idx="1"/>
          </p:nvPr>
        </p:nvSpPr>
        <p:spPr/>
        <p:txBody>
          <a:bodyPr/>
          <a:lstStyle/>
          <a:p>
            <a:r>
              <a:rPr lang="en-US" dirty="0"/>
              <a:t>Proteins</a:t>
            </a:r>
          </a:p>
          <a:p>
            <a:pPr lvl="1"/>
            <a:r>
              <a:rPr lang="en-US" dirty="0"/>
              <a:t>Transport oxygen, vitamins, and minerals to target cells</a:t>
            </a:r>
          </a:p>
          <a:p>
            <a:pPr lvl="1"/>
            <a:r>
              <a:rPr lang="en-US" dirty="0"/>
              <a:t>Act as enzymes to catalyze chemical reactions</a:t>
            </a:r>
          </a:p>
          <a:p>
            <a:pPr lvl="1"/>
            <a:r>
              <a:rPr lang="en-US" dirty="0"/>
              <a:t>Act as hormones that serve as chemical messengers for regulatory functions</a:t>
            </a:r>
          </a:p>
        </p:txBody>
      </p:sp>
    </p:spTree>
    <p:extLst>
      <p:ext uri="{BB962C8B-B14F-4D97-AF65-F5344CB8AC3E}">
        <p14:creationId xmlns:p14="http://schemas.microsoft.com/office/powerpoint/2010/main" val="1072317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4642"/>
            <a:ext cx="7772400" cy="914400"/>
          </a:xfrm>
        </p:spPr>
        <p:txBody>
          <a:bodyPr/>
          <a:lstStyle/>
          <a:p>
            <a:pPr>
              <a:lnSpc>
                <a:spcPct val="85000"/>
              </a:lnSpc>
              <a:defRPr/>
            </a:pPr>
            <a:r>
              <a:rPr lang="en-US" dirty="0"/>
              <a:t>Macronutrients</a:t>
            </a:r>
            <a:r>
              <a:rPr lang="en-US" sz="2400" dirty="0"/>
              <a:t> </a:t>
            </a:r>
            <a:r>
              <a:rPr lang="en-US" sz="2400" dirty="0" smtClean="0"/>
              <a:t>(7 of </a:t>
            </a:r>
            <a:r>
              <a:rPr lang="en-US" sz="2400" dirty="0"/>
              <a:t>8)</a:t>
            </a:r>
            <a:endParaRPr lang="en-US" sz="2800" b="0" dirty="0"/>
          </a:p>
        </p:txBody>
      </p:sp>
      <p:sp>
        <p:nvSpPr>
          <p:cNvPr id="1029" name="Content Placeholder 2"/>
          <p:cNvSpPr>
            <a:spLocks noGrp="1"/>
          </p:cNvSpPr>
          <p:nvPr>
            <p:ph type="body" idx="1"/>
          </p:nvPr>
        </p:nvSpPr>
        <p:spPr>
          <a:xfrm>
            <a:off x="4800600" y="1295400"/>
            <a:ext cx="3886200" cy="4800600"/>
          </a:xfrm>
        </p:spPr>
        <p:txBody>
          <a:bodyPr rIns="228600"/>
          <a:lstStyle/>
          <a:p>
            <a:pPr>
              <a:spcBef>
                <a:spcPct val="35000"/>
              </a:spcBef>
            </a:pPr>
            <a:r>
              <a:rPr lang="en-US" altLang="en-US" dirty="0"/>
              <a:t>Proteins (cont’d)</a:t>
            </a:r>
          </a:p>
          <a:p>
            <a:pPr lvl="1"/>
            <a:r>
              <a:rPr lang="en-US" dirty="0"/>
              <a:t>Maintain fluid and acid−base balance</a:t>
            </a:r>
            <a:endParaRPr lang="en-US" altLang="en-US" dirty="0"/>
          </a:p>
          <a:p>
            <a:pPr lvl="1">
              <a:spcBef>
                <a:spcPct val="35000"/>
              </a:spcBef>
            </a:pPr>
            <a:r>
              <a:rPr lang="en-US" altLang="en-US" dirty="0"/>
              <a:t>Serve as components of antibodies </a:t>
            </a:r>
            <a:r>
              <a:rPr lang="en-US" altLang="en-US" dirty="0" smtClean="0"/>
              <a:t>that support </a:t>
            </a:r>
            <a:r>
              <a:rPr lang="en-US" altLang="en-US" dirty="0"/>
              <a:t>immunity</a:t>
            </a:r>
          </a:p>
        </p:txBody>
      </p:sp>
      <p:sp>
        <p:nvSpPr>
          <p:cNvPr id="5" name="TextBox 4"/>
          <p:cNvSpPr txBox="1"/>
          <p:nvPr/>
        </p:nvSpPr>
        <p:spPr>
          <a:xfrm>
            <a:off x="372530" y="5029200"/>
            <a:ext cx="4504270" cy="230832"/>
          </a:xfrm>
          <a:prstGeom prst="rect">
            <a:avLst/>
          </a:prstGeom>
          <a:noFill/>
        </p:spPr>
        <p:txBody>
          <a:bodyPr wrap="square" rtlCol="0">
            <a:spAutoFit/>
          </a:bodyPr>
          <a:lstStyle/>
          <a:p>
            <a:pPr algn="l"/>
            <a:r>
              <a:rPr lang="en-US" sz="900" dirty="0">
                <a:solidFill>
                  <a:schemeClr val="bg1">
                    <a:lumMod val="75000"/>
                  </a:schemeClr>
                </a:solidFill>
                <a:latin typeface="+mj-lt"/>
              </a:rPr>
              <a:t>© Jones &amp; Bartlett Learning.</a:t>
            </a:r>
          </a:p>
        </p:txBody>
      </p:sp>
      <p:pic>
        <p:nvPicPr>
          <p:cNvPr id="4098" name="Picture 2" descr="\\10.1.1.17\productions\ART\ART PROCESS\PPT Projects\AAOS_ITK_PPT_164288\JPEG FILES\Chapter 20\9781284212785_CH20_FIGF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7268"/>
            <a:ext cx="4267200" cy="320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4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Macronutrients</a:t>
            </a:r>
            <a:r>
              <a:rPr lang="en-US" sz="2400" dirty="0"/>
              <a:t> </a:t>
            </a:r>
            <a:r>
              <a:rPr lang="en-US" sz="2400" dirty="0" smtClean="0"/>
              <a:t>(8 </a:t>
            </a:r>
            <a:r>
              <a:rPr lang="en-US" sz="2400" dirty="0"/>
              <a:t>of 8)</a:t>
            </a:r>
            <a:endParaRPr lang="en-US" sz="2800" dirty="0"/>
          </a:p>
        </p:txBody>
      </p:sp>
      <p:sp>
        <p:nvSpPr>
          <p:cNvPr id="3" name="Content Placeholder 2"/>
          <p:cNvSpPr>
            <a:spLocks noGrp="1"/>
          </p:cNvSpPr>
          <p:nvPr>
            <p:ph idx="1"/>
          </p:nvPr>
        </p:nvSpPr>
        <p:spPr/>
        <p:txBody>
          <a:bodyPr/>
          <a:lstStyle/>
          <a:p>
            <a:r>
              <a:rPr lang="en-US" dirty="0"/>
              <a:t>Proteins (cont’d)</a:t>
            </a:r>
          </a:p>
          <a:p>
            <a:pPr lvl="1"/>
            <a:r>
              <a:rPr lang="en-US" dirty="0"/>
              <a:t>If not enough protein, the body will break down muscle to access stored protein</a:t>
            </a:r>
          </a:p>
          <a:p>
            <a:pPr lvl="2"/>
            <a:r>
              <a:rPr lang="en-US" dirty="0"/>
              <a:t>Wasting of organs and other tissues</a:t>
            </a:r>
          </a:p>
          <a:p>
            <a:pPr lvl="1"/>
            <a:r>
              <a:rPr lang="en-US" dirty="0"/>
              <a:t>Too much protein can lead to kidney problems, osteoporosis, heart disease, obesity, gout, some cancers</a:t>
            </a:r>
          </a:p>
        </p:txBody>
      </p:sp>
    </p:spTree>
    <p:extLst>
      <p:ext uri="{BB962C8B-B14F-4D97-AF65-F5344CB8AC3E}">
        <p14:creationId xmlns:p14="http://schemas.microsoft.com/office/powerpoint/2010/main" val="763447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Micronutrients</a:t>
            </a:r>
            <a:r>
              <a:rPr lang="en-US" sz="2400" dirty="0" smtClean="0"/>
              <a:t> (1 </a:t>
            </a:r>
            <a:r>
              <a:rPr lang="en-US" sz="2400" dirty="0"/>
              <a:t>of 4</a:t>
            </a:r>
            <a:r>
              <a:rPr lang="en-US" sz="2400" dirty="0" smtClean="0"/>
              <a:t>)</a:t>
            </a:r>
            <a:endParaRPr lang="en-US" sz="2400" dirty="0"/>
          </a:p>
        </p:txBody>
      </p:sp>
      <p:sp>
        <p:nvSpPr>
          <p:cNvPr id="3" name="Content Placeholder 2"/>
          <p:cNvSpPr>
            <a:spLocks noGrp="1"/>
          </p:cNvSpPr>
          <p:nvPr>
            <p:ph idx="1"/>
          </p:nvPr>
        </p:nvSpPr>
        <p:spPr/>
        <p:txBody>
          <a:bodyPr/>
          <a:lstStyle/>
          <a:p>
            <a:r>
              <a:rPr lang="en-US" dirty="0" smtClean="0"/>
              <a:t>Vitamins</a:t>
            </a:r>
          </a:p>
          <a:p>
            <a:pPr lvl="1"/>
            <a:r>
              <a:rPr lang="en-US" dirty="0" smtClean="0"/>
              <a:t>Organic </a:t>
            </a:r>
            <a:r>
              <a:rPr lang="en-US" dirty="0"/>
              <a:t>compounds that contain carbon and hydrogen and, in some cases, other elements</a:t>
            </a:r>
          </a:p>
          <a:p>
            <a:pPr lvl="1"/>
            <a:r>
              <a:rPr lang="en-US" dirty="0"/>
              <a:t> Keep organs and tissues functioning</a:t>
            </a:r>
          </a:p>
        </p:txBody>
      </p:sp>
    </p:spTree>
    <p:extLst>
      <p:ext uri="{BB962C8B-B14F-4D97-AF65-F5344CB8AC3E}">
        <p14:creationId xmlns:p14="http://schemas.microsoft.com/office/powerpoint/2010/main" val="42002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533400"/>
            <a:ext cx="7772400" cy="5562600"/>
          </a:xfrm>
        </p:spPr>
        <p:txBody>
          <a:bodyPr/>
          <a:lstStyle/>
          <a:p>
            <a:pPr>
              <a:defRPr/>
            </a:pPr>
            <a:r>
              <a:rPr lang="en-US" sz="4400" dirty="0"/>
              <a:t>Chapter </a:t>
            </a:r>
            <a:r>
              <a:rPr lang="en-US" sz="4400" dirty="0" smtClean="0"/>
              <a:t>20</a:t>
            </a:r>
            <a:br>
              <a:rPr lang="en-US" sz="4400" dirty="0" smtClean="0"/>
            </a:br>
            <a:r>
              <a:rPr lang="en-US" sz="4400" dirty="0"/>
              <a:t/>
            </a:r>
            <a:br>
              <a:rPr lang="en-US" sz="4400" dirty="0"/>
            </a:br>
            <a:r>
              <a:rPr lang="en-US" dirty="0" smtClean="0"/>
              <a:t>Nutrition</a:t>
            </a:r>
            <a:endParaRPr lang="en-US" dirty="0"/>
          </a:p>
        </p:txBody>
      </p:sp>
    </p:spTree>
    <p:extLst>
      <p:ext uri="{BB962C8B-B14F-4D97-AF65-F5344CB8AC3E}">
        <p14:creationId xmlns:p14="http://schemas.microsoft.com/office/powerpoint/2010/main" val="314048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4642"/>
            <a:ext cx="7772400" cy="914400"/>
          </a:xfrm>
        </p:spPr>
        <p:txBody>
          <a:bodyPr/>
          <a:lstStyle/>
          <a:p>
            <a:pPr>
              <a:lnSpc>
                <a:spcPct val="85000"/>
              </a:lnSpc>
              <a:defRPr/>
            </a:pPr>
            <a:r>
              <a:rPr lang="en-US" dirty="0"/>
              <a:t>Micronutrients</a:t>
            </a:r>
            <a:r>
              <a:rPr lang="en-US" sz="2400" dirty="0"/>
              <a:t> </a:t>
            </a:r>
            <a:r>
              <a:rPr lang="en-US" sz="2400" dirty="0" smtClean="0"/>
              <a:t>(2 </a:t>
            </a:r>
            <a:r>
              <a:rPr lang="en-US" sz="2400" dirty="0"/>
              <a:t>of 4)</a:t>
            </a:r>
            <a:endParaRPr lang="en-US" sz="2800" b="0" dirty="0"/>
          </a:p>
        </p:txBody>
      </p:sp>
      <p:sp>
        <p:nvSpPr>
          <p:cNvPr id="1029" name="Content Placeholder 2"/>
          <p:cNvSpPr>
            <a:spLocks noGrp="1"/>
          </p:cNvSpPr>
          <p:nvPr>
            <p:ph type="body" idx="1"/>
          </p:nvPr>
        </p:nvSpPr>
        <p:spPr>
          <a:xfrm>
            <a:off x="4572000" y="1295400"/>
            <a:ext cx="3886200" cy="4800600"/>
          </a:xfrm>
        </p:spPr>
        <p:txBody>
          <a:bodyPr rIns="228600"/>
          <a:lstStyle/>
          <a:p>
            <a:pPr>
              <a:spcBef>
                <a:spcPct val="35000"/>
              </a:spcBef>
            </a:pPr>
            <a:r>
              <a:rPr lang="en-US" altLang="en-US" dirty="0" smtClean="0"/>
              <a:t>Vitamins (cont’d)</a:t>
            </a:r>
            <a:endParaRPr lang="en-US" altLang="en-US" dirty="0"/>
          </a:p>
          <a:p>
            <a:pPr lvl="1">
              <a:spcBef>
                <a:spcPct val="35000"/>
              </a:spcBef>
            </a:pPr>
            <a:r>
              <a:rPr lang="en-US" altLang="en-US" dirty="0"/>
              <a:t>Do not yield energy directly</a:t>
            </a:r>
          </a:p>
          <a:p>
            <a:pPr lvl="1">
              <a:spcBef>
                <a:spcPct val="35000"/>
              </a:spcBef>
            </a:pPr>
            <a:r>
              <a:rPr lang="en-US" altLang="en-US" dirty="0"/>
              <a:t>Roles in extraction of energy from fats, proteins, and </a:t>
            </a:r>
            <a:r>
              <a:rPr lang="en-US" altLang="en-US" dirty="0" smtClean="0"/>
              <a:t>carbohydrates</a:t>
            </a:r>
          </a:p>
          <a:p>
            <a:pPr lvl="1">
              <a:spcBef>
                <a:spcPct val="35000"/>
              </a:spcBef>
            </a:pPr>
            <a:r>
              <a:rPr lang="en-US" altLang="en-US" dirty="0" smtClean="0"/>
              <a:t>Fat-soluble or water-soluble</a:t>
            </a:r>
            <a:endParaRPr lang="en-US" altLang="en-US" dirty="0"/>
          </a:p>
        </p:txBody>
      </p:sp>
      <p:sp>
        <p:nvSpPr>
          <p:cNvPr id="5" name="TextBox 4"/>
          <p:cNvSpPr txBox="1"/>
          <p:nvPr/>
        </p:nvSpPr>
        <p:spPr>
          <a:xfrm>
            <a:off x="664779" y="5385566"/>
            <a:ext cx="450427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5122" name="Picture 2" descr="\\10.1.1.17\productions\ART\ART PROCESS\PPT Projects\AAOS_ITK_PPT_164288\JPEG FILES\Chapter 20\9781284212785_CH20_FIGF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3526927" cy="378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95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Micronutrients</a:t>
            </a:r>
            <a:r>
              <a:rPr lang="en-US" sz="2400" dirty="0"/>
              <a:t> </a:t>
            </a:r>
            <a:r>
              <a:rPr lang="en-US" sz="2400" dirty="0" smtClean="0"/>
              <a:t>(3 </a:t>
            </a:r>
            <a:r>
              <a:rPr lang="en-US" sz="2400" dirty="0"/>
              <a:t>of 4)</a:t>
            </a:r>
            <a:endParaRPr lang="en-US" sz="2800" dirty="0"/>
          </a:p>
        </p:txBody>
      </p:sp>
      <p:sp>
        <p:nvSpPr>
          <p:cNvPr id="3" name="Content Placeholder 2"/>
          <p:cNvSpPr>
            <a:spLocks noGrp="1"/>
          </p:cNvSpPr>
          <p:nvPr>
            <p:ph idx="1"/>
          </p:nvPr>
        </p:nvSpPr>
        <p:spPr/>
        <p:txBody>
          <a:bodyPr/>
          <a:lstStyle/>
          <a:p>
            <a:r>
              <a:rPr lang="en-US" dirty="0"/>
              <a:t>Minerals</a:t>
            </a:r>
          </a:p>
          <a:p>
            <a:pPr lvl="1"/>
            <a:r>
              <a:rPr lang="en-US" dirty="0"/>
              <a:t>Simple, inorganic </a:t>
            </a:r>
            <a:r>
              <a:rPr lang="en-US" dirty="0" smtClean="0"/>
              <a:t>substances</a:t>
            </a:r>
          </a:p>
          <a:p>
            <a:pPr lvl="1"/>
            <a:r>
              <a:rPr lang="en-US" dirty="0" smtClean="0"/>
              <a:t>At </a:t>
            </a:r>
            <a:r>
              <a:rPr lang="en-US" dirty="0"/>
              <a:t>least 16 are essential to health</a:t>
            </a:r>
          </a:p>
          <a:p>
            <a:pPr lvl="1"/>
            <a:r>
              <a:rPr lang="en-US" dirty="0"/>
              <a:t>Macrominerals</a:t>
            </a:r>
          </a:p>
          <a:p>
            <a:pPr lvl="2"/>
            <a:r>
              <a:rPr lang="en-US" dirty="0"/>
              <a:t>Sodium </a:t>
            </a:r>
          </a:p>
          <a:p>
            <a:pPr lvl="2"/>
            <a:r>
              <a:rPr lang="en-US" dirty="0" smtClean="0"/>
              <a:t>Potassium</a:t>
            </a:r>
          </a:p>
          <a:p>
            <a:pPr lvl="2"/>
            <a:r>
              <a:rPr lang="en-US" dirty="0" smtClean="0"/>
              <a:t>Calcium</a:t>
            </a:r>
            <a:endParaRPr lang="en-US" dirty="0"/>
          </a:p>
        </p:txBody>
      </p:sp>
    </p:spTree>
    <p:extLst>
      <p:ext uri="{BB962C8B-B14F-4D97-AF65-F5344CB8AC3E}">
        <p14:creationId xmlns:p14="http://schemas.microsoft.com/office/powerpoint/2010/main" val="3626583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4642"/>
            <a:ext cx="7772400" cy="914400"/>
          </a:xfrm>
        </p:spPr>
        <p:txBody>
          <a:bodyPr/>
          <a:lstStyle/>
          <a:p>
            <a:pPr>
              <a:lnSpc>
                <a:spcPct val="85000"/>
              </a:lnSpc>
              <a:defRPr/>
            </a:pPr>
            <a:r>
              <a:rPr lang="en-US" dirty="0"/>
              <a:t>Micronutrients</a:t>
            </a:r>
            <a:r>
              <a:rPr lang="en-US" sz="2400" dirty="0"/>
              <a:t> </a:t>
            </a:r>
            <a:r>
              <a:rPr lang="en-US" sz="2400" dirty="0" smtClean="0"/>
              <a:t>(4 </a:t>
            </a:r>
            <a:r>
              <a:rPr lang="en-US" sz="2400" dirty="0"/>
              <a:t>of 4)</a:t>
            </a:r>
            <a:endParaRPr lang="en-US" sz="2800" b="0" dirty="0">
              <a:solidFill>
                <a:srgbClr val="FF0000"/>
              </a:solidFill>
            </a:endParaRPr>
          </a:p>
        </p:txBody>
      </p:sp>
      <p:sp>
        <p:nvSpPr>
          <p:cNvPr id="1029" name="Content Placeholder 2"/>
          <p:cNvSpPr>
            <a:spLocks noGrp="1"/>
          </p:cNvSpPr>
          <p:nvPr>
            <p:ph type="body" idx="1"/>
          </p:nvPr>
        </p:nvSpPr>
        <p:spPr>
          <a:xfrm>
            <a:off x="4724400" y="1295400"/>
            <a:ext cx="3886200" cy="4800600"/>
          </a:xfrm>
        </p:spPr>
        <p:txBody>
          <a:bodyPr rIns="228600"/>
          <a:lstStyle/>
          <a:p>
            <a:r>
              <a:rPr lang="en-US" dirty="0"/>
              <a:t>Macrominerals (cont’d)</a:t>
            </a:r>
          </a:p>
          <a:p>
            <a:pPr lvl="1">
              <a:spcBef>
                <a:spcPct val="35000"/>
              </a:spcBef>
            </a:pPr>
            <a:r>
              <a:rPr lang="en-US" altLang="en-US" dirty="0" smtClean="0"/>
              <a:t>Chloride</a:t>
            </a:r>
            <a:endParaRPr lang="en-US" altLang="en-US" dirty="0"/>
          </a:p>
          <a:p>
            <a:pPr lvl="1">
              <a:spcBef>
                <a:spcPct val="35000"/>
              </a:spcBef>
            </a:pPr>
            <a:r>
              <a:rPr lang="en-US" altLang="en-US" dirty="0"/>
              <a:t>Phosphorus</a:t>
            </a:r>
          </a:p>
          <a:p>
            <a:pPr lvl="1">
              <a:spcBef>
                <a:spcPct val="35000"/>
              </a:spcBef>
            </a:pPr>
            <a:r>
              <a:rPr lang="en-US" altLang="en-US" dirty="0"/>
              <a:t>Magnesium </a:t>
            </a:r>
          </a:p>
        </p:txBody>
      </p:sp>
      <p:sp>
        <p:nvSpPr>
          <p:cNvPr id="5" name="TextBox 4"/>
          <p:cNvSpPr txBox="1"/>
          <p:nvPr/>
        </p:nvSpPr>
        <p:spPr>
          <a:xfrm>
            <a:off x="980090" y="5543784"/>
            <a:ext cx="3440602"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6146" name="Picture 2" descr="\\10.1.1.17\productions\ART\ART PROCESS\PPT Projects\AAOS_ITK_PPT_164288\JPEG FILES\Chapter 20\9781284212785_CH20_FIGF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324206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60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smtClean="0"/>
              <a:t>Water</a:t>
            </a:r>
            <a:r>
              <a:rPr lang="en-US" sz="2400" dirty="0" smtClean="0"/>
              <a:t> (1 </a:t>
            </a:r>
            <a:r>
              <a:rPr lang="en-US" sz="2400" dirty="0"/>
              <a:t>of </a:t>
            </a:r>
            <a:r>
              <a:rPr lang="en-US" sz="2400" dirty="0" smtClean="0"/>
              <a:t>2)</a:t>
            </a:r>
            <a:endParaRPr lang="en-US" sz="2400" dirty="0"/>
          </a:p>
        </p:txBody>
      </p:sp>
      <p:sp>
        <p:nvSpPr>
          <p:cNvPr id="1029" name="Content Placeholder 2"/>
          <p:cNvSpPr>
            <a:spLocks noGrp="1"/>
          </p:cNvSpPr>
          <p:nvPr>
            <p:ph type="body" idx="1"/>
          </p:nvPr>
        </p:nvSpPr>
        <p:spPr>
          <a:xfrm>
            <a:off x="4572000" y="1143000"/>
            <a:ext cx="4114800" cy="4800600"/>
          </a:xfrm>
        </p:spPr>
        <p:txBody>
          <a:bodyPr rIns="228600"/>
          <a:lstStyle/>
          <a:p>
            <a:pPr>
              <a:spcBef>
                <a:spcPct val="35000"/>
              </a:spcBef>
            </a:pPr>
            <a:r>
              <a:rPr lang="en-US" altLang="en-US" dirty="0"/>
              <a:t>Water</a:t>
            </a:r>
          </a:p>
          <a:p>
            <a:pPr lvl="1">
              <a:spcBef>
                <a:spcPct val="35000"/>
              </a:spcBef>
            </a:pPr>
            <a:r>
              <a:rPr lang="en-US" altLang="en-US" dirty="0" smtClean="0"/>
              <a:t>Temperature control</a:t>
            </a:r>
          </a:p>
          <a:p>
            <a:pPr lvl="1">
              <a:spcBef>
                <a:spcPct val="35000"/>
              </a:spcBef>
            </a:pPr>
            <a:r>
              <a:rPr lang="en-US" altLang="en-US" dirty="0" smtClean="0"/>
              <a:t>Lubrication </a:t>
            </a:r>
            <a:r>
              <a:rPr lang="en-US" altLang="en-US" dirty="0"/>
              <a:t>of </a:t>
            </a:r>
            <a:r>
              <a:rPr lang="en-US" altLang="en-US" dirty="0" smtClean="0"/>
              <a:t>joints</a:t>
            </a:r>
          </a:p>
          <a:p>
            <a:pPr lvl="1">
              <a:spcBef>
                <a:spcPct val="35000"/>
              </a:spcBef>
            </a:pPr>
            <a:r>
              <a:rPr lang="en-US" altLang="en-US" dirty="0" smtClean="0"/>
              <a:t>Transport </a:t>
            </a:r>
            <a:r>
              <a:rPr lang="en-US" altLang="en-US" dirty="0"/>
              <a:t>of </a:t>
            </a:r>
            <a:r>
              <a:rPr lang="en-US" altLang="en-US" dirty="0" smtClean="0"/>
              <a:t>nutrients/wastes</a:t>
            </a:r>
          </a:p>
          <a:p>
            <a:pPr lvl="1"/>
            <a:r>
              <a:rPr lang="en-US" dirty="0"/>
              <a:t>Facilitation of metabolism</a:t>
            </a:r>
          </a:p>
          <a:p>
            <a:pPr lvl="1"/>
            <a:r>
              <a:rPr lang="en-US" dirty="0"/>
              <a:t>Maintenance of </a:t>
            </a:r>
            <a:r>
              <a:rPr lang="en-US" dirty="0" smtClean="0"/>
              <a:t>acid</a:t>
            </a:r>
            <a:r>
              <a:rPr lang="en-US" dirty="0"/>
              <a:t>–</a:t>
            </a:r>
            <a:r>
              <a:rPr lang="en-US" dirty="0" smtClean="0"/>
              <a:t>base balance</a:t>
            </a:r>
            <a:endParaRPr lang="en-US" dirty="0"/>
          </a:p>
        </p:txBody>
      </p:sp>
      <p:sp>
        <p:nvSpPr>
          <p:cNvPr id="7" name="TextBox 6"/>
          <p:cNvSpPr txBox="1"/>
          <p:nvPr/>
        </p:nvSpPr>
        <p:spPr>
          <a:xfrm>
            <a:off x="959904" y="5414689"/>
            <a:ext cx="3409317"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Piotr</a:t>
            </a:r>
            <a:r>
              <a:rPr lang="en-US" sz="900" dirty="0">
                <a:solidFill>
                  <a:schemeClr val="bg1">
                    <a:lumMod val="75000"/>
                  </a:schemeClr>
                </a:solidFill>
                <a:latin typeface="+mj-lt"/>
              </a:rPr>
              <a:t> </a:t>
            </a:r>
            <a:r>
              <a:rPr lang="en-US" sz="900" dirty="0" err="1" smtClean="0">
                <a:solidFill>
                  <a:schemeClr val="bg1">
                    <a:lumMod val="75000"/>
                  </a:schemeClr>
                </a:solidFill>
                <a:latin typeface="+mj-lt"/>
              </a:rPr>
              <a:t>Marcinski</a:t>
            </a:r>
            <a:r>
              <a:rPr lang="en-US" sz="900" dirty="0" smtClean="0">
                <a:solidFill>
                  <a:schemeClr val="bg1">
                    <a:lumMod val="75000"/>
                  </a:schemeClr>
                </a:solidFill>
                <a:latin typeface="+mj-lt"/>
              </a:rPr>
              <a:t>/</a:t>
            </a:r>
            <a:r>
              <a:rPr lang="en-US" sz="900" dirty="0" err="1" smtClean="0">
                <a:solidFill>
                  <a:schemeClr val="bg1">
                    <a:lumMod val="75000"/>
                  </a:schemeClr>
                </a:solidFill>
                <a:latin typeface="+mj-lt"/>
              </a:rPr>
              <a:t>Shutterstock</a:t>
            </a:r>
            <a:r>
              <a:rPr lang="en-US" sz="900" dirty="0" smtClean="0">
                <a:solidFill>
                  <a:schemeClr val="bg1">
                    <a:lumMod val="75000"/>
                  </a:schemeClr>
                </a:solidFill>
                <a:latin typeface="+mj-lt"/>
              </a:rPr>
              <a:t>; © </a:t>
            </a:r>
            <a:r>
              <a:rPr lang="en-US" sz="900" dirty="0">
                <a:solidFill>
                  <a:schemeClr val="bg1">
                    <a:lumMod val="75000"/>
                  </a:schemeClr>
                </a:solidFill>
                <a:latin typeface="+mj-lt"/>
              </a:rPr>
              <a:t>Jones &amp; Bartlett Learning.</a:t>
            </a:r>
          </a:p>
        </p:txBody>
      </p:sp>
      <p:pic>
        <p:nvPicPr>
          <p:cNvPr id="7170" name="Picture 2" descr="\\10.1.1.17\productions\ART\ART PROCESS\PPT Projects\AAOS_ITK_PPT_164288\JPEG FILES\Chapter 20\9781284212785_CH20_FIGF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04" y="1600200"/>
            <a:ext cx="3241617" cy="381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39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558"/>
            <a:ext cx="7772400" cy="914400"/>
          </a:xfrm>
        </p:spPr>
        <p:txBody>
          <a:bodyPr/>
          <a:lstStyle/>
          <a:p>
            <a:r>
              <a:rPr lang="en-US" dirty="0"/>
              <a:t>Water</a:t>
            </a:r>
            <a:r>
              <a:rPr lang="en-US" sz="2400" dirty="0"/>
              <a:t> </a:t>
            </a:r>
            <a:r>
              <a:rPr lang="en-US" sz="2400" dirty="0" smtClean="0"/>
              <a:t>(2 </a:t>
            </a:r>
            <a:r>
              <a:rPr lang="en-US" sz="2400" dirty="0"/>
              <a:t>of 2)</a:t>
            </a:r>
            <a:endParaRPr lang="en-US" sz="2400" b="0" dirty="0">
              <a:solidFill>
                <a:srgbClr val="FF0000"/>
              </a:solidFill>
            </a:endParaRPr>
          </a:p>
        </p:txBody>
      </p:sp>
      <p:sp>
        <p:nvSpPr>
          <p:cNvPr id="3" name="Content Placeholder 2"/>
          <p:cNvSpPr>
            <a:spLocks noGrp="1"/>
          </p:cNvSpPr>
          <p:nvPr>
            <p:ph idx="1"/>
          </p:nvPr>
        </p:nvSpPr>
        <p:spPr/>
        <p:txBody>
          <a:bodyPr/>
          <a:lstStyle/>
          <a:p>
            <a:r>
              <a:rPr lang="en-US" dirty="0" smtClean="0"/>
              <a:t>Dehydration: </a:t>
            </a:r>
            <a:r>
              <a:rPr lang="en-US" dirty="0"/>
              <a:t>the body does not have enough </a:t>
            </a:r>
            <a:r>
              <a:rPr lang="en-US" dirty="0" smtClean="0"/>
              <a:t>water </a:t>
            </a:r>
          </a:p>
          <a:p>
            <a:pPr lvl="1"/>
            <a:r>
              <a:rPr lang="en-US" dirty="0" smtClean="0"/>
              <a:t>Can </a:t>
            </a:r>
            <a:r>
              <a:rPr lang="en-US" dirty="0"/>
              <a:t>lead to constipation, hypertension, heart disease, glaucoma, </a:t>
            </a:r>
            <a:r>
              <a:rPr lang="en-US" dirty="0" smtClean="0"/>
              <a:t>diabetic complications</a:t>
            </a:r>
            <a:endParaRPr lang="en-US" dirty="0"/>
          </a:p>
          <a:p>
            <a:r>
              <a:rPr lang="en-US" dirty="0" smtClean="0"/>
              <a:t>Water intoxication: </a:t>
            </a:r>
            <a:r>
              <a:rPr lang="en-US" dirty="0"/>
              <a:t>a person overhydrates beyond the kidneys’ ability to eliminate the excess </a:t>
            </a:r>
            <a:r>
              <a:rPr lang="en-US" dirty="0" smtClean="0"/>
              <a:t>water</a:t>
            </a:r>
            <a:endParaRPr lang="en-US" dirty="0"/>
          </a:p>
        </p:txBody>
      </p:sp>
    </p:spTree>
    <p:extLst>
      <p:ext uri="{BB962C8B-B14F-4D97-AF65-F5344CB8AC3E}">
        <p14:creationId xmlns:p14="http://schemas.microsoft.com/office/powerpoint/2010/main" val="120111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z="3600" dirty="0"/>
              <a:t>Components of a Well-Balanced Diet for a Healthy Adult</a:t>
            </a:r>
          </a:p>
        </p:txBody>
      </p:sp>
      <p:sp>
        <p:nvSpPr>
          <p:cNvPr id="3" name="Content Placeholder 2"/>
          <p:cNvSpPr>
            <a:spLocks noGrp="1"/>
          </p:cNvSpPr>
          <p:nvPr>
            <p:ph idx="1"/>
          </p:nvPr>
        </p:nvSpPr>
        <p:spPr>
          <a:xfrm>
            <a:off x="685800" y="1600200"/>
            <a:ext cx="7772400" cy="4800600"/>
          </a:xfrm>
        </p:spPr>
        <p:txBody>
          <a:bodyPr/>
          <a:lstStyle/>
          <a:p>
            <a:r>
              <a:rPr lang="en-US" dirty="0"/>
              <a:t>Template for good </a:t>
            </a:r>
            <a:r>
              <a:rPr lang="en-US" dirty="0" smtClean="0"/>
              <a:t>nutrition relies </a:t>
            </a:r>
            <a:r>
              <a:rPr lang="en-US" dirty="0"/>
              <a:t>on 2 basic </a:t>
            </a:r>
            <a:r>
              <a:rPr lang="en-US" dirty="0" smtClean="0"/>
              <a:t>concepts:</a:t>
            </a:r>
          </a:p>
          <a:p>
            <a:pPr lvl="1"/>
            <a:r>
              <a:rPr lang="en-US" dirty="0" smtClean="0"/>
              <a:t>Maintain </a:t>
            </a:r>
            <a:r>
              <a:rPr lang="en-US" dirty="0"/>
              <a:t>calorie balance over time to sustain a healthy </a:t>
            </a:r>
            <a:r>
              <a:rPr lang="en-US" dirty="0" smtClean="0"/>
              <a:t>weight</a:t>
            </a:r>
          </a:p>
          <a:p>
            <a:pPr lvl="1"/>
            <a:r>
              <a:rPr lang="en-US" dirty="0" smtClean="0"/>
              <a:t>Focus </a:t>
            </a:r>
            <a:r>
              <a:rPr lang="en-US" dirty="0"/>
              <a:t>on consuming nutrient-dense foods and beverages</a:t>
            </a:r>
          </a:p>
        </p:txBody>
      </p:sp>
    </p:spTree>
    <p:extLst>
      <p:ext uri="{BB962C8B-B14F-4D97-AF65-F5344CB8AC3E}">
        <p14:creationId xmlns:p14="http://schemas.microsoft.com/office/powerpoint/2010/main" val="727373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Digestion and Absorption Issues</a:t>
            </a:r>
          </a:p>
        </p:txBody>
      </p:sp>
      <p:sp>
        <p:nvSpPr>
          <p:cNvPr id="3" name="Content Placeholder 2"/>
          <p:cNvSpPr>
            <a:spLocks noGrp="1"/>
          </p:cNvSpPr>
          <p:nvPr>
            <p:ph idx="1"/>
          </p:nvPr>
        </p:nvSpPr>
        <p:spPr>
          <a:xfrm>
            <a:off x="685800" y="1600200"/>
            <a:ext cx="7772400" cy="4800600"/>
          </a:xfrm>
        </p:spPr>
        <p:txBody>
          <a:bodyPr/>
          <a:lstStyle/>
          <a:p>
            <a:r>
              <a:rPr lang="en-US" dirty="0"/>
              <a:t>At any step in the digestion process, patients can have problems</a:t>
            </a:r>
          </a:p>
          <a:p>
            <a:pPr lvl="1"/>
            <a:r>
              <a:rPr lang="en-US" dirty="0"/>
              <a:t>Influences on digestion: psychological, chemical, bacterial</a:t>
            </a:r>
          </a:p>
          <a:p>
            <a:pPr lvl="1"/>
            <a:r>
              <a:rPr lang="en-US" dirty="0"/>
              <a:t>Some issues include: </a:t>
            </a:r>
            <a:r>
              <a:rPr lang="en-US" dirty="0" smtClean="0"/>
              <a:t>Constipation, diarrhea</a:t>
            </a:r>
            <a:r>
              <a:rPr lang="en-US" dirty="0"/>
              <a:t>, lactose intolerance, gas, gastroesophageal reflux disease (GERD</a:t>
            </a:r>
            <a:r>
              <a:rPr lang="en-US" dirty="0" smtClean="0"/>
              <a:t>), colorectal cancer</a:t>
            </a:r>
            <a:endParaRPr lang="en-US" dirty="0"/>
          </a:p>
        </p:txBody>
      </p:sp>
    </p:spTree>
    <p:extLst>
      <p:ext uri="{BB962C8B-B14F-4D97-AF65-F5344CB8AC3E}">
        <p14:creationId xmlns:p14="http://schemas.microsoft.com/office/powerpoint/2010/main" val="1635288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Food–Drug </a:t>
            </a:r>
            <a:r>
              <a:rPr lang="en-US" dirty="0"/>
              <a:t>Interactions</a:t>
            </a:r>
          </a:p>
        </p:txBody>
      </p:sp>
      <p:sp>
        <p:nvSpPr>
          <p:cNvPr id="3" name="Content Placeholder 2"/>
          <p:cNvSpPr>
            <a:spLocks noGrp="1"/>
          </p:cNvSpPr>
          <p:nvPr>
            <p:ph idx="1"/>
          </p:nvPr>
        </p:nvSpPr>
        <p:spPr/>
        <p:txBody>
          <a:bodyPr/>
          <a:lstStyle/>
          <a:p>
            <a:r>
              <a:rPr lang="en-US" dirty="0" smtClean="0"/>
              <a:t>Drugs </a:t>
            </a:r>
            <a:r>
              <a:rPr lang="en-US" dirty="0"/>
              <a:t>can affect the way the body uses </a:t>
            </a:r>
            <a:r>
              <a:rPr lang="en-US" dirty="0" smtClean="0"/>
              <a:t>nutrients.</a:t>
            </a:r>
            <a:endParaRPr lang="en-US" dirty="0" smtClean="0"/>
          </a:p>
          <a:p>
            <a:r>
              <a:rPr lang="en-US" dirty="0" smtClean="0"/>
              <a:t>Certain </a:t>
            </a:r>
            <a:r>
              <a:rPr lang="en-US" dirty="0"/>
              <a:t>foods and nutrients can enhance or interfere with the effects of </a:t>
            </a:r>
            <a:r>
              <a:rPr lang="en-US" dirty="0" smtClean="0"/>
              <a:t>drugs.</a:t>
            </a:r>
            <a:endParaRPr lang="en-US" dirty="0" smtClean="0"/>
          </a:p>
          <a:p>
            <a:r>
              <a:rPr lang="en-US" dirty="0" smtClean="0"/>
              <a:t>Be </a:t>
            </a:r>
            <a:r>
              <a:rPr lang="en-US" dirty="0"/>
              <a:t>aware of the common drug </a:t>
            </a:r>
            <a:r>
              <a:rPr lang="en-US" dirty="0" smtClean="0"/>
              <a:t>interactions.</a:t>
            </a:r>
            <a:endParaRPr lang="en-US" dirty="0" smtClean="0"/>
          </a:p>
          <a:p>
            <a:r>
              <a:rPr lang="en-US" dirty="0" smtClean="0"/>
              <a:t>Ask </a:t>
            </a:r>
            <a:r>
              <a:rPr lang="en-US" dirty="0"/>
              <a:t>your patients specific </a:t>
            </a:r>
            <a:r>
              <a:rPr lang="en-US" dirty="0" smtClean="0"/>
              <a:t>questions. </a:t>
            </a:r>
            <a:endParaRPr lang="en-US" dirty="0"/>
          </a:p>
        </p:txBody>
      </p:sp>
    </p:spTree>
    <p:extLst>
      <p:ext uri="{BB962C8B-B14F-4D97-AF65-F5344CB8AC3E}">
        <p14:creationId xmlns:p14="http://schemas.microsoft.com/office/powerpoint/2010/main" val="515783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 Nutritional Assessment Is Performed</a:t>
            </a:r>
            <a:r>
              <a:rPr lang="en-US" sz="2400" dirty="0"/>
              <a:t> (1 of 3)</a:t>
            </a:r>
          </a:p>
        </p:txBody>
      </p:sp>
      <p:sp>
        <p:nvSpPr>
          <p:cNvPr id="3" name="Content Placeholder 2"/>
          <p:cNvSpPr>
            <a:spLocks noGrp="1"/>
          </p:cNvSpPr>
          <p:nvPr>
            <p:ph idx="1"/>
          </p:nvPr>
        </p:nvSpPr>
        <p:spPr>
          <a:xfrm>
            <a:off x="685800" y="1524000"/>
            <a:ext cx="7772400" cy="4800600"/>
          </a:xfrm>
        </p:spPr>
        <p:txBody>
          <a:bodyPr/>
          <a:lstStyle/>
          <a:p>
            <a:r>
              <a:rPr lang="en-US" dirty="0"/>
              <a:t>By a nutritionist, under the direction of a patient’s physician</a:t>
            </a:r>
          </a:p>
          <a:p>
            <a:r>
              <a:rPr lang="en-US" dirty="0"/>
              <a:t>Evaluating current nutritional health; risks or deficiencies in diet</a:t>
            </a:r>
          </a:p>
          <a:p>
            <a:r>
              <a:rPr lang="en-US" dirty="0"/>
              <a:t>Template of patient’s diet compared against dietary standard</a:t>
            </a:r>
          </a:p>
        </p:txBody>
      </p:sp>
    </p:spTree>
    <p:extLst>
      <p:ext uri="{BB962C8B-B14F-4D97-AF65-F5344CB8AC3E}">
        <p14:creationId xmlns:p14="http://schemas.microsoft.com/office/powerpoint/2010/main" val="1499642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 Nutritional Assessment Is Performed</a:t>
            </a:r>
            <a:r>
              <a:rPr lang="en-US" sz="2400" dirty="0"/>
              <a:t> </a:t>
            </a:r>
            <a:r>
              <a:rPr lang="en-US" sz="2400" dirty="0" smtClean="0"/>
              <a:t>(2 </a:t>
            </a:r>
            <a:r>
              <a:rPr lang="en-US" sz="2400" dirty="0"/>
              <a:t>of 3)</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Weight assessment</a:t>
            </a:r>
          </a:p>
          <a:p>
            <a:pPr lvl="1"/>
            <a:r>
              <a:rPr lang="en-US" dirty="0"/>
              <a:t>Age is a considerable factor </a:t>
            </a:r>
          </a:p>
          <a:p>
            <a:pPr lvl="1"/>
            <a:r>
              <a:rPr lang="en-US" dirty="0"/>
              <a:t>Overweight (obesity)</a:t>
            </a:r>
          </a:p>
          <a:p>
            <a:pPr lvl="2"/>
            <a:r>
              <a:rPr lang="en-US" dirty="0"/>
              <a:t>Risk of heart disease, stroke, diabetes, hypertension, metabolic syndrome, cancer</a:t>
            </a:r>
          </a:p>
          <a:p>
            <a:pPr lvl="1"/>
            <a:r>
              <a:rPr lang="en-US" dirty="0"/>
              <a:t>Underweight</a:t>
            </a:r>
          </a:p>
          <a:p>
            <a:pPr lvl="2"/>
            <a:r>
              <a:rPr lang="en-US" dirty="0"/>
              <a:t>Undernourished; underlying disease or other factors</a:t>
            </a:r>
          </a:p>
        </p:txBody>
      </p:sp>
    </p:spTree>
    <p:extLst>
      <p:ext uri="{BB962C8B-B14F-4D97-AF65-F5344CB8AC3E}">
        <p14:creationId xmlns:p14="http://schemas.microsoft.com/office/powerpoint/2010/main" val="88386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Introduction</a:t>
            </a:r>
            <a:endParaRPr lang="en-US" sz="2800" b="0" dirty="0"/>
          </a:p>
        </p:txBody>
      </p:sp>
      <p:sp>
        <p:nvSpPr>
          <p:cNvPr id="1029" name="Content Placeholder 2"/>
          <p:cNvSpPr>
            <a:spLocks noGrp="1"/>
          </p:cNvSpPr>
          <p:nvPr>
            <p:ph type="body" idx="1"/>
          </p:nvPr>
        </p:nvSpPr>
        <p:spPr>
          <a:xfrm>
            <a:off x="4829002" y="1295400"/>
            <a:ext cx="3705398" cy="4800600"/>
          </a:xfrm>
        </p:spPr>
        <p:txBody>
          <a:bodyPr rIns="228600"/>
          <a:lstStyle/>
          <a:p>
            <a:pPr>
              <a:spcBef>
                <a:spcPct val="35000"/>
              </a:spcBef>
            </a:pPr>
            <a:r>
              <a:rPr lang="en-US" altLang="en-US" dirty="0"/>
              <a:t>Improving quality of life</a:t>
            </a:r>
          </a:p>
          <a:p>
            <a:pPr lvl="1">
              <a:spcBef>
                <a:spcPct val="35000"/>
              </a:spcBef>
            </a:pPr>
            <a:r>
              <a:rPr lang="en-US" altLang="en-US" dirty="0"/>
              <a:t>Eating well</a:t>
            </a:r>
          </a:p>
          <a:p>
            <a:pPr lvl="1">
              <a:spcBef>
                <a:spcPct val="35000"/>
              </a:spcBef>
            </a:pPr>
            <a:r>
              <a:rPr lang="en-US" altLang="en-US" dirty="0"/>
              <a:t>Maintaining a healthy body weight</a:t>
            </a:r>
          </a:p>
          <a:p>
            <a:pPr lvl="1">
              <a:spcBef>
                <a:spcPct val="35000"/>
              </a:spcBef>
            </a:pPr>
            <a:r>
              <a:rPr lang="en-US" altLang="en-US" dirty="0"/>
              <a:t>Being physically </a:t>
            </a:r>
            <a:r>
              <a:rPr lang="en-US" altLang="en-US" dirty="0" smtClean="0"/>
              <a:t>active</a:t>
            </a:r>
            <a:endParaRPr lang="en-US" altLang="en-US" dirty="0"/>
          </a:p>
        </p:txBody>
      </p:sp>
      <p:pic>
        <p:nvPicPr>
          <p:cNvPr id="1026" name="Picture 2" descr="\\10.1.1.17\productions\ART\ART PROCESS\PPT Projects\AAOS_ITK_PPT_164288\JPEG FILES\Chapter 20\9781284212785_CH20_FIG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965412" cy="2882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4812927"/>
            <a:ext cx="4143202" cy="230832"/>
          </a:xfrm>
          <a:prstGeom prst="rect">
            <a:avLst/>
          </a:prstGeom>
          <a:noFill/>
        </p:spPr>
        <p:txBody>
          <a:bodyPr wrap="square" rtlCol="0">
            <a:spAutoFit/>
          </a:bodyPr>
          <a:lstStyle/>
          <a:p>
            <a:pPr algn="l"/>
            <a:endParaRPr lang="en-US" sz="900" dirty="0">
              <a:solidFill>
                <a:schemeClr val="bg1">
                  <a:lumMod val="75000"/>
                </a:schemeClr>
              </a:solidFill>
              <a:latin typeface="+mj-lt"/>
            </a:endParaRPr>
          </a:p>
        </p:txBody>
      </p:sp>
      <p:sp>
        <p:nvSpPr>
          <p:cNvPr id="7" name="TextBox 6"/>
          <p:cNvSpPr txBox="1"/>
          <p:nvPr/>
        </p:nvSpPr>
        <p:spPr>
          <a:xfrm>
            <a:off x="499532" y="4798368"/>
            <a:ext cx="3539068"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iStockphoto</a:t>
            </a:r>
            <a:r>
              <a:rPr lang="en-IN" sz="900" dirty="0">
                <a:solidFill>
                  <a:schemeClr val="bg1">
                    <a:lumMod val="75000"/>
                  </a:schemeClr>
                </a:solidFill>
                <a:latin typeface="+mj-lt"/>
              </a:rPr>
              <a:t>/</a:t>
            </a:r>
            <a:r>
              <a:rPr lang="en-IN" sz="900" dirty="0" err="1">
                <a:solidFill>
                  <a:schemeClr val="bg1">
                    <a:lumMod val="75000"/>
                  </a:schemeClr>
                </a:solidFill>
                <a:latin typeface="+mj-lt"/>
              </a:rPr>
              <a:t>Thinkstock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 Nutritional Assessment Is Performed</a:t>
            </a:r>
            <a:r>
              <a:rPr lang="en-US" sz="2400" dirty="0"/>
              <a:t> </a:t>
            </a:r>
            <a:r>
              <a:rPr lang="en-US" sz="2400" dirty="0" smtClean="0"/>
              <a:t>(3 </a:t>
            </a:r>
            <a:r>
              <a:rPr lang="en-US" sz="2400" dirty="0"/>
              <a:t>of 3)</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Alcohol use</a:t>
            </a:r>
          </a:p>
          <a:p>
            <a:pPr lvl="1"/>
            <a:r>
              <a:rPr lang="en-US" dirty="0"/>
              <a:t>Chronic alcohol use </a:t>
            </a:r>
          </a:p>
          <a:p>
            <a:pPr lvl="2"/>
            <a:r>
              <a:rPr lang="en-US" dirty="0"/>
              <a:t>Cause or exacerbate mental health disorders</a:t>
            </a:r>
          </a:p>
          <a:p>
            <a:pPr lvl="2"/>
            <a:r>
              <a:rPr lang="en-US" dirty="0"/>
              <a:t>May interfere with nutrient absorption</a:t>
            </a:r>
          </a:p>
          <a:p>
            <a:pPr lvl="2"/>
            <a:r>
              <a:rPr lang="en-US" dirty="0"/>
              <a:t>May cause damage to lining of gastrointestinal tract/esophagus</a:t>
            </a:r>
          </a:p>
          <a:p>
            <a:pPr lvl="1"/>
            <a:r>
              <a:rPr lang="en-US" dirty="0" smtClean="0"/>
              <a:t>Contributes to poor </a:t>
            </a:r>
            <a:r>
              <a:rPr lang="en-US" dirty="0"/>
              <a:t>eating </a:t>
            </a:r>
            <a:r>
              <a:rPr lang="en-US" dirty="0" smtClean="0"/>
              <a:t>habits and patient being undernourished</a:t>
            </a:r>
            <a:endParaRPr lang="en-US" dirty="0"/>
          </a:p>
        </p:txBody>
      </p:sp>
    </p:spTree>
    <p:extLst>
      <p:ext uri="{BB962C8B-B14F-4D97-AF65-F5344CB8AC3E}">
        <p14:creationId xmlns:p14="http://schemas.microsoft.com/office/powerpoint/2010/main" val="1791865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Community Paramedic</a:t>
            </a:r>
          </a:p>
        </p:txBody>
      </p:sp>
      <p:sp>
        <p:nvSpPr>
          <p:cNvPr id="3" name="Content Placeholder 2"/>
          <p:cNvSpPr>
            <a:spLocks noGrp="1"/>
          </p:cNvSpPr>
          <p:nvPr>
            <p:ph idx="1"/>
          </p:nvPr>
        </p:nvSpPr>
        <p:spPr>
          <a:xfrm>
            <a:off x="685800" y="1524000"/>
            <a:ext cx="7772400" cy="4800600"/>
          </a:xfrm>
        </p:spPr>
        <p:txBody>
          <a:bodyPr/>
          <a:lstStyle/>
          <a:p>
            <a:r>
              <a:rPr lang="en-US" dirty="0"/>
              <a:t>The basic food plan</a:t>
            </a:r>
          </a:p>
          <a:p>
            <a:pPr lvl="1"/>
            <a:r>
              <a:rPr lang="en-US" dirty="0"/>
              <a:t>Written food plans created by nutritionists for:</a:t>
            </a:r>
          </a:p>
          <a:p>
            <a:pPr lvl="2"/>
            <a:r>
              <a:rPr lang="en-US" dirty="0"/>
              <a:t>Scheduled eating</a:t>
            </a:r>
          </a:p>
          <a:p>
            <a:pPr lvl="2"/>
            <a:r>
              <a:rPr lang="en-US" dirty="0"/>
              <a:t>Weight change processes</a:t>
            </a:r>
          </a:p>
          <a:p>
            <a:pPr lvl="2"/>
            <a:r>
              <a:rPr lang="en-US" dirty="0"/>
              <a:t>Improved meal planning</a:t>
            </a:r>
          </a:p>
          <a:p>
            <a:pPr lvl="1"/>
            <a:r>
              <a:rPr lang="en-US" dirty="0"/>
              <a:t>Goals: patient driven, achievable, evaluated</a:t>
            </a:r>
          </a:p>
          <a:p>
            <a:pPr lvl="1"/>
            <a:r>
              <a:rPr lang="en-US" dirty="0"/>
              <a:t>Community paramedic’s goal: help patients make changes that empower and motivate</a:t>
            </a:r>
          </a:p>
        </p:txBody>
      </p:sp>
    </p:spTree>
    <p:extLst>
      <p:ext uri="{BB962C8B-B14F-4D97-AF65-F5344CB8AC3E}">
        <p14:creationId xmlns:p14="http://schemas.microsoft.com/office/powerpoint/2010/main" val="2468103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Implementing the Food Plan </a:t>
            </a:r>
            <a:r>
              <a:rPr lang="en-US" dirty="0" smtClean="0"/>
              <a:t/>
            </a:r>
            <a:br>
              <a:rPr lang="en-US" dirty="0" smtClean="0"/>
            </a:br>
            <a:r>
              <a:rPr lang="en-US" sz="2400" dirty="0" smtClean="0"/>
              <a:t>(</a:t>
            </a:r>
            <a:r>
              <a:rPr lang="en-US" sz="2400" dirty="0"/>
              <a:t>1 of </a:t>
            </a:r>
            <a:r>
              <a:rPr lang="en-US" sz="2400" dirty="0" smtClean="0"/>
              <a:t>9)</a:t>
            </a:r>
            <a:endParaRPr lang="en-US" sz="2400" dirty="0"/>
          </a:p>
        </p:txBody>
      </p:sp>
      <p:sp>
        <p:nvSpPr>
          <p:cNvPr id="3" name="Content Placeholder 2"/>
          <p:cNvSpPr>
            <a:spLocks noGrp="1"/>
          </p:cNvSpPr>
          <p:nvPr>
            <p:ph idx="1"/>
          </p:nvPr>
        </p:nvSpPr>
        <p:spPr>
          <a:xfrm>
            <a:off x="685800" y="1524000"/>
            <a:ext cx="7772400" cy="4800600"/>
          </a:xfrm>
        </p:spPr>
        <p:txBody>
          <a:bodyPr/>
          <a:lstStyle/>
          <a:p>
            <a:r>
              <a:rPr lang="en-US" dirty="0"/>
              <a:t>You need to know the patient’s: </a:t>
            </a:r>
          </a:p>
          <a:p>
            <a:pPr lvl="1"/>
            <a:r>
              <a:rPr lang="en-US" dirty="0"/>
              <a:t>Medical diagnoses</a:t>
            </a:r>
          </a:p>
          <a:p>
            <a:pPr lvl="1"/>
            <a:r>
              <a:rPr lang="en-US" dirty="0"/>
              <a:t>Challenges in terms of performing activities of daily living </a:t>
            </a:r>
          </a:p>
          <a:p>
            <a:pPr lvl="1"/>
            <a:r>
              <a:rPr lang="en-US" dirty="0"/>
              <a:t>Medications/supplements</a:t>
            </a:r>
          </a:p>
          <a:p>
            <a:pPr lvl="1"/>
            <a:r>
              <a:rPr lang="en-US" dirty="0"/>
              <a:t>Lifestyle</a:t>
            </a:r>
          </a:p>
        </p:txBody>
      </p:sp>
    </p:spTree>
    <p:extLst>
      <p:ext uri="{BB962C8B-B14F-4D97-AF65-F5344CB8AC3E}">
        <p14:creationId xmlns:p14="http://schemas.microsoft.com/office/powerpoint/2010/main" val="2607234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100000"/>
              </a:lnSpc>
              <a:defRPr/>
            </a:pPr>
            <a:r>
              <a:rPr lang="en-US" dirty="0"/>
              <a:t>Implementing the Food Plan </a:t>
            </a:r>
            <a:br>
              <a:rPr lang="en-US" dirty="0"/>
            </a:br>
            <a:r>
              <a:rPr lang="en-US" sz="2400" dirty="0" smtClean="0"/>
              <a:t>(2 </a:t>
            </a:r>
            <a:r>
              <a:rPr lang="en-US" sz="2400" dirty="0"/>
              <a:t>of 9)</a:t>
            </a:r>
            <a:endParaRPr lang="en-US" sz="2800" b="0" dirty="0"/>
          </a:p>
        </p:txBody>
      </p:sp>
      <p:sp>
        <p:nvSpPr>
          <p:cNvPr id="1029" name="Content Placeholder 2"/>
          <p:cNvSpPr>
            <a:spLocks noGrp="1"/>
          </p:cNvSpPr>
          <p:nvPr>
            <p:ph type="body" idx="1"/>
          </p:nvPr>
        </p:nvSpPr>
        <p:spPr>
          <a:xfrm>
            <a:off x="4953000" y="1295400"/>
            <a:ext cx="3886200" cy="4800600"/>
          </a:xfrm>
        </p:spPr>
        <p:txBody>
          <a:bodyPr rIns="228600"/>
          <a:lstStyle/>
          <a:p>
            <a:r>
              <a:rPr lang="en-US" dirty="0"/>
              <a:t>You need to know </a:t>
            </a:r>
            <a:r>
              <a:rPr lang="en-US" dirty="0" smtClean="0"/>
              <a:t>(</a:t>
            </a:r>
            <a:r>
              <a:rPr lang="en-US" dirty="0"/>
              <a:t>cont’d): </a:t>
            </a:r>
          </a:p>
          <a:p>
            <a:pPr lvl="1">
              <a:spcBef>
                <a:spcPct val="35000"/>
              </a:spcBef>
            </a:pPr>
            <a:r>
              <a:rPr lang="en-US" altLang="en-US" dirty="0"/>
              <a:t>Attitude toward change</a:t>
            </a:r>
          </a:p>
          <a:p>
            <a:pPr lvl="1">
              <a:spcBef>
                <a:spcPct val="35000"/>
              </a:spcBef>
            </a:pPr>
            <a:r>
              <a:rPr lang="en-US" altLang="en-US" dirty="0"/>
              <a:t>Goals</a:t>
            </a:r>
          </a:p>
          <a:p>
            <a:pPr lvl="1">
              <a:spcBef>
                <a:spcPct val="35000"/>
              </a:spcBef>
            </a:pPr>
            <a:r>
              <a:rPr lang="en-US" altLang="en-US" dirty="0"/>
              <a:t>Availability of nutritious food</a:t>
            </a:r>
          </a:p>
        </p:txBody>
      </p:sp>
      <p:sp>
        <p:nvSpPr>
          <p:cNvPr id="5" name="TextBox 4"/>
          <p:cNvSpPr txBox="1"/>
          <p:nvPr/>
        </p:nvSpPr>
        <p:spPr>
          <a:xfrm>
            <a:off x="438807" y="4874173"/>
            <a:ext cx="3589862"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8194" name="Picture 2" descr="\\10.1.1.17\productions\ART\ART PROCESS\PPT Projects\AAOS_ITK_PPT_164288\JPEG FILES\Chapter 20\9781284212785_CH20_FIGF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38338"/>
            <a:ext cx="4419600" cy="293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33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100000"/>
              </a:lnSpc>
              <a:defRPr/>
            </a:pPr>
            <a:r>
              <a:rPr lang="en-US" dirty="0"/>
              <a:t>Implementing the Food Plan </a:t>
            </a:r>
            <a:br>
              <a:rPr lang="en-US" dirty="0"/>
            </a:br>
            <a:r>
              <a:rPr lang="en-US" sz="2400" dirty="0" smtClean="0"/>
              <a:t>(3 of </a:t>
            </a:r>
            <a:r>
              <a:rPr lang="en-US" sz="2400" dirty="0"/>
              <a:t>9)</a:t>
            </a:r>
            <a:endParaRPr lang="en-US" sz="2800" b="0" dirty="0"/>
          </a:p>
        </p:txBody>
      </p:sp>
      <p:sp>
        <p:nvSpPr>
          <p:cNvPr id="1029" name="Content Placeholder 2"/>
          <p:cNvSpPr>
            <a:spLocks noGrp="1"/>
          </p:cNvSpPr>
          <p:nvPr>
            <p:ph type="body" idx="1"/>
          </p:nvPr>
        </p:nvSpPr>
        <p:spPr>
          <a:xfrm>
            <a:off x="4876800" y="1371600"/>
            <a:ext cx="3886200" cy="4800600"/>
          </a:xfrm>
        </p:spPr>
        <p:txBody>
          <a:bodyPr rIns="228600"/>
          <a:lstStyle/>
          <a:p>
            <a:pPr>
              <a:spcBef>
                <a:spcPct val="35000"/>
              </a:spcBef>
            </a:pPr>
            <a:r>
              <a:rPr lang="en-US" altLang="en-US" dirty="0"/>
              <a:t>Approaching the patient </a:t>
            </a:r>
          </a:p>
          <a:p>
            <a:pPr lvl="1">
              <a:spcBef>
                <a:spcPct val="35000"/>
              </a:spcBef>
            </a:pPr>
            <a:r>
              <a:rPr lang="en-US" altLang="en-US" dirty="0"/>
              <a:t>Communication, respect, trust</a:t>
            </a:r>
          </a:p>
          <a:p>
            <a:pPr lvl="1">
              <a:spcBef>
                <a:spcPct val="35000"/>
              </a:spcBef>
            </a:pPr>
            <a:r>
              <a:rPr lang="en-US" altLang="en-US" dirty="0"/>
              <a:t>Acknowledge and validate patient’s feelings</a:t>
            </a:r>
          </a:p>
        </p:txBody>
      </p:sp>
      <p:sp>
        <p:nvSpPr>
          <p:cNvPr id="6" name="TextBox 5"/>
          <p:cNvSpPr txBox="1"/>
          <p:nvPr/>
        </p:nvSpPr>
        <p:spPr>
          <a:xfrm>
            <a:off x="381000" y="4953000"/>
            <a:ext cx="4454236" cy="230832"/>
          </a:xfrm>
          <a:prstGeom prst="rect">
            <a:avLst/>
          </a:prstGeom>
          <a:noFill/>
        </p:spPr>
        <p:txBody>
          <a:bodyPr wrap="square" rtlCol="0">
            <a:spAutoFit/>
          </a:bodyPr>
          <a:lstStyle/>
          <a:p>
            <a:pPr algn="l"/>
            <a:r>
              <a:rPr lang="en-US" sz="900" dirty="0">
                <a:solidFill>
                  <a:schemeClr val="bg1">
                    <a:lumMod val="75000"/>
                  </a:schemeClr>
                </a:solidFill>
                <a:latin typeface="+mj-lt"/>
              </a:rPr>
              <a:t>© Jones &amp; Bartlett Learning.</a:t>
            </a:r>
          </a:p>
        </p:txBody>
      </p:sp>
      <p:pic>
        <p:nvPicPr>
          <p:cNvPr id="9218" name="Picture 2" descr="\\10.1.1.17\productions\ART\ART PROCESS\PPT Projects\AAOS_ITK_PPT_164288\JPEG FILES\Chapter 20\9781284212785_CH20_FIGF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14537"/>
            <a:ext cx="4419600" cy="293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48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100000"/>
              </a:lnSpc>
              <a:defRPr/>
            </a:pPr>
            <a:r>
              <a:rPr lang="en-US" dirty="0"/>
              <a:t>Implementing the Food Plan </a:t>
            </a:r>
            <a:br>
              <a:rPr lang="en-US" dirty="0"/>
            </a:br>
            <a:r>
              <a:rPr lang="en-US" sz="2400" dirty="0" smtClean="0"/>
              <a:t>(4 </a:t>
            </a:r>
            <a:r>
              <a:rPr lang="en-US" sz="2400" dirty="0"/>
              <a:t>of 9)</a:t>
            </a:r>
            <a:endParaRPr lang="en-US" sz="2800" b="0" dirty="0"/>
          </a:p>
        </p:txBody>
      </p:sp>
      <p:sp>
        <p:nvSpPr>
          <p:cNvPr id="1029" name="Content Placeholder 2"/>
          <p:cNvSpPr>
            <a:spLocks noGrp="1"/>
          </p:cNvSpPr>
          <p:nvPr>
            <p:ph type="body" idx="1"/>
          </p:nvPr>
        </p:nvSpPr>
        <p:spPr>
          <a:xfrm>
            <a:off x="4876800" y="1371600"/>
            <a:ext cx="3886200" cy="4800600"/>
          </a:xfrm>
        </p:spPr>
        <p:txBody>
          <a:bodyPr rIns="228600"/>
          <a:lstStyle/>
          <a:p>
            <a:r>
              <a:rPr lang="en-US" dirty="0"/>
              <a:t>Personal preferences</a:t>
            </a:r>
          </a:p>
          <a:p>
            <a:pPr lvl="1">
              <a:spcBef>
                <a:spcPct val="35000"/>
              </a:spcBef>
            </a:pPr>
            <a:r>
              <a:rPr lang="en-US" altLang="en-US" dirty="0"/>
              <a:t>Plan tailored to individual</a:t>
            </a:r>
          </a:p>
          <a:p>
            <a:pPr lvl="1">
              <a:spcBef>
                <a:spcPct val="35000"/>
              </a:spcBef>
            </a:pPr>
            <a:r>
              <a:rPr lang="en-US" altLang="en-US" dirty="0"/>
              <a:t>Choices reflect customs, </a:t>
            </a:r>
            <a:r>
              <a:rPr lang="en-US" altLang="en-US" dirty="0" smtClean="0"/>
              <a:t>beliefs, habits</a:t>
            </a:r>
            <a:endParaRPr lang="en-US" altLang="en-US" dirty="0"/>
          </a:p>
          <a:p>
            <a:pPr lvl="1">
              <a:spcBef>
                <a:spcPct val="35000"/>
              </a:spcBef>
            </a:pPr>
            <a:r>
              <a:rPr lang="en-US" altLang="en-US" dirty="0"/>
              <a:t>Patient’s budget</a:t>
            </a:r>
          </a:p>
        </p:txBody>
      </p:sp>
      <p:sp>
        <p:nvSpPr>
          <p:cNvPr id="5" name="TextBox 4"/>
          <p:cNvSpPr txBox="1"/>
          <p:nvPr/>
        </p:nvSpPr>
        <p:spPr>
          <a:xfrm>
            <a:off x="762000" y="5410200"/>
            <a:ext cx="4032643" cy="230832"/>
          </a:xfrm>
          <a:prstGeom prst="rect">
            <a:avLst/>
          </a:prstGeom>
          <a:noFill/>
        </p:spPr>
        <p:txBody>
          <a:bodyPr wrap="square" rtlCol="0">
            <a:spAutoFit/>
          </a:bodyPr>
          <a:lstStyle/>
          <a:p>
            <a:pPr algn="l"/>
            <a:r>
              <a:rPr lang="en-US" sz="900" dirty="0">
                <a:solidFill>
                  <a:schemeClr val="bg1">
                    <a:lumMod val="75000"/>
                  </a:schemeClr>
                </a:solidFill>
                <a:latin typeface="+mj-lt"/>
              </a:rPr>
              <a:t>© Rawpixel.com/</a:t>
            </a:r>
            <a:r>
              <a:rPr lang="en-US" sz="900" dirty="0" err="1">
                <a:solidFill>
                  <a:schemeClr val="bg1">
                    <a:lumMod val="75000"/>
                  </a:schemeClr>
                </a:solidFill>
                <a:latin typeface="+mj-lt"/>
              </a:rPr>
              <a:t>Shutterstock</a:t>
            </a:r>
            <a:r>
              <a:rPr lang="en-US" sz="900" dirty="0">
                <a:solidFill>
                  <a:schemeClr val="bg1">
                    <a:lumMod val="75000"/>
                  </a:schemeClr>
                </a:solidFill>
                <a:latin typeface="+mj-lt"/>
              </a:rPr>
              <a:t>.</a:t>
            </a:r>
          </a:p>
        </p:txBody>
      </p:sp>
      <p:pic>
        <p:nvPicPr>
          <p:cNvPr id="10242" name="Picture 2" descr="\\10.1.1.17\productions\ART\ART PROCESS\PPT Projects\AAOS_ITK_PPT_164288\JPEG FILES\Chapter 20\9781284212785_CH20_FIGF1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62" y="1676400"/>
            <a:ext cx="3724738" cy="372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96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Implementing the Food Plan </a:t>
            </a:r>
            <a:br>
              <a:rPr lang="en-US" dirty="0"/>
            </a:br>
            <a:r>
              <a:rPr lang="en-US" sz="2400" dirty="0" smtClean="0"/>
              <a:t>(5 </a:t>
            </a:r>
            <a:r>
              <a:rPr lang="en-US" sz="2400" dirty="0"/>
              <a:t>of 9)</a:t>
            </a:r>
            <a:endParaRPr lang="en-US" sz="2800" dirty="0"/>
          </a:p>
        </p:txBody>
      </p:sp>
      <p:sp>
        <p:nvSpPr>
          <p:cNvPr id="3" name="Content Placeholder 2"/>
          <p:cNvSpPr>
            <a:spLocks noGrp="1"/>
          </p:cNvSpPr>
          <p:nvPr>
            <p:ph idx="1"/>
          </p:nvPr>
        </p:nvSpPr>
        <p:spPr/>
        <p:txBody>
          <a:bodyPr/>
          <a:lstStyle/>
          <a:p>
            <a:r>
              <a:rPr lang="en-US" dirty="0"/>
              <a:t>Tools for the community paramedic</a:t>
            </a:r>
          </a:p>
          <a:p>
            <a:pPr lvl="1"/>
            <a:r>
              <a:rPr lang="en-US" dirty="0"/>
              <a:t>Food labels required to include:</a:t>
            </a:r>
          </a:p>
          <a:p>
            <a:pPr lvl="2"/>
            <a:r>
              <a:rPr lang="en-US" dirty="0"/>
              <a:t>A statement of identity</a:t>
            </a:r>
          </a:p>
          <a:p>
            <a:pPr lvl="2"/>
            <a:r>
              <a:rPr lang="en-US" dirty="0"/>
              <a:t>The net contents of the package</a:t>
            </a:r>
          </a:p>
          <a:p>
            <a:pPr lvl="2"/>
            <a:r>
              <a:rPr lang="en-US" dirty="0"/>
              <a:t>The name and address of manufacturer</a:t>
            </a:r>
          </a:p>
          <a:p>
            <a:pPr lvl="2"/>
            <a:r>
              <a:rPr lang="en-US" dirty="0"/>
              <a:t>The packer or distributor</a:t>
            </a:r>
          </a:p>
          <a:p>
            <a:pPr lvl="2"/>
            <a:r>
              <a:rPr lang="en-US" dirty="0"/>
              <a:t>A list of ingredients/nutritional </a:t>
            </a:r>
            <a:r>
              <a:rPr lang="en-US" dirty="0" smtClean="0"/>
              <a:t>information</a:t>
            </a:r>
          </a:p>
          <a:p>
            <a:pPr lvl="2"/>
            <a:r>
              <a:rPr lang="en-US" dirty="0" smtClean="0"/>
              <a:t>May include preservatives and additives</a:t>
            </a:r>
            <a:endParaRPr lang="en-US" dirty="0"/>
          </a:p>
        </p:txBody>
      </p:sp>
    </p:spTree>
    <p:extLst>
      <p:ext uri="{BB962C8B-B14F-4D97-AF65-F5344CB8AC3E}">
        <p14:creationId xmlns:p14="http://schemas.microsoft.com/office/powerpoint/2010/main" val="755575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Implementing the Food Plan </a:t>
            </a:r>
            <a:br>
              <a:rPr lang="en-US" dirty="0"/>
            </a:br>
            <a:r>
              <a:rPr lang="en-US" sz="2400" dirty="0" smtClean="0"/>
              <a:t>(6 </a:t>
            </a:r>
            <a:r>
              <a:rPr lang="en-US" sz="2400" dirty="0"/>
              <a:t>of 9)</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Food labels</a:t>
            </a:r>
            <a:r>
              <a:rPr lang="en-US" b="1" dirty="0" smtClean="0">
                <a:solidFill>
                  <a:srgbClr val="FF0000"/>
                </a:solidFill>
              </a:rPr>
              <a:t> </a:t>
            </a:r>
            <a:r>
              <a:rPr lang="en-US" dirty="0" smtClean="0"/>
              <a:t>(cont’d</a:t>
            </a:r>
            <a:r>
              <a:rPr lang="en-US" dirty="0"/>
              <a:t>)</a:t>
            </a:r>
          </a:p>
          <a:p>
            <a:pPr lvl="1"/>
            <a:r>
              <a:rPr lang="en-US" dirty="0" smtClean="0"/>
              <a:t>Nutrition facts enable consumers:</a:t>
            </a:r>
          </a:p>
          <a:p>
            <a:pPr lvl="2"/>
            <a:r>
              <a:rPr lang="en-US" dirty="0"/>
              <a:t>To determine whether product is nutritious</a:t>
            </a:r>
          </a:p>
          <a:p>
            <a:pPr lvl="2"/>
            <a:r>
              <a:rPr lang="en-US" dirty="0"/>
              <a:t>To have a basis of comparison with other </a:t>
            </a:r>
            <a:r>
              <a:rPr lang="en-US" dirty="0" smtClean="0"/>
              <a:t>products</a:t>
            </a:r>
            <a:endParaRPr lang="en-US" dirty="0"/>
          </a:p>
        </p:txBody>
      </p:sp>
    </p:spTree>
    <p:extLst>
      <p:ext uri="{BB962C8B-B14F-4D97-AF65-F5344CB8AC3E}">
        <p14:creationId xmlns:p14="http://schemas.microsoft.com/office/powerpoint/2010/main" val="3840096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Implementing the Food Plan </a:t>
            </a:r>
            <a:br>
              <a:rPr lang="en-US" dirty="0"/>
            </a:br>
            <a:r>
              <a:rPr lang="en-US" sz="2400" dirty="0" smtClean="0"/>
              <a:t>(7 </a:t>
            </a:r>
            <a:r>
              <a:rPr lang="en-US" sz="2400" dirty="0"/>
              <a:t>of 9)</a:t>
            </a:r>
            <a:endParaRPr lang="en-US" dirty="0"/>
          </a:p>
        </p:txBody>
      </p:sp>
      <p:sp>
        <p:nvSpPr>
          <p:cNvPr id="5" name="Content Placeholder 4"/>
          <p:cNvSpPr>
            <a:spLocks noGrp="1"/>
          </p:cNvSpPr>
          <p:nvPr>
            <p:ph sz="half" idx="2"/>
          </p:nvPr>
        </p:nvSpPr>
        <p:spPr>
          <a:xfrm>
            <a:off x="4648200" y="1524000"/>
            <a:ext cx="3810000" cy="4800600"/>
          </a:xfrm>
          <a:ln>
            <a:noFill/>
          </a:ln>
        </p:spPr>
        <p:txBody>
          <a:bodyPr/>
          <a:lstStyle/>
          <a:p>
            <a:r>
              <a:rPr lang="en-US" dirty="0" smtClean="0"/>
              <a:t>Food labels (cont’d)</a:t>
            </a:r>
          </a:p>
          <a:p>
            <a:pPr lvl="1"/>
            <a:r>
              <a:rPr lang="en-US" dirty="0" smtClean="0"/>
              <a:t>Look </a:t>
            </a:r>
            <a:r>
              <a:rPr lang="en-US" dirty="0"/>
              <a:t>at:</a:t>
            </a:r>
          </a:p>
          <a:p>
            <a:pPr lvl="2"/>
            <a:r>
              <a:rPr lang="en-US" sz="2200" dirty="0"/>
              <a:t>Serving size</a:t>
            </a:r>
          </a:p>
          <a:p>
            <a:pPr lvl="2"/>
            <a:r>
              <a:rPr lang="en-US" sz="2200" dirty="0"/>
              <a:t>Ingredients</a:t>
            </a:r>
          </a:p>
          <a:p>
            <a:pPr lvl="2"/>
            <a:r>
              <a:rPr lang="en-US" sz="2200" dirty="0"/>
              <a:t>Daily </a:t>
            </a:r>
            <a:r>
              <a:rPr lang="en-US" sz="2200" dirty="0" smtClean="0"/>
              <a:t>values</a:t>
            </a:r>
            <a:endParaRPr lang="en-US" sz="2200" dirty="0"/>
          </a:p>
        </p:txBody>
      </p:sp>
      <p:sp>
        <p:nvSpPr>
          <p:cNvPr id="7" name="TextBox 6"/>
          <p:cNvSpPr txBox="1"/>
          <p:nvPr/>
        </p:nvSpPr>
        <p:spPr>
          <a:xfrm>
            <a:off x="685800" y="5148269"/>
            <a:ext cx="441960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1026" name="Picture 2" descr="C:\Users\jessica.sturtevant\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55" y="1752600"/>
            <a:ext cx="3553045" cy="339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91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100000"/>
              </a:lnSpc>
              <a:defRPr/>
            </a:pPr>
            <a:r>
              <a:rPr lang="en-US" dirty="0"/>
              <a:t>Implementing the Food Plan </a:t>
            </a:r>
            <a:br>
              <a:rPr lang="en-US" dirty="0"/>
            </a:br>
            <a:r>
              <a:rPr lang="en-US" sz="2400" dirty="0" smtClean="0"/>
              <a:t>(8 </a:t>
            </a:r>
            <a:r>
              <a:rPr lang="en-US" sz="2400" dirty="0"/>
              <a:t>of 9)</a:t>
            </a:r>
            <a:endParaRPr lang="en-US" sz="2800" b="0" dirty="0"/>
          </a:p>
        </p:txBody>
      </p:sp>
      <p:sp>
        <p:nvSpPr>
          <p:cNvPr id="1029" name="Content Placeholder 2"/>
          <p:cNvSpPr>
            <a:spLocks noGrp="1"/>
          </p:cNvSpPr>
          <p:nvPr>
            <p:ph type="body" idx="1"/>
          </p:nvPr>
        </p:nvSpPr>
        <p:spPr>
          <a:xfrm>
            <a:off x="4953000" y="1447800"/>
            <a:ext cx="3886200" cy="4800600"/>
          </a:xfrm>
        </p:spPr>
        <p:txBody>
          <a:bodyPr rIns="228600"/>
          <a:lstStyle/>
          <a:p>
            <a:pPr>
              <a:spcBef>
                <a:spcPct val="35000"/>
              </a:spcBef>
            </a:pPr>
            <a:r>
              <a:rPr lang="en-US" altLang="en-US" dirty="0"/>
              <a:t>Education</a:t>
            </a:r>
          </a:p>
          <a:p>
            <a:pPr lvl="1">
              <a:spcBef>
                <a:spcPct val="35000"/>
              </a:spcBef>
            </a:pPr>
            <a:r>
              <a:rPr lang="en-US" altLang="en-US" dirty="0"/>
              <a:t>Prevent food-related diseases </a:t>
            </a:r>
          </a:p>
          <a:p>
            <a:pPr lvl="2">
              <a:spcBef>
                <a:spcPct val="35000"/>
              </a:spcBef>
            </a:pPr>
            <a:r>
              <a:rPr lang="en-US" altLang="en-US" dirty="0"/>
              <a:t>Food safety</a:t>
            </a:r>
          </a:p>
          <a:p>
            <a:pPr lvl="2">
              <a:spcBef>
                <a:spcPct val="35000"/>
              </a:spcBef>
            </a:pPr>
            <a:r>
              <a:rPr lang="en-US" altLang="en-US" dirty="0"/>
              <a:t>Food storage</a:t>
            </a:r>
          </a:p>
          <a:p>
            <a:pPr lvl="2">
              <a:spcBef>
                <a:spcPct val="35000"/>
              </a:spcBef>
            </a:pPr>
            <a:r>
              <a:rPr lang="en-US" altLang="en-US" dirty="0"/>
              <a:t>Food preparation</a:t>
            </a:r>
          </a:p>
        </p:txBody>
      </p:sp>
      <p:pic>
        <p:nvPicPr>
          <p:cNvPr id="12290" name="Picture 2" descr="\\10.1.1.17\productions\ART\ART PROCESS\PPT Projects\AAOS_ITK_PPT_164288\JPEG FILES\Chapter 20\9781284212785_CH20_FIGF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83" y="1981200"/>
            <a:ext cx="4080717" cy="2752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9883" y="4731297"/>
            <a:ext cx="4419600" cy="230832"/>
          </a:xfrm>
          <a:prstGeom prst="rect">
            <a:avLst/>
          </a:prstGeom>
          <a:noFill/>
        </p:spPr>
        <p:txBody>
          <a:bodyPr wrap="square" rtlCol="0">
            <a:spAutoFit/>
          </a:bodyPr>
          <a:lstStyle/>
          <a:p>
            <a:pPr algn="l"/>
            <a:r>
              <a:rPr lang="en-US" sz="900" dirty="0">
                <a:solidFill>
                  <a:schemeClr val="bg1">
                    <a:lumMod val="75000"/>
                  </a:schemeClr>
                </a:solidFill>
                <a:latin typeface="+mj-lt"/>
              </a:rPr>
              <a:t>© tab62/</a:t>
            </a:r>
            <a:r>
              <a:rPr lang="en-US" sz="900" dirty="0" err="1">
                <a:solidFill>
                  <a:schemeClr val="bg1">
                    <a:lumMod val="75000"/>
                  </a:schemeClr>
                </a:solidFill>
                <a:latin typeface="+mj-lt"/>
              </a:rPr>
              <a:t>Shutterstock</a:t>
            </a:r>
            <a:r>
              <a:rPr lang="en-US" sz="900" dirty="0">
                <a:solidFill>
                  <a:schemeClr val="bg1">
                    <a:lumMod val="75000"/>
                  </a:schemeClr>
                </a:solidFill>
                <a:latin typeface="+mj-lt"/>
              </a:rPr>
              <a:t>.</a:t>
            </a:r>
          </a:p>
        </p:txBody>
      </p:sp>
    </p:spTree>
    <p:extLst>
      <p:ext uri="{BB962C8B-B14F-4D97-AF65-F5344CB8AC3E}">
        <p14:creationId xmlns:p14="http://schemas.microsoft.com/office/powerpoint/2010/main" val="1243049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r>
              <a:rPr lang="en-US" dirty="0"/>
              <a:t>Understanding the Need for Nutrition in Health</a:t>
            </a:r>
          </a:p>
        </p:txBody>
      </p:sp>
      <p:sp>
        <p:nvSpPr>
          <p:cNvPr id="3" name="Content Placeholder 2"/>
          <p:cNvSpPr>
            <a:spLocks noGrp="1"/>
          </p:cNvSpPr>
          <p:nvPr>
            <p:ph idx="1"/>
          </p:nvPr>
        </p:nvSpPr>
        <p:spPr>
          <a:xfrm>
            <a:off x="685800" y="1752600"/>
            <a:ext cx="7772400" cy="4800600"/>
          </a:xfrm>
        </p:spPr>
        <p:txBody>
          <a:bodyPr/>
          <a:lstStyle/>
          <a:p>
            <a:r>
              <a:rPr lang="en-US" dirty="0"/>
              <a:t>The community paramedic’s role</a:t>
            </a:r>
          </a:p>
          <a:p>
            <a:pPr lvl="1"/>
            <a:r>
              <a:rPr lang="en-US" dirty="0"/>
              <a:t>Raise the bar of paramedicine</a:t>
            </a:r>
          </a:p>
          <a:p>
            <a:pPr lvl="1"/>
            <a:r>
              <a:rPr lang="en-US" dirty="0"/>
              <a:t>Be a role model for patients and peers</a:t>
            </a:r>
          </a:p>
          <a:p>
            <a:pPr lvl="1"/>
            <a:r>
              <a:rPr lang="en-US" dirty="0"/>
              <a:t>Understand basic concepts of food and nutrition</a:t>
            </a:r>
          </a:p>
          <a:p>
            <a:pPr lvl="2"/>
            <a:r>
              <a:rPr lang="en-US" dirty="0"/>
              <a:t>Assist patients in following a food plan</a:t>
            </a:r>
          </a:p>
        </p:txBody>
      </p:sp>
    </p:spTree>
    <p:extLst>
      <p:ext uri="{BB962C8B-B14F-4D97-AF65-F5344CB8AC3E}">
        <p14:creationId xmlns:p14="http://schemas.microsoft.com/office/powerpoint/2010/main" val="2313660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Implementing the Food Plan </a:t>
            </a:r>
            <a:br>
              <a:rPr lang="en-US" dirty="0"/>
            </a:br>
            <a:r>
              <a:rPr lang="en-US" sz="2400" dirty="0" smtClean="0"/>
              <a:t>(9 </a:t>
            </a:r>
            <a:r>
              <a:rPr lang="en-US" sz="2400" dirty="0"/>
              <a:t>of 9)</a:t>
            </a:r>
            <a:endParaRPr lang="en-US" sz="2800" dirty="0"/>
          </a:p>
        </p:txBody>
      </p:sp>
      <p:sp>
        <p:nvSpPr>
          <p:cNvPr id="3" name="Content Placeholder 2"/>
          <p:cNvSpPr>
            <a:spLocks noGrp="1"/>
          </p:cNvSpPr>
          <p:nvPr>
            <p:ph idx="1"/>
          </p:nvPr>
        </p:nvSpPr>
        <p:spPr/>
        <p:txBody>
          <a:bodyPr/>
          <a:lstStyle/>
          <a:p>
            <a:r>
              <a:rPr lang="en-US" dirty="0"/>
              <a:t>Fluid balance</a:t>
            </a:r>
          </a:p>
          <a:p>
            <a:pPr lvl="1"/>
            <a:r>
              <a:rPr lang="en-US" dirty="0"/>
              <a:t>Without water, cellular metabolism is impaired</a:t>
            </a:r>
          </a:p>
          <a:p>
            <a:pPr lvl="1"/>
            <a:r>
              <a:rPr lang="en-US" dirty="0"/>
              <a:t>Older adults</a:t>
            </a:r>
          </a:p>
          <a:p>
            <a:pPr lvl="2"/>
            <a:r>
              <a:rPr lang="en-US" dirty="0"/>
              <a:t>Reduced thirst response and/or kidney function</a:t>
            </a:r>
          </a:p>
          <a:p>
            <a:pPr lvl="1"/>
            <a:r>
              <a:rPr lang="en-US" dirty="0"/>
              <a:t>Measure of adequate hydration: color of urine</a:t>
            </a:r>
          </a:p>
        </p:txBody>
      </p:sp>
    </p:spTree>
    <p:extLst>
      <p:ext uri="{BB962C8B-B14F-4D97-AF65-F5344CB8AC3E}">
        <p14:creationId xmlns:p14="http://schemas.microsoft.com/office/powerpoint/2010/main" val="1282219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Nutritional Needs of Older Adults</a:t>
            </a:r>
            <a:r>
              <a:rPr lang="en-US" sz="2400" dirty="0"/>
              <a:t> (1 of 2)</a:t>
            </a:r>
          </a:p>
        </p:txBody>
      </p:sp>
      <p:sp>
        <p:nvSpPr>
          <p:cNvPr id="1029" name="Content Placeholder 2"/>
          <p:cNvSpPr>
            <a:spLocks noGrp="1"/>
          </p:cNvSpPr>
          <p:nvPr>
            <p:ph type="body" idx="1"/>
          </p:nvPr>
        </p:nvSpPr>
        <p:spPr>
          <a:xfrm>
            <a:off x="4800600" y="1371600"/>
            <a:ext cx="3886200" cy="4800600"/>
          </a:xfrm>
        </p:spPr>
        <p:txBody>
          <a:bodyPr rIns="228600"/>
          <a:lstStyle/>
          <a:p>
            <a:pPr>
              <a:spcBef>
                <a:spcPct val="35000"/>
              </a:spcBef>
            </a:pPr>
            <a:r>
              <a:rPr lang="en-US" altLang="en-US" dirty="0"/>
              <a:t>Older adults’ nutritional status </a:t>
            </a:r>
          </a:p>
          <a:p>
            <a:pPr lvl="1">
              <a:spcBef>
                <a:spcPct val="35000"/>
              </a:spcBef>
            </a:pPr>
            <a:r>
              <a:rPr lang="en-US" altLang="en-US" dirty="0"/>
              <a:t>Age-related changes impact nutritional needs</a:t>
            </a:r>
          </a:p>
          <a:p>
            <a:pPr lvl="2">
              <a:spcBef>
                <a:spcPct val="35000"/>
              </a:spcBef>
            </a:pPr>
            <a:r>
              <a:rPr lang="en-US" altLang="en-US" dirty="0"/>
              <a:t>Protein, vitamins</a:t>
            </a:r>
          </a:p>
          <a:p>
            <a:pPr lvl="2">
              <a:spcBef>
                <a:spcPct val="35000"/>
              </a:spcBef>
            </a:pPr>
            <a:r>
              <a:rPr lang="en-US" altLang="en-US" dirty="0"/>
              <a:t>Fluids, fiber</a:t>
            </a:r>
          </a:p>
        </p:txBody>
      </p:sp>
      <p:sp>
        <p:nvSpPr>
          <p:cNvPr id="5" name="TextBox 4"/>
          <p:cNvSpPr txBox="1"/>
          <p:nvPr/>
        </p:nvSpPr>
        <p:spPr>
          <a:xfrm>
            <a:off x="609600" y="5257800"/>
            <a:ext cx="4491759"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13315" name="Picture 3" descr="\\10.1.1.17\productions\ART\ART PROCESS\PPT Projects\AAOS_ITK_PPT_164288\JPEG FILES\Chapter 20\9781284212785_CH20_FIGF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899873" cy="357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75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Nutritional Needs of Older Adults</a:t>
            </a:r>
            <a:r>
              <a:rPr lang="en-US" sz="2400" dirty="0"/>
              <a:t> (2 of 2)</a:t>
            </a:r>
          </a:p>
        </p:txBody>
      </p:sp>
      <p:sp>
        <p:nvSpPr>
          <p:cNvPr id="1029" name="Content Placeholder 2"/>
          <p:cNvSpPr>
            <a:spLocks noGrp="1"/>
          </p:cNvSpPr>
          <p:nvPr>
            <p:ph type="body" idx="1"/>
          </p:nvPr>
        </p:nvSpPr>
        <p:spPr>
          <a:xfrm>
            <a:off x="457200" y="1447800"/>
            <a:ext cx="3886200" cy="4800600"/>
          </a:xfrm>
        </p:spPr>
        <p:txBody>
          <a:bodyPr rIns="228600"/>
          <a:lstStyle/>
          <a:p>
            <a:pPr>
              <a:spcBef>
                <a:spcPct val="35000"/>
              </a:spcBef>
            </a:pPr>
            <a:r>
              <a:rPr lang="en-US" altLang="en-US" dirty="0"/>
              <a:t>Meeting older adults’ nutritional needs</a:t>
            </a:r>
          </a:p>
          <a:p>
            <a:pPr lvl="1">
              <a:spcBef>
                <a:spcPct val="35000"/>
              </a:spcBef>
            </a:pPr>
            <a:r>
              <a:rPr lang="en-US" altLang="en-US" dirty="0"/>
              <a:t>Medical conditions</a:t>
            </a:r>
          </a:p>
          <a:p>
            <a:pPr lvl="1">
              <a:spcBef>
                <a:spcPct val="35000"/>
              </a:spcBef>
            </a:pPr>
            <a:r>
              <a:rPr lang="en-US" altLang="en-US" dirty="0"/>
              <a:t>Economic, social, physical challenges</a:t>
            </a:r>
          </a:p>
          <a:p>
            <a:pPr lvl="1">
              <a:spcBef>
                <a:spcPct val="35000"/>
              </a:spcBef>
            </a:pPr>
            <a:r>
              <a:rPr lang="en-US" altLang="en-US" dirty="0"/>
              <a:t>Meals on </a:t>
            </a:r>
            <a:r>
              <a:rPr lang="en-US" altLang="en-US" dirty="0" smtClean="0"/>
              <a:t>Wheels</a:t>
            </a:r>
            <a:endParaRPr lang="en-US" altLang="en-US" dirty="0"/>
          </a:p>
        </p:txBody>
      </p:sp>
      <p:sp>
        <p:nvSpPr>
          <p:cNvPr id="5" name="TextBox 4"/>
          <p:cNvSpPr txBox="1"/>
          <p:nvPr/>
        </p:nvSpPr>
        <p:spPr>
          <a:xfrm>
            <a:off x="4343400" y="4724400"/>
            <a:ext cx="4419600" cy="230832"/>
          </a:xfrm>
          <a:prstGeom prst="rect">
            <a:avLst/>
          </a:prstGeom>
          <a:noFill/>
        </p:spPr>
        <p:txBody>
          <a:bodyPr wrap="square" rtlCol="0">
            <a:spAutoFit/>
          </a:bodyPr>
          <a:lstStyle/>
          <a:p>
            <a:pPr algn="l"/>
            <a:r>
              <a:rPr lang="en-US" sz="900" dirty="0">
                <a:solidFill>
                  <a:schemeClr val="bg1">
                    <a:lumMod val="75000"/>
                  </a:schemeClr>
                </a:solidFill>
                <a:latin typeface="+mj-lt"/>
              </a:rPr>
              <a:t>© ZUMA Press </a:t>
            </a:r>
            <a:r>
              <a:rPr lang="en-US" sz="900" dirty="0" err="1">
                <a:solidFill>
                  <a:schemeClr val="bg1">
                    <a:lumMod val="75000"/>
                  </a:schemeClr>
                </a:solidFill>
                <a:latin typeface="+mj-lt"/>
              </a:rPr>
              <a:t>Inc</a:t>
            </a:r>
            <a:r>
              <a:rPr lang="en-US" sz="900" dirty="0">
                <a:solidFill>
                  <a:schemeClr val="bg1">
                    <a:lumMod val="75000"/>
                  </a:schemeClr>
                </a:solidFill>
                <a:latin typeface="+mj-lt"/>
              </a:rPr>
              <a:t>/</a:t>
            </a:r>
            <a:r>
              <a:rPr lang="en-US" sz="900" dirty="0" err="1">
                <a:solidFill>
                  <a:schemeClr val="bg1">
                    <a:lumMod val="75000"/>
                  </a:schemeClr>
                </a:solidFill>
                <a:latin typeface="+mj-lt"/>
              </a:rPr>
              <a:t>Alamy</a:t>
            </a:r>
            <a:r>
              <a:rPr lang="en-US" sz="900" dirty="0">
                <a:solidFill>
                  <a:schemeClr val="bg1">
                    <a:lumMod val="75000"/>
                  </a:schemeClr>
                </a:solidFill>
                <a:latin typeface="+mj-lt"/>
              </a:rPr>
              <a:t>.</a:t>
            </a:r>
          </a:p>
        </p:txBody>
      </p:sp>
      <p:pic>
        <p:nvPicPr>
          <p:cNvPr id="14338" name="Picture 2" descr="\\10.1.1.17\productions\ART\ART PROCESS\PPT Projects\AAOS_ITK_PPT_164288\JPEG FILES\Chapter 20\9781284212785_CH20_FIGF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81200"/>
            <a:ext cx="4079994" cy="274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66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Needs of Patients With Chronic Diseases</a:t>
            </a:r>
            <a:r>
              <a:rPr lang="en-US" sz="2400" dirty="0"/>
              <a:t> (1 of 8)</a:t>
            </a:r>
          </a:p>
        </p:txBody>
      </p:sp>
      <p:sp>
        <p:nvSpPr>
          <p:cNvPr id="3" name="Content Placeholder 2"/>
          <p:cNvSpPr>
            <a:spLocks noGrp="1"/>
          </p:cNvSpPr>
          <p:nvPr>
            <p:ph idx="1"/>
          </p:nvPr>
        </p:nvSpPr>
        <p:spPr>
          <a:xfrm>
            <a:off x="685800" y="1676400"/>
            <a:ext cx="7772400" cy="4800600"/>
          </a:xfrm>
        </p:spPr>
        <p:txBody>
          <a:bodyPr/>
          <a:lstStyle/>
          <a:p>
            <a:r>
              <a:rPr lang="en-US" dirty="0"/>
              <a:t>Dietary care should take all patient comorbidities into consideration</a:t>
            </a:r>
          </a:p>
          <a:p>
            <a:pPr lvl="1"/>
            <a:r>
              <a:rPr lang="en-US" dirty="0"/>
              <a:t>May affect nutritional status</a:t>
            </a:r>
          </a:p>
          <a:p>
            <a:pPr lvl="1"/>
            <a:r>
              <a:rPr lang="en-US" dirty="0"/>
              <a:t>Often involve special dietary restrictions</a:t>
            </a:r>
          </a:p>
          <a:p>
            <a:r>
              <a:rPr lang="en-US" dirty="0"/>
              <a:t>Community paramedic should consider interactions of medications and </a:t>
            </a:r>
            <a:r>
              <a:rPr lang="en-US" dirty="0" smtClean="0"/>
              <a:t>supplements</a:t>
            </a:r>
            <a:endParaRPr lang="en-US" dirty="0"/>
          </a:p>
        </p:txBody>
      </p:sp>
    </p:spTree>
    <p:extLst>
      <p:ext uri="{BB962C8B-B14F-4D97-AF65-F5344CB8AC3E}">
        <p14:creationId xmlns:p14="http://schemas.microsoft.com/office/powerpoint/2010/main" val="173467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Needs of Patients With Chronic Diseases</a:t>
            </a:r>
            <a:r>
              <a:rPr lang="en-US" sz="2400" dirty="0"/>
              <a:t> </a:t>
            </a:r>
            <a:r>
              <a:rPr lang="en-US" sz="2400" dirty="0" smtClean="0"/>
              <a:t>(2 </a:t>
            </a:r>
            <a:r>
              <a:rPr lang="en-US" sz="2400" dirty="0"/>
              <a:t>of 8)</a:t>
            </a:r>
            <a:endParaRPr lang="en-US" sz="2800" dirty="0"/>
          </a:p>
        </p:txBody>
      </p:sp>
      <p:sp>
        <p:nvSpPr>
          <p:cNvPr id="3" name="Content Placeholder 2"/>
          <p:cNvSpPr>
            <a:spLocks noGrp="1"/>
          </p:cNvSpPr>
          <p:nvPr>
            <p:ph sz="half" idx="1"/>
          </p:nvPr>
        </p:nvSpPr>
        <p:spPr>
          <a:xfrm>
            <a:off x="457200" y="1600200"/>
            <a:ext cx="4038600" cy="3657600"/>
          </a:xfrm>
          <a:ln>
            <a:noFill/>
          </a:ln>
        </p:spPr>
        <p:txBody>
          <a:bodyPr/>
          <a:lstStyle/>
          <a:p>
            <a:r>
              <a:rPr lang="en-US" dirty="0"/>
              <a:t>Diabetes</a:t>
            </a:r>
          </a:p>
          <a:p>
            <a:pPr lvl="1"/>
            <a:r>
              <a:rPr lang="en-US" dirty="0"/>
              <a:t>Recommendations for Type 1</a:t>
            </a:r>
          </a:p>
          <a:p>
            <a:pPr lvl="2"/>
            <a:r>
              <a:rPr lang="en-US" sz="2200" dirty="0"/>
              <a:t>Healthy eating</a:t>
            </a:r>
          </a:p>
          <a:p>
            <a:pPr lvl="2"/>
            <a:r>
              <a:rPr lang="en-US" sz="2200" dirty="0"/>
              <a:t>Physical activity</a:t>
            </a:r>
          </a:p>
          <a:p>
            <a:pPr lvl="2"/>
            <a:r>
              <a:rPr lang="en-US" sz="2200" dirty="0"/>
              <a:t>Insulin by </a:t>
            </a:r>
            <a:r>
              <a:rPr lang="en-US" sz="2200" dirty="0" smtClean="0"/>
              <a:t>injection</a:t>
            </a:r>
            <a:endParaRPr lang="en-US" sz="2200" dirty="0"/>
          </a:p>
        </p:txBody>
      </p:sp>
      <p:sp>
        <p:nvSpPr>
          <p:cNvPr id="7" name="TextBox 6"/>
          <p:cNvSpPr txBox="1"/>
          <p:nvPr/>
        </p:nvSpPr>
        <p:spPr>
          <a:xfrm>
            <a:off x="5031351" y="5186472"/>
            <a:ext cx="2930236" cy="230832"/>
          </a:xfrm>
          <a:prstGeom prst="rect">
            <a:avLst/>
          </a:prstGeom>
          <a:noFill/>
        </p:spPr>
        <p:txBody>
          <a:bodyPr wrap="square" rtlCol="0">
            <a:spAutoFit/>
          </a:bodyPr>
          <a:lstStyle/>
          <a:p>
            <a:pPr algn="l"/>
            <a:r>
              <a:rPr lang="en-US" sz="900" dirty="0">
                <a:solidFill>
                  <a:schemeClr val="bg1">
                    <a:lumMod val="75000"/>
                  </a:schemeClr>
                </a:solidFill>
                <a:latin typeface="+mj-lt"/>
              </a:rPr>
              <a:t>© BSIP SA/</a:t>
            </a:r>
            <a:r>
              <a:rPr lang="en-US" sz="900" dirty="0" err="1">
                <a:solidFill>
                  <a:schemeClr val="bg1">
                    <a:lumMod val="75000"/>
                  </a:schemeClr>
                </a:solidFill>
                <a:latin typeface="+mj-lt"/>
              </a:rPr>
              <a:t>Alamy</a:t>
            </a:r>
            <a:r>
              <a:rPr lang="en-US" sz="900" dirty="0">
                <a:solidFill>
                  <a:schemeClr val="bg1">
                    <a:lumMod val="75000"/>
                  </a:schemeClr>
                </a:solidFill>
                <a:latin typeface="+mj-lt"/>
              </a:rPr>
              <a:t>.</a:t>
            </a:r>
          </a:p>
        </p:txBody>
      </p:sp>
      <p:pic>
        <p:nvPicPr>
          <p:cNvPr id="15362" name="Picture 2" descr="\\10.1.1.17\productions\ART\ART PROCESS\PPT Projects\AAOS_ITK_PPT_164288\JPEG FILES\Chapter 20\9781284212785_CH20_FIGF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50355"/>
            <a:ext cx="2895600" cy="343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161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Needs of Patients With Chronic Diseases</a:t>
            </a:r>
            <a:r>
              <a:rPr lang="en-US" sz="2400" dirty="0"/>
              <a:t> </a:t>
            </a:r>
            <a:r>
              <a:rPr lang="en-US" sz="2400" dirty="0" smtClean="0"/>
              <a:t>(3 </a:t>
            </a:r>
            <a:r>
              <a:rPr lang="en-US" sz="2400" dirty="0"/>
              <a:t>of 8)</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Diabetes (cont’d)</a:t>
            </a:r>
          </a:p>
          <a:p>
            <a:pPr lvl="1"/>
            <a:r>
              <a:rPr lang="en-US" dirty="0"/>
              <a:t>Recommendations for Type 2</a:t>
            </a:r>
          </a:p>
          <a:p>
            <a:pPr lvl="2"/>
            <a:r>
              <a:rPr lang="en-US" dirty="0"/>
              <a:t>Healthy eating</a:t>
            </a:r>
          </a:p>
          <a:p>
            <a:pPr lvl="2"/>
            <a:r>
              <a:rPr lang="en-US" dirty="0"/>
              <a:t>Physical activity</a:t>
            </a:r>
          </a:p>
          <a:p>
            <a:pPr lvl="2"/>
            <a:r>
              <a:rPr lang="en-US" dirty="0"/>
              <a:t>Blood glucose testing</a:t>
            </a:r>
          </a:p>
          <a:p>
            <a:pPr lvl="2"/>
            <a:r>
              <a:rPr lang="en-US" dirty="0"/>
              <a:t>Weight control </a:t>
            </a:r>
            <a:r>
              <a:rPr lang="en-US" dirty="0" smtClean="0"/>
              <a:t>(most </a:t>
            </a:r>
            <a:r>
              <a:rPr lang="en-US" dirty="0"/>
              <a:t>important </a:t>
            </a:r>
            <a:r>
              <a:rPr lang="en-US" dirty="0" smtClean="0"/>
              <a:t>factor)</a:t>
            </a:r>
            <a:endParaRPr lang="en-US" dirty="0"/>
          </a:p>
        </p:txBody>
      </p:sp>
    </p:spTree>
    <p:extLst>
      <p:ext uri="{BB962C8B-B14F-4D97-AF65-F5344CB8AC3E}">
        <p14:creationId xmlns:p14="http://schemas.microsoft.com/office/powerpoint/2010/main" val="2362497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Needs of Patients With Chronic Diseases</a:t>
            </a:r>
            <a:r>
              <a:rPr lang="en-US" sz="2400" dirty="0"/>
              <a:t> </a:t>
            </a:r>
            <a:r>
              <a:rPr lang="en-US" sz="2400" dirty="0" smtClean="0"/>
              <a:t>(4 </a:t>
            </a:r>
            <a:r>
              <a:rPr lang="en-US" sz="2400" dirty="0"/>
              <a:t>of 8)</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Chronic obstructive pulmonary disease (COPD)</a:t>
            </a:r>
          </a:p>
          <a:p>
            <a:pPr lvl="1"/>
            <a:r>
              <a:rPr lang="en-US" dirty="0"/>
              <a:t>Recommendations</a:t>
            </a:r>
          </a:p>
          <a:p>
            <a:pPr lvl="2"/>
            <a:r>
              <a:rPr lang="en-US" dirty="0"/>
              <a:t>Keep up energy</a:t>
            </a:r>
          </a:p>
          <a:p>
            <a:pPr lvl="2"/>
            <a:r>
              <a:rPr lang="en-US" dirty="0"/>
              <a:t>Weight management</a:t>
            </a:r>
          </a:p>
          <a:p>
            <a:pPr lvl="2"/>
            <a:r>
              <a:rPr lang="en-US" dirty="0"/>
              <a:t>Reduce carbon dioxide levels (avoid cereal, white bread, pasta, rice</a:t>
            </a:r>
            <a:r>
              <a:rPr lang="en-US" dirty="0" smtClean="0"/>
              <a:t>)</a:t>
            </a:r>
            <a:endParaRPr lang="en-US" dirty="0"/>
          </a:p>
        </p:txBody>
      </p:sp>
    </p:spTree>
    <p:extLst>
      <p:ext uri="{BB962C8B-B14F-4D97-AF65-F5344CB8AC3E}">
        <p14:creationId xmlns:p14="http://schemas.microsoft.com/office/powerpoint/2010/main" val="1210315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914400"/>
          </a:xfrm>
        </p:spPr>
        <p:txBody>
          <a:bodyPr/>
          <a:lstStyle/>
          <a:p>
            <a:pPr>
              <a:defRPr/>
            </a:pPr>
            <a:r>
              <a:rPr lang="en-US" dirty="0"/>
              <a:t>Nutritional Needs of Patients With Chronic Diseases</a:t>
            </a:r>
            <a:r>
              <a:rPr lang="en-US" sz="2400" dirty="0"/>
              <a:t> </a:t>
            </a:r>
            <a:r>
              <a:rPr lang="en-US" sz="2400" dirty="0" smtClean="0"/>
              <a:t>(5 </a:t>
            </a:r>
            <a:r>
              <a:rPr lang="en-US" sz="2400" dirty="0"/>
              <a:t>of 8)</a:t>
            </a:r>
            <a:endParaRPr lang="en-US" sz="2800" b="0" dirty="0"/>
          </a:p>
        </p:txBody>
      </p:sp>
      <p:sp>
        <p:nvSpPr>
          <p:cNvPr id="1029" name="Content Placeholder 2"/>
          <p:cNvSpPr>
            <a:spLocks noGrp="1"/>
          </p:cNvSpPr>
          <p:nvPr>
            <p:ph type="body" idx="1"/>
          </p:nvPr>
        </p:nvSpPr>
        <p:spPr>
          <a:xfrm>
            <a:off x="685800" y="1676400"/>
            <a:ext cx="4419600" cy="3733800"/>
          </a:xfrm>
        </p:spPr>
        <p:txBody>
          <a:bodyPr rIns="228600"/>
          <a:lstStyle/>
          <a:p>
            <a:pPr>
              <a:spcBef>
                <a:spcPct val="35000"/>
              </a:spcBef>
            </a:pPr>
            <a:r>
              <a:rPr lang="en-US" altLang="en-US" dirty="0"/>
              <a:t>COPD (cont’d)</a:t>
            </a:r>
          </a:p>
          <a:p>
            <a:pPr lvl="1">
              <a:spcBef>
                <a:spcPts val="0"/>
              </a:spcBef>
            </a:pPr>
            <a:r>
              <a:rPr lang="en-US" altLang="en-US" dirty="0"/>
              <a:t>Reduce snacking</a:t>
            </a:r>
          </a:p>
          <a:p>
            <a:pPr lvl="1">
              <a:spcBef>
                <a:spcPts val="0"/>
              </a:spcBef>
            </a:pPr>
            <a:r>
              <a:rPr lang="en-US" altLang="en-US" dirty="0"/>
              <a:t>Reduce intake of sugary/fatty foods</a:t>
            </a:r>
          </a:p>
          <a:p>
            <a:pPr lvl="1">
              <a:spcBef>
                <a:spcPts val="0"/>
              </a:spcBef>
            </a:pPr>
            <a:r>
              <a:rPr lang="en-US" altLang="en-US" dirty="0"/>
              <a:t>Wear a cannula</a:t>
            </a:r>
          </a:p>
        </p:txBody>
      </p:sp>
      <p:sp>
        <p:nvSpPr>
          <p:cNvPr id="6" name="TextBox 5"/>
          <p:cNvSpPr txBox="1"/>
          <p:nvPr/>
        </p:nvSpPr>
        <p:spPr>
          <a:xfrm>
            <a:off x="4876800" y="5865168"/>
            <a:ext cx="2286000"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abalcazar</a:t>
            </a:r>
            <a:r>
              <a:rPr lang="en-US" sz="900" dirty="0">
                <a:solidFill>
                  <a:schemeClr val="bg1">
                    <a:lumMod val="75000"/>
                  </a:schemeClr>
                </a:solidFill>
                <a:latin typeface="+mj-lt"/>
              </a:rPr>
              <a:t>/Getty.</a:t>
            </a:r>
          </a:p>
        </p:txBody>
      </p:sp>
      <p:pic>
        <p:nvPicPr>
          <p:cNvPr id="16386" name="Picture 2" descr="\\10.1.1.17\productions\ART\ART PROCESS\PPT Projects\AAOS_ITK_PPT_164288\JPEG FILES\Chapter 20\9781284212785_CH20_FIGF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670159"/>
            <a:ext cx="2971800" cy="419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05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Needs of Patients With Chronic Diseases</a:t>
            </a:r>
            <a:r>
              <a:rPr lang="en-US" sz="2400" dirty="0"/>
              <a:t> </a:t>
            </a:r>
            <a:r>
              <a:rPr lang="en-US" sz="2400" dirty="0" smtClean="0"/>
              <a:t>(6 of </a:t>
            </a:r>
            <a:r>
              <a:rPr lang="en-US" sz="2400" dirty="0"/>
              <a:t>8)</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Congestive heart failure (CHF)</a:t>
            </a:r>
          </a:p>
          <a:p>
            <a:pPr lvl="1"/>
            <a:r>
              <a:rPr lang="en-US" dirty="0"/>
              <a:t>Recommendations</a:t>
            </a:r>
          </a:p>
          <a:p>
            <a:pPr lvl="2"/>
            <a:r>
              <a:rPr lang="en-US" dirty="0"/>
              <a:t>Provide sufficient calories for healthy weight</a:t>
            </a:r>
          </a:p>
          <a:p>
            <a:pPr lvl="2"/>
            <a:r>
              <a:rPr lang="en-US" dirty="0"/>
              <a:t>Provide protein needed for energy</a:t>
            </a:r>
          </a:p>
          <a:p>
            <a:pPr lvl="2"/>
            <a:r>
              <a:rPr lang="en-US" dirty="0"/>
              <a:t>Monitor sodium and fluid </a:t>
            </a:r>
            <a:r>
              <a:rPr lang="en-US" dirty="0" smtClean="0"/>
              <a:t>intake</a:t>
            </a:r>
            <a:endParaRPr lang="en-US" dirty="0"/>
          </a:p>
        </p:txBody>
      </p:sp>
    </p:spTree>
    <p:extLst>
      <p:ext uri="{BB962C8B-B14F-4D97-AF65-F5344CB8AC3E}">
        <p14:creationId xmlns:p14="http://schemas.microsoft.com/office/powerpoint/2010/main" val="623778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914400"/>
          </a:xfrm>
        </p:spPr>
        <p:txBody>
          <a:bodyPr/>
          <a:lstStyle/>
          <a:p>
            <a:pPr>
              <a:defRPr/>
            </a:pPr>
            <a:r>
              <a:rPr lang="en-US" dirty="0"/>
              <a:t>Nutritional Needs of Patients With Chronic Diseases</a:t>
            </a:r>
            <a:r>
              <a:rPr lang="en-US" sz="2400" dirty="0"/>
              <a:t> </a:t>
            </a:r>
            <a:r>
              <a:rPr lang="en-US" sz="2400" dirty="0" smtClean="0"/>
              <a:t>(7 </a:t>
            </a:r>
            <a:r>
              <a:rPr lang="en-US" sz="2400" dirty="0"/>
              <a:t>of 8)</a:t>
            </a:r>
            <a:endParaRPr lang="en-US" sz="2800" b="0" dirty="0"/>
          </a:p>
        </p:txBody>
      </p:sp>
      <p:sp>
        <p:nvSpPr>
          <p:cNvPr id="1029" name="Content Placeholder 2"/>
          <p:cNvSpPr>
            <a:spLocks noGrp="1"/>
          </p:cNvSpPr>
          <p:nvPr>
            <p:ph type="body" idx="1"/>
          </p:nvPr>
        </p:nvSpPr>
        <p:spPr>
          <a:xfrm>
            <a:off x="5181600" y="1600200"/>
            <a:ext cx="3886200" cy="4800600"/>
          </a:xfrm>
        </p:spPr>
        <p:txBody>
          <a:bodyPr rIns="228600"/>
          <a:lstStyle/>
          <a:p>
            <a:pPr>
              <a:spcBef>
                <a:spcPct val="35000"/>
              </a:spcBef>
            </a:pPr>
            <a:r>
              <a:rPr lang="en-US" altLang="en-US" dirty="0"/>
              <a:t>CHF (cont’d)</a:t>
            </a:r>
          </a:p>
          <a:p>
            <a:pPr lvl="1">
              <a:spcBef>
                <a:spcPct val="35000"/>
              </a:spcBef>
            </a:pPr>
            <a:r>
              <a:rPr lang="en-US" altLang="en-US" dirty="0"/>
              <a:t>Follow heart-healthy diet</a:t>
            </a:r>
          </a:p>
          <a:p>
            <a:pPr lvl="1">
              <a:spcBef>
                <a:spcPct val="35000"/>
              </a:spcBef>
            </a:pPr>
            <a:r>
              <a:rPr lang="en-US" altLang="en-US" dirty="0"/>
              <a:t>Lower fat and cholesterol</a:t>
            </a:r>
          </a:p>
          <a:p>
            <a:pPr lvl="1">
              <a:spcBef>
                <a:spcPct val="35000"/>
              </a:spcBef>
            </a:pPr>
            <a:r>
              <a:rPr lang="en-US" altLang="en-US" dirty="0" smtClean="0"/>
              <a:t>Nuts</a:t>
            </a:r>
            <a:endParaRPr lang="en-US" altLang="en-US" dirty="0"/>
          </a:p>
        </p:txBody>
      </p:sp>
      <p:sp>
        <p:nvSpPr>
          <p:cNvPr id="5" name="TextBox 4"/>
          <p:cNvSpPr txBox="1"/>
          <p:nvPr/>
        </p:nvSpPr>
        <p:spPr>
          <a:xfrm>
            <a:off x="809536" y="4706620"/>
            <a:ext cx="4419600" cy="230832"/>
          </a:xfrm>
          <a:prstGeom prst="rect">
            <a:avLst/>
          </a:prstGeom>
          <a:noFill/>
        </p:spPr>
        <p:txBody>
          <a:bodyPr wrap="square" rtlCol="0">
            <a:spAutoFit/>
          </a:bodyPr>
          <a:lstStyle/>
          <a:p>
            <a:pPr algn="l"/>
            <a:r>
              <a:rPr lang="en-US" sz="900" dirty="0">
                <a:solidFill>
                  <a:schemeClr val="bg1">
                    <a:lumMod val="75000"/>
                  </a:schemeClr>
                </a:solidFill>
                <a:latin typeface="+mj-lt"/>
              </a:rPr>
              <a:t>© Wlad74/</a:t>
            </a:r>
            <a:r>
              <a:rPr lang="en-US" sz="900" dirty="0" err="1">
                <a:solidFill>
                  <a:schemeClr val="bg1">
                    <a:lumMod val="75000"/>
                  </a:schemeClr>
                </a:solidFill>
                <a:latin typeface="+mj-lt"/>
              </a:rPr>
              <a:t>Shutterstock</a:t>
            </a:r>
            <a:r>
              <a:rPr lang="en-US" sz="900" dirty="0">
                <a:solidFill>
                  <a:schemeClr val="bg1">
                    <a:lumMod val="75000"/>
                  </a:schemeClr>
                </a:solidFill>
                <a:latin typeface="+mj-lt"/>
              </a:rPr>
              <a:t>.</a:t>
            </a:r>
          </a:p>
        </p:txBody>
      </p:sp>
      <p:pic>
        <p:nvPicPr>
          <p:cNvPr id="17410" name="Picture 2" descr="\\10.1.1.17\productions\ART\ART PROCESS\PPT Projects\AAOS_ITK_PPT_164288\JPEG FILES\Chapter 20\9781284212785_CH20_FIGF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84" y="1981200"/>
            <a:ext cx="3967416" cy="26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4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Nutritional Guidelines</a:t>
            </a:r>
            <a:r>
              <a:rPr lang="en-US" sz="2400" dirty="0"/>
              <a:t> (1 of 2)</a:t>
            </a:r>
          </a:p>
        </p:txBody>
      </p:sp>
      <p:sp>
        <p:nvSpPr>
          <p:cNvPr id="1029" name="Content Placeholder 2"/>
          <p:cNvSpPr>
            <a:spLocks noGrp="1"/>
          </p:cNvSpPr>
          <p:nvPr>
            <p:ph type="body" idx="1"/>
          </p:nvPr>
        </p:nvSpPr>
        <p:spPr>
          <a:xfrm>
            <a:off x="4572000" y="1371600"/>
            <a:ext cx="4114800" cy="4800600"/>
          </a:xfrm>
        </p:spPr>
        <p:txBody>
          <a:bodyPr rIns="228600"/>
          <a:lstStyle/>
          <a:p>
            <a:pPr>
              <a:spcBef>
                <a:spcPct val="35000"/>
              </a:spcBef>
            </a:pPr>
            <a:r>
              <a:rPr lang="en-US" altLang="en-US" dirty="0"/>
              <a:t>Evolution of nutritional guidelines</a:t>
            </a:r>
          </a:p>
          <a:p>
            <a:pPr lvl="1">
              <a:spcBef>
                <a:spcPct val="35000"/>
              </a:spcBef>
            </a:pPr>
            <a:r>
              <a:rPr lang="en-US" altLang="en-US" dirty="0" smtClean="0"/>
              <a:t>Reflect better understanding of nutrition</a:t>
            </a:r>
          </a:p>
          <a:p>
            <a:pPr lvl="1">
              <a:spcBef>
                <a:spcPct val="35000"/>
              </a:spcBef>
            </a:pPr>
            <a:r>
              <a:rPr lang="en-US" altLang="en-US" dirty="0" smtClean="0"/>
              <a:t>Changes in lifestyle</a:t>
            </a:r>
            <a:endParaRPr lang="en-US" altLang="en-US" dirty="0"/>
          </a:p>
        </p:txBody>
      </p:sp>
      <p:pic>
        <p:nvPicPr>
          <p:cNvPr id="2051" name="Picture 3" descr="\\10.1.1.17\productions\ART\ART PROCESS\PPT Projects\AAOS_ITK_PPT_164288\JPEG FILES\Chapter 20\9781284212785_CH20_FIGF0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7769"/>
            <a:ext cx="3657600" cy="24318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3502968"/>
            <a:ext cx="4143202" cy="230832"/>
          </a:xfrm>
          <a:prstGeom prst="rect">
            <a:avLst/>
          </a:prstGeom>
          <a:noFill/>
        </p:spPr>
        <p:txBody>
          <a:bodyPr wrap="square" rtlCol="0">
            <a:spAutoFit/>
          </a:bodyPr>
          <a:lstStyle/>
          <a:p>
            <a:pPr algn="l"/>
            <a:endParaRPr lang="en-US" sz="900" dirty="0">
              <a:solidFill>
                <a:schemeClr val="bg1">
                  <a:lumMod val="75000"/>
                </a:schemeClr>
              </a:solidFill>
              <a:latin typeface="+mj-lt"/>
            </a:endParaRPr>
          </a:p>
        </p:txBody>
      </p:sp>
      <p:sp>
        <p:nvSpPr>
          <p:cNvPr id="9" name="TextBox 8"/>
          <p:cNvSpPr txBox="1"/>
          <p:nvPr/>
        </p:nvSpPr>
        <p:spPr>
          <a:xfrm>
            <a:off x="609600" y="4419600"/>
            <a:ext cx="3539068" cy="230832"/>
          </a:xfrm>
          <a:prstGeom prst="rect">
            <a:avLst/>
          </a:prstGeom>
          <a:noFill/>
        </p:spPr>
        <p:txBody>
          <a:bodyPr wrap="square" rtlCol="0">
            <a:spAutoFit/>
          </a:bodyPr>
          <a:lstStyle/>
          <a:p>
            <a:pPr algn="l"/>
            <a:r>
              <a:rPr lang="en-IN" sz="900" dirty="0">
                <a:solidFill>
                  <a:schemeClr val="bg1">
                    <a:lumMod val="75000"/>
                  </a:schemeClr>
                </a:solidFill>
                <a:latin typeface="+mj-lt"/>
              </a:rPr>
              <a:t>© JGI/Tom Grill/Getty.</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095570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Needs of Patients With Chronic Diseases</a:t>
            </a:r>
            <a:r>
              <a:rPr lang="en-US" sz="2400" dirty="0"/>
              <a:t> </a:t>
            </a:r>
            <a:r>
              <a:rPr lang="en-US" sz="2400" dirty="0" smtClean="0"/>
              <a:t>(8 </a:t>
            </a:r>
            <a:r>
              <a:rPr lang="en-US" sz="2400" dirty="0"/>
              <a:t>of 8)</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Mental health</a:t>
            </a:r>
          </a:p>
          <a:p>
            <a:pPr lvl="1"/>
            <a:r>
              <a:rPr lang="en-US" dirty="0"/>
              <a:t>Disorders are common in the United States</a:t>
            </a:r>
          </a:p>
          <a:p>
            <a:pPr lvl="2"/>
            <a:r>
              <a:rPr lang="en-US" dirty="0"/>
              <a:t>Omega-3 fatty acids </a:t>
            </a:r>
          </a:p>
          <a:p>
            <a:pPr lvl="2"/>
            <a:r>
              <a:rPr lang="en-US" dirty="0"/>
              <a:t>Folate supplementation</a:t>
            </a:r>
          </a:p>
          <a:p>
            <a:pPr lvl="2"/>
            <a:r>
              <a:rPr lang="en-US" dirty="0"/>
              <a:t>Limit caffeine, increase fruits and vegetables, ensure good fluid </a:t>
            </a:r>
            <a:r>
              <a:rPr lang="en-US" dirty="0" smtClean="0"/>
              <a:t>intake</a:t>
            </a:r>
            <a:endParaRPr lang="en-US" dirty="0"/>
          </a:p>
        </p:txBody>
      </p:sp>
    </p:spTree>
    <p:extLst>
      <p:ext uri="{BB962C8B-B14F-4D97-AF65-F5344CB8AC3E}">
        <p14:creationId xmlns:p14="http://schemas.microsoft.com/office/powerpoint/2010/main" val="1067722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Special Diets </a:t>
            </a:r>
            <a:r>
              <a:rPr lang="en-US" dirty="0" smtClean="0"/>
              <a:t/>
            </a:r>
            <a:br>
              <a:rPr lang="en-US" dirty="0" smtClean="0"/>
            </a:br>
            <a:r>
              <a:rPr lang="en-US" sz="2400" dirty="0" smtClean="0"/>
              <a:t>(</a:t>
            </a:r>
            <a:r>
              <a:rPr lang="en-US" sz="2400" dirty="0"/>
              <a:t>1 of 2)</a:t>
            </a:r>
          </a:p>
        </p:txBody>
      </p:sp>
      <p:sp>
        <p:nvSpPr>
          <p:cNvPr id="3" name="Content Placeholder 2"/>
          <p:cNvSpPr>
            <a:spLocks noGrp="1"/>
          </p:cNvSpPr>
          <p:nvPr>
            <p:ph idx="1"/>
          </p:nvPr>
        </p:nvSpPr>
        <p:spPr/>
        <p:txBody>
          <a:bodyPr/>
          <a:lstStyle/>
          <a:p>
            <a:r>
              <a:rPr lang="en-US" dirty="0"/>
              <a:t>Vegetarian diets can be incomplete </a:t>
            </a:r>
          </a:p>
          <a:p>
            <a:pPr lvl="1"/>
            <a:r>
              <a:rPr lang="en-US" dirty="0"/>
              <a:t>Diets of vegans may be deficient in:</a:t>
            </a:r>
          </a:p>
          <a:p>
            <a:pPr lvl="2"/>
            <a:r>
              <a:rPr lang="en-US" dirty="0"/>
              <a:t>Zinc</a:t>
            </a:r>
          </a:p>
          <a:p>
            <a:pPr lvl="2"/>
            <a:r>
              <a:rPr lang="en-US" dirty="0"/>
              <a:t>Calcium</a:t>
            </a:r>
          </a:p>
          <a:p>
            <a:pPr lvl="2"/>
            <a:r>
              <a:rPr lang="en-US" dirty="0"/>
              <a:t>Vitamin D</a:t>
            </a:r>
          </a:p>
          <a:p>
            <a:pPr lvl="2"/>
            <a:r>
              <a:rPr lang="en-US" dirty="0"/>
              <a:t>Riboflavin</a:t>
            </a:r>
          </a:p>
          <a:p>
            <a:pPr lvl="2"/>
            <a:r>
              <a:rPr lang="en-US" dirty="0"/>
              <a:t>Iron</a:t>
            </a:r>
          </a:p>
          <a:p>
            <a:pPr lvl="2"/>
            <a:r>
              <a:rPr lang="en-US" dirty="0"/>
              <a:t>Vitamin B</a:t>
            </a:r>
            <a:r>
              <a:rPr lang="en-US" baseline="-25000" dirty="0"/>
              <a:t>12</a:t>
            </a:r>
          </a:p>
        </p:txBody>
      </p:sp>
    </p:spTree>
    <p:extLst>
      <p:ext uri="{BB962C8B-B14F-4D97-AF65-F5344CB8AC3E}">
        <p14:creationId xmlns:p14="http://schemas.microsoft.com/office/powerpoint/2010/main" val="3750144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Patients With Special Diets </a:t>
            </a:r>
            <a:br>
              <a:rPr lang="en-US" dirty="0"/>
            </a:br>
            <a:r>
              <a:rPr lang="en-US" sz="2400" dirty="0" smtClean="0"/>
              <a:t>(2 </a:t>
            </a:r>
            <a:r>
              <a:rPr lang="en-US" sz="2400" dirty="0"/>
              <a:t>of 2)</a:t>
            </a:r>
            <a:endParaRPr lang="en-US" sz="2800" b="0" dirty="0"/>
          </a:p>
        </p:txBody>
      </p:sp>
      <p:sp>
        <p:nvSpPr>
          <p:cNvPr id="1029" name="Content Placeholder 2"/>
          <p:cNvSpPr>
            <a:spLocks noGrp="1"/>
          </p:cNvSpPr>
          <p:nvPr>
            <p:ph type="body" idx="1"/>
          </p:nvPr>
        </p:nvSpPr>
        <p:spPr>
          <a:xfrm>
            <a:off x="4724400" y="1295400"/>
            <a:ext cx="4191000" cy="4800600"/>
          </a:xfrm>
        </p:spPr>
        <p:txBody>
          <a:bodyPr rIns="228600"/>
          <a:lstStyle/>
          <a:p>
            <a:pPr>
              <a:spcBef>
                <a:spcPct val="35000"/>
              </a:spcBef>
            </a:pPr>
            <a:r>
              <a:rPr lang="en-US" dirty="0" smtClean="0"/>
              <a:t>Recommendations for vegetarians</a:t>
            </a:r>
            <a:endParaRPr lang="en-US" altLang="en-US" dirty="0"/>
          </a:p>
          <a:p>
            <a:pPr lvl="1">
              <a:spcBef>
                <a:spcPct val="35000"/>
              </a:spcBef>
            </a:pPr>
            <a:r>
              <a:rPr lang="en-US" altLang="en-US" dirty="0"/>
              <a:t>Grains, vegetables, legumes, nuts</a:t>
            </a:r>
          </a:p>
          <a:p>
            <a:pPr lvl="1">
              <a:spcBef>
                <a:spcPct val="35000"/>
              </a:spcBef>
            </a:pPr>
            <a:r>
              <a:rPr lang="en-US" altLang="en-US" dirty="0"/>
              <a:t>Protein-rich foods</a:t>
            </a:r>
          </a:p>
          <a:p>
            <a:pPr lvl="1">
              <a:spcBef>
                <a:spcPct val="35000"/>
              </a:spcBef>
            </a:pPr>
            <a:r>
              <a:rPr lang="en-US" altLang="en-US" dirty="0"/>
              <a:t>Eggs/dairy </a:t>
            </a:r>
          </a:p>
        </p:txBody>
      </p:sp>
      <p:sp>
        <p:nvSpPr>
          <p:cNvPr id="5" name="TextBox 4"/>
          <p:cNvSpPr txBox="1"/>
          <p:nvPr/>
        </p:nvSpPr>
        <p:spPr>
          <a:xfrm>
            <a:off x="417786" y="4779579"/>
            <a:ext cx="4213860"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Fudio</a:t>
            </a:r>
            <a:r>
              <a:rPr lang="en-US" sz="900" dirty="0">
                <a:solidFill>
                  <a:schemeClr val="bg1">
                    <a:lumMod val="75000"/>
                  </a:schemeClr>
                </a:solidFill>
                <a:latin typeface="+mj-lt"/>
              </a:rPr>
              <a:t>/</a:t>
            </a:r>
            <a:r>
              <a:rPr lang="en-US" sz="900" dirty="0" err="1">
                <a:solidFill>
                  <a:schemeClr val="bg1">
                    <a:lumMod val="75000"/>
                  </a:schemeClr>
                </a:solidFill>
                <a:latin typeface="+mj-lt"/>
              </a:rPr>
              <a:t>iStock</a:t>
            </a:r>
            <a:r>
              <a:rPr lang="en-US" sz="900" dirty="0">
                <a:solidFill>
                  <a:schemeClr val="bg1">
                    <a:lumMod val="75000"/>
                  </a:schemeClr>
                </a:solidFill>
                <a:latin typeface="+mj-lt"/>
              </a:rPr>
              <a:t>/Getty.</a:t>
            </a:r>
          </a:p>
        </p:txBody>
      </p:sp>
      <p:pic>
        <p:nvPicPr>
          <p:cNvPr id="18434" name="Picture 2" descr="\\10.1.1.17\productions\ART\ART PROCESS\PPT Projects\AAOS_ITK_PPT_164288\JPEG FILES\Chapter 20\9781284212785_CH20_FIGF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1981200"/>
            <a:ext cx="4213860" cy="278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88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558"/>
            <a:ext cx="7772400" cy="914400"/>
          </a:xfrm>
        </p:spPr>
        <p:txBody>
          <a:bodyPr/>
          <a:lstStyle/>
          <a:p>
            <a:r>
              <a:rPr lang="en-US" dirty="0"/>
              <a:t>Nutritional Guidelines</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p:txBody>
          <a:bodyPr/>
          <a:lstStyle/>
          <a:p>
            <a:r>
              <a:rPr lang="en-US" dirty="0"/>
              <a:t>Dietary Guidelines for Americans, </a:t>
            </a:r>
            <a:r>
              <a:rPr lang="en-US" dirty="0" smtClean="0"/>
              <a:t>2015–2020</a:t>
            </a:r>
            <a:endParaRPr lang="en-US" dirty="0"/>
          </a:p>
          <a:p>
            <a:pPr lvl="1"/>
            <a:r>
              <a:rPr lang="en-US" dirty="0"/>
              <a:t>Eat at a calorie level to maintain </a:t>
            </a:r>
            <a:r>
              <a:rPr lang="en-US" dirty="0" smtClean="0"/>
              <a:t>healthy weight</a:t>
            </a:r>
            <a:endParaRPr lang="en-US" dirty="0"/>
          </a:p>
          <a:p>
            <a:pPr lvl="1"/>
            <a:r>
              <a:rPr lang="en-US" dirty="0"/>
              <a:t>Focus on variety, nutrient density</a:t>
            </a:r>
          </a:p>
          <a:p>
            <a:pPr lvl="1"/>
            <a:r>
              <a:rPr lang="en-US" dirty="0"/>
              <a:t>Limit added sugars, saturated fats, sodium</a:t>
            </a:r>
          </a:p>
          <a:p>
            <a:pPr lvl="1"/>
            <a:r>
              <a:rPr lang="en-US" dirty="0"/>
              <a:t>Shift to healthier food and beverage choices</a:t>
            </a:r>
          </a:p>
          <a:p>
            <a:pPr lvl="1"/>
            <a:r>
              <a:rPr lang="en-US" dirty="0"/>
              <a:t>Support healthy eating patterns</a:t>
            </a:r>
          </a:p>
        </p:txBody>
      </p:sp>
    </p:spTree>
    <p:extLst>
      <p:ext uri="{BB962C8B-B14F-4D97-AF65-F5344CB8AC3E}">
        <p14:creationId xmlns:p14="http://schemas.microsoft.com/office/powerpoint/2010/main" val="4425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a:t>
            </a:r>
            <a:r>
              <a:rPr lang="en-US" dirty="0" smtClean="0"/>
              <a:t>Balance</a:t>
            </a:r>
            <a:endParaRPr lang="en-US" sz="2800" dirty="0"/>
          </a:p>
        </p:txBody>
      </p:sp>
      <p:sp>
        <p:nvSpPr>
          <p:cNvPr id="3" name="Content Placeholder 2"/>
          <p:cNvSpPr>
            <a:spLocks noGrp="1"/>
          </p:cNvSpPr>
          <p:nvPr>
            <p:ph idx="1"/>
          </p:nvPr>
        </p:nvSpPr>
        <p:spPr>
          <a:xfrm>
            <a:off x="685800" y="1371600"/>
            <a:ext cx="7772400" cy="4800600"/>
          </a:xfrm>
        </p:spPr>
        <p:txBody>
          <a:bodyPr/>
          <a:lstStyle/>
          <a:p>
            <a:r>
              <a:rPr lang="en-US" dirty="0"/>
              <a:t>Ensure a balance of:</a:t>
            </a:r>
          </a:p>
          <a:p>
            <a:pPr lvl="1"/>
            <a:r>
              <a:rPr lang="en-US" dirty="0"/>
              <a:t>Carbohydrates</a:t>
            </a:r>
          </a:p>
          <a:p>
            <a:pPr lvl="1"/>
            <a:r>
              <a:rPr lang="en-US" dirty="0"/>
              <a:t>Protein</a:t>
            </a:r>
          </a:p>
          <a:p>
            <a:pPr lvl="1"/>
            <a:r>
              <a:rPr lang="en-US" dirty="0"/>
              <a:t>Fat</a:t>
            </a:r>
          </a:p>
          <a:p>
            <a:pPr lvl="1"/>
            <a:r>
              <a:rPr lang="en-US" dirty="0"/>
              <a:t>Vitamins</a:t>
            </a:r>
          </a:p>
          <a:p>
            <a:pPr lvl="1"/>
            <a:r>
              <a:rPr lang="en-US" dirty="0"/>
              <a:t>Minerals</a:t>
            </a:r>
          </a:p>
          <a:p>
            <a:pPr lvl="1"/>
            <a:r>
              <a:rPr lang="en-US" dirty="0"/>
              <a:t>Fiber </a:t>
            </a:r>
            <a:endParaRPr lang="en-US" dirty="0" smtClean="0"/>
          </a:p>
          <a:p>
            <a:pPr lvl="1"/>
            <a:r>
              <a:rPr lang="en-US" dirty="0" smtClean="0"/>
              <a:t>Phytochemicals</a:t>
            </a:r>
            <a:endParaRPr lang="en-US" dirty="0"/>
          </a:p>
        </p:txBody>
      </p:sp>
    </p:spTree>
    <p:extLst>
      <p:ext uri="{BB962C8B-B14F-4D97-AF65-F5344CB8AC3E}">
        <p14:creationId xmlns:p14="http://schemas.microsoft.com/office/powerpoint/2010/main" val="72454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Groups</a:t>
            </a:r>
            <a:endParaRPr lang="en-US" sz="2800" dirty="0"/>
          </a:p>
        </p:txBody>
      </p:sp>
      <p:sp>
        <p:nvSpPr>
          <p:cNvPr id="3" name="Content Placeholder 2"/>
          <p:cNvSpPr>
            <a:spLocks noGrp="1"/>
          </p:cNvSpPr>
          <p:nvPr>
            <p:ph idx="1"/>
          </p:nvPr>
        </p:nvSpPr>
        <p:spPr/>
        <p:txBody>
          <a:bodyPr/>
          <a:lstStyle/>
          <a:p>
            <a:r>
              <a:rPr lang="en-US" dirty="0"/>
              <a:t>The US Department of Agriculture (USDA) currently defines 5 food groups:</a:t>
            </a:r>
          </a:p>
          <a:p>
            <a:pPr lvl="1"/>
            <a:r>
              <a:rPr lang="en-US" dirty="0"/>
              <a:t>Fruits</a:t>
            </a:r>
          </a:p>
          <a:p>
            <a:pPr lvl="1"/>
            <a:r>
              <a:rPr lang="en-US" dirty="0"/>
              <a:t>Vegetables</a:t>
            </a:r>
          </a:p>
          <a:p>
            <a:pPr lvl="1"/>
            <a:r>
              <a:rPr lang="en-US" dirty="0"/>
              <a:t>Grains</a:t>
            </a:r>
          </a:p>
          <a:p>
            <a:pPr lvl="1"/>
            <a:r>
              <a:rPr lang="en-US" dirty="0"/>
              <a:t>Dairy</a:t>
            </a:r>
          </a:p>
          <a:p>
            <a:pPr lvl="1"/>
            <a:r>
              <a:rPr lang="en-US" dirty="0" smtClean="0"/>
              <a:t>Protein</a:t>
            </a:r>
            <a:endParaRPr lang="en-US" dirty="0"/>
          </a:p>
        </p:txBody>
      </p:sp>
    </p:spTree>
    <p:extLst>
      <p:ext uri="{BB962C8B-B14F-4D97-AF65-F5344CB8AC3E}">
        <p14:creationId xmlns:p14="http://schemas.microsoft.com/office/powerpoint/2010/main" val="58178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Nutritional </a:t>
            </a:r>
            <a:r>
              <a:rPr lang="en-US" dirty="0" smtClean="0"/>
              <a:t>Components of Food</a:t>
            </a:r>
            <a:r>
              <a:rPr lang="en-US" sz="2400" dirty="0" smtClean="0"/>
              <a:t> (1 of 2)</a:t>
            </a:r>
            <a:endParaRPr lang="en-US" sz="2400" dirty="0"/>
          </a:p>
        </p:txBody>
      </p:sp>
      <p:sp>
        <p:nvSpPr>
          <p:cNvPr id="3" name="Content Placeholder 2"/>
          <p:cNvSpPr>
            <a:spLocks noGrp="1"/>
          </p:cNvSpPr>
          <p:nvPr>
            <p:ph idx="1"/>
          </p:nvPr>
        </p:nvSpPr>
        <p:spPr>
          <a:xfrm>
            <a:off x="685800" y="1676400"/>
            <a:ext cx="7772400" cy="4800600"/>
          </a:xfrm>
        </p:spPr>
        <p:txBody>
          <a:bodyPr/>
          <a:lstStyle/>
          <a:p>
            <a:r>
              <a:rPr lang="en-US" dirty="0"/>
              <a:t>The nutritional components of food</a:t>
            </a:r>
          </a:p>
          <a:p>
            <a:pPr lvl="1"/>
            <a:r>
              <a:rPr lang="en-US" dirty="0"/>
              <a:t>Diet for normal human growth requires 45 essential nutrients</a:t>
            </a:r>
          </a:p>
          <a:p>
            <a:pPr lvl="2"/>
            <a:r>
              <a:rPr lang="en-US" dirty="0"/>
              <a:t>Deficiencies create negative health outcomes</a:t>
            </a:r>
          </a:p>
          <a:p>
            <a:pPr lvl="1"/>
            <a:r>
              <a:rPr lang="en-US" dirty="0"/>
              <a:t>Also beneficial: fiber, phytochemicals</a:t>
            </a:r>
          </a:p>
        </p:txBody>
      </p:sp>
    </p:spTree>
    <p:extLst>
      <p:ext uri="{BB962C8B-B14F-4D97-AF65-F5344CB8AC3E}">
        <p14:creationId xmlns:p14="http://schemas.microsoft.com/office/powerpoint/2010/main" val="1809888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3989</TotalTime>
  <Words>1993</Words>
  <Application>Microsoft Office PowerPoint</Application>
  <PresentationFormat>On-screen Show (4:3)</PresentationFormat>
  <Paragraphs>1019</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design_template</vt:lpstr>
      <vt:lpstr>PowerPoint Presentation</vt:lpstr>
      <vt:lpstr>Chapter 20  Nutrition</vt:lpstr>
      <vt:lpstr>Introduction</vt:lpstr>
      <vt:lpstr>Understanding the Need for Nutrition in Health</vt:lpstr>
      <vt:lpstr>Nutritional Guidelines (1 of 2)</vt:lpstr>
      <vt:lpstr>Nutritional Guidelines (2 of 2)</vt:lpstr>
      <vt:lpstr>Nutritional Balance</vt:lpstr>
      <vt:lpstr>Food Groups</vt:lpstr>
      <vt:lpstr>Nutritional Components of Food (1 of 2)</vt:lpstr>
      <vt:lpstr>Nutritional Components of Food (2 of 2)</vt:lpstr>
      <vt:lpstr>Macronutrients (1 of 8)</vt:lpstr>
      <vt:lpstr>Macronutrients (2 of 8)</vt:lpstr>
      <vt:lpstr>Macronutrients (3 of 8)</vt:lpstr>
      <vt:lpstr>Macronutrients (4 of 8)</vt:lpstr>
      <vt:lpstr>Macronutrients (5 of 8)</vt:lpstr>
      <vt:lpstr>Macronutrients (6 of 8)</vt:lpstr>
      <vt:lpstr>Macronutrients (7 of 8)</vt:lpstr>
      <vt:lpstr>Macronutrients (8 of 8)</vt:lpstr>
      <vt:lpstr>Micronutrients (1 of 4)</vt:lpstr>
      <vt:lpstr>Micronutrients (2 of 4)</vt:lpstr>
      <vt:lpstr>Micronutrients (3 of 4)</vt:lpstr>
      <vt:lpstr>Micronutrients (4 of 4)</vt:lpstr>
      <vt:lpstr>Water (1 of 2)</vt:lpstr>
      <vt:lpstr>Water (2 of 2)</vt:lpstr>
      <vt:lpstr>Components of a Well-Balanced Diet for a Healthy Adult</vt:lpstr>
      <vt:lpstr>Digestion and Absorption Issues</vt:lpstr>
      <vt:lpstr>Food–Drug Interactions</vt:lpstr>
      <vt:lpstr>How a Nutritional Assessment Is Performed (1 of 3)</vt:lpstr>
      <vt:lpstr>How a Nutritional Assessment Is Performed (2 of 3)</vt:lpstr>
      <vt:lpstr>How a Nutritional Assessment Is Performed (3 of 3)</vt:lpstr>
      <vt:lpstr>Role of the Community Paramedic</vt:lpstr>
      <vt:lpstr>Implementing the Food Plan  (1 of 9)</vt:lpstr>
      <vt:lpstr>Implementing the Food Plan  (2 of 9)</vt:lpstr>
      <vt:lpstr>Implementing the Food Plan  (3 of 9)</vt:lpstr>
      <vt:lpstr>Implementing the Food Plan  (4 of 9)</vt:lpstr>
      <vt:lpstr>Implementing the Food Plan  (5 of 9)</vt:lpstr>
      <vt:lpstr>Implementing the Food Plan  (6 of 9)</vt:lpstr>
      <vt:lpstr>Implementing the Food Plan  (7 of 9)</vt:lpstr>
      <vt:lpstr>Implementing the Food Plan  (8 of 9)</vt:lpstr>
      <vt:lpstr>Implementing the Food Plan  (9 of 9)</vt:lpstr>
      <vt:lpstr>Nutritional Needs of Older Adults (1 of 2)</vt:lpstr>
      <vt:lpstr>Nutritional Needs of Older Adults (2 of 2)</vt:lpstr>
      <vt:lpstr>Nutritional Needs of Patients With Chronic Diseases (1 of 8)</vt:lpstr>
      <vt:lpstr>Nutritional Needs of Patients With Chronic Diseases (2 of 8)</vt:lpstr>
      <vt:lpstr>Nutritional Needs of Patients With Chronic Diseases (3 of 8)</vt:lpstr>
      <vt:lpstr>Nutritional Needs of Patients With Chronic Diseases (4 of 8)</vt:lpstr>
      <vt:lpstr>Nutritional Needs of Patients With Chronic Diseases (5 of 8)</vt:lpstr>
      <vt:lpstr>Nutritional Needs of Patients With Chronic Diseases (6 of 8)</vt:lpstr>
      <vt:lpstr>Nutritional Needs of Patients With Chronic Diseases (7 of 8)</vt:lpstr>
      <vt:lpstr>Nutritional Needs of Patients With Chronic Diseases (8 of 8)</vt:lpstr>
      <vt:lpstr>Patients With Special Diets  (1 of 2)</vt:lpstr>
      <vt:lpstr>Patients With Special Diets  (2 of 2)</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463</cp:revision>
  <dcterms:created xsi:type="dcterms:W3CDTF">2002-02-12T20:19:46Z</dcterms:created>
  <dcterms:modified xsi:type="dcterms:W3CDTF">2017-02-23T19:08:11Z</dcterms:modified>
</cp:coreProperties>
</file>