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sldIdLst>
    <p:sldId id="365" r:id="rId2"/>
    <p:sldId id="497" r:id="rId3"/>
    <p:sldId id="269" r:id="rId4"/>
    <p:sldId id="309" r:id="rId5"/>
    <p:sldId id="512" r:id="rId6"/>
    <p:sldId id="513" r:id="rId7"/>
    <p:sldId id="386" r:id="rId8"/>
    <p:sldId id="387" r:id="rId9"/>
    <p:sldId id="572" r:id="rId10"/>
    <p:sldId id="515" r:id="rId11"/>
    <p:sldId id="280" r:id="rId12"/>
    <p:sldId id="320" r:id="rId13"/>
    <p:sldId id="291" r:id="rId14"/>
    <p:sldId id="290" r:id="rId15"/>
    <p:sldId id="294" r:id="rId16"/>
    <p:sldId id="295" r:id="rId17"/>
    <p:sldId id="345" r:id="rId18"/>
    <p:sldId id="324" r:id="rId19"/>
    <p:sldId id="301" r:id="rId20"/>
    <p:sldId id="302" r:id="rId21"/>
    <p:sldId id="303" r:id="rId22"/>
    <p:sldId id="520" r:id="rId23"/>
    <p:sldId id="551" r:id="rId24"/>
    <p:sldId id="573" r:id="rId25"/>
    <p:sldId id="566" r:id="rId26"/>
    <p:sldId id="524" r:id="rId27"/>
    <p:sldId id="525" r:id="rId28"/>
    <p:sldId id="527" r:id="rId29"/>
    <p:sldId id="526" r:id="rId30"/>
    <p:sldId id="568" r:id="rId31"/>
    <p:sldId id="528" r:id="rId32"/>
    <p:sldId id="529" r:id="rId33"/>
    <p:sldId id="530" r:id="rId34"/>
    <p:sldId id="531" r:id="rId35"/>
    <p:sldId id="533" r:id="rId36"/>
    <p:sldId id="535" r:id="rId37"/>
    <p:sldId id="537" r:id="rId38"/>
    <p:sldId id="550" r:id="rId39"/>
    <p:sldId id="553" r:id="rId40"/>
    <p:sldId id="554" r:id="rId41"/>
    <p:sldId id="556" r:id="rId42"/>
    <p:sldId id="560" r:id="rId43"/>
    <p:sldId id="532" r:id="rId44"/>
    <p:sldId id="563" r:id="rId45"/>
    <p:sldId id="564" r:id="rId46"/>
    <p:sldId id="570" r:id="rId47"/>
    <p:sldId id="571" r:id="rId48"/>
    <p:sldId id="565" r:id="rId49"/>
    <p:sldId id="36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4C" initials="Q" lastIdx="1" clrIdx="6"/>
  <p:cmAuthor id="1" name="John Phelps" initials="JP" lastIdx="162" clrIdx="0">
    <p:extLst>
      <p:ext uri="{19B8F6BF-5375-455C-9EA6-DF929625EA0E}">
        <p15:presenceInfo xmlns:p15="http://schemas.microsoft.com/office/powerpoint/2012/main" userId="3f065e3f0381894b" providerId="Windows Live"/>
      </p:ext>
    </p:extLst>
  </p:cmAuthor>
  <p:cmAuthor id="8" name="Catherine Grainger" initials="CG" lastIdx="18" clrIdx="7">
    <p:extLst>
      <p:ext uri="{19B8F6BF-5375-455C-9EA6-DF929625EA0E}">
        <p15:presenceInfo xmlns:p15="http://schemas.microsoft.com/office/powerpoint/2012/main" userId="Catherine Grainger" providerId="None"/>
      </p:ext>
    </p:extLst>
  </p:cmAuthor>
  <p:cmAuthor id="2" name="Nancy Hoffmann" initials="NH" lastIdx="81" clrIdx="1">
    <p:extLst>
      <p:ext uri="{19B8F6BF-5375-455C-9EA6-DF929625EA0E}">
        <p15:presenceInfo xmlns:p15="http://schemas.microsoft.com/office/powerpoint/2012/main" userId="d63ea009cb74ca7a" providerId="Windows Live"/>
      </p:ext>
    </p:extLst>
  </p:cmAuthor>
  <p:cmAuthor id="3" name="Dietrich, Ann" initials="DA" lastIdx="29" clrIdx="2">
    <p:extLst>
      <p:ext uri="{19B8F6BF-5375-455C-9EA6-DF929625EA0E}">
        <p15:presenceInfo xmlns:p15="http://schemas.microsoft.com/office/powerpoint/2012/main" userId="S::dietrica@ohio.edu::5a6fdede-001d-4e26-bfbc-19265bbad2de" providerId="AD"/>
      </p:ext>
    </p:extLst>
  </p:cmAuthor>
  <p:cmAuthor id="4" name="Robert Moya" initials="RM" lastIdx="4" clrIdx="3">
    <p:extLst>
      <p:ext uri="{19B8F6BF-5375-455C-9EA6-DF929625EA0E}">
        <p15:presenceInfo xmlns:p15="http://schemas.microsoft.com/office/powerpoint/2012/main" userId="264134b9178f676b" providerId="Windows Live"/>
      </p:ext>
    </p:extLst>
  </p:cmAuthor>
  <p:cmAuthor id="5" name="Heather Ehlers" initials="HE" lastIdx="122" clrIdx="4">
    <p:extLst>
      <p:ext uri="{19B8F6BF-5375-455C-9EA6-DF929625EA0E}">
        <p15:presenceInfo xmlns:p15="http://schemas.microsoft.com/office/powerpoint/2012/main" userId="812a143a31faa2c9" providerId="Windows Live"/>
      </p:ext>
    </p:extLst>
  </p:cmAuthor>
  <p:cmAuthor id="6" name="JRC" initials="JRC" lastIdx="10" clrIdx="5">
    <p:extLst>
      <p:ext uri="{19B8F6BF-5375-455C-9EA6-DF929625EA0E}">
        <p15:presenceInfo xmlns:p15="http://schemas.microsoft.com/office/powerpoint/2012/main" userId="JR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E6F71"/>
    <a:srgbClr val="DEE7D1"/>
    <a:srgbClr val="E8D0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113" autoAdjust="0"/>
    <p:restoredTop sz="95986" autoAdjust="0"/>
  </p:normalViewPr>
  <p:slideViewPr>
    <p:cSldViewPr>
      <p:cViewPr varScale="1">
        <p:scale>
          <a:sx n="118" d="100"/>
          <a:sy n="118" d="100"/>
        </p:scale>
        <p:origin x="1256"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B4BA85-5C9F-4F5D-9C57-838B897D21B2}" type="datetimeFigureOut">
              <a:rPr lang="en-US" smtClean="0"/>
              <a:t>10/5/21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2225B7-14D2-4B83-9463-E78E66ECF1B1}" type="slidenum">
              <a:rPr lang="en-US" smtClean="0"/>
              <a:t>‹#›</a:t>
            </a:fld>
            <a:endParaRPr lang="en-US" dirty="0"/>
          </a:p>
        </p:txBody>
      </p:sp>
    </p:spTree>
    <p:extLst>
      <p:ext uri="{BB962C8B-B14F-4D97-AF65-F5344CB8AC3E}">
        <p14:creationId xmlns:p14="http://schemas.microsoft.com/office/powerpoint/2010/main" val="1484465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dirty="0">
                <a:latin typeface="Arial" charset="0"/>
              </a:rPr>
              <a:t>Instructor Notes</a:t>
            </a:r>
          </a:p>
          <a:p>
            <a:pPr marL="628650" lvl="1" indent="-171450" eaLnBrk="1" hangingPunct="1">
              <a:spcBef>
                <a:spcPct val="0"/>
              </a:spcBef>
              <a:buFont typeface="Arial" panose="020B0604020202020204" pitchFamily="34" charset="0"/>
              <a:buChar char="•"/>
            </a:pPr>
            <a:endParaRPr lang="en-US" dirty="0">
              <a:latin typeface="Arial" charset="0"/>
            </a:endParaRPr>
          </a:p>
          <a:p>
            <a:pPr marL="171450" lvl="0" indent="-171450" eaLnBrk="1" hangingPunct="1">
              <a:spcBef>
                <a:spcPct val="0"/>
              </a:spcBef>
              <a:buFont typeface="Arial" panose="020B0604020202020204" pitchFamily="34" charset="0"/>
              <a:buChar char="•"/>
            </a:pPr>
            <a:r>
              <a:rPr lang="en-US" dirty="0">
                <a:latin typeface="Arial" charset="0"/>
              </a:rPr>
              <a:t>Welcome to Lesson 6: Pediatric Cardiac Events. This lesson will discuss the most common pediatric dysrhythmias and management of the cardiac arrest patient. </a:t>
            </a:r>
          </a:p>
          <a:p>
            <a:endParaRPr lang="en-US" sz="1200" b="0" i="0" u="none" strike="noStrike" kern="1200" baseline="0" dirty="0">
              <a:solidFill>
                <a:schemeClr val="tx1"/>
              </a:solidFill>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F946E30-775C-5446-86B5-6E7F57120A06}" type="slidenum">
              <a:rPr lang="en-US" smtClean="0"/>
              <a:t>1</a:t>
            </a:fld>
            <a:endParaRPr lang="en-US" dirty="0"/>
          </a:p>
        </p:txBody>
      </p:sp>
    </p:spTree>
    <p:extLst>
      <p:ext uri="{BB962C8B-B14F-4D97-AF65-F5344CB8AC3E}">
        <p14:creationId xmlns:p14="http://schemas.microsoft.com/office/powerpoint/2010/main" val="3634055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0" i="0" kern="1200" dirty="0">
                <a:solidFill>
                  <a:schemeClr val="tx1"/>
                </a:solidFill>
                <a:effectLst/>
                <a:latin typeface="+mn-lt"/>
                <a:ea typeface="+mn-ea"/>
                <a:cs typeface="+mn-cs"/>
              </a:rPr>
              <a:t>Instructor Notes</a:t>
            </a:r>
          </a:p>
          <a:p>
            <a:pPr marL="0" lv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Discuss other potential causes with students: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Hyperkalemia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Tricyclic overdose</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Consider sodium bicarbonate 1mEq/kg early in the intervention.</a:t>
            </a:r>
            <a:endParaRPr lang="en-US" sz="1200" b="1" i="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Stable</a:t>
            </a:r>
            <a:endParaRPr lang="en-US" sz="1200" b="0" i="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Consider contacting medical control for adenosine to differentiate SVT from VT.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Give adenosine IV to help differentiate SVT from VT. </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First dose: 0.1 mg/kg rapid IV push.</a:t>
            </a:r>
          </a:p>
          <a:p>
            <a:pPr marL="2000250" lvl="4" indent="-171450">
              <a:buFont typeface="Arial" panose="020B0604020202020204" pitchFamily="34" charset="0"/>
              <a:buChar char="•"/>
            </a:pPr>
            <a:r>
              <a:rPr lang="en-US" sz="1200" b="0" i="0" kern="1200" dirty="0">
                <a:solidFill>
                  <a:schemeClr val="tx1"/>
                </a:solidFill>
                <a:effectLst/>
                <a:latin typeface="+mn-lt"/>
                <a:ea typeface="+mn-ea"/>
                <a:cs typeface="+mn-cs"/>
              </a:rPr>
              <a:t>Second dose: 0.2mg/kg rapid IV push.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Unstable</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Sedation</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Consider sedation with midazolam 0.05 mg/kg IV/IO.</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Synchronized cardioversion</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Initial 0.5</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1 J/kg.</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Repeat at 2 J/kg.</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Discuss additional treatment options.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Perform synchronized cardioversion if patient is unstable.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Consider other antiarrhythmics based on system protocols or phone consultation with pediatric specialist and/or medical director.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Amiodarone vs. lidocaine</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latin typeface="+mn-lt"/>
                <a:ea typeface="+mn-ea"/>
                <a:cs typeface="+mn-cs"/>
              </a:rPr>
              <a:t>Amiodarone not shown to be superior. Contact medical control if considering amiodarone, because it may affect further treatmen</a:t>
            </a:r>
            <a:r>
              <a:rPr lang="en-US" sz="1200" b="0" kern="1200" dirty="0">
                <a:solidFill>
                  <a:schemeClr val="tx1"/>
                </a:solidFill>
                <a:latin typeface="+mn-lt"/>
                <a:ea typeface="+mn-ea"/>
                <a:cs typeface="+mn-cs"/>
              </a:rPr>
              <a:t>t.</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study shows that adverse effects of amiodarone are dose related and common in pediatric</a:t>
            </a:r>
            <a:r>
              <a:rPr lang="en-US" sz="1200" b="0" kern="1200" dirty="0">
                <a:solidFill>
                  <a:schemeClr val="tx1"/>
                </a:solidFill>
                <a:effectLst/>
                <a:latin typeface="+mn-lt"/>
                <a:ea typeface="+mn-ea"/>
                <a:cs typeface="+mn-cs"/>
              </a:rPr>
              <a:t>s.</a:t>
            </a:r>
          </a:p>
          <a:p>
            <a:pPr marL="2457450" marR="0" lvl="5"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Dose-related risks of amiodarone IV should be considered with </a:t>
            </a:r>
            <a:r>
              <a:rPr lang="en-US" sz="1200" b="0" i="0" kern="1200" dirty="0">
                <a:solidFill>
                  <a:schemeClr val="tx1"/>
                </a:solidFill>
                <a:effectLst/>
                <a:latin typeface="+mn-lt"/>
                <a:ea typeface="+mn-ea"/>
                <a:cs typeface="+mn-cs"/>
              </a:rPr>
              <a:t>continuous arrythmias in pediatrics.</a:t>
            </a:r>
            <a:r>
              <a:rPr lang="en-US" sz="12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PEARLS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For witnessed/monitored ventricular tachycardia, try having the child cough.</a:t>
            </a:r>
            <a:endParaRPr lang="en-US" sz="1200" b="1" i="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Maximum dose of antiarrhythmic should be given before changing to another antiarrhythmic.</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Obtain a 12-lead after conversion.</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Closely monitor the child’s blood pressure and ECG during transport.</a:t>
            </a:r>
            <a:endParaRPr lang="en-US" dirty="0"/>
          </a:p>
        </p:txBody>
      </p:sp>
      <p:sp>
        <p:nvSpPr>
          <p:cNvPr id="4" name="Slide Number Placeholder 3"/>
          <p:cNvSpPr>
            <a:spLocks noGrp="1"/>
          </p:cNvSpPr>
          <p:nvPr>
            <p:ph type="sldNum" sz="quarter" idx="10"/>
          </p:nvPr>
        </p:nvSpPr>
        <p:spPr/>
        <p:txBody>
          <a:bodyPr/>
          <a:lstStyle/>
          <a:p>
            <a:fld id="{51774CDD-700E-4B5F-B850-80DC85C13EDE}" type="slidenum">
              <a:rPr lang="en-US" smtClean="0"/>
              <a:t>10</a:t>
            </a:fld>
            <a:endParaRPr lang="en-US" dirty="0"/>
          </a:p>
        </p:txBody>
      </p:sp>
    </p:spTree>
    <p:extLst>
      <p:ext uri="{BB962C8B-B14F-4D97-AF65-F5344CB8AC3E}">
        <p14:creationId xmlns:p14="http://schemas.microsoft.com/office/powerpoint/2010/main" val="1136851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Instructor</a:t>
            </a:r>
            <a:r>
              <a:rPr lang="en-US" baseline="0" dirty="0"/>
              <a:t> </a:t>
            </a:r>
            <a:r>
              <a:rPr lang="en-US" b="0" baseline="0" dirty="0"/>
              <a:t>Notes</a:t>
            </a:r>
          </a:p>
          <a:p>
            <a:pPr defTabSz="931774">
              <a:defRPr/>
            </a:pPr>
            <a:endParaRPr lang="en-US" baseline="0" dirty="0"/>
          </a:p>
          <a:p>
            <a:pPr marL="171450" indent="-171450" defTabSz="931774">
              <a:buFont typeface="Arial" panose="020B0604020202020204" pitchFamily="34" charset="0"/>
              <a:buChar char="•"/>
              <a:defRPr/>
            </a:pPr>
            <a:r>
              <a:rPr lang="en-US" dirty="0"/>
              <a:t>For students other than prehospital practitioners, dispatch information can be modified.</a:t>
            </a:r>
          </a:p>
          <a:p>
            <a:pPr marL="171450" indent="-171450" defTabSz="931774">
              <a:buFont typeface="Arial" panose="020B0604020202020204" pitchFamily="34" charset="0"/>
              <a:buChar char="•"/>
              <a:defRPr/>
            </a:pPr>
            <a:r>
              <a:rPr lang="en-US" dirty="0"/>
              <a:t>What are your initial concerns and possible differential diagnosis from the dispatch information?</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Initial</a:t>
            </a:r>
            <a:r>
              <a:rPr lang="en-US" baseline="0" dirty="0"/>
              <a:t> impression begins when the dispatch information is received. </a:t>
            </a:r>
          </a:p>
          <a:p>
            <a:pPr marL="1085850" lvl="2" indent="-171450" defTabSz="931774">
              <a:buFont typeface="Arial" panose="020B0604020202020204" pitchFamily="34" charset="0"/>
              <a:buChar char="•"/>
              <a:defRPr/>
            </a:pPr>
            <a:r>
              <a:rPr lang="en-US" dirty="0"/>
              <a:t>Initial concerns:</a:t>
            </a:r>
          </a:p>
          <a:p>
            <a:pPr marL="1543050" lvl="3" indent="-171450" defTabSz="931774">
              <a:buFont typeface="Arial" panose="020B0604020202020204" pitchFamily="34" charset="0"/>
              <a:buChar char="•"/>
              <a:defRPr/>
            </a:pPr>
            <a:r>
              <a:rPr lang="en-US" dirty="0"/>
              <a:t>Child is fussy, “won’t stop crying” with flulike symptoms.</a:t>
            </a:r>
          </a:p>
          <a:p>
            <a:pPr marL="1085850" lvl="2" indent="-171450" defTabSz="931774">
              <a:buFont typeface="Arial" panose="020B0604020202020204" pitchFamily="34" charset="0"/>
              <a:buChar char="•"/>
              <a:defRPr/>
            </a:pPr>
            <a:r>
              <a:rPr lang="en-US" dirty="0"/>
              <a:t>Differential diagnosis:</a:t>
            </a:r>
          </a:p>
          <a:p>
            <a:pPr marL="1543050" lvl="3" indent="-171450" defTabSz="931774">
              <a:buFont typeface="Arial" panose="020B0604020202020204" pitchFamily="34" charset="0"/>
              <a:buChar char="•"/>
              <a:defRPr/>
            </a:pPr>
            <a:r>
              <a:rPr lang="en-US" dirty="0"/>
              <a:t>COVID-19</a:t>
            </a:r>
          </a:p>
          <a:p>
            <a:pPr marL="1543050" lvl="3" indent="-171450" defTabSz="931774">
              <a:buFont typeface="Arial" panose="020B0604020202020204" pitchFamily="34" charset="0"/>
              <a:buChar char="•"/>
              <a:defRPr/>
            </a:pPr>
            <a:r>
              <a:rPr lang="en-US" dirty="0"/>
              <a:t>Influenza</a:t>
            </a:r>
          </a:p>
          <a:p>
            <a:pPr marL="1543050" lvl="3" indent="-171450" defTabSz="931774">
              <a:buFont typeface="Arial" panose="020B0604020202020204" pitchFamily="34" charset="0"/>
              <a:buChar char="•"/>
              <a:defRPr/>
            </a:pPr>
            <a:r>
              <a:rPr lang="en-US" dirty="0"/>
              <a:t>Dehydration</a:t>
            </a:r>
          </a:p>
          <a:p>
            <a:pPr marL="1543050" lvl="3" indent="-171450" defTabSz="931774">
              <a:buFont typeface="Arial" panose="020B0604020202020204" pitchFamily="34" charset="0"/>
              <a:buChar char="•"/>
              <a:defRPr/>
            </a:pPr>
            <a:r>
              <a:rPr lang="en-US" dirty="0"/>
              <a:t>Maltreatment/nonaccidental trauma</a:t>
            </a:r>
          </a:p>
          <a:p>
            <a:pPr marL="1543050" lvl="3" indent="-171450" defTabSz="931774">
              <a:buFont typeface="Arial" panose="020B0604020202020204" pitchFamily="34" charset="0"/>
              <a:buChar char="•"/>
              <a:defRPr/>
            </a:pPr>
            <a:r>
              <a:rPr lang="en-US" b="0" dirty="0"/>
              <a:t>Intussusception/abdominal pain </a:t>
            </a:r>
          </a:p>
          <a:p>
            <a:pPr marL="1543050" lvl="3" indent="-171450" defTabSz="931774">
              <a:buFont typeface="Arial" panose="020B0604020202020204" pitchFamily="34" charset="0"/>
              <a:buChar char="•"/>
              <a:defRPr/>
            </a:pPr>
            <a:r>
              <a:rPr lang="en-US" b="0" dirty="0"/>
              <a:t>Cardiac dysrhythmia</a:t>
            </a:r>
          </a:p>
          <a:p>
            <a:pPr marL="1543050" lvl="3" indent="-171450" defTabSz="931774">
              <a:buFont typeface="Arial" panose="020B0604020202020204" pitchFamily="34" charset="0"/>
              <a:buChar char="•"/>
              <a:defRPr/>
            </a:pPr>
            <a:r>
              <a:rPr lang="en-US" b="0" dirty="0"/>
              <a:t>Accidental ingestion </a:t>
            </a:r>
          </a:p>
          <a:p>
            <a:pPr marL="171450" lvl="0" indent="-171450" defTabSz="931774">
              <a:buFont typeface="Arial" panose="020B0604020202020204" pitchFamily="34" charset="0"/>
              <a:buChar char="•"/>
              <a:defRPr/>
            </a:pPr>
            <a:r>
              <a:rPr lang="en-US" b="0" dirty="0"/>
              <a:t>Discuss the importance of scene assessment and awareness.</a:t>
            </a:r>
          </a:p>
          <a:p>
            <a:pPr marL="628650" lvl="1" indent="-171450" defTabSz="931774">
              <a:buFont typeface="Arial" panose="020B0604020202020204" pitchFamily="34" charset="0"/>
              <a:buChar char="•"/>
              <a:defRPr/>
            </a:pPr>
            <a:r>
              <a:rPr lang="en-US" b="0" dirty="0"/>
              <a:t>Expand on how it applies to this case.</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Case 1 involves a 12-month-old female with fussiness and crying all night.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Diagnosis: </a:t>
            </a:r>
            <a:r>
              <a:rPr lang="en-US" sz="1200" b="0" dirty="0"/>
              <a:t>SVT.</a:t>
            </a:r>
            <a:endParaRPr lang="en-US" b="0" dirty="0"/>
          </a:p>
          <a:p>
            <a:r>
              <a:rPr lang="en-US" dirty="0"/>
              <a:t> </a:t>
            </a:r>
          </a:p>
        </p:txBody>
      </p:sp>
      <p:sp>
        <p:nvSpPr>
          <p:cNvPr id="4" name="Slide Number Placeholder 3"/>
          <p:cNvSpPr>
            <a:spLocks noGrp="1"/>
          </p:cNvSpPr>
          <p:nvPr>
            <p:ph type="sldNum" sz="quarter" idx="10"/>
          </p:nvPr>
        </p:nvSpPr>
        <p:spPr/>
        <p:txBody>
          <a:bodyPr/>
          <a:lstStyle/>
          <a:p>
            <a:fld id="{4912146E-B839-164B-9975-6846FA04A511}" type="slidenum">
              <a:rPr lang="en-US" smtClean="0"/>
              <a:pPr/>
              <a:t>11</a:t>
            </a:fld>
            <a:endParaRPr lang="en-US" dirty="0"/>
          </a:p>
        </p:txBody>
      </p:sp>
    </p:spTree>
    <p:extLst>
      <p:ext uri="{BB962C8B-B14F-4D97-AF65-F5344CB8AC3E}">
        <p14:creationId xmlns:p14="http://schemas.microsoft.com/office/powerpoint/2010/main" val="621225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171450" indent="-171450">
              <a:buFont typeface="Arial" panose="020B0604020202020204" pitchFamily="34" charset="0"/>
              <a:buChar char="•"/>
            </a:pPr>
            <a:r>
              <a:rPr lang="en-US" b="0" baseline="0" dirty="0"/>
              <a:t>Discuss the initial findings at the scene </a:t>
            </a:r>
            <a:r>
              <a:rPr lang="en-US" baseline="0" dirty="0"/>
              <a:t>and PAT findings</a:t>
            </a:r>
            <a:r>
              <a:rPr lang="en-US" b="0" baseline="0" dirty="0"/>
              <a:t>.</a:t>
            </a:r>
            <a:endParaRPr lang="en-US" b="1" baseline="0" dirty="0"/>
          </a:p>
          <a:p>
            <a:pPr marL="8001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dirty="0"/>
              <a:t>The parent is waiting for you outside in her vehicle. Child is secured in their car seat. </a:t>
            </a:r>
          </a:p>
          <a:p>
            <a:pPr marL="1143000" lvl="4" indent="-342900">
              <a:spcBef>
                <a:spcPts val="750"/>
              </a:spcBef>
              <a:buSzPct val="80000"/>
              <a:buFont typeface="Arial" panose="020B0604020202020204" pitchFamily="34" charset="0"/>
              <a:buChar char="•"/>
            </a:pPr>
            <a:r>
              <a:rPr lang="en-US" sz="2400" dirty="0"/>
              <a:t>PAT</a:t>
            </a:r>
          </a:p>
          <a:p>
            <a:pPr marL="1600200" lvl="5" indent="-342900">
              <a:spcBef>
                <a:spcPts val="750"/>
              </a:spcBef>
              <a:buSzPct val="80000"/>
              <a:buFont typeface="Arial" panose="020B0604020202020204" pitchFamily="34" charset="0"/>
              <a:buChar char="•"/>
            </a:pPr>
            <a:r>
              <a:rPr lang="en-US" sz="2400" dirty="0"/>
              <a:t>Appearance:</a:t>
            </a:r>
            <a:r>
              <a:rPr lang="en-US" sz="2400" baseline="0" dirty="0"/>
              <a:t> </a:t>
            </a:r>
            <a:r>
              <a:rPr lang="en-US" sz="2400" dirty="0"/>
              <a:t>Alert, active, inconsolable</a:t>
            </a:r>
            <a:r>
              <a:rPr lang="en-US" sz="2400" b="1" dirty="0"/>
              <a:t>.</a:t>
            </a:r>
          </a:p>
          <a:p>
            <a:pPr marL="1600200" marR="0" lvl="5"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dirty="0"/>
              <a:t>Work of breathing: Crying, no audible sounds or distress</a:t>
            </a:r>
            <a:r>
              <a:rPr lang="en-US" sz="2400" b="1" dirty="0"/>
              <a:t>.</a:t>
            </a:r>
          </a:p>
          <a:p>
            <a:pPr marL="1600200" marR="0" lvl="5"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dirty="0"/>
              <a:t>Circulation: </a:t>
            </a:r>
            <a:r>
              <a:rPr lang="en-US" dirty="0"/>
              <a:t>Skin is normal and pink.</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t>Parent states that the child has “been fussy and crying all </a:t>
            </a:r>
            <a:r>
              <a:rPr lang="en-US" b="0" kern="0" dirty="0"/>
              <a:t>night.”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kern="0" dirty="0"/>
              <a:t>Parent states child has not eaten well and “she felt a little warm.”</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kern="0" dirty="0"/>
              <a:t>The parent drove around the block to put her to sleep, and a car ride usually 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kern="0" dirty="0"/>
              <a:t>Discuss additional precautions or concerns that may be warranted based on initial observation</a:t>
            </a:r>
            <a:r>
              <a:rPr lang="en-US" b="0" kern="0" dirty="0"/>
              <a:t>s.</a:t>
            </a:r>
          </a:p>
          <a:p>
            <a:pPr marL="628650" lvl="1"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7D9ABA14-E0BF-4CBF-A78A-9309057C9CEC}" type="slidenum">
              <a:rPr lang="en-US" smtClean="0"/>
              <a:pPr/>
              <a:t>12</a:t>
            </a:fld>
            <a:endParaRPr lang="en-US" dirty="0"/>
          </a:p>
        </p:txBody>
      </p:sp>
    </p:spTree>
    <p:extLst>
      <p:ext uri="{BB962C8B-B14F-4D97-AF65-F5344CB8AC3E}">
        <p14:creationId xmlns:p14="http://schemas.microsoft.com/office/powerpoint/2010/main" val="2467518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Instructor Notes</a:t>
            </a:r>
          </a:p>
          <a:p>
            <a:pPr marL="0" lvl="0" indent="0">
              <a:buFont typeface="Arial" panose="020B0604020202020204" pitchFamily="34" charset="0"/>
              <a:buNone/>
            </a:pPr>
            <a:endParaRPr lang="en-US" baseline="0" dirty="0"/>
          </a:p>
          <a:p>
            <a:pPr marL="171450" lvl="0" indent="-171450">
              <a:buFont typeface="Arial" panose="020B0604020202020204" pitchFamily="34" charset="0"/>
              <a:buChar char="•"/>
            </a:pPr>
            <a:r>
              <a:rPr lang="en-US" baseline="0" dirty="0"/>
              <a:t>Is this patient “Quick” or “Not </a:t>
            </a:r>
            <a:r>
              <a:rPr lang="en-US" b="0" baseline="0" dirty="0"/>
              <a:t>Quick”?</a:t>
            </a:r>
          </a:p>
          <a:p>
            <a:pPr marL="628650" lvl="1" indent="-171450">
              <a:buFont typeface="Arial" panose="020B0604020202020204" pitchFamily="34" charset="0"/>
              <a:buChar char="•"/>
            </a:pPr>
            <a:r>
              <a:rPr lang="en-US" b="0" baseline="0" dirty="0"/>
              <a:t>The patient is “Not Quick.” </a:t>
            </a:r>
          </a:p>
          <a:p>
            <a:pPr marL="1085850" lvl="2" indent="-171450">
              <a:buFont typeface="Arial" panose="020B0604020202020204" pitchFamily="34" charset="0"/>
              <a:buChar char="•"/>
            </a:pPr>
            <a:r>
              <a:rPr lang="en-US" b="0" baseline="0" dirty="0"/>
              <a:t>Expand how this determination was made.</a:t>
            </a: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Have you identified any possible red flags?</a:t>
            </a:r>
          </a:p>
          <a:p>
            <a:pPr marL="628650" lvl="1" indent="-171450">
              <a:buFont typeface="Arial" panose="020B0604020202020204" pitchFamily="34" charset="0"/>
              <a:buChar char="•"/>
            </a:pPr>
            <a:r>
              <a:rPr lang="en-US" sz="1200" b="0" dirty="0"/>
              <a:t>Crying, inconsolable.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Participant engagement:</a:t>
            </a:r>
          </a:p>
          <a:p>
            <a:pPr marL="640080" lvl="2" indent="-182880">
              <a:buFont typeface="Arial" panose="020B0604020202020204" pitchFamily="34" charset="0"/>
              <a:buChar char="•"/>
              <a:defRPr sz="1700"/>
            </a:pPr>
            <a:r>
              <a:rPr lang="en-US" dirty="0"/>
              <a:t>Remind participants that completing a thorough assessment and history in pediatrics </a:t>
            </a:r>
            <a:r>
              <a:rPr lang="en-US" baseline="0" dirty="0"/>
              <a:t>is of utmost importance</a:t>
            </a:r>
            <a:r>
              <a:rPr lang="en-US" dirty="0"/>
              <a:t>. </a:t>
            </a:r>
          </a:p>
          <a:p>
            <a:pPr marL="640080" lvl="2" indent="-182880">
              <a:buFont typeface="Arial" panose="020B0604020202020204" pitchFamily="34" charset="0"/>
              <a:buChar char="•"/>
              <a:defRPr sz="1700"/>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13</a:t>
            </a:fld>
            <a:endParaRPr lang="en-US" dirty="0"/>
          </a:p>
        </p:txBody>
      </p:sp>
    </p:spTree>
    <p:extLst>
      <p:ext uri="{BB962C8B-B14F-4D97-AF65-F5344CB8AC3E}">
        <p14:creationId xmlns:p14="http://schemas.microsoft.com/office/powerpoint/2010/main" val="2444883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dirty="0"/>
              <a:t>Instructor Notes</a:t>
            </a:r>
          </a:p>
          <a:p>
            <a:endParaRPr lang="en-US" sz="1200" baseline="0" dirty="0"/>
          </a:p>
          <a:p>
            <a:pPr marL="171450" indent="-171450">
              <a:buFont typeface="Arial" panose="020B0604020202020204" pitchFamily="34" charset="0"/>
              <a:buChar char="•"/>
            </a:pPr>
            <a:r>
              <a:rPr lang="en-US" sz="1200" baseline="0" dirty="0"/>
              <a:t>Discuss the primary </a:t>
            </a:r>
            <a:r>
              <a:rPr lang="en-US" sz="1200" b="0" baseline="0" dirty="0"/>
              <a:t>survey.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baseline="0" dirty="0"/>
              <a:t>Note that the PAT is completed prior to the primary survey.</a:t>
            </a:r>
          </a:p>
          <a:p>
            <a:pPr marL="1085850" lvl="2" indent="-171450">
              <a:buFont typeface="Arial" panose="020B0604020202020204" pitchFamily="34" charset="0"/>
              <a:buChar char="•"/>
            </a:pPr>
            <a:r>
              <a:rPr lang="en-US" sz="1200" b="0" baseline="0" dirty="0"/>
              <a:t>Ask participants to explain any abnormal findings of their patient(s), whether physically and/or developmentally, and why. </a:t>
            </a:r>
          </a:p>
          <a:p>
            <a:pPr marL="228600" marR="0" lvl="2"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1200" b="0" dirty="0"/>
              <a:t>Discuss any life threats identified in this case.</a:t>
            </a:r>
          </a:p>
          <a:p>
            <a:pPr marL="6858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1200" b="0" dirty="0"/>
              <a:t>There are no life threats.</a:t>
            </a:r>
          </a:p>
          <a:p>
            <a:pPr marL="342900" lvl="2" indent="-342900">
              <a:spcBef>
                <a:spcPts val="750"/>
              </a:spcBef>
              <a:buFont typeface="Arial" panose="020B0604020202020204" pitchFamily="34" charset="0"/>
              <a:buChar char="•"/>
            </a:pPr>
            <a:r>
              <a:rPr lang="en-US" sz="1200" b="0" dirty="0"/>
              <a:t>Primary survey</a:t>
            </a:r>
          </a:p>
          <a:p>
            <a:pPr marL="685800" lvl="3" indent="-342900">
              <a:spcBef>
                <a:spcPts val="750"/>
              </a:spcBef>
              <a:buSzPct val="80000"/>
              <a:buFont typeface="Arial" panose="020B0604020202020204" pitchFamily="34" charset="0"/>
              <a:buChar char="•"/>
            </a:pPr>
            <a:r>
              <a:rPr lang="en-US" sz="1200" b="0" dirty="0"/>
              <a:t>X ‒ No bleeding found.</a:t>
            </a:r>
          </a:p>
          <a:p>
            <a:pPr marL="635000" lvl="3" indent="-292100">
              <a:spcBef>
                <a:spcPts val="750"/>
              </a:spcBef>
              <a:buSzPct val="80000"/>
              <a:buFont typeface="Wingdings" charset="2"/>
              <a:buChar char="§"/>
            </a:pPr>
            <a:r>
              <a:rPr lang="en-US" sz="1200" b="0" dirty="0"/>
              <a:t> A ‒ Open, crying.</a:t>
            </a:r>
          </a:p>
          <a:p>
            <a:pPr marL="6858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1200" b="0" dirty="0"/>
              <a:t>B ‒ Rapid with good rise and fall of the chest. Lung sounds are clear bilaterally.</a:t>
            </a:r>
          </a:p>
          <a:p>
            <a:pPr marL="6858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1200" b="0" dirty="0"/>
              <a:t>C ‒ Brachial</a:t>
            </a:r>
            <a:r>
              <a:rPr lang="en-US" sz="1200" b="0" dirty="0">
                <a:ea typeface="Times New Roman" panose="02020603050405020304" pitchFamily="18" charset="0"/>
              </a:rPr>
              <a:t> pulses are strong, rapid, and regular. Capillary refill time is &lt;2 seconds. Skin is warm and pink.</a:t>
            </a:r>
            <a:endParaRPr lang="en-US" sz="1200" b="0" dirty="0"/>
          </a:p>
          <a:p>
            <a:pPr marL="685800" lvl="3" indent="-342900">
              <a:spcBef>
                <a:spcPts val="750"/>
              </a:spcBef>
              <a:buSzPct val="80000"/>
              <a:buFont typeface="Arial" panose="020B0604020202020204" pitchFamily="34" charset="0"/>
              <a:buChar char="•"/>
            </a:pPr>
            <a:r>
              <a:rPr lang="en-US" sz="1200" b="0" dirty="0"/>
              <a:t>D ‒ Alert and active; GCS = 15 (E4, V5, M6).</a:t>
            </a:r>
          </a:p>
          <a:p>
            <a:pPr marL="685800" lvl="3" indent="-342900">
              <a:spcBef>
                <a:spcPts val="750"/>
              </a:spcBef>
              <a:buSzPct val="80000"/>
              <a:buFont typeface="Arial" panose="020B0604020202020204" pitchFamily="34" charset="0"/>
              <a:buChar char="•"/>
            </a:pPr>
            <a:r>
              <a:rPr lang="en-US" sz="1200" b="0" dirty="0"/>
              <a:t>E ‒ Sitting in car seat of vehicle.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What would your initial treatment be?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Discuss treatment options per local guidelines and </a:t>
            </a:r>
            <a:r>
              <a:rPr lang="en-US" sz="1200" b="0" dirty="0"/>
              <a:t>policy.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Treatment should be focused on calming child and reducing cardiac demand.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Reduce possible fever.</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Expand on early measures that may be used to maintain normal body temperature.</a:t>
            </a:r>
          </a:p>
          <a:p>
            <a:pPr marL="228600" lvl="2" indent="-342900">
              <a:spcBef>
                <a:spcPts val="750"/>
              </a:spcBef>
              <a:buSzPct val="80000"/>
              <a:buFont typeface="Arial" panose="020B0604020202020204" pitchFamily="34" charset="0"/>
              <a:buChar char="•"/>
            </a:pPr>
            <a:endParaRPr lang="en-US" sz="1200" dirty="0"/>
          </a:p>
          <a:p>
            <a:endParaRPr lang="en-US" sz="1200" baseline="0"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14</a:t>
            </a:fld>
            <a:endParaRPr lang="en-US" dirty="0"/>
          </a:p>
        </p:txBody>
      </p:sp>
    </p:spTree>
    <p:extLst>
      <p:ext uri="{BB962C8B-B14F-4D97-AF65-F5344CB8AC3E}">
        <p14:creationId xmlns:p14="http://schemas.microsoft.com/office/powerpoint/2010/main" val="4064052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171450" indent="-171450">
              <a:buFont typeface="Arial" panose="020B0604020202020204" pitchFamily="34" charset="0"/>
              <a:buChar char="•"/>
            </a:pPr>
            <a:r>
              <a:rPr lang="en-US" dirty="0"/>
              <a:t>Review history </a:t>
            </a:r>
            <a:r>
              <a:rPr lang="en-US" baseline="0" dirty="0"/>
              <a:t>taking using the OPQRST mnemonic.</a:t>
            </a:r>
          </a:p>
          <a:p>
            <a:pPr lvl="1"/>
            <a:r>
              <a:rPr lang="en-US" dirty="0"/>
              <a:t>O – Rapid</a:t>
            </a:r>
            <a:r>
              <a:rPr lang="en-US" sz="800" dirty="0"/>
              <a:t> </a:t>
            </a:r>
            <a:endParaRPr lang="en-US" dirty="0"/>
          </a:p>
          <a:p>
            <a:pPr lvl="1"/>
            <a:r>
              <a:rPr lang="en-US" dirty="0"/>
              <a:t>P – Unclear</a:t>
            </a:r>
          </a:p>
          <a:p>
            <a:pPr lvl="1"/>
            <a:r>
              <a:rPr lang="en-US" dirty="0"/>
              <a:t>Q – Unable to assess</a:t>
            </a:r>
          </a:p>
          <a:p>
            <a:pPr lvl="1"/>
            <a:r>
              <a:rPr lang="en-US" dirty="0"/>
              <a:t>R – Unable to assess</a:t>
            </a:r>
          </a:p>
          <a:p>
            <a:pPr lvl="1"/>
            <a:r>
              <a:rPr lang="en-US" dirty="0"/>
              <a:t>S – Unknown</a:t>
            </a:r>
          </a:p>
          <a:p>
            <a:pPr lvl="1"/>
            <a:r>
              <a:rPr lang="en-US" dirty="0"/>
              <a:t>T – 6 hours</a:t>
            </a:r>
          </a:p>
          <a:p>
            <a:pPr marL="171450" lvl="0" indent="-171450">
              <a:buFont typeface="Arial" panose="020B0604020202020204" pitchFamily="34" charset="0"/>
              <a:buChar char="•"/>
            </a:pPr>
            <a:r>
              <a:rPr lang="en-US" dirty="0"/>
              <a:t>Participant engagement:</a:t>
            </a:r>
          </a:p>
          <a:p>
            <a:pPr marL="628650" lvl="1" indent="-171450">
              <a:buFont typeface="Arial" panose="020B0604020202020204" pitchFamily="34" charset="0"/>
              <a:buChar char="•"/>
            </a:pPr>
            <a:r>
              <a:rPr lang="en-US" dirty="0"/>
              <a:t>Discuss the importance of continuously reevaluating pediatric mental st</a:t>
            </a:r>
            <a:r>
              <a:rPr lang="en-US" b="0" dirty="0"/>
              <a:t>atus.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Expand on additional measures that may be used to calm the patient.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2146E-B839-164B-9975-6846FA04A5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3899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Review history taking using SAMPLER</a:t>
            </a:r>
            <a:r>
              <a:rPr lang="en-US" b="0" dirty="0"/>
              <a:t>.</a:t>
            </a:r>
          </a:p>
          <a:p>
            <a:pPr marL="565150" lvl="2" indent="-273050">
              <a:buSzPct val="80000"/>
              <a:buFont typeface="Wingdings" charset="2"/>
              <a:buChar char="§"/>
              <a:tabLst>
                <a:tab pos="1028700" algn="l"/>
              </a:tabLst>
            </a:pPr>
            <a:r>
              <a:rPr lang="en-US" sz="3100" dirty="0"/>
              <a:t>S ‒ Loss of appetite, vomited </a:t>
            </a:r>
            <a:r>
              <a:rPr lang="en-US" sz="3100" b="0" dirty="0"/>
              <a:t>once, very fussy and inconsolable, warm to touch.</a:t>
            </a:r>
          </a:p>
          <a:p>
            <a:pPr marL="565150" lvl="2" indent="-273050">
              <a:buSzPct val="80000"/>
              <a:buFont typeface="Wingdings" charset="2"/>
              <a:buChar char="§"/>
              <a:tabLst>
                <a:tab pos="1028700" algn="l"/>
              </a:tabLst>
            </a:pPr>
            <a:r>
              <a:rPr lang="en-US" sz="3100" b="0" dirty="0"/>
              <a:t>A</a:t>
            </a:r>
            <a:r>
              <a:rPr lang="en-US" sz="3100" b="0" baseline="0" dirty="0"/>
              <a:t> </a:t>
            </a:r>
            <a:r>
              <a:rPr lang="en-US" sz="3100" b="0" dirty="0"/>
              <a:t>‒ No known allergies.</a:t>
            </a:r>
          </a:p>
          <a:p>
            <a:pPr marL="565150" lvl="2" indent="-273050">
              <a:buSzPct val="80000"/>
              <a:buFont typeface="Wingdings" charset="2"/>
              <a:buChar char="§"/>
            </a:pPr>
            <a:r>
              <a:rPr lang="en-US" sz="3100" b="0" dirty="0"/>
              <a:t>M</a:t>
            </a:r>
            <a:r>
              <a:rPr lang="en-US" sz="3100" b="0" baseline="0" dirty="0"/>
              <a:t> </a:t>
            </a:r>
            <a:r>
              <a:rPr lang="en-US" sz="3100" b="0" dirty="0"/>
              <a:t>‒Tylenol 4 hours ago for fever.</a:t>
            </a:r>
            <a:endParaRPr lang="en-US" sz="3100" b="0" baseline="-25000" dirty="0"/>
          </a:p>
          <a:p>
            <a:pPr marL="565150" lvl="2" indent="-273050">
              <a:buSzPct val="80000"/>
              <a:buFont typeface="Wingdings" charset="2"/>
              <a:buChar char="§"/>
            </a:pPr>
            <a:r>
              <a:rPr lang="en-US" sz="3100" b="0" dirty="0"/>
              <a:t>P</a:t>
            </a:r>
            <a:r>
              <a:rPr lang="en-US" sz="3100" b="0" baseline="0" dirty="0"/>
              <a:t> </a:t>
            </a:r>
            <a:r>
              <a:rPr lang="en-US" sz="3100" b="0" dirty="0"/>
              <a:t>‒ None.</a:t>
            </a:r>
          </a:p>
          <a:p>
            <a:pPr marL="565150" lvl="2" indent="-273050">
              <a:buSzPct val="80000"/>
              <a:buFont typeface="Wingdings" charset="2"/>
              <a:buChar char="§"/>
            </a:pPr>
            <a:r>
              <a:rPr lang="en-US" sz="3100" b="0" dirty="0"/>
              <a:t>L</a:t>
            </a:r>
            <a:r>
              <a:rPr lang="en-US" sz="3100" b="0" baseline="0" dirty="0"/>
              <a:t> </a:t>
            </a:r>
            <a:r>
              <a:rPr lang="en-US" sz="3100" b="0" dirty="0"/>
              <a:t>‒ Has not eaten since 1900. Ate a few bites of baby food at 1700.</a:t>
            </a:r>
          </a:p>
          <a:p>
            <a:pPr marL="565150" lvl="2" indent="-273050">
              <a:buSzPct val="80000"/>
              <a:buFont typeface="Wingdings" charset="2"/>
              <a:buChar char="§"/>
            </a:pPr>
            <a:r>
              <a:rPr lang="en-US" sz="3100" b="0" dirty="0"/>
              <a:t>E – Has not slept all night. Hospital nurse advised to call EMS.</a:t>
            </a:r>
          </a:p>
          <a:p>
            <a:pPr marL="565150" lvl="2" indent="-273050">
              <a:buSzPct val="80000"/>
              <a:buFont typeface="Wingdings" charset="2"/>
              <a:buChar char="§"/>
            </a:pPr>
            <a:r>
              <a:rPr lang="en-US" sz="3100" b="0" dirty="0"/>
              <a:t>R – Possible infection.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2146E-B839-164B-9975-6846FA04A5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0352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371600" y="1143000"/>
            <a:ext cx="4114800" cy="3086100"/>
          </a:xfrm>
          <a:ln/>
        </p:spPr>
      </p:sp>
      <p:sp>
        <p:nvSpPr>
          <p:cNvPr id="5632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a:t>Instructor Notes</a:t>
            </a:r>
          </a:p>
          <a:p>
            <a:endParaRPr lang="en-US" dirty="0"/>
          </a:p>
          <a:p>
            <a:pPr marL="171450" indent="-171450">
              <a:buFont typeface="Arial" panose="020B0604020202020204" pitchFamily="34" charset="0"/>
              <a:buChar char="•"/>
            </a:pPr>
            <a:r>
              <a:rPr lang="en-US" dirty="0"/>
              <a:t>Discuss what the vital signs tell us about the patient.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SpO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95% on room air.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 oxygen needed?</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Discuss </a:t>
            </a:r>
            <a:r>
              <a:rPr lang="en-US" sz="1200" b="0" kern="1200" dirty="0">
                <a:solidFill>
                  <a:schemeClr val="tx1"/>
                </a:solidFill>
                <a:effectLst/>
                <a:latin typeface="+mn-lt"/>
                <a:ea typeface="+mn-ea"/>
                <a:cs typeface="+mn-cs"/>
              </a:rPr>
              <a:t>treatment options in your region.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ETCO</a:t>
            </a:r>
            <a:r>
              <a:rPr kumimoji="0" lang="en-US" sz="1200" b="0" i="0" u="none" strike="noStrike" kern="1200" cap="none" spc="0" normalizeH="0" baseline="-25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 is 34.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Discuss reason for low ETCO</a:t>
            </a:r>
            <a:r>
              <a:rPr kumimoji="0" lang="en-US" sz="1200" b="0" i="0" u="none" strike="noStrike" kern="1200" cap="none" spc="0" normalizeH="0" baseline="-25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Excess CO</a:t>
            </a:r>
            <a:r>
              <a:rPr kumimoji="0" lang="en-US" sz="1200" b="0" i="0" u="none" strike="noStrike" kern="1200" cap="none" spc="0" normalizeH="0" baseline="-25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 exhaled through hyperventilation.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Respiratory rate is 50.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Blood pressure is 96/53.</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If shock, why isn’t BP low?</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Child is compensating.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Blood glucose is 94.</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Weight is 10 kg per length-based tape.</a:t>
            </a:r>
            <a:endParaRPr lang="en-US" sz="1200" b="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Diagnostics indicate SVT.</a:t>
            </a:r>
          </a:p>
          <a:p>
            <a:pPr marL="171450" indent="-171450">
              <a:buFont typeface="Arial" panose="020B0604020202020204" pitchFamily="34" charset="0"/>
              <a:buChar char="•"/>
              <a:defRPr/>
            </a:pPr>
            <a:r>
              <a:rPr lang="en-US" b="0" dirty="0"/>
              <a:t>Participant engagement:</a:t>
            </a:r>
          </a:p>
          <a:p>
            <a:pPr marL="628650" lvl="1" indent="-171450">
              <a:buFont typeface="Arial" panose="020B0604020202020204" pitchFamily="34" charset="0"/>
              <a:buChar char="•"/>
              <a:defRPr/>
            </a:pPr>
            <a:r>
              <a:rPr lang="en-US" b="0" dirty="0"/>
              <a:t>Discuss typical vital signs for age.</a:t>
            </a:r>
          </a:p>
          <a:p>
            <a:pPr marL="628650" lvl="1" indent="-171450">
              <a:buFont typeface="Arial" panose="020B0604020202020204" pitchFamily="34" charset="0"/>
              <a:buChar char="•"/>
              <a:defRPr/>
            </a:pPr>
            <a:r>
              <a:rPr lang="en-US" b="0" dirty="0"/>
              <a:t>Discuss the indication of the low ETCO</a:t>
            </a:r>
            <a:r>
              <a:rPr lang="en-US" b="0" baseline="-25000" dirty="0"/>
              <a:t>2</a:t>
            </a:r>
            <a:r>
              <a:rPr lang="en-US" b="0" dirty="0"/>
              <a:t>.</a:t>
            </a:r>
          </a:p>
          <a:p>
            <a:pPr marL="628650" lvl="1" indent="-171450">
              <a:buFont typeface="Arial" panose="020B0604020202020204" pitchFamily="34" charset="0"/>
              <a:buChar char="•"/>
              <a:defRPr/>
            </a:pPr>
            <a:r>
              <a:rPr lang="en-US" b="0" dirty="0"/>
              <a:t>Expand on initial measures that may be used to slow the heart rate.</a:t>
            </a:r>
          </a:p>
          <a:p>
            <a:pPr marL="0" indent="0">
              <a:buFont typeface="Arial" panose="020B0604020202020204" pitchFamily="34" charset="0"/>
              <a:buNone/>
              <a:defRPr/>
            </a:pPr>
            <a:endParaRPr lang="en-US" b="0"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785372" indent="-302066" eaLnBrk="0" hangingPunct="0">
              <a:defRPr sz="2500">
                <a:solidFill>
                  <a:schemeClr val="tx1"/>
                </a:solidFill>
                <a:latin typeface="Arial" panose="020B0604020202020204" pitchFamily="34" charset="0"/>
                <a:ea typeface="ＭＳ Ｐゴシック" panose="020B0600070205080204" pitchFamily="34" charset="-128"/>
              </a:defRPr>
            </a:lvl2pPr>
            <a:lvl3pPr marL="1208265" indent="-241653" eaLnBrk="0" hangingPunct="0">
              <a:defRPr sz="2500">
                <a:solidFill>
                  <a:schemeClr val="tx1"/>
                </a:solidFill>
                <a:latin typeface="Arial" panose="020B0604020202020204" pitchFamily="34" charset="0"/>
                <a:ea typeface="ＭＳ Ｐゴシック" panose="020B0600070205080204" pitchFamily="34" charset="-128"/>
              </a:defRPr>
            </a:lvl3pPr>
            <a:lvl4pPr marL="1691571" indent="-241653" eaLnBrk="0" hangingPunct="0">
              <a:defRPr sz="2500">
                <a:solidFill>
                  <a:schemeClr val="tx1"/>
                </a:solidFill>
                <a:latin typeface="Arial" panose="020B0604020202020204" pitchFamily="34" charset="0"/>
                <a:ea typeface="ＭＳ Ｐゴシック" panose="020B0600070205080204" pitchFamily="34" charset="-128"/>
              </a:defRPr>
            </a:lvl4pPr>
            <a:lvl5pPr marL="2174878" indent="-241653" eaLnBrk="0" hangingPunct="0">
              <a:defRPr sz="2500">
                <a:solidFill>
                  <a:schemeClr val="tx1"/>
                </a:solidFill>
                <a:latin typeface="Arial" panose="020B0604020202020204" pitchFamily="34" charset="0"/>
                <a:ea typeface="ＭＳ Ｐゴシック" panose="020B0600070205080204" pitchFamily="34" charset="-128"/>
              </a:defRPr>
            </a:lvl5pPr>
            <a:lvl6pPr marL="2658184"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41490"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24796"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08102"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851E97FA-2DDF-453C-BAE1-9B1A1A1B3656}" type="slidenum">
              <a:rPr lang="en-US" altLang="en-US" sz="1300">
                <a:solidFill>
                  <a:prstClr val="black"/>
                </a:solidFill>
              </a:rPr>
              <a:pPr eaLnBrk="1" hangingPunct="1"/>
              <a:t>17</a:t>
            </a:fld>
            <a:endParaRPr lang="en-US" altLang="en-US" sz="1300" dirty="0">
              <a:solidFill>
                <a:prstClr val="black"/>
              </a:solidFill>
            </a:endParaRPr>
          </a:p>
        </p:txBody>
      </p:sp>
    </p:spTree>
    <p:extLst>
      <p:ext uri="{BB962C8B-B14F-4D97-AF65-F5344CB8AC3E}">
        <p14:creationId xmlns:p14="http://schemas.microsoft.com/office/powerpoint/2010/main" val="4559679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r>
              <a:rPr lang="en-US" b="0" dirty="0"/>
              <a:t>Instructor Notes</a:t>
            </a:r>
          </a:p>
          <a:p>
            <a:endParaRPr lang="en-US" b="1" dirty="0"/>
          </a:p>
          <a:p>
            <a:pPr marL="171450" indent="-171450">
              <a:buFont typeface="Arial" panose="020B0604020202020204" pitchFamily="34" charset="0"/>
              <a:buChar char="•"/>
            </a:pPr>
            <a:r>
              <a:rPr lang="en-US" b="1" dirty="0"/>
              <a:t>HEENT</a:t>
            </a:r>
          </a:p>
          <a:p>
            <a:pPr marL="628650" lvl="1" indent="-171450">
              <a:buFont typeface="Arial" panose="020B0604020202020204" pitchFamily="34" charset="0"/>
              <a:buChar char="•"/>
            </a:pPr>
            <a:r>
              <a:rPr lang="en-US" dirty="0"/>
              <a:t>Head: Moist mucous membranes</a:t>
            </a:r>
          </a:p>
          <a:p>
            <a:pPr marL="628650" lvl="1" indent="-171450">
              <a:buFont typeface="Arial" panose="020B0604020202020204" pitchFamily="34" charset="0"/>
              <a:buChar char="•"/>
            </a:pPr>
            <a:r>
              <a:rPr lang="en-US" dirty="0"/>
              <a:t>Eyes: PERRL</a:t>
            </a:r>
          </a:p>
          <a:p>
            <a:pPr marL="628650" lvl="1" indent="-171450">
              <a:buFont typeface="Arial" panose="020B0604020202020204" pitchFamily="34" charset="0"/>
              <a:buChar char="•"/>
            </a:pPr>
            <a:r>
              <a:rPr lang="en-US" dirty="0"/>
              <a:t>Ears: Unremarkable</a:t>
            </a:r>
          </a:p>
          <a:p>
            <a:pPr marL="628650" lvl="1" indent="-171450">
              <a:buFont typeface="Arial" panose="020B0604020202020204" pitchFamily="34" charset="0"/>
              <a:buChar char="•"/>
            </a:pPr>
            <a:r>
              <a:rPr lang="en-US" dirty="0"/>
              <a:t>Nose: </a:t>
            </a:r>
            <a:r>
              <a:rPr lang="en-US" sz="1200" dirty="0">
                <a:solidFill>
                  <a:prstClr val="black"/>
                </a:solidFill>
                <a:latin typeface="+mn-lt"/>
              </a:rPr>
              <a:t>Mucus present</a:t>
            </a:r>
          </a:p>
          <a:p>
            <a:pPr marL="628650" lvl="1" indent="-171450">
              <a:buFont typeface="Arial" panose="020B0604020202020204" pitchFamily="34" charset="0"/>
              <a:buChar char="•"/>
            </a:pPr>
            <a:r>
              <a:rPr lang="en-US" dirty="0"/>
              <a:t>Throat: Unremarkable</a:t>
            </a:r>
          </a:p>
          <a:p>
            <a:pPr marL="171450" indent="-171450">
              <a:buFont typeface="Arial" panose="020B0604020202020204" pitchFamily="34" charset="0"/>
              <a:buChar char="•"/>
            </a:pPr>
            <a:r>
              <a:rPr lang="en-US" b="1" dirty="0"/>
              <a:t>Heart and lungs</a:t>
            </a:r>
          </a:p>
          <a:p>
            <a:pPr marL="742950" lvl="1" indent="-285750" defTabSz="914400">
              <a:buFont typeface="Arial" panose="020B0604020202020204" pitchFamily="34" charset="0"/>
              <a:buChar char="•"/>
              <a:defRPr/>
            </a:pPr>
            <a:r>
              <a:rPr lang="en-US" sz="1400" dirty="0">
                <a:solidFill>
                  <a:prstClr val="black"/>
                </a:solidFill>
              </a:rPr>
              <a:t>Lung sounds, clear bilaterally. Heart sounds are normal, no murmur.</a:t>
            </a:r>
          </a:p>
          <a:p>
            <a:pPr marL="1200150" lvl="2" indent="-285750" defTabSz="914400">
              <a:buFont typeface="Arial" panose="020B0604020202020204" pitchFamily="34" charset="0"/>
              <a:buChar char="•"/>
              <a:defRPr/>
            </a:pPr>
            <a:r>
              <a:rPr lang="en-US" sz="1200" dirty="0">
                <a:solidFill>
                  <a:prstClr val="black"/>
                </a:solidFill>
              </a:rPr>
              <a:t>Respirations rapid with good rise and fall. (Crying.)</a:t>
            </a:r>
            <a:endParaRPr lang="en-US" b="1" dirty="0"/>
          </a:p>
          <a:p>
            <a:pPr marL="171450" indent="-171450">
              <a:buFont typeface="Arial" panose="020B0604020202020204" pitchFamily="34" charset="0"/>
              <a:buChar char="•"/>
            </a:pPr>
            <a:r>
              <a:rPr lang="en-US" b="1" dirty="0"/>
              <a:t>Neuro</a:t>
            </a:r>
          </a:p>
          <a:p>
            <a:pPr marL="628650" lvl="1" indent="-171450">
              <a:buFont typeface="Arial" panose="020B0604020202020204" pitchFamily="34" charset="0"/>
              <a:buChar char="•"/>
            </a:pPr>
            <a:r>
              <a:rPr lang="en-US" dirty="0"/>
              <a:t>Circulation, motor, and sensory (CMS) intact</a:t>
            </a:r>
            <a:r>
              <a:rPr lang="en-US" b="1" dirty="0"/>
              <a:t>.</a:t>
            </a:r>
            <a:r>
              <a:rPr lang="en-US" dirty="0"/>
              <a:t> Capillary refill is &lt;2</a:t>
            </a:r>
            <a:r>
              <a:rPr lang="en-US" baseline="0" dirty="0"/>
              <a:t> seconds. R</a:t>
            </a:r>
            <a:r>
              <a:rPr lang="en-US" dirty="0"/>
              <a:t>apid brachial pulse. Inconsolable</a:t>
            </a:r>
            <a:r>
              <a:rPr kumimoji="0" lang="en-US" sz="1200" b="0" i="0" u="none" strike="noStrike" kern="1200" cap="none" spc="0" normalizeH="0" baseline="0" noProof="0" dirty="0">
                <a:ln>
                  <a:noFill/>
                </a:ln>
                <a:solidFill>
                  <a:prstClr val="black"/>
                </a:solidFill>
                <a:effectLst/>
                <a:uLnTx/>
                <a:uFillTx/>
                <a:latin typeface="+mn-lt"/>
                <a:ea typeface="+mn-ea"/>
                <a:cs typeface="+mn-cs"/>
              </a:rPr>
              <a:t>.</a:t>
            </a:r>
            <a:endParaRPr lang="en-US" dirty="0"/>
          </a:p>
          <a:p>
            <a:pPr marL="171450" indent="-171450">
              <a:buFont typeface="Arial" panose="020B0604020202020204" pitchFamily="34" charset="0"/>
              <a:buChar char="•"/>
            </a:pPr>
            <a:r>
              <a:rPr lang="en-US" b="1" dirty="0"/>
              <a:t>Abdomen and pelvis</a:t>
            </a:r>
          </a:p>
          <a:p>
            <a:pPr marL="628650" lvl="1" indent="-171450">
              <a:buFont typeface="Arial" panose="020B0604020202020204" pitchFamily="34" charset="0"/>
              <a:buChar char="•"/>
            </a:pPr>
            <a:r>
              <a:rPr lang="en-US" dirty="0"/>
              <a:t>Soft, nontender. Bowel sounds are normal.</a:t>
            </a:r>
          </a:p>
          <a:p>
            <a:pPr marL="171450" indent="-171450">
              <a:buFont typeface="Arial" panose="020B0604020202020204" pitchFamily="34" charset="0"/>
              <a:buChar char="•"/>
            </a:pPr>
            <a:r>
              <a:rPr lang="en-US" b="1" dirty="0"/>
              <a:t>Upper extremities</a:t>
            </a:r>
          </a:p>
          <a:p>
            <a:pPr marL="628650" lvl="1" indent="-171450">
              <a:buFont typeface="Arial" panose="020B0604020202020204" pitchFamily="34" charset="0"/>
              <a:buChar char="•"/>
            </a:pPr>
            <a:r>
              <a:rPr lang="en-US" dirty="0"/>
              <a:t>Unremarkable</a:t>
            </a:r>
          </a:p>
          <a:p>
            <a:pPr marL="171450" indent="-171450">
              <a:buFont typeface="Arial" panose="020B0604020202020204" pitchFamily="34" charset="0"/>
              <a:buChar char="•"/>
            </a:pPr>
            <a:r>
              <a:rPr lang="en-US" b="1" dirty="0"/>
              <a:t>Lower extremities</a:t>
            </a:r>
          </a:p>
          <a:p>
            <a:pPr marL="628650" lvl="1" indent="-171450">
              <a:buFont typeface="Arial" panose="020B0604020202020204" pitchFamily="34" charset="0"/>
              <a:buChar char="•"/>
            </a:pPr>
            <a:r>
              <a:rPr lang="en-US" b="0" dirty="0"/>
              <a:t>Unremarkable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4E427-9911-4858-A637-FB4CBC46EF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33995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a:t>
            </a:r>
            <a:r>
              <a:rPr lang="en-US" b="0" dirty="0"/>
              <a:t>Notes</a:t>
            </a:r>
          </a:p>
          <a:p>
            <a:endParaRPr lang="en-US" dirty="0"/>
          </a:p>
          <a:p>
            <a:pPr marL="171450" indent="-171450">
              <a:buFont typeface="Arial" panose="020B0604020202020204" pitchFamily="34" charset="0"/>
              <a:buChar char="•"/>
            </a:pPr>
            <a:r>
              <a:rPr lang="en-US" dirty="0"/>
              <a:t>Ask students how they would treat this patient according to their local protocol and scope of practice.</a:t>
            </a:r>
          </a:p>
          <a:p>
            <a:pPr marL="171450" indent="-171450">
              <a:buFont typeface="Arial" panose="020B0604020202020204" pitchFamily="34" charset="0"/>
              <a:buChar char="•"/>
            </a:pPr>
            <a:r>
              <a:rPr lang="en-US" sz="1200" b="0" dirty="0">
                <a:ln/>
                <a:solidFill>
                  <a:schemeClr val="accent4"/>
                </a:solidFill>
              </a:rPr>
              <a:t>Patient management:</a:t>
            </a:r>
          </a:p>
          <a:p>
            <a:pPr marL="628650" lvl="1" indent="-171450">
              <a:buFont typeface="Arial" panose="020B0604020202020204" pitchFamily="34" charset="0"/>
              <a:buChar char="•"/>
            </a:pPr>
            <a:r>
              <a:rPr lang="en-US" sz="1200" b="0" dirty="0">
                <a:ln/>
                <a:solidFill>
                  <a:schemeClr val="accent4"/>
                </a:solidFill>
              </a:rPr>
              <a:t>What are your goals for this patient?</a:t>
            </a:r>
          </a:p>
          <a:p>
            <a:pPr marL="1085850" lvl="2" indent="-171450">
              <a:buFont typeface="Arial" panose="020B0604020202020204" pitchFamily="34" charset="0"/>
              <a:buChar char="•"/>
            </a:pPr>
            <a:r>
              <a:rPr lang="en-US" dirty="0"/>
              <a:t>Discuss treatment options for this patient</a:t>
            </a:r>
            <a:r>
              <a:rPr lang="en-US" b="0" dirty="0"/>
              <a:t>.</a:t>
            </a:r>
          </a:p>
          <a:p>
            <a:pPr marL="1543050" lvl="3" indent="-171450">
              <a:buFont typeface="Arial" panose="020B0604020202020204" pitchFamily="34" charset="0"/>
              <a:buChar char="•"/>
            </a:pPr>
            <a:r>
              <a:rPr lang="en-US" b="0" dirty="0"/>
              <a:t>The patient should be treated with</a:t>
            </a:r>
            <a:r>
              <a:rPr lang="en-US" b="0" baseline="0" dirty="0"/>
              <a:t> supportive care. </a:t>
            </a:r>
          </a:p>
          <a:p>
            <a:pPr marL="1543050" lvl="3" indent="-171450">
              <a:buFont typeface="Arial" panose="020B0604020202020204" pitchFamily="34" charset="0"/>
              <a:buChar char="•"/>
            </a:pPr>
            <a:r>
              <a:rPr lang="en-US" b="0" dirty="0"/>
              <a:t>Be prepared for rapid</a:t>
            </a:r>
            <a:r>
              <a:rPr lang="en-US" b="0" baseline="0" dirty="0"/>
              <a:t> deterioration. </a:t>
            </a:r>
            <a:endParaRPr lang="en-US" sz="1200" b="0" i="0" kern="1200" baseline="0" dirty="0">
              <a:solidFill>
                <a:schemeClr val="tx1"/>
              </a:solidFill>
              <a:effectLst/>
              <a:latin typeface="+mn-lt"/>
              <a:ea typeface="+mn-ea"/>
              <a:cs typeface="+mn-cs"/>
            </a:endParaRPr>
          </a:p>
          <a:p>
            <a:pPr marL="1543050" lvl="3" indent="-171450">
              <a:buFont typeface="Arial" panose="020B0604020202020204" pitchFamily="34" charset="0"/>
              <a:buChar char="•"/>
            </a:pPr>
            <a:r>
              <a:rPr lang="en-US" sz="1200" b="0" i="0" kern="1200" baseline="0" dirty="0">
                <a:solidFill>
                  <a:schemeClr val="tx1"/>
                </a:solidFill>
                <a:effectLst/>
                <a:latin typeface="+mn-lt"/>
                <a:ea typeface="+mn-ea"/>
                <a:cs typeface="+mn-cs"/>
              </a:rPr>
              <a:t>Stress that in many cases less may be more.</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dirty="0">
                <a:ln/>
                <a:solidFill>
                  <a:schemeClr val="accent4"/>
                </a:solidFill>
              </a:rPr>
              <a:t>What conditions are part of your potential differential diagnosis?</a:t>
            </a:r>
          </a:p>
          <a:p>
            <a:pPr marL="628650" lvl="1" indent="-171450" defTabSz="931774">
              <a:buFont typeface="Arial" panose="020B0604020202020204" pitchFamily="34" charset="0"/>
              <a:buChar char="•"/>
              <a:defRPr/>
            </a:pPr>
            <a:r>
              <a:rPr lang="en-US" dirty="0"/>
              <a:t>COVID-19</a:t>
            </a:r>
          </a:p>
          <a:p>
            <a:pPr marL="628650" lvl="1" indent="-171450" defTabSz="931774">
              <a:buFont typeface="Arial" panose="020B0604020202020204" pitchFamily="34" charset="0"/>
              <a:buChar char="•"/>
              <a:defRPr/>
            </a:pPr>
            <a:r>
              <a:rPr lang="en-US" dirty="0"/>
              <a:t>Influenza</a:t>
            </a:r>
          </a:p>
          <a:p>
            <a:pPr marL="628650" lvl="1" indent="-171450" defTabSz="931774">
              <a:buFont typeface="Arial" panose="020B0604020202020204" pitchFamily="34" charset="0"/>
              <a:buChar char="•"/>
              <a:defRPr/>
            </a:pPr>
            <a:r>
              <a:rPr lang="en-US" dirty="0"/>
              <a:t>Dehydration</a:t>
            </a:r>
          </a:p>
          <a:p>
            <a:pPr marL="628650" lvl="1" indent="-171450" defTabSz="931774">
              <a:buFont typeface="Arial" panose="020B0604020202020204" pitchFamily="34" charset="0"/>
              <a:buChar char="•"/>
              <a:defRPr/>
            </a:pPr>
            <a:r>
              <a:rPr lang="en-US" dirty="0"/>
              <a:t>Maltreatment/nonaccidental trauma</a:t>
            </a:r>
          </a:p>
          <a:p>
            <a:pPr marL="628650" lvl="1" indent="-171450" defTabSz="931774">
              <a:buFont typeface="Arial" panose="020B0604020202020204" pitchFamily="34" charset="0"/>
              <a:buChar char="•"/>
              <a:defRPr/>
            </a:pPr>
            <a:r>
              <a:rPr lang="en-US" dirty="0"/>
              <a:t>Intussusception/abdominal pain </a:t>
            </a:r>
          </a:p>
          <a:p>
            <a:pPr marL="628650" lvl="1" indent="-171450" defTabSz="931774">
              <a:buFont typeface="Arial" panose="020B0604020202020204" pitchFamily="34" charset="0"/>
              <a:buChar char="•"/>
              <a:defRPr/>
            </a:pPr>
            <a:r>
              <a:rPr lang="en-US" dirty="0"/>
              <a:t>Cardiac dysrhythmia</a:t>
            </a:r>
          </a:p>
          <a:p>
            <a:pPr marL="628650" lvl="1" indent="-171450" defTabSz="931774">
              <a:buFont typeface="Arial" panose="020B0604020202020204" pitchFamily="34" charset="0"/>
              <a:buChar char="•"/>
              <a:defRPr/>
            </a:pPr>
            <a:r>
              <a:rPr lang="en-US" dirty="0"/>
              <a:t>Accidental ingestion </a:t>
            </a:r>
          </a:p>
          <a:p>
            <a:pPr marL="457200" indent="-457200">
              <a:buFont typeface="Arial" panose="020B0604020202020204" pitchFamily="34" charset="0"/>
              <a:buChar char="•"/>
            </a:pPr>
            <a:endParaRPr lang="en-US" sz="1200" b="1" dirty="0">
              <a:ln/>
              <a:solidFill>
                <a:schemeClr val="accent4"/>
              </a:solidFill>
            </a:endParaRPr>
          </a:p>
        </p:txBody>
      </p:sp>
      <p:sp>
        <p:nvSpPr>
          <p:cNvPr id="4" name="Slide Number Placeholder 3"/>
          <p:cNvSpPr>
            <a:spLocks noGrp="1"/>
          </p:cNvSpPr>
          <p:nvPr>
            <p:ph type="sldNum" sz="quarter" idx="10"/>
          </p:nvPr>
        </p:nvSpPr>
        <p:spPr/>
        <p:txBody>
          <a:bodyPr/>
          <a:lstStyle/>
          <a:p>
            <a:fld id="{4912146E-B839-164B-9975-6846FA04A511}" type="slidenum">
              <a:rPr lang="en-US" smtClean="0"/>
              <a:pPr/>
              <a:t>19</a:t>
            </a:fld>
            <a:endParaRPr lang="en-US" dirty="0"/>
          </a:p>
        </p:txBody>
      </p:sp>
    </p:spTree>
    <p:extLst>
      <p:ext uri="{BB962C8B-B14F-4D97-AF65-F5344CB8AC3E}">
        <p14:creationId xmlns:p14="http://schemas.microsoft.com/office/powerpoint/2010/main" val="310275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US" dirty="0">
                <a:latin typeface="Arial" charset="0"/>
              </a:rPr>
              <a:t>Instructor Notes</a:t>
            </a:r>
          </a:p>
          <a:p>
            <a:pPr eaLnBrk="1" hangingPunct="1">
              <a:spcBef>
                <a:spcPct val="0"/>
              </a:spcBef>
              <a:buFontTx/>
              <a:buNone/>
            </a:pPr>
            <a:endParaRPr lang="en-US" dirty="0">
              <a:latin typeface="Arial" charset="0"/>
            </a:endParaRP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t>Discuss the</a:t>
            </a:r>
            <a:r>
              <a:rPr lang="en-US" baseline="0" dirty="0"/>
              <a:t> learning objectives and the importance of thoroughly understanding each one. </a:t>
            </a:r>
            <a:endParaRPr lang="en-US" dirty="0">
              <a:latin typeface="Arial" charset="0"/>
            </a:endParaRP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Identify the major classifications of pediatric cardiac rhythms.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Differentiate between pediatric cardiac events</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Discuss management of pediatric dysrhythmias.</a:t>
            </a:r>
          </a:p>
          <a:p>
            <a:pPr marL="628650" lvl="1" indent="-171450">
              <a:buFont typeface="Arial" panose="020B0604020202020204" pitchFamily="34" charset="0"/>
              <a:buChar char="•"/>
            </a:pPr>
            <a:r>
              <a:rPr lang="en-US" dirty="0"/>
              <a:t>Explain the epidemiology of sudden cardiac arrest.</a:t>
            </a:r>
          </a:p>
          <a:p>
            <a:pPr marL="628650" lvl="1" indent="-171450">
              <a:buFont typeface="Arial" panose="020B0604020202020204" pitchFamily="34" charset="0"/>
              <a:buChar char="•"/>
            </a:pPr>
            <a:r>
              <a:rPr lang="en-US" dirty="0"/>
              <a:t>Discuss management of post resuscitation care.</a:t>
            </a:r>
          </a:p>
        </p:txBody>
      </p:sp>
      <p:sp>
        <p:nvSpPr>
          <p:cNvPr id="4" name="Slide Number Placeholder 3"/>
          <p:cNvSpPr>
            <a:spLocks noGrp="1"/>
          </p:cNvSpPr>
          <p:nvPr>
            <p:ph type="sldNum" sz="quarter" idx="5"/>
          </p:nvPr>
        </p:nvSpPr>
        <p:spPr/>
        <p:txBody>
          <a:bodyPr/>
          <a:lstStyle/>
          <a:p>
            <a:fld id="{2B2225B7-14D2-4B83-9463-E78E66ECF1B1}" type="slidenum">
              <a:rPr lang="en-US" smtClean="0"/>
              <a:t>2</a:t>
            </a:fld>
            <a:endParaRPr lang="en-US" dirty="0"/>
          </a:p>
        </p:txBody>
      </p:sp>
    </p:spTree>
    <p:extLst>
      <p:ext uri="{BB962C8B-B14F-4D97-AF65-F5344CB8AC3E}">
        <p14:creationId xmlns:p14="http://schemas.microsoft.com/office/powerpoint/2010/main" val="217375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Instructor </a:t>
            </a:r>
            <a:r>
              <a:rPr lang="en-US" b="0" dirty="0"/>
              <a:t>Notes</a:t>
            </a:r>
          </a:p>
          <a:p>
            <a:pPr defTabSz="931774">
              <a:defRPr/>
            </a:pPr>
            <a:endParaRPr lang="en-US" dirty="0"/>
          </a:p>
          <a:p>
            <a:pPr marL="171450" indent="-171450" defTabSz="931774">
              <a:buFont typeface="Arial" panose="020B0604020202020204" pitchFamily="34" charset="0"/>
              <a:buChar char="•"/>
              <a:defRPr/>
            </a:pPr>
            <a:r>
              <a:rPr lang="en-US" dirty="0"/>
              <a:t>Discuss the ongoing management options based on scope of practice and local protocols.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Fluid administration of 20 mL/kg. </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10 kg per length-based tape = 200 mL.</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Reassess the patient for volume overload.</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Ice pack to face; do not occlude nose or mouth (vagal maneuver).</a:t>
            </a:r>
          </a:p>
          <a:p>
            <a:pPr marL="628650" lvl="1" indent="-171450" defTabSz="931774">
              <a:buFont typeface="Arial" panose="020B0604020202020204" pitchFamily="34" charset="0"/>
              <a:buChar char="•"/>
              <a:defRPr/>
            </a:pPr>
            <a:r>
              <a:rPr lang="en-US" sz="1200" b="0" kern="1200" dirty="0">
                <a:solidFill>
                  <a:schemeClr val="tx1"/>
                </a:solidFill>
                <a:effectLst/>
                <a:latin typeface="+mn-lt"/>
                <a:ea typeface="+mn-ea"/>
                <a:cs typeface="+mn-cs"/>
              </a:rPr>
              <a:t>The patient is continuously monitored during transport. </a:t>
            </a:r>
          </a:p>
          <a:p>
            <a:pPr marL="628650" lvl="1" indent="-171450" defTabSz="931774">
              <a:buFont typeface="Arial" panose="020B0604020202020204" pitchFamily="34" charset="0"/>
              <a:buChar char="•"/>
              <a:defRPr/>
            </a:pPr>
            <a:r>
              <a:rPr lang="en-US" sz="1200" b="0" kern="1200" dirty="0">
                <a:solidFill>
                  <a:schemeClr val="tx1"/>
                </a:solidFill>
                <a:effectLst/>
                <a:latin typeface="+mn-lt"/>
                <a:ea typeface="+mn-ea"/>
                <a:cs typeface="+mn-cs"/>
              </a:rPr>
              <a:t>Blood pressure stays stable and heart rate decreases to 140. </a:t>
            </a:r>
          </a:p>
          <a:p>
            <a:pPr marL="628650" lvl="1" indent="-171450" defTabSz="931774">
              <a:buFont typeface="Arial" panose="020B0604020202020204" pitchFamily="34" charset="0"/>
              <a:buChar char="•"/>
              <a:defRPr/>
            </a:pPr>
            <a:r>
              <a:rPr lang="en-US" sz="1200" b="0" kern="1200" dirty="0">
                <a:solidFill>
                  <a:schemeClr val="tx1"/>
                </a:solidFill>
                <a:effectLst/>
                <a:latin typeface="+mn-lt"/>
                <a:ea typeface="+mn-ea"/>
                <a:cs typeface="+mn-cs"/>
              </a:rPr>
              <a:t>Respiratory rate decreases to 30 with ETCO</a:t>
            </a:r>
            <a:r>
              <a:rPr lang="en-US" sz="1200" b="0" kern="1200" baseline="-25000" dirty="0">
                <a:solidFill>
                  <a:schemeClr val="tx1"/>
                </a:solidFill>
                <a:effectLst/>
                <a:latin typeface="+mn-lt"/>
                <a:ea typeface="+mn-ea"/>
                <a:cs typeface="+mn-cs"/>
              </a:rPr>
              <a:t>2 </a:t>
            </a:r>
            <a:r>
              <a:rPr lang="en-US" sz="1200" b="0" kern="1200" dirty="0">
                <a:solidFill>
                  <a:schemeClr val="tx1"/>
                </a:solidFill>
                <a:effectLst/>
                <a:latin typeface="+mn-lt"/>
                <a:ea typeface="+mn-ea"/>
                <a:cs typeface="+mn-cs"/>
              </a:rPr>
              <a:t>of 36. </a:t>
            </a:r>
          </a:p>
          <a:p>
            <a:pPr marL="628650" lvl="1" indent="-171450" defTabSz="931774">
              <a:buFont typeface="Arial" panose="020B0604020202020204" pitchFamily="34" charset="0"/>
              <a:buChar char="•"/>
              <a:defRPr/>
            </a:pPr>
            <a:r>
              <a:rPr lang="en-US" sz="1200" kern="1200" dirty="0">
                <a:solidFill>
                  <a:schemeClr val="tx1"/>
                </a:solidFill>
                <a:effectLst/>
                <a:latin typeface="+mn-lt"/>
                <a:ea typeface="+mn-ea"/>
                <a:cs typeface="+mn-cs"/>
              </a:rPr>
              <a:t>There are no further changes during transport to the emergency department. </a:t>
            </a:r>
            <a:endParaRPr lang="en-US" dirty="0"/>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Where is the most appropriate treatment destination and why?</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transportation destination options for pediatrics in your region. </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Share when and if it would be appropriate to bypass certain facilities for this patient.</a:t>
            </a:r>
          </a:p>
          <a:p>
            <a:pPr marL="1543050" marR="0" lvl="3"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This child should be transported to the closest appropriate facility. </a:t>
            </a:r>
            <a:endParaRPr lang="en-US" sz="1200" kern="1200" dirty="0">
              <a:solidFill>
                <a:schemeClr val="tx1"/>
              </a:solidFill>
              <a:effectLst/>
              <a:latin typeface="+mn-lt"/>
              <a:ea typeface="+mn-ea"/>
              <a:cs typeface="+mn-cs"/>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How would you safely transport this child in your ambulance?</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Discuss policies and procedures for transporting pediatrics in your region. </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Will you allow parent to ride in the ambulance?</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Family-centered care is a priority, so we recommend allowing one parent to ride in the ambulance with the EMS crew if safety allows. </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We encourage EMS to include this family member in the care of their infant as a member of their care team.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The parent rode with EMS crew and was restrained to the bench seat.</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Would you increase PPE due to flulike illness? Possible COVID-19?</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20</a:t>
            </a:fld>
            <a:endParaRPr lang="en-US" dirty="0"/>
          </a:p>
        </p:txBody>
      </p:sp>
    </p:spTree>
    <p:extLst>
      <p:ext uri="{BB962C8B-B14F-4D97-AF65-F5344CB8AC3E}">
        <p14:creationId xmlns:p14="http://schemas.microsoft.com/office/powerpoint/2010/main" val="3786774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t>Instructor Notes</a:t>
            </a:r>
          </a:p>
          <a:p>
            <a:endParaRPr lang="en-US" sz="1200" b="0" dirty="0"/>
          </a:p>
          <a:p>
            <a:pPr marL="457200" indent="-457200">
              <a:buFont typeface="Arial" panose="020B0604020202020204" pitchFamily="34" charset="0"/>
              <a:buChar char="•"/>
            </a:pPr>
            <a:r>
              <a:rPr lang="en-US" sz="1200" b="0" i="0" kern="1200" dirty="0">
                <a:solidFill>
                  <a:schemeClr val="tx1"/>
                </a:solidFill>
                <a:effectLst/>
                <a:latin typeface="+mn-lt"/>
                <a:ea typeface="+mn-ea"/>
                <a:cs typeface="+mn-cs"/>
              </a:rPr>
              <a:t>Supraventricular tachycardia (SVT) is the most common pathologic rhythm disturbance requiring treatment in children.</a:t>
            </a:r>
          </a:p>
          <a:p>
            <a:pPr marL="457200" indent="-457200">
              <a:buFont typeface="Arial" panose="020B0604020202020204" pitchFamily="34" charset="0"/>
              <a:buChar char="•"/>
            </a:pPr>
            <a:r>
              <a:rPr lang="en-US" sz="1200" dirty="0"/>
              <a:t>Case wrap-up:</a:t>
            </a:r>
          </a:p>
          <a:p>
            <a:pPr marL="800100" lvl="1" indent="-342900">
              <a:buFont typeface="Arial" panose="020B0604020202020204" pitchFamily="34" charset="0"/>
              <a:buChar char="•"/>
            </a:pPr>
            <a:r>
              <a:rPr lang="en-US" sz="1200" dirty="0"/>
              <a:t>At the hospital, additional 12-lead ECGs were obtained</a:t>
            </a:r>
            <a:r>
              <a:rPr lang="en-US" sz="1200" b="0" dirty="0"/>
              <a:t>.</a:t>
            </a:r>
          </a:p>
          <a:p>
            <a:pPr marL="800100" lvl="1" indent="-342900">
              <a:buFont typeface="Arial" panose="020B0604020202020204" pitchFamily="34" charset="0"/>
              <a:buChar char="•"/>
            </a:pPr>
            <a:r>
              <a:rPr lang="en-US" sz="1200" b="0" dirty="0"/>
              <a:t>Child was admitted to the hospital for further evaluation.</a:t>
            </a:r>
          </a:p>
          <a:p>
            <a:pPr marL="800100" lvl="1" indent="-342900">
              <a:buFont typeface="Arial" panose="020B0604020202020204" pitchFamily="34" charset="0"/>
              <a:buChar char="•"/>
            </a:pPr>
            <a:r>
              <a:rPr lang="en-US" sz="1200" b="0" dirty="0"/>
              <a:t>Discharged with full recovery after spending a day of observation in the hospital.</a:t>
            </a:r>
          </a:p>
          <a:p>
            <a:pPr marL="800100" lvl="1" indent="-342900">
              <a:buFont typeface="Arial" panose="020B0604020202020204" pitchFamily="34" charset="0"/>
              <a:buChar char="•"/>
            </a:pPr>
            <a:r>
              <a:rPr lang="en-US" sz="1200" b="0" dirty="0"/>
              <a:t>Follow-up was scheduled with a pediatric cardiologist.</a:t>
            </a:r>
          </a:p>
          <a:p>
            <a:pPr marL="171450" indent="-171450">
              <a:buFont typeface="Arial" panose="020B0604020202020204" pitchFamily="34" charset="0"/>
              <a:buChar char="•"/>
            </a:pPr>
            <a:endParaRPr lang="en-US" sz="1200" b="0"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21</a:t>
            </a:fld>
            <a:endParaRPr lang="en-US" dirty="0"/>
          </a:p>
        </p:txBody>
      </p:sp>
    </p:spTree>
    <p:extLst>
      <p:ext uri="{BB962C8B-B14F-4D97-AF65-F5344CB8AC3E}">
        <p14:creationId xmlns:p14="http://schemas.microsoft.com/office/powerpoint/2010/main" val="1492309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Instructor Notes</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 patients with bradycardia, the heart rate is abnormally lower than what is normal for age.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 sinus bradycardia may be normal in conditioned adolescent athletes and in some children during sleep.</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Common causes of bradycardia: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Hypoxia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Vagal stimulation</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Electrolyte disturbance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Hypothermia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Increased intercranial pressure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Overdoses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Management of a symptomatic sinus bradycardia is directed at identifying and treating the underlying cause.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2225B7-14D2-4B83-9463-E78E66ECF1B1}" type="slidenum">
              <a:rPr lang="en-US" smtClean="0"/>
              <a:t>22</a:t>
            </a:fld>
            <a:endParaRPr lang="en-US" dirty="0"/>
          </a:p>
        </p:txBody>
      </p:sp>
    </p:spTree>
    <p:extLst>
      <p:ext uri="{BB962C8B-B14F-4D97-AF65-F5344CB8AC3E}">
        <p14:creationId xmlns:p14="http://schemas.microsoft.com/office/powerpoint/2010/main" val="2242706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Instructor Notes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physical findings, which often include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History of fussiness, lethargy, irritability, poor feeding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Apnea, poor respiratory effort</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Lightheadedness, syncope, dyspnea, weakness</a:t>
            </a:r>
            <a:endParaRPr lang="en-US" sz="1200" b="1"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Altered mental status, seizure activity</a:t>
            </a:r>
          </a:p>
          <a:p>
            <a:pPr marL="1085850" lvl="2" indent="-171450">
              <a:buFont typeface="Arial" panose="020B0604020202020204" pitchFamily="34" charset="0"/>
              <a:buChar char="•"/>
            </a:pPr>
            <a:r>
              <a:rPr lang="en-US" sz="1200" kern="1200" dirty="0">
                <a:solidFill>
                  <a:schemeClr val="tx1"/>
                </a:solidFill>
                <a:latin typeface="+mn-lt"/>
                <a:ea typeface="+mn-ea"/>
                <a:cs typeface="+mn-cs"/>
              </a:rPr>
              <a:t>Altered mental status can be sign of shock or if the patient has increased cranial pressure (ICP</a:t>
            </a:r>
            <a:r>
              <a:rPr lang="en-US" sz="1200" b="0" kern="1200" dirty="0">
                <a:solidFill>
                  <a:schemeClr val="tx1"/>
                </a:solidFill>
                <a:latin typeface="+mn-lt"/>
                <a:ea typeface="+mn-ea"/>
                <a:cs typeface="+mn-cs"/>
              </a:rPr>
              <a:t>).</a:t>
            </a:r>
            <a:endParaRPr lang="en-US" sz="1200" b="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Hypotension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Signs of shock may be evident depending on the duration and rate of the bradycardia.</a:t>
            </a:r>
          </a:p>
        </p:txBody>
      </p:sp>
      <p:sp>
        <p:nvSpPr>
          <p:cNvPr id="4" name="Slide Number Placeholder 3"/>
          <p:cNvSpPr>
            <a:spLocks noGrp="1"/>
          </p:cNvSpPr>
          <p:nvPr>
            <p:ph type="sldNum" sz="quarter" idx="5"/>
          </p:nvPr>
        </p:nvSpPr>
        <p:spPr/>
        <p:txBody>
          <a:bodyPr/>
          <a:lstStyle/>
          <a:p>
            <a:fld id="{2B2225B7-14D2-4B83-9463-E78E66ECF1B1}" type="slidenum">
              <a:rPr lang="en-US" smtClean="0"/>
              <a:t>23</a:t>
            </a:fld>
            <a:endParaRPr lang="en-US" dirty="0"/>
          </a:p>
        </p:txBody>
      </p:sp>
    </p:spTree>
    <p:extLst>
      <p:ext uri="{BB962C8B-B14F-4D97-AF65-F5344CB8AC3E}">
        <p14:creationId xmlns:p14="http://schemas.microsoft.com/office/powerpoint/2010/main" val="705492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Instructor Notes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treatment options for bradycardi</a:t>
            </a:r>
            <a:r>
              <a:rPr lang="en-US" sz="1200" b="0" kern="1200" dirty="0">
                <a:solidFill>
                  <a:schemeClr val="tx1"/>
                </a:solidFill>
                <a:effectLst/>
                <a:latin typeface="+mn-lt"/>
                <a:ea typeface="+mn-ea"/>
                <a:cs typeface="+mn-cs"/>
              </a:rPr>
              <a:t>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Complete the PAT and perform an initial assessment and obtain a focused history, including family history for ventricular dysrhythmias or sudden death.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Administer oxygen</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indicated; ensure effective oxygenation and ventilation.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Apply cardiac monitors and establish vascular access.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Identify the cardiac rhythm (including rate, QRS width, and regularity).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Obtain a 12-lead ECG but do not delay emergency care.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Identify and treat possible reversible causes of the bradycardia, which may include: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Hypoxia, increased vagal tone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Acidosis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Hypothermia</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Hypovolemia</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Overdose, such as calcium channel blockers (e.g., verapamil, diltiazem), digoxin, clonidine, opioids, and beta-blockers (e.g., propranolol)</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1774CDD-700E-4B5F-B850-80DC85C13EDE}" type="slidenum">
              <a:rPr lang="en-US" smtClean="0"/>
              <a:t>24</a:t>
            </a:fld>
            <a:endParaRPr lang="en-US" dirty="0"/>
          </a:p>
        </p:txBody>
      </p:sp>
    </p:spTree>
    <p:extLst>
      <p:ext uri="{BB962C8B-B14F-4D97-AF65-F5344CB8AC3E}">
        <p14:creationId xmlns:p14="http://schemas.microsoft.com/office/powerpoint/2010/main" val="4270328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0" dirty="0"/>
              <a:t>Instructor Notes</a:t>
            </a:r>
          </a:p>
          <a:p>
            <a:pPr marL="0" lvl="0" indent="0">
              <a:buFont typeface="Arial" panose="020B0604020202020204" pitchFamily="34" charset="0"/>
              <a:buNone/>
            </a:pPr>
            <a:endParaRPr lang="en-US" b="1"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Stable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Monitor, assess, and transport.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Unstable (i.e., poor cardiac output)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Correct hypoxia</a:t>
            </a:r>
            <a:r>
              <a:rPr lang="en-US" b="1" dirty="0"/>
              <a:t>.</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Administer oxygen and ventilate, if needed.</a:t>
            </a:r>
          </a:p>
          <a:p>
            <a:pPr marL="628650" lvl="1" indent="-171450">
              <a:buFont typeface="Arial" panose="020B0604020202020204" pitchFamily="34" charset="0"/>
              <a:buChar char="•"/>
            </a:pPr>
            <a:r>
              <a:rPr lang="en-US" b="0" dirty="0"/>
              <a:t>Initiate CPR.</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Apply chest compressions.</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If the child’s HR is slower than 60 beats per minute and </a:t>
            </a:r>
            <a:r>
              <a:rPr lang="en-US" sz="1200" b="0" kern="1200" dirty="0">
                <a:solidFill>
                  <a:schemeClr val="tx1"/>
                </a:solidFill>
                <a:effectLst/>
                <a:latin typeface="+mn-lt"/>
                <a:ea typeface="+mn-ea"/>
                <a:cs typeface="+mn-cs"/>
              </a:rPr>
              <a:t>the child is unresponsive</a:t>
            </a:r>
            <a:r>
              <a:rPr lang="en-US" sz="1200" kern="1200" dirty="0">
                <a:solidFill>
                  <a:schemeClr val="tx1"/>
                </a:solidFill>
                <a:effectLst/>
                <a:latin typeface="+mn-lt"/>
                <a:ea typeface="+mn-ea"/>
                <a:cs typeface="+mn-cs"/>
              </a:rPr>
              <a:t>, with signs of poor perfusion (e.g., acute changes in mental status, hypotension, delayed capillary refill, abnormal skin color) despite oxygenation and ventilation, begin chest compressions and ventilations. </a:t>
            </a:r>
          </a:p>
          <a:p>
            <a:pPr marL="2000250" lvl="4" indent="-171450">
              <a:buFont typeface="Arial" panose="020B0604020202020204" pitchFamily="34" charset="0"/>
              <a:buChar char="•"/>
            </a:pPr>
            <a:r>
              <a:rPr lang="en-US" sz="1200" kern="1200" dirty="0">
                <a:solidFill>
                  <a:schemeClr val="tx1"/>
                </a:solidFill>
                <a:effectLst/>
                <a:latin typeface="+mn-lt"/>
                <a:ea typeface="+mn-ea"/>
                <a:cs typeface="+mn-cs"/>
              </a:rPr>
              <a:t>Reassess the patient after 2 minutes to determine if bradycardia and signs of hemodynamic compromise persist. </a:t>
            </a:r>
            <a:endParaRPr lang="en-US" dirty="0"/>
          </a:p>
          <a:p>
            <a:pPr marL="628650" lvl="1" indent="-171450">
              <a:buFont typeface="Arial" panose="020B0604020202020204" pitchFamily="34" charset="0"/>
              <a:buChar char="•"/>
            </a:pPr>
            <a:r>
              <a:rPr lang="en-US" dirty="0"/>
              <a:t>Administer </a:t>
            </a:r>
            <a:r>
              <a:rPr lang="en-US" b="0" dirty="0"/>
              <a:t>epinephrine.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0.01 mg/kg (0.1mL/kg) IV/IO of epinephrine 0.1 mg/mL every 3 to 5 minutes.</a:t>
            </a:r>
            <a:endParaRPr lang="en-US" b="0" dirty="0"/>
          </a:p>
          <a:p>
            <a:pPr marL="628650" lvl="1" indent="-171450">
              <a:buFont typeface="Arial" panose="020B0604020202020204" pitchFamily="34" charset="0"/>
              <a:buChar char="•"/>
            </a:pPr>
            <a:r>
              <a:rPr lang="en-US" b="0" dirty="0"/>
              <a:t>Administer atropine.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0.02 mg/kg IV/IO, may repeat every 5 minutes.</a:t>
            </a:r>
            <a:endParaRPr lang="en-US" b="0" dirty="0"/>
          </a:p>
          <a:p>
            <a:pPr marL="628650" lvl="1" indent="-171450">
              <a:buFont typeface="Arial" panose="020B0604020202020204" pitchFamily="34" charset="0"/>
              <a:buChar char="•"/>
            </a:pPr>
            <a:r>
              <a:rPr lang="en-US" b="0" dirty="0"/>
              <a:t>Treat reversible causes.</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Hypoglycemia: Dextrose 10%, 5 mL/kg IV/IO (newborns 2‒4 mL/kg)</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Acidosis: Sodium bicarbonate 1 mEq/kg IV/IO </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Hyperkalemia: Calcium gluconate 50 mEq/kg ZIV/IO and sodium bicarbonate 1 mEq/kg IV/IO</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Overdose:</a:t>
            </a:r>
          </a:p>
          <a:p>
            <a:pPr marL="1543050" lvl="3" indent="-171450">
              <a:buFont typeface="Arial" panose="020B0604020202020204" pitchFamily="34" charset="0"/>
              <a:buChar char="•"/>
            </a:pPr>
            <a:r>
              <a:rPr lang="en-US" sz="1200" b="0" kern="1200" dirty="0">
                <a:solidFill>
                  <a:schemeClr val="tx1"/>
                </a:solidFill>
                <a:effectLst/>
                <a:latin typeface="+mn-lt"/>
                <a:ea typeface="+mn-ea"/>
                <a:cs typeface="+mn-cs"/>
              </a:rPr>
              <a:t>Opiate: Naloxone 0.1 mg/kg IV/IO/IM/IN</a:t>
            </a:r>
          </a:p>
          <a:p>
            <a:pPr marL="1543050" lvl="3" indent="-171450">
              <a:buFont typeface="Arial" panose="020B0604020202020204" pitchFamily="34" charset="0"/>
              <a:buChar char="•"/>
            </a:pPr>
            <a:r>
              <a:rPr lang="en-US" sz="1200" b="0" kern="1200" dirty="0">
                <a:solidFill>
                  <a:schemeClr val="tx1"/>
                </a:solidFill>
                <a:effectLst/>
                <a:latin typeface="+mn-lt"/>
                <a:ea typeface="+mn-ea"/>
                <a:cs typeface="+mn-cs"/>
              </a:rPr>
              <a:t>Calcium channel/beta-blocker: Calcium gluconate 20 mg/kg IV/IO, glucagon 0.1 mg/kg IV/IO, epinephrine infusion 0.1 mcg/kg/min</a:t>
            </a:r>
            <a:endParaRPr lang="en-US" dirty="0"/>
          </a:p>
          <a:p>
            <a:pPr marL="628650" lvl="1" indent="-171450">
              <a:buFont typeface="Arial" panose="020B0604020202020204" pitchFamily="34" charset="0"/>
              <a:buChar char="•"/>
            </a:pPr>
            <a:r>
              <a:rPr lang="en-US" dirty="0"/>
              <a:t>Consider transcutaneous pacing</a:t>
            </a:r>
            <a:r>
              <a:rPr lang="en-US" b="0" dirty="0"/>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Transcutaneous pacing is not the first intervention that should be attempted in the stabilization of patients with bradycardia.</a:t>
            </a:r>
            <a:r>
              <a:rPr lang="en-US" sz="1200" b="0" kern="1200" dirty="0">
                <a:solidFill>
                  <a:schemeClr val="tx1"/>
                </a:solidFill>
                <a:effectLst/>
                <a:latin typeface="+mn-lt"/>
                <a:ea typeface="+mn-ea"/>
                <a:cs typeface="+mn-cs"/>
              </a:rPr>
              <a:t>		</a:t>
            </a:r>
            <a:endParaRPr lang="en-US" dirty="0"/>
          </a:p>
          <a:p>
            <a:pPr marL="171450" lvl="0" indent="-171450">
              <a:buFont typeface="Arial" panose="020B0604020202020204" pitchFamily="34" charset="0"/>
              <a:buChar char="•"/>
            </a:pPr>
            <a:r>
              <a:rPr lang="en-US" b="0" dirty="0"/>
              <a:t>PEARLS</a:t>
            </a:r>
            <a:endParaRPr lang="en-US" dirty="0"/>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atropine if the bradycardia is the result of suspected increased vagal tone, primary AV block, or cholinergic drug toxicity.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Be sure to aggressively oxygenate the child and support respiratory effort.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Pacing is most likely to be necessary for children who develop blocks in AV conduction after cardiovascular surgery.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Patients with denervated hearts following heart transplantation may also require pacing.</a:t>
            </a:r>
            <a:endParaRPr lang="en-US" dirty="0"/>
          </a:p>
          <a:p>
            <a:pPr marL="0" lvl="0" indent="0">
              <a:buFont typeface="Arial" panose="020B0604020202020204" pitchFamily="34" charset="0"/>
              <a:buNone/>
            </a:pPr>
            <a:endParaRPr lang="en-US" dirty="0"/>
          </a:p>
          <a:p>
            <a:pPr marL="0" lv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1774CDD-700E-4B5F-B850-80DC85C13EDE}" type="slidenum">
              <a:rPr lang="en-US" smtClean="0"/>
              <a:t>25</a:t>
            </a:fld>
            <a:endParaRPr lang="en-US" dirty="0"/>
          </a:p>
        </p:txBody>
      </p:sp>
    </p:spTree>
    <p:extLst>
      <p:ext uri="{BB962C8B-B14F-4D97-AF65-F5344CB8AC3E}">
        <p14:creationId xmlns:p14="http://schemas.microsoft.com/office/powerpoint/2010/main" val="1792263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Instructor</a:t>
            </a:r>
            <a:r>
              <a:rPr lang="en-US" baseline="0" dirty="0"/>
              <a:t> </a:t>
            </a:r>
            <a:r>
              <a:rPr lang="en-US" b="0" baseline="0" dirty="0"/>
              <a:t>Notes</a:t>
            </a:r>
          </a:p>
          <a:p>
            <a:pPr defTabSz="931774">
              <a:defRPr/>
            </a:pPr>
            <a:endParaRPr lang="en-US" baseline="0" dirty="0"/>
          </a:p>
          <a:p>
            <a:pPr marL="171450" indent="-171450" defTabSz="931774">
              <a:buFont typeface="Arial" panose="020B0604020202020204" pitchFamily="34" charset="0"/>
              <a:buChar char="•"/>
              <a:defRPr/>
            </a:pPr>
            <a:r>
              <a:rPr lang="en-US" dirty="0"/>
              <a:t>For students other than prehospital practitioners, dispatch information can be modified.</a:t>
            </a:r>
          </a:p>
          <a:p>
            <a:pPr marL="171450" indent="-171450" defTabSz="931774">
              <a:buFont typeface="Arial" panose="020B0604020202020204" pitchFamily="34" charset="0"/>
              <a:buChar char="•"/>
              <a:defRPr/>
            </a:pPr>
            <a:r>
              <a:rPr lang="en-US" dirty="0"/>
              <a:t>What are your initial concerns and possible differential </a:t>
            </a:r>
            <a:r>
              <a:rPr lang="en-US" b="0" dirty="0"/>
              <a:t>diagnosis based on the dispatch information?</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Initial</a:t>
            </a:r>
            <a:r>
              <a:rPr lang="en-US" b="0" baseline="0" dirty="0"/>
              <a:t> impression begins when the dispatch information is received. </a:t>
            </a:r>
          </a:p>
          <a:p>
            <a:pPr marL="1085850" lvl="2" indent="-171450" defTabSz="931774">
              <a:buFont typeface="Arial" panose="020B0604020202020204" pitchFamily="34" charset="0"/>
              <a:buChar char="•"/>
              <a:defRPr/>
            </a:pPr>
            <a:r>
              <a:rPr lang="en-US" dirty="0"/>
              <a:t>Initial concerns</a:t>
            </a:r>
          </a:p>
          <a:p>
            <a:pPr marL="1543050" lvl="3" indent="-171450" defTabSz="931774">
              <a:buFont typeface="Arial" panose="020B0604020202020204" pitchFamily="34" charset="0"/>
              <a:buChar char="•"/>
              <a:defRPr/>
            </a:pPr>
            <a:r>
              <a:rPr lang="en-US" dirty="0"/>
              <a:t>Scene safety</a:t>
            </a:r>
          </a:p>
          <a:p>
            <a:pPr marL="1543050" lvl="3" indent="-171450" defTabSz="931774">
              <a:buFont typeface="Arial" panose="020B0604020202020204" pitchFamily="34" charset="0"/>
              <a:buChar char="•"/>
              <a:defRPr/>
            </a:pPr>
            <a:r>
              <a:rPr lang="en-US" dirty="0"/>
              <a:t>Special rescue</a:t>
            </a:r>
          </a:p>
          <a:p>
            <a:pPr marL="1543050" lvl="3" indent="-171450" defTabSz="931774">
              <a:buFont typeface="Arial" panose="020B0604020202020204" pitchFamily="34" charset="0"/>
              <a:buChar char="•"/>
              <a:defRPr/>
            </a:pPr>
            <a:r>
              <a:rPr lang="en-US" dirty="0"/>
              <a:t>Possible cardiac arrest</a:t>
            </a:r>
          </a:p>
          <a:p>
            <a:pPr marL="1085850" lvl="2" indent="-171450" defTabSz="931774">
              <a:buFont typeface="Arial" panose="020B0604020202020204" pitchFamily="34" charset="0"/>
              <a:buChar char="•"/>
              <a:defRPr/>
            </a:pPr>
            <a:r>
              <a:rPr lang="en-US" dirty="0"/>
              <a:t>Differential diagnosis</a:t>
            </a:r>
          </a:p>
          <a:p>
            <a:pPr marL="1543050" lvl="3" indent="-171450" defTabSz="931774">
              <a:buFont typeface="Arial" panose="020B0604020202020204" pitchFamily="34" charset="0"/>
              <a:buChar char="•"/>
              <a:defRPr/>
            </a:pPr>
            <a:r>
              <a:rPr lang="en-US" dirty="0"/>
              <a:t>Head trauma</a:t>
            </a:r>
          </a:p>
          <a:p>
            <a:pPr marL="1543050" lvl="3" indent="-171450" defTabSz="931774">
              <a:buFont typeface="Arial" panose="020B0604020202020204" pitchFamily="34" charset="0"/>
              <a:buChar char="•"/>
              <a:defRPr/>
            </a:pPr>
            <a:r>
              <a:rPr lang="en-US" dirty="0"/>
              <a:t>Seizure</a:t>
            </a:r>
          </a:p>
          <a:p>
            <a:pPr marL="1543050" lvl="3" indent="-171450" defTabSz="931774">
              <a:buFont typeface="Arial" panose="020B0604020202020204" pitchFamily="34" charset="0"/>
              <a:buChar char="•"/>
              <a:defRPr/>
            </a:pPr>
            <a:r>
              <a:rPr lang="en-US" dirty="0"/>
              <a:t>Arrhythmia </a:t>
            </a:r>
          </a:p>
          <a:p>
            <a:pPr marL="1543050" lvl="3" indent="-171450" defTabSz="931774">
              <a:buFont typeface="Arial" panose="020B0604020202020204" pitchFamily="34" charset="0"/>
              <a:buChar char="•"/>
              <a:defRPr/>
            </a:pPr>
            <a:r>
              <a:rPr lang="en-US" dirty="0"/>
              <a:t>Near drowning</a:t>
            </a:r>
          </a:p>
          <a:p>
            <a:pPr marL="1543050" lvl="3" indent="-171450" defTabSz="931774">
              <a:buFont typeface="Arial" panose="020B0604020202020204" pitchFamily="34" charset="0"/>
              <a:buChar char="•"/>
              <a:defRPr/>
            </a:pPr>
            <a:r>
              <a:rPr lang="en-US" dirty="0"/>
              <a:t>C-spine trauma</a:t>
            </a:r>
          </a:p>
          <a:p>
            <a:pPr marL="1543050" lvl="3" indent="-171450" defTabSz="931774">
              <a:buFont typeface="Arial" panose="020B0604020202020204" pitchFamily="34" charset="0"/>
              <a:buChar char="•"/>
              <a:defRPr/>
            </a:pPr>
            <a:r>
              <a:rPr lang="en-US" dirty="0"/>
              <a:t>Accidental ingestion </a:t>
            </a:r>
            <a:endParaRPr lang="en-US" b="0" dirty="0"/>
          </a:p>
          <a:p>
            <a:pPr marL="171450" lvl="0" indent="-171450" defTabSz="931774">
              <a:buFont typeface="Arial" panose="020B0604020202020204" pitchFamily="34" charset="0"/>
              <a:buChar char="•"/>
              <a:defRPr/>
            </a:pPr>
            <a:r>
              <a:rPr lang="en-US" b="0" dirty="0"/>
              <a:t>Discuss the importance of scene assessment and awareness.</a:t>
            </a:r>
          </a:p>
          <a:p>
            <a:pPr marL="628650" lvl="1" indent="-171450" defTabSz="931774">
              <a:buFont typeface="Arial" panose="020B0604020202020204" pitchFamily="34" charset="0"/>
              <a:buChar char="•"/>
              <a:defRPr/>
            </a:pPr>
            <a:r>
              <a:rPr lang="en-US" b="0" dirty="0"/>
              <a:t>Expand on how it applies to this case.</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Case 2 involves a 7-year-old female who fell into a fast-moving river.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Diagnosis: D</a:t>
            </a:r>
            <a:r>
              <a:rPr lang="en-US" sz="1200" b="0" dirty="0"/>
              <a:t>rowning, bradycardia to PEA.</a:t>
            </a:r>
            <a:endParaRPr lang="en-US" b="0" dirty="0"/>
          </a:p>
          <a:p>
            <a:r>
              <a:rPr lang="en-US" dirty="0"/>
              <a:t> </a:t>
            </a:r>
          </a:p>
        </p:txBody>
      </p:sp>
      <p:sp>
        <p:nvSpPr>
          <p:cNvPr id="4" name="Slide Number Placeholder 3"/>
          <p:cNvSpPr>
            <a:spLocks noGrp="1"/>
          </p:cNvSpPr>
          <p:nvPr>
            <p:ph type="sldNum" sz="quarter" idx="10"/>
          </p:nvPr>
        </p:nvSpPr>
        <p:spPr/>
        <p:txBody>
          <a:bodyPr/>
          <a:lstStyle/>
          <a:p>
            <a:fld id="{4912146E-B839-164B-9975-6846FA04A511}" type="slidenum">
              <a:rPr lang="en-US" smtClean="0"/>
              <a:pPr/>
              <a:t>26</a:t>
            </a:fld>
            <a:endParaRPr lang="en-US" dirty="0"/>
          </a:p>
        </p:txBody>
      </p:sp>
    </p:spTree>
    <p:extLst>
      <p:ext uri="{BB962C8B-B14F-4D97-AF65-F5344CB8AC3E}">
        <p14:creationId xmlns:p14="http://schemas.microsoft.com/office/powerpoint/2010/main" val="181358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Instructor Notes</a:t>
            </a:r>
          </a:p>
          <a:p>
            <a:endParaRPr lang="en-US" sz="1200" dirty="0"/>
          </a:p>
          <a:p>
            <a:pPr marL="171450" indent="-171450">
              <a:buFont typeface="Arial" panose="020B0604020202020204" pitchFamily="34" charset="0"/>
              <a:buChar char="•"/>
            </a:pPr>
            <a:r>
              <a:rPr lang="en-US" sz="1200" b="0" baseline="0" dirty="0"/>
              <a:t>Discuss the following initial findings at the scene: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 bystander waves you over. You see a female lying on the ground with a life vest around her waist. She is not moving. A family member is performing hands-only CPR.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PAT</a:t>
            </a:r>
          </a:p>
          <a:p>
            <a:pPr marL="1143000" lvl="4" indent="-342900">
              <a:spcBef>
                <a:spcPts val="750"/>
              </a:spcBef>
              <a:buSzPct val="80000"/>
              <a:buFont typeface="Arial" panose="020B0604020202020204" pitchFamily="34" charset="0"/>
              <a:buChar char="•"/>
            </a:pPr>
            <a:r>
              <a:rPr lang="en-US" sz="1200" dirty="0"/>
              <a:t>Appearance: Unresponsive</a:t>
            </a:r>
          </a:p>
          <a:p>
            <a:pPr marL="1143000" marR="0" lvl="4"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1200" dirty="0"/>
              <a:t>Work of breathing: Apneic</a:t>
            </a:r>
          </a:p>
          <a:p>
            <a:pPr marL="1143000" marR="0" lvl="4"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1200" dirty="0"/>
              <a:t>Circulation: Cyanosis</a:t>
            </a:r>
            <a:endParaRPr lang="en-US" sz="1200" kern="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Family member states, “we were swimming in the river when she suddenly disappeared.”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According to the bystander, the child was found downstream entangled in tree roots.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Bystander states child was “blue and not breathing.”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t>Discuss additional precautions or concerns that may be warranted based on initial observations</a:t>
            </a:r>
            <a:r>
              <a:rPr lang="en-US" sz="1200" b="0" kern="0" dirty="0"/>
              <a:t>.</a:t>
            </a:r>
          </a:p>
          <a:p>
            <a:pPr marL="628650" lvl="1" indent="-171450">
              <a:buFont typeface="Arial" panose="020B0604020202020204" pitchFamily="34" charset="0"/>
              <a:buChar char="•"/>
            </a:pPr>
            <a:endParaRPr lang="en-US" sz="1200" baseline="0" dirty="0"/>
          </a:p>
          <a:p>
            <a:endParaRPr lang="en-US" sz="1200" dirty="0"/>
          </a:p>
        </p:txBody>
      </p:sp>
      <p:sp>
        <p:nvSpPr>
          <p:cNvPr id="4" name="Slide Number Placeholder 3"/>
          <p:cNvSpPr>
            <a:spLocks noGrp="1"/>
          </p:cNvSpPr>
          <p:nvPr>
            <p:ph type="sldNum" sz="quarter" idx="10"/>
          </p:nvPr>
        </p:nvSpPr>
        <p:spPr/>
        <p:txBody>
          <a:bodyPr/>
          <a:lstStyle/>
          <a:p>
            <a:fld id="{7D9ABA14-E0BF-4CBF-A78A-9309057C9CEC}" type="slidenum">
              <a:rPr lang="en-US" smtClean="0"/>
              <a:pPr/>
              <a:t>27</a:t>
            </a:fld>
            <a:endParaRPr lang="en-US" dirty="0"/>
          </a:p>
        </p:txBody>
      </p:sp>
    </p:spTree>
    <p:extLst>
      <p:ext uri="{BB962C8B-B14F-4D97-AF65-F5344CB8AC3E}">
        <p14:creationId xmlns:p14="http://schemas.microsoft.com/office/powerpoint/2010/main" val="40456451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sz="1200" dirty="0"/>
              <a:t>Instructor Notes</a:t>
            </a:r>
          </a:p>
          <a:p>
            <a:endParaRPr lang="en-US" sz="1200" dirty="0"/>
          </a:p>
          <a:p>
            <a:pPr marL="171450" lvl="0" indent="-171450">
              <a:buFont typeface="Arial" panose="020B0604020202020204" pitchFamily="34" charset="0"/>
              <a:buChar char="•"/>
            </a:pPr>
            <a:r>
              <a:rPr lang="en-US" sz="1200" baseline="0" dirty="0"/>
              <a:t>Is this patient “Quick” or “Not Quick”?</a:t>
            </a:r>
          </a:p>
          <a:p>
            <a:pPr marL="628650" lvl="1" indent="-171450">
              <a:buFont typeface="Arial" panose="020B0604020202020204" pitchFamily="34" charset="0"/>
              <a:buChar char="•"/>
            </a:pPr>
            <a:r>
              <a:rPr lang="en-US" sz="1200" baseline="0" dirty="0"/>
              <a:t>The patient is “</a:t>
            </a:r>
            <a:r>
              <a:rPr lang="en-US" sz="1200" b="0" baseline="0" dirty="0"/>
              <a:t>Quick.” </a:t>
            </a:r>
          </a:p>
          <a:p>
            <a:pPr marL="1085850" lvl="2" indent="-171450">
              <a:buFont typeface="Arial" panose="020B0604020202020204" pitchFamily="34" charset="0"/>
              <a:buChar char="•"/>
            </a:pPr>
            <a:r>
              <a:rPr lang="en-US" sz="1200" b="0" baseline="0" dirty="0"/>
              <a:t>Expand how this determination was made.</a:t>
            </a:r>
            <a:endParaRPr lang="en-US" sz="1200"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Have you identified any possible red flags?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Unresponsive, apneic, cyanotic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Participant engagement:</a:t>
            </a:r>
          </a:p>
          <a:p>
            <a:pPr marL="640080" lvl="2" indent="-182880">
              <a:buFont typeface="Arial" panose="020B0604020202020204" pitchFamily="34" charset="0"/>
              <a:buChar char="•"/>
              <a:defRPr sz="1700"/>
            </a:pPr>
            <a:r>
              <a:rPr lang="en-US" sz="1200" dirty="0"/>
              <a:t>Remind participants that completing a thorough assessment and history in pediatrics </a:t>
            </a:r>
            <a:r>
              <a:rPr lang="en-US" sz="1200" baseline="0" dirty="0"/>
              <a:t>is of utmost importance</a:t>
            </a:r>
            <a:r>
              <a:rPr lang="en-US" sz="1200" dirty="0"/>
              <a:t>.</a:t>
            </a:r>
          </a:p>
          <a:p>
            <a:pPr marL="640080" lvl="2" indent="-182880">
              <a:buFont typeface="Arial" panose="020B0604020202020204" pitchFamily="34" charset="0"/>
              <a:buChar char="•"/>
              <a:defRPr sz="1700"/>
            </a:pPr>
            <a:r>
              <a:rPr lang="en-US" sz="1200" dirty="0"/>
              <a:t>Remind participants that “Quick” does not always mean “Load and Go</a:t>
            </a:r>
            <a:r>
              <a:rPr lang="en-US" sz="1200" b="0" dirty="0"/>
              <a:t>.”</a:t>
            </a:r>
          </a:p>
          <a:p>
            <a:pPr marL="640080" marR="0" lvl="2" indent="-18288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sz="1700"/>
            </a:pPr>
            <a:r>
              <a:rPr lang="en-US" sz="1200" dirty="0"/>
              <a:t>Expand on additional measures that may be used to maintain normal body temperature.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28</a:t>
            </a:fld>
            <a:endParaRPr lang="en-US" dirty="0"/>
          </a:p>
        </p:txBody>
      </p:sp>
    </p:spTree>
    <p:extLst>
      <p:ext uri="{BB962C8B-B14F-4D97-AF65-F5344CB8AC3E}">
        <p14:creationId xmlns:p14="http://schemas.microsoft.com/office/powerpoint/2010/main" val="3246109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Instructor Notes</a:t>
            </a:r>
          </a:p>
          <a:p>
            <a:endParaRPr lang="en-US" b="0" baseline="0" dirty="0"/>
          </a:p>
          <a:p>
            <a:pPr marL="171450" indent="-171450">
              <a:buFont typeface="Arial" panose="020B0604020202020204" pitchFamily="34" charset="0"/>
              <a:buChar char="•"/>
            </a:pPr>
            <a:r>
              <a:rPr lang="en-US" b="0" baseline="0" dirty="0"/>
              <a:t>Discuss the primary survey and PAT findings.</a:t>
            </a:r>
          </a:p>
          <a:p>
            <a:pPr marL="628650" lvl="1" indent="-171450">
              <a:buFont typeface="Arial" panose="020B0604020202020204" pitchFamily="34" charset="0"/>
              <a:buChar char="•"/>
            </a:pPr>
            <a:r>
              <a:rPr lang="en-US" b="0" baseline="0" dirty="0"/>
              <a:t>Note that the PAT is completed prior to the primary survey.</a:t>
            </a:r>
          </a:p>
          <a:p>
            <a:pPr marL="628650" lvl="1" indent="-171450">
              <a:buFont typeface="Arial" panose="020B0604020202020204" pitchFamily="34" charset="0"/>
              <a:buChar char="•"/>
            </a:pPr>
            <a:r>
              <a:rPr lang="en-US" b="0" baseline="0" dirty="0"/>
              <a:t>Ask participants to explain any abnormal findings of their patient(s), whether physical or developmental, and why. </a:t>
            </a:r>
          </a:p>
          <a:p>
            <a:pPr marL="228600" marR="0" lvl="2"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b="0" dirty="0"/>
              <a:t>Discuss any life threats identified in this case.</a:t>
            </a:r>
          </a:p>
          <a:p>
            <a:pPr marL="6858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b="0" dirty="0"/>
              <a:t>There are life threats.</a:t>
            </a:r>
          </a:p>
          <a:p>
            <a:pPr marL="342900" lvl="2" indent="-342900">
              <a:spcBef>
                <a:spcPts val="750"/>
              </a:spcBef>
              <a:buFont typeface="Arial" panose="020B0604020202020204" pitchFamily="34" charset="0"/>
              <a:buChar char="•"/>
            </a:pPr>
            <a:r>
              <a:rPr lang="en-US" sz="2400" b="0" dirty="0"/>
              <a:t>Primary survey</a:t>
            </a:r>
          </a:p>
          <a:p>
            <a:pPr marL="635000" lvl="3" indent="-292100">
              <a:spcBef>
                <a:spcPts val="750"/>
              </a:spcBef>
              <a:buSzPct val="80000"/>
              <a:buFont typeface="Wingdings" charset="2"/>
              <a:buChar char="§"/>
            </a:pPr>
            <a:r>
              <a:rPr lang="en-US" sz="2400" b="0" dirty="0"/>
              <a:t>X – No bleeding found.</a:t>
            </a:r>
          </a:p>
          <a:p>
            <a:pPr marL="635000" lvl="3" indent="-292100">
              <a:spcBef>
                <a:spcPts val="750"/>
              </a:spcBef>
              <a:buSzPct val="80000"/>
              <a:buFont typeface="Wingdings" charset="2"/>
              <a:buChar char="§"/>
            </a:pPr>
            <a:r>
              <a:rPr lang="en-US" sz="2400" b="0" dirty="0"/>
              <a:t>A – Clear, no obstruction.</a:t>
            </a:r>
          </a:p>
          <a:p>
            <a:pPr marL="635000" lvl="3" indent="-292100">
              <a:spcBef>
                <a:spcPts val="750"/>
              </a:spcBef>
              <a:buSzPct val="80000"/>
              <a:buFont typeface="Wingdings" charset="2"/>
              <a:buChar char="§"/>
            </a:pPr>
            <a:r>
              <a:rPr lang="en-US" sz="2400" b="0" dirty="0"/>
              <a:t>B – Apneic.</a:t>
            </a:r>
          </a:p>
          <a:p>
            <a:pPr marL="635000" lvl="3" indent="-292100">
              <a:spcBef>
                <a:spcPts val="750"/>
              </a:spcBef>
              <a:buSzPct val="80000"/>
              <a:buFont typeface="Wingdings" charset="2"/>
              <a:buChar char="§"/>
            </a:pPr>
            <a:r>
              <a:rPr lang="en-US" sz="2400" b="0" dirty="0"/>
              <a:t>C – Nonpalpable brachial pulses. Skin is cyanotic, cold, and wet to touch.</a:t>
            </a:r>
          </a:p>
          <a:p>
            <a:pPr marL="635000" lvl="3" indent="-292100">
              <a:spcBef>
                <a:spcPts val="750"/>
              </a:spcBef>
              <a:buSzPct val="80000"/>
              <a:buFont typeface="Wingdings" charset="2"/>
              <a:buChar char="§"/>
            </a:pPr>
            <a:r>
              <a:rPr lang="en-US" sz="2400" b="0" dirty="0"/>
              <a:t>D – Unresponsive; GCS = 3 (E1, V1, M1).</a:t>
            </a:r>
          </a:p>
          <a:p>
            <a:pPr marL="635000" lvl="3" indent="-292100">
              <a:spcBef>
                <a:spcPts val="750"/>
              </a:spcBef>
              <a:buSzPct val="80000"/>
              <a:buFont typeface="Wingdings" charset="2"/>
              <a:buChar char="§"/>
            </a:pPr>
            <a:r>
              <a:rPr lang="en-US" sz="2400" b="0" dirty="0"/>
              <a:t>E – Lying supine on the ground.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What would your initial treatment be?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Discuss treatment options per local guidelines and policy.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Treatment should be focused on improving hypoxia and cardiac output.</a:t>
            </a:r>
          </a:p>
          <a:p>
            <a:pPr marL="628650" lvl="1" indent="-171450">
              <a:buFont typeface="Arial" panose="020B0604020202020204" pitchFamily="34" charset="0"/>
              <a:buChar char="•"/>
              <a:defRPr/>
            </a:pPr>
            <a:r>
              <a:rPr lang="en-US" b="0" dirty="0"/>
              <a:t>Student engagement:</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baseline="0" dirty="0">
                <a:latin typeface="Arial" pitchFamily="34" charset="0"/>
              </a:rPr>
              <a:t>Start high-quality CPR</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baseline="0" dirty="0">
                <a:latin typeface="Arial" pitchFamily="34" charset="0"/>
              </a:rPr>
              <a:t>Begin BVM</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n/>
              </a:rPr>
              <a:t>How would you rewarm the patient?</a:t>
            </a:r>
          </a:p>
          <a:p>
            <a:pPr marL="1543050" marR="0" lvl="3"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baseline="0" dirty="0">
                <a:latin typeface="Arial" pitchFamily="34" charset="0"/>
              </a:rPr>
              <a:t>Discuss methods to rewarm the patient.</a:t>
            </a:r>
          </a:p>
          <a:p>
            <a:pPr marL="1543050" marR="0" lvl="3"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Delaying rewarming can result in the patient arriving at the hospital colder than on scene</a:t>
            </a:r>
            <a:r>
              <a:rPr lang="en-US" sz="1800" b="0" baseline="0" dirty="0">
                <a:effectLst/>
                <a:latin typeface="Arial" pitchFamily="34" charset="0"/>
                <a:ea typeface="Calibri" panose="020F0502020204030204" pitchFamily="34" charset="0"/>
                <a:cs typeface="Times New Roman" panose="02020603050405020304" pitchFamily="18" charset="0"/>
              </a:rPr>
              <a:t>.</a:t>
            </a:r>
            <a:endParaRPr lang="en-US" altLang="en-US" b="0" baseline="0" dirty="0">
              <a:latin typeface="Arial" pitchFamily="34" charset="0"/>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dirty="0"/>
          </a:p>
          <a:p>
            <a:endParaRPr lang="en-US" baseline="0"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29</a:t>
            </a:fld>
            <a:endParaRPr lang="en-US" dirty="0"/>
          </a:p>
        </p:txBody>
      </p:sp>
    </p:spTree>
    <p:extLst>
      <p:ext uri="{BB962C8B-B14F-4D97-AF65-F5344CB8AC3E}">
        <p14:creationId xmlns:p14="http://schemas.microsoft.com/office/powerpoint/2010/main" val="1925677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8299">
              <a:buFont typeface="Arial" panose="020B0604020202020204" pitchFamily="34" charset="0"/>
              <a:buNone/>
              <a:defRPr/>
            </a:pPr>
            <a:r>
              <a:rPr lang="en-US" altLang="en-US" dirty="0">
                <a:ea typeface="ＭＳ Ｐゴシック" pitchFamily="34" charset="-128"/>
              </a:rPr>
              <a:t>Instructor Notes</a:t>
            </a:r>
          </a:p>
          <a:p>
            <a:pPr marL="0" indent="0" defTabSz="928299">
              <a:buFont typeface="Arial" panose="020B0604020202020204" pitchFamily="34" charset="0"/>
              <a:buNone/>
              <a:defRPr/>
            </a:pPr>
            <a:endParaRPr lang="en-US" altLang="en-US" dirty="0">
              <a:ea typeface="ＭＳ Ｐゴシック" pitchFamily="34" charset="-128"/>
            </a:endParaRPr>
          </a:p>
          <a:p>
            <a:pPr marL="0" indent="0" defTabSz="928299">
              <a:buFont typeface="Arial" panose="020B0604020202020204" pitchFamily="34" charset="0"/>
              <a:buNone/>
              <a:defRPr/>
            </a:pPr>
            <a:r>
              <a:rPr lang="en-US" altLang="en-US" dirty="0">
                <a:ea typeface="ＭＳ Ｐゴシック" pitchFamily="34" charset="-128"/>
              </a:rPr>
              <a:t>Additional information in the highlighted sections is</a:t>
            </a:r>
            <a:r>
              <a:rPr lang="en-US" altLang="en-US" baseline="0" dirty="0">
                <a:ea typeface="ＭＳ Ｐゴシック" pitchFamily="34" charset="-128"/>
              </a:rPr>
              <a:t> </a:t>
            </a:r>
            <a:r>
              <a:rPr lang="en-US" altLang="en-US" dirty="0">
                <a:ea typeface="ＭＳ Ｐゴシック" pitchFamily="34" charset="-128"/>
              </a:rPr>
              <a:t>important!</a:t>
            </a:r>
          </a:p>
          <a:p>
            <a:pPr marL="171450" lvl="0" indent="-171450" defTabSz="928299">
              <a:buFont typeface="Arial" panose="020B0604020202020204" pitchFamily="34" charset="0"/>
              <a:buChar char="•"/>
              <a:defRPr/>
            </a:pPr>
            <a:r>
              <a:rPr lang="en-US" altLang="en-US" dirty="0">
                <a:ea typeface="ＭＳ Ｐゴシック" pitchFamily="34" charset="-128"/>
              </a:rPr>
              <a:t>Discuss the expected normal pediatric ECG</a:t>
            </a:r>
            <a:r>
              <a:rPr lang="en-US" altLang="en-US" b="0" dirty="0">
                <a:ea typeface="ＭＳ Ｐゴシック" pitchFamily="34" charset="-128"/>
              </a:rPr>
              <a:t>.</a:t>
            </a:r>
          </a:p>
          <a:p>
            <a:pPr marL="628650" lvl="1" indent="-171450" defTabSz="928299">
              <a:buFont typeface="Arial" panose="020B0604020202020204" pitchFamily="34" charset="0"/>
              <a:buChar char="•"/>
              <a:defRPr/>
            </a:pPr>
            <a:r>
              <a:rPr lang="en-US" altLang="en-US" b="0" dirty="0">
                <a:ea typeface="ＭＳ Ｐゴシック" pitchFamily="34" charset="-128"/>
              </a:rPr>
              <a:t>Normal QRS axis in neonates and infants</a:t>
            </a:r>
          </a:p>
          <a:p>
            <a:pPr marL="1085850" lvl="2" indent="-171450">
              <a:buFont typeface="Arial" panose="020B0604020202020204" pitchFamily="34" charset="0"/>
              <a:buChar char="•"/>
            </a:pPr>
            <a:r>
              <a:rPr lang="en-US" sz="1200" b="1" i="0" kern="1200" dirty="0">
                <a:solidFill>
                  <a:schemeClr val="tx1"/>
                </a:solidFill>
                <a:effectLst/>
                <a:latin typeface="+mn-lt"/>
                <a:ea typeface="+mn-ea"/>
                <a:cs typeface="+mn-cs"/>
              </a:rPr>
              <a:t>At birth, all neonates have a rightward axis because of relative right ventricular hypertrophy. </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Most pronounced at 1 to 2 months of age. The axis slowly migrates from right to left as the left ventricular myocardium hypertrophies to account for the postnatal increase in systemic vascular resistance. </a:t>
            </a:r>
          </a:p>
          <a:p>
            <a:pPr marL="1085850" lvl="2" indent="-171450">
              <a:buFont typeface="Arial" panose="020B0604020202020204" pitchFamily="34" charset="0"/>
              <a:buChar char="•"/>
            </a:pPr>
            <a:r>
              <a:rPr lang="en-US" sz="1200" b="1" i="0" kern="1200" dirty="0">
                <a:solidFill>
                  <a:schemeClr val="tx1"/>
                </a:solidFill>
                <a:effectLst/>
                <a:latin typeface="+mn-lt"/>
                <a:ea typeface="+mn-ea"/>
                <a:cs typeface="+mn-cs"/>
              </a:rPr>
              <a:t>A normal axis is expected to be seen by age 6 months. </a:t>
            </a:r>
            <a:r>
              <a:rPr lang="en-US" sz="1200" b="0" i="0" kern="1200" dirty="0">
                <a:solidFill>
                  <a:schemeClr val="tx1"/>
                </a:solidFill>
                <a:effectLst/>
                <a:latin typeface="+mn-lt"/>
                <a:ea typeface="+mn-ea"/>
                <a:cs typeface="+mn-cs"/>
              </a:rPr>
              <a:t>A persistent rightward axis can be indicative of congenital heart disease or</a:t>
            </a:r>
            <a:r>
              <a:rPr lang="en-US" sz="1200" b="0" i="0" kern="1200" baseline="0" dirty="0">
                <a:solidFill>
                  <a:schemeClr val="tx1"/>
                </a:solidFill>
                <a:effectLst/>
                <a:latin typeface="+mn-lt"/>
                <a:ea typeface="+mn-ea"/>
                <a:cs typeface="+mn-cs"/>
              </a:rPr>
              <a:t> a cardiomyopathy.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T waves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The precordial T-wave configuration changes over time.</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For the first week of life, T waves are upright throughout the precordial leads.</a:t>
            </a:r>
          </a:p>
          <a:p>
            <a:pPr marL="1543050" lvl="3" indent="-171450">
              <a:buFont typeface="Arial" panose="020B0604020202020204" pitchFamily="34" charset="0"/>
              <a:buChar char="•"/>
            </a:pPr>
            <a:r>
              <a:rPr lang="en-US" sz="1200" b="1" i="0" kern="1200" dirty="0">
                <a:solidFill>
                  <a:schemeClr val="tx1"/>
                </a:solidFill>
                <a:effectLst/>
                <a:latin typeface="+mn-lt"/>
                <a:ea typeface="+mn-ea"/>
                <a:cs typeface="+mn-cs"/>
              </a:rPr>
              <a:t>After the first week, the T waves become inverted in V1-3 (juvenile T-wave pattern).</a:t>
            </a:r>
          </a:p>
          <a:p>
            <a:pPr marL="1543050" lvl="3" indent="-171450">
              <a:buFont typeface="Arial" panose="020B0604020202020204" pitchFamily="34" charset="0"/>
              <a:buChar char="•"/>
            </a:pPr>
            <a:r>
              <a:rPr lang="en-US" sz="1200" b="1" i="0" kern="1200" dirty="0">
                <a:solidFill>
                  <a:schemeClr val="tx1"/>
                </a:solidFill>
                <a:effectLst/>
                <a:latin typeface="+mn-lt"/>
                <a:ea typeface="+mn-ea"/>
                <a:cs typeface="+mn-cs"/>
              </a:rPr>
              <a:t>This T-wave inversion usually remains until ~ age 8; thereafter, the T waves become upright in V1-3</a:t>
            </a:r>
            <a:r>
              <a:rPr lang="en-US" sz="1200" b="0" i="0" kern="1200" dirty="0">
                <a:solidFill>
                  <a:schemeClr val="tx1"/>
                </a:solidFill>
                <a:effectLst/>
                <a:latin typeface="+mn-lt"/>
                <a:ea typeface="+mn-ea"/>
                <a:cs typeface="+mn-cs"/>
              </a:rPr>
              <a:t>.</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However, the juvenile T-wave pattern can persist into adolescence and early adulthood.</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Q waves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Narrow (average 0.02 seconds and less than 0.03 seconds).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Usually less than 5 mm deep in left precordial leads and aVF.</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May be as deep as 8 mm in lead III in children younger than 3 years.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Expand on abnormal Q waves if they:</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Appear in the right precordial leads (i.e., V1, as with severe RVH).</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Are absent in the left precordial leads (e.g.</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LBBB).</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Are abnormally deep (ventricular hypertrophy of the volume-overload type).</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Are abnormally deep and wide (myocardial infarction or fibrosis).</a:t>
            </a:r>
            <a:endParaRPr lang="en-US" b="0" dirty="0"/>
          </a:p>
          <a:p>
            <a:pPr marL="628650" lvl="1" indent="-171450">
              <a:buFont typeface="Arial" panose="020B0604020202020204" pitchFamily="34" charset="0"/>
              <a:buChar char="•"/>
            </a:pPr>
            <a:r>
              <a:rPr lang="en-US" sz="1200" b="1" dirty="0"/>
              <a:t>Right ventricular dominance is common in young children and replaced by left ventricular dominance gradually.</a:t>
            </a:r>
          </a:p>
          <a:p>
            <a:pPr marL="1085850" lvl="2" indent="-171450">
              <a:buFont typeface="Arial" panose="020B0604020202020204" pitchFamily="34" charset="0"/>
              <a:buChar char="•"/>
            </a:pPr>
            <a:r>
              <a:rPr lang="en-US" sz="1200" b="0" dirty="0"/>
              <a:t>Dominant R wave in V1-3.</a:t>
            </a:r>
          </a:p>
          <a:p>
            <a:pPr marL="1543050" lvl="3" indent="-171450">
              <a:buFont typeface="Arial" panose="020B0604020202020204" pitchFamily="34" charset="0"/>
              <a:buChar char="•"/>
            </a:pPr>
            <a:r>
              <a:rPr lang="en-US" sz="1200" b="0" dirty="0"/>
              <a:t>Normal for pediatrics and young adults.</a:t>
            </a:r>
          </a:p>
          <a:p>
            <a:pPr marL="1543050" lvl="3" indent="-171450">
              <a:buFont typeface="Arial" panose="020B0604020202020204" pitchFamily="34" charset="0"/>
              <a:buChar char="•"/>
            </a:pPr>
            <a:r>
              <a:rPr lang="en-US" sz="1200" b="0" dirty="0"/>
              <a:t>RSR’ pattern in V1.</a:t>
            </a:r>
          </a:p>
          <a:p>
            <a:pPr marL="2000250" lvl="4" indent="-171450">
              <a:buFont typeface="Arial" panose="020B0604020202020204" pitchFamily="34" charset="0"/>
              <a:buChar char="•"/>
            </a:pPr>
            <a:r>
              <a:rPr lang="en-US" sz="1200" b="0" dirty="0"/>
              <a:t>Typically resolves by 3 years of age but may remain in some pediatrics until 8</a:t>
            </a:r>
            <a:r>
              <a:rPr lang="en-US" sz="1200" b="0" baseline="0" dirty="0"/>
              <a:t> to </a:t>
            </a:r>
            <a:r>
              <a:rPr lang="en-US" sz="1200" b="0" dirty="0"/>
              <a:t>12 years of age.</a:t>
            </a:r>
            <a:endParaRPr lang="en-US" dirty="0"/>
          </a:p>
        </p:txBody>
      </p:sp>
      <p:sp>
        <p:nvSpPr>
          <p:cNvPr id="4" name="Slide Number Placeholder 3"/>
          <p:cNvSpPr>
            <a:spLocks noGrp="1"/>
          </p:cNvSpPr>
          <p:nvPr>
            <p:ph type="sldNum" sz="quarter" idx="10"/>
          </p:nvPr>
        </p:nvSpPr>
        <p:spPr/>
        <p:txBody>
          <a:bodyPr/>
          <a:lstStyle/>
          <a:p>
            <a:fld id="{C40D1C50-06C7-4DC2-9F45-A7A3B0F7D83A}" type="slidenum">
              <a:rPr lang="en-US" smtClean="0"/>
              <a:t>3</a:t>
            </a:fld>
            <a:endParaRPr lang="en-US" dirty="0"/>
          </a:p>
        </p:txBody>
      </p:sp>
    </p:spTree>
    <p:extLst>
      <p:ext uri="{BB962C8B-B14F-4D97-AF65-F5344CB8AC3E}">
        <p14:creationId xmlns:p14="http://schemas.microsoft.com/office/powerpoint/2010/main" val="1430358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dirty="0"/>
              <a:t>Instructor Notes</a:t>
            </a:r>
          </a:p>
          <a:p>
            <a:pPr marL="0" indent="0">
              <a:buFont typeface="Arial" panose="020B0604020202020204" pitchFamily="34" charset="0"/>
              <a:buNone/>
            </a:pPr>
            <a:endParaRPr lang="en-US" b="0" dirty="0"/>
          </a:p>
          <a:p>
            <a:pPr marL="171450" indent="-171450">
              <a:buFont typeface="Arial" panose="020B0604020202020204" pitchFamily="34" charset="0"/>
              <a:buChar char="•"/>
            </a:pPr>
            <a:r>
              <a:rPr lang="en-US" b="0" dirty="0"/>
              <a:t>Do your priorities differ from those for adults? If so, how? </a:t>
            </a:r>
          </a:p>
          <a:p>
            <a:pPr marL="628650" lvl="1" indent="-171450">
              <a:buFont typeface="Arial" panose="020B0604020202020204" pitchFamily="34" charset="0"/>
              <a:buChar char="•"/>
            </a:pPr>
            <a:r>
              <a:rPr lang="en-US" b="0" dirty="0"/>
              <a:t>Pediatric cardiac arrest is most commonly a secondary event as a result of profound hypoxia or shock.</a:t>
            </a:r>
          </a:p>
          <a:p>
            <a:pPr marL="1085850" lvl="2" indent="-171450">
              <a:buFont typeface="Arial" panose="020B0604020202020204" pitchFamily="34" charset="0"/>
              <a:buChar char="•"/>
            </a:pPr>
            <a:r>
              <a:rPr lang="en-US" b="0" dirty="0"/>
              <a:t>Priority should be given to ensuring adequate ventilation and oxygenation.</a:t>
            </a:r>
          </a:p>
          <a:p>
            <a:pPr marL="171450" indent="-171450">
              <a:buFont typeface="Arial" panose="020B0604020202020204" pitchFamily="34" charset="0"/>
              <a:buChar char="•"/>
            </a:pPr>
            <a:r>
              <a:rPr lang="en-US" b="0" dirty="0"/>
              <a:t>How do you optimize delivery of CPR?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kern="1200" dirty="0">
                <a:solidFill>
                  <a:schemeClr val="tx1"/>
                </a:solidFill>
                <a:latin typeface="+mn-lt"/>
                <a:ea typeface="+mn-ea"/>
                <a:cs typeface="+mn-cs"/>
              </a:rPr>
              <a:t>Provide choreographed, high-quality CPR</a:t>
            </a:r>
            <a:r>
              <a:rPr lang="en-US" sz="1200" b="0" kern="1200" dirty="0">
                <a:solidFill>
                  <a:schemeClr val="tx1"/>
                </a:solidFill>
                <a:latin typeface="+mn-lt"/>
                <a:ea typeface="+mn-ea"/>
                <a:cs typeface="+mn-cs"/>
              </a:rPr>
              <a:t>.</a:t>
            </a:r>
            <a:endParaRPr lang="en-US" b="0" dirty="0"/>
          </a:p>
          <a:p>
            <a:pPr marL="628650" lvl="1" indent="-171450">
              <a:buFont typeface="Arial" panose="020B0604020202020204" pitchFamily="34" charset="0"/>
              <a:buChar char="•"/>
            </a:pPr>
            <a:r>
              <a:rPr lang="en-US" dirty="0"/>
              <a:t>Pediatric cardiac arrest survival requires effective </a:t>
            </a:r>
            <a:r>
              <a:rPr lang="en-US" b="0" dirty="0"/>
              <a:t>BLS care.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Effective ventilations and chest compressions have greater success of resuscitating your patient than chest compressions by themselves.</a:t>
            </a:r>
          </a:p>
          <a:p>
            <a:pPr marL="628650" lvl="1" indent="-171450">
              <a:buFont typeface="Arial" panose="020B0604020202020204" pitchFamily="34" charset="0"/>
              <a:buChar char="•"/>
            </a:pPr>
            <a:r>
              <a:rPr lang="en-US" dirty="0"/>
              <a:t>A study supports a 31.8% increase of effective CPR with integrating a trained CPR coach into resuscitation </a:t>
            </a:r>
            <a:r>
              <a:rPr lang="en-US" b="0" dirty="0"/>
              <a:t>teams.</a:t>
            </a:r>
          </a:p>
          <a:p>
            <a:pPr marL="171450" indent="-171450">
              <a:buFont typeface="Arial" panose="020B0604020202020204" pitchFamily="34" charset="0"/>
              <a:buChar char="•"/>
            </a:pPr>
            <a:r>
              <a:rPr lang="en-US" b="0" dirty="0"/>
              <a:t>Discuss </a:t>
            </a:r>
            <a:r>
              <a:rPr lang="en-US" dirty="0"/>
              <a:t>hands-only CPR.</a:t>
            </a:r>
          </a:p>
          <a:p>
            <a:pPr marL="628650" lvl="1" indent="-171450">
              <a:buFont typeface="Arial" panose="020B0604020202020204" pitchFamily="34" charset="0"/>
              <a:buChar char="•"/>
            </a:pPr>
            <a:r>
              <a:rPr lang="en-US" dirty="0"/>
              <a:t>Hands-only CPR may be recommended for adults but is not recommended for pediatrics.</a:t>
            </a:r>
          </a:p>
          <a:p>
            <a:pPr marL="1085850" lvl="2" indent="-171450">
              <a:buFont typeface="Arial" panose="020B0604020202020204" pitchFamily="34" charset="0"/>
              <a:buChar char="•"/>
            </a:pPr>
            <a:r>
              <a:rPr lang="en-US" dirty="0"/>
              <a:t>Hands-only CPR in severely hypoxic child is not ideal. Need to prioritize airway management. </a:t>
            </a:r>
          </a:p>
          <a:p>
            <a:pPr marL="171450" indent="-171450">
              <a:buFont typeface="Arial" panose="020B0604020202020204" pitchFamily="34" charset="0"/>
              <a:buChar char="•"/>
            </a:pPr>
            <a:r>
              <a:rPr lang="en-US" dirty="0"/>
              <a:t>Review CPR with rates/depths.</a:t>
            </a:r>
          </a:p>
          <a:p>
            <a:pPr marL="628650" lvl="1" indent="-171450">
              <a:buFont typeface="Arial" panose="020B0604020202020204" pitchFamily="34" charset="0"/>
              <a:buChar char="•"/>
            </a:pPr>
            <a:r>
              <a:rPr lang="en-US" dirty="0"/>
              <a:t>Compression procedures differ for a child and an</a:t>
            </a:r>
            <a:r>
              <a:rPr lang="en-US" baseline="0" dirty="0"/>
              <a:t> </a:t>
            </a:r>
            <a:r>
              <a:rPr lang="en-US" dirty="0"/>
              <a:t>infant.</a:t>
            </a:r>
          </a:p>
          <a:p>
            <a:pPr marL="1085850" lvl="2" indent="-171450">
              <a:buFont typeface="Arial" panose="020B0604020202020204" pitchFamily="34" charset="0"/>
              <a:buChar char="•"/>
            </a:pPr>
            <a:r>
              <a:rPr lang="en-US" dirty="0"/>
              <a:t>Child</a:t>
            </a:r>
          </a:p>
          <a:p>
            <a:pPr marL="1543050" lvl="3" indent="-171450">
              <a:buFont typeface="Arial" panose="020B0604020202020204" pitchFamily="34" charset="0"/>
              <a:buChar char="•"/>
            </a:pPr>
            <a:r>
              <a:rPr lang="en-US" dirty="0"/>
              <a:t>Hand should be placed on the lower half of the sternum</a:t>
            </a:r>
            <a:r>
              <a:rPr lang="en-US" b="0" dirty="0"/>
              <a:t>.</a:t>
            </a:r>
          </a:p>
          <a:p>
            <a:pPr marL="1543050" lvl="3" indent="-171450">
              <a:buFont typeface="Arial" panose="020B0604020202020204" pitchFamily="34" charset="0"/>
              <a:buChar char="•"/>
            </a:pPr>
            <a:r>
              <a:rPr lang="en-US" b="0" dirty="0"/>
              <a:t>Rate = 100‒120</a:t>
            </a:r>
            <a:r>
              <a:rPr lang="en-US" b="0" baseline="0" dirty="0"/>
              <a:t> compressions per </a:t>
            </a:r>
            <a:r>
              <a:rPr lang="en-US" b="0" dirty="0"/>
              <a:t>minute.</a:t>
            </a:r>
          </a:p>
          <a:p>
            <a:pPr marL="1543050" lvl="3" indent="-171450">
              <a:buFont typeface="Arial" panose="020B0604020202020204" pitchFamily="34" charset="0"/>
              <a:buChar char="•"/>
            </a:pPr>
            <a:r>
              <a:rPr lang="en-US" b="0" dirty="0"/>
              <a:t>Depth= 2 inches (5 cm) with complete recoil.</a:t>
            </a:r>
          </a:p>
          <a:p>
            <a:pPr marL="1085850" lvl="2" indent="-171450">
              <a:buFont typeface="Arial" panose="020B0604020202020204" pitchFamily="34" charset="0"/>
              <a:buChar char="•"/>
            </a:pPr>
            <a:r>
              <a:rPr lang="en-US" dirty="0"/>
              <a:t>Infant</a:t>
            </a:r>
          </a:p>
          <a:p>
            <a:pPr marL="1543050" lvl="3" indent="-171450">
              <a:buFont typeface="Arial" panose="020B0604020202020204" pitchFamily="34" charset="0"/>
              <a:buChar char="•"/>
            </a:pPr>
            <a:r>
              <a:rPr lang="en-US" dirty="0"/>
              <a:t>Two thumbs, with hands encircling the </a:t>
            </a:r>
            <a:r>
              <a:rPr lang="en-US" b="0" dirty="0"/>
              <a:t>chest.</a:t>
            </a:r>
          </a:p>
          <a:p>
            <a:pPr marL="2000250" lvl="4" indent="-171450">
              <a:buFont typeface="Arial" panose="020B0604020202020204" pitchFamily="34" charset="0"/>
              <a:buChar char="•"/>
            </a:pPr>
            <a:r>
              <a:rPr lang="en-US" b="0" dirty="0"/>
              <a:t>For two-rescuer CPR, the recommended method is the two thumbs with hands encircling the chest technique.</a:t>
            </a:r>
          </a:p>
          <a:p>
            <a:pPr marL="1543050" lvl="3" indent="-171450">
              <a:buFont typeface="Arial" panose="020B0604020202020204" pitchFamily="34" charset="0"/>
              <a:buChar char="•"/>
            </a:pPr>
            <a:r>
              <a:rPr lang="en-US" b="0" dirty="0"/>
              <a:t>Rate= 100‒120</a:t>
            </a:r>
            <a:r>
              <a:rPr lang="en-US" b="0" baseline="0" dirty="0"/>
              <a:t> compressions per </a:t>
            </a:r>
            <a:r>
              <a:rPr lang="en-US" b="0" dirty="0"/>
              <a:t>minute.</a:t>
            </a:r>
          </a:p>
          <a:p>
            <a:pPr marL="1543050" lvl="3" indent="-171450">
              <a:buFont typeface="Arial" panose="020B0604020202020204" pitchFamily="34" charset="0"/>
              <a:buChar char="•"/>
            </a:pPr>
            <a:r>
              <a:rPr lang="en-US" b="0" dirty="0"/>
              <a:t>Depth= 1.5 inches (4 cm) with complete recoil.</a:t>
            </a:r>
          </a:p>
          <a:p>
            <a:pPr marL="1085850" lvl="2" indent="-171450">
              <a:buFont typeface="Arial" panose="020B0604020202020204" pitchFamily="34" charset="0"/>
              <a:buChar char="•"/>
            </a:pPr>
            <a:r>
              <a:rPr lang="en-US" dirty="0"/>
              <a:t>Single</a:t>
            </a:r>
            <a:r>
              <a:rPr lang="en-US" b="1" dirty="0"/>
              <a:t>-</a:t>
            </a:r>
            <a:r>
              <a:rPr lang="en-US" dirty="0"/>
              <a:t>rescuer CPR ratio is 30:2</a:t>
            </a:r>
            <a:r>
              <a:rPr lang="en-US" b="0" dirty="0"/>
              <a:t>.</a:t>
            </a:r>
          </a:p>
          <a:p>
            <a:pPr marL="1543050" lvl="3" indent="-171450">
              <a:buFont typeface="Arial" panose="020B0604020202020204" pitchFamily="34" charset="0"/>
              <a:buChar char="•"/>
            </a:pPr>
            <a:r>
              <a:rPr lang="en-US" b="0" dirty="0"/>
              <a:t>For two-rescuer the ratio changes to 15:2.</a:t>
            </a:r>
          </a:p>
          <a:p>
            <a:pPr marL="628650" lvl="1" indent="-171450">
              <a:buFont typeface="Arial" panose="020B0604020202020204" pitchFamily="34" charset="0"/>
              <a:buChar char="•"/>
            </a:pPr>
            <a:r>
              <a:rPr lang="en-US" dirty="0"/>
              <a:t>Recap: Effective CPR includes chest compressions with a depth of 4‒5 cm (40‒50mm) and a chest compression rate of 100‒120 compressions per minute.</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2225B7-14D2-4B83-9463-E78E66ECF1B1}" type="slidenum">
              <a:rPr lang="en-US" smtClean="0"/>
              <a:t>30</a:t>
            </a:fld>
            <a:endParaRPr lang="en-US" dirty="0"/>
          </a:p>
        </p:txBody>
      </p:sp>
    </p:spTree>
    <p:extLst>
      <p:ext uri="{BB962C8B-B14F-4D97-AF65-F5344CB8AC3E}">
        <p14:creationId xmlns:p14="http://schemas.microsoft.com/office/powerpoint/2010/main" val="3107743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171450" indent="-171450">
              <a:buFont typeface="Arial" panose="020B0604020202020204" pitchFamily="34" charset="0"/>
              <a:buChar char="•"/>
            </a:pPr>
            <a:r>
              <a:rPr lang="en-US" dirty="0"/>
              <a:t>Review history </a:t>
            </a:r>
            <a:r>
              <a:rPr lang="en-US" baseline="0" dirty="0"/>
              <a:t>taking using the OPQRST mnemonic.</a:t>
            </a:r>
          </a:p>
          <a:p>
            <a:pPr marL="628650" lvl="1" indent="-171450">
              <a:buFont typeface="Arial" panose="020B0604020202020204" pitchFamily="34" charset="0"/>
              <a:buChar char="•"/>
            </a:pPr>
            <a:r>
              <a:rPr lang="en-US" dirty="0"/>
              <a:t>O – 30 minutes</a:t>
            </a:r>
            <a:r>
              <a:rPr lang="en-US" sz="800" dirty="0"/>
              <a:t> </a:t>
            </a:r>
            <a:endParaRPr lang="en-US" dirty="0"/>
          </a:p>
          <a:p>
            <a:pPr marL="628650" lvl="1" indent="-171450">
              <a:buFont typeface="Arial" panose="020B0604020202020204" pitchFamily="34" charset="0"/>
              <a:buChar char="•"/>
            </a:pPr>
            <a:r>
              <a:rPr lang="en-US" dirty="0"/>
              <a:t>P – Unknown</a:t>
            </a:r>
          </a:p>
          <a:p>
            <a:pPr marL="628650" lvl="1" indent="-171450">
              <a:buFont typeface="Arial" panose="020B0604020202020204" pitchFamily="34" charset="0"/>
              <a:buChar char="•"/>
            </a:pPr>
            <a:r>
              <a:rPr lang="en-US" dirty="0"/>
              <a:t>Q – None</a:t>
            </a:r>
          </a:p>
          <a:p>
            <a:pPr marL="628650" lvl="1" indent="-171450">
              <a:buFont typeface="Arial" panose="020B0604020202020204" pitchFamily="34" charset="0"/>
              <a:buChar char="•"/>
            </a:pPr>
            <a:r>
              <a:rPr lang="en-US" dirty="0"/>
              <a:t>R – None</a:t>
            </a:r>
          </a:p>
          <a:p>
            <a:pPr marL="628650" lvl="1" indent="-171450">
              <a:buFont typeface="Arial" panose="020B0604020202020204" pitchFamily="34" charset="0"/>
              <a:buChar char="•"/>
            </a:pPr>
            <a:r>
              <a:rPr lang="en-US" dirty="0"/>
              <a:t>S – Unknown</a:t>
            </a:r>
          </a:p>
          <a:p>
            <a:pPr marL="628650" lvl="1" indent="-171450">
              <a:buFont typeface="Arial" panose="020B0604020202020204" pitchFamily="34" charset="0"/>
              <a:buChar char="•"/>
            </a:pPr>
            <a:r>
              <a:rPr lang="en-US" dirty="0"/>
              <a:t>T – 30 minutes</a:t>
            </a:r>
          </a:p>
          <a:p>
            <a:pPr marL="171450" lvl="0" indent="-171450">
              <a:buFont typeface="Arial" panose="020B0604020202020204" pitchFamily="34" charset="0"/>
              <a:buChar char="•"/>
            </a:pPr>
            <a:r>
              <a:rPr lang="en-US" dirty="0"/>
              <a:t>Participant engagement:</a:t>
            </a:r>
          </a:p>
          <a:p>
            <a:pPr marL="628650" lvl="1" indent="-171450">
              <a:buFont typeface="Arial" panose="020B0604020202020204" pitchFamily="34" charset="0"/>
              <a:buChar char="•"/>
            </a:pPr>
            <a:r>
              <a:rPr lang="en-US" dirty="0"/>
              <a:t>Discuss the importance of continuously reevaluating pediatric mental statu</a:t>
            </a:r>
            <a:r>
              <a:rPr lang="en-US" b="0" dirty="0"/>
              <a: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2146E-B839-164B-9975-6846FA04A5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031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Instructor Notes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Review history taking using SAMPLE</a:t>
            </a:r>
            <a:r>
              <a:rPr lang="en-US" sz="1200" b="0" dirty="0"/>
              <a:t>R.</a:t>
            </a:r>
          </a:p>
          <a:p>
            <a:pPr marL="565150" lvl="2" indent="-273050">
              <a:buSzPct val="80000"/>
              <a:buFont typeface="Wingdings" charset="2"/>
              <a:buChar char="§"/>
              <a:tabLst>
                <a:tab pos="1028700" algn="l"/>
              </a:tabLst>
            </a:pPr>
            <a:r>
              <a:rPr lang="en-US" sz="1200" dirty="0"/>
              <a:t>S </a:t>
            </a:r>
            <a:r>
              <a:rPr lang="en-US" dirty="0"/>
              <a:t>‒ </a:t>
            </a:r>
            <a:r>
              <a:rPr lang="en-US" sz="1200" dirty="0"/>
              <a:t>Unresponsive, apneic, hypothermic</a:t>
            </a:r>
          </a:p>
          <a:p>
            <a:pPr marL="565150" lvl="2" indent="-273050">
              <a:buSzPct val="80000"/>
              <a:buFont typeface="Wingdings" charset="2"/>
              <a:buChar char="§"/>
            </a:pPr>
            <a:r>
              <a:rPr lang="en-US" sz="1200" dirty="0"/>
              <a:t>A </a:t>
            </a:r>
            <a:r>
              <a:rPr lang="en-US" dirty="0"/>
              <a:t>‒ </a:t>
            </a:r>
            <a:r>
              <a:rPr lang="en-US" sz="1200" dirty="0"/>
              <a:t>No known allergies</a:t>
            </a:r>
          </a:p>
          <a:p>
            <a:pPr marL="565150" lvl="2" indent="-273050">
              <a:buSzPct val="80000"/>
              <a:buFont typeface="Wingdings" charset="2"/>
              <a:buChar char="§"/>
            </a:pPr>
            <a:r>
              <a:rPr lang="en-US" sz="1200" dirty="0"/>
              <a:t>M </a:t>
            </a:r>
            <a:r>
              <a:rPr lang="en-US" dirty="0"/>
              <a:t>‒ </a:t>
            </a:r>
            <a:r>
              <a:rPr lang="en-US" sz="1200" dirty="0"/>
              <a:t>None</a:t>
            </a:r>
            <a:endParaRPr lang="en-US" sz="1200" baseline="-25000" dirty="0"/>
          </a:p>
          <a:p>
            <a:pPr marL="565150" lvl="2" indent="-273050">
              <a:buSzPct val="80000"/>
              <a:buFont typeface="Wingdings" charset="2"/>
              <a:buChar char="§"/>
            </a:pPr>
            <a:r>
              <a:rPr lang="en-US" sz="1200" dirty="0"/>
              <a:t>P </a:t>
            </a:r>
            <a:r>
              <a:rPr lang="en-US" dirty="0"/>
              <a:t>‒ </a:t>
            </a:r>
            <a:r>
              <a:rPr lang="en-US" sz="1200" dirty="0"/>
              <a:t>None</a:t>
            </a:r>
          </a:p>
          <a:p>
            <a:pPr marL="565150" lvl="2" indent="-273050">
              <a:buSzPct val="80000"/>
              <a:buFont typeface="Wingdings" charset="2"/>
              <a:buChar char="§"/>
            </a:pPr>
            <a:r>
              <a:rPr lang="en-US" sz="1200" dirty="0"/>
              <a:t>L </a:t>
            </a:r>
            <a:r>
              <a:rPr lang="en-US" dirty="0"/>
              <a:t>‒ </a:t>
            </a:r>
            <a:r>
              <a:rPr lang="en-US" sz="1200" dirty="0"/>
              <a:t>Snack at 1600</a:t>
            </a:r>
          </a:p>
          <a:p>
            <a:pPr marL="565150" lvl="2" indent="-273050">
              <a:buSzPct val="80000"/>
              <a:buFont typeface="Wingdings" charset="2"/>
              <a:buChar char="§"/>
            </a:pPr>
            <a:r>
              <a:rPr lang="en-US" sz="1200" dirty="0"/>
              <a:t>E </a:t>
            </a:r>
            <a:r>
              <a:rPr lang="en-US" dirty="0"/>
              <a:t>‒ </a:t>
            </a:r>
            <a:r>
              <a:rPr lang="en-US" sz="1200" dirty="0"/>
              <a:t>Fell into fast moving river; found unresponsive and not breathing</a:t>
            </a:r>
          </a:p>
          <a:p>
            <a:pPr marL="565150" lvl="2" indent="-273050">
              <a:buSzPct val="80000"/>
              <a:buFont typeface="Wingdings" charset="2"/>
              <a:buChar char="§"/>
            </a:pPr>
            <a:r>
              <a:rPr lang="en-US" sz="1200" dirty="0"/>
              <a:t>R – None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12146E-B839-164B-9975-6846FA04A51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49458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371600" y="1143000"/>
            <a:ext cx="4114800" cy="3086100"/>
          </a:xfrm>
          <a:ln/>
        </p:spPr>
      </p:sp>
      <p:sp>
        <p:nvSpPr>
          <p:cNvPr id="5632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Instructor Notes</a:t>
            </a:r>
          </a:p>
          <a:p>
            <a:endParaRPr lang="en-US" dirty="0"/>
          </a:p>
          <a:p>
            <a:pPr marL="171450" indent="-171450">
              <a:buFont typeface="Arial" panose="020B0604020202020204" pitchFamily="34" charset="0"/>
              <a:buChar char="•"/>
            </a:pPr>
            <a:r>
              <a:rPr lang="en-US" dirty="0"/>
              <a:t>Discuss what the vital signs tell us about the patient: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SpO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Unable to obtain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Is oxygen needed? Why are you unable to obtain SpO</a:t>
            </a:r>
            <a:r>
              <a:rPr lang="en-US" sz="1200" kern="1200" baseline="-250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effectLst/>
                <a:latin typeface="+mn-lt"/>
                <a:ea typeface="+mn-ea"/>
                <a:cs typeface="+mn-cs"/>
              </a:rPr>
              <a:t>SPO2 is difficult to obtain due to hypothermia and poor perfusion.</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prstClr val="black"/>
                </a:solidFill>
                <a:effectLst/>
                <a:uLnTx/>
                <a:uFillTx/>
                <a:latin typeface="+mn-lt"/>
                <a:ea typeface="+mn-ea"/>
                <a:cs typeface="+mn-cs"/>
              </a:rPr>
              <a:t>An ETCO2 of 54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can be</a:t>
            </a:r>
            <a:r>
              <a:rPr lang="en-US" sz="1200" i="0" dirty="0">
                <a:effectLst/>
                <a:latin typeface="Calibri" panose="020F0502020204030204" pitchFamily="34" charset="0"/>
                <a:ea typeface="Calibri" panose="020F0502020204030204" pitchFamily="34" charset="0"/>
              </a:rPr>
              <a:t> obtained if ventilations are being performed by the provider.</a:t>
            </a:r>
            <a:r>
              <a:rPr kumimoji="0" lang="en-US" sz="1000" b="0" i="0" u="none" strike="noStrike" kern="1200" cap="none" spc="0" normalizeH="0" baseline="0" noProof="0" dirty="0">
                <a:ln>
                  <a:noFill/>
                </a:ln>
                <a:solidFill>
                  <a:prstClr val="black"/>
                </a:solidFill>
                <a:effectLst/>
                <a:uLnTx/>
                <a:uFillTx/>
                <a:latin typeface="+mn-lt"/>
                <a:ea typeface="+mn-ea"/>
                <a:cs typeface="+mn-cs"/>
              </a:rPr>
              <a:t> </a:t>
            </a:r>
          </a:p>
          <a:p>
            <a:pPr marL="1085850" lvl="2" indent="-171450">
              <a:buFont typeface="Arial" panose="020B0604020202020204" pitchFamily="34" charset="0"/>
              <a:buChar char="•"/>
              <a:defRPr/>
            </a:pPr>
            <a:r>
              <a:rPr lang="en-US" b="0" dirty="0"/>
              <a:t>Discuss the indication of the high ETCO</a:t>
            </a:r>
            <a:r>
              <a:rPr lang="en-US" b="0" baseline="-25000" dirty="0"/>
              <a:t>2</a:t>
            </a:r>
          </a:p>
          <a:p>
            <a:pPr marL="1543050" lvl="3" indent="-171450">
              <a:buFont typeface="Arial" panose="020B0604020202020204" pitchFamily="34" charset="0"/>
              <a:buChar char="•"/>
              <a:defRPr/>
            </a:pPr>
            <a:r>
              <a:rPr lang="en-US" b="0" dirty="0"/>
              <a:t>Trapped CO</a:t>
            </a:r>
            <a:r>
              <a:rPr lang="en-US" b="0" baseline="-25000" dirty="0"/>
              <a:t>2</a:t>
            </a:r>
            <a:r>
              <a:rPr lang="en-US" b="0" dirty="0"/>
              <a:t> from hypoxia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Respiratory rate is 0. Respiratory rate rises to 20 with ventilatory assistance.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Discuss importance of ventilation and oxygenation.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Blood pressure is unable to be obtained.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Why?</a:t>
            </a:r>
          </a:p>
          <a:p>
            <a:pPr marL="1543050" lvl="3" indent="-171450" defTabSz="931774">
              <a:buFont typeface="Arial" panose="020B0604020202020204" pitchFamily="34" charset="0"/>
              <a:buChar char="•"/>
              <a:defRPr/>
            </a:pPr>
            <a:r>
              <a:rPr lang="en-US" sz="1200" kern="1200" dirty="0">
                <a:solidFill>
                  <a:schemeClr val="tx1"/>
                </a:solidFill>
                <a:effectLst/>
                <a:latin typeface="+mn-lt"/>
                <a:ea typeface="+mn-ea"/>
                <a:cs typeface="+mn-cs"/>
              </a:rPr>
              <a:t>Blood pressure cannot be obtained with heart rate of 42.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Blood glucose is 121.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Weight is 25 Kg per length-based tape.</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Diagnostics indicate cardiac arrest and hypothermia</a:t>
            </a:r>
            <a:endParaRPr lang="en-US" dirty="0"/>
          </a:p>
          <a:p>
            <a:pPr marL="457200" lvl="1" indent="0">
              <a:buFont typeface="Arial" panose="020B0604020202020204" pitchFamily="34" charset="0"/>
              <a:buNone/>
              <a:defRPr/>
            </a:pPr>
            <a:endParaRPr lang="en-US" b="0" dirty="0"/>
          </a:p>
          <a:p>
            <a:pPr marL="0" indent="0">
              <a:buFont typeface="Arial" panose="020B0604020202020204" pitchFamily="34" charset="0"/>
              <a:buNone/>
              <a:defRPr/>
            </a:pPr>
            <a:endParaRPr lang="en-US" b="0"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785372" indent="-302066" eaLnBrk="0" hangingPunct="0">
              <a:defRPr sz="2500">
                <a:solidFill>
                  <a:schemeClr val="tx1"/>
                </a:solidFill>
                <a:latin typeface="Arial" panose="020B0604020202020204" pitchFamily="34" charset="0"/>
                <a:ea typeface="ＭＳ Ｐゴシック" panose="020B0600070205080204" pitchFamily="34" charset="-128"/>
              </a:defRPr>
            </a:lvl2pPr>
            <a:lvl3pPr marL="1208265" indent="-241653" eaLnBrk="0" hangingPunct="0">
              <a:defRPr sz="2500">
                <a:solidFill>
                  <a:schemeClr val="tx1"/>
                </a:solidFill>
                <a:latin typeface="Arial" panose="020B0604020202020204" pitchFamily="34" charset="0"/>
                <a:ea typeface="ＭＳ Ｐゴシック" panose="020B0600070205080204" pitchFamily="34" charset="-128"/>
              </a:defRPr>
            </a:lvl3pPr>
            <a:lvl4pPr marL="1691571" indent="-241653" eaLnBrk="0" hangingPunct="0">
              <a:defRPr sz="2500">
                <a:solidFill>
                  <a:schemeClr val="tx1"/>
                </a:solidFill>
                <a:latin typeface="Arial" panose="020B0604020202020204" pitchFamily="34" charset="0"/>
                <a:ea typeface="ＭＳ Ｐゴシック" panose="020B0600070205080204" pitchFamily="34" charset="-128"/>
              </a:defRPr>
            </a:lvl4pPr>
            <a:lvl5pPr marL="2174878" indent="-241653" eaLnBrk="0" hangingPunct="0">
              <a:defRPr sz="2500">
                <a:solidFill>
                  <a:schemeClr val="tx1"/>
                </a:solidFill>
                <a:latin typeface="Arial" panose="020B0604020202020204" pitchFamily="34" charset="0"/>
                <a:ea typeface="ＭＳ Ｐゴシック" panose="020B0600070205080204" pitchFamily="34" charset="-128"/>
              </a:defRPr>
            </a:lvl5pPr>
            <a:lvl6pPr marL="2658184"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41490"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24796"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08102"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851E97FA-2DDF-453C-BAE1-9B1A1A1B3656}" type="slidenum">
              <a:rPr lang="en-US" altLang="en-US" sz="1300">
                <a:solidFill>
                  <a:prstClr val="black"/>
                </a:solidFill>
              </a:rPr>
              <a:pPr eaLnBrk="1" hangingPunct="1"/>
              <a:t>33</a:t>
            </a:fld>
            <a:endParaRPr lang="en-US" altLang="en-US" sz="1300" dirty="0">
              <a:solidFill>
                <a:prstClr val="black"/>
              </a:solidFill>
            </a:endParaRPr>
          </a:p>
        </p:txBody>
      </p:sp>
    </p:spTree>
    <p:extLst>
      <p:ext uri="{BB962C8B-B14F-4D97-AF65-F5344CB8AC3E}">
        <p14:creationId xmlns:p14="http://schemas.microsoft.com/office/powerpoint/2010/main" val="28901520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normAutofit/>
          </a:bodyPr>
          <a:lstStyle/>
          <a:p>
            <a:r>
              <a:rPr lang="en-US" b="0" dirty="0"/>
              <a:t>Instructor Notes</a:t>
            </a:r>
          </a:p>
          <a:p>
            <a:endParaRPr lang="en-US" b="0" dirty="0"/>
          </a:p>
          <a:p>
            <a:pPr marL="171450" indent="-171450">
              <a:buFont typeface="Arial" panose="020B0604020202020204" pitchFamily="34" charset="0"/>
              <a:buChar char="•"/>
            </a:pPr>
            <a:r>
              <a:rPr lang="en-US" b="1" dirty="0"/>
              <a:t>HEENT</a:t>
            </a:r>
          </a:p>
          <a:p>
            <a:pPr marL="628650" lvl="1" indent="-171450">
              <a:buFont typeface="Arial" panose="020B0604020202020204" pitchFamily="34" charset="0"/>
              <a:buChar char="•"/>
            </a:pPr>
            <a:r>
              <a:rPr lang="en-US" dirty="0"/>
              <a:t>Head: Small abrasion to forehead</a:t>
            </a:r>
          </a:p>
          <a:p>
            <a:pPr marL="628650" lvl="1" indent="-171450">
              <a:buFont typeface="Arial" panose="020B0604020202020204" pitchFamily="34" charset="0"/>
              <a:buChar char="•"/>
            </a:pPr>
            <a:r>
              <a:rPr lang="en-US" dirty="0"/>
              <a:t>Eyes: PERRL, slow to react</a:t>
            </a:r>
          </a:p>
          <a:p>
            <a:pPr marL="628650" lvl="1" indent="-171450">
              <a:buFont typeface="Arial" panose="020B0604020202020204" pitchFamily="34" charset="0"/>
              <a:buChar char="•"/>
            </a:pPr>
            <a:r>
              <a:rPr lang="en-US" dirty="0"/>
              <a:t>Ears: Unremarkable</a:t>
            </a:r>
          </a:p>
          <a:p>
            <a:pPr marL="628650" lvl="1" indent="-171450">
              <a:buFont typeface="Arial" panose="020B0604020202020204" pitchFamily="34" charset="0"/>
              <a:buChar char="•"/>
            </a:pPr>
            <a:r>
              <a:rPr lang="en-US" dirty="0"/>
              <a:t>Nose: </a:t>
            </a:r>
            <a:r>
              <a:rPr lang="en-US" sz="1200" dirty="0">
                <a:solidFill>
                  <a:prstClr val="black"/>
                </a:solidFill>
                <a:latin typeface="+mn-lt"/>
              </a:rPr>
              <a:t>Unremarkable</a:t>
            </a:r>
          </a:p>
          <a:p>
            <a:pPr marL="628650" lvl="1" indent="-171450">
              <a:buFont typeface="Arial" panose="020B0604020202020204" pitchFamily="34" charset="0"/>
              <a:buChar char="•"/>
            </a:pPr>
            <a:r>
              <a:rPr lang="en-US" dirty="0"/>
              <a:t>Throat: Unremarkable</a:t>
            </a:r>
          </a:p>
          <a:p>
            <a:pPr marL="171450" indent="-171450">
              <a:buFont typeface="Arial" panose="020B0604020202020204" pitchFamily="34" charset="0"/>
              <a:buChar char="•"/>
            </a:pPr>
            <a:r>
              <a:rPr lang="en-US" b="1" dirty="0"/>
              <a:t>Heart and lungs</a:t>
            </a:r>
          </a:p>
          <a:p>
            <a:pPr marL="742950" lvl="1" indent="-285750" defTabSz="914400">
              <a:buFont typeface="Arial" panose="020B0604020202020204" pitchFamily="34" charset="0"/>
              <a:buChar char="•"/>
              <a:defRPr/>
            </a:pPr>
            <a:r>
              <a:rPr lang="en-US" sz="1400" dirty="0">
                <a:solidFill>
                  <a:prstClr val="black"/>
                </a:solidFill>
              </a:rPr>
              <a:t>Lung sounds, bilateral rhonchi with BVM</a:t>
            </a:r>
          </a:p>
          <a:p>
            <a:pPr marL="742950" lvl="1" indent="-285750" defTabSz="914400">
              <a:buFont typeface="Arial" panose="020B0604020202020204" pitchFamily="34" charset="0"/>
              <a:buChar char="•"/>
              <a:defRPr/>
            </a:pPr>
            <a:r>
              <a:rPr lang="en-US" sz="1200" dirty="0">
                <a:solidFill>
                  <a:prstClr val="black"/>
                </a:solidFill>
              </a:rPr>
              <a:t>No spontaneous respirations</a:t>
            </a:r>
            <a:endParaRPr lang="en-US" b="1" dirty="0"/>
          </a:p>
          <a:p>
            <a:pPr marL="171450" indent="-171450">
              <a:buFont typeface="Arial" panose="020B0604020202020204" pitchFamily="34" charset="0"/>
              <a:buChar char="•"/>
            </a:pPr>
            <a:r>
              <a:rPr lang="en-US" b="1" dirty="0"/>
              <a:t>Neuro</a:t>
            </a:r>
          </a:p>
          <a:p>
            <a:pPr marL="628650" lvl="1" indent="-171450">
              <a:buFont typeface="Arial" panose="020B0604020202020204" pitchFamily="34" charset="0"/>
              <a:buChar char="•"/>
            </a:pPr>
            <a:r>
              <a:rPr lang="en-US" dirty="0"/>
              <a:t>Unresponsive</a:t>
            </a:r>
          </a:p>
          <a:p>
            <a:pPr marL="171450" indent="-171450">
              <a:buFont typeface="Arial" panose="020B0604020202020204" pitchFamily="34" charset="0"/>
              <a:buChar char="•"/>
            </a:pPr>
            <a:r>
              <a:rPr lang="en-US" b="1" dirty="0"/>
              <a:t>Abdomen and pelvis</a:t>
            </a:r>
          </a:p>
          <a:p>
            <a:pPr marL="628650" lvl="1" indent="-171450">
              <a:buFont typeface="Arial" panose="020B0604020202020204" pitchFamily="34" charset="0"/>
              <a:buChar char="•"/>
            </a:pPr>
            <a:r>
              <a:rPr lang="en-US" dirty="0"/>
              <a:t>Soft, nontender</a:t>
            </a:r>
          </a:p>
          <a:p>
            <a:pPr marL="171450" indent="-171450">
              <a:buFont typeface="Arial" panose="020B0604020202020204" pitchFamily="34" charset="0"/>
              <a:buChar char="•"/>
            </a:pPr>
            <a:r>
              <a:rPr lang="en-US" b="1" dirty="0"/>
              <a:t>Upper extremities</a:t>
            </a:r>
          </a:p>
          <a:p>
            <a:pPr marL="628650" lvl="1" indent="-171450">
              <a:buFont typeface="Arial" panose="020B0604020202020204" pitchFamily="34" charset="0"/>
              <a:buChar char="•"/>
            </a:pPr>
            <a:r>
              <a:rPr lang="en-US" dirty="0"/>
              <a:t>Cyanotic, cold, various abrasions</a:t>
            </a:r>
          </a:p>
          <a:p>
            <a:pPr marL="171450" indent="-171450">
              <a:buFont typeface="Arial" panose="020B0604020202020204" pitchFamily="34" charset="0"/>
              <a:buChar char="•"/>
            </a:pPr>
            <a:r>
              <a:rPr lang="en-US" b="1" dirty="0"/>
              <a:t>Lower extremities:</a:t>
            </a:r>
          </a:p>
          <a:p>
            <a:pPr marL="628650" lvl="1" indent="-171450">
              <a:buFont typeface="Arial" panose="020B0604020202020204" pitchFamily="34" charset="0"/>
              <a:buChar char="•"/>
            </a:pPr>
            <a:r>
              <a:rPr lang="en-US" dirty="0"/>
              <a:t>Cyanotic, cold, various abrasions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74E427-9911-4858-A637-FB4CBC46EF2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2180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Instructor Notes</a:t>
            </a:r>
          </a:p>
          <a:p>
            <a:pPr defTabSz="931774">
              <a:defRPr/>
            </a:pPr>
            <a:endParaRPr lang="en-US" b="1" dirty="0"/>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u="none" strike="noStrike" kern="1200" dirty="0">
                <a:solidFill>
                  <a:schemeClr val="tx1"/>
                </a:solidFill>
                <a:effectLst/>
                <a:latin typeface="+mn-lt"/>
                <a:ea typeface="+mn-ea"/>
                <a:cs typeface="+mn-cs"/>
              </a:rPr>
              <a:t>The patient’s condition continues to deteriorate.</a:t>
            </a:r>
          </a:p>
          <a:p>
            <a:pPr marL="0" indent="0" defTabSz="931774">
              <a:buFont typeface="Arial" panose="020B0604020202020204" pitchFamily="34" charset="0"/>
              <a:buNone/>
              <a:defRPr/>
            </a:pPr>
            <a:endParaRPr lang="en-US" dirty="0"/>
          </a:p>
          <a:p>
            <a:pPr marL="171450" indent="-171450" defTabSz="931774">
              <a:buFont typeface="Arial" panose="020B0604020202020204" pitchFamily="34" charset="0"/>
              <a:buChar char="•"/>
              <a:defRPr/>
            </a:pPr>
            <a:r>
              <a:rPr lang="en-US" dirty="0"/>
              <a:t>Discuss the continued management </a:t>
            </a:r>
            <a:r>
              <a:rPr lang="en-US" b="0" dirty="0"/>
              <a:t>options for this patient based on scope of practice and local protocols. </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Initiate appropriate therapy.</a:t>
            </a:r>
            <a:endParaRPr lang="en-US" sz="1200" b="0" dirty="0"/>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trike="noStrike" dirty="0"/>
              <a:t>Discuss advanced airway management. </a:t>
            </a:r>
            <a:endParaRPr lang="en-US" sz="1200" b="0" kern="1200" dirty="0">
              <a:solidFill>
                <a:schemeClr val="tx1"/>
              </a:solidFill>
              <a:effectLst/>
              <a:latin typeface="+mn-lt"/>
              <a:ea typeface="+mn-ea"/>
              <a:cs typeface="+mn-cs"/>
            </a:endParaRP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When is epinephrine indicated?</a:t>
            </a:r>
          </a:p>
          <a:p>
            <a:pPr marL="1543050" marR="0" lvl="3"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mn-lt"/>
                <a:ea typeface="+mn-ea"/>
                <a:cs typeface="+mn-cs"/>
              </a:rPr>
              <a:t>Expert opinions vary.</a:t>
            </a:r>
          </a:p>
          <a:p>
            <a:pPr marL="2000250" lvl="4" indent="-171450">
              <a:buFont typeface="Arial" panose="020B0604020202020204" pitchFamily="34" charset="0"/>
              <a:buChar char="•"/>
            </a:pPr>
            <a:r>
              <a:rPr lang="en-US" sz="1200" b="0" i="0" kern="1200" dirty="0">
                <a:solidFill>
                  <a:schemeClr val="tx1"/>
                </a:solidFill>
                <a:effectLst/>
                <a:latin typeface="+mn-lt"/>
                <a:ea typeface="+mn-ea"/>
                <a:cs typeface="+mn-cs"/>
              </a:rPr>
              <a:t>Hold epinephrine until body temperature is over 30°C and double the time interval between doses until 35°C, </a:t>
            </a:r>
            <a:r>
              <a:rPr lang="en-US" sz="1200" b="0" i="1" kern="1200" dirty="0">
                <a:solidFill>
                  <a:schemeClr val="tx1"/>
                </a:solidFill>
                <a:effectLst/>
                <a:latin typeface="+mn-lt"/>
                <a:ea typeface="+mn-ea"/>
                <a:cs typeface="+mn-cs"/>
              </a:rPr>
              <a:t>or</a:t>
            </a:r>
            <a:r>
              <a:rPr lang="en-US" sz="1200" b="0" i="0" kern="1200" dirty="0">
                <a:solidFill>
                  <a:schemeClr val="tx1"/>
                </a:solidFill>
                <a:effectLst/>
                <a:latin typeface="+mn-lt"/>
                <a:ea typeface="+mn-ea"/>
                <a:cs typeface="+mn-cs"/>
              </a:rPr>
              <a:t> </a:t>
            </a:r>
          </a:p>
          <a:p>
            <a:pPr marL="2000250" lvl="4" indent="-171450">
              <a:buFont typeface="Arial" panose="020B0604020202020204" pitchFamily="34" charset="0"/>
              <a:buChar char="•"/>
            </a:pPr>
            <a:r>
              <a:rPr lang="en-US" sz="1200" b="0" i="0" kern="1200" dirty="0">
                <a:solidFill>
                  <a:schemeClr val="tx1"/>
                </a:solidFill>
                <a:effectLst/>
                <a:latin typeface="+mn-lt"/>
                <a:ea typeface="+mn-ea"/>
                <a:cs typeface="+mn-cs"/>
              </a:rPr>
              <a:t>Administer epinephrine as per standard recommendations for 3 doses, and then assess clinical response.</a:t>
            </a:r>
          </a:p>
          <a:p>
            <a:pPr marL="1543050" lvl="4" indent="-171450">
              <a:buFont typeface="Arial" panose="020B0604020202020204" pitchFamily="34" charset="0"/>
              <a:buChar char="•"/>
            </a:pPr>
            <a:r>
              <a:rPr lang="en-US" sz="1200" b="0" i="0" kern="1200" dirty="0">
                <a:solidFill>
                  <a:schemeClr val="tx1"/>
                </a:solidFill>
                <a:effectLst/>
                <a:latin typeface="+mn-lt"/>
                <a:ea typeface="+mn-ea"/>
                <a:cs typeface="+mn-cs"/>
              </a:rPr>
              <a:t>PEARL: In a primary hypothermic event leading to cardiac arrest, consider holding epinephrine until core body temperature is over 30°C and then doubling the time interval between doses until the temperature is over 35°C.</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Where is the most appropriate treatment destination and why?</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transportation destination options for pediatrics in your region. </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Share when and if it would be appropriate to bypass certain facilities for this patient.</a:t>
            </a:r>
          </a:p>
          <a:p>
            <a:pPr marL="1543050" marR="0" lvl="3"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This child should be transported to the closest appropriate facility.</a:t>
            </a:r>
          </a:p>
          <a:p>
            <a:pPr marL="2000250" marR="0" lvl="4"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ECMO center if possible, for rewarming. </a:t>
            </a:r>
            <a:endParaRPr lang="en-US" sz="1200" kern="1200" dirty="0">
              <a:solidFill>
                <a:schemeClr val="tx1"/>
              </a:solidFill>
              <a:effectLst/>
              <a:latin typeface="+mn-lt"/>
              <a:ea typeface="+mn-ea"/>
              <a:cs typeface="+mn-cs"/>
            </a:endParaRP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How would you safely transport this child in your ambulance?</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Discuss policies and procedures for transporting pediatrics in your region. </a:t>
            </a:r>
          </a:p>
          <a:p>
            <a:pPr marL="1085850" marR="0" lvl="2"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This patient should be transported on a rigid board to enable effective chest compressions.</a:t>
            </a:r>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Will you allow parent to ride in the ambulance?</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We encourage EMS to include this family member in the care of their child as a member of their care team.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aseline="0" dirty="0">
                <a:latin typeface="Arial" pitchFamily="34" charset="0"/>
              </a:rPr>
              <a:t>The parent rode with EMS crew restrained in the front seat.</a:t>
            </a:r>
            <a:endParaRPr lang="en-US" dirty="0"/>
          </a:p>
          <a:p>
            <a:r>
              <a:rPr lang="en-US" dirty="0"/>
              <a:t>No patient is dead until they are warm and dead. </a:t>
            </a:r>
          </a:p>
        </p:txBody>
      </p:sp>
      <p:sp>
        <p:nvSpPr>
          <p:cNvPr id="4" name="Slide Number Placeholder 3"/>
          <p:cNvSpPr>
            <a:spLocks noGrp="1"/>
          </p:cNvSpPr>
          <p:nvPr>
            <p:ph type="sldNum" sz="quarter" idx="10"/>
          </p:nvPr>
        </p:nvSpPr>
        <p:spPr/>
        <p:txBody>
          <a:bodyPr/>
          <a:lstStyle/>
          <a:p>
            <a:fld id="{4912146E-B839-164B-9975-6846FA04A511}" type="slidenum">
              <a:rPr lang="en-US" smtClean="0"/>
              <a:pPr/>
              <a:t>35</a:t>
            </a:fld>
            <a:endParaRPr lang="en-US" dirty="0"/>
          </a:p>
        </p:txBody>
      </p:sp>
    </p:spTree>
    <p:extLst>
      <p:ext uri="{BB962C8B-B14F-4D97-AF65-F5344CB8AC3E}">
        <p14:creationId xmlns:p14="http://schemas.microsoft.com/office/powerpoint/2010/main" val="17576731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Instructor Notes</a:t>
            </a:r>
          </a:p>
          <a:p>
            <a:endParaRPr lang="en-US" b="1" dirty="0"/>
          </a:p>
          <a:p>
            <a:pPr marL="171450" indent="-171450">
              <a:buFont typeface="Arial" panose="020B0604020202020204" pitchFamily="34" charset="0"/>
              <a:buChar char="•"/>
            </a:pPr>
            <a:r>
              <a:rPr lang="en-US" b="0" dirty="0"/>
              <a:t>In these dysrhythmias, the patient will be in cardiac arrest. </a:t>
            </a:r>
          </a:p>
          <a:p>
            <a:pPr marL="628650" lvl="1" indent="-171450">
              <a:buFont typeface="Arial" panose="020B0604020202020204" pitchFamily="34" charset="0"/>
              <a:buChar char="•"/>
            </a:pPr>
            <a:r>
              <a:rPr lang="en-US" b="0" dirty="0"/>
              <a:t>Immediately start CPR.</a:t>
            </a:r>
          </a:p>
          <a:p>
            <a:pPr marL="171450" indent="-171450">
              <a:buFont typeface="Arial" panose="020B0604020202020204" pitchFamily="34" charset="0"/>
              <a:buChar char="•"/>
            </a:pPr>
            <a:r>
              <a:rPr lang="en-US" b="0" dirty="0"/>
              <a:t>PEA and asystole most common initial rhythms in pediatric cardiac arrest (93.5% of patients).</a:t>
            </a:r>
          </a:p>
          <a:p>
            <a:pPr marL="628650" lvl="1" indent="-171450">
              <a:buFont typeface="Arial" panose="020B0604020202020204" pitchFamily="34" charset="0"/>
              <a:buChar char="•"/>
            </a:pPr>
            <a:r>
              <a:rPr lang="en-US" b="0" dirty="0"/>
              <a:t>Pulseless electrical activity</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Not a shockable rhythm.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Pulseless electrical activity is a clinical situation, not a specific dysrhythmia.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PEA exists when organized electrical activity (other than VT) is observed on the cardiac monitor, but a pulse is absent.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PEA has a poor prognosis unless the underlying cause can be rapidly identified and appropriately managed.</a:t>
            </a:r>
            <a:endParaRPr lang="en-US"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Asystole</a:t>
            </a:r>
            <a:endParaRPr lang="en-US" b="0" dirty="0"/>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Not a shockable rhythm.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Reflects an absence of ventricular electrical activity. Also known as ventricular standstill.</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Poor outcomes associated in pediatric patients.</a:t>
            </a:r>
            <a:endParaRPr lang="en-US" b="0" dirty="0"/>
          </a:p>
          <a:p>
            <a:pPr marL="628650" lvl="1" indent="-171450">
              <a:buFont typeface="Arial" panose="020B0604020202020204" pitchFamily="34" charset="0"/>
              <a:buChar char="•"/>
            </a:pPr>
            <a:r>
              <a:rPr lang="en-US" b="0" dirty="0"/>
              <a:t>Ventricular fibrillation</a:t>
            </a:r>
            <a:endParaRPr lang="en-US" sz="1200" b="0" kern="1200" dirty="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Shockable rhythm.</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Pediatrics who receive high-quality CPR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those that respond to early defibrillation from witnessed sudden cardiac arrest have the </a:t>
            </a:r>
            <a:r>
              <a:rPr lang="en-US" sz="1200" b="1" kern="1200" dirty="0">
                <a:solidFill>
                  <a:schemeClr val="tx1"/>
                </a:solidFill>
                <a:effectLst/>
                <a:latin typeface="+mn-lt"/>
                <a:ea typeface="+mn-ea"/>
                <a:cs typeface="+mn-cs"/>
              </a:rPr>
              <a:t>best </a:t>
            </a:r>
            <a:r>
              <a:rPr lang="en-US" sz="1200" kern="1200" dirty="0">
                <a:solidFill>
                  <a:schemeClr val="tx1"/>
                </a:solidFill>
                <a:effectLst/>
                <a:latin typeface="+mn-lt"/>
                <a:ea typeface="+mn-ea"/>
                <a:cs typeface="+mn-cs"/>
              </a:rPr>
              <a:t>documented outcomes.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VF is a ventricular dysrhythmia during which there is no organized depolarization of the ventricles.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ventricular myocardium quivers and, as a result, there is no effective myocardial contraction and no pulse.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Rhythm is irregularly irregular with chaotic deflections that vary in shape and amplitude.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No normal-looking waveforms are visible.</a:t>
            </a:r>
          </a:p>
          <a:p>
            <a:pPr marL="628650" lvl="1" indent="-171450">
              <a:buFont typeface="Arial" panose="020B0604020202020204" pitchFamily="34" charset="0"/>
              <a:buChar char="•"/>
            </a:pPr>
            <a:r>
              <a:rPr lang="en-US" dirty="0"/>
              <a:t>Pulseless ventricular tachycardia</a:t>
            </a:r>
          </a:p>
          <a:p>
            <a:pPr marL="1085850" lvl="2" indent="-171450">
              <a:buFont typeface="Arial" panose="020B0604020202020204" pitchFamily="34" charset="0"/>
              <a:buChar char="•"/>
            </a:pPr>
            <a:r>
              <a:rPr lang="en-US" dirty="0"/>
              <a:t>Shockable rhyth</a:t>
            </a:r>
            <a:r>
              <a:rPr lang="en-US" b="0" dirty="0"/>
              <a:t>m.</a:t>
            </a:r>
          </a:p>
          <a:p>
            <a:pPr marL="1085850" lvl="2" indent="-171450">
              <a:buFont typeface="Arial" panose="020B0604020202020204" pitchFamily="34" charset="0"/>
              <a:buChar char="•"/>
            </a:pPr>
            <a:r>
              <a:rPr lang="en-US" dirty="0"/>
              <a:t>Coordinated ventricular contractions replaced with rapid, ineffective contractions.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2225B7-14D2-4B83-9463-E78E66ECF1B1}" type="slidenum">
              <a:rPr lang="en-US" smtClean="0"/>
              <a:t>36</a:t>
            </a:fld>
            <a:endParaRPr lang="en-US" dirty="0"/>
          </a:p>
        </p:txBody>
      </p:sp>
    </p:spTree>
    <p:extLst>
      <p:ext uri="{BB962C8B-B14F-4D97-AF65-F5344CB8AC3E}">
        <p14:creationId xmlns:p14="http://schemas.microsoft.com/office/powerpoint/2010/main" val="2834436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Instructor Notes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treatment options for cardiac arrest patient</a:t>
            </a:r>
            <a:r>
              <a:rPr lang="en-US" sz="1200" b="0" kern="1200" dirty="0">
                <a:solidFill>
                  <a:schemeClr val="tx1"/>
                </a:solidFill>
                <a:effectLst/>
                <a:latin typeface="+mn-lt"/>
                <a:ea typeface="+mn-ea"/>
                <a:cs typeface="+mn-cs"/>
              </a:rPr>
              <a: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Perform an initial assessment using the PAT and obtain a focused history, including family history for ventricular dysrhythmias or sudden death.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Begin immediate high-quality, choreographed CPR.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Ensure effective oxygenation and ventilation.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Apply cardiac monitors and establish vascular access.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Administer epinephrine within 10 minutes of arrest.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Identify and treat reversible causes.</a:t>
            </a:r>
          </a:p>
          <a:p>
            <a:pPr marL="457200" lvl="1"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1774CDD-700E-4B5F-B850-80DC85C13EDE}" type="slidenum">
              <a:rPr lang="en-US" smtClean="0"/>
              <a:t>37</a:t>
            </a:fld>
            <a:endParaRPr lang="en-US" dirty="0"/>
          </a:p>
        </p:txBody>
      </p:sp>
    </p:spTree>
    <p:extLst>
      <p:ext uri="{BB962C8B-B14F-4D97-AF65-F5344CB8AC3E}">
        <p14:creationId xmlns:p14="http://schemas.microsoft.com/office/powerpoint/2010/main" val="9461420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Instructor Notes</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Discuss how treatment should be similar to that for adults to improve survivability</a:t>
            </a:r>
            <a:r>
              <a:rPr lang="en-US" sz="1200" b="1" dirty="0"/>
              <a:t>.</a:t>
            </a:r>
          </a:p>
          <a:p>
            <a:pPr marL="638440" lvl="1" indent="-181240">
              <a:buFont typeface="Arial" panose="020B0604020202020204" pitchFamily="34" charset="0"/>
              <a:buChar char="•"/>
            </a:pPr>
            <a:r>
              <a:rPr lang="en-US" sz="1200" dirty="0"/>
              <a:t>Initiating CPR on scene is critical!</a:t>
            </a:r>
          </a:p>
          <a:p>
            <a:pPr marL="638440" lvl="1" indent="-181240">
              <a:buFont typeface="Arial" panose="020B0604020202020204" pitchFamily="34" charset="0"/>
              <a:buChar char="•"/>
            </a:pPr>
            <a:r>
              <a:rPr lang="en-US" sz="1200" dirty="0"/>
              <a:t>Pediatric survival outcomes:</a:t>
            </a:r>
          </a:p>
          <a:p>
            <a:pPr marL="1095640" lvl="2" indent="-181240">
              <a:buFont typeface="Arial" panose="020B0604020202020204" pitchFamily="34" charset="0"/>
              <a:buChar char="•"/>
            </a:pPr>
            <a:r>
              <a:rPr lang="en-US" sz="1200" dirty="0"/>
              <a:t>Survival is less than 10% for pediatric patients following out-of-hospital cardiac arrest.</a:t>
            </a:r>
          </a:p>
          <a:p>
            <a:pPr marL="1095640" lvl="2" indent="-181240">
              <a:buFont typeface="Arial" panose="020B0604020202020204" pitchFamily="34" charset="0"/>
              <a:buChar char="•"/>
            </a:pPr>
            <a:r>
              <a:rPr lang="en-US" sz="1200" dirty="0">
                <a:solidFill>
                  <a:srgbClr val="FF0000"/>
                </a:solidFill>
              </a:rPr>
              <a:t>In a </a:t>
            </a:r>
            <a:r>
              <a:rPr lang="en-US" sz="1200" dirty="0"/>
              <a:t>2005-2012 study of pediatrics</a:t>
            </a:r>
            <a:r>
              <a:rPr lang="en-US" sz="1200" baseline="0" dirty="0"/>
              <a:t> </a:t>
            </a:r>
            <a:r>
              <a:rPr lang="en-US" sz="1200" dirty="0"/>
              <a:t>aged 3 days to 19 years with 2244 patients (1017 infants, 594 children, and 633 adolescents): </a:t>
            </a:r>
          </a:p>
          <a:p>
            <a:pPr marL="1552840" lvl="3" indent="-181240">
              <a:buFont typeface="Arial" panose="020B0604020202020204" pitchFamily="34" charset="0"/>
              <a:buChar char="•"/>
            </a:pPr>
            <a:r>
              <a:rPr lang="en-US" sz="1200" dirty="0"/>
              <a:t>Infants had the lowest rate of survival (3.7%) compared to children (9.8%) and adolescents (16.3%).</a:t>
            </a:r>
          </a:p>
          <a:p>
            <a:pPr marL="1543050" lvl="3" indent="-171450">
              <a:buFont typeface="Arial" panose="020B0604020202020204" pitchFamily="34" charset="0"/>
              <a:buChar char="•"/>
            </a:pPr>
            <a:r>
              <a:rPr lang="en-US" dirty="0"/>
              <a:t>IV/IO access attempts and fluid administration were associated with improved survival</a:t>
            </a:r>
            <a:r>
              <a:rPr lang="en-US" b="0" dirty="0"/>
              <a:t>.</a:t>
            </a:r>
          </a:p>
          <a:p>
            <a:pPr marL="1543050" lvl="3" indent="-171450">
              <a:buFont typeface="Arial" panose="020B0604020202020204" pitchFamily="34" charset="0"/>
              <a:buChar char="•"/>
            </a:pPr>
            <a:r>
              <a:rPr lang="en-US" dirty="0"/>
              <a:t>Advanced airway attempts were not associated with survival</a:t>
            </a:r>
            <a:r>
              <a:rPr lang="en-US" b="0" dirty="0"/>
              <a:t>.</a:t>
            </a:r>
          </a:p>
          <a:p>
            <a:pPr marL="1543050" lvl="3" indent="-171450">
              <a:buFont typeface="Arial" panose="020B0604020202020204" pitchFamily="34" charset="0"/>
              <a:buChar char="•"/>
            </a:pPr>
            <a:r>
              <a:rPr lang="en-US" b="0" dirty="0"/>
              <a:t>Resuscitation drugs were associated with decreased survival.</a:t>
            </a:r>
            <a:endParaRPr lang="en-US" sz="1200" b="0" dirty="0"/>
          </a:p>
          <a:p>
            <a:pPr marL="638440" lvl="1" indent="-18124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2B2225B7-14D2-4B83-9463-E78E66ECF1B1}" type="slidenum">
              <a:rPr lang="en-US" smtClean="0"/>
              <a:t>38</a:t>
            </a:fld>
            <a:endParaRPr lang="en-US" dirty="0"/>
          </a:p>
        </p:txBody>
      </p:sp>
    </p:spTree>
    <p:extLst>
      <p:ext uri="{BB962C8B-B14F-4D97-AF65-F5344CB8AC3E}">
        <p14:creationId xmlns:p14="http://schemas.microsoft.com/office/powerpoint/2010/main" val="1258196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Instructor Notes</a:t>
            </a:r>
          </a:p>
          <a:p>
            <a:pPr lvl="0"/>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Discuss cardiac arrest treatment for shockable rhythms (VF and pulseless VT).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Begin immediate high-quality, choreographed CPR with ventilations. (Chest compression only is not effective in pediatric patients.)</a:t>
            </a:r>
            <a:endParaRPr lang="en-US" b="0" dirty="0"/>
          </a:p>
          <a:p>
            <a:pPr marL="628650" lvl="1" indent="-171450">
              <a:buFont typeface="Arial" panose="020B0604020202020204" pitchFamily="34" charset="0"/>
              <a:buChar char="•"/>
            </a:pPr>
            <a:r>
              <a:rPr lang="en-US" b="0" dirty="0"/>
              <a:t>Deliver shock at 2 J/kg.</a:t>
            </a:r>
          </a:p>
          <a:p>
            <a:pPr marL="628650" lvl="1" indent="-171450">
              <a:buFont typeface="Arial" panose="020B0604020202020204" pitchFamily="34" charset="0"/>
              <a:buChar char="•"/>
            </a:pPr>
            <a:r>
              <a:rPr lang="en-US" dirty="0"/>
              <a:t>Immediately after the shock is delivered, resume compressions using choreographed CPR, changing compressors every 2 minutes.</a:t>
            </a:r>
          </a:p>
          <a:p>
            <a:pPr marL="628650" lvl="1" indent="-171450">
              <a:spcBef>
                <a:spcPts val="0"/>
              </a:spcBef>
              <a:buFont typeface="Arial" panose="020B0604020202020204" pitchFamily="34" charset="0"/>
              <a:buChar char="•"/>
              <a:defRPr/>
            </a:pPr>
            <a:r>
              <a:rPr lang="en-US" dirty="0"/>
              <a:t>Initiate IV or IO access if not already established. </a:t>
            </a:r>
          </a:p>
          <a:p>
            <a:pPr marL="628650" lvl="1" indent="-171450">
              <a:buFont typeface="Arial" panose="020B0604020202020204" pitchFamily="34" charset="0"/>
              <a:buChar char="•"/>
            </a:pPr>
            <a:r>
              <a:rPr lang="en-US" dirty="0"/>
              <a:t>Administer epinephrine 0.01 mg/kg (0.1 mL/kg) every 4 minutes.</a:t>
            </a:r>
          </a:p>
          <a:p>
            <a:pPr marL="628650" lvl="1" indent="-171450">
              <a:buFont typeface="Arial" panose="020B0604020202020204" pitchFamily="34" charset="0"/>
              <a:buChar char="•"/>
            </a:pPr>
            <a:r>
              <a:rPr lang="en-US" dirty="0"/>
              <a:t>Administer lidocaine or amiodarone 5mg/kg (may repeat up to 2 times)</a:t>
            </a:r>
            <a:r>
              <a:rPr lang="en-US" b="0" dirty="0"/>
              <a:t>.</a:t>
            </a:r>
          </a:p>
          <a:p>
            <a:pPr marL="628650" lvl="1" indent="-171450">
              <a:buFont typeface="Arial" panose="020B0604020202020204" pitchFamily="34" charset="0"/>
              <a:buChar char="•"/>
            </a:pPr>
            <a:r>
              <a:rPr lang="en-US" dirty="0"/>
              <a:t>Continue 2-minute cycle</a:t>
            </a:r>
            <a:r>
              <a:rPr lang="en-US" b="0" dirty="0"/>
              <a: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These 2-minute cycles of </a:t>
            </a:r>
            <a:r>
              <a:rPr lang="en-US" sz="1200" b="1" i="1" kern="1200" dirty="0">
                <a:solidFill>
                  <a:schemeClr val="tx1"/>
                </a:solidFill>
                <a:effectLst/>
                <a:latin typeface="+mn-lt"/>
                <a:ea typeface="+mn-ea"/>
                <a:cs typeface="+mn-cs"/>
              </a:rPr>
              <a:t>rhythm check -&gt; shock if indicated -&gt; CPR -&gt; administer med </a:t>
            </a:r>
            <a:r>
              <a:rPr lang="en-US" sz="1200" kern="1200" dirty="0">
                <a:solidFill>
                  <a:schemeClr val="tx1"/>
                </a:solidFill>
                <a:effectLst/>
                <a:latin typeface="+mn-lt"/>
                <a:ea typeface="+mn-ea"/>
                <a:cs typeface="+mn-cs"/>
              </a:rPr>
              <a:t>will continue as long as VF or pulseless VT persists.</a:t>
            </a:r>
            <a:endParaRPr lang="en-US" dirty="0"/>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Consider system resources and appropriate disposition based on local protocols.</a:t>
            </a:r>
          </a:p>
          <a:p>
            <a:pPr lvl="0"/>
            <a:endParaRPr lang="en-US" sz="1200" b="1" kern="1200" dirty="0">
              <a:solidFill>
                <a:schemeClr val="tx1"/>
              </a:solidFill>
              <a:effectLst/>
              <a:latin typeface="+mn-lt"/>
              <a:ea typeface="+mn-ea"/>
              <a:cs typeface="+mn-cs"/>
            </a:endParaRPr>
          </a:p>
          <a:p>
            <a:pPr lvl="0"/>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B2225B7-14D2-4B83-9463-E78E66ECF1B1}" type="slidenum">
              <a:rPr lang="en-US" smtClean="0"/>
              <a:t>39</a:t>
            </a:fld>
            <a:endParaRPr lang="en-US" dirty="0"/>
          </a:p>
        </p:txBody>
      </p:sp>
    </p:spTree>
    <p:extLst>
      <p:ext uri="{BB962C8B-B14F-4D97-AF65-F5344CB8AC3E}">
        <p14:creationId xmlns:p14="http://schemas.microsoft.com/office/powerpoint/2010/main" val="2643389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Instructor Notes</a:t>
            </a:r>
          </a:p>
          <a:p>
            <a:endParaRPr lang="en-US" baseline="0" dirty="0"/>
          </a:p>
          <a:p>
            <a:pPr marL="171450" lvl="0" indent="-171450">
              <a:buFont typeface="Arial" panose="020B0604020202020204" pitchFamily="34" charset="0"/>
              <a:buChar char="•"/>
            </a:pPr>
            <a:r>
              <a:rPr lang="en-US" b="0" baseline="0" dirty="0"/>
              <a:t>55.1 in 100,000 children experience arrythmias that require emergency care.</a:t>
            </a:r>
          </a:p>
          <a:p>
            <a:pPr marL="171450" lvl="0" indent="-171450">
              <a:buFont typeface="Arial" panose="020B0604020202020204" pitchFamily="34" charset="0"/>
              <a:buChar char="•"/>
            </a:pPr>
            <a:r>
              <a:rPr lang="en-US" baseline="0" dirty="0"/>
              <a:t>Discuss the various pediatric cardiac rhythms.</a:t>
            </a:r>
          </a:p>
          <a:p>
            <a:pPr marL="628650" lvl="1" indent="-171450">
              <a:buFont typeface="Arial" panose="020B0604020202020204" pitchFamily="34" charset="0"/>
              <a:buChar char="•"/>
            </a:pPr>
            <a:r>
              <a:rPr lang="en-US" dirty="0"/>
              <a:t>Tachycardia</a:t>
            </a:r>
          </a:p>
          <a:p>
            <a:pPr marL="1085850" lvl="2" indent="-171450">
              <a:buFont typeface="Arial" panose="020B0604020202020204" pitchFamily="34" charset="0"/>
              <a:buChar char="•"/>
            </a:pPr>
            <a:r>
              <a:rPr lang="en-US" dirty="0"/>
              <a:t>Elevated heart rate than expected normal </a:t>
            </a:r>
            <a:r>
              <a:rPr lang="en-US" b="0" dirty="0"/>
              <a:t>for age.</a:t>
            </a:r>
          </a:p>
          <a:p>
            <a:pPr marL="1085850" lvl="2" indent="-171450">
              <a:buFont typeface="Arial" panose="020B0604020202020204" pitchFamily="34" charset="0"/>
              <a:buChar char="•"/>
            </a:pPr>
            <a:r>
              <a:rPr lang="en-US" b="0" dirty="0"/>
              <a:t>Review expected high heart rates for the various age groups.</a:t>
            </a:r>
          </a:p>
          <a:p>
            <a:pPr marL="1543050" lvl="3" indent="-171450">
              <a:buFont typeface="Arial" panose="020B0604020202020204" pitchFamily="34" charset="0"/>
              <a:buChar char="•"/>
            </a:pPr>
            <a:r>
              <a:rPr lang="en-US" b="0" dirty="0"/>
              <a:t>Can be narrow complex or wide complex.</a:t>
            </a:r>
          </a:p>
          <a:p>
            <a:pPr marL="628650" lvl="1" indent="-171450">
              <a:buFont typeface="Arial" panose="020B0604020202020204" pitchFamily="34" charset="0"/>
              <a:buChar char="•"/>
            </a:pPr>
            <a:r>
              <a:rPr lang="en-US" b="0" dirty="0"/>
              <a:t>Bradycardia</a:t>
            </a:r>
          </a:p>
          <a:p>
            <a:pPr marL="1085850" lvl="2" indent="-171450">
              <a:buFont typeface="Arial" panose="020B0604020202020204" pitchFamily="34" charset="0"/>
              <a:buChar char="•"/>
            </a:pPr>
            <a:r>
              <a:rPr lang="en-US" b="0" dirty="0"/>
              <a:t>Decreased heart rate than expected normal for age.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Review expected low heart rates for the various age groups.</a:t>
            </a:r>
          </a:p>
          <a:p>
            <a:pPr marL="628650" lvl="1" indent="-171450">
              <a:buFont typeface="Arial" panose="020B0604020202020204" pitchFamily="34" charset="0"/>
              <a:buChar char="•"/>
            </a:pPr>
            <a:r>
              <a:rPr lang="en-US" dirty="0"/>
              <a:t>Pulseless ventricular tachycardia</a:t>
            </a:r>
          </a:p>
          <a:p>
            <a:pPr marL="1085850" lvl="2" indent="-171450">
              <a:buFont typeface="Arial" panose="020B0604020202020204" pitchFamily="34" charset="0"/>
              <a:buChar char="•"/>
            </a:pPr>
            <a:r>
              <a:rPr lang="en-US" dirty="0"/>
              <a:t>Coordinated ventricular contractions replaced with rapid, ineffective contractions.</a:t>
            </a:r>
          </a:p>
          <a:p>
            <a:pPr marL="1543050" lvl="3" indent="-171450">
              <a:buFont typeface="Arial" panose="020B0604020202020204" pitchFamily="34" charset="0"/>
              <a:buChar char="•"/>
            </a:pPr>
            <a:r>
              <a:rPr lang="en-US" dirty="0"/>
              <a:t>Insufficient organ perfusion and heart failur</a:t>
            </a:r>
            <a:r>
              <a:rPr lang="en-US" b="0" dirty="0"/>
              <a:t>e.</a:t>
            </a:r>
          </a:p>
          <a:p>
            <a:pPr marL="628650" lvl="1" indent="-171450">
              <a:buFont typeface="Arial" panose="020B0604020202020204" pitchFamily="34" charset="0"/>
              <a:buChar char="•"/>
            </a:pPr>
            <a:r>
              <a:rPr lang="en-US" dirty="0"/>
              <a:t>Ventricular fibrillation</a:t>
            </a:r>
          </a:p>
          <a:p>
            <a:pPr marL="1085850" lvl="2" indent="-171450">
              <a:buFont typeface="Arial" panose="020B0604020202020204" pitchFamily="34" charset="0"/>
              <a:buChar char="•"/>
            </a:pPr>
            <a:r>
              <a:rPr lang="en-US" dirty="0"/>
              <a:t>Rapid and irregular electrical impulses causing the ventricles of the heart to quiver, cutting off blood supply to the vital organs.</a:t>
            </a:r>
          </a:p>
          <a:p>
            <a:pPr marL="628650" lvl="1" indent="-171450">
              <a:buFont typeface="Arial" panose="020B0604020202020204" pitchFamily="34" charset="0"/>
              <a:buChar char="•"/>
            </a:pPr>
            <a:r>
              <a:rPr lang="en-US" dirty="0"/>
              <a:t>Pulse electrical activity (PEA)</a:t>
            </a:r>
          </a:p>
          <a:p>
            <a:pPr marL="1085850" lvl="2" indent="-171450">
              <a:buFont typeface="Arial" panose="020B0604020202020204" pitchFamily="34" charset="0"/>
              <a:buChar char="•"/>
            </a:pPr>
            <a:r>
              <a:rPr lang="en-US" dirty="0"/>
              <a:t>Organized cardiac electrical activity with the absence of a palpable pulse.</a:t>
            </a:r>
          </a:p>
          <a:p>
            <a:pPr marL="1543050" lvl="3" indent="-171450">
              <a:buFont typeface="Arial" panose="020B0604020202020204" pitchFamily="34" charset="0"/>
              <a:buChar char="•"/>
            </a:pPr>
            <a:r>
              <a:rPr lang="en-US" dirty="0"/>
              <a:t>No organ perfusion</a:t>
            </a:r>
            <a:r>
              <a:rPr lang="en-US" b="0" dirty="0"/>
              <a:t>.</a:t>
            </a:r>
          </a:p>
          <a:p>
            <a:pPr marL="628650" lvl="1" indent="-171450">
              <a:buFont typeface="Arial" panose="020B0604020202020204" pitchFamily="34" charset="0"/>
              <a:buChar char="•"/>
            </a:pPr>
            <a:r>
              <a:rPr lang="en-US" dirty="0"/>
              <a:t>Asystole</a:t>
            </a:r>
          </a:p>
          <a:p>
            <a:pPr marL="1085850" lvl="2" indent="-171450">
              <a:buFont typeface="Arial" panose="020B0604020202020204" pitchFamily="34" charset="0"/>
              <a:buChar char="•"/>
            </a:pPr>
            <a:r>
              <a:rPr lang="en-US" dirty="0"/>
              <a:t>No visible electrical activity on the ECG.</a:t>
            </a:r>
          </a:p>
          <a:p>
            <a:pPr marL="1543050" lvl="3" indent="-171450">
              <a:buFont typeface="Arial" panose="020B0604020202020204" pitchFamily="34" charset="0"/>
              <a:buChar char="•"/>
            </a:pPr>
            <a:r>
              <a:rPr lang="en-US" dirty="0"/>
              <a:t>Referred to as a flatline.</a:t>
            </a:r>
          </a:p>
          <a:p>
            <a:pPr marL="628650" lvl="1"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3F946E30-775C-5446-86B5-6E7F57120A06}" type="slidenum">
              <a:rPr lang="en-US" smtClean="0"/>
              <a:t>4</a:t>
            </a:fld>
            <a:endParaRPr lang="en-US" dirty="0"/>
          </a:p>
        </p:txBody>
      </p:sp>
    </p:spTree>
    <p:extLst>
      <p:ext uri="{BB962C8B-B14F-4D97-AF65-F5344CB8AC3E}">
        <p14:creationId xmlns:p14="http://schemas.microsoft.com/office/powerpoint/2010/main" val="489224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0" kern="1200" dirty="0">
                <a:solidFill>
                  <a:schemeClr val="tx1"/>
                </a:solidFill>
                <a:effectLst/>
                <a:latin typeface="+mn-lt"/>
                <a:ea typeface="+mn-ea"/>
                <a:cs typeface="+mn-cs"/>
              </a:rPr>
              <a:t>Instructor Notes</a:t>
            </a:r>
          </a:p>
          <a:p>
            <a:pPr lvl="0"/>
            <a:endParaRPr lang="en-US"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Discuss cardiac arrest treatment for nonshockable rhythms (asystole and PEA).</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Begin immediate choreographed CPR with ventilations. (Chest compression only is not effective in pediatric patients.)</a:t>
            </a:r>
          </a:p>
          <a:p>
            <a:pPr marL="628650" lvl="1" indent="-171450">
              <a:spcBef>
                <a:spcPts val="0"/>
              </a:spcBef>
              <a:buFont typeface="Arial" panose="020B0604020202020204" pitchFamily="34" charset="0"/>
              <a:buChar char="•"/>
              <a:defRPr/>
            </a:pPr>
            <a:r>
              <a:rPr lang="en-US" sz="1200" dirty="0"/>
              <a:t>Initiate IV or IO access if not already established.</a:t>
            </a:r>
          </a:p>
          <a:p>
            <a:pPr marL="628650" lvl="1" indent="-171450">
              <a:buFont typeface="Arial" panose="020B0604020202020204" pitchFamily="34" charset="0"/>
              <a:buChar char="•"/>
            </a:pPr>
            <a:r>
              <a:rPr lang="en-US" sz="1200" dirty="0"/>
              <a:t>Administer epinephrine 0.01 mg/kg (0.1 mL/kg) every 4 minutes.</a:t>
            </a:r>
          </a:p>
          <a:p>
            <a:pPr marL="628650" lvl="1" indent="-171450">
              <a:buFont typeface="Arial" panose="020B0604020202020204" pitchFamily="34" charset="0"/>
              <a:buChar char="•"/>
            </a:pPr>
            <a:r>
              <a:rPr lang="en-US" sz="1200" dirty="0"/>
              <a:t>Identify and treat reversible causes</a:t>
            </a:r>
            <a:r>
              <a:rPr lang="en-US" sz="1200" b="0" dirty="0"/>
              <a:t>:</a:t>
            </a:r>
          </a:p>
          <a:p>
            <a:pPr marL="1085850" lvl="2" indent="-171450">
              <a:buFont typeface="Arial" panose="020B0604020202020204" pitchFamily="34" charset="0"/>
              <a:buChar char="•"/>
            </a:pPr>
            <a:r>
              <a:rPr lang="en-US" sz="1200" dirty="0"/>
              <a:t>Hypovolemia</a:t>
            </a:r>
          </a:p>
          <a:p>
            <a:pPr marL="1085850" lvl="2" indent="-171450">
              <a:buFont typeface="Arial" panose="020B0604020202020204" pitchFamily="34" charset="0"/>
              <a:buChar char="•"/>
            </a:pPr>
            <a:r>
              <a:rPr lang="en-US" sz="1200" dirty="0"/>
              <a:t>Hypoxia</a:t>
            </a:r>
          </a:p>
          <a:p>
            <a:pPr marL="1085850" lvl="2" indent="-171450">
              <a:buFont typeface="Arial" panose="020B0604020202020204" pitchFamily="34" charset="0"/>
              <a:buChar char="•"/>
            </a:pPr>
            <a:r>
              <a:rPr lang="en-US" sz="1200" dirty="0"/>
              <a:t>Acidosis</a:t>
            </a:r>
          </a:p>
          <a:p>
            <a:pPr marL="1085850" lvl="2" indent="-171450">
              <a:buFont typeface="Arial" panose="020B0604020202020204" pitchFamily="34" charset="0"/>
              <a:buChar char="•"/>
            </a:pPr>
            <a:r>
              <a:rPr lang="en-US" sz="1200" dirty="0"/>
              <a:t>Hypoglycemia</a:t>
            </a:r>
          </a:p>
          <a:p>
            <a:pPr marL="1085850" lvl="2" indent="-171450">
              <a:buFont typeface="Arial" panose="020B0604020202020204" pitchFamily="34" charset="0"/>
              <a:buChar char="•"/>
            </a:pPr>
            <a:r>
              <a:rPr lang="en-US" sz="1200" dirty="0"/>
              <a:t>Hypo-/hyperkalemia</a:t>
            </a:r>
          </a:p>
          <a:p>
            <a:pPr marL="1085850" lvl="2" indent="-171450">
              <a:buFont typeface="Arial" panose="020B0604020202020204" pitchFamily="34" charset="0"/>
              <a:buChar char="•"/>
            </a:pPr>
            <a:r>
              <a:rPr lang="en-US" sz="1200" dirty="0"/>
              <a:t>Hypothermia</a:t>
            </a:r>
          </a:p>
          <a:p>
            <a:pPr marL="1085850" lvl="2" indent="-171450">
              <a:buFont typeface="Arial" panose="020B0604020202020204" pitchFamily="34" charset="0"/>
              <a:buChar char="•"/>
            </a:pPr>
            <a:r>
              <a:rPr lang="en-US" sz="1200" dirty="0"/>
              <a:t>Tension pneumothorax</a:t>
            </a:r>
          </a:p>
          <a:p>
            <a:pPr marL="1085850" lvl="2" indent="-171450">
              <a:buFont typeface="Arial" panose="020B0604020202020204" pitchFamily="34" charset="0"/>
              <a:buChar char="•"/>
            </a:pPr>
            <a:r>
              <a:rPr lang="en-US" sz="1200" dirty="0"/>
              <a:t>Cardiac tamponade</a:t>
            </a:r>
          </a:p>
          <a:p>
            <a:pPr marL="1085850" lvl="2" indent="-171450">
              <a:buFont typeface="Arial" panose="020B0604020202020204" pitchFamily="34" charset="0"/>
              <a:buChar char="•"/>
            </a:pPr>
            <a:r>
              <a:rPr lang="en-US" sz="1200" dirty="0"/>
              <a:t>Toxins</a:t>
            </a:r>
          </a:p>
          <a:p>
            <a:pPr marL="1085850" lvl="2" indent="-171450">
              <a:buFont typeface="Arial" panose="020B0604020202020204" pitchFamily="34" charset="0"/>
              <a:buChar char="•"/>
            </a:pPr>
            <a:r>
              <a:rPr lang="en-US" sz="1200" dirty="0"/>
              <a:t>Pulmonary thrombosis</a:t>
            </a:r>
          </a:p>
          <a:p>
            <a:pPr marL="1085850" lvl="2" indent="-171450">
              <a:buFont typeface="Arial" panose="020B0604020202020204" pitchFamily="34" charset="0"/>
              <a:buChar char="•"/>
            </a:pPr>
            <a:r>
              <a:rPr lang="en-US" sz="1200" dirty="0"/>
              <a:t>Coronary thrombosis</a:t>
            </a:r>
          </a:p>
          <a:p>
            <a:pPr marL="628650" lvl="1" indent="-171450">
              <a:buFont typeface="Arial" panose="020B0604020202020204" pitchFamily="34" charset="0"/>
              <a:buChar char="•"/>
            </a:pPr>
            <a:r>
              <a:rPr lang="en-US" sz="1200" dirty="0"/>
              <a:t>Continue 2-minute cycles</a:t>
            </a:r>
            <a:r>
              <a:rPr lang="en-US" sz="1200" b="1" dirty="0"/>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These 2-minute cycles of </a:t>
            </a:r>
            <a:r>
              <a:rPr lang="en-US" b="1" i="1" dirty="0"/>
              <a:t>rhythm check -&gt; shock if indicated -&gt; CPR -&gt; administer med</a:t>
            </a:r>
            <a:r>
              <a:rPr lang="en-US" i="1" dirty="0"/>
              <a:t> </a:t>
            </a:r>
            <a:r>
              <a:rPr lang="en-US" dirty="0"/>
              <a:t>will continue as long as PEA or asystole persist or efforts are terminate</a:t>
            </a:r>
            <a:r>
              <a:rPr lang="en-US" b="0" dirty="0"/>
              <a:t>d.</a:t>
            </a:r>
            <a:endParaRPr lang="en-US" sz="1200" b="0" dirty="0"/>
          </a:p>
        </p:txBody>
      </p:sp>
      <p:sp>
        <p:nvSpPr>
          <p:cNvPr id="4" name="Slide Number Placeholder 3"/>
          <p:cNvSpPr>
            <a:spLocks noGrp="1"/>
          </p:cNvSpPr>
          <p:nvPr>
            <p:ph type="sldNum" sz="quarter" idx="5"/>
          </p:nvPr>
        </p:nvSpPr>
        <p:spPr/>
        <p:txBody>
          <a:bodyPr/>
          <a:lstStyle/>
          <a:p>
            <a:fld id="{2B2225B7-14D2-4B83-9463-E78E66ECF1B1}" type="slidenum">
              <a:rPr lang="en-US" smtClean="0"/>
              <a:t>40</a:t>
            </a:fld>
            <a:endParaRPr lang="en-US" dirty="0"/>
          </a:p>
        </p:txBody>
      </p:sp>
    </p:spTree>
    <p:extLst>
      <p:ext uri="{BB962C8B-B14F-4D97-AF65-F5344CB8AC3E}">
        <p14:creationId xmlns:p14="http://schemas.microsoft.com/office/powerpoint/2010/main" val="1418358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Instructor Notes</a:t>
            </a:r>
          </a:p>
          <a:p>
            <a:endParaRPr lang="en-US" baseline="0" dirty="0"/>
          </a:p>
          <a:p>
            <a:pPr marL="171450" indent="-171450">
              <a:buFont typeface="Arial" panose="020B0604020202020204" pitchFamily="34" charset="0"/>
              <a:buChar char="•"/>
            </a:pPr>
            <a:r>
              <a:rPr lang="en-US" baseline="0" dirty="0"/>
              <a:t>Discuss the reassessment findings</a:t>
            </a:r>
            <a:r>
              <a:rPr lang="en-US" b="0" baseline="0" dirty="0"/>
              <a:t>.</a:t>
            </a:r>
          </a:p>
          <a:p>
            <a:pPr marL="628650" lvl="1" indent="-171450">
              <a:buFont typeface="Arial" panose="020B0604020202020204" pitchFamily="34" charset="0"/>
              <a:buChar char="•"/>
            </a:pPr>
            <a:r>
              <a:rPr lang="en-US" baseline="0" dirty="0"/>
              <a:t>Ask participants to explain any changes found from initial survey of their patient completed on scene. </a:t>
            </a:r>
          </a:p>
          <a:p>
            <a:pPr marL="228600" marR="0" lvl="2"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dirty="0"/>
              <a:t>Discuss any life threats identified in this case</a:t>
            </a:r>
            <a:r>
              <a:rPr lang="en-US" sz="2400" b="0" dirty="0"/>
              <a:t>.</a:t>
            </a:r>
          </a:p>
          <a:p>
            <a:pPr marL="6858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b="0" dirty="0"/>
              <a:t>There are life threats.</a:t>
            </a:r>
          </a:p>
          <a:p>
            <a:pPr marL="6858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b="0" dirty="0"/>
              <a:t>The patient is in cardiopulmonary arrest.</a:t>
            </a:r>
          </a:p>
          <a:p>
            <a:pPr marL="177800" lvl="2" indent="-292100">
              <a:spcBef>
                <a:spcPts val="750"/>
              </a:spcBef>
              <a:buSzPct val="80000"/>
              <a:buFont typeface="Wingdings" charset="2"/>
              <a:buChar char="§"/>
            </a:pPr>
            <a:r>
              <a:rPr lang="en-US" sz="2400" dirty="0"/>
              <a:t>PAT</a:t>
            </a:r>
          </a:p>
          <a:p>
            <a:pPr marL="685800" lvl="3" indent="-342900">
              <a:spcBef>
                <a:spcPts val="750"/>
              </a:spcBef>
              <a:buSzPct val="80000"/>
              <a:buFont typeface="Arial" panose="020B0604020202020204" pitchFamily="34" charset="0"/>
              <a:buChar char="•"/>
            </a:pPr>
            <a:r>
              <a:rPr lang="en-US" sz="2400" dirty="0"/>
              <a:t>Appearance: Unresponsive</a:t>
            </a:r>
          </a:p>
          <a:p>
            <a:pPr marL="6858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dirty="0"/>
              <a:t>Work of breathing: Apneic</a:t>
            </a:r>
          </a:p>
          <a:p>
            <a:pPr marL="685800" marR="0" lvl="3" indent="-342900" algn="l" defTabSz="914400" rtl="0" eaLnBrk="1" fontAlgn="auto" latinLnBrk="0" hangingPunct="1">
              <a:lnSpc>
                <a:spcPct val="100000"/>
              </a:lnSpc>
              <a:spcBef>
                <a:spcPts val="750"/>
              </a:spcBef>
              <a:spcAft>
                <a:spcPts val="0"/>
              </a:spcAft>
              <a:buClrTx/>
              <a:buSzPct val="80000"/>
              <a:buFont typeface="Arial" panose="020B0604020202020204" pitchFamily="34" charset="0"/>
              <a:buChar char="•"/>
              <a:tabLst/>
              <a:defRPr/>
            </a:pPr>
            <a:r>
              <a:rPr lang="en-US" sz="2400" b="0" dirty="0"/>
              <a:t>Circulation: Cyanotic</a:t>
            </a:r>
          </a:p>
          <a:p>
            <a:pPr marL="342900" lvl="2" indent="-342900">
              <a:spcBef>
                <a:spcPts val="750"/>
              </a:spcBef>
              <a:buFont typeface="Arial" panose="020B0604020202020204" pitchFamily="34" charset="0"/>
              <a:buChar char="•"/>
            </a:pPr>
            <a:r>
              <a:rPr lang="en-US" sz="2400" b="0" dirty="0"/>
              <a:t>Primary survey</a:t>
            </a:r>
          </a:p>
          <a:p>
            <a:pPr marL="635000" lvl="3" indent="-292100">
              <a:spcBef>
                <a:spcPts val="750"/>
              </a:spcBef>
              <a:buSzPct val="80000"/>
              <a:buFont typeface="Wingdings" charset="2"/>
              <a:buChar char="§"/>
            </a:pPr>
            <a:r>
              <a:rPr lang="en-US" sz="2400" b="0" dirty="0"/>
              <a:t>X – No bleeding found.</a:t>
            </a:r>
          </a:p>
          <a:p>
            <a:pPr marL="635000" lvl="3" indent="-292100">
              <a:spcBef>
                <a:spcPts val="750"/>
              </a:spcBef>
              <a:buSzPct val="80000"/>
              <a:buFont typeface="Wingdings" charset="2"/>
              <a:buChar char="§"/>
            </a:pPr>
            <a:r>
              <a:rPr lang="en-US" sz="2400" b="0" dirty="0"/>
              <a:t>A – Intubated.</a:t>
            </a:r>
          </a:p>
          <a:p>
            <a:pPr marL="635000" lvl="3" indent="-292100">
              <a:spcBef>
                <a:spcPts val="750"/>
              </a:spcBef>
              <a:buSzPct val="80000"/>
              <a:buFont typeface="Wingdings" charset="2"/>
              <a:buChar char="§"/>
            </a:pPr>
            <a:r>
              <a:rPr lang="en-US" sz="2400" b="0" dirty="0"/>
              <a:t>B – Apneic.</a:t>
            </a:r>
          </a:p>
          <a:p>
            <a:pPr marL="635000" lvl="3" indent="-292100">
              <a:spcBef>
                <a:spcPts val="750"/>
              </a:spcBef>
              <a:buSzPct val="80000"/>
              <a:buFont typeface="Wingdings" charset="2"/>
              <a:buChar char="§"/>
            </a:pPr>
            <a:r>
              <a:rPr lang="en-US" sz="2400" b="0" dirty="0"/>
              <a:t>C – Brachial pulses absent. Skin cyanotic, cool to touch, dry.</a:t>
            </a:r>
          </a:p>
          <a:p>
            <a:pPr marL="635000" lvl="3" indent="-292100">
              <a:spcBef>
                <a:spcPts val="750"/>
              </a:spcBef>
              <a:buSzPct val="80000"/>
              <a:buFont typeface="Wingdings" charset="2"/>
              <a:buChar char="§"/>
            </a:pPr>
            <a:r>
              <a:rPr lang="en-US" sz="2400" b="0" dirty="0"/>
              <a:t>D – Unresponsive; GCS = 3 (E1, V1, M1).</a:t>
            </a:r>
          </a:p>
          <a:p>
            <a:pPr marL="635000" lvl="3" indent="-292100">
              <a:spcBef>
                <a:spcPts val="750"/>
              </a:spcBef>
              <a:buSzPct val="80000"/>
              <a:buFont typeface="Wingdings" charset="2"/>
              <a:buChar char="§"/>
            </a:pPr>
            <a:r>
              <a:rPr lang="en-US" sz="2400" b="0" dirty="0"/>
              <a:t>E – Lying on EMS stretcher.</a:t>
            </a:r>
          </a:p>
          <a:p>
            <a:pPr marL="685800" lvl="3" indent="-342900">
              <a:spcBef>
                <a:spcPts val="750"/>
              </a:spcBef>
              <a:buSzPct val="80000"/>
              <a:buFont typeface="Arial" panose="020B0604020202020204" pitchFamily="34" charset="0"/>
              <a:buChar char="•"/>
            </a:pPr>
            <a:endParaRPr lang="en-US" sz="2400" dirty="0"/>
          </a:p>
          <a:p>
            <a:endParaRPr lang="en-US" baseline="0"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41</a:t>
            </a:fld>
            <a:endParaRPr lang="en-US" dirty="0"/>
          </a:p>
        </p:txBody>
      </p:sp>
    </p:spTree>
    <p:extLst>
      <p:ext uri="{BB962C8B-B14F-4D97-AF65-F5344CB8AC3E}">
        <p14:creationId xmlns:p14="http://schemas.microsoft.com/office/powerpoint/2010/main" val="3874738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371600" y="1143000"/>
            <a:ext cx="4114800" cy="3086100"/>
          </a:xfrm>
          <a:ln/>
        </p:spPr>
      </p:sp>
      <p:sp>
        <p:nvSpPr>
          <p:cNvPr id="56322"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Instructor note: </a:t>
            </a:r>
          </a:p>
          <a:p>
            <a:endParaRPr lang="en-US" dirty="0"/>
          </a:p>
          <a:p>
            <a:pPr marL="171450" indent="-171450">
              <a:buFont typeface="Arial" panose="020B0604020202020204" pitchFamily="34" charset="0"/>
              <a:buChar char="•"/>
            </a:pPr>
            <a:r>
              <a:rPr lang="en-US" dirty="0"/>
              <a:t>Discuss what the vital signs tell us about the patient: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SpO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67%</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ETCO</a:t>
            </a:r>
            <a:r>
              <a:rPr kumimoji="0" lang="en-US" sz="1200" b="0" i="0" u="none" strike="noStrike" kern="1200" cap="none" spc="0" normalizeH="0" baseline="-25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 is 28.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Discuss low ETCO</a:t>
            </a:r>
            <a:r>
              <a:rPr kumimoji="0" lang="en-US" sz="1200" b="0" i="0" u="none" strike="noStrike" kern="1200" cap="none" spc="0" normalizeH="0" baseline="-25000" noProof="0" dirty="0">
                <a:ln>
                  <a:noFill/>
                </a:ln>
                <a:solidFill>
                  <a:prstClr val="black"/>
                </a:solidFill>
                <a:effectLst/>
                <a:uLnTx/>
                <a:uFillTx/>
                <a:latin typeface="+mn-lt"/>
                <a:ea typeface="+mn-ea"/>
                <a:cs typeface="+mn-cs"/>
              </a:rPr>
              <a:t>2</a:t>
            </a:r>
            <a:r>
              <a:rPr kumimoji="0" lang="en-US" sz="1200" b="0" i="0" u="none" strike="noStrike" kern="1200" cap="none" spc="0" normalizeH="0" baseline="0" noProof="0" dirty="0">
                <a:ln>
                  <a:noFill/>
                </a:ln>
                <a:solidFill>
                  <a:prstClr val="black"/>
                </a:solidFill>
                <a:effectLst/>
                <a:uLnTx/>
                <a:uFillTx/>
                <a:latin typeface="+mn-lt"/>
                <a:ea typeface="+mn-ea"/>
                <a:cs typeface="+mn-cs"/>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Respiratory rate is assisted with ventilator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Discuss importance of ventilation and oxygenation.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No blood pressure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Blood glucose is 97.</a:t>
            </a:r>
            <a:endParaRPr lang="en-US" sz="1200" kern="1200" dirty="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Diagnostics indicate PEA and hypothermia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indent="-171450">
              <a:buFont typeface="Arial" panose="020B0604020202020204" pitchFamily="34" charset="0"/>
              <a:buChar char="•"/>
              <a:defRPr/>
            </a:pPr>
            <a:r>
              <a:rPr lang="en-US" b="0" dirty="0"/>
              <a:t>Participant engagement: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Has your treatment changed?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Discuss how the treatment for this patient has changed and options per local guidelines and policy</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Treatment should be focused on improving hypothermia, hypoxia and cardiac output </a:t>
            </a:r>
          </a:p>
          <a:p>
            <a:pPr marL="1085850" lvl="2" indent="-171450">
              <a:buFont typeface="Arial" panose="020B0604020202020204" pitchFamily="34" charset="0"/>
              <a:buChar char="•"/>
              <a:defRPr/>
            </a:pPr>
            <a:r>
              <a:rPr lang="en-US" b="0" dirty="0"/>
              <a:t>Expand on measures that may be used to increase perfusion and outcomes.</a:t>
            </a:r>
          </a:p>
          <a:p>
            <a:pPr marL="1085850" lvl="2" indent="-171450">
              <a:buFont typeface="Arial" panose="020B0604020202020204" pitchFamily="34" charset="0"/>
              <a:buChar char="•"/>
              <a:defRPr/>
            </a:pPr>
            <a:r>
              <a:rPr lang="en-US" b="0" dirty="0"/>
              <a:t>Discuss the importance of continued rewarming.</a:t>
            </a:r>
          </a:p>
          <a:p>
            <a:pPr marL="0" indent="0">
              <a:buFont typeface="Arial" panose="020B0604020202020204" pitchFamily="34" charset="0"/>
              <a:buNone/>
              <a:defRPr/>
            </a:pPr>
            <a:endParaRPr lang="en-US" b="0" dirty="0"/>
          </a:p>
          <a:p>
            <a:pPr marL="0" indent="0">
              <a:buFont typeface="Arial"/>
              <a:buNone/>
              <a:defRPr/>
            </a:pPr>
            <a:endParaRPr lang="en-US" dirty="0"/>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Arial" panose="020B0604020202020204" pitchFamily="34" charset="0"/>
                <a:ea typeface="ＭＳ Ｐゴシック" panose="020B0600070205080204" pitchFamily="34" charset="-128"/>
              </a:defRPr>
            </a:lvl1pPr>
            <a:lvl2pPr marL="785372" indent="-302066" eaLnBrk="0" hangingPunct="0">
              <a:defRPr sz="2500">
                <a:solidFill>
                  <a:schemeClr val="tx1"/>
                </a:solidFill>
                <a:latin typeface="Arial" panose="020B0604020202020204" pitchFamily="34" charset="0"/>
                <a:ea typeface="ＭＳ Ｐゴシック" panose="020B0600070205080204" pitchFamily="34" charset="-128"/>
              </a:defRPr>
            </a:lvl2pPr>
            <a:lvl3pPr marL="1208265" indent="-241653" eaLnBrk="0" hangingPunct="0">
              <a:defRPr sz="2500">
                <a:solidFill>
                  <a:schemeClr val="tx1"/>
                </a:solidFill>
                <a:latin typeface="Arial" panose="020B0604020202020204" pitchFamily="34" charset="0"/>
                <a:ea typeface="ＭＳ Ｐゴシック" panose="020B0600070205080204" pitchFamily="34" charset="-128"/>
              </a:defRPr>
            </a:lvl3pPr>
            <a:lvl4pPr marL="1691571" indent="-241653" eaLnBrk="0" hangingPunct="0">
              <a:defRPr sz="2500">
                <a:solidFill>
                  <a:schemeClr val="tx1"/>
                </a:solidFill>
                <a:latin typeface="Arial" panose="020B0604020202020204" pitchFamily="34" charset="0"/>
                <a:ea typeface="ＭＳ Ｐゴシック" panose="020B0600070205080204" pitchFamily="34" charset="-128"/>
              </a:defRPr>
            </a:lvl4pPr>
            <a:lvl5pPr marL="2174878" indent="-241653" eaLnBrk="0" hangingPunct="0">
              <a:defRPr sz="2500">
                <a:solidFill>
                  <a:schemeClr val="tx1"/>
                </a:solidFill>
                <a:latin typeface="Arial" panose="020B0604020202020204" pitchFamily="34" charset="0"/>
                <a:ea typeface="ＭＳ Ｐゴシック" panose="020B0600070205080204" pitchFamily="34" charset="-128"/>
              </a:defRPr>
            </a:lvl5pPr>
            <a:lvl6pPr marL="2658184"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6pPr>
            <a:lvl7pPr marL="3141490"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7pPr>
            <a:lvl8pPr marL="3624796"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8pPr>
            <a:lvl9pPr marL="4108102" indent="-241653" eaLnBrk="0" fontAlgn="base" hangingPunct="0">
              <a:spcBef>
                <a:spcPct val="0"/>
              </a:spcBef>
              <a:spcAft>
                <a:spcPct val="0"/>
              </a:spcAft>
              <a:defRPr sz="2500">
                <a:solidFill>
                  <a:schemeClr val="tx1"/>
                </a:solidFill>
                <a:latin typeface="Arial" panose="020B0604020202020204" pitchFamily="34" charset="0"/>
                <a:ea typeface="ＭＳ Ｐゴシック" panose="020B0600070205080204" pitchFamily="34" charset="-128"/>
              </a:defRPr>
            </a:lvl9pPr>
          </a:lstStyle>
          <a:p>
            <a:pPr eaLnBrk="1" hangingPunct="1"/>
            <a:fld id="{851E97FA-2DDF-453C-BAE1-9B1A1A1B3656}" type="slidenum">
              <a:rPr lang="en-US" altLang="en-US" sz="1300">
                <a:solidFill>
                  <a:prstClr val="black"/>
                </a:solidFill>
              </a:rPr>
              <a:pPr eaLnBrk="1" hangingPunct="1"/>
              <a:t>42</a:t>
            </a:fld>
            <a:endParaRPr lang="en-US" altLang="en-US" sz="1300" dirty="0">
              <a:solidFill>
                <a:prstClr val="black"/>
              </a:solidFill>
            </a:endParaRPr>
          </a:p>
        </p:txBody>
      </p:sp>
    </p:spTree>
    <p:extLst>
      <p:ext uri="{BB962C8B-B14F-4D97-AF65-F5344CB8AC3E}">
        <p14:creationId xmlns:p14="http://schemas.microsoft.com/office/powerpoint/2010/main" val="3395251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Instructor Notes</a:t>
            </a:r>
          </a:p>
          <a:p>
            <a:endParaRPr lang="en-US" dirty="0"/>
          </a:p>
          <a:p>
            <a:pPr marL="171450" indent="-171450">
              <a:buFont typeface="Arial" panose="020B0604020202020204" pitchFamily="34" charset="0"/>
              <a:buChar char="•"/>
            </a:pPr>
            <a:r>
              <a:rPr lang="en-US" dirty="0"/>
              <a:t>Ask students how they would treat this patient according to their local protocol and scope of practice.</a:t>
            </a:r>
          </a:p>
          <a:p>
            <a:pPr marL="628650" lvl="1" indent="-171450">
              <a:buFont typeface="Arial" panose="020B0604020202020204" pitchFamily="34" charset="0"/>
              <a:buChar char="•"/>
            </a:pPr>
            <a:r>
              <a:rPr lang="en-US" dirty="0"/>
              <a:t>The patient must be aggressively oxygenated and ventilated.</a:t>
            </a:r>
          </a:p>
          <a:p>
            <a:pPr marL="1085850" lvl="2" indent="-171450">
              <a:buFont typeface="Arial" panose="020B0604020202020204" pitchFamily="34" charset="0"/>
              <a:buChar char="•"/>
            </a:pPr>
            <a:r>
              <a:rPr lang="en-US" dirty="0"/>
              <a:t>Hypoxia is primary cause</a:t>
            </a:r>
            <a:r>
              <a:rPr lang="en-US" b="0" dirty="0"/>
              <a:t>.</a:t>
            </a:r>
            <a:endParaRPr lang="en-US" b="0" baseline="0" dirty="0"/>
          </a:p>
          <a:p>
            <a:pPr marL="628650" lvl="1" indent="-171450">
              <a:buFont typeface="Arial" panose="020B0604020202020204" pitchFamily="34" charset="0"/>
              <a:buChar char="•"/>
            </a:pPr>
            <a:r>
              <a:rPr lang="en-US" b="0" baseline="0" dirty="0"/>
              <a:t>The patient must be warmed.</a:t>
            </a:r>
          </a:p>
          <a:p>
            <a:pPr marL="628650" lvl="1" indent="-171450">
              <a:buFont typeface="Arial" panose="020B0604020202020204" pitchFamily="34" charset="0"/>
              <a:buChar char="•"/>
            </a:pPr>
            <a:r>
              <a:rPr lang="en-US" sz="1200" b="0" baseline="0" dirty="0">
                <a:ln/>
                <a:solidFill>
                  <a:schemeClr val="accent4"/>
                </a:solidFill>
              </a:rPr>
              <a:t>For patients not already intubated, ALS care at this point should include consideration of supraglottic airway device. </a:t>
            </a:r>
            <a:endParaRPr lang="en-US" sz="1200" b="0" dirty="0">
              <a:ln/>
              <a:solidFill>
                <a:schemeClr val="accent4"/>
              </a:solidFill>
            </a:endParaRPr>
          </a:p>
          <a:p>
            <a:pPr marL="171450" indent="-171450">
              <a:buFont typeface="Arial" panose="020B0604020202020204" pitchFamily="34" charset="0"/>
              <a:buChar char="•"/>
            </a:pPr>
            <a:r>
              <a:rPr lang="en-US" sz="1200" b="1" dirty="0">
                <a:ln/>
                <a:solidFill>
                  <a:schemeClr val="accent4"/>
                </a:solidFill>
              </a:rPr>
              <a:t>Patient management: </a:t>
            </a:r>
          </a:p>
          <a:p>
            <a:pPr marL="628650" lvl="1" indent="-171450">
              <a:buFont typeface="Arial" panose="020B0604020202020204" pitchFamily="34" charset="0"/>
              <a:buChar char="•"/>
            </a:pPr>
            <a:r>
              <a:rPr lang="en-US" sz="1200" b="0" dirty="0">
                <a:ln/>
                <a:solidFill>
                  <a:schemeClr val="accent4"/>
                </a:solidFill>
              </a:rPr>
              <a:t>Discuss goals for this patient.</a:t>
            </a:r>
          </a:p>
          <a:p>
            <a:pPr marL="628650" lvl="1" indent="-171450">
              <a:buFont typeface="Arial" panose="020B0604020202020204" pitchFamily="34" charset="0"/>
              <a:buChar char="•"/>
            </a:pPr>
            <a:r>
              <a:rPr lang="en-US" dirty="0"/>
              <a:t>Be prepared for rapid</a:t>
            </a:r>
            <a:r>
              <a:rPr lang="en-US" baseline="0" dirty="0"/>
              <a:t> deterioration. </a:t>
            </a: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Promptly identify shock for patients who require escalation of therapy.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Deliver appropriate therapy by differentiating other causes of pediatric bradycardia.</a:t>
            </a:r>
            <a:endParaRPr lang="en-US" sz="1200" b="0" i="0" kern="1200" dirty="0">
              <a:ln/>
              <a:solidFill>
                <a:schemeClr val="accent4"/>
              </a:solidFill>
              <a:effectLst/>
              <a:latin typeface="+mn-lt"/>
              <a:ea typeface="+mn-ea"/>
              <a:cs typeface="+mn-cs"/>
            </a:endParaRPr>
          </a:p>
          <a:p>
            <a:pPr marL="171450" lvl="0" indent="-171450">
              <a:buFont typeface="Arial" panose="020B0604020202020204" pitchFamily="34" charset="0"/>
              <a:buChar char="•"/>
            </a:pPr>
            <a:r>
              <a:rPr lang="en-US" sz="1200" b="0" dirty="0">
                <a:ln/>
                <a:solidFill>
                  <a:schemeClr val="accent4"/>
                </a:solidFill>
              </a:rPr>
              <a:t>What conditions are part of your potential differential diagnosis?</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Hypoxia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Overdose</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Intentional injury</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Hypothermia</a:t>
            </a:r>
          </a:p>
        </p:txBody>
      </p:sp>
      <p:sp>
        <p:nvSpPr>
          <p:cNvPr id="4" name="Slide Number Placeholder 3"/>
          <p:cNvSpPr>
            <a:spLocks noGrp="1"/>
          </p:cNvSpPr>
          <p:nvPr>
            <p:ph type="sldNum" sz="quarter" idx="10"/>
          </p:nvPr>
        </p:nvSpPr>
        <p:spPr/>
        <p:txBody>
          <a:bodyPr/>
          <a:lstStyle/>
          <a:p>
            <a:fld id="{4912146E-B839-164B-9975-6846FA04A511}" type="slidenum">
              <a:rPr lang="en-US" smtClean="0"/>
              <a:pPr/>
              <a:t>43</a:t>
            </a:fld>
            <a:endParaRPr lang="en-US" dirty="0"/>
          </a:p>
        </p:txBody>
      </p:sp>
    </p:spTree>
    <p:extLst>
      <p:ext uri="{BB962C8B-B14F-4D97-AF65-F5344CB8AC3E}">
        <p14:creationId xmlns:p14="http://schemas.microsoft.com/office/powerpoint/2010/main" val="734276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Instructor </a:t>
            </a:r>
            <a:r>
              <a:rPr lang="en-US" b="0" dirty="0"/>
              <a:t>Notes</a:t>
            </a:r>
          </a:p>
          <a:p>
            <a:pPr defTabSz="931774">
              <a:defRPr/>
            </a:pPr>
            <a:endParaRPr lang="en-US" dirty="0"/>
          </a:p>
          <a:p>
            <a:pPr marL="171450" indent="-171450" defTabSz="931774">
              <a:buFont typeface="Arial" panose="020B0604020202020204" pitchFamily="34" charset="0"/>
              <a:buChar char="•"/>
              <a:defRPr/>
            </a:pPr>
            <a:r>
              <a:rPr lang="en-US" dirty="0"/>
              <a:t>Discuss the ongoing management options based on scope of practice and local protocols. </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Chest compressions are continued until return of spontaneous circulation (ROSC).</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Warm fluid administration of 20 mL/kg (25 kg based on age = 500 mL).</a:t>
            </a:r>
          </a:p>
          <a:p>
            <a:pPr marL="628650" marR="0" lvl="1"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Continue rewarming measures. </a:t>
            </a:r>
          </a:p>
        </p:txBody>
      </p:sp>
      <p:sp>
        <p:nvSpPr>
          <p:cNvPr id="4" name="Slide Number Placeholder 3"/>
          <p:cNvSpPr>
            <a:spLocks noGrp="1"/>
          </p:cNvSpPr>
          <p:nvPr>
            <p:ph type="sldNum" sz="quarter" idx="10"/>
          </p:nvPr>
        </p:nvSpPr>
        <p:spPr/>
        <p:txBody>
          <a:bodyPr/>
          <a:lstStyle/>
          <a:p>
            <a:fld id="{4912146E-B839-164B-9975-6846FA04A511}" type="slidenum">
              <a:rPr lang="en-US" smtClean="0"/>
              <a:pPr/>
              <a:t>44</a:t>
            </a:fld>
            <a:endParaRPr lang="en-US" dirty="0"/>
          </a:p>
        </p:txBody>
      </p:sp>
    </p:spTree>
    <p:extLst>
      <p:ext uri="{BB962C8B-B14F-4D97-AF65-F5344CB8AC3E}">
        <p14:creationId xmlns:p14="http://schemas.microsoft.com/office/powerpoint/2010/main" val="3741622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Instructor Notes</a:t>
            </a:r>
          </a:p>
          <a:p>
            <a:endParaRPr lang="en-US" b="0"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Drowning is the leading of unintentional death in pediatrics between 1 to 4 years of age.</a:t>
            </a:r>
          </a:p>
          <a:p>
            <a:pPr marL="914400" lvl="1" indent="-457200">
              <a:buFont typeface="Arial" panose="020B0604020202020204" pitchFamily="34" charset="0"/>
              <a:buChar char="•"/>
            </a:pPr>
            <a:r>
              <a:rPr lang="en-US" sz="1200" b="0" i="0" kern="1200" dirty="0">
                <a:solidFill>
                  <a:schemeClr val="tx1"/>
                </a:solidFill>
                <a:effectLst/>
                <a:latin typeface="+mn-lt"/>
                <a:ea typeface="+mn-ea"/>
                <a:cs typeface="+mn-cs"/>
              </a:rPr>
              <a:t>It is the third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leading cause of death from unintentional injury in pediatrics younger than 14.</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PEA</a:t>
            </a:r>
          </a:p>
          <a:p>
            <a:pPr marL="914400" lvl="1" indent="-457200">
              <a:buFont typeface="Arial" panose="020B0604020202020204" pitchFamily="34" charset="0"/>
              <a:buChar char="•"/>
            </a:pPr>
            <a:r>
              <a:rPr lang="en-US" sz="1200" b="0" i="0" kern="1200" dirty="0">
                <a:solidFill>
                  <a:schemeClr val="tx1"/>
                </a:solidFill>
                <a:effectLst/>
                <a:latin typeface="+mn-lt"/>
                <a:ea typeface="+mn-ea"/>
                <a:cs typeface="+mn-cs"/>
              </a:rPr>
              <a:t>Oxygenation and ventilation</a:t>
            </a:r>
          </a:p>
          <a:p>
            <a:pPr marL="914400" lvl="1" indent="-457200">
              <a:buFont typeface="Arial" panose="020B0604020202020204" pitchFamily="34" charset="0"/>
              <a:buChar char="•"/>
            </a:pPr>
            <a:r>
              <a:rPr lang="en-US" sz="1200" b="0" i="0" kern="1200" dirty="0">
                <a:solidFill>
                  <a:schemeClr val="tx1"/>
                </a:solidFill>
                <a:effectLst/>
                <a:latin typeface="+mn-lt"/>
                <a:ea typeface="+mn-ea"/>
                <a:cs typeface="+mn-cs"/>
              </a:rPr>
              <a:t>High-quality CPR</a:t>
            </a:r>
          </a:p>
          <a:p>
            <a:pPr marL="171450" lvl="0" indent="-171450">
              <a:buFont typeface="Arial" panose="020B0604020202020204" pitchFamily="34" charset="0"/>
              <a:buChar char="•"/>
            </a:pPr>
            <a:r>
              <a:rPr lang="en-US" sz="1200" b="0" i="0" kern="1200" dirty="0">
                <a:solidFill>
                  <a:schemeClr val="tx1"/>
                </a:solidFill>
                <a:effectLst/>
                <a:latin typeface="+mn-lt"/>
                <a:ea typeface="+mn-ea"/>
                <a:cs typeface="+mn-cs"/>
              </a:rPr>
              <a:t>Hypothermia is common in drownings.</a:t>
            </a:r>
          </a:p>
          <a:p>
            <a:pPr marL="914400" lvl="1" indent="-457200">
              <a:buFont typeface="Arial" panose="020B0604020202020204" pitchFamily="34" charset="0"/>
              <a:buChar char="•"/>
            </a:pPr>
            <a:r>
              <a:rPr lang="en-US" sz="1200" b="0" i="0" kern="1200" dirty="0">
                <a:solidFill>
                  <a:schemeClr val="tx1"/>
                </a:solidFill>
                <a:effectLst/>
                <a:latin typeface="+mn-lt"/>
                <a:ea typeface="+mn-ea"/>
                <a:cs typeface="+mn-cs"/>
              </a:rPr>
              <a:t>Focus on managing the hypothermia.</a:t>
            </a:r>
          </a:p>
          <a:p>
            <a:pPr marL="457200" indent="-457200">
              <a:buFont typeface="Arial" panose="020B0604020202020204" pitchFamily="34" charset="0"/>
              <a:buChar char="•"/>
            </a:pPr>
            <a:endParaRPr lang="en-US" sz="3200" dirty="0"/>
          </a:p>
          <a:p>
            <a:pPr marL="457200" indent="-457200">
              <a:buFont typeface="Arial" panose="020B0604020202020204" pitchFamily="34" charset="0"/>
              <a:buChar char="•"/>
            </a:pPr>
            <a:r>
              <a:rPr lang="en-US" sz="3200" dirty="0"/>
              <a:t>Case wrap-up:</a:t>
            </a:r>
          </a:p>
          <a:p>
            <a:pPr marL="800100" lvl="1" indent="-342900">
              <a:buFont typeface="Arial" panose="020B0604020202020204" pitchFamily="34" charset="0"/>
              <a:buChar char="•"/>
            </a:pPr>
            <a:r>
              <a:rPr lang="en-US" sz="1200" b="0" i="0" kern="1200" dirty="0">
                <a:solidFill>
                  <a:schemeClr val="tx1"/>
                </a:solidFill>
                <a:effectLst/>
                <a:latin typeface="+mn-lt"/>
                <a:ea typeface="+mn-ea"/>
                <a:cs typeface="+mn-cs"/>
              </a:rPr>
              <a:t>The patient is transported to the closest appropriate ED with no ROSC during transport. </a:t>
            </a:r>
          </a:p>
          <a:p>
            <a:pPr marL="800100" lvl="1" indent="-342900">
              <a:buFont typeface="Arial" panose="020B0604020202020204" pitchFamily="34" charset="0"/>
              <a:buChar char="•"/>
            </a:pPr>
            <a:r>
              <a:rPr lang="en-US" sz="1200" b="0" i="0" kern="1200" dirty="0">
                <a:solidFill>
                  <a:schemeClr val="tx1"/>
                </a:solidFill>
                <a:effectLst/>
                <a:latin typeface="+mn-lt"/>
                <a:ea typeface="+mn-ea"/>
                <a:cs typeface="+mn-cs"/>
              </a:rPr>
              <a:t>A warming blanket and warm IV fluids were provided at ED. </a:t>
            </a:r>
          </a:p>
          <a:p>
            <a:pPr marL="800100" lvl="1" indent="-342900">
              <a:buFont typeface="Arial" panose="020B0604020202020204" pitchFamily="34" charset="0"/>
              <a:buChar char="•"/>
            </a:pPr>
            <a:r>
              <a:rPr lang="en-US" sz="1200" b="0" i="0" kern="1200" dirty="0">
                <a:solidFill>
                  <a:schemeClr val="tx1"/>
                </a:solidFill>
                <a:effectLst/>
                <a:latin typeface="+mn-lt"/>
                <a:ea typeface="+mn-ea"/>
                <a:cs typeface="+mn-cs"/>
              </a:rPr>
              <a:t>The patient was transferred to the PICU.</a:t>
            </a:r>
          </a:p>
          <a:p>
            <a:pPr marL="800100" lvl="1" indent="-342900">
              <a:buFont typeface="Arial" panose="020B0604020202020204" pitchFamily="34" charset="0"/>
              <a:buChar char="•"/>
            </a:pPr>
            <a:r>
              <a:rPr lang="en-US" sz="1200" b="0" i="0" kern="1200" dirty="0">
                <a:solidFill>
                  <a:schemeClr val="tx1"/>
                </a:solidFill>
                <a:effectLst/>
                <a:latin typeface="+mn-lt"/>
                <a:ea typeface="+mn-ea"/>
                <a:cs typeface="+mn-cs"/>
              </a:rPr>
              <a:t>The child remained hypothermic with a temperature under 35°C. </a:t>
            </a:r>
          </a:p>
          <a:p>
            <a:pPr marL="1257300" lvl="2" indent="-342900">
              <a:buFont typeface="Arial" panose="020B0604020202020204" pitchFamily="34" charset="0"/>
              <a:buChar char="•"/>
            </a:pPr>
            <a:r>
              <a:rPr lang="en-US" sz="1200" b="0" i="0" kern="1200" dirty="0">
                <a:solidFill>
                  <a:schemeClr val="tx1"/>
                </a:solidFill>
                <a:effectLst/>
                <a:latin typeface="+mn-lt"/>
                <a:ea typeface="+mn-ea"/>
                <a:cs typeface="+mn-cs"/>
              </a:rPr>
              <a:t>She did not rewarm with the above measures and eventually received extracorporeal rewarming. </a:t>
            </a:r>
          </a:p>
          <a:p>
            <a:pPr marL="1714500" lvl="3" indent="-342900">
              <a:buFont typeface="Arial" panose="020B0604020202020204" pitchFamily="34" charset="0"/>
              <a:buChar char="•"/>
            </a:pPr>
            <a:r>
              <a:rPr lang="en-US" sz="1200" b="0" i="0" kern="1200" dirty="0">
                <a:solidFill>
                  <a:schemeClr val="tx1"/>
                </a:solidFill>
                <a:effectLst/>
                <a:latin typeface="+mn-lt"/>
                <a:ea typeface="+mn-ea"/>
                <a:cs typeface="+mn-cs"/>
              </a:rPr>
              <a:t>This was very effective and well tolerated. </a:t>
            </a:r>
          </a:p>
          <a:p>
            <a:pPr marL="800100" lvl="1" indent="-342900">
              <a:buFont typeface="Arial" panose="020B0604020202020204" pitchFamily="34" charset="0"/>
              <a:buChar char="•"/>
            </a:pPr>
            <a:r>
              <a:rPr lang="en-US" sz="1200" b="0" i="0" kern="1200" dirty="0">
                <a:solidFill>
                  <a:schemeClr val="tx1"/>
                </a:solidFill>
                <a:effectLst/>
                <a:latin typeface="+mn-lt"/>
                <a:ea typeface="+mn-ea"/>
                <a:cs typeface="+mn-cs"/>
              </a:rPr>
              <a:t>She was eventually discharged from hospital within 4 weeks with significant neurologic deficits.</a:t>
            </a:r>
            <a:endParaRPr lang="en-US" b="0"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45</a:t>
            </a:fld>
            <a:endParaRPr lang="en-US" dirty="0"/>
          </a:p>
        </p:txBody>
      </p:sp>
    </p:spTree>
    <p:extLst>
      <p:ext uri="{BB962C8B-B14F-4D97-AF65-F5344CB8AC3E}">
        <p14:creationId xmlns:p14="http://schemas.microsoft.com/office/powerpoint/2010/main" val="36994931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Instructor Notes</a:t>
            </a:r>
          </a:p>
          <a:p>
            <a:endParaRPr lang="en-US" b="0" dirty="0"/>
          </a:p>
          <a:p>
            <a:pPr marL="171450" marR="0" lvl="0" indent="-171450" algn="l" defTabSz="93177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Post resuscitation</a:t>
            </a:r>
          </a:p>
          <a:p>
            <a:pPr marL="628650" lvl="1" indent="-171450" defTabSz="931774">
              <a:buFont typeface="Arial" panose="020B0604020202020204" pitchFamily="34" charset="0"/>
              <a:buChar char="•"/>
              <a:defRPr/>
            </a:pPr>
            <a:r>
              <a:rPr lang="en-US" dirty="0"/>
              <a:t>Discuss the management of pediatric post-resuscitation options based on scope of practice and local protocols. </a:t>
            </a:r>
          </a:p>
          <a:p>
            <a:pPr marL="1085850" lvl="2" indent="-171450">
              <a:buFont typeface="Arial" panose="020B0604020202020204" pitchFamily="34" charset="0"/>
              <a:buChar char="•"/>
            </a:pPr>
            <a:r>
              <a:rPr lang="en-US" dirty="0"/>
              <a:t>Upon ROSC, obtain vitals</a:t>
            </a:r>
            <a:r>
              <a:rPr lang="en-US" b="0" dirty="0"/>
              <a:t>.</a:t>
            </a:r>
          </a:p>
          <a:p>
            <a:pPr marL="1543050" lvl="3" indent="-171450">
              <a:buFont typeface="Arial" panose="020B0604020202020204" pitchFamily="34" charset="0"/>
              <a:buChar char="•"/>
            </a:pPr>
            <a:r>
              <a:rPr lang="en-US" b="0" dirty="0"/>
              <a:t>BP is the most important.</a:t>
            </a:r>
          </a:p>
          <a:p>
            <a:pPr marL="2000250" marR="0" lvl="4"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Cardiac output is key! Cardiac output = Neuro function. We need to save BRAIN!</a:t>
            </a:r>
          </a:p>
          <a:p>
            <a:pPr marL="1085850" lvl="2" indent="-171450">
              <a:buFont typeface="Arial" panose="020B0604020202020204" pitchFamily="34" charset="0"/>
              <a:buChar char="•"/>
            </a:pPr>
            <a:r>
              <a:rPr lang="en-US" b="0" dirty="0"/>
              <a:t>Continue ventilatory support.</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Maintain ETCO</a:t>
            </a:r>
            <a:r>
              <a:rPr lang="en-US" baseline="-25000" dirty="0"/>
              <a:t>2 </a:t>
            </a:r>
            <a:r>
              <a:rPr lang="en-US" dirty="0"/>
              <a:t>of greater than 20 mm Hg.</a:t>
            </a:r>
          </a:p>
          <a:p>
            <a:pPr marL="1085850" lvl="2" indent="-171450">
              <a:buFont typeface="Arial" panose="020B0604020202020204" pitchFamily="34" charset="0"/>
              <a:buChar char="•"/>
            </a:pPr>
            <a:r>
              <a:rPr lang="en-US" dirty="0"/>
              <a:t>Administer </a:t>
            </a:r>
            <a:r>
              <a:rPr lang="en-US" b="0" dirty="0"/>
              <a:t>fluids.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Administer fluid bolus to maintain circulation: 20 mL/kg.</a:t>
            </a:r>
          </a:p>
          <a:p>
            <a:pPr marL="1085850" lvl="2" indent="-171450">
              <a:buFont typeface="Arial" panose="020B0604020202020204" pitchFamily="34" charset="0"/>
              <a:buChar char="•"/>
            </a:pPr>
            <a:r>
              <a:rPr lang="en-US" b="0" dirty="0"/>
              <a:t>Consider push-dose pressor (vasopressor).</a:t>
            </a:r>
          </a:p>
          <a:p>
            <a:pPr marL="1543050" lvl="3" indent="-171450">
              <a:buFont typeface="Arial" panose="020B0604020202020204" pitchFamily="34" charset="0"/>
              <a:buChar char="•"/>
            </a:pPr>
            <a:r>
              <a:rPr lang="en-US" b="0" dirty="0"/>
              <a:t>Consider a pressor infusion.</a:t>
            </a:r>
          </a:p>
          <a:p>
            <a:pPr marL="1085850" lvl="2" indent="-171450">
              <a:buFont typeface="Arial" panose="020B0604020202020204" pitchFamily="34" charset="0"/>
              <a:buChar char="•"/>
            </a:pPr>
            <a:r>
              <a:rPr lang="en-US" b="0" dirty="0"/>
              <a:t>Improve circulation to the brain.</a:t>
            </a:r>
          </a:p>
          <a:p>
            <a:pPr marL="1085850" lvl="2" indent="-171450">
              <a:buFont typeface="Arial" panose="020B0604020202020204" pitchFamily="34" charset="0"/>
              <a:buChar char="•"/>
            </a:pPr>
            <a:r>
              <a:rPr lang="en-US" dirty="0"/>
              <a:t>Improve neurological outcome</a:t>
            </a:r>
            <a:r>
              <a:rPr lang="en-US" b="0" dirty="0"/>
              <a:t>.</a:t>
            </a:r>
          </a:p>
          <a:p>
            <a:pPr marL="0" marR="0" lvl="0" indent="0" algn="l" defTabSz="931774"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800100" lvl="1" indent="-34290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4912146E-B839-164B-9975-6846FA04A511}" type="slidenum">
              <a:rPr lang="en-US" smtClean="0"/>
              <a:pPr/>
              <a:t>46</a:t>
            </a:fld>
            <a:endParaRPr lang="en-US" dirty="0"/>
          </a:p>
        </p:txBody>
      </p:sp>
    </p:spTree>
    <p:extLst>
      <p:ext uri="{BB962C8B-B14F-4D97-AF65-F5344CB8AC3E}">
        <p14:creationId xmlns:p14="http://schemas.microsoft.com/office/powerpoint/2010/main" val="40003574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Instructor </a:t>
            </a:r>
            <a:r>
              <a:rPr lang="en-US" b="0" dirty="0"/>
              <a:t>Notes</a:t>
            </a:r>
          </a:p>
          <a:p>
            <a:pPr defTabSz="931774">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Compassionate Options for Pediatric EMS (COPE)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16,000 pediatrics suffer from cardiopulmonary arrest annually</a:t>
            </a:r>
            <a:r>
              <a:rPr lang="en-US" b="0" dirty="0">
                <a:ln/>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This leads to an increased need for providing EMS personnel with the educational opportunities on how to communicate with families in these circumstances (e.g., no ROSC) and self</a:t>
            </a:r>
            <a:r>
              <a:rPr lang="en-US" b="1" dirty="0">
                <a:ln/>
              </a:rPr>
              <a:t>-</a:t>
            </a:r>
            <a:r>
              <a:rPr lang="en-US" dirty="0">
                <a:ln/>
              </a:rPr>
              <a:t>care for the prehospital provider.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Ongoing management may continue after patient care is transferred to a healthcare facility or a death called in the field.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In many instances, EMS personnel must communicate with parents, bystanders, and providers when a child dies in the field from trauma or medical illness.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COPE is a project that provides EMS personnel with the tools to handle pediatric death before, during, and after the encounter.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The focus is to alleviate personal secondary trauma leading to PTSD among all involved with pediatric death.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n/>
              </a:rPr>
              <a:t>COPE will assist EMS personnel with the guidance to communicate and comfort familie</a:t>
            </a:r>
            <a:r>
              <a:rPr lang="en-US" b="0" dirty="0">
                <a:ln/>
              </a:rPr>
              <a:t>s.</a:t>
            </a:r>
          </a:p>
          <a:p>
            <a:pPr marL="1543050" marR="0" lvl="3"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ln/>
              </a:rPr>
              <a:t>Also includes a </a:t>
            </a:r>
            <a:r>
              <a:rPr lang="en-US" dirty="0">
                <a:ln/>
              </a:rPr>
              <a:t>better understanding of self-care for the EMS provider </a:t>
            </a:r>
          </a:p>
          <a:p>
            <a:pPr marL="628650" lvl="1" indent="-171450">
              <a:buFont typeface="Arial" panose="020B0604020202020204" pitchFamily="34" charset="0"/>
              <a:buChar char="•"/>
            </a:pPr>
            <a:r>
              <a:rPr lang="en-US" dirty="0"/>
              <a:t>More information on COPE can be found on the EMS for Children Innovation and Improvement Center (EIIC) website at https://emscimprovement.center/news/cope-compassionate-options-pediatric-ems/. </a:t>
            </a:r>
          </a:p>
        </p:txBody>
      </p:sp>
      <p:sp>
        <p:nvSpPr>
          <p:cNvPr id="4" name="Slide Number Placeholder 3"/>
          <p:cNvSpPr>
            <a:spLocks noGrp="1"/>
          </p:cNvSpPr>
          <p:nvPr>
            <p:ph type="sldNum" sz="quarter" idx="10"/>
          </p:nvPr>
        </p:nvSpPr>
        <p:spPr/>
        <p:txBody>
          <a:bodyPr/>
          <a:lstStyle/>
          <a:p>
            <a:fld id="{4912146E-B839-164B-9975-6846FA04A511}" type="slidenum">
              <a:rPr lang="en-US" smtClean="0"/>
              <a:pPr/>
              <a:t>47</a:t>
            </a:fld>
            <a:endParaRPr lang="en-US" dirty="0"/>
          </a:p>
        </p:txBody>
      </p:sp>
    </p:spTree>
    <p:extLst>
      <p:ext uri="{BB962C8B-B14F-4D97-AF65-F5344CB8AC3E}">
        <p14:creationId xmlns:p14="http://schemas.microsoft.com/office/powerpoint/2010/main" val="18464953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latin typeface="Calibri" charset="0"/>
              </a:rPr>
              <a:t>Instructor Notes</a:t>
            </a:r>
          </a:p>
          <a:p>
            <a:pPr marL="171450" indent="-171450" eaLnBrk="1" hangingPunct="1">
              <a:spcBef>
                <a:spcPct val="0"/>
              </a:spcBef>
              <a:buFont typeface="Arial" panose="020B0604020202020204" pitchFamily="34" charset="0"/>
              <a:buChar char="•"/>
            </a:pPr>
            <a:endParaRPr lang="en-US" dirty="0"/>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Identifying differences in pediatric ECG allows for proper diagnosis of dysrhythmias.</a:t>
            </a:r>
          </a:p>
          <a:p>
            <a:pPr marL="628650" lvl="1" indent="-171450">
              <a:buFont typeface="Arial" panose="020B0604020202020204" pitchFamily="34" charset="0"/>
              <a:buChar char="•"/>
            </a:pPr>
            <a:r>
              <a:rPr lang="en-US" dirty="0">
                <a:latin typeface="Arial" panose="020B0604020202020204" pitchFamily="34" charset="0"/>
                <a:cs typeface="Arial" panose="020B0604020202020204" pitchFamily="34" charset="0"/>
              </a:rPr>
              <a:t>Identifying the major classifications of pediatric cardiac rhythms is as easy as </a:t>
            </a:r>
            <a:r>
              <a:rPr lang="en-US" b="1"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Too Fast, Too Slow, or Not Enough</a:t>
            </a:r>
            <a:r>
              <a:rPr lang="en-US" b="0" dirty="0">
                <a:latin typeface="Arial" panose="020B0604020202020204" pitchFamily="34" charset="0"/>
                <a:cs typeface="Arial" panose="020B0604020202020204" pitchFamily="34" charset="0"/>
              </a:rPr>
              <a:t>.</a:t>
            </a:r>
            <a:r>
              <a:rPr lang="en-US" b="1" dirty="0">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Treating children like we do adults allows the provider to make easier decisions in treatment</a:t>
            </a:r>
            <a:r>
              <a:rPr lang="en-US" b="0" dirty="0">
                <a:latin typeface="Arial" panose="020B0604020202020204" pitchFamily="34" charset="0"/>
                <a:cs typeface="Arial" panose="020B0604020202020204" pitchFamily="34" charset="0"/>
              </a:rPr>
              <a:t>.</a:t>
            </a:r>
          </a:p>
          <a:p>
            <a:pPr marL="628650" lvl="1" indent="-171450">
              <a:buFont typeface="Arial" panose="020B0604020202020204" pitchFamily="34" charset="0"/>
              <a:buChar char="•"/>
            </a:pPr>
            <a:r>
              <a:rPr lang="en-US" dirty="0"/>
              <a:t>Post</a:t>
            </a:r>
            <a:r>
              <a:rPr lang="en-US" b="1" dirty="0"/>
              <a:t>-</a:t>
            </a:r>
            <a:r>
              <a:rPr lang="en-US" dirty="0"/>
              <a:t>resuscitation care is key in reducing neurological devastation.</a:t>
            </a:r>
          </a:p>
          <a:p>
            <a:pPr marL="171450" indent="-171450">
              <a:buFont typeface="Arial" panose="020B0604020202020204" pitchFamily="34" charset="0"/>
              <a:buChar char="•"/>
            </a:pPr>
            <a:r>
              <a:rPr lang="en-US" dirty="0"/>
              <a:t>Above all, communicate with the family throughout the care and, when necessary, provide closure for the family and the medical providers. </a:t>
            </a:r>
          </a:p>
          <a:p>
            <a:pPr marL="171450" marR="0" lvl="0" indent="-17145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dirty="0">
                <a:latin typeface="Calibri" charset="0"/>
              </a:rPr>
              <a:t>Coming Up, Lesson 7: Toxicological Emergencies</a:t>
            </a:r>
            <a:r>
              <a:rPr lang="en-US" b="0" dirty="0">
                <a:latin typeface="Calibri" charset="0"/>
              </a:rPr>
              <a:t>.</a:t>
            </a:r>
          </a:p>
          <a:p>
            <a:pPr eaLnBrk="1" hangingPunct="1">
              <a:spcBef>
                <a:spcPct val="0"/>
              </a:spcBef>
              <a:buFontTx/>
              <a:buNone/>
            </a:pPr>
            <a:endParaRPr lang="en-US" dirty="0"/>
          </a:p>
        </p:txBody>
      </p:sp>
      <p:sp>
        <p:nvSpPr>
          <p:cNvPr id="4" name="Slide Number Placeholder 3"/>
          <p:cNvSpPr>
            <a:spLocks noGrp="1"/>
          </p:cNvSpPr>
          <p:nvPr>
            <p:ph type="sldNum" sz="quarter" idx="5"/>
          </p:nvPr>
        </p:nvSpPr>
        <p:spPr/>
        <p:txBody>
          <a:bodyPr/>
          <a:lstStyle/>
          <a:p>
            <a:fld id="{2B2225B7-14D2-4B83-9463-E78E66ECF1B1}" type="slidenum">
              <a:rPr lang="en-US" smtClean="0"/>
              <a:t>48</a:t>
            </a:fld>
            <a:endParaRPr lang="en-US" dirty="0"/>
          </a:p>
        </p:txBody>
      </p:sp>
    </p:spTree>
    <p:extLst>
      <p:ext uri="{BB962C8B-B14F-4D97-AF65-F5344CB8AC3E}">
        <p14:creationId xmlns:p14="http://schemas.microsoft.com/office/powerpoint/2010/main" val="3171111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Notes</a:t>
            </a:r>
          </a:p>
          <a:p>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charset="0"/>
              </a:rPr>
              <a:t>Allow time for a question</a:t>
            </a:r>
            <a:r>
              <a:rPr lang="en-US" b="1" dirty="0">
                <a:latin typeface="Calibri" charset="0"/>
              </a:rPr>
              <a:t>-</a:t>
            </a:r>
            <a:r>
              <a:rPr lang="en-US" dirty="0">
                <a:latin typeface="Calibri" charset="0"/>
              </a:rPr>
              <a:t>and</a:t>
            </a:r>
            <a:r>
              <a:rPr lang="en-US" b="1" dirty="0">
                <a:latin typeface="Calibri" charset="0"/>
              </a:rPr>
              <a:t>-</a:t>
            </a:r>
            <a:r>
              <a:rPr lang="en-US" dirty="0">
                <a:latin typeface="Calibri" charset="0"/>
              </a:rPr>
              <a:t>answer </a:t>
            </a:r>
            <a:r>
              <a:rPr lang="en-US">
                <a:latin typeface="Calibri" charset="0"/>
              </a:rPr>
              <a:t>session about </a:t>
            </a:r>
            <a:r>
              <a:rPr lang="en-US" dirty="0">
                <a:latin typeface="Calibri" charset="0"/>
              </a:rPr>
              <a:t>the topics presented in the lesson. </a:t>
            </a:r>
          </a:p>
          <a:p>
            <a:endParaRPr lang="en-US" dirty="0"/>
          </a:p>
        </p:txBody>
      </p:sp>
      <p:sp>
        <p:nvSpPr>
          <p:cNvPr id="4" name="Slide Number Placeholder 3"/>
          <p:cNvSpPr>
            <a:spLocks noGrp="1"/>
          </p:cNvSpPr>
          <p:nvPr>
            <p:ph type="sldNum" sz="quarter" idx="5"/>
          </p:nvPr>
        </p:nvSpPr>
        <p:spPr/>
        <p:txBody>
          <a:bodyPr/>
          <a:lstStyle/>
          <a:p>
            <a:fld id="{2B2225B7-14D2-4B83-9463-E78E66ECF1B1}" type="slidenum">
              <a:rPr lang="en-US" smtClean="0"/>
              <a:t>49</a:t>
            </a:fld>
            <a:endParaRPr lang="en-US" dirty="0"/>
          </a:p>
        </p:txBody>
      </p:sp>
    </p:spTree>
    <p:extLst>
      <p:ext uri="{BB962C8B-B14F-4D97-AF65-F5344CB8AC3E}">
        <p14:creationId xmlns:p14="http://schemas.microsoft.com/office/powerpoint/2010/main" val="3457974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Instructor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infants and children, a tachycardia is present if the heart rate is faster than the upper limit of normal for the patient’s 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tachycardia may represent either a normal compensatory response to the need for increased cardiac output or oxygen delivery or an unstable dysrhythmia.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HR is usually less than 220 beats per minute in infants or 180 beats per minute in children. </a:t>
            </a:r>
          </a:p>
          <a:p>
            <a:pPr marL="171450" indent="-171450">
              <a:buFont typeface="Arial" panose="020B0604020202020204" pitchFamily="34" charset="0"/>
              <a:buChar char="•"/>
            </a:pPr>
            <a:r>
              <a:rPr lang="en-US" b="0" dirty="0"/>
              <a:t>Supraventricular tachycardia</a:t>
            </a:r>
          </a:p>
          <a:p>
            <a:pPr marL="628650" lvl="1" indent="-171450">
              <a:buFont typeface="Arial" panose="020B0604020202020204" pitchFamily="34" charset="0"/>
              <a:buChar char="•"/>
            </a:pPr>
            <a:r>
              <a:rPr lang="en-US" sz="1200" b="0" i="0" kern="1200" dirty="0">
                <a:solidFill>
                  <a:schemeClr val="tx1"/>
                </a:solidFill>
                <a:effectLst/>
                <a:latin typeface="+mn-lt"/>
                <a:ea typeface="+mn-ea"/>
                <a:cs typeface="+mn-cs"/>
              </a:rPr>
              <a:t>Most common symptomatic dysrhythmia of childhood.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Onset of the rhythm occurs abruptly.</a:t>
            </a:r>
            <a:endParaRPr lang="en-US"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HR is usually more than 220 beats per minute in infants or 180 beats per minute in children. </a:t>
            </a:r>
            <a:endParaRPr lang="en-US" b="0" dirty="0"/>
          </a:p>
          <a:p>
            <a:pPr marL="171450" indent="-171450">
              <a:buFont typeface="Arial" panose="020B0604020202020204" pitchFamily="34" charset="0"/>
              <a:buChar char="•"/>
            </a:pPr>
            <a:r>
              <a:rPr lang="en-US" b="0" dirty="0"/>
              <a:t>Ventricular tachycardia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Relatively uncommon in infants and children, but it may be seen in children who have had cardiac surgery, myocarditis, cardiomyopathy, or myocardial tumor.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Other causes of VT include long QT syndrome, electrolyte imbalances, acquired heart disease, drug toxicity, and idiopathic causes.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May be monomorphic or polymorphic.</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Child can present as stable or unstable.</a:t>
            </a:r>
            <a:endParaRPr lang="en-US" b="0" dirty="0"/>
          </a:p>
        </p:txBody>
      </p:sp>
      <p:sp>
        <p:nvSpPr>
          <p:cNvPr id="4" name="Slide Number Placeholder 3"/>
          <p:cNvSpPr>
            <a:spLocks noGrp="1"/>
          </p:cNvSpPr>
          <p:nvPr>
            <p:ph type="sldNum" sz="quarter" idx="5"/>
          </p:nvPr>
        </p:nvSpPr>
        <p:spPr/>
        <p:txBody>
          <a:bodyPr/>
          <a:lstStyle/>
          <a:p>
            <a:fld id="{2B2225B7-14D2-4B83-9463-E78E66ECF1B1}" type="slidenum">
              <a:rPr lang="en-US" smtClean="0"/>
              <a:t>5</a:t>
            </a:fld>
            <a:endParaRPr lang="en-US" dirty="0"/>
          </a:p>
        </p:txBody>
      </p:sp>
    </p:spTree>
    <p:extLst>
      <p:ext uri="{BB962C8B-B14F-4D97-AF65-F5344CB8AC3E}">
        <p14:creationId xmlns:p14="http://schemas.microsoft.com/office/powerpoint/2010/main" val="2729794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Instructor Notes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a:t>
            </a:r>
            <a:r>
              <a:rPr lang="en-US" sz="1200" b="0" kern="1200" dirty="0">
                <a:solidFill>
                  <a:schemeClr val="tx1"/>
                </a:solidFill>
                <a:effectLst/>
                <a:latin typeface="+mn-lt"/>
                <a:ea typeface="+mn-ea"/>
                <a:cs typeface="+mn-cs"/>
              </a:rPr>
              <a:t>physical findings, which often </a:t>
            </a:r>
            <a:r>
              <a:rPr lang="en-US" sz="1200" kern="1200" dirty="0">
                <a:solidFill>
                  <a:schemeClr val="tx1"/>
                </a:solidFill>
                <a:effectLst/>
                <a:latin typeface="+mn-lt"/>
                <a:ea typeface="+mn-ea"/>
                <a:cs typeface="+mn-cs"/>
              </a:rPr>
              <a:t>include the following: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Infants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History of fussiness, lethargy, irritability, poor feeding, and sweating during feeding.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Pallor, cough, and respiratory distress may be observed if heart failure is present.</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Infants may tolerate the rapid ventricular rate associated with SVT for 24 hours, but approximately 50% of them will develop signs of heart failure within 48 hours and may deteriorate rapidly.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Children</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Lightheadedness, syncope, dyspnea, weakness, nervousnes</a:t>
            </a:r>
            <a:r>
              <a:rPr lang="en-US" sz="1200" b="0" kern="1200" dirty="0">
                <a:solidFill>
                  <a:schemeClr val="tx1"/>
                </a:solidFill>
                <a:effectLst/>
                <a:latin typeface="+mn-lt"/>
                <a:ea typeface="+mn-ea"/>
                <a:cs typeface="+mn-cs"/>
              </a:rPr>
              <a:t>s.</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Complaints of palpitations, dizziness, and chest pain or pressure.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Signs of shock may be evident depending on the duration and rate of the tachycardia.</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 child with normal cardiovascular function may tolerate a rapid ventricular rate for several hours before signs of heart failure or shock develop. </a:t>
            </a:r>
            <a:endParaRPr lang="en-US" dirty="0"/>
          </a:p>
          <a:p>
            <a:endParaRPr lang="en-US" dirty="0"/>
          </a:p>
        </p:txBody>
      </p:sp>
      <p:sp>
        <p:nvSpPr>
          <p:cNvPr id="4" name="Slide Number Placeholder 3"/>
          <p:cNvSpPr>
            <a:spLocks noGrp="1"/>
          </p:cNvSpPr>
          <p:nvPr>
            <p:ph type="sldNum" sz="quarter" idx="5"/>
          </p:nvPr>
        </p:nvSpPr>
        <p:spPr/>
        <p:txBody>
          <a:bodyPr/>
          <a:lstStyle/>
          <a:p>
            <a:fld id="{2B2225B7-14D2-4B83-9463-E78E66ECF1B1}" type="slidenum">
              <a:rPr lang="en-US" smtClean="0"/>
              <a:t>6</a:t>
            </a:fld>
            <a:endParaRPr lang="en-US" dirty="0"/>
          </a:p>
        </p:txBody>
      </p:sp>
    </p:spTree>
    <p:extLst>
      <p:ext uri="{BB962C8B-B14F-4D97-AF65-F5344CB8AC3E}">
        <p14:creationId xmlns:p14="http://schemas.microsoft.com/office/powerpoint/2010/main" val="172068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Instructor Notes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the treatment options for SVT</a:t>
            </a:r>
            <a:r>
              <a:rPr lang="en-US" sz="1200" b="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Complete the PAT and perform an initial assessment and obtain a focused history, including family history for ventricular dysrhythmias or sudden death. </a:t>
            </a:r>
          </a:p>
          <a:p>
            <a:pPr marL="628650" lvl="1" indent="-171450">
              <a:buFont typeface="Arial" panose="020B0604020202020204" pitchFamily="34" charset="0"/>
              <a:buChar char="•"/>
            </a:pPr>
            <a:r>
              <a:rPr lang="en-US" sz="1200" b="0" kern="1200" dirty="0">
                <a:solidFill>
                  <a:schemeClr val="tx1"/>
                </a:solidFill>
                <a:effectLst/>
                <a:latin typeface="+mn-lt"/>
                <a:ea typeface="+mn-ea"/>
                <a:cs typeface="+mn-cs"/>
              </a:rPr>
              <a:t>Administer oxygen, if indicated; ensure effective oxygenation </a:t>
            </a:r>
            <a:r>
              <a:rPr lang="en-US" sz="1200" kern="1200" dirty="0">
                <a:solidFill>
                  <a:schemeClr val="tx1"/>
                </a:solidFill>
                <a:effectLst/>
                <a:latin typeface="+mn-lt"/>
                <a:ea typeface="+mn-ea"/>
                <a:cs typeface="+mn-cs"/>
              </a:rPr>
              <a:t>and ventilation.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Apply cardiac monitors and establish vascular access.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Identify the cardiac rhythm (including rate, QRS width, and regularity).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Obtain a 12-lead ECG but do not delay emergency care.</a:t>
            </a:r>
          </a:p>
          <a:p>
            <a:pPr marL="628650" lvl="1" indent="-171450">
              <a:buFont typeface="Arial" panose="020B0604020202020204" pitchFamily="34" charset="0"/>
              <a:buChar char="•"/>
            </a:pPr>
            <a:r>
              <a:rPr lang="en-US" sz="1200" strike="noStrike" kern="1200" dirty="0">
                <a:solidFill>
                  <a:schemeClr val="tx1"/>
                </a:solidFill>
                <a:effectLst/>
                <a:latin typeface="+mn-lt"/>
                <a:ea typeface="+mn-ea"/>
                <a:cs typeface="+mn-cs"/>
              </a:rPr>
              <a:t>Stable </a:t>
            </a:r>
            <a:r>
              <a:rPr lang="en-US" sz="1200" b="0" strike="noStrike" kern="1200" dirty="0">
                <a:solidFill>
                  <a:schemeClr val="tx1"/>
                </a:solidFill>
                <a:effectLst/>
                <a:latin typeface="+mn-lt"/>
                <a:ea typeface="+mn-ea"/>
                <a:cs typeface="+mn-cs"/>
              </a:rPr>
              <a:t>vs. unstable</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If the child is STABLE, consider vagal maneuvers, adenosine, and transport.</a:t>
            </a:r>
          </a:p>
          <a:p>
            <a:pPr marL="1085850" lvl="2" indent="-171450">
              <a:buFont typeface="Arial" panose="020B0604020202020204" pitchFamily="34" charset="0"/>
              <a:buChar char="•"/>
            </a:pPr>
            <a:r>
              <a:rPr lang="en-US" sz="1200" b="0" kern="1200" dirty="0">
                <a:solidFill>
                  <a:schemeClr val="tx1"/>
                </a:solidFill>
                <a:effectLst/>
                <a:latin typeface="+mn-lt"/>
                <a:ea typeface="+mn-ea"/>
                <a:cs typeface="+mn-cs"/>
              </a:rPr>
              <a:t>If the child is UNSTABLE, consider sedation and synchronized cardioversion.</a:t>
            </a: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1774CDD-700E-4B5F-B850-80DC85C13EDE}" type="slidenum">
              <a:rPr lang="en-US" smtClean="0"/>
              <a:t>7</a:t>
            </a:fld>
            <a:endParaRPr lang="en-US" dirty="0"/>
          </a:p>
        </p:txBody>
      </p:sp>
    </p:spTree>
    <p:extLst>
      <p:ext uri="{BB962C8B-B14F-4D97-AF65-F5344CB8AC3E}">
        <p14:creationId xmlns:p14="http://schemas.microsoft.com/office/powerpoint/2010/main" val="1724469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0" dirty="0"/>
              <a:t>Instructor Notes</a:t>
            </a:r>
          </a:p>
          <a:p>
            <a:pPr marL="0" lvl="0" indent="0">
              <a:buFont typeface="Arial" panose="020B0604020202020204" pitchFamily="34" charset="0"/>
              <a:buNone/>
            </a:pPr>
            <a:endParaRPr lang="en-US" b="1" dirty="0"/>
          </a:p>
          <a:p>
            <a:pPr marL="628650" lvl="1" indent="-171450">
              <a:buFont typeface="Arial" panose="020B0604020202020204" pitchFamily="34" charset="0"/>
              <a:buChar char="•"/>
            </a:pPr>
            <a:r>
              <a:rPr lang="en-US" b="1" dirty="0"/>
              <a:t>Stable</a:t>
            </a:r>
          </a:p>
          <a:p>
            <a:pPr marL="1085850" lvl="2" indent="-171450">
              <a:buFont typeface="Arial" panose="020B0604020202020204" pitchFamily="34" charset="0"/>
              <a:buChar char="•"/>
            </a:pPr>
            <a:r>
              <a:rPr lang="en-US" b="0" dirty="0"/>
              <a:t>Vagal Maneuvers:</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Vagal maneuvers are recommended as first-line option.</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Apply ice pack to face but do not occlude mouth and nose.</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Blow through a partially occluded straw.</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Blow into a 10mL syringe for 15 seconds.</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Fluid Administration:</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20ml/kg fluid bolus (sometimes a little fluid is all they need).</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Adenosine:</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Adenosine acts at specific adenosine receptors to cause a temporary block of conduction through the AV node, interrupting these reentry circuits.</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1</a:t>
            </a:r>
            <a:r>
              <a:rPr lang="en-US" sz="1200" b="0" i="0" kern="1200" baseline="30000" dirty="0">
                <a:solidFill>
                  <a:schemeClr val="tx1"/>
                </a:solidFill>
                <a:effectLst/>
                <a:latin typeface="+mn-lt"/>
                <a:ea typeface="+mn-ea"/>
                <a:cs typeface="+mn-cs"/>
              </a:rPr>
              <a:t>st</a:t>
            </a:r>
            <a:r>
              <a:rPr lang="en-US" sz="1200" b="0" i="0" kern="1200" dirty="0">
                <a:solidFill>
                  <a:schemeClr val="tx1"/>
                </a:solidFill>
                <a:effectLst/>
                <a:latin typeface="+mn-lt"/>
                <a:ea typeface="+mn-ea"/>
                <a:cs typeface="+mn-cs"/>
              </a:rPr>
              <a:t> dose 0.1mg/kg rapid IV push</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2</a:t>
            </a:r>
            <a:r>
              <a:rPr lang="en-US" sz="1200" b="0" i="0" kern="1200" baseline="30000" dirty="0">
                <a:solidFill>
                  <a:schemeClr val="tx1"/>
                </a:solidFill>
                <a:effectLst/>
                <a:latin typeface="+mn-lt"/>
                <a:ea typeface="+mn-ea"/>
                <a:cs typeface="+mn-cs"/>
              </a:rPr>
              <a:t>nd</a:t>
            </a:r>
            <a:r>
              <a:rPr lang="en-US" sz="1200" b="0" i="0" kern="1200" dirty="0">
                <a:solidFill>
                  <a:schemeClr val="tx1"/>
                </a:solidFill>
                <a:effectLst/>
                <a:latin typeface="+mn-lt"/>
                <a:ea typeface="+mn-ea"/>
                <a:cs typeface="+mn-cs"/>
              </a:rPr>
              <a:t> dose 0.2mg/kg rapid IV push</a:t>
            </a: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Unstable:</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Sedation</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Consider sedation with midazolam 0.05mg/kg IV/IO</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Synchronized cardioversion rarely needed</a:t>
            </a:r>
          </a:p>
          <a:p>
            <a:pPr marL="1543050" lvl="3" indent="-171450">
              <a:buFont typeface="Arial" panose="020B0604020202020204" pitchFamily="34" charset="0"/>
              <a:buChar char="•"/>
            </a:pPr>
            <a:r>
              <a:rPr lang="en-US" sz="1200" b="0" i="0" kern="1200" dirty="0">
                <a:solidFill>
                  <a:schemeClr val="tx1"/>
                </a:solidFill>
                <a:effectLst/>
                <a:latin typeface="+mn-lt"/>
                <a:ea typeface="+mn-ea"/>
                <a:cs typeface="+mn-cs"/>
              </a:rPr>
              <a:t>Initial 0.5-1J/kg</a:t>
            </a:r>
          </a:p>
          <a:p>
            <a:pPr marL="2000250" lvl="4" indent="-171450">
              <a:buFont typeface="Arial" panose="020B0604020202020204" pitchFamily="34" charset="0"/>
              <a:buChar char="•"/>
            </a:pPr>
            <a:r>
              <a:rPr lang="en-US" sz="1200" b="0" i="0" kern="1200" dirty="0">
                <a:solidFill>
                  <a:schemeClr val="tx1"/>
                </a:solidFill>
                <a:effectLst/>
                <a:latin typeface="+mn-lt"/>
                <a:ea typeface="+mn-ea"/>
                <a:cs typeface="+mn-cs"/>
              </a:rPr>
              <a:t>Repeat at 2J/kg</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Discuss additional treatment options  </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Perform synchronized cardioversion if unstable </a:t>
            </a:r>
          </a:p>
          <a:p>
            <a:pPr marL="2000250" lvl="4" indent="-171450">
              <a:buFont typeface="Arial" panose="020B0604020202020204" pitchFamily="34" charset="0"/>
              <a:buChar char="•"/>
            </a:pPr>
            <a:r>
              <a:rPr lang="en-US" sz="1200" kern="1200" dirty="0">
                <a:solidFill>
                  <a:schemeClr val="tx1"/>
                </a:solidFill>
                <a:effectLst/>
                <a:latin typeface="+mn-lt"/>
                <a:ea typeface="+mn-ea"/>
                <a:cs typeface="+mn-cs"/>
              </a:rPr>
              <a:t>A study supports a decreased reaction to the first dose of adenosine and greater chances of adenosine-refractory SVT in younger children.</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Contact medical control if SVT persists after adenosine dose(s). </a:t>
            </a:r>
          </a:p>
          <a:p>
            <a:pPr marL="2457450" lvl="5"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b="1" i="0" kern="1200" dirty="0">
                <a:solidFill>
                  <a:schemeClr val="tx1"/>
                </a:solidFill>
                <a:effectLst/>
                <a:latin typeface="+mn-lt"/>
                <a:ea typeface="+mn-ea"/>
                <a:cs typeface="+mn-cs"/>
              </a:rPr>
              <a:t>PEARLS: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Discuss treatment options in your area and how they may vary per organization</a:t>
            </a:r>
            <a:endParaRPr lang="en-US" sz="1200" b="0" i="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Do not separate child from the caregiver.</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Monitor for respiratory depression and hypotension after sedation.</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Continuous pulse oximetry and end tidal CO2 should be monitored.</a:t>
            </a:r>
          </a:p>
          <a:p>
            <a:pPr marL="1085850" lvl="2" indent="-171450">
              <a:buFont typeface="Arial" panose="020B0604020202020204" pitchFamily="34" charset="0"/>
              <a:buChar char="•"/>
            </a:pPr>
            <a:r>
              <a:rPr lang="en-US" sz="1200" b="0" i="0" kern="1200" dirty="0">
                <a:solidFill>
                  <a:schemeClr val="tx1"/>
                </a:solidFill>
                <a:effectLst/>
                <a:latin typeface="+mn-lt"/>
                <a:ea typeface="+mn-ea"/>
                <a:cs typeface="+mn-cs"/>
              </a:rPr>
              <a:t>Document all rhythm changes and interventions with ECG.</a:t>
            </a:r>
          </a:p>
        </p:txBody>
      </p:sp>
      <p:sp>
        <p:nvSpPr>
          <p:cNvPr id="4" name="Slide Number Placeholder 3"/>
          <p:cNvSpPr>
            <a:spLocks noGrp="1"/>
          </p:cNvSpPr>
          <p:nvPr>
            <p:ph type="sldNum" sz="quarter" idx="10"/>
          </p:nvPr>
        </p:nvSpPr>
        <p:spPr/>
        <p:txBody>
          <a:bodyPr/>
          <a:lstStyle/>
          <a:p>
            <a:fld id="{51774CDD-700E-4B5F-B850-80DC85C13EDE}" type="slidenum">
              <a:rPr lang="en-US" smtClean="0"/>
              <a:t>8</a:t>
            </a:fld>
            <a:endParaRPr lang="en-US" dirty="0"/>
          </a:p>
        </p:txBody>
      </p:sp>
    </p:spTree>
    <p:extLst>
      <p:ext uri="{BB962C8B-B14F-4D97-AF65-F5344CB8AC3E}">
        <p14:creationId xmlns:p14="http://schemas.microsoft.com/office/powerpoint/2010/main" val="1792263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Instructor Notes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Discuss the treatment options for ventricular tachycardia</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Complete the PAT and perform an initial assessment and obtain a focused history, including family history for ventricular dysrhythmias or sudden death.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Administer oxygen if indicated; ensure effective oxygenation and ventilation.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Apply cardiac monitors and establish vascular access.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Identify the cardiac rhythm (including rate, QRS width, and regularity).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Obtain a 12-lead ECG but do not delay emergency care.</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strike="noStrike" kern="1200" dirty="0">
                <a:solidFill>
                  <a:schemeClr val="tx1"/>
                </a:solidFill>
                <a:effectLst/>
                <a:latin typeface="+mn-lt"/>
                <a:ea typeface="+mn-ea"/>
                <a:cs typeface="+mn-cs"/>
              </a:rPr>
              <a:t>Stable vs Unstable</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If the child is </a:t>
            </a:r>
          </a:p>
          <a:p>
            <a:pPr marL="2000250" lvl="4" indent="-171450">
              <a:buFont typeface="Arial" panose="020B0604020202020204" pitchFamily="34" charset="0"/>
              <a:buChar char="•"/>
            </a:pPr>
            <a:r>
              <a:rPr lang="en-US" sz="1200" kern="1200" dirty="0">
                <a:solidFill>
                  <a:schemeClr val="tx1"/>
                </a:solidFill>
                <a:effectLst/>
                <a:latin typeface="+mn-lt"/>
                <a:ea typeface="+mn-ea"/>
                <a:cs typeface="+mn-cs"/>
              </a:rPr>
              <a:t>STABLE contact medical control and consider giving adenosine IV to help differentiate SVT from VT. </a:t>
            </a:r>
          </a:p>
          <a:p>
            <a:pPr marL="2000250" lvl="4" indent="-171450">
              <a:buFont typeface="Arial" panose="020B0604020202020204" pitchFamily="34" charset="0"/>
              <a:buChar char="•"/>
            </a:pPr>
            <a:r>
              <a:rPr lang="en-US" sz="1200" kern="1200" dirty="0">
                <a:solidFill>
                  <a:schemeClr val="tx1"/>
                </a:solidFill>
                <a:effectLst/>
                <a:latin typeface="+mn-lt"/>
                <a:ea typeface="+mn-ea"/>
                <a:cs typeface="+mn-cs"/>
              </a:rPr>
              <a:t>UNSTABLE, consider sedation and electric cardioversion.</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If the child does NOT HAVE A PULSE, START CPR.</a:t>
            </a:r>
          </a:p>
          <a:p>
            <a:pPr marL="1085850" lvl="2"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628650" lvl="1"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1774CDD-700E-4B5F-B850-80DC85C13EDE}" type="slidenum">
              <a:rPr lang="en-US" smtClean="0"/>
              <a:t>9</a:t>
            </a:fld>
            <a:endParaRPr lang="en-US" dirty="0"/>
          </a:p>
        </p:txBody>
      </p:sp>
    </p:spTree>
    <p:extLst>
      <p:ext uri="{BB962C8B-B14F-4D97-AF65-F5344CB8AC3E}">
        <p14:creationId xmlns:p14="http://schemas.microsoft.com/office/powerpoint/2010/main" val="1378077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inv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EEECFBC-FB4D-9945-A4FF-28E342055AC3}"/>
              </a:ext>
            </a:extLst>
          </p:cNvPr>
          <p:cNvSpPr/>
          <p:nvPr/>
        </p:nvSpPr>
        <p:spPr>
          <a:xfrm>
            <a:off x="0" y="6503670"/>
            <a:ext cx="9144000" cy="184666"/>
          </a:xfrm>
          <a:prstGeom prst="rect">
            <a:avLst/>
          </a:prstGeom>
        </p:spPr>
        <p:txBody>
          <a:bodyPr wrap="square">
            <a:spAutoFit/>
          </a:bodyPr>
          <a:lstStyle/>
          <a:p>
            <a:pPr algn="ctr"/>
            <a:r>
              <a:rPr lang="en-US" sz="600" dirty="0">
                <a:solidFill>
                  <a:schemeClr val="bg1">
                    <a:lumMod val="50000"/>
                  </a:schemeClr>
                </a:solidFill>
                <a:latin typeface="Arial" panose="020B0604020202020204" pitchFamily="34" charset="0"/>
                <a:cs typeface="Arial" panose="020B0604020202020204" pitchFamily="34" charset="0"/>
              </a:rPr>
              <a:t>© 2023 National Association of Emergency Medical Technicians (NAEMT). *Course materials are developed by the NAEMT for the sole purpose of conducting NAEMT education courses and may not be utilized for any other purpose.</a:t>
            </a:r>
          </a:p>
        </p:txBody>
      </p:sp>
    </p:spTree>
    <p:extLst>
      <p:ext uri="{BB962C8B-B14F-4D97-AF65-F5344CB8AC3E}">
        <p14:creationId xmlns:p14="http://schemas.microsoft.com/office/powerpoint/2010/main" val="304754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E3BDFD-7FA5-2143-88E5-0CEE0A6011AD}"/>
              </a:ext>
            </a:extLst>
          </p:cNvPr>
          <p:cNvSpPr/>
          <p:nvPr/>
        </p:nvSpPr>
        <p:spPr>
          <a:xfrm>
            <a:off x="0" y="6503670"/>
            <a:ext cx="9144000" cy="184666"/>
          </a:xfrm>
          <a:prstGeom prst="rect">
            <a:avLst/>
          </a:prstGeom>
        </p:spPr>
        <p:txBody>
          <a:bodyPr wrap="square">
            <a:spAutoFit/>
          </a:bodyPr>
          <a:lstStyle/>
          <a:p>
            <a:pPr algn="ctr"/>
            <a:r>
              <a:rPr lang="en-US" sz="600">
                <a:latin typeface="Arial" panose="020B0604020202020204" pitchFamily="34" charset="0"/>
                <a:cs typeface="Arial" panose="020B0604020202020204" pitchFamily="34" charset="0"/>
              </a:rPr>
              <a:t>Copyright © 2021 by Public Safety Group, A Division of Jones &amp; Bartlett Learning. </a:t>
            </a:r>
            <a:r>
              <a:rPr lang="en-US" sz="600" err="1">
                <a:latin typeface="Arial" panose="020B0604020202020204" pitchFamily="34" charset="0"/>
                <a:cs typeface="Arial" panose="020B0604020202020204" pitchFamily="34" charset="0"/>
              </a:rPr>
              <a:t>www.psglearning.com</a:t>
            </a:r>
            <a:r>
              <a:rPr lang="en-US" sz="600">
                <a:latin typeface="Arial" panose="020B0604020202020204" pitchFamily="34" charset="0"/>
                <a:cs typeface="Arial" panose="020B0604020202020204" pitchFamily="34" charset="0"/>
              </a:rPr>
              <a:t>. Background texture © </a:t>
            </a:r>
            <a:r>
              <a:rPr lang="en-US" sz="600" err="1">
                <a:latin typeface="Arial" panose="020B0604020202020204" pitchFamily="34" charset="0"/>
                <a:cs typeface="Arial" panose="020B0604020202020204" pitchFamily="34" charset="0"/>
              </a:rPr>
              <a:t>Bunphot</a:t>
            </a:r>
            <a:r>
              <a:rPr lang="en-US" sz="600">
                <a:latin typeface="Arial" panose="020B0604020202020204" pitchFamily="34" charset="0"/>
                <a:cs typeface="Arial" panose="020B0604020202020204" pitchFamily="34" charset="0"/>
              </a:rPr>
              <a:t>/Getty Images.</a:t>
            </a:r>
          </a:p>
        </p:txBody>
      </p:sp>
      <p:sp>
        <p:nvSpPr>
          <p:cNvPr id="6" name="Rectangle 5">
            <a:extLst>
              <a:ext uri="{FF2B5EF4-FFF2-40B4-BE49-F238E27FC236}">
                <a16:creationId xmlns:a16="http://schemas.microsoft.com/office/drawing/2014/main" id="{A4FD052D-18CE-1249-A891-AB3E165F4441}"/>
              </a:ext>
            </a:extLst>
          </p:cNvPr>
          <p:cNvSpPr/>
          <p:nvPr/>
        </p:nvSpPr>
        <p:spPr>
          <a:xfrm>
            <a:off x="0" y="2274570"/>
            <a:ext cx="9144000" cy="1760220"/>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Text Placeholder 7">
            <a:extLst>
              <a:ext uri="{FF2B5EF4-FFF2-40B4-BE49-F238E27FC236}">
                <a16:creationId xmlns:a16="http://schemas.microsoft.com/office/drawing/2014/main" id="{8C0E0F34-F7A9-8D4B-9F49-A76F8B00661D}"/>
              </a:ext>
            </a:extLst>
          </p:cNvPr>
          <p:cNvSpPr>
            <a:spLocks noGrp="1"/>
          </p:cNvSpPr>
          <p:nvPr>
            <p:ph type="body" sz="quarter" idx="10" hasCustomPrompt="1"/>
          </p:nvPr>
        </p:nvSpPr>
        <p:spPr>
          <a:xfrm>
            <a:off x="701279" y="2571751"/>
            <a:ext cx="7741444" cy="1165225"/>
          </a:xfrm>
        </p:spPr>
        <p:txBody>
          <a:bodyPr anchor="ctr" anchorCtr="0"/>
          <a:lstStyle>
            <a:lvl1pPr marL="0" indent="0" algn="ctr">
              <a:buNone/>
              <a:defRPr sz="3600" b="1">
                <a:solidFill>
                  <a:srgbClr val="FFFFFF"/>
                </a:solidFill>
              </a:defRPr>
            </a:lvl1pPr>
          </a:lstStyle>
          <a:p>
            <a:pPr lvl="0"/>
            <a:r>
              <a:rPr lang="en-US"/>
              <a:t>Divider</a:t>
            </a:r>
          </a:p>
        </p:txBody>
      </p:sp>
    </p:spTree>
    <p:extLst>
      <p:ext uri="{BB962C8B-B14F-4D97-AF65-F5344CB8AC3E}">
        <p14:creationId xmlns:p14="http://schemas.microsoft.com/office/powerpoint/2010/main" val="183029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550"/>
            </a:lvl1pPr>
          </a:lstStyle>
          <a:p>
            <a:r>
              <a:rPr lang="en-US"/>
              <a:t>Click to edit Master title style</a:t>
            </a:r>
            <a:endParaRPr dirty="0"/>
          </a:p>
        </p:txBody>
      </p:sp>
      <p:sp>
        <p:nvSpPr>
          <p:cNvPr id="3" name="Content Placeholder 2"/>
          <p:cNvSpPr>
            <a:spLocks noGrp="1"/>
          </p:cNvSpPr>
          <p:nvPr>
            <p:ph idx="1"/>
          </p:nvPr>
        </p:nvSpPr>
        <p:spPr>
          <a:xfrm>
            <a:off x="694373" y="1490871"/>
            <a:ext cx="7715250" cy="4699047"/>
          </a:xfrm>
        </p:spPr>
        <p:txBody>
          <a:bodyPr/>
          <a:lstStyle>
            <a:lvl1pPr>
              <a:lnSpc>
                <a:spcPts val="2400"/>
              </a:lnSpc>
              <a:defRPr sz="2100">
                <a:latin typeface="Arial" panose="020B0604020202020204" pitchFamily="34" charset="0"/>
                <a:cs typeface="Arial" panose="020B0604020202020204" pitchFamily="34" charset="0"/>
              </a:defRPr>
            </a:lvl1pPr>
            <a:lvl2pPr marL="514350" indent="-171450">
              <a:lnSpc>
                <a:spcPts val="2400"/>
              </a:lnSpc>
              <a:buFont typeface="Arial" panose="020B0604020202020204" pitchFamily="34" charset="0"/>
              <a:buChar char="•"/>
              <a:defRPr sz="1800">
                <a:latin typeface="Arial" panose="020B0604020202020204" pitchFamily="34" charset="0"/>
                <a:cs typeface="Arial" panose="020B0604020202020204" pitchFamily="34" charset="0"/>
              </a:defRPr>
            </a:lvl2pPr>
            <a:lvl3pPr marL="857250" indent="-171450">
              <a:lnSpc>
                <a:spcPts val="2400"/>
              </a:lnSpc>
              <a:buFont typeface="Arial" panose="020B0604020202020204" pitchFamily="34" charset="0"/>
              <a:buChar char="○"/>
              <a:defRPr sz="1650">
                <a:latin typeface="Arial" panose="020B0604020202020204" pitchFamily="34" charset="0"/>
                <a:cs typeface="Arial" panose="020B0604020202020204" pitchFamily="34" charset="0"/>
              </a:defRPr>
            </a:lvl3pPr>
            <a:lvl4pPr marL="1200150" indent="-171450">
              <a:lnSpc>
                <a:spcPts val="2400"/>
              </a:lnSpc>
              <a:buSzPct val="90000"/>
              <a:buFont typeface="Arial" panose="020B0604020202020204" pitchFamily="34" charset="0"/>
              <a:buChar char="•"/>
              <a:defRPr sz="1500">
                <a:latin typeface="Arial" panose="020B0604020202020204" pitchFamily="34" charset="0"/>
                <a:cs typeface="Arial" panose="020B0604020202020204" pitchFamily="34" charset="0"/>
              </a:defRPr>
            </a:lvl4pPr>
            <a:lvl5pPr>
              <a:lnSpc>
                <a:spcPts val="2400"/>
              </a:lnSpc>
              <a:defRPr sz="135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extLst>
      <p:ext uri="{BB962C8B-B14F-4D97-AF65-F5344CB8AC3E}">
        <p14:creationId xmlns:p14="http://schemas.microsoft.com/office/powerpoint/2010/main" val="54133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550"/>
            </a:lvl1pPr>
          </a:lstStyle>
          <a:p>
            <a:r>
              <a:rPr lang="en-US"/>
              <a:t>Click to edit Master title style</a:t>
            </a:r>
            <a:endParaRPr dirty="0"/>
          </a:p>
        </p:txBody>
      </p:sp>
      <p:sp>
        <p:nvSpPr>
          <p:cNvPr id="3" name="Content Placeholder 2"/>
          <p:cNvSpPr>
            <a:spLocks noGrp="1"/>
          </p:cNvSpPr>
          <p:nvPr>
            <p:ph sz="half" idx="1"/>
          </p:nvPr>
        </p:nvSpPr>
        <p:spPr>
          <a:xfrm>
            <a:off x="685800" y="1461052"/>
            <a:ext cx="3641598" cy="4729436"/>
          </a:xfrm>
        </p:spPr>
        <p:txBody>
          <a:bodyPr/>
          <a:lstStyle>
            <a:lvl1pPr>
              <a:defRPr sz="1800"/>
            </a:lvl1pPr>
            <a:lvl2pPr>
              <a:defRPr sz="165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11526" y="1461052"/>
            <a:ext cx="3646674" cy="4729436"/>
          </a:xfrm>
        </p:spPr>
        <p:txBody>
          <a:bodyPr/>
          <a:lstStyle>
            <a:lvl1pPr>
              <a:defRPr sz="1800"/>
            </a:lvl1pPr>
            <a:lvl2pPr>
              <a:defRPr sz="1650"/>
            </a:lvl2pPr>
            <a:lvl3pPr>
              <a:defRPr sz="1500"/>
            </a:lvl3pPr>
            <a:lvl4pPr>
              <a:defRPr sz="135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104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lvl1pPr>
          </a:lstStyle>
          <a:p>
            <a:r>
              <a:rPr lang="en-US"/>
              <a:t>Click to edit Master title style</a:t>
            </a:r>
            <a:endParaRPr dirty="0"/>
          </a:p>
        </p:txBody>
      </p:sp>
      <p:sp>
        <p:nvSpPr>
          <p:cNvPr id="3" name="Text Placeholder 2"/>
          <p:cNvSpPr>
            <a:spLocks noGrp="1"/>
          </p:cNvSpPr>
          <p:nvPr>
            <p:ph type="body" idx="1"/>
          </p:nvPr>
        </p:nvSpPr>
        <p:spPr>
          <a:xfrm>
            <a:off x="582930" y="1496187"/>
            <a:ext cx="3744468" cy="470916"/>
          </a:xfrm>
        </p:spPr>
        <p:txBody>
          <a:bodyPr anchor="t" anchorCtr="0"/>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582930" y="2077279"/>
            <a:ext cx="3744468" cy="43908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1" name="Picture Placeholder 10">
            <a:extLst>
              <a:ext uri="{FF2B5EF4-FFF2-40B4-BE49-F238E27FC236}">
                <a16:creationId xmlns:a16="http://schemas.microsoft.com/office/drawing/2014/main" id="{A3169499-437D-8F4D-94AA-E2299357328F}"/>
              </a:ext>
            </a:extLst>
          </p:cNvPr>
          <p:cNvSpPr>
            <a:spLocks noGrp="1"/>
          </p:cNvSpPr>
          <p:nvPr>
            <p:ph type="pic" sz="quarter" idx="10"/>
          </p:nvPr>
        </p:nvSpPr>
        <p:spPr>
          <a:xfrm>
            <a:off x="4572000" y="1496187"/>
            <a:ext cx="3906441" cy="4556743"/>
          </a:xfrm>
        </p:spPr>
        <p:txBody>
          <a:bodyPr/>
          <a:lstStyle/>
          <a:p>
            <a:r>
              <a:rPr lang="en-US"/>
              <a:t>Click icon to add picture</a:t>
            </a:r>
          </a:p>
        </p:txBody>
      </p:sp>
      <p:sp>
        <p:nvSpPr>
          <p:cNvPr id="12" name="Text Placeholder 8">
            <a:extLst>
              <a:ext uri="{FF2B5EF4-FFF2-40B4-BE49-F238E27FC236}">
                <a16:creationId xmlns:a16="http://schemas.microsoft.com/office/drawing/2014/main" id="{B116746D-2971-C346-AB96-03BED323E049}"/>
              </a:ext>
            </a:extLst>
          </p:cNvPr>
          <p:cNvSpPr>
            <a:spLocks noGrp="1"/>
          </p:cNvSpPr>
          <p:nvPr>
            <p:ph type="body" sz="quarter" idx="11" hasCustomPrompt="1"/>
          </p:nvPr>
        </p:nvSpPr>
        <p:spPr>
          <a:xfrm>
            <a:off x="4572000" y="6142515"/>
            <a:ext cx="3906441" cy="651192"/>
          </a:xfrm>
        </p:spPr>
        <p:txBody>
          <a:bodyPr/>
          <a:lstStyle>
            <a:lvl1pPr marL="0" indent="0">
              <a:buNone/>
              <a:defRPr sz="750"/>
            </a:lvl1pPr>
          </a:lstStyle>
          <a:p>
            <a:pPr lvl="0"/>
            <a:r>
              <a:rPr lang="en-US"/>
              <a:t>Credit line FPO</a:t>
            </a:r>
          </a:p>
        </p:txBody>
      </p:sp>
    </p:spTree>
    <p:extLst>
      <p:ext uri="{BB962C8B-B14F-4D97-AF65-F5344CB8AC3E}">
        <p14:creationId xmlns:p14="http://schemas.microsoft.com/office/powerpoint/2010/main" val="42612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550"/>
            </a:lvl1pPr>
          </a:lstStyle>
          <a:p>
            <a:r>
              <a:rPr lang="en-US"/>
              <a:t>Click to edit Master title style</a:t>
            </a:r>
            <a:endParaRPr dirty="0"/>
          </a:p>
        </p:txBody>
      </p:sp>
    </p:spTree>
    <p:extLst>
      <p:ext uri="{BB962C8B-B14F-4D97-AF65-F5344CB8AC3E}">
        <p14:creationId xmlns:p14="http://schemas.microsoft.com/office/powerpoint/2010/main" val="26416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2550"/>
            </a:lvl1pPr>
          </a:lstStyle>
          <a:p>
            <a:r>
              <a:rPr lang="en-US"/>
              <a:t>Click to edit Master title style</a:t>
            </a:r>
            <a:endParaRPr dirty="0"/>
          </a:p>
        </p:txBody>
      </p:sp>
      <p:sp>
        <p:nvSpPr>
          <p:cNvPr id="4" name="Text Placeholder 2"/>
          <p:cNvSpPr>
            <a:spLocks noGrp="1"/>
          </p:cNvSpPr>
          <p:nvPr>
            <p:ph type="body" sz="half" idx="2"/>
          </p:nvPr>
        </p:nvSpPr>
        <p:spPr>
          <a:xfrm>
            <a:off x="660082" y="1510749"/>
            <a:ext cx="3184937" cy="4404625"/>
          </a:xfrm>
        </p:spPr>
        <p:txBody>
          <a:bodyPr>
            <a:normAutofit/>
          </a:bodyPr>
          <a:lstStyle>
            <a:lvl1pPr marL="0" indent="0">
              <a:spcBef>
                <a:spcPts val="1125"/>
              </a:spcBef>
              <a:buNone/>
              <a:defRPr sz="16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Text Placeholder 8">
            <a:extLst>
              <a:ext uri="{FF2B5EF4-FFF2-40B4-BE49-F238E27FC236}">
                <a16:creationId xmlns:a16="http://schemas.microsoft.com/office/drawing/2014/main" id="{752B3F09-47B3-324C-BCD8-DE2A52443CC0}"/>
              </a:ext>
            </a:extLst>
          </p:cNvPr>
          <p:cNvSpPr>
            <a:spLocks noGrp="1"/>
          </p:cNvSpPr>
          <p:nvPr>
            <p:ph type="body" sz="quarter" idx="10" hasCustomPrompt="1"/>
          </p:nvPr>
        </p:nvSpPr>
        <p:spPr>
          <a:xfrm>
            <a:off x="4138613" y="6046788"/>
            <a:ext cx="4344744" cy="651192"/>
          </a:xfrm>
        </p:spPr>
        <p:txBody>
          <a:bodyPr/>
          <a:lstStyle>
            <a:lvl1pPr marL="0" indent="0">
              <a:buNone/>
              <a:defRPr sz="750"/>
            </a:lvl1pPr>
          </a:lstStyle>
          <a:p>
            <a:pPr lvl="0"/>
            <a:r>
              <a:rPr lang="en-US"/>
              <a:t>Credit line FPO</a:t>
            </a:r>
          </a:p>
        </p:txBody>
      </p:sp>
      <p:sp>
        <p:nvSpPr>
          <p:cNvPr id="11" name="Picture Placeholder 10">
            <a:extLst>
              <a:ext uri="{FF2B5EF4-FFF2-40B4-BE49-F238E27FC236}">
                <a16:creationId xmlns:a16="http://schemas.microsoft.com/office/drawing/2014/main" id="{8A3226D5-00A8-E049-8469-4BFBE39DD467}"/>
              </a:ext>
            </a:extLst>
          </p:cNvPr>
          <p:cNvSpPr>
            <a:spLocks noGrp="1"/>
          </p:cNvSpPr>
          <p:nvPr>
            <p:ph type="pic" sz="quarter" idx="11"/>
          </p:nvPr>
        </p:nvSpPr>
        <p:spPr>
          <a:xfrm>
            <a:off x="4138612" y="1508815"/>
            <a:ext cx="4344591" cy="4404624"/>
          </a:xfrm>
        </p:spPr>
        <p:txBody>
          <a:bodyPr/>
          <a:lstStyle/>
          <a:p>
            <a:r>
              <a:rPr lang="en-US"/>
              <a:t>Click icon to add picture</a:t>
            </a:r>
          </a:p>
        </p:txBody>
      </p:sp>
    </p:spTree>
    <p:extLst>
      <p:ext uri="{BB962C8B-B14F-4D97-AF65-F5344CB8AC3E}">
        <p14:creationId xmlns:p14="http://schemas.microsoft.com/office/powerpoint/2010/main" val="311474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lvl1pPr>
              <a:defRPr sz="2550"/>
            </a:lvl1pPr>
          </a:lstStyle>
          <a:p>
            <a:r>
              <a:rPr lang="en-US"/>
              <a:t>Click to edit Master title style</a:t>
            </a:r>
            <a:endParaRPr dirty="0"/>
          </a:p>
        </p:txBody>
      </p:sp>
      <p:sp>
        <p:nvSpPr>
          <p:cNvPr id="3" name="Content Placeholder 3"/>
          <p:cNvSpPr>
            <a:spLocks noGrp="1"/>
          </p:cNvSpPr>
          <p:nvPr>
            <p:ph idx="1" hasCustomPrompt="1"/>
          </p:nvPr>
        </p:nvSpPr>
        <p:spPr>
          <a:xfrm>
            <a:off x="691122" y="1461052"/>
            <a:ext cx="2386406" cy="4895328"/>
          </a:xfrm>
        </p:spPr>
        <p:txBody>
          <a:bodyPr>
            <a:normAutofit/>
          </a:bodyPr>
          <a:lstStyle>
            <a:lvl1pPr marL="0" indent="0">
              <a:buNone/>
              <a:defRPr sz="1650"/>
            </a:lvl1pPr>
            <a:lvl2pPr marL="342900" indent="0">
              <a:buNone/>
              <a:defRPr sz="1500"/>
            </a:lvl2pPr>
            <a:lvl3pPr marL="685800" indent="0">
              <a:buNone/>
              <a:defRPr sz="1350"/>
            </a:lvl3pPr>
            <a:lvl4pPr marL="1028700" indent="0">
              <a:buNone/>
              <a:defRPr sz="1200"/>
            </a:lvl4pPr>
            <a:lvl5pPr marL="1371600" indent="0">
              <a:buNone/>
              <a:defRPr sz="1200"/>
            </a:lvl5pPr>
            <a:lvl6pPr>
              <a:defRPr sz="1200"/>
            </a:lvl6pPr>
            <a:lvl7pPr>
              <a:defRPr sz="1200"/>
            </a:lvl7pPr>
            <a:lvl8pPr>
              <a:defRPr sz="1200"/>
            </a:lvl8pPr>
            <a:lvl9pPr>
              <a:defRPr sz="1200"/>
            </a:lvl9pPr>
          </a:lstStyle>
          <a:p>
            <a:pPr lvl="0"/>
            <a:r>
              <a:rPr lang="en-US"/>
              <a:t>Sample text</a:t>
            </a:r>
            <a:endParaRPr/>
          </a:p>
        </p:txBody>
      </p:sp>
      <p:sp>
        <p:nvSpPr>
          <p:cNvPr id="7" name="Content Placeholder 3">
            <a:extLst>
              <a:ext uri="{FF2B5EF4-FFF2-40B4-BE49-F238E27FC236}">
                <a16:creationId xmlns:a16="http://schemas.microsoft.com/office/drawing/2014/main" id="{40A1ED7B-82D7-5A47-A193-C7C24693D3C4}"/>
              </a:ext>
            </a:extLst>
          </p:cNvPr>
          <p:cNvSpPr>
            <a:spLocks noGrp="1"/>
          </p:cNvSpPr>
          <p:nvPr>
            <p:ph idx="10" hasCustomPrompt="1"/>
          </p:nvPr>
        </p:nvSpPr>
        <p:spPr>
          <a:xfrm>
            <a:off x="3365742" y="1461052"/>
            <a:ext cx="2386406" cy="4895328"/>
          </a:xfrm>
        </p:spPr>
        <p:txBody>
          <a:bodyPr>
            <a:normAutofit/>
          </a:bodyPr>
          <a:lstStyle>
            <a:lvl1pPr marL="0" indent="0">
              <a:buNone/>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Sample text</a:t>
            </a:r>
          </a:p>
        </p:txBody>
      </p:sp>
      <p:sp>
        <p:nvSpPr>
          <p:cNvPr id="8" name="Content Placeholder 3">
            <a:extLst>
              <a:ext uri="{FF2B5EF4-FFF2-40B4-BE49-F238E27FC236}">
                <a16:creationId xmlns:a16="http://schemas.microsoft.com/office/drawing/2014/main" id="{43872FE9-5E92-4F44-8A71-024A081C439C}"/>
              </a:ext>
            </a:extLst>
          </p:cNvPr>
          <p:cNvSpPr>
            <a:spLocks noGrp="1"/>
          </p:cNvSpPr>
          <p:nvPr>
            <p:ph idx="11" hasCustomPrompt="1"/>
          </p:nvPr>
        </p:nvSpPr>
        <p:spPr>
          <a:xfrm>
            <a:off x="6040362" y="1461052"/>
            <a:ext cx="2386406" cy="4895328"/>
          </a:xfrm>
        </p:spPr>
        <p:txBody>
          <a:bodyPr>
            <a:normAutofit/>
          </a:bodyPr>
          <a:lstStyle>
            <a:lvl1pPr marL="0" indent="0">
              <a:buNone/>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Sample text</a:t>
            </a:r>
          </a:p>
        </p:txBody>
      </p:sp>
    </p:spTree>
    <p:extLst>
      <p:ext uri="{BB962C8B-B14F-4D97-AF65-F5344CB8AC3E}">
        <p14:creationId xmlns:p14="http://schemas.microsoft.com/office/powerpoint/2010/main" val="311169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889C8A0-BC80-4F35-AC19-0A2CABF7AC59}" type="datetimeFigureOut">
              <a:rPr lang="en-US" smtClean="0"/>
              <a:t>10/5/21</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7185CE5-6A9F-4298-B69A-89941ED8ADEB}" type="slidenum">
              <a:rPr lang="en-US" smtClean="0"/>
              <a:t>‹#›</a:t>
            </a:fld>
            <a:endParaRPr lang="en-US" dirty="0"/>
          </a:p>
        </p:txBody>
      </p:sp>
    </p:spTree>
    <p:extLst>
      <p:ext uri="{BB962C8B-B14F-4D97-AF65-F5344CB8AC3E}">
        <p14:creationId xmlns:p14="http://schemas.microsoft.com/office/powerpoint/2010/main" val="2522785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0" y="1035434"/>
            <a:ext cx="9144000" cy="1002089"/>
          </a:xfrm>
          <a:prstGeom prst="rect">
            <a:avLst/>
          </a:prstGeom>
          <a:noFill/>
        </p:spPr>
        <p:txBody>
          <a:bodyPr vert="horz" lIns="914400" tIns="45720" rIns="91440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668655" y="2203705"/>
            <a:ext cx="7826693" cy="398621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Rectangle 6">
            <a:extLst>
              <a:ext uri="{FF2B5EF4-FFF2-40B4-BE49-F238E27FC236}">
                <a16:creationId xmlns:a16="http://schemas.microsoft.com/office/drawing/2014/main" id="{21F38BD8-3F75-CE4C-AFEF-0C6B45F77F8C}"/>
              </a:ext>
            </a:extLst>
          </p:cNvPr>
          <p:cNvSpPr/>
          <p:nvPr/>
        </p:nvSpPr>
        <p:spPr>
          <a:xfrm rot="5400000">
            <a:off x="6546419" y="4404272"/>
            <a:ext cx="5010495" cy="276999"/>
          </a:xfrm>
          <a:prstGeom prst="rect">
            <a:avLst/>
          </a:prstGeom>
        </p:spPr>
        <p:txBody>
          <a:bodyPr wrap="square">
            <a:spAutoFit/>
          </a:bodyPr>
          <a:lstStyle/>
          <a:p>
            <a:pPr algn="l"/>
            <a:r>
              <a:rPr lang="en-US" sz="600" dirty="0">
                <a:solidFill>
                  <a:schemeClr val="bg1">
                    <a:lumMod val="50000"/>
                  </a:schemeClr>
                </a:solidFill>
                <a:latin typeface="Arial" panose="020B0604020202020204" pitchFamily="34" charset="0"/>
                <a:cs typeface="Arial" panose="020B0604020202020204" pitchFamily="34" charset="0"/>
              </a:rPr>
              <a:t>© 2023 National Association of Emergency Medical Technicians (NAEMT). *Course materials are developed by the NAEMT for the sole purpose of conducting NAEMT education courses and may not be utilized for any other purpose.</a:t>
            </a:r>
          </a:p>
        </p:txBody>
      </p:sp>
    </p:spTree>
    <p:extLst>
      <p:ext uri="{BB962C8B-B14F-4D97-AF65-F5344CB8AC3E}">
        <p14:creationId xmlns:p14="http://schemas.microsoft.com/office/powerpoint/2010/main" val="28719210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5000"/>
        </a:lnSpc>
        <a:spcBef>
          <a:spcPct val="0"/>
        </a:spcBef>
        <a:buNone/>
        <a:defRPr sz="2550" b="1" i="0" kern="1200">
          <a:solidFill>
            <a:schemeClr val="tx1"/>
          </a:solidFill>
          <a:latin typeface="Montserrat ExtraBold" pitchFamily="2" charset="77"/>
          <a:ea typeface="+mj-ea"/>
          <a:cs typeface="Arial" panose="020B0604020202020204" pitchFamily="34" charset="0"/>
        </a:defRPr>
      </a:lvl1pPr>
    </p:titleStyle>
    <p:bodyStyle>
      <a:lvl1pPr marL="171450" indent="-171450" algn="l" defTabSz="685800" rtl="0" eaLnBrk="1" latinLnBrk="0" hangingPunct="1">
        <a:lnSpc>
          <a:spcPts val="2400"/>
        </a:lnSpc>
        <a:spcBef>
          <a:spcPts val="1125"/>
        </a:spcBef>
        <a:buFont typeface="Wingdings" panose="05000000000000000000" pitchFamily="2" charset="2"/>
        <a:buChar char="§"/>
        <a:defRPr sz="2100" kern="1200">
          <a:solidFill>
            <a:schemeClr val="bg1">
              <a:lumMod val="50000"/>
            </a:schemeClr>
          </a:solidFill>
          <a:latin typeface="Minion Pro" panose="02040503050306020203" pitchFamily="18" charset="0"/>
          <a:ea typeface="+mn-ea"/>
          <a:cs typeface="Arial" panose="020B0604020202020204" pitchFamily="34" charset="0"/>
        </a:defRPr>
      </a:lvl1pPr>
      <a:lvl2pPr marL="514350" indent="-171450" algn="l" defTabSz="685800" rtl="0" eaLnBrk="1" latinLnBrk="0" hangingPunct="1">
        <a:lnSpc>
          <a:spcPts val="2400"/>
        </a:lnSpc>
        <a:spcBef>
          <a:spcPts val="225"/>
        </a:spcBef>
        <a:buFont typeface="Arial" panose="020B0604020202020204" pitchFamily="34" charset="0"/>
        <a:buChar char="•"/>
        <a:defRPr sz="1800" kern="1200">
          <a:solidFill>
            <a:schemeClr val="bg1">
              <a:lumMod val="50000"/>
            </a:schemeClr>
          </a:solidFill>
          <a:latin typeface="Minion Pro" panose="02040503050306020203" pitchFamily="18" charset="0"/>
          <a:ea typeface="+mn-ea"/>
          <a:cs typeface="Arial" panose="020B0604020202020204" pitchFamily="34" charset="0"/>
        </a:defRPr>
      </a:lvl2pPr>
      <a:lvl3pPr marL="857250" indent="-171450" algn="l" defTabSz="685800" rtl="0" eaLnBrk="1" latinLnBrk="0" hangingPunct="1">
        <a:lnSpc>
          <a:spcPts val="2400"/>
        </a:lnSpc>
        <a:spcBef>
          <a:spcPts val="225"/>
        </a:spcBef>
        <a:buFont typeface="Courier New" panose="02070309020205020404" pitchFamily="49" charset="0"/>
        <a:buChar char="o"/>
        <a:defRPr sz="1650" kern="1200">
          <a:solidFill>
            <a:schemeClr val="bg1">
              <a:lumMod val="50000"/>
            </a:schemeClr>
          </a:solidFill>
          <a:latin typeface="Minion Pro" panose="02040503050306020203" pitchFamily="18" charset="0"/>
          <a:ea typeface="+mn-ea"/>
          <a:cs typeface="Arial" panose="020B0604020202020204" pitchFamily="34" charset="0"/>
        </a:defRPr>
      </a:lvl3pPr>
      <a:lvl4pPr marL="1200150" indent="-171450" algn="l" defTabSz="685800" rtl="0" eaLnBrk="1" latinLnBrk="0" hangingPunct="1">
        <a:lnSpc>
          <a:spcPts val="2400"/>
        </a:lnSpc>
        <a:spcBef>
          <a:spcPts val="0"/>
        </a:spcBef>
        <a:buSzPct val="90000"/>
        <a:buFont typeface="Arial" panose="020B0604020202020204" pitchFamily="34" charset="0"/>
        <a:buChar char="•"/>
        <a:defRPr sz="1500" kern="1200">
          <a:solidFill>
            <a:schemeClr val="bg1">
              <a:lumMod val="50000"/>
            </a:schemeClr>
          </a:solidFill>
          <a:latin typeface="Minion Pro" panose="02040503050306020203" pitchFamily="18" charset="0"/>
          <a:ea typeface="+mn-ea"/>
          <a:cs typeface="Arial" panose="020B0604020202020204" pitchFamily="34" charset="0"/>
        </a:defRPr>
      </a:lvl4pPr>
      <a:lvl5pPr marL="1543050" indent="-171450" algn="l" defTabSz="685800" rtl="0" eaLnBrk="1" latinLnBrk="0" hangingPunct="1">
        <a:lnSpc>
          <a:spcPts val="2400"/>
        </a:lnSpc>
        <a:spcBef>
          <a:spcPts val="0"/>
        </a:spcBef>
        <a:buSzPct val="85000"/>
        <a:buFont typeface="Courier New" panose="02070309020205020404" pitchFamily="49" charset="0"/>
        <a:buChar char="o"/>
        <a:defRPr sz="1350" kern="1200">
          <a:solidFill>
            <a:schemeClr val="bg1">
              <a:lumMod val="50000"/>
            </a:schemeClr>
          </a:solidFill>
          <a:latin typeface="Minion Pro" panose="02040503050306020203" pitchFamily="18" charset="0"/>
          <a:ea typeface="+mn-ea"/>
          <a:cs typeface="Arial" panose="020B0604020202020204" pitchFamily="34" charset="0"/>
        </a:defRPr>
      </a:lvl5pPr>
      <a:lvl6pPr marL="18859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6pPr>
      <a:lvl7pPr marL="22288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7pPr>
      <a:lvl8pPr marL="25717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8pPr>
      <a:lvl9pPr marL="29146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D60A4D-C7C9-43EF-A5F6-E98829AED99A}"/>
              </a:ext>
            </a:extLst>
          </p:cNvPr>
          <p:cNvSpPr txBox="1"/>
          <p:nvPr/>
        </p:nvSpPr>
        <p:spPr>
          <a:xfrm>
            <a:off x="2223655" y="3581400"/>
            <a:ext cx="4696685" cy="769441"/>
          </a:xfrm>
          <a:prstGeom prst="rect">
            <a:avLst/>
          </a:prstGeom>
          <a:noFill/>
        </p:spPr>
        <p:txBody>
          <a:bodyPr wrap="square" rtlCol="0">
            <a:spAutoFit/>
          </a:bodyPr>
          <a:lstStyle/>
          <a:p>
            <a:pPr algn="ctr"/>
            <a:r>
              <a:rPr lang="en-US" sz="4400" b="1" dirty="0">
                <a:latin typeface="Montserrat ExtraBold" pitchFamily="2" charset="77"/>
              </a:rPr>
              <a:t>Fourth Edition</a:t>
            </a:r>
          </a:p>
        </p:txBody>
      </p:sp>
      <p:sp>
        <p:nvSpPr>
          <p:cNvPr id="4" name="TextBox 3">
            <a:extLst>
              <a:ext uri="{FF2B5EF4-FFF2-40B4-BE49-F238E27FC236}">
                <a16:creationId xmlns:a16="http://schemas.microsoft.com/office/drawing/2014/main" id="{70DC98A5-68F1-2B4F-BD76-54F5D6CE6C3A}"/>
              </a:ext>
            </a:extLst>
          </p:cNvPr>
          <p:cNvSpPr txBox="1"/>
          <p:nvPr/>
        </p:nvSpPr>
        <p:spPr>
          <a:xfrm>
            <a:off x="1355721" y="4572000"/>
            <a:ext cx="6432555" cy="1200329"/>
          </a:xfrm>
          <a:prstGeom prst="rect">
            <a:avLst/>
          </a:prstGeom>
          <a:noFill/>
        </p:spPr>
        <p:txBody>
          <a:bodyPr wrap="square" rtlCol="0">
            <a:spAutoFit/>
          </a:bodyPr>
          <a:lstStyle/>
          <a:p>
            <a:pPr algn="ctr"/>
            <a:r>
              <a:rPr lang="en-US" sz="3600" b="1" dirty="0">
                <a:solidFill>
                  <a:srgbClr val="6E6F71"/>
                </a:solidFill>
                <a:latin typeface="Montserrat ExtraBold" pitchFamily="2" charset="77"/>
              </a:rPr>
              <a:t>Lesson 6: Pediatric Cardiac Events</a:t>
            </a:r>
          </a:p>
        </p:txBody>
      </p:sp>
    </p:spTree>
    <p:extLst>
      <p:ext uri="{BB962C8B-B14F-4D97-AF65-F5344CB8AC3E}">
        <p14:creationId xmlns:p14="http://schemas.microsoft.com/office/powerpoint/2010/main" val="179201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Ventricular Tachycardia (With Pulse) Treatment</a:t>
            </a:r>
          </a:p>
        </p:txBody>
      </p:sp>
      <p:sp>
        <p:nvSpPr>
          <p:cNvPr id="6" name="Content Placeholder 5">
            <a:extLst>
              <a:ext uri="{FF2B5EF4-FFF2-40B4-BE49-F238E27FC236}">
                <a16:creationId xmlns:a16="http://schemas.microsoft.com/office/drawing/2014/main" id="{F378AD82-6550-4B33-9DFC-17F14204798B}"/>
              </a:ext>
            </a:extLst>
          </p:cNvPr>
          <p:cNvSpPr>
            <a:spLocks noGrp="1"/>
          </p:cNvSpPr>
          <p:nvPr>
            <p:ph sz="half" idx="2"/>
          </p:nvPr>
        </p:nvSpPr>
        <p:spPr/>
        <p:txBody>
          <a:bodyPr/>
          <a:lstStyle/>
          <a:p>
            <a:pPr marL="0" indent="0">
              <a:buNone/>
            </a:pPr>
            <a:r>
              <a:rPr lang="en-US" dirty="0"/>
              <a:t>Stable</a:t>
            </a:r>
          </a:p>
          <a:p>
            <a:r>
              <a:rPr lang="en-US" dirty="0"/>
              <a:t>Fluid administration</a:t>
            </a:r>
          </a:p>
          <a:p>
            <a:r>
              <a:rPr lang="en-US" dirty="0"/>
              <a:t>Consider adenosine</a:t>
            </a:r>
          </a:p>
          <a:p>
            <a:endParaRPr lang="en-US" dirty="0"/>
          </a:p>
        </p:txBody>
      </p:sp>
      <p:sp>
        <p:nvSpPr>
          <p:cNvPr id="9" name="Content Placeholder 8">
            <a:extLst>
              <a:ext uri="{FF2B5EF4-FFF2-40B4-BE49-F238E27FC236}">
                <a16:creationId xmlns:a16="http://schemas.microsoft.com/office/drawing/2014/main" id="{42C13331-CD97-454F-ABFD-74F1105D9D0A}"/>
              </a:ext>
            </a:extLst>
          </p:cNvPr>
          <p:cNvSpPr>
            <a:spLocks noGrp="1"/>
          </p:cNvSpPr>
          <p:nvPr>
            <p:ph sz="quarter" idx="4"/>
          </p:nvPr>
        </p:nvSpPr>
        <p:spPr/>
        <p:txBody>
          <a:bodyPr/>
          <a:lstStyle/>
          <a:p>
            <a:pPr marL="0" indent="0">
              <a:buNone/>
            </a:pPr>
            <a:r>
              <a:rPr lang="en-US" dirty="0"/>
              <a:t>Unstable</a:t>
            </a:r>
          </a:p>
          <a:p>
            <a:r>
              <a:rPr lang="en-US" dirty="0"/>
              <a:t>Consider sedation</a:t>
            </a:r>
          </a:p>
          <a:p>
            <a:r>
              <a:rPr lang="en-US" dirty="0"/>
              <a:t>Synchronized </a:t>
            </a:r>
            <a:r>
              <a:rPr lang="en-US" dirty="0" err="1"/>
              <a:t>cardioversion</a:t>
            </a:r>
            <a:endParaRPr lang="en-US" dirty="0"/>
          </a:p>
        </p:txBody>
      </p:sp>
    </p:spTree>
    <p:extLst>
      <p:ext uri="{BB962C8B-B14F-4D97-AF65-F5344CB8AC3E}">
        <p14:creationId xmlns:p14="http://schemas.microsoft.com/office/powerpoint/2010/main" val="1731750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idx="1"/>
          </p:nvPr>
        </p:nvSpPr>
        <p:spPr>
          <a:xfrm>
            <a:off x="694373" y="1927607"/>
            <a:ext cx="7715250" cy="4699047"/>
          </a:xfrm>
        </p:spPr>
        <p:txBody>
          <a:bodyPr/>
          <a:lstStyle/>
          <a:p>
            <a:r>
              <a:rPr lang="en-US" dirty="0">
                <a:latin typeface="Minion Pro" panose="02040503050306020203" pitchFamily="18" charset="0"/>
              </a:rPr>
              <a:t>Dispatch</a:t>
            </a:r>
          </a:p>
          <a:p>
            <a:pPr lvl="1"/>
            <a:r>
              <a:rPr lang="en-US" dirty="0">
                <a:latin typeface="Minion Pro" panose="02040503050306020203" pitchFamily="18" charset="0"/>
              </a:rPr>
              <a:t>It is 4:30 a.m. You and your partner are responding to a 12-month-old female who “won’t stop crying” at a two-story family residence. Outside temperature is 77°F (25°C).</a:t>
            </a:r>
          </a:p>
          <a:p>
            <a:endParaRPr lang="en-US" dirty="0"/>
          </a:p>
          <a:p>
            <a:endParaRPr lang="en-US" dirty="0"/>
          </a:p>
        </p:txBody>
      </p:sp>
    </p:spTree>
    <p:extLst>
      <p:ext uri="{BB962C8B-B14F-4D97-AF65-F5344CB8AC3E}">
        <p14:creationId xmlns:p14="http://schemas.microsoft.com/office/powerpoint/2010/main" val="410615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Initial Observations</a:t>
            </a:r>
          </a:p>
        </p:txBody>
      </p:sp>
      <p:pic>
        <p:nvPicPr>
          <p:cNvPr id="5123" name="Picture 3" descr="A photo shows a woman in a car covering her face with her hand and holding a sleeping child."/>
          <p:cNvPicPr>
            <a:picLocks noGrp="1" noChangeAspect="1" noChangeArrowheads="1"/>
          </p:cNvPicPr>
          <p:nvPr>
            <p:ph sz="half"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333066" y="2409900"/>
            <a:ext cx="4233392" cy="28238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832526" y="5562085"/>
            <a:ext cx="3921584" cy="338554"/>
          </a:xfrm>
          <a:prstGeom prst="rect">
            <a:avLst/>
          </a:prstGeom>
          <a:noFill/>
        </p:spPr>
        <p:txBody>
          <a:bodyPr wrap="square" rtlCol="0">
            <a:spAutoFit/>
          </a:bodyPr>
          <a:lstStyle/>
          <a:p>
            <a:pPr algn="ctr"/>
            <a:r>
              <a:rPr lang="en-US" sz="800" dirty="0">
                <a:solidFill>
                  <a:schemeClr val="bg1">
                    <a:lumMod val="50000"/>
                  </a:schemeClr>
                </a:solidFill>
                <a:latin typeface="Arial" pitchFamily="34" charset="0"/>
                <a:cs typeface="Arial" pitchFamily="34" charset="0"/>
              </a:rPr>
              <a:t>Used with permission of the American Academy of Pediatrics, Pediatric Education for </a:t>
            </a:r>
            <a:r>
              <a:rPr lang="en-US" sz="800" dirty="0" err="1">
                <a:solidFill>
                  <a:schemeClr val="bg1">
                    <a:lumMod val="50000"/>
                  </a:schemeClr>
                </a:solidFill>
                <a:latin typeface="Arial" pitchFamily="34" charset="0"/>
                <a:cs typeface="Arial" pitchFamily="34" charset="0"/>
              </a:rPr>
              <a:t>Prehospital</a:t>
            </a:r>
            <a:r>
              <a:rPr lang="en-US" sz="800" dirty="0">
                <a:solidFill>
                  <a:schemeClr val="bg1">
                    <a:lumMod val="50000"/>
                  </a:schemeClr>
                </a:solidFill>
                <a:latin typeface="Arial" pitchFamily="34" charset="0"/>
                <a:cs typeface="Arial" pitchFamily="34" charset="0"/>
              </a:rPr>
              <a:t> Professionals, © American Academy of Pediatrics, 2000</a:t>
            </a:r>
            <a:endParaRPr lang="en-IN" sz="800" dirty="0">
              <a:solidFill>
                <a:schemeClr val="bg1">
                  <a:lumMod val="50000"/>
                </a:schemeClr>
              </a:solidFill>
              <a:latin typeface="Arial" pitchFamily="34" charset="0"/>
              <a:cs typeface="Arial" pitchFamily="34" charset="0"/>
            </a:endParaRPr>
          </a:p>
        </p:txBody>
      </p:sp>
      <p:sp>
        <p:nvSpPr>
          <p:cNvPr id="10" name="TextBox 9"/>
          <p:cNvSpPr txBox="1"/>
          <p:nvPr/>
        </p:nvSpPr>
        <p:spPr>
          <a:xfrm>
            <a:off x="1116262" y="5233765"/>
            <a:ext cx="2667000" cy="215444"/>
          </a:xfrm>
          <a:prstGeom prst="rect">
            <a:avLst/>
          </a:prstGeom>
          <a:noFill/>
        </p:spPr>
        <p:txBody>
          <a:bodyPr wrap="square" rtlCol="0">
            <a:spAutoFit/>
          </a:bodyPr>
          <a:lstStyle/>
          <a:p>
            <a:pPr algn="ctr"/>
            <a:r>
              <a:rPr lang="en-IN" sz="800" dirty="0">
                <a:solidFill>
                  <a:schemeClr val="bg1">
                    <a:lumMod val="50000"/>
                  </a:schemeClr>
                </a:solidFill>
                <a:latin typeface="Arial" pitchFamily="34" charset="0"/>
                <a:cs typeface="Arial" pitchFamily="34" charset="0"/>
              </a:rPr>
              <a:t>© </a:t>
            </a:r>
            <a:r>
              <a:rPr lang="en-IN" sz="800" dirty="0" err="1">
                <a:solidFill>
                  <a:schemeClr val="bg1">
                    <a:lumMod val="50000"/>
                  </a:schemeClr>
                </a:solidFill>
                <a:latin typeface="Arial" pitchFamily="34" charset="0"/>
                <a:cs typeface="Arial" pitchFamily="34" charset="0"/>
              </a:rPr>
              <a:t>christinarosepix</a:t>
            </a:r>
            <a:r>
              <a:rPr lang="en-IN" sz="800" dirty="0">
                <a:solidFill>
                  <a:schemeClr val="bg1">
                    <a:lumMod val="50000"/>
                  </a:schemeClr>
                </a:solidFill>
                <a:latin typeface="Arial" pitchFamily="34" charset="0"/>
                <a:cs typeface="Arial" pitchFamily="34" charset="0"/>
              </a:rPr>
              <a:t>/</a:t>
            </a:r>
            <a:r>
              <a:rPr lang="en-IN" sz="800" dirty="0" err="1">
                <a:solidFill>
                  <a:schemeClr val="bg1">
                    <a:lumMod val="50000"/>
                  </a:schemeClr>
                </a:solidFill>
                <a:latin typeface="Arial" pitchFamily="34" charset="0"/>
                <a:cs typeface="Arial" pitchFamily="34" charset="0"/>
              </a:rPr>
              <a:t>Shutterstock</a:t>
            </a:r>
            <a:endParaRPr lang="en-IN" sz="800" dirty="0">
              <a:solidFill>
                <a:schemeClr val="bg1">
                  <a:lumMod val="50000"/>
                </a:schemeClr>
              </a:solidFill>
              <a:latin typeface="Arial" pitchFamily="34" charset="0"/>
              <a:cs typeface="Arial" pitchFamily="34" charset="0"/>
            </a:endParaRPr>
          </a:p>
        </p:txBody>
      </p:sp>
      <p:pic>
        <p:nvPicPr>
          <p:cNvPr id="1026" name="Picture 2" descr="The illustration depicts a triangle that is distinguished into three parts labeling the observations as follows. Appearance: Alert, active, inconsolable. Work of Breathing: Crying, no audible sounds or distress. Circulation to skin: Normal, pink skin." title="An illustration shows the initial observations in a child."/>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029200" y="2409900"/>
            <a:ext cx="3528236" cy="315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Content Placeholder 2"/>
          <p:cNvSpPr>
            <a:spLocks noGrp="1"/>
          </p:cNvSpPr>
          <p:nvPr>
            <p:ph idx="1"/>
          </p:nvPr>
        </p:nvSpPr>
        <p:spPr>
          <a:xfrm>
            <a:off x="694373" y="1982199"/>
            <a:ext cx="7715250" cy="4699047"/>
          </a:xfrm>
        </p:spPr>
        <p:txBody>
          <a:bodyPr/>
          <a:lstStyle/>
          <a:p>
            <a:r>
              <a:rPr lang="en-US" dirty="0">
                <a:latin typeface="Minion Pro" panose="02040503050306020203" pitchFamily="18" charset="0"/>
              </a:rPr>
              <a:t>Is this patient “Quick” or “Not Quick”?</a:t>
            </a:r>
          </a:p>
          <a:p>
            <a:r>
              <a:rPr lang="en-US" dirty="0">
                <a:latin typeface="Minion Pro" panose="02040503050306020203" pitchFamily="18" charset="0"/>
              </a:rPr>
              <a:t>Have you identified possible red flags?</a:t>
            </a:r>
          </a:p>
        </p:txBody>
      </p:sp>
    </p:spTree>
    <p:extLst>
      <p:ext uri="{BB962C8B-B14F-4D97-AF65-F5344CB8AC3E}">
        <p14:creationId xmlns:p14="http://schemas.microsoft.com/office/powerpoint/2010/main" val="348716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Primary Survey</a:t>
            </a:r>
            <a:endParaRPr lang="en-US" dirty="0"/>
          </a:p>
        </p:txBody>
      </p:sp>
      <p:sp>
        <p:nvSpPr>
          <p:cNvPr id="3" name="Content Placeholder 2"/>
          <p:cNvSpPr>
            <a:spLocks noGrp="1"/>
          </p:cNvSpPr>
          <p:nvPr>
            <p:ph idx="1"/>
          </p:nvPr>
        </p:nvSpPr>
        <p:spPr>
          <a:xfrm>
            <a:off x="694373" y="1873015"/>
            <a:ext cx="7715250" cy="4699047"/>
          </a:xfrm>
        </p:spPr>
        <p:txBody>
          <a:bodyPr/>
          <a:lstStyle/>
          <a:p>
            <a:pPr marL="354013" lvl="2" indent="-354013">
              <a:buFont typeface="Wingdings" pitchFamily="2" charset="2"/>
              <a:buChar char="§"/>
            </a:pPr>
            <a:r>
              <a:rPr lang="en-US" sz="2100" dirty="0">
                <a:latin typeface="Minion Pro" panose="02040503050306020203" pitchFamily="18" charset="0"/>
              </a:rPr>
              <a:t>Primary survey</a:t>
            </a:r>
          </a:p>
          <a:p>
            <a:pPr marL="627063" lvl="3" indent="-285750"/>
            <a:r>
              <a:rPr lang="en-US" sz="1800" b="1" dirty="0">
                <a:latin typeface="Minion Pro" panose="02040503050306020203" pitchFamily="18" charset="0"/>
              </a:rPr>
              <a:t>X</a:t>
            </a:r>
            <a:r>
              <a:rPr lang="en-US" sz="1800" dirty="0">
                <a:latin typeface="Minion Pro" panose="02040503050306020203" pitchFamily="18" charset="0"/>
              </a:rPr>
              <a:t> ‒ No bleeding found.</a:t>
            </a:r>
          </a:p>
          <a:p>
            <a:pPr marL="627063" lvl="3" indent="-285750"/>
            <a:r>
              <a:rPr lang="en-US" sz="1800" b="1" dirty="0">
                <a:latin typeface="Minion Pro" panose="02040503050306020203" pitchFamily="18" charset="0"/>
              </a:rPr>
              <a:t>A</a:t>
            </a:r>
            <a:r>
              <a:rPr lang="en-US" sz="1800" dirty="0">
                <a:latin typeface="Minion Pro" panose="02040503050306020203" pitchFamily="18" charset="0"/>
              </a:rPr>
              <a:t> ‒ Open, crying.</a:t>
            </a:r>
          </a:p>
          <a:p>
            <a:pPr marL="627063" lvl="3" indent="-285750"/>
            <a:r>
              <a:rPr lang="en-US" sz="1800" b="1" dirty="0">
                <a:latin typeface="Minion Pro" panose="02040503050306020203" pitchFamily="18" charset="0"/>
              </a:rPr>
              <a:t>B </a:t>
            </a:r>
            <a:r>
              <a:rPr lang="en-US" sz="1800" dirty="0">
                <a:latin typeface="Minion Pro" panose="02040503050306020203" pitchFamily="18" charset="0"/>
              </a:rPr>
              <a:t>‒ Rapid with good rise and fall of the chest. Lung sounds are clear bilaterally.</a:t>
            </a:r>
          </a:p>
          <a:p>
            <a:pPr marL="627063" lvl="3" indent="-285750"/>
            <a:r>
              <a:rPr lang="en-US" sz="1800" b="1" dirty="0">
                <a:latin typeface="Minion Pro" panose="02040503050306020203" pitchFamily="18" charset="0"/>
              </a:rPr>
              <a:t>C</a:t>
            </a:r>
            <a:r>
              <a:rPr lang="en-US" sz="1800" dirty="0">
                <a:latin typeface="Minion Pro" panose="02040503050306020203" pitchFamily="18" charset="0"/>
              </a:rPr>
              <a:t> ‒ Brachial pulses are strong, rapid, and regular. Capillary refill time is &lt;2 seconds. Skin is warm and pink.</a:t>
            </a:r>
          </a:p>
          <a:p>
            <a:pPr marL="627063" lvl="3" indent="-285750"/>
            <a:r>
              <a:rPr lang="en-US" sz="1800" b="1" dirty="0">
                <a:latin typeface="Minion Pro" panose="02040503050306020203" pitchFamily="18" charset="0"/>
              </a:rPr>
              <a:t>D</a:t>
            </a:r>
            <a:r>
              <a:rPr lang="en-US" sz="1800" dirty="0">
                <a:latin typeface="Minion Pro" panose="02040503050306020203" pitchFamily="18" charset="0"/>
              </a:rPr>
              <a:t> – Alert, active; GCS = 15 (E4, V5, M6).</a:t>
            </a:r>
          </a:p>
          <a:p>
            <a:pPr marL="627063" lvl="3" indent="-285750"/>
            <a:r>
              <a:rPr lang="en-US" sz="1800" b="1" dirty="0">
                <a:latin typeface="Minion Pro" panose="02040503050306020203" pitchFamily="18" charset="0"/>
              </a:rPr>
              <a:t>E </a:t>
            </a:r>
            <a:r>
              <a:rPr lang="en-US" sz="1800" dirty="0">
                <a:latin typeface="Minion Pro" panose="02040503050306020203" pitchFamily="18" charset="0"/>
              </a:rPr>
              <a:t>– Sitting in car seat of vehicle.</a:t>
            </a:r>
          </a:p>
        </p:txBody>
      </p:sp>
    </p:spTree>
    <p:extLst>
      <p:ext uri="{BB962C8B-B14F-4D97-AF65-F5344CB8AC3E}">
        <p14:creationId xmlns:p14="http://schemas.microsoft.com/office/powerpoint/2010/main" val="33266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Assessment</a:t>
            </a:r>
            <a:endParaRPr lang="en-US" dirty="0"/>
          </a:p>
        </p:txBody>
      </p:sp>
      <p:sp>
        <p:nvSpPr>
          <p:cNvPr id="3" name="Content Placeholder 2"/>
          <p:cNvSpPr>
            <a:spLocks noGrp="1"/>
          </p:cNvSpPr>
          <p:nvPr>
            <p:ph idx="1"/>
          </p:nvPr>
        </p:nvSpPr>
        <p:spPr>
          <a:xfrm>
            <a:off x="694373" y="1954903"/>
            <a:ext cx="7715250" cy="4699047"/>
          </a:xfrm>
        </p:spPr>
        <p:txBody>
          <a:bodyPr/>
          <a:lstStyle/>
          <a:p>
            <a:r>
              <a:rPr lang="en-US" sz="1800" dirty="0">
                <a:latin typeface="Minion Pro" panose="02040503050306020203" pitchFamily="18" charset="0"/>
              </a:rPr>
              <a:t>History taking</a:t>
            </a:r>
          </a:p>
          <a:p>
            <a:pPr lvl="1"/>
            <a:r>
              <a:rPr lang="en-US" b="1" dirty="0">
                <a:latin typeface="Minion Pro" panose="02040503050306020203" pitchFamily="18" charset="0"/>
              </a:rPr>
              <a:t>O</a:t>
            </a:r>
            <a:r>
              <a:rPr lang="en-US" dirty="0">
                <a:latin typeface="Minion Pro" panose="02040503050306020203" pitchFamily="18" charset="0"/>
              </a:rPr>
              <a:t> – Rapid </a:t>
            </a:r>
          </a:p>
          <a:p>
            <a:pPr lvl="1"/>
            <a:r>
              <a:rPr lang="en-US" b="1" dirty="0">
                <a:latin typeface="Minion Pro" panose="02040503050306020203" pitchFamily="18" charset="0"/>
              </a:rPr>
              <a:t>P </a:t>
            </a:r>
            <a:r>
              <a:rPr lang="en-US" dirty="0">
                <a:latin typeface="Minion Pro" panose="02040503050306020203" pitchFamily="18" charset="0"/>
              </a:rPr>
              <a:t>– Unclear</a:t>
            </a:r>
          </a:p>
          <a:p>
            <a:pPr lvl="1"/>
            <a:r>
              <a:rPr lang="en-US" b="1" dirty="0">
                <a:latin typeface="Minion Pro" panose="02040503050306020203" pitchFamily="18" charset="0"/>
              </a:rPr>
              <a:t>Q</a:t>
            </a:r>
            <a:r>
              <a:rPr lang="en-US" dirty="0">
                <a:latin typeface="Minion Pro" panose="02040503050306020203" pitchFamily="18" charset="0"/>
              </a:rPr>
              <a:t> – Unable to assess</a:t>
            </a:r>
          </a:p>
          <a:p>
            <a:pPr lvl="1"/>
            <a:r>
              <a:rPr lang="en-US" b="1" dirty="0">
                <a:latin typeface="Minion Pro" panose="02040503050306020203" pitchFamily="18" charset="0"/>
              </a:rPr>
              <a:t>R</a:t>
            </a:r>
            <a:r>
              <a:rPr lang="en-US" dirty="0">
                <a:latin typeface="Minion Pro" panose="02040503050306020203" pitchFamily="18" charset="0"/>
              </a:rPr>
              <a:t> – Unable to assess</a:t>
            </a:r>
          </a:p>
          <a:p>
            <a:pPr lvl="1"/>
            <a:r>
              <a:rPr lang="en-US" b="1" dirty="0">
                <a:latin typeface="Minion Pro" panose="02040503050306020203" pitchFamily="18" charset="0"/>
              </a:rPr>
              <a:t>S </a:t>
            </a:r>
            <a:r>
              <a:rPr lang="en-US" dirty="0">
                <a:latin typeface="Minion Pro" panose="02040503050306020203" pitchFamily="18" charset="0"/>
              </a:rPr>
              <a:t>– Unknown</a:t>
            </a:r>
          </a:p>
          <a:p>
            <a:pPr lvl="1"/>
            <a:r>
              <a:rPr lang="en-US" b="1" dirty="0">
                <a:latin typeface="Minion Pro" panose="02040503050306020203" pitchFamily="18" charset="0"/>
              </a:rPr>
              <a:t>T </a:t>
            </a:r>
            <a:r>
              <a:rPr lang="en-US" dirty="0">
                <a:latin typeface="Minion Pro" panose="02040503050306020203" pitchFamily="18" charset="0"/>
              </a:rPr>
              <a:t>– 6 hours</a:t>
            </a:r>
          </a:p>
        </p:txBody>
      </p:sp>
    </p:spTree>
    <p:extLst>
      <p:ext uri="{BB962C8B-B14F-4D97-AF65-F5344CB8AC3E}">
        <p14:creationId xmlns:p14="http://schemas.microsoft.com/office/powerpoint/2010/main" val="4000576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a:t>Detailed Assessment</a:t>
            </a:r>
          </a:p>
        </p:txBody>
      </p:sp>
      <p:sp>
        <p:nvSpPr>
          <p:cNvPr id="3" name="Content Placeholder 2"/>
          <p:cNvSpPr>
            <a:spLocks noGrp="1"/>
          </p:cNvSpPr>
          <p:nvPr>
            <p:ph idx="1"/>
          </p:nvPr>
        </p:nvSpPr>
        <p:spPr>
          <a:xfrm>
            <a:off x="694373" y="1859367"/>
            <a:ext cx="7715250" cy="4699047"/>
          </a:xfrm>
        </p:spPr>
        <p:txBody>
          <a:bodyPr/>
          <a:lstStyle/>
          <a:p>
            <a:r>
              <a:rPr lang="en-US" dirty="0">
                <a:latin typeface="Minion Pro" panose="02040503050306020203" pitchFamily="18" charset="0"/>
              </a:rPr>
              <a:t>History taking</a:t>
            </a:r>
          </a:p>
          <a:p>
            <a:pPr marL="395288" lvl="2" indent="-217488">
              <a:buFont typeface="Arial" pitchFamily="34" charset="0"/>
              <a:buChar char="•"/>
            </a:pPr>
            <a:r>
              <a:rPr lang="en-US" sz="1800" b="1" dirty="0">
                <a:latin typeface="Minion Pro" panose="02040503050306020203" pitchFamily="18" charset="0"/>
              </a:rPr>
              <a:t>S</a:t>
            </a:r>
            <a:r>
              <a:rPr lang="en-US" sz="1800" dirty="0">
                <a:latin typeface="Minion Pro" panose="02040503050306020203" pitchFamily="18" charset="0"/>
              </a:rPr>
              <a:t> ‒ Loss of appetite, vomited once, very fussy and inconsolable, warm to touch.</a:t>
            </a:r>
          </a:p>
          <a:p>
            <a:pPr marL="395288" lvl="2" indent="-217488">
              <a:buFont typeface="Arial" pitchFamily="34" charset="0"/>
              <a:buChar char="•"/>
            </a:pPr>
            <a:r>
              <a:rPr lang="en-US" sz="1800" b="1" dirty="0">
                <a:latin typeface="Minion Pro" panose="02040503050306020203" pitchFamily="18" charset="0"/>
              </a:rPr>
              <a:t>A</a:t>
            </a:r>
            <a:r>
              <a:rPr lang="en-US" sz="1800" dirty="0">
                <a:latin typeface="Minion Pro" panose="02040503050306020203" pitchFamily="18" charset="0"/>
              </a:rPr>
              <a:t> ‒ No known allergies.</a:t>
            </a:r>
          </a:p>
          <a:p>
            <a:pPr marL="395288" lvl="2" indent="-217488">
              <a:buFont typeface="Arial" pitchFamily="34" charset="0"/>
              <a:buChar char="•"/>
            </a:pPr>
            <a:r>
              <a:rPr lang="en-US" sz="1800" b="1" dirty="0">
                <a:latin typeface="Minion Pro" panose="02040503050306020203" pitchFamily="18" charset="0"/>
              </a:rPr>
              <a:t>M</a:t>
            </a:r>
            <a:r>
              <a:rPr lang="en-US" sz="1800" dirty="0">
                <a:latin typeface="Minion Pro" panose="02040503050306020203" pitchFamily="18" charset="0"/>
              </a:rPr>
              <a:t> ‒ Tylenol 4 hours ago for fever.</a:t>
            </a:r>
          </a:p>
          <a:p>
            <a:pPr marL="395288" lvl="2" indent="-217488">
              <a:buFont typeface="Arial" pitchFamily="34" charset="0"/>
              <a:buChar char="•"/>
            </a:pPr>
            <a:r>
              <a:rPr lang="en-US" sz="1800" b="1" dirty="0">
                <a:latin typeface="Minion Pro" panose="02040503050306020203" pitchFamily="18" charset="0"/>
              </a:rPr>
              <a:t>P</a:t>
            </a:r>
            <a:r>
              <a:rPr lang="en-US" sz="1800" dirty="0">
                <a:latin typeface="Minion Pro" panose="02040503050306020203" pitchFamily="18" charset="0"/>
              </a:rPr>
              <a:t> ‒ None.</a:t>
            </a:r>
          </a:p>
          <a:p>
            <a:pPr marL="395288" lvl="2" indent="-217488">
              <a:buFont typeface="Arial" pitchFamily="34" charset="0"/>
              <a:buChar char="•"/>
            </a:pPr>
            <a:r>
              <a:rPr lang="en-US" sz="1800" b="1" dirty="0">
                <a:latin typeface="Minion Pro" panose="02040503050306020203" pitchFamily="18" charset="0"/>
              </a:rPr>
              <a:t>L</a:t>
            </a:r>
            <a:r>
              <a:rPr lang="en-US" sz="1800" dirty="0">
                <a:latin typeface="Minion Pro" panose="02040503050306020203" pitchFamily="18" charset="0"/>
              </a:rPr>
              <a:t> ‒ Has not eaten since 1900. Ate a few bites of baby food at 1700.</a:t>
            </a:r>
          </a:p>
          <a:p>
            <a:pPr marL="395288" lvl="2" indent="-217488">
              <a:buFont typeface="Arial" pitchFamily="34" charset="0"/>
              <a:buChar char="•"/>
            </a:pPr>
            <a:r>
              <a:rPr lang="en-US" sz="1800" b="1" dirty="0">
                <a:latin typeface="Minion Pro" panose="02040503050306020203" pitchFamily="18" charset="0"/>
              </a:rPr>
              <a:t>E </a:t>
            </a:r>
            <a:r>
              <a:rPr lang="en-US" sz="1800" dirty="0">
                <a:latin typeface="Minion Pro" panose="02040503050306020203" pitchFamily="18" charset="0"/>
              </a:rPr>
              <a:t>‒ Has not slept all night. Hospital nurse advised to call EMS.</a:t>
            </a:r>
          </a:p>
          <a:p>
            <a:pPr marL="395288" lvl="2" indent="-217488">
              <a:buFont typeface="Arial" pitchFamily="34" charset="0"/>
              <a:buChar char="•"/>
            </a:pPr>
            <a:r>
              <a:rPr lang="en-US" sz="1800" b="1" dirty="0">
                <a:latin typeface="Minion Pro" panose="02040503050306020203" pitchFamily="18" charset="0"/>
              </a:rPr>
              <a:t>R </a:t>
            </a:r>
            <a:r>
              <a:rPr lang="en-US" sz="1800" dirty="0">
                <a:latin typeface="Minion Pro" panose="02040503050306020203" pitchFamily="18" charset="0"/>
              </a:rPr>
              <a:t>– Possible infection.</a:t>
            </a:r>
          </a:p>
        </p:txBody>
      </p:sp>
    </p:spTree>
    <p:extLst>
      <p:ext uri="{BB962C8B-B14F-4D97-AF65-F5344CB8AC3E}">
        <p14:creationId xmlns:p14="http://schemas.microsoft.com/office/powerpoint/2010/main" val="446459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dirty="0"/>
              <a:t>Vital Signs</a:t>
            </a:r>
          </a:p>
        </p:txBody>
      </p:sp>
      <p:pic>
        <p:nvPicPr>
          <p:cNvPr id="6" name="Content Placeholder 5" descr="The screen displays the following: Shocks 0, H R 229 beats per minute, Lead II, S p O 2 95, E t C O 2 in millimeters of mercury 34 R R 50, Time 06:44, Temperature degree Fahrenheit 99.1, Temperature degree Celsius 37.3, N I B P in millimeters of mercury 96 over 53 open parenthesis 67 close parenthesis, 200 Joules, 1 Energy, 2 Charge, 3 Shock. Other buttons include sync, pacer, rate, output, pause, N B P start, N B P auto start, and off." title="A photo shows the screen of a monitor showing the vital signs of a patient.">
            <a:extLst>
              <a:ext uri="{FF2B5EF4-FFF2-40B4-BE49-F238E27FC236}">
                <a16:creationId xmlns:a16="http://schemas.microsoft.com/office/drawing/2014/main" id="{BD3A2D87-AFE3-6140-9967-CE26858CDA1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1600" y="1828800"/>
            <a:ext cx="6389370" cy="4771390"/>
          </a:xfrm>
        </p:spPr>
      </p:pic>
    </p:spTree>
    <p:extLst>
      <p:ext uri="{BB962C8B-B14F-4D97-AF65-F5344CB8AC3E}">
        <p14:creationId xmlns:p14="http://schemas.microsoft.com/office/powerpoint/2010/main" val="269622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Detailed Assessment </a:t>
            </a:r>
          </a:p>
        </p:txBody>
      </p:sp>
      <p:pic>
        <p:nvPicPr>
          <p:cNvPr id="2050" name="Picture 2" descr="The labels in the illustration for the physical exam are as follows. H E E N T: P E R R L, moist mucous membranes, mucus present. Neuro: Circulation, motor and sensory, C M S, intact, inconsolable. Heart and lungs: Lung sounds: clear bilaterally. Heart sounds are normal, no murmur. Upper extremities: Unremarkable. Abdomen and pelvis: Soft, nontender. Bowel sounds are normal. Lower extremities: Unremarkable." title="An illustration shows the detailed physical exam of a child."/>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52600" y="1828800"/>
            <a:ext cx="6089044" cy="467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9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a:t>
            </a:r>
            <a:endParaRPr lang="en-US" dirty="0"/>
          </a:p>
        </p:txBody>
      </p:sp>
      <p:sp>
        <p:nvSpPr>
          <p:cNvPr id="3" name="Content Placeholder 2"/>
          <p:cNvSpPr>
            <a:spLocks noGrp="1"/>
          </p:cNvSpPr>
          <p:nvPr>
            <p:ph idx="1"/>
          </p:nvPr>
        </p:nvSpPr>
        <p:spPr>
          <a:xfrm>
            <a:off x="694373" y="1859367"/>
            <a:ext cx="7715250" cy="4699047"/>
          </a:xfrm>
        </p:spPr>
        <p:txBody>
          <a:bodyPr/>
          <a:lstStyle/>
          <a:p>
            <a:r>
              <a:rPr lang="en-US" dirty="0">
                <a:latin typeface="Minion Pro" panose="02040503050306020203" pitchFamily="18" charset="0"/>
              </a:rPr>
              <a:t>BLS</a:t>
            </a:r>
          </a:p>
          <a:p>
            <a:pPr lvl="1"/>
            <a:r>
              <a:rPr lang="en-US" dirty="0">
                <a:latin typeface="Minion Pro" panose="02040503050306020203" pitchFamily="18" charset="0"/>
              </a:rPr>
              <a:t>Monitor airway.</a:t>
            </a:r>
          </a:p>
          <a:p>
            <a:pPr lvl="1"/>
            <a:r>
              <a:rPr lang="en-US" dirty="0">
                <a:latin typeface="Minion Pro" panose="02040503050306020203" pitchFamily="18" charset="0"/>
              </a:rPr>
              <a:t>Consider oxygen.</a:t>
            </a:r>
          </a:p>
          <a:p>
            <a:pPr lvl="1"/>
            <a:r>
              <a:rPr lang="en-US" dirty="0">
                <a:latin typeface="Minion Pro" panose="02040503050306020203" pitchFamily="18" charset="0"/>
              </a:rPr>
              <a:t>Vagal maneuvers.</a:t>
            </a:r>
          </a:p>
          <a:p>
            <a:pPr lvl="1"/>
            <a:r>
              <a:rPr lang="en-US" dirty="0">
                <a:latin typeface="Minion Pro" panose="02040503050306020203" pitchFamily="18" charset="0"/>
              </a:rPr>
              <a:t>Position of comfort.</a:t>
            </a:r>
          </a:p>
          <a:p>
            <a:r>
              <a:rPr lang="en-US" dirty="0">
                <a:latin typeface="Minion Pro" panose="02040503050306020203" pitchFamily="18" charset="0"/>
              </a:rPr>
              <a:t>ALS</a:t>
            </a:r>
          </a:p>
          <a:p>
            <a:pPr lvl="1"/>
            <a:r>
              <a:rPr lang="en-US" dirty="0">
                <a:latin typeface="Minion Pro" panose="02040503050306020203" pitchFamily="18" charset="0"/>
              </a:rPr>
              <a:t>BLS care.</a:t>
            </a:r>
          </a:p>
          <a:p>
            <a:pPr lvl="1"/>
            <a:r>
              <a:rPr lang="en-US" dirty="0">
                <a:latin typeface="Minion Pro" panose="02040503050306020203" pitchFamily="18" charset="0"/>
              </a:rPr>
              <a:t>Provide fluid bolus via IV/IO.</a:t>
            </a:r>
          </a:p>
          <a:p>
            <a:r>
              <a:rPr lang="en-US" dirty="0">
                <a:latin typeface="Minion Pro" panose="02040503050306020203" pitchFamily="18" charset="0"/>
              </a:rPr>
              <a:t>Critical care</a:t>
            </a:r>
          </a:p>
          <a:p>
            <a:pPr lvl="1"/>
            <a:r>
              <a:rPr lang="en-US" dirty="0">
                <a:latin typeface="Minion Pro" panose="02040503050306020203" pitchFamily="18" charset="0"/>
              </a:rPr>
              <a:t>BLS/ALS care.</a:t>
            </a:r>
          </a:p>
          <a:p>
            <a:pPr lvl="1"/>
            <a:r>
              <a:rPr lang="en-US" dirty="0">
                <a:latin typeface="Minion Pro" panose="02040503050306020203" pitchFamily="18" charset="0"/>
              </a:rPr>
              <a:t>Administer fluid.</a:t>
            </a:r>
          </a:p>
          <a:p>
            <a:pPr lvl="1"/>
            <a:r>
              <a:rPr lang="en-US" dirty="0">
                <a:latin typeface="Minion Pro" panose="02040503050306020203" pitchFamily="18" charset="0"/>
              </a:rPr>
              <a:t>Consider adenosine.</a:t>
            </a:r>
          </a:p>
          <a:p>
            <a:pPr lvl="1"/>
            <a:r>
              <a:rPr lang="en-US" dirty="0">
                <a:latin typeface="Minion Pro" panose="02040503050306020203" pitchFamily="18" charset="0"/>
              </a:rPr>
              <a:t>Consider sedation and synchronized </a:t>
            </a:r>
            <a:r>
              <a:rPr lang="en-US" dirty="0" err="1">
                <a:latin typeface="Minion Pro" panose="02040503050306020203" pitchFamily="18" charset="0"/>
              </a:rPr>
              <a:t>cardioversion</a:t>
            </a:r>
            <a:r>
              <a:rPr lang="en-US" dirty="0">
                <a:latin typeface="Minion Pro" panose="02040503050306020203" pitchFamily="18" charset="0"/>
              </a:rPr>
              <a:t>.</a:t>
            </a:r>
          </a:p>
          <a:p>
            <a:pPr lvl="1"/>
            <a:endParaRPr lang="en-US" dirty="0"/>
          </a:p>
          <a:p>
            <a:pPr lvl="1"/>
            <a:endParaRPr lang="en-US" dirty="0"/>
          </a:p>
        </p:txBody>
      </p:sp>
    </p:spTree>
    <p:extLst>
      <p:ext uri="{BB962C8B-B14F-4D97-AF65-F5344CB8AC3E}">
        <p14:creationId xmlns:p14="http://schemas.microsoft.com/office/powerpoint/2010/main" val="134463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058B-D1EC-4E2D-93F9-D0B68DDD7C56}"/>
              </a:ext>
            </a:extLst>
          </p:cNvPr>
          <p:cNvSpPr>
            <a:spLocks noGrp="1"/>
          </p:cNvSpPr>
          <p:nvPr>
            <p:ph type="title"/>
          </p:nvPr>
        </p:nvSpPr>
        <p:spPr/>
        <p:txBody>
          <a:bodyPr/>
          <a:lstStyle/>
          <a:p>
            <a:r>
              <a:rPr lang="en-US" dirty="0"/>
              <a:t>Lesson Objectives</a:t>
            </a:r>
          </a:p>
        </p:txBody>
      </p:sp>
      <p:sp>
        <p:nvSpPr>
          <p:cNvPr id="3" name="Content Placeholder 2">
            <a:extLst>
              <a:ext uri="{FF2B5EF4-FFF2-40B4-BE49-F238E27FC236}">
                <a16:creationId xmlns:a16="http://schemas.microsoft.com/office/drawing/2014/main" id="{53695DEB-0933-48AF-867E-60D47CD3A0B3}"/>
              </a:ext>
            </a:extLst>
          </p:cNvPr>
          <p:cNvSpPr>
            <a:spLocks noGrp="1"/>
          </p:cNvSpPr>
          <p:nvPr>
            <p:ph idx="1"/>
          </p:nvPr>
        </p:nvSpPr>
        <p:spPr>
          <a:xfrm>
            <a:off x="685800" y="2057400"/>
            <a:ext cx="7715250" cy="4699047"/>
          </a:xfrm>
        </p:spPr>
        <p:txBody>
          <a:bodyPr>
            <a:normAutofit/>
          </a:bodyPr>
          <a:lstStyle/>
          <a:p>
            <a:r>
              <a:rPr lang="en-US" dirty="0">
                <a:latin typeface="Minion Pro" panose="02040503050306020203" pitchFamily="18" charset="0"/>
              </a:rPr>
              <a:t>Identify the major classifications of pediatric cardiac rhythms.</a:t>
            </a:r>
          </a:p>
          <a:p>
            <a:r>
              <a:rPr lang="en-US" dirty="0">
                <a:latin typeface="Minion Pro" panose="02040503050306020203" pitchFamily="18" charset="0"/>
              </a:rPr>
              <a:t>Differentiate between pediatric cardiac events. </a:t>
            </a:r>
          </a:p>
          <a:p>
            <a:r>
              <a:rPr lang="en-US" dirty="0">
                <a:latin typeface="Minion Pro" panose="02040503050306020203" pitchFamily="18" charset="0"/>
              </a:rPr>
              <a:t>Discuss management of pediatric dysrhythmias.</a:t>
            </a:r>
          </a:p>
          <a:p>
            <a:r>
              <a:rPr lang="en-US" dirty="0">
                <a:latin typeface="Minion Pro" panose="02040503050306020203" pitchFamily="18" charset="0"/>
              </a:rPr>
              <a:t>Explain the epidemiology of sudden cardiac arrest.</a:t>
            </a:r>
          </a:p>
          <a:p>
            <a:r>
              <a:rPr lang="en-US" dirty="0">
                <a:latin typeface="Minion Pro" panose="02040503050306020203" pitchFamily="18" charset="0"/>
              </a:rPr>
              <a:t>Discuss management of post resuscitation care.</a:t>
            </a:r>
          </a:p>
        </p:txBody>
      </p:sp>
    </p:spTree>
    <p:extLst>
      <p:ext uri="{BB962C8B-B14F-4D97-AF65-F5344CB8AC3E}">
        <p14:creationId xmlns:p14="http://schemas.microsoft.com/office/powerpoint/2010/main" val="248900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Ongoing Management</a:t>
            </a:r>
            <a:endParaRPr lang="en-US" dirty="0"/>
          </a:p>
        </p:txBody>
      </p:sp>
      <p:sp>
        <p:nvSpPr>
          <p:cNvPr id="3" name="Content Placeholder 2"/>
          <p:cNvSpPr>
            <a:spLocks noGrp="1"/>
          </p:cNvSpPr>
          <p:nvPr>
            <p:ph idx="1"/>
          </p:nvPr>
        </p:nvSpPr>
        <p:spPr>
          <a:xfrm>
            <a:off x="694373" y="1968551"/>
            <a:ext cx="7715250" cy="4699047"/>
          </a:xfrm>
        </p:spPr>
        <p:txBody>
          <a:bodyPr/>
          <a:lstStyle/>
          <a:p>
            <a:r>
              <a:rPr lang="en-US" dirty="0">
                <a:latin typeface="Minion Pro" panose="02040503050306020203" pitchFamily="18" charset="0"/>
              </a:rPr>
              <a:t>Reassess the patient.</a:t>
            </a:r>
          </a:p>
          <a:p>
            <a:r>
              <a:rPr lang="en-US" dirty="0">
                <a:latin typeface="Minion Pro" panose="02040503050306020203" pitchFamily="18" charset="0"/>
              </a:rPr>
              <a:t>Where is the most appropriate treatment destination and why?</a:t>
            </a:r>
          </a:p>
          <a:p>
            <a:r>
              <a:rPr lang="en-US" dirty="0">
                <a:latin typeface="Minion Pro" panose="02040503050306020203" pitchFamily="18" charset="0"/>
              </a:rPr>
              <a:t>Can you safely transport this child in your ambulance?</a:t>
            </a:r>
          </a:p>
          <a:p>
            <a:r>
              <a:rPr lang="en-US" dirty="0">
                <a:latin typeface="Minion Pro" panose="02040503050306020203" pitchFamily="18" charset="0"/>
              </a:rPr>
              <a:t>Will you allow the parent to ride in the ambulance?</a:t>
            </a:r>
          </a:p>
          <a:p>
            <a:r>
              <a:rPr lang="en-US" dirty="0">
                <a:latin typeface="Minion Pro" panose="02040503050306020203" pitchFamily="18" charset="0"/>
              </a:rPr>
              <a:t>Would you increase PPE?</a:t>
            </a:r>
          </a:p>
        </p:txBody>
      </p:sp>
    </p:spTree>
    <p:extLst>
      <p:ext uri="{BB962C8B-B14F-4D97-AF65-F5344CB8AC3E}">
        <p14:creationId xmlns:p14="http://schemas.microsoft.com/office/powerpoint/2010/main" val="1419506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Wrap-Up</a:t>
            </a:r>
            <a:endParaRPr lang="en-US" dirty="0"/>
          </a:p>
        </p:txBody>
      </p:sp>
      <p:sp>
        <p:nvSpPr>
          <p:cNvPr id="5" name="Content Placeholder 4"/>
          <p:cNvSpPr>
            <a:spLocks noGrp="1"/>
          </p:cNvSpPr>
          <p:nvPr>
            <p:ph idx="1"/>
          </p:nvPr>
        </p:nvSpPr>
        <p:spPr>
          <a:xfrm>
            <a:off x="694373" y="1886663"/>
            <a:ext cx="7715250" cy="4699047"/>
          </a:xfrm>
        </p:spPr>
        <p:txBody>
          <a:bodyPr/>
          <a:lstStyle/>
          <a:p>
            <a:r>
              <a:rPr lang="en-US" dirty="0">
                <a:latin typeface="Minion Pro" panose="02040503050306020203" pitchFamily="18" charset="0"/>
              </a:rPr>
              <a:t>Diagnosis: Supraventricular tachycardia</a:t>
            </a:r>
          </a:p>
          <a:p>
            <a:pPr lvl="1"/>
            <a:endParaRPr lang="en-US" dirty="0"/>
          </a:p>
          <a:p>
            <a:pPr lvl="1"/>
            <a:endParaRPr lang="en-US" dirty="0"/>
          </a:p>
        </p:txBody>
      </p:sp>
      <p:sp>
        <p:nvSpPr>
          <p:cNvPr id="6" name="TextBox 5">
            <a:extLst>
              <a:ext uri="{FF2B5EF4-FFF2-40B4-BE49-F238E27FC236}">
                <a16:creationId xmlns:a16="http://schemas.microsoft.com/office/drawing/2014/main" id="{18C79294-4521-E441-BF57-A739E6F18F59}"/>
              </a:ext>
            </a:extLst>
          </p:cNvPr>
          <p:cNvSpPr txBox="1"/>
          <p:nvPr/>
        </p:nvSpPr>
        <p:spPr>
          <a:xfrm>
            <a:off x="3108784" y="5984609"/>
            <a:ext cx="2926431" cy="215444"/>
          </a:xfrm>
          <a:prstGeom prst="rect">
            <a:avLst/>
          </a:prstGeom>
          <a:noFill/>
        </p:spPr>
        <p:txBody>
          <a:bodyPr wrap="square" rtlCol="0">
            <a:spAutoFit/>
          </a:bodyPr>
          <a:lstStyle/>
          <a:p>
            <a:pPr algn="ctr"/>
            <a:r>
              <a:rPr lang="en-US" sz="800" dirty="0">
                <a:solidFill>
                  <a:schemeClr val="bg1">
                    <a:lumMod val="50000"/>
                  </a:schemeClr>
                </a:solidFill>
                <a:latin typeface="Arial" pitchFamily="34" charset="0"/>
                <a:cs typeface="Arial" pitchFamily="34" charset="0"/>
              </a:rPr>
              <a:t>© </a:t>
            </a:r>
            <a:r>
              <a:rPr lang="en-US" sz="800" dirty="0" err="1">
                <a:solidFill>
                  <a:schemeClr val="bg1">
                    <a:lumMod val="50000"/>
                  </a:schemeClr>
                </a:solidFill>
                <a:latin typeface="Arial" pitchFamily="34" charset="0"/>
                <a:cs typeface="Arial" pitchFamily="34" charset="0"/>
              </a:rPr>
              <a:t>Shidlovski</a:t>
            </a:r>
            <a:r>
              <a:rPr lang="en-US" sz="800" dirty="0">
                <a:solidFill>
                  <a:schemeClr val="bg1">
                    <a:lumMod val="50000"/>
                  </a:schemeClr>
                </a:solidFill>
                <a:latin typeface="Arial" pitchFamily="34" charset="0"/>
                <a:cs typeface="Arial" pitchFamily="34" charset="0"/>
              </a:rPr>
              <a:t>/</a:t>
            </a:r>
            <a:r>
              <a:rPr lang="en-US" sz="800" dirty="0" err="1">
                <a:solidFill>
                  <a:schemeClr val="bg1">
                    <a:lumMod val="50000"/>
                  </a:schemeClr>
                </a:solidFill>
                <a:latin typeface="Arial" pitchFamily="34" charset="0"/>
                <a:cs typeface="Arial" pitchFamily="34" charset="0"/>
              </a:rPr>
              <a:t>Shutterstock</a:t>
            </a:r>
            <a:endParaRPr lang="en-US" sz="800" dirty="0">
              <a:solidFill>
                <a:schemeClr val="bg1">
                  <a:lumMod val="50000"/>
                </a:schemeClr>
              </a:solidFill>
              <a:latin typeface="Arial" pitchFamily="34" charset="0"/>
              <a:cs typeface="Arial" pitchFamily="34" charset="0"/>
            </a:endParaRPr>
          </a:p>
        </p:txBody>
      </p:sp>
      <p:pic>
        <p:nvPicPr>
          <p:cNvPr id="8195" name="Picture 3" descr="A photo shows an E C G strip with abnormal rhythm, a pen, and a stethosco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3100" y="2487763"/>
            <a:ext cx="5257800" cy="3496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3725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4C1AA-7831-4F0F-88D8-052CCEEAC7DC}"/>
              </a:ext>
            </a:extLst>
          </p:cNvPr>
          <p:cNvSpPr>
            <a:spLocks noGrp="1"/>
          </p:cNvSpPr>
          <p:nvPr>
            <p:ph type="title"/>
          </p:nvPr>
        </p:nvSpPr>
        <p:spPr/>
        <p:txBody>
          <a:bodyPr/>
          <a:lstStyle/>
          <a:p>
            <a:r>
              <a:rPr lang="en-US" dirty="0" err="1"/>
              <a:t>Bradycardia</a:t>
            </a:r>
            <a:endParaRPr lang="en-US" dirty="0"/>
          </a:p>
        </p:txBody>
      </p:sp>
      <p:pic>
        <p:nvPicPr>
          <p:cNvPr id="3" name="Picture 2" descr="Curve 1 has the following labels: a V R, V 1, and V 4. Curve 2 has the following labels: a V L, V 2, and V 5. Curve 3 has the following labels: a V F, V 3, and V 6." title="A graph shows bradycardia exam."/>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139" y="2209800"/>
            <a:ext cx="7351721" cy="3429000"/>
          </a:xfrm>
          <a:prstGeom prst="rect">
            <a:avLst/>
          </a:prstGeom>
        </p:spPr>
      </p:pic>
      <p:sp>
        <p:nvSpPr>
          <p:cNvPr id="4" name="TextBox 3">
            <a:extLst>
              <a:ext uri="{FF2B5EF4-FFF2-40B4-BE49-F238E27FC236}">
                <a16:creationId xmlns:a16="http://schemas.microsoft.com/office/drawing/2014/main" id="{E9E6B6CE-8836-4B64-A8AA-A58C26EDE95E}"/>
              </a:ext>
            </a:extLst>
          </p:cNvPr>
          <p:cNvSpPr txBox="1"/>
          <p:nvPr/>
        </p:nvSpPr>
        <p:spPr>
          <a:xfrm>
            <a:off x="2285999" y="5638800"/>
            <a:ext cx="4572000" cy="215444"/>
          </a:xfrm>
          <a:prstGeom prst="rect">
            <a:avLst/>
          </a:prstGeom>
          <a:noFill/>
        </p:spPr>
        <p:txBody>
          <a:bodyPr wrap="square" rtlCol="0">
            <a:spAutoFit/>
          </a:bodyPr>
          <a:lstStyle/>
          <a:p>
            <a:pPr algn="ctr"/>
            <a:r>
              <a:rPr lang="en-US" sz="800" dirty="0">
                <a:solidFill>
                  <a:schemeClr val="bg1">
                    <a:lumMod val="50000"/>
                  </a:schemeClr>
                </a:solidFill>
                <a:latin typeface="Arial" pitchFamily="34" charset="0"/>
                <a:cs typeface="Arial" pitchFamily="34" charset="0"/>
              </a:rPr>
              <a:t>From Arrhythmia Recognition: The Art of Interpretation, courtesy of Tomas B. Garcia, MD.</a:t>
            </a:r>
          </a:p>
        </p:txBody>
      </p:sp>
    </p:spTree>
    <p:extLst>
      <p:ext uri="{BB962C8B-B14F-4D97-AF65-F5344CB8AC3E}">
        <p14:creationId xmlns:p14="http://schemas.microsoft.com/office/powerpoint/2010/main" val="186630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8246-3FB2-467E-B622-EF33853B652C}"/>
              </a:ext>
            </a:extLst>
          </p:cNvPr>
          <p:cNvSpPr>
            <a:spLocks noGrp="1"/>
          </p:cNvSpPr>
          <p:nvPr>
            <p:ph type="title"/>
          </p:nvPr>
        </p:nvSpPr>
        <p:spPr/>
        <p:txBody>
          <a:bodyPr/>
          <a:lstStyle/>
          <a:p>
            <a:r>
              <a:rPr lang="en-US" dirty="0"/>
              <a:t>Common Findings Associated With </a:t>
            </a:r>
            <a:r>
              <a:rPr lang="en-US" dirty="0" err="1"/>
              <a:t>Bradycardia</a:t>
            </a:r>
            <a:endParaRPr lang="en-US" dirty="0"/>
          </a:p>
        </p:txBody>
      </p:sp>
      <p:sp>
        <p:nvSpPr>
          <p:cNvPr id="3" name="Content Placeholder 2">
            <a:extLst>
              <a:ext uri="{FF2B5EF4-FFF2-40B4-BE49-F238E27FC236}">
                <a16:creationId xmlns:a16="http://schemas.microsoft.com/office/drawing/2014/main" id="{449052C9-7D9C-486A-9A29-F34FFA34D2E3}"/>
              </a:ext>
            </a:extLst>
          </p:cNvPr>
          <p:cNvSpPr>
            <a:spLocks noGrp="1"/>
          </p:cNvSpPr>
          <p:nvPr>
            <p:ph idx="1"/>
          </p:nvPr>
        </p:nvSpPr>
        <p:spPr>
          <a:xfrm>
            <a:off x="694373" y="2037523"/>
            <a:ext cx="7715250" cy="4534539"/>
          </a:xfrm>
        </p:spPr>
        <p:txBody>
          <a:bodyPr/>
          <a:lstStyle/>
          <a:p>
            <a:r>
              <a:rPr lang="en-US" dirty="0">
                <a:latin typeface="Minion Pro" panose="02040503050306020203" pitchFamily="18" charset="0"/>
              </a:rPr>
              <a:t>History </a:t>
            </a:r>
          </a:p>
          <a:p>
            <a:r>
              <a:rPr lang="en-US" dirty="0">
                <a:latin typeface="Minion Pro" panose="02040503050306020203" pitchFamily="18" charset="0"/>
              </a:rPr>
              <a:t>Respiratory</a:t>
            </a:r>
          </a:p>
          <a:p>
            <a:r>
              <a:rPr lang="en-US" dirty="0">
                <a:latin typeface="Minion Pro" panose="02040503050306020203" pitchFamily="18" charset="0"/>
              </a:rPr>
              <a:t>Neurologic</a:t>
            </a:r>
          </a:p>
          <a:p>
            <a:r>
              <a:rPr lang="en-US" dirty="0">
                <a:latin typeface="Minion Pro" panose="02040503050306020203" pitchFamily="18" charset="0"/>
              </a:rPr>
              <a:t>Circulation</a:t>
            </a:r>
          </a:p>
        </p:txBody>
      </p:sp>
    </p:spTree>
    <p:extLst>
      <p:ext uri="{BB962C8B-B14F-4D97-AF65-F5344CB8AC3E}">
        <p14:creationId xmlns:p14="http://schemas.microsoft.com/office/powerpoint/2010/main" val="7761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Bradycardia Treatment</a:t>
            </a:r>
          </a:p>
        </p:txBody>
      </p:sp>
      <p:sp>
        <p:nvSpPr>
          <p:cNvPr id="15" name="TextBox 14">
            <a:extLst>
              <a:ext uri="{FF2B5EF4-FFF2-40B4-BE49-F238E27FC236}">
                <a16:creationId xmlns:a16="http://schemas.microsoft.com/office/drawing/2014/main" id="{8451DD2D-C14A-CD4C-AB05-9A3494BACE17}"/>
              </a:ext>
            </a:extLst>
          </p:cNvPr>
          <p:cNvSpPr txBox="1"/>
          <p:nvPr/>
        </p:nvSpPr>
        <p:spPr>
          <a:xfrm>
            <a:off x="487809" y="5345512"/>
            <a:ext cx="1413933" cy="954107"/>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Used with permission of the American Academy of Pediatrics, Pediatric Education for Prehospital Professionals, © American Academy of Pediatrics, 2000</a:t>
            </a:r>
          </a:p>
        </p:txBody>
      </p:sp>
      <p:sp>
        <p:nvSpPr>
          <p:cNvPr id="16" name="TextBox 15">
            <a:extLst>
              <a:ext uri="{FF2B5EF4-FFF2-40B4-BE49-F238E27FC236}">
                <a16:creationId xmlns:a16="http://schemas.microsoft.com/office/drawing/2014/main" id="{CCDB0E14-31A6-AF4C-A65D-C30A6B943840}"/>
              </a:ext>
            </a:extLst>
          </p:cNvPr>
          <p:cNvSpPr txBox="1"/>
          <p:nvPr/>
        </p:nvSpPr>
        <p:spPr>
          <a:xfrm>
            <a:off x="3275426" y="5360900"/>
            <a:ext cx="1296574" cy="461665"/>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Jones and Bartlett Publishers. Courtesy of MIEMSS.</a:t>
            </a:r>
          </a:p>
        </p:txBody>
      </p:sp>
      <p:sp>
        <p:nvSpPr>
          <p:cNvPr id="17" name="TextBox 16">
            <a:extLst>
              <a:ext uri="{FF2B5EF4-FFF2-40B4-BE49-F238E27FC236}">
                <a16:creationId xmlns:a16="http://schemas.microsoft.com/office/drawing/2014/main" id="{4E03A539-1E41-ED42-ACB4-9130360D9790}"/>
              </a:ext>
            </a:extLst>
          </p:cNvPr>
          <p:cNvSpPr txBox="1"/>
          <p:nvPr/>
        </p:nvSpPr>
        <p:spPr>
          <a:xfrm>
            <a:off x="4632975" y="5345512"/>
            <a:ext cx="1278174" cy="338554"/>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bymuratdeniz</a:t>
            </a:r>
            <a:r>
              <a:rPr lang="en-US" sz="800" dirty="0">
                <a:solidFill>
                  <a:srgbClr val="000000"/>
                </a:solidFill>
                <a:latin typeface="Arial" pitchFamily="34" charset="0"/>
                <a:cs typeface="Arial" pitchFamily="34" charset="0"/>
              </a:rPr>
              <a:t>/ E+/Getty Images</a:t>
            </a:r>
          </a:p>
        </p:txBody>
      </p:sp>
      <p:sp>
        <p:nvSpPr>
          <p:cNvPr id="19" name="TextBox 18">
            <a:extLst>
              <a:ext uri="{FF2B5EF4-FFF2-40B4-BE49-F238E27FC236}">
                <a16:creationId xmlns:a16="http://schemas.microsoft.com/office/drawing/2014/main" id="{EC055399-256E-8849-8ACE-E16D8C0655CB}"/>
              </a:ext>
            </a:extLst>
          </p:cNvPr>
          <p:cNvSpPr txBox="1"/>
          <p:nvPr/>
        </p:nvSpPr>
        <p:spPr>
          <a:xfrm>
            <a:off x="5968316" y="5364909"/>
            <a:ext cx="1273942" cy="338554"/>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natnaree</a:t>
            </a: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sangkaew</a:t>
            </a:r>
            <a:r>
              <a:rPr lang="en-US" sz="800" dirty="0">
                <a:solidFill>
                  <a:srgbClr val="000000"/>
                </a:solidFill>
                <a:latin typeface="Arial" pitchFamily="34" charset="0"/>
                <a:cs typeface="Arial" pitchFamily="34" charset="0"/>
              </a:rPr>
              <a:t>/Shutterstock</a:t>
            </a:r>
          </a:p>
        </p:txBody>
      </p:sp>
      <p:sp>
        <p:nvSpPr>
          <p:cNvPr id="20" name="TextBox 19">
            <a:extLst>
              <a:ext uri="{FF2B5EF4-FFF2-40B4-BE49-F238E27FC236}">
                <a16:creationId xmlns:a16="http://schemas.microsoft.com/office/drawing/2014/main" id="{83DAA2C4-F081-D24A-A38E-11CF7895A245}"/>
              </a:ext>
            </a:extLst>
          </p:cNvPr>
          <p:cNvSpPr txBox="1"/>
          <p:nvPr/>
        </p:nvSpPr>
        <p:spPr>
          <a:xfrm>
            <a:off x="7277654" y="5345512"/>
            <a:ext cx="1292341" cy="215444"/>
          </a:xfrm>
          <a:prstGeom prst="rect">
            <a:avLst/>
          </a:prstGeom>
          <a:noFill/>
        </p:spPr>
        <p:txBody>
          <a:bodyPr wrap="none" rtlCol="0">
            <a:spAutoFit/>
          </a:bodyPr>
          <a:lstStyle/>
          <a:p>
            <a:pPr algn="ctr"/>
            <a:r>
              <a:rPr lang="en-IN" sz="800" dirty="0">
                <a:solidFill>
                  <a:schemeClr val="bg1">
                    <a:lumMod val="50000"/>
                  </a:schemeClr>
                </a:solidFill>
                <a:latin typeface="Arial" pitchFamily="34" charset="0"/>
                <a:cs typeface="Arial" pitchFamily="34" charset="0"/>
              </a:rPr>
              <a:t>© </a:t>
            </a:r>
            <a:r>
              <a:rPr lang="en-IN" sz="800" dirty="0" err="1">
                <a:solidFill>
                  <a:schemeClr val="bg1">
                    <a:lumMod val="50000"/>
                  </a:schemeClr>
                </a:solidFill>
                <a:latin typeface="Arial" pitchFamily="34" charset="0"/>
                <a:cs typeface="Arial" pitchFamily="34" charset="0"/>
              </a:rPr>
              <a:t>nokwalai</a:t>
            </a:r>
            <a:r>
              <a:rPr lang="en-IN" sz="800" dirty="0">
                <a:solidFill>
                  <a:schemeClr val="bg1">
                    <a:lumMod val="50000"/>
                  </a:schemeClr>
                </a:solidFill>
                <a:latin typeface="Arial" pitchFamily="34" charset="0"/>
                <a:cs typeface="Arial" pitchFamily="34" charset="0"/>
              </a:rPr>
              <a:t>/</a:t>
            </a:r>
            <a:r>
              <a:rPr lang="en-IN" sz="800" dirty="0" err="1">
                <a:solidFill>
                  <a:schemeClr val="bg1">
                    <a:lumMod val="50000"/>
                  </a:schemeClr>
                </a:solidFill>
                <a:latin typeface="Arial" pitchFamily="34" charset="0"/>
                <a:cs typeface="Arial" pitchFamily="34" charset="0"/>
              </a:rPr>
              <a:t>Shutterstock</a:t>
            </a:r>
            <a:endParaRPr lang="en-IN" sz="800" dirty="0">
              <a:solidFill>
                <a:schemeClr val="bg1">
                  <a:lumMod val="50000"/>
                </a:schemeClr>
              </a:solidFill>
              <a:latin typeface="Arial" pitchFamily="34" charset="0"/>
              <a:cs typeface="Arial" pitchFamily="34" charset="0"/>
            </a:endParaRPr>
          </a:p>
        </p:txBody>
      </p:sp>
      <p:pic>
        <p:nvPicPr>
          <p:cNvPr id="4" name="Picture 3" descr="The first step shows an illustration of the pediatric assessment triangle. The second step shows the flowchart for performing primary survey. The third step shows an oxygen mask and is labeled Provide oxygen or ventilations. The fourth step shows a monitor and is labeled Initiate monitoring. The fifth step asks to establish vascular access and shows a patient's arm. The sixth step shows medicinal pills and is labeled Identify and treat reversible causes." title="A pictorial chart shows the process for bradycardia treatment.">
            <a:extLst>
              <a:ext uri="{FF2B5EF4-FFF2-40B4-BE49-F238E27FC236}">
                <a16:creationId xmlns:a16="http://schemas.microsoft.com/office/drawing/2014/main" id="{208DC590-9583-FA4B-ADED-F036A91680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809" y="1980744"/>
            <a:ext cx="8168382" cy="3378200"/>
          </a:xfrm>
          <a:prstGeom prst="rect">
            <a:avLst/>
          </a:prstGeom>
        </p:spPr>
      </p:pic>
    </p:spTree>
    <p:extLst>
      <p:ext uri="{BB962C8B-B14F-4D97-AF65-F5344CB8AC3E}">
        <p14:creationId xmlns:p14="http://schemas.microsoft.com/office/powerpoint/2010/main" val="120222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Bradycardia Treatment</a:t>
            </a:r>
          </a:p>
        </p:txBody>
      </p:sp>
      <p:sp>
        <p:nvSpPr>
          <p:cNvPr id="6" name="Content Placeholder 5">
            <a:extLst>
              <a:ext uri="{FF2B5EF4-FFF2-40B4-BE49-F238E27FC236}">
                <a16:creationId xmlns:a16="http://schemas.microsoft.com/office/drawing/2014/main" id="{F378AD82-6550-4B33-9DFC-17F14204798B}"/>
              </a:ext>
            </a:extLst>
          </p:cNvPr>
          <p:cNvSpPr>
            <a:spLocks noGrp="1"/>
          </p:cNvSpPr>
          <p:nvPr>
            <p:ph sz="half" idx="1"/>
          </p:nvPr>
        </p:nvSpPr>
        <p:spPr>
          <a:xfrm>
            <a:off x="685800" y="1884140"/>
            <a:ext cx="3641598" cy="4729436"/>
          </a:xfrm>
        </p:spPr>
        <p:txBody>
          <a:bodyPr>
            <a:normAutofit/>
          </a:bodyPr>
          <a:lstStyle/>
          <a:p>
            <a:pPr marL="0" indent="0">
              <a:buNone/>
            </a:pPr>
            <a:r>
              <a:rPr lang="en-US" sz="2400" dirty="0"/>
              <a:t>Stable</a:t>
            </a:r>
          </a:p>
          <a:p>
            <a:r>
              <a:rPr lang="en-US" sz="2100" dirty="0"/>
              <a:t>Monitor closely and transport.</a:t>
            </a:r>
          </a:p>
        </p:txBody>
      </p:sp>
      <p:sp>
        <p:nvSpPr>
          <p:cNvPr id="9" name="Content Placeholder 8">
            <a:extLst>
              <a:ext uri="{FF2B5EF4-FFF2-40B4-BE49-F238E27FC236}">
                <a16:creationId xmlns:a16="http://schemas.microsoft.com/office/drawing/2014/main" id="{42C13331-CD97-454F-ABFD-74F1105D9D0A}"/>
              </a:ext>
            </a:extLst>
          </p:cNvPr>
          <p:cNvSpPr>
            <a:spLocks noGrp="1"/>
          </p:cNvSpPr>
          <p:nvPr>
            <p:ph sz="half" idx="2"/>
          </p:nvPr>
        </p:nvSpPr>
        <p:spPr>
          <a:xfrm>
            <a:off x="4811526" y="1911436"/>
            <a:ext cx="3646674" cy="4729436"/>
          </a:xfrm>
        </p:spPr>
        <p:txBody>
          <a:bodyPr>
            <a:noAutofit/>
          </a:bodyPr>
          <a:lstStyle/>
          <a:p>
            <a:pPr marL="342900" lvl="1" indent="0">
              <a:buNone/>
            </a:pPr>
            <a:r>
              <a:rPr lang="en-US" sz="2400" dirty="0"/>
              <a:t>Unstable</a:t>
            </a:r>
          </a:p>
          <a:p>
            <a:pPr lvl="1">
              <a:buFont typeface="Wingdings" pitchFamily="2" charset="2"/>
              <a:buChar char="§"/>
            </a:pPr>
            <a:r>
              <a:rPr lang="en-US" sz="2100" dirty="0"/>
              <a:t>Correct hypoxia.</a:t>
            </a:r>
          </a:p>
          <a:p>
            <a:pPr lvl="1">
              <a:buFont typeface="Wingdings" pitchFamily="2" charset="2"/>
              <a:buChar char="§"/>
            </a:pPr>
            <a:r>
              <a:rPr lang="en-US" sz="2100" dirty="0"/>
              <a:t>Initiate CPR, if appropriate.</a:t>
            </a:r>
          </a:p>
          <a:p>
            <a:pPr lvl="1">
              <a:buFont typeface="Wingdings" pitchFamily="2" charset="2"/>
              <a:buChar char="§"/>
            </a:pPr>
            <a:r>
              <a:rPr lang="en-US" sz="2100" dirty="0"/>
              <a:t>Administer epinephrine.</a:t>
            </a:r>
          </a:p>
          <a:p>
            <a:pPr lvl="1">
              <a:buFont typeface="Wingdings" pitchFamily="2" charset="2"/>
              <a:buChar char="§"/>
            </a:pPr>
            <a:r>
              <a:rPr lang="en-US" sz="2100" dirty="0"/>
              <a:t>Administer atropine.</a:t>
            </a:r>
          </a:p>
          <a:p>
            <a:pPr lvl="1">
              <a:buFont typeface="Wingdings" pitchFamily="2" charset="2"/>
              <a:buChar char="§"/>
            </a:pPr>
            <a:r>
              <a:rPr lang="en-US" sz="2100" dirty="0"/>
              <a:t>Treat reversible causes.</a:t>
            </a:r>
          </a:p>
          <a:p>
            <a:pPr lvl="1">
              <a:buFont typeface="Wingdings" pitchFamily="2" charset="2"/>
              <a:buChar char="§"/>
            </a:pPr>
            <a:r>
              <a:rPr lang="en-US" sz="2100" dirty="0"/>
              <a:t>Consider transcutaneous pacing.</a:t>
            </a:r>
          </a:p>
        </p:txBody>
      </p:sp>
    </p:spTree>
    <p:extLst>
      <p:ext uri="{BB962C8B-B14F-4D97-AF65-F5344CB8AC3E}">
        <p14:creationId xmlns:p14="http://schemas.microsoft.com/office/powerpoint/2010/main" val="267135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2</a:t>
            </a:r>
          </a:p>
        </p:txBody>
      </p:sp>
      <p:sp>
        <p:nvSpPr>
          <p:cNvPr id="3" name="Content Placeholder 2"/>
          <p:cNvSpPr>
            <a:spLocks noGrp="1"/>
          </p:cNvSpPr>
          <p:nvPr>
            <p:ph idx="1"/>
          </p:nvPr>
        </p:nvSpPr>
        <p:spPr>
          <a:xfrm>
            <a:off x="694373" y="1982199"/>
            <a:ext cx="7715250" cy="4699047"/>
          </a:xfrm>
        </p:spPr>
        <p:txBody>
          <a:bodyPr/>
          <a:lstStyle/>
          <a:p>
            <a:r>
              <a:rPr lang="en-US" dirty="0">
                <a:latin typeface="Minion Pro" panose="02040503050306020203" pitchFamily="18" charset="0"/>
              </a:rPr>
              <a:t>Dispatch</a:t>
            </a:r>
          </a:p>
          <a:p>
            <a:pPr lvl="1"/>
            <a:r>
              <a:rPr lang="en-US" dirty="0">
                <a:latin typeface="Minion Pro" panose="02040503050306020203" pitchFamily="18" charset="0"/>
              </a:rPr>
              <a:t>You and your partner are responding to a 7-year-old “drowning, unresponsive” call at a river park. It is 1730 p.m. on a Saturday evening. Outside temperature is 94°F (34.4°C).</a:t>
            </a:r>
          </a:p>
          <a:p>
            <a:endParaRPr lang="en-US" dirty="0"/>
          </a:p>
          <a:p>
            <a:endParaRPr lang="en-US" dirty="0"/>
          </a:p>
        </p:txBody>
      </p:sp>
    </p:spTree>
    <p:extLst>
      <p:ext uri="{BB962C8B-B14F-4D97-AF65-F5344CB8AC3E}">
        <p14:creationId xmlns:p14="http://schemas.microsoft.com/office/powerpoint/2010/main" val="392496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Initial Observations</a:t>
            </a:r>
            <a:endParaRPr lang="en-US" dirty="0"/>
          </a:p>
        </p:txBody>
      </p:sp>
      <p:sp>
        <p:nvSpPr>
          <p:cNvPr id="3" name="Content Placeholder 2"/>
          <p:cNvSpPr>
            <a:spLocks noGrp="1"/>
          </p:cNvSpPr>
          <p:nvPr>
            <p:ph idx="1"/>
          </p:nvPr>
        </p:nvSpPr>
        <p:spPr>
          <a:xfrm>
            <a:off x="694373" y="1927607"/>
            <a:ext cx="7715250" cy="4699047"/>
          </a:xfrm>
        </p:spPr>
        <p:txBody>
          <a:bodyPr/>
          <a:lstStyle/>
          <a:p>
            <a:pPr marL="341313" lvl="1" indent="-231775">
              <a:buFont typeface="Wingdings" pitchFamily="2" charset="2"/>
              <a:buChar char="§"/>
            </a:pPr>
            <a:r>
              <a:rPr lang="en-US" sz="2100" dirty="0">
                <a:latin typeface="Minion Pro" panose="02040503050306020203" pitchFamily="18" charset="0"/>
              </a:rPr>
              <a:t>A bystander waves you over. You see a female lying on the ground with a life vest around her waist. She is not moving. A family member is performing hands-only CPR.</a:t>
            </a:r>
          </a:p>
          <a:p>
            <a:pPr marL="342900" lvl="1" indent="0">
              <a:buNone/>
            </a:pPr>
            <a:endParaRPr lang="en-US" dirty="0"/>
          </a:p>
        </p:txBody>
      </p:sp>
      <p:sp>
        <p:nvSpPr>
          <p:cNvPr id="7" name="TextBox 6"/>
          <p:cNvSpPr txBox="1"/>
          <p:nvPr/>
        </p:nvSpPr>
        <p:spPr>
          <a:xfrm>
            <a:off x="2344918" y="6272388"/>
            <a:ext cx="4414160" cy="338554"/>
          </a:xfrm>
          <a:prstGeom prst="rect">
            <a:avLst/>
          </a:prstGeom>
          <a:noFill/>
        </p:spPr>
        <p:txBody>
          <a:bodyPr wrap="square" rtlCol="0">
            <a:spAutoFit/>
          </a:bodyPr>
          <a:lstStyle/>
          <a:p>
            <a:pPr algn="ctr"/>
            <a:r>
              <a:rPr lang="en-US" sz="800" dirty="0">
                <a:solidFill>
                  <a:schemeClr val="bg1">
                    <a:lumMod val="50000"/>
                  </a:schemeClr>
                </a:solidFill>
                <a:latin typeface="Arial" pitchFamily="34" charset="0"/>
                <a:cs typeface="Arial" pitchFamily="34" charset="0"/>
              </a:rPr>
              <a:t>Used with permission of the American Academy of Pediatrics, Pediatric Education for </a:t>
            </a:r>
            <a:r>
              <a:rPr lang="en-US" sz="800" dirty="0" err="1">
                <a:solidFill>
                  <a:schemeClr val="bg1">
                    <a:lumMod val="50000"/>
                  </a:schemeClr>
                </a:solidFill>
                <a:latin typeface="Arial" pitchFamily="34" charset="0"/>
                <a:cs typeface="Arial" pitchFamily="34" charset="0"/>
              </a:rPr>
              <a:t>Prehospital</a:t>
            </a:r>
            <a:r>
              <a:rPr lang="en-US" sz="800" dirty="0">
                <a:solidFill>
                  <a:schemeClr val="bg1">
                    <a:lumMod val="50000"/>
                  </a:schemeClr>
                </a:solidFill>
                <a:latin typeface="Arial" pitchFamily="34" charset="0"/>
                <a:cs typeface="Arial" pitchFamily="34" charset="0"/>
              </a:rPr>
              <a:t> Professionals, © American Academy of Pediatrics, 2000</a:t>
            </a:r>
            <a:endParaRPr lang="en-IN" sz="800" dirty="0">
              <a:solidFill>
                <a:schemeClr val="bg1">
                  <a:lumMod val="50000"/>
                </a:schemeClr>
              </a:solidFill>
              <a:latin typeface="Arial" pitchFamily="34" charset="0"/>
              <a:cs typeface="Arial" pitchFamily="34" charset="0"/>
            </a:endParaRPr>
          </a:p>
        </p:txBody>
      </p:sp>
      <p:pic>
        <p:nvPicPr>
          <p:cNvPr id="3074" name="Picture 2" descr="The illustration depicts a triangle that is distinguished into three parts labeling the observations as follows. Appearance: Unresponsive. Work of Breathing: Apneic. Circulation to skin: Cyanotic." title="An illustration shows the initial observations in a child."/>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2710058" y="2929696"/>
            <a:ext cx="3723883" cy="3326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556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Discussion</a:t>
            </a:r>
            <a:endParaRPr lang="en-US" dirty="0"/>
          </a:p>
        </p:txBody>
      </p:sp>
      <p:sp>
        <p:nvSpPr>
          <p:cNvPr id="3" name="Content Placeholder 2"/>
          <p:cNvSpPr>
            <a:spLocks noGrp="1"/>
          </p:cNvSpPr>
          <p:nvPr>
            <p:ph idx="1"/>
          </p:nvPr>
        </p:nvSpPr>
        <p:spPr>
          <a:xfrm>
            <a:off x="694373" y="1873015"/>
            <a:ext cx="7715250" cy="4699047"/>
          </a:xfrm>
        </p:spPr>
        <p:txBody>
          <a:bodyPr/>
          <a:lstStyle/>
          <a:p>
            <a:r>
              <a:rPr lang="en-US" dirty="0">
                <a:latin typeface="Minion Pro" panose="02040503050306020203" pitchFamily="18" charset="0"/>
              </a:rPr>
              <a:t>Is this patient “Quick” or “Not Quick”?</a:t>
            </a:r>
          </a:p>
          <a:p>
            <a:r>
              <a:rPr lang="en-US" dirty="0">
                <a:latin typeface="Minion Pro" panose="02040503050306020203" pitchFamily="18" charset="0"/>
              </a:rPr>
              <a:t>Have you identified any possible red flags?</a:t>
            </a:r>
          </a:p>
        </p:txBody>
      </p:sp>
    </p:spTree>
    <p:extLst>
      <p:ext uri="{BB962C8B-B14F-4D97-AF65-F5344CB8AC3E}">
        <p14:creationId xmlns:p14="http://schemas.microsoft.com/office/powerpoint/2010/main" val="218188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Primary Survey</a:t>
            </a:r>
            <a:endParaRPr lang="en-US" dirty="0"/>
          </a:p>
        </p:txBody>
      </p:sp>
      <p:sp>
        <p:nvSpPr>
          <p:cNvPr id="3" name="Content Placeholder 2"/>
          <p:cNvSpPr>
            <a:spLocks noGrp="1"/>
          </p:cNvSpPr>
          <p:nvPr>
            <p:ph idx="1"/>
          </p:nvPr>
        </p:nvSpPr>
        <p:spPr>
          <a:xfrm>
            <a:off x="694373" y="1927607"/>
            <a:ext cx="7715250" cy="4699047"/>
          </a:xfrm>
        </p:spPr>
        <p:txBody>
          <a:bodyPr/>
          <a:lstStyle/>
          <a:p>
            <a:pPr marL="341313" lvl="2" indent="-163513">
              <a:buFont typeface="Wingdings" pitchFamily="2" charset="2"/>
              <a:buChar char="§"/>
            </a:pPr>
            <a:r>
              <a:rPr lang="en-US" sz="2100" dirty="0">
                <a:latin typeface="Minion Pro" panose="02040503050306020203" pitchFamily="18" charset="0"/>
              </a:rPr>
              <a:t>Primary survey</a:t>
            </a:r>
          </a:p>
          <a:p>
            <a:pPr marL="573088" lvl="3" indent="-231775"/>
            <a:r>
              <a:rPr lang="en-US" sz="1800" b="1" dirty="0">
                <a:latin typeface="Minion Pro" panose="02040503050306020203" pitchFamily="18" charset="0"/>
              </a:rPr>
              <a:t>X </a:t>
            </a:r>
            <a:r>
              <a:rPr lang="en-US" sz="1800" dirty="0">
                <a:latin typeface="Minion Pro" panose="02040503050306020203" pitchFamily="18" charset="0"/>
              </a:rPr>
              <a:t>‒ No bleeding found.</a:t>
            </a:r>
          </a:p>
          <a:p>
            <a:pPr marL="573088" lvl="3" indent="-231775"/>
            <a:r>
              <a:rPr lang="en-US" sz="1800" b="1" dirty="0">
                <a:latin typeface="Minion Pro" panose="02040503050306020203" pitchFamily="18" charset="0"/>
              </a:rPr>
              <a:t>A</a:t>
            </a:r>
            <a:r>
              <a:rPr lang="en-US" sz="1800" dirty="0">
                <a:latin typeface="Minion Pro" panose="02040503050306020203" pitchFamily="18" charset="0"/>
              </a:rPr>
              <a:t> – Clear, no obstruction.</a:t>
            </a:r>
          </a:p>
          <a:p>
            <a:pPr marL="573088" lvl="3" indent="-231775"/>
            <a:r>
              <a:rPr lang="en-US" sz="1800" b="1" dirty="0">
                <a:latin typeface="Minion Pro" panose="02040503050306020203" pitchFamily="18" charset="0"/>
              </a:rPr>
              <a:t>B </a:t>
            </a:r>
            <a:r>
              <a:rPr lang="en-US" sz="1800" dirty="0">
                <a:latin typeface="Minion Pro" panose="02040503050306020203" pitchFamily="18" charset="0"/>
              </a:rPr>
              <a:t>– Apneic.</a:t>
            </a:r>
          </a:p>
          <a:p>
            <a:pPr marL="573088" lvl="3" indent="-231775"/>
            <a:r>
              <a:rPr lang="en-US" sz="1800" b="1" dirty="0">
                <a:latin typeface="Minion Pro" panose="02040503050306020203" pitchFamily="18" charset="0"/>
              </a:rPr>
              <a:t>C</a:t>
            </a:r>
            <a:r>
              <a:rPr lang="en-US" sz="1800" dirty="0">
                <a:latin typeface="Minion Pro" panose="02040503050306020203" pitchFamily="18" charset="0"/>
              </a:rPr>
              <a:t> – Absent brachial pulses. Skin is cyanotic, cold, and wet to touch.</a:t>
            </a:r>
          </a:p>
          <a:p>
            <a:pPr marL="573088" lvl="3" indent="-231775"/>
            <a:r>
              <a:rPr lang="en-US" sz="1800" b="1" dirty="0">
                <a:latin typeface="Minion Pro" panose="02040503050306020203" pitchFamily="18" charset="0"/>
              </a:rPr>
              <a:t>D </a:t>
            </a:r>
            <a:r>
              <a:rPr lang="en-US" sz="1800" dirty="0">
                <a:latin typeface="Minion Pro" panose="02040503050306020203" pitchFamily="18" charset="0"/>
              </a:rPr>
              <a:t>– Unresponsive; GCS = 3 (E1, V1, M1).</a:t>
            </a:r>
          </a:p>
          <a:p>
            <a:pPr marL="573088" lvl="3" indent="-231775"/>
            <a:r>
              <a:rPr lang="en-US" sz="1800" b="1" dirty="0">
                <a:latin typeface="Minion Pro" panose="02040503050306020203" pitchFamily="18" charset="0"/>
              </a:rPr>
              <a:t>E</a:t>
            </a:r>
            <a:r>
              <a:rPr lang="en-US" sz="1800" dirty="0">
                <a:latin typeface="Minion Pro" panose="02040503050306020203" pitchFamily="18" charset="0"/>
              </a:rPr>
              <a:t> – Lying supine on ground.</a:t>
            </a:r>
          </a:p>
        </p:txBody>
      </p:sp>
    </p:spTree>
    <p:extLst>
      <p:ext uri="{BB962C8B-B14F-4D97-AF65-F5344CB8AC3E}">
        <p14:creationId xmlns:p14="http://schemas.microsoft.com/office/powerpoint/2010/main" val="107904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Pediatric ECG</a:t>
            </a:r>
          </a:p>
        </p:txBody>
      </p:sp>
      <p:sp>
        <p:nvSpPr>
          <p:cNvPr id="3" name="Content Placeholder 2"/>
          <p:cNvSpPr>
            <a:spLocks noGrp="1"/>
          </p:cNvSpPr>
          <p:nvPr>
            <p:ph sz="half" idx="1"/>
          </p:nvPr>
        </p:nvSpPr>
        <p:spPr>
          <a:xfrm>
            <a:off x="346911" y="2209801"/>
            <a:ext cx="3920289" cy="3276600"/>
          </a:xfrm>
        </p:spPr>
        <p:txBody>
          <a:bodyPr>
            <a:normAutofit/>
          </a:bodyPr>
          <a:lstStyle/>
          <a:p>
            <a:r>
              <a:rPr lang="en-US" sz="2100" dirty="0"/>
              <a:t>Heart rate &gt;100 beats/min</a:t>
            </a:r>
          </a:p>
          <a:p>
            <a:r>
              <a:rPr lang="en-US" sz="2100" dirty="0"/>
              <a:t>Rightward QRS axis </a:t>
            </a:r>
          </a:p>
          <a:p>
            <a:pPr>
              <a:defRPr/>
            </a:pPr>
            <a:endParaRPr lang="en-US" sz="2100" dirty="0"/>
          </a:p>
        </p:txBody>
      </p:sp>
      <p:pic>
        <p:nvPicPr>
          <p:cNvPr id="4" name="Picture 3" descr="Labels on the first curve read, a V R, V 1, and V 4. Labels on the second curve read, a V L, V 2, and V 5. Labels on the third curve read, a V P, V 3, and V 6." title="A graph shows a normal E C G in a chil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14" y="3276600"/>
            <a:ext cx="7899972" cy="2863466"/>
          </a:xfrm>
          <a:prstGeom prst="rect">
            <a:avLst/>
          </a:prstGeom>
        </p:spPr>
      </p:pic>
    </p:spTree>
    <p:extLst>
      <p:ext uri="{BB962C8B-B14F-4D97-AF65-F5344CB8AC3E}">
        <p14:creationId xmlns:p14="http://schemas.microsoft.com/office/powerpoint/2010/main" val="55601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A04D-2EFF-41CD-A08A-E0B71E11675F}"/>
              </a:ext>
            </a:extLst>
          </p:cNvPr>
          <p:cNvSpPr>
            <a:spLocks noGrp="1"/>
          </p:cNvSpPr>
          <p:nvPr>
            <p:ph type="title"/>
          </p:nvPr>
        </p:nvSpPr>
        <p:spPr/>
        <p:txBody>
          <a:bodyPr/>
          <a:lstStyle/>
          <a:p>
            <a:r>
              <a:rPr lang="en-US"/>
              <a:t>Life Threat Management</a:t>
            </a:r>
            <a:endParaRPr lang="en-US" dirty="0"/>
          </a:p>
        </p:txBody>
      </p:sp>
      <p:sp>
        <p:nvSpPr>
          <p:cNvPr id="3" name="Content Placeholder 2">
            <a:extLst>
              <a:ext uri="{FF2B5EF4-FFF2-40B4-BE49-F238E27FC236}">
                <a16:creationId xmlns:a16="http://schemas.microsoft.com/office/drawing/2014/main" id="{79A9125A-2D78-4823-BADA-3D97488CD096}"/>
              </a:ext>
            </a:extLst>
          </p:cNvPr>
          <p:cNvSpPr>
            <a:spLocks noGrp="1"/>
          </p:cNvSpPr>
          <p:nvPr>
            <p:ph idx="1"/>
          </p:nvPr>
        </p:nvSpPr>
        <p:spPr>
          <a:xfrm>
            <a:off x="694373" y="1927607"/>
            <a:ext cx="7715250" cy="4699047"/>
          </a:xfrm>
        </p:spPr>
        <p:txBody>
          <a:bodyPr/>
          <a:lstStyle/>
          <a:p>
            <a:r>
              <a:rPr lang="en-US" dirty="0">
                <a:latin typeface="Minion Pro" panose="02040503050306020203" pitchFamily="18" charset="0"/>
              </a:rPr>
              <a:t>How do you ensure high-quality CPR in pediatric patients? </a:t>
            </a:r>
          </a:p>
        </p:txBody>
      </p:sp>
    </p:spTree>
    <p:extLst>
      <p:ext uri="{BB962C8B-B14F-4D97-AF65-F5344CB8AC3E}">
        <p14:creationId xmlns:p14="http://schemas.microsoft.com/office/powerpoint/2010/main" val="261965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Detailed Assessment</a:t>
            </a:r>
            <a:endParaRPr lang="en-US" dirty="0"/>
          </a:p>
        </p:txBody>
      </p:sp>
      <p:sp>
        <p:nvSpPr>
          <p:cNvPr id="3" name="Content Placeholder 2"/>
          <p:cNvSpPr>
            <a:spLocks noGrp="1"/>
          </p:cNvSpPr>
          <p:nvPr>
            <p:ph idx="1"/>
          </p:nvPr>
        </p:nvSpPr>
        <p:spPr>
          <a:xfrm>
            <a:off x="694373" y="1954903"/>
            <a:ext cx="7715250" cy="4699047"/>
          </a:xfrm>
        </p:spPr>
        <p:txBody>
          <a:bodyPr/>
          <a:lstStyle/>
          <a:p>
            <a:r>
              <a:rPr lang="en-US" dirty="0">
                <a:latin typeface="Minion Pro" panose="02040503050306020203" pitchFamily="18" charset="0"/>
              </a:rPr>
              <a:t>History taking</a:t>
            </a:r>
          </a:p>
          <a:p>
            <a:pPr lvl="1"/>
            <a:r>
              <a:rPr lang="en-US" b="1" dirty="0">
                <a:latin typeface="Minion Pro" panose="02040503050306020203" pitchFamily="18" charset="0"/>
              </a:rPr>
              <a:t>O </a:t>
            </a:r>
            <a:r>
              <a:rPr lang="en-US" dirty="0">
                <a:latin typeface="Minion Pro" panose="02040503050306020203" pitchFamily="18" charset="0"/>
              </a:rPr>
              <a:t>– 30 minutes </a:t>
            </a:r>
          </a:p>
          <a:p>
            <a:pPr lvl="1"/>
            <a:r>
              <a:rPr lang="en-US" b="1" dirty="0">
                <a:latin typeface="Minion Pro" panose="02040503050306020203" pitchFamily="18" charset="0"/>
              </a:rPr>
              <a:t>P</a:t>
            </a:r>
            <a:r>
              <a:rPr lang="en-US" dirty="0">
                <a:latin typeface="Minion Pro" panose="02040503050306020203" pitchFamily="18" charset="0"/>
              </a:rPr>
              <a:t> – Unknown</a:t>
            </a:r>
          </a:p>
          <a:p>
            <a:pPr lvl="1"/>
            <a:r>
              <a:rPr lang="en-US" b="1" dirty="0">
                <a:latin typeface="Minion Pro" panose="02040503050306020203" pitchFamily="18" charset="0"/>
              </a:rPr>
              <a:t>Q</a:t>
            </a:r>
            <a:r>
              <a:rPr lang="en-US" dirty="0">
                <a:latin typeface="Minion Pro" panose="02040503050306020203" pitchFamily="18" charset="0"/>
              </a:rPr>
              <a:t> – None</a:t>
            </a:r>
          </a:p>
          <a:p>
            <a:pPr lvl="1"/>
            <a:r>
              <a:rPr lang="en-US" b="1" dirty="0">
                <a:latin typeface="Minion Pro" panose="02040503050306020203" pitchFamily="18" charset="0"/>
              </a:rPr>
              <a:t>R</a:t>
            </a:r>
            <a:r>
              <a:rPr lang="en-US" dirty="0">
                <a:latin typeface="Minion Pro" panose="02040503050306020203" pitchFamily="18" charset="0"/>
              </a:rPr>
              <a:t> – None</a:t>
            </a:r>
          </a:p>
          <a:p>
            <a:pPr lvl="1"/>
            <a:r>
              <a:rPr lang="en-US" b="1" dirty="0">
                <a:latin typeface="Minion Pro" panose="02040503050306020203" pitchFamily="18" charset="0"/>
              </a:rPr>
              <a:t>S </a:t>
            </a:r>
            <a:r>
              <a:rPr lang="en-US" dirty="0">
                <a:latin typeface="Minion Pro" panose="02040503050306020203" pitchFamily="18" charset="0"/>
              </a:rPr>
              <a:t>– Unknown</a:t>
            </a:r>
          </a:p>
          <a:p>
            <a:pPr lvl="1"/>
            <a:r>
              <a:rPr lang="en-US" b="1" dirty="0">
                <a:latin typeface="Minion Pro" panose="02040503050306020203" pitchFamily="18" charset="0"/>
              </a:rPr>
              <a:t>T</a:t>
            </a:r>
            <a:r>
              <a:rPr lang="en-US" dirty="0">
                <a:latin typeface="Minion Pro" panose="02040503050306020203" pitchFamily="18" charset="0"/>
              </a:rPr>
              <a:t> – 30 minutes</a:t>
            </a:r>
          </a:p>
        </p:txBody>
      </p:sp>
    </p:spTree>
    <p:extLst>
      <p:ext uri="{BB962C8B-B14F-4D97-AF65-F5344CB8AC3E}">
        <p14:creationId xmlns:p14="http://schemas.microsoft.com/office/powerpoint/2010/main" val="26644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a:t>Detailed Assessment</a:t>
            </a:r>
            <a:br>
              <a:rPr lang="en-US"/>
            </a:br>
            <a:endParaRPr lang="en-US" dirty="0"/>
          </a:p>
        </p:txBody>
      </p:sp>
      <p:sp>
        <p:nvSpPr>
          <p:cNvPr id="3" name="Content Placeholder 2"/>
          <p:cNvSpPr>
            <a:spLocks noGrp="1"/>
          </p:cNvSpPr>
          <p:nvPr>
            <p:ph idx="1"/>
          </p:nvPr>
        </p:nvSpPr>
        <p:spPr>
          <a:xfrm>
            <a:off x="694373" y="1845719"/>
            <a:ext cx="7715250" cy="4699047"/>
          </a:xfrm>
        </p:spPr>
        <p:txBody>
          <a:bodyPr/>
          <a:lstStyle/>
          <a:p>
            <a:r>
              <a:rPr lang="en-US" dirty="0">
                <a:latin typeface="Minion Pro" panose="02040503050306020203" pitchFamily="18" charset="0"/>
              </a:rPr>
              <a:t>History taking</a:t>
            </a:r>
          </a:p>
          <a:p>
            <a:pPr marL="463550" lvl="2" indent="-176213">
              <a:buFont typeface="Arial" pitchFamily="34" charset="0"/>
              <a:buChar char="•"/>
            </a:pPr>
            <a:r>
              <a:rPr lang="en-US" sz="1800" b="1" dirty="0">
                <a:latin typeface="Minion Pro" panose="02040503050306020203" pitchFamily="18" charset="0"/>
              </a:rPr>
              <a:t>S </a:t>
            </a:r>
            <a:r>
              <a:rPr lang="en-US" sz="1800" dirty="0">
                <a:latin typeface="Minion Pro" panose="02040503050306020203" pitchFamily="18" charset="0"/>
              </a:rPr>
              <a:t>‒ Unresponsive, apneic, hypothermic</a:t>
            </a:r>
          </a:p>
          <a:p>
            <a:pPr marL="463550" lvl="2" indent="-176213">
              <a:buFont typeface="Arial" pitchFamily="34" charset="0"/>
              <a:buChar char="•"/>
            </a:pPr>
            <a:r>
              <a:rPr lang="en-US" sz="1800" b="1" dirty="0">
                <a:latin typeface="Minion Pro" panose="02040503050306020203" pitchFamily="18" charset="0"/>
              </a:rPr>
              <a:t>A</a:t>
            </a:r>
            <a:r>
              <a:rPr lang="en-US" sz="1800" dirty="0">
                <a:latin typeface="Minion Pro" panose="02040503050306020203" pitchFamily="18" charset="0"/>
              </a:rPr>
              <a:t> ‒ No known allergies</a:t>
            </a:r>
          </a:p>
          <a:p>
            <a:pPr marL="463550" lvl="2" indent="-176213">
              <a:buFont typeface="Arial" pitchFamily="34" charset="0"/>
              <a:buChar char="•"/>
            </a:pPr>
            <a:r>
              <a:rPr lang="en-US" sz="1800" b="1" dirty="0">
                <a:latin typeface="Minion Pro" panose="02040503050306020203" pitchFamily="18" charset="0"/>
              </a:rPr>
              <a:t>M </a:t>
            </a:r>
            <a:r>
              <a:rPr lang="en-US" sz="1800" dirty="0">
                <a:latin typeface="Minion Pro" panose="02040503050306020203" pitchFamily="18" charset="0"/>
              </a:rPr>
              <a:t>‒ None</a:t>
            </a:r>
          </a:p>
          <a:p>
            <a:pPr marL="463550" lvl="2" indent="-176213">
              <a:buFont typeface="Arial" pitchFamily="34" charset="0"/>
              <a:buChar char="•"/>
            </a:pPr>
            <a:r>
              <a:rPr lang="en-US" sz="1800" b="1" dirty="0">
                <a:latin typeface="Minion Pro" panose="02040503050306020203" pitchFamily="18" charset="0"/>
              </a:rPr>
              <a:t>P</a:t>
            </a:r>
            <a:r>
              <a:rPr lang="en-US" sz="1800" dirty="0">
                <a:latin typeface="Minion Pro" panose="02040503050306020203" pitchFamily="18" charset="0"/>
              </a:rPr>
              <a:t> ‒ None</a:t>
            </a:r>
          </a:p>
          <a:p>
            <a:pPr marL="463550" lvl="2" indent="-176213">
              <a:buFont typeface="Arial" pitchFamily="34" charset="0"/>
              <a:buChar char="•"/>
            </a:pPr>
            <a:r>
              <a:rPr lang="en-US" sz="1800" b="1" dirty="0">
                <a:latin typeface="Minion Pro" panose="02040503050306020203" pitchFamily="18" charset="0"/>
              </a:rPr>
              <a:t>L </a:t>
            </a:r>
            <a:r>
              <a:rPr lang="en-US" sz="1800" dirty="0">
                <a:latin typeface="Minion Pro" panose="02040503050306020203" pitchFamily="18" charset="0"/>
              </a:rPr>
              <a:t>‒ Snack at 1600</a:t>
            </a:r>
          </a:p>
          <a:p>
            <a:pPr marL="463550" lvl="2" indent="-176213">
              <a:buFont typeface="Arial" pitchFamily="34" charset="0"/>
              <a:buChar char="•"/>
            </a:pPr>
            <a:r>
              <a:rPr lang="en-US" sz="1800" b="1" dirty="0">
                <a:latin typeface="Minion Pro" panose="02040503050306020203" pitchFamily="18" charset="0"/>
              </a:rPr>
              <a:t>E </a:t>
            </a:r>
            <a:r>
              <a:rPr lang="en-US" sz="1800" dirty="0">
                <a:latin typeface="Minion Pro" panose="02040503050306020203" pitchFamily="18" charset="0"/>
              </a:rPr>
              <a:t>‒ Fell into fast moving river</a:t>
            </a:r>
          </a:p>
          <a:p>
            <a:pPr marL="463550" lvl="2" indent="-176213">
              <a:buFont typeface="Arial" pitchFamily="34" charset="0"/>
              <a:buChar char="•"/>
            </a:pPr>
            <a:r>
              <a:rPr lang="en-US" sz="1800" b="1" dirty="0">
                <a:latin typeface="Minion Pro" panose="02040503050306020203" pitchFamily="18" charset="0"/>
              </a:rPr>
              <a:t>R</a:t>
            </a:r>
            <a:r>
              <a:rPr lang="en-US" sz="1800" dirty="0">
                <a:latin typeface="Minion Pro" panose="02040503050306020203" pitchFamily="18" charset="0"/>
              </a:rPr>
              <a:t> – None</a:t>
            </a:r>
          </a:p>
        </p:txBody>
      </p:sp>
    </p:spTree>
    <p:extLst>
      <p:ext uri="{BB962C8B-B14F-4D97-AF65-F5344CB8AC3E}">
        <p14:creationId xmlns:p14="http://schemas.microsoft.com/office/powerpoint/2010/main" val="160286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pPr>
              <a:defRPr/>
            </a:pPr>
            <a:r>
              <a:rPr lang="en-US" dirty="0">
                <a:ea typeface="ＭＳ Ｐゴシック" pitchFamily="34" charset="-128"/>
              </a:rPr>
              <a:t>Vital Signs</a:t>
            </a:r>
          </a:p>
        </p:txBody>
      </p:sp>
      <p:pic>
        <p:nvPicPr>
          <p:cNvPr id="3" name="Picture 2" descr="The screen displays the following: Shocks 0, H R 42 beats per minute, Lead II, S p O 2 95, E t C O 2 in millimeters of mercury 54 R R 50, Time 07:45, Temperature degree Fahrenheit 92.7, Temperature degree Celsius 33.7, N I B P in millimeters of mercury 96 over 53 open parenthesis 67 close parenthesis, 200 Joules, 1 Energy, 2 Charge, 3 Shock. Other buttons include sync, pacer, rate, output, pause, N B P start, N B P auto start, and off." title="A photo shows the screen of a monitor showing the vital signs of a patient.">
            <a:extLst>
              <a:ext uri="{FF2B5EF4-FFF2-40B4-BE49-F238E27FC236}">
                <a16:creationId xmlns:a16="http://schemas.microsoft.com/office/drawing/2014/main" id="{ECB83DF3-559F-964E-B833-301DA96772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9455" y="1836652"/>
            <a:ext cx="6337150" cy="4763941"/>
          </a:xfrm>
          <a:prstGeom prst="rect">
            <a:avLst/>
          </a:prstGeom>
        </p:spPr>
      </p:pic>
    </p:spTree>
    <p:extLst>
      <p:ext uri="{BB962C8B-B14F-4D97-AF65-F5344CB8AC3E}">
        <p14:creationId xmlns:p14="http://schemas.microsoft.com/office/powerpoint/2010/main" val="1565512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Detailed Assessment </a:t>
            </a:r>
          </a:p>
        </p:txBody>
      </p:sp>
      <p:pic>
        <p:nvPicPr>
          <p:cNvPr id="4098" name="Picture 2" descr="The labels in the illustration for the physical exam are as follows. H E E N T: P E R R L, slow to react; small abrasion to forehead. Neuro: Unresponsive. Heart and lungs: Lung sounds: bilateral rhonchi. Heart sounds are normal, no murmur. Upper extremities: Cyanotic, cold, various abrasions. Abdomen and pelvis: Soft, nontender. Lower extremities: Cyanotic, cold, various abrasions." title="An illustration shows the detailed physical exam of a child."/>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774433" y="1828800"/>
            <a:ext cx="5595133" cy="4668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Ongoing Management</a:t>
            </a:r>
          </a:p>
        </p:txBody>
      </p:sp>
      <p:sp>
        <p:nvSpPr>
          <p:cNvPr id="3" name="Content Placeholder 2"/>
          <p:cNvSpPr>
            <a:spLocks noGrp="1"/>
          </p:cNvSpPr>
          <p:nvPr>
            <p:ph idx="1"/>
          </p:nvPr>
        </p:nvSpPr>
        <p:spPr>
          <a:xfrm>
            <a:off x="694373" y="2050439"/>
            <a:ext cx="7715250" cy="4699047"/>
          </a:xfrm>
        </p:spPr>
        <p:txBody>
          <a:bodyPr>
            <a:normAutofit/>
          </a:bodyPr>
          <a:lstStyle/>
          <a:p>
            <a:pPr marL="292100" indent="-292100"/>
            <a:r>
              <a:rPr lang="en-US" dirty="0">
                <a:latin typeface="Minion Pro" panose="02040503050306020203" pitchFamily="18" charset="0"/>
              </a:rPr>
              <a:t>Reassess the patient.</a:t>
            </a:r>
          </a:p>
          <a:p>
            <a:pPr marL="292100" indent="-292100"/>
            <a:r>
              <a:rPr lang="en-US" dirty="0">
                <a:latin typeface="Minion Pro" panose="02040503050306020203" pitchFamily="18" charset="0"/>
              </a:rPr>
              <a:t>Where is the most appropriate treatment destination and why?</a:t>
            </a:r>
          </a:p>
          <a:p>
            <a:pPr marL="292100" indent="-292100"/>
            <a:r>
              <a:rPr lang="en-US" dirty="0">
                <a:latin typeface="Minion Pro" panose="02040503050306020203" pitchFamily="18" charset="0"/>
              </a:rPr>
              <a:t>Can you safely transport this child in your ambulance?</a:t>
            </a:r>
          </a:p>
          <a:p>
            <a:pPr marL="292100" indent="-292100"/>
            <a:r>
              <a:rPr lang="en-US" dirty="0">
                <a:latin typeface="Minion Pro" panose="02040503050306020203" pitchFamily="18" charset="0"/>
              </a:rPr>
              <a:t>Will you allow the parent to ride in the ambulance?</a:t>
            </a:r>
          </a:p>
          <a:p>
            <a:pPr marL="292100" indent="-292100"/>
            <a:r>
              <a:rPr lang="en-US" dirty="0">
                <a:latin typeface="Minion Pro" panose="02040503050306020203" pitchFamily="18" charset="0"/>
              </a:rPr>
              <a:t>Be prepared for rapid deterioration.</a:t>
            </a:r>
          </a:p>
        </p:txBody>
      </p:sp>
    </p:spTree>
    <p:extLst>
      <p:ext uri="{BB962C8B-B14F-4D97-AF65-F5344CB8AC3E}">
        <p14:creationId xmlns:p14="http://schemas.microsoft.com/office/powerpoint/2010/main" val="60625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4C1AA-7831-4F0F-88D8-052CCEEAC7DC}"/>
              </a:ext>
            </a:extLst>
          </p:cNvPr>
          <p:cNvSpPr>
            <a:spLocks noGrp="1"/>
          </p:cNvSpPr>
          <p:nvPr>
            <p:ph type="title"/>
          </p:nvPr>
        </p:nvSpPr>
        <p:spPr>
          <a:xfrm>
            <a:off x="0" y="774539"/>
            <a:ext cx="9144000" cy="1002089"/>
          </a:xfrm>
        </p:spPr>
        <p:txBody>
          <a:bodyPr/>
          <a:lstStyle/>
          <a:p>
            <a:r>
              <a:rPr lang="en-US" dirty="0"/>
              <a:t>Cardiac Arrest</a:t>
            </a:r>
          </a:p>
        </p:txBody>
      </p:sp>
      <p:sp>
        <p:nvSpPr>
          <p:cNvPr id="4" name="Content Placeholder 3">
            <a:extLst>
              <a:ext uri="{FF2B5EF4-FFF2-40B4-BE49-F238E27FC236}">
                <a16:creationId xmlns:a16="http://schemas.microsoft.com/office/drawing/2014/main" id="{2F167210-380B-48E0-8237-DF2CA87E6FFA}"/>
              </a:ext>
            </a:extLst>
          </p:cNvPr>
          <p:cNvSpPr>
            <a:spLocks noGrp="1"/>
          </p:cNvSpPr>
          <p:nvPr>
            <p:ph idx="1"/>
          </p:nvPr>
        </p:nvSpPr>
        <p:spPr>
          <a:xfrm>
            <a:off x="729460" y="1774862"/>
            <a:ext cx="3385340" cy="635562"/>
          </a:xfrm>
        </p:spPr>
        <p:txBody>
          <a:bodyPr>
            <a:noAutofit/>
          </a:bodyPr>
          <a:lstStyle/>
          <a:p>
            <a:r>
              <a:rPr lang="en-US" sz="1800" dirty="0">
                <a:latin typeface="Minion Pro" panose="02040503050306020203" pitchFamily="18" charset="0"/>
              </a:rPr>
              <a:t>Pulseless electrical activity (PEA)</a:t>
            </a:r>
          </a:p>
        </p:txBody>
      </p:sp>
      <p:pic>
        <p:nvPicPr>
          <p:cNvPr id="3" name="Picture 2" descr="A graph shows a wave with small peaks after almost flat line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5558" y="1726351"/>
            <a:ext cx="4267271" cy="962577"/>
          </a:xfrm>
          <a:prstGeom prst="rect">
            <a:avLst/>
          </a:prstGeom>
        </p:spPr>
      </p:pic>
      <p:pic>
        <p:nvPicPr>
          <p:cNvPr id="5" name="Picture 4" descr="A graph shows an almost flat wave."/>
          <p:cNvPicPr>
            <a:picLocks noChangeAspect="1"/>
          </p:cNvPicPr>
          <p:nvPr/>
        </p:nvPicPr>
        <p:blipFill rotWithShape="1">
          <a:blip r:embed="rId4" cstate="print">
            <a:extLst>
              <a:ext uri="{28A0092B-C50C-407E-A947-70E740481C1C}">
                <a14:useLocalDpi xmlns:a14="http://schemas.microsoft.com/office/drawing/2010/main" val="0"/>
              </a:ext>
            </a:extLst>
          </a:blip>
          <a:srcRect l="2005" t="6966" r="5221" b="19447"/>
          <a:stretch/>
        </p:blipFill>
        <p:spPr>
          <a:xfrm>
            <a:off x="4345558" y="2985712"/>
            <a:ext cx="4267270" cy="938512"/>
          </a:xfrm>
          <a:prstGeom prst="rect">
            <a:avLst/>
          </a:prstGeom>
        </p:spPr>
      </p:pic>
      <p:pic>
        <p:nvPicPr>
          <p:cNvPr id="6" name="Picture 5" descr="A graph shows multiple close peaks and troughs in a wave."/>
          <p:cNvPicPr>
            <a:picLocks noChangeAspect="1"/>
          </p:cNvPicPr>
          <p:nvPr/>
        </p:nvPicPr>
        <p:blipFill rotWithShape="1">
          <a:blip r:embed="rId5" cstate="print">
            <a:extLst>
              <a:ext uri="{28A0092B-C50C-407E-A947-70E740481C1C}">
                <a14:useLocalDpi xmlns:a14="http://schemas.microsoft.com/office/drawing/2010/main" val="0"/>
              </a:ext>
            </a:extLst>
          </a:blip>
          <a:srcRect l="2405" t="7507" r="5322" b="17427"/>
          <a:stretch/>
        </p:blipFill>
        <p:spPr>
          <a:xfrm>
            <a:off x="4345558" y="4221009"/>
            <a:ext cx="4267270" cy="962577"/>
          </a:xfrm>
          <a:prstGeom prst="rect">
            <a:avLst/>
          </a:prstGeom>
        </p:spPr>
      </p:pic>
      <p:pic>
        <p:nvPicPr>
          <p:cNvPr id="7" name="Picture 6" descr="A graph shows a high, followed by small almost line and then another high in a wave."/>
          <p:cNvPicPr>
            <a:picLocks noChangeAspect="1"/>
          </p:cNvPicPr>
          <p:nvPr/>
        </p:nvPicPr>
        <p:blipFill rotWithShape="1">
          <a:blip r:embed="rId6" cstate="print">
            <a:extLst>
              <a:ext uri="{28A0092B-C50C-407E-A947-70E740481C1C}">
                <a14:useLocalDpi xmlns:a14="http://schemas.microsoft.com/office/drawing/2010/main" val="0"/>
              </a:ext>
            </a:extLst>
          </a:blip>
          <a:srcRect l="2048" t="9394" r="5566" b="15447"/>
          <a:stretch/>
        </p:blipFill>
        <p:spPr>
          <a:xfrm>
            <a:off x="4345558" y="5480371"/>
            <a:ext cx="4267270" cy="962577"/>
          </a:xfrm>
          <a:prstGeom prst="rect">
            <a:avLst/>
          </a:prstGeom>
        </p:spPr>
      </p:pic>
      <p:sp>
        <p:nvSpPr>
          <p:cNvPr id="8" name="Content Placeholder 3">
            <a:extLst>
              <a:ext uri="{FF2B5EF4-FFF2-40B4-BE49-F238E27FC236}">
                <a16:creationId xmlns:a16="http://schemas.microsoft.com/office/drawing/2014/main" id="{062D7A15-48CA-4186-AF0F-C4AE3B7AA735}"/>
              </a:ext>
            </a:extLst>
          </p:cNvPr>
          <p:cNvSpPr txBox="1">
            <a:spLocks/>
          </p:cNvSpPr>
          <p:nvPr/>
        </p:nvSpPr>
        <p:spPr>
          <a:xfrm>
            <a:off x="729460" y="2985712"/>
            <a:ext cx="1626727" cy="736643"/>
          </a:xfrm>
          <a:prstGeom prst="rect">
            <a:avLst/>
          </a:prstGeom>
        </p:spPr>
        <p:txBody>
          <a:bodyPr vert="horz" lIns="91440" tIns="45720" rIns="91440" bIns="45720" rtlCol="0">
            <a:noAutofit/>
          </a:bodyPr>
          <a:lstStyle>
            <a:lvl1pPr marL="171450" indent="-171450" algn="l" defTabSz="685800" rtl="0" eaLnBrk="1" latinLnBrk="0" hangingPunct="1">
              <a:lnSpc>
                <a:spcPts val="2400"/>
              </a:lnSpc>
              <a:spcBef>
                <a:spcPts val="1125"/>
              </a:spcBef>
              <a:buFont typeface="Wingdings" panose="05000000000000000000" pitchFamily="2" charset="2"/>
              <a:buChar char="§"/>
              <a:defRPr sz="2100" kern="1200">
                <a:solidFill>
                  <a:schemeClr val="bg1">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ts val="2400"/>
              </a:lnSpc>
              <a:spcBef>
                <a:spcPts val="225"/>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ts val="2400"/>
              </a:lnSpc>
              <a:spcBef>
                <a:spcPts val="225"/>
              </a:spcBef>
              <a:buFont typeface="Arial" panose="020B0604020202020204" pitchFamily="34" charset="0"/>
              <a:buChar char="○"/>
              <a:defRPr sz="165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ts val="2400"/>
              </a:lnSpc>
              <a:spcBef>
                <a:spcPts val="0"/>
              </a:spcBef>
              <a:buSzPct val="90000"/>
              <a:buFont typeface="Arial" panose="020B0604020202020204" pitchFamily="34" charset="0"/>
              <a:buChar char="•"/>
              <a:defRPr sz="15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ts val="2400"/>
              </a:lnSpc>
              <a:spcBef>
                <a:spcPts val="0"/>
              </a:spcBef>
              <a:buSzPct val="85000"/>
              <a:buFont typeface="Courier New" panose="02070309020205020404" pitchFamily="49" charset="0"/>
              <a:buChar char="o"/>
              <a:defRPr sz="135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6pPr>
            <a:lvl7pPr marL="22288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7pPr>
            <a:lvl8pPr marL="25717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8pPr>
            <a:lvl9pPr marL="29146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9pPr>
          </a:lstStyle>
          <a:p>
            <a:r>
              <a:rPr lang="en-US" sz="1800" dirty="0">
                <a:latin typeface="Minion Pro" panose="02040503050306020203" pitchFamily="18" charset="0"/>
              </a:rPr>
              <a:t>Asystole</a:t>
            </a:r>
          </a:p>
        </p:txBody>
      </p:sp>
      <p:sp>
        <p:nvSpPr>
          <p:cNvPr id="9" name="Content Placeholder 3">
            <a:extLst>
              <a:ext uri="{FF2B5EF4-FFF2-40B4-BE49-F238E27FC236}">
                <a16:creationId xmlns:a16="http://schemas.microsoft.com/office/drawing/2014/main" id="{DA680C71-9CEB-48AA-B137-16BB74F5CDA8}"/>
              </a:ext>
            </a:extLst>
          </p:cNvPr>
          <p:cNvSpPr txBox="1">
            <a:spLocks/>
          </p:cNvSpPr>
          <p:nvPr/>
        </p:nvSpPr>
        <p:spPr>
          <a:xfrm>
            <a:off x="692882" y="4221009"/>
            <a:ext cx="2876429" cy="392058"/>
          </a:xfrm>
          <a:prstGeom prst="rect">
            <a:avLst/>
          </a:prstGeom>
        </p:spPr>
        <p:txBody>
          <a:bodyPr vert="horz" lIns="91440" tIns="45720" rIns="91440" bIns="45720" rtlCol="0">
            <a:noAutofit/>
          </a:bodyPr>
          <a:lstStyle>
            <a:lvl1pPr marL="171450" indent="-171450" algn="l" defTabSz="685800" rtl="0" eaLnBrk="1" latinLnBrk="0" hangingPunct="1">
              <a:lnSpc>
                <a:spcPts val="2400"/>
              </a:lnSpc>
              <a:spcBef>
                <a:spcPts val="1125"/>
              </a:spcBef>
              <a:buFont typeface="Wingdings" panose="05000000000000000000" pitchFamily="2" charset="2"/>
              <a:buChar char="§"/>
              <a:defRPr sz="2100" kern="1200">
                <a:solidFill>
                  <a:schemeClr val="bg1">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ts val="2400"/>
              </a:lnSpc>
              <a:spcBef>
                <a:spcPts val="225"/>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ts val="2400"/>
              </a:lnSpc>
              <a:spcBef>
                <a:spcPts val="225"/>
              </a:spcBef>
              <a:buFont typeface="Arial" panose="020B0604020202020204" pitchFamily="34" charset="0"/>
              <a:buChar char="○"/>
              <a:defRPr sz="165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ts val="2400"/>
              </a:lnSpc>
              <a:spcBef>
                <a:spcPts val="0"/>
              </a:spcBef>
              <a:buSzPct val="90000"/>
              <a:buFont typeface="Arial" panose="020B0604020202020204" pitchFamily="34" charset="0"/>
              <a:buChar char="•"/>
              <a:defRPr sz="15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ts val="2400"/>
              </a:lnSpc>
              <a:spcBef>
                <a:spcPts val="0"/>
              </a:spcBef>
              <a:buSzPct val="85000"/>
              <a:buFont typeface="Courier New" panose="02070309020205020404" pitchFamily="49" charset="0"/>
              <a:buChar char="o"/>
              <a:defRPr sz="135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6pPr>
            <a:lvl7pPr marL="22288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7pPr>
            <a:lvl8pPr marL="25717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8pPr>
            <a:lvl9pPr marL="29146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9pPr>
          </a:lstStyle>
          <a:p>
            <a:r>
              <a:rPr lang="en-US" sz="1800" dirty="0">
                <a:latin typeface="Minion Pro" panose="02040503050306020203" pitchFamily="18" charset="0"/>
              </a:rPr>
              <a:t>Ventricular fibrillation</a:t>
            </a:r>
          </a:p>
        </p:txBody>
      </p:sp>
      <p:sp>
        <p:nvSpPr>
          <p:cNvPr id="10" name="Content Placeholder 3">
            <a:extLst>
              <a:ext uri="{FF2B5EF4-FFF2-40B4-BE49-F238E27FC236}">
                <a16:creationId xmlns:a16="http://schemas.microsoft.com/office/drawing/2014/main" id="{F956D02E-09EF-4677-9136-F8F911BCE83C}"/>
              </a:ext>
            </a:extLst>
          </p:cNvPr>
          <p:cNvSpPr txBox="1">
            <a:spLocks/>
          </p:cNvSpPr>
          <p:nvPr/>
        </p:nvSpPr>
        <p:spPr>
          <a:xfrm>
            <a:off x="692882" y="5483419"/>
            <a:ext cx="2876429" cy="808874"/>
          </a:xfrm>
          <a:prstGeom prst="rect">
            <a:avLst/>
          </a:prstGeom>
        </p:spPr>
        <p:txBody>
          <a:bodyPr vert="horz" lIns="91440" tIns="45720" rIns="91440" bIns="45720" rtlCol="0">
            <a:noAutofit/>
          </a:bodyPr>
          <a:lstStyle>
            <a:lvl1pPr marL="171450" indent="-171450" algn="l" defTabSz="685800" rtl="0" eaLnBrk="1" latinLnBrk="0" hangingPunct="1">
              <a:lnSpc>
                <a:spcPts val="2400"/>
              </a:lnSpc>
              <a:spcBef>
                <a:spcPts val="1125"/>
              </a:spcBef>
              <a:buFont typeface="Wingdings" panose="05000000000000000000" pitchFamily="2" charset="2"/>
              <a:buChar char="§"/>
              <a:defRPr sz="2100" kern="1200">
                <a:solidFill>
                  <a:schemeClr val="bg1">
                    <a:lumMod val="50000"/>
                  </a:schemeClr>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ts val="2400"/>
              </a:lnSpc>
              <a:spcBef>
                <a:spcPts val="225"/>
              </a:spcBef>
              <a:buFont typeface="Arial" panose="020B0604020202020204" pitchFamily="34" charset="0"/>
              <a:buChar char="•"/>
              <a:defRPr sz="1800" kern="1200">
                <a:solidFill>
                  <a:schemeClr val="bg1">
                    <a:lumMod val="50000"/>
                  </a:schemeClr>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ts val="2400"/>
              </a:lnSpc>
              <a:spcBef>
                <a:spcPts val="225"/>
              </a:spcBef>
              <a:buFont typeface="Arial" panose="020B0604020202020204" pitchFamily="34" charset="0"/>
              <a:buChar char="○"/>
              <a:defRPr sz="1650" kern="1200">
                <a:solidFill>
                  <a:schemeClr val="bg1">
                    <a:lumMod val="50000"/>
                  </a:schemeClr>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ts val="2400"/>
              </a:lnSpc>
              <a:spcBef>
                <a:spcPts val="0"/>
              </a:spcBef>
              <a:buSzPct val="90000"/>
              <a:buFont typeface="Arial" panose="020B0604020202020204" pitchFamily="34" charset="0"/>
              <a:buChar char="•"/>
              <a:defRPr sz="1500" kern="1200">
                <a:solidFill>
                  <a:schemeClr val="bg1">
                    <a:lumMod val="50000"/>
                  </a:schemeClr>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ts val="2400"/>
              </a:lnSpc>
              <a:spcBef>
                <a:spcPts val="0"/>
              </a:spcBef>
              <a:buSzPct val="85000"/>
              <a:buFont typeface="Courier New" panose="02070309020205020404" pitchFamily="49" charset="0"/>
              <a:buChar char="o"/>
              <a:defRPr sz="1350" kern="1200">
                <a:solidFill>
                  <a:schemeClr val="bg1">
                    <a:lumMod val="50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6pPr>
            <a:lvl7pPr marL="22288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7pPr>
            <a:lvl8pPr marL="25717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8pPr>
            <a:lvl9pPr marL="2914650" indent="-171450" algn="l" defTabSz="685800" rtl="0" eaLnBrk="1" latinLnBrk="0" hangingPunct="1">
              <a:lnSpc>
                <a:spcPct val="100000"/>
              </a:lnSpc>
              <a:spcBef>
                <a:spcPts val="0"/>
              </a:spcBef>
              <a:buFont typeface="Wingdings" panose="05000000000000000000" pitchFamily="2" charset="2"/>
              <a:buChar char="§"/>
              <a:defRPr sz="1200" kern="1200">
                <a:solidFill>
                  <a:schemeClr val="tx1"/>
                </a:solidFill>
                <a:latin typeface="+mn-lt"/>
                <a:ea typeface="+mn-ea"/>
                <a:cs typeface="+mn-cs"/>
              </a:defRPr>
            </a:lvl9pPr>
          </a:lstStyle>
          <a:p>
            <a:r>
              <a:rPr lang="en-US" sz="1800" dirty="0">
                <a:latin typeface="Minion Pro" panose="02040503050306020203" pitchFamily="18" charset="0"/>
              </a:rPr>
              <a:t>Pulseless ventricular tachycardia</a:t>
            </a:r>
          </a:p>
        </p:txBody>
      </p:sp>
      <p:sp>
        <p:nvSpPr>
          <p:cNvPr id="11" name="TextBox 10">
            <a:extLst>
              <a:ext uri="{FF2B5EF4-FFF2-40B4-BE49-F238E27FC236}">
                <a16:creationId xmlns:a16="http://schemas.microsoft.com/office/drawing/2014/main" id="{1CEE85C0-11B5-422C-9C3C-46468468B433}"/>
              </a:ext>
            </a:extLst>
          </p:cNvPr>
          <p:cNvSpPr txBox="1"/>
          <p:nvPr/>
        </p:nvSpPr>
        <p:spPr>
          <a:xfrm>
            <a:off x="4088165" y="3939581"/>
            <a:ext cx="4782056" cy="215444"/>
          </a:xfrm>
          <a:prstGeom prst="rect">
            <a:avLst/>
          </a:prstGeom>
          <a:noFill/>
        </p:spPr>
        <p:txBody>
          <a:bodyPr wrap="square" rtlCol="0">
            <a:spAutoFit/>
          </a:bodyPr>
          <a:lstStyle/>
          <a:p>
            <a:pPr algn="ctr"/>
            <a:r>
              <a:rPr lang="en-US" sz="800" dirty="0">
                <a:solidFill>
                  <a:schemeClr val="bg1">
                    <a:lumMod val="50000"/>
                  </a:schemeClr>
                </a:solidFill>
                <a:latin typeface="Arial" pitchFamily="34" charset="0"/>
                <a:cs typeface="Arial" pitchFamily="34" charset="0"/>
              </a:rPr>
              <a:t>From Arrhythmia Recognition: The Art of Interpretation, courtesy of Tomas B. Garcia, MD.</a:t>
            </a:r>
          </a:p>
        </p:txBody>
      </p:sp>
      <p:sp>
        <p:nvSpPr>
          <p:cNvPr id="12" name="TextBox 11">
            <a:extLst>
              <a:ext uri="{FF2B5EF4-FFF2-40B4-BE49-F238E27FC236}">
                <a16:creationId xmlns:a16="http://schemas.microsoft.com/office/drawing/2014/main" id="{A77B0190-035D-41E7-B040-5FA53C0A8412}"/>
              </a:ext>
            </a:extLst>
          </p:cNvPr>
          <p:cNvSpPr txBox="1"/>
          <p:nvPr/>
        </p:nvSpPr>
        <p:spPr>
          <a:xfrm>
            <a:off x="4114800" y="5183586"/>
            <a:ext cx="4782056" cy="215444"/>
          </a:xfrm>
          <a:prstGeom prst="rect">
            <a:avLst/>
          </a:prstGeom>
          <a:noFill/>
        </p:spPr>
        <p:txBody>
          <a:bodyPr wrap="square" rtlCol="0">
            <a:spAutoFit/>
          </a:bodyPr>
          <a:lstStyle/>
          <a:p>
            <a:pPr algn="ctr"/>
            <a:r>
              <a:rPr lang="en-US" sz="800" dirty="0">
                <a:solidFill>
                  <a:schemeClr val="bg1">
                    <a:lumMod val="50000"/>
                  </a:schemeClr>
                </a:solidFill>
                <a:latin typeface="Arial" pitchFamily="34" charset="0"/>
                <a:cs typeface="Arial" pitchFamily="34" charset="0"/>
              </a:rPr>
              <a:t>From Arrhythmia Recognition: The Art of Interpretation, courtesy of Tomas B. Garcia, MD.</a:t>
            </a:r>
          </a:p>
        </p:txBody>
      </p:sp>
      <p:sp>
        <p:nvSpPr>
          <p:cNvPr id="13" name="TextBox 12">
            <a:extLst>
              <a:ext uri="{FF2B5EF4-FFF2-40B4-BE49-F238E27FC236}">
                <a16:creationId xmlns:a16="http://schemas.microsoft.com/office/drawing/2014/main" id="{58096CAE-71ED-490A-A0CB-33F035F59A93}"/>
              </a:ext>
            </a:extLst>
          </p:cNvPr>
          <p:cNvSpPr txBox="1"/>
          <p:nvPr/>
        </p:nvSpPr>
        <p:spPr>
          <a:xfrm>
            <a:off x="4149012" y="6447630"/>
            <a:ext cx="4782056" cy="215444"/>
          </a:xfrm>
          <a:prstGeom prst="rect">
            <a:avLst/>
          </a:prstGeom>
          <a:noFill/>
        </p:spPr>
        <p:txBody>
          <a:bodyPr wrap="square" rtlCol="0">
            <a:spAutoFit/>
          </a:bodyPr>
          <a:lstStyle/>
          <a:p>
            <a:pPr algn="ctr"/>
            <a:r>
              <a:rPr lang="en-US" sz="800" dirty="0">
                <a:solidFill>
                  <a:schemeClr val="bg1">
                    <a:lumMod val="50000"/>
                  </a:schemeClr>
                </a:solidFill>
                <a:latin typeface="Arial" pitchFamily="34" charset="0"/>
                <a:cs typeface="Arial" pitchFamily="34" charset="0"/>
              </a:rPr>
              <a:t>From Arrhythmia Recognition: The Art of Interpretation, courtesy of Tomas B. Garcia, MD.</a:t>
            </a:r>
          </a:p>
        </p:txBody>
      </p:sp>
    </p:spTree>
    <p:extLst>
      <p:ext uri="{BB962C8B-B14F-4D97-AF65-F5344CB8AC3E}">
        <p14:creationId xmlns:p14="http://schemas.microsoft.com/office/powerpoint/2010/main" val="8157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Cardiac Arrest Treatment</a:t>
            </a:r>
            <a:endParaRPr lang="en-US" dirty="0"/>
          </a:p>
        </p:txBody>
      </p:sp>
      <p:sp>
        <p:nvSpPr>
          <p:cNvPr id="18" name="TextBox 17">
            <a:extLst>
              <a:ext uri="{FF2B5EF4-FFF2-40B4-BE49-F238E27FC236}">
                <a16:creationId xmlns:a16="http://schemas.microsoft.com/office/drawing/2014/main" id="{FBB71672-4EE8-8249-AEE1-357C118110D5}"/>
              </a:ext>
            </a:extLst>
          </p:cNvPr>
          <p:cNvSpPr txBox="1"/>
          <p:nvPr/>
        </p:nvSpPr>
        <p:spPr>
          <a:xfrm>
            <a:off x="457200" y="5316624"/>
            <a:ext cx="1434841" cy="954107"/>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Used with permission of the American Academy of Pediatrics, Pediatric Education for Prehospital Professionals, © American Academy of Pediatrics, 2000</a:t>
            </a:r>
          </a:p>
        </p:txBody>
      </p:sp>
      <p:sp>
        <p:nvSpPr>
          <p:cNvPr id="23" name="TextBox 22">
            <a:extLst>
              <a:ext uri="{FF2B5EF4-FFF2-40B4-BE49-F238E27FC236}">
                <a16:creationId xmlns:a16="http://schemas.microsoft.com/office/drawing/2014/main" id="{4BAFE8F2-7469-D549-A056-19D8ED5677FB}"/>
              </a:ext>
            </a:extLst>
          </p:cNvPr>
          <p:cNvSpPr txBox="1"/>
          <p:nvPr/>
        </p:nvSpPr>
        <p:spPr>
          <a:xfrm>
            <a:off x="2847552" y="5295783"/>
            <a:ext cx="1136063" cy="338554"/>
          </a:xfrm>
          <a:prstGeom prst="rect">
            <a:avLst/>
          </a:prstGeom>
          <a:noFill/>
        </p:spPr>
        <p:txBody>
          <a:bodyPr wrap="square" rtlCol="0">
            <a:spAutoFit/>
          </a:bodyPr>
          <a:lstStyle/>
          <a:p>
            <a:pPr algn="ctr"/>
            <a:r>
              <a:rPr lang="en-IN" sz="800" dirty="0">
                <a:solidFill>
                  <a:schemeClr val="bg1">
                    <a:lumMod val="50000"/>
                  </a:schemeClr>
                </a:solidFill>
                <a:latin typeface="Arial" pitchFamily="34" charset="0"/>
                <a:cs typeface="Arial" pitchFamily="34" charset="0"/>
              </a:rPr>
              <a:t>© </a:t>
            </a:r>
            <a:r>
              <a:rPr lang="en-IN" sz="800" dirty="0" err="1">
                <a:solidFill>
                  <a:schemeClr val="bg1">
                    <a:lumMod val="50000"/>
                  </a:schemeClr>
                </a:solidFill>
                <a:latin typeface="Arial" pitchFamily="34" charset="0"/>
                <a:cs typeface="Arial" pitchFamily="34" charset="0"/>
              </a:rPr>
              <a:t>parinoi</a:t>
            </a:r>
            <a:r>
              <a:rPr lang="en-IN" sz="800" dirty="0">
                <a:solidFill>
                  <a:schemeClr val="bg1">
                    <a:lumMod val="50000"/>
                  </a:schemeClr>
                </a:solidFill>
                <a:latin typeface="Arial" pitchFamily="34" charset="0"/>
                <a:cs typeface="Arial" pitchFamily="34" charset="0"/>
              </a:rPr>
              <a:t>/ Shutterstock</a:t>
            </a:r>
          </a:p>
        </p:txBody>
      </p:sp>
      <p:sp>
        <p:nvSpPr>
          <p:cNvPr id="24" name="TextBox 23">
            <a:extLst>
              <a:ext uri="{FF2B5EF4-FFF2-40B4-BE49-F238E27FC236}">
                <a16:creationId xmlns:a16="http://schemas.microsoft.com/office/drawing/2014/main" id="{B9D1BCDB-840C-9040-9910-2C96C51D915A}"/>
              </a:ext>
            </a:extLst>
          </p:cNvPr>
          <p:cNvSpPr txBox="1"/>
          <p:nvPr/>
        </p:nvSpPr>
        <p:spPr>
          <a:xfrm>
            <a:off x="4003968" y="5316624"/>
            <a:ext cx="1136063" cy="338554"/>
          </a:xfrm>
          <a:prstGeom prst="rect">
            <a:avLst/>
          </a:prstGeom>
          <a:noFill/>
        </p:spPr>
        <p:txBody>
          <a:bodyPr wrap="square" rtlCol="0">
            <a:spAutoFit/>
          </a:bodyPr>
          <a:lstStyle/>
          <a:p>
            <a:pPr algn="ctr"/>
            <a:r>
              <a:rPr lang="en-IN" sz="800" dirty="0">
                <a:solidFill>
                  <a:schemeClr val="bg1">
                    <a:lumMod val="50000"/>
                  </a:schemeClr>
                </a:solidFill>
                <a:latin typeface="Arial" pitchFamily="34" charset="0"/>
                <a:cs typeface="Arial" pitchFamily="34" charset="0"/>
              </a:rPr>
              <a:t>© </a:t>
            </a:r>
            <a:r>
              <a:rPr lang="en-IN" sz="800" dirty="0" err="1">
                <a:solidFill>
                  <a:schemeClr val="bg1">
                    <a:lumMod val="50000"/>
                  </a:schemeClr>
                </a:solidFill>
                <a:latin typeface="Arial" pitchFamily="34" charset="0"/>
                <a:cs typeface="Arial" pitchFamily="34" charset="0"/>
              </a:rPr>
              <a:t>bymuratdeniz</a:t>
            </a:r>
            <a:r>
              <a:rPr lang="en-IN" sz="800" dirty="0">
                <a:solidFill>
                  <a:schemeClr val="bg1">
                    <a:lumMod val="50000"/>
                  </a:schemeClr>
                </a:solidFill>
                <a:latin typeface="Arial" pitchFamily="34" charset="0"/>
                <a:cs typeface="Arial" pitchFamily="34" charset="0"/>
              </a:rPr>
              <a:t>/ E+/Getty Images</a:t>
            </a:r>
          </a:p>
        </p:txBody>
      </p:sp>
      <p:sp>
        <p:nvSpPr>
          <p:cNvPr id="25" name="TextBox 24">
            <a:extLst>
              <a:ext uri="{FF2B5EF4-FFF2-40B4-BE49-F238E27FC236}">
                <a16:creationId xmlns:a16="http://schemas.microsoft.com/office/drawing/2014/main" id="{E9E8076F-487C-B24E-A533-0CB614BD4165}"/>
              </a:ext>
            </a:extLst>
          </p:cNvPr>
          <p:cNvSpPr txBox="1"/>
          <p:nvPr/>
        </p:nvSpPr>
        <p:spPr>
          <a:xfrm>
            <a:off x="5160384" y="5316624"/>
            <a:ext cx="1149795" cy="461665"/>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natnaree</a:t>
            </a: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sangkaew</a:t>
            </a:r>
            <a:r>
              <a:rPr lang="en-US" sz="800" dirty="0">
                <a:solidFill>
                  <a:srgbClr val="000000"/>
                </a:solidFill>
                <a:latin typeface="Arial" pitchFamily="34" charset="0"/>
                <a:cs typeface="Arial" pitchFamily="34" charset="0"/>
              </a:rPr>
              <a:t>/ Shutterstock</a:t>
            </a:r>
          </a:p>
        </p:txBody>
      </p:sp>
      <p:sp>
        <p:nvSpPr>
          <p:cNvPr id="26" name="TextBox 25">
            <a:extLst>
              <a:ext uri="{FF2B5EF4-FFF2-40B4-BE49-F238E27FC236}">
                <a16:creationId xmlns:a16="http://schemas.microsoft.com/office/drawing/2014/main" id="{EFD1D022-D628-4B47-9600-A2943A7F6DBF}"/>
              </a:ext>
            </a:extLst>
          </p:cNvPr>
          <p:cNvSpPr txBox="1"/>
          <p:nvPr/>
        </p:nvSpPr>
        <p:spPr>
          <a:xfrm>
            <a:off x="7444930" y="5316624"/>
            <a:ext cx="1149795" cy="338554"/>
          </a:xfrm>
          <a:prstGeom prst="rect">
            <a:avLst/>
          </a:prstGeom>
          <a:noFill/>
        </p:spPr>
        <p:txBody>
          <a:bodyPr wrap="square" rtlCol="0">
            <a:spAutoFit/>
          </a:bodyPr>
          <a:lstStyle/>
          <a:p>
            <a:pPr algn="ctr"/>
            <a:r>
              <a:rPr lang="en-IN" sz="800" dirty="0">
                <a:solidFill>
                  <a:schemeClr val="bg1">
                    <a:lumMod val="50000"/>
                  </a:schemeClr>
                </a:solidFill>
                <a:latin typeface="Arial" pitchFamily="34" charset="0"/>
                <a:cs typeface="Arial" pitchFamily="34" charset="0"/>
              </a:rPr>
              <a:t>© </a:t>
            </a:r>
            <a:r>
              <a:rPr lang="en-IN" sz="800" dirty="0" err="1">
                <a:solidFill>
                  <a:schemeClr val="bg1">
                    <a:lumMod val="50000"/>
                  </a:schemeClr>
                </a:solidFill>
                <a:latin typeface="Arial" pitchFamily="34" charset="0"/>
                <a:cs typeface="Arial" pitchFamily="34" charset="0"/>
              </a:rPr>
              <a:t>nokwalai</a:t>
            </a:r>
            <a:r>
              <a:rPr lang="en-IN" sz="800" dirty="0">
                <a:solidFill>
                  <a:schemeClr val="bg1">
                    <a:lumMod val="50000"/>
                  </a:schemeClr>
                </a:solidFill>
                <a:latin typeface="Arial" pitchFamily="34" charset="0"/>
                <a:cs typeface="Arial" pitchFamily="34" charset="0"/>
              </a:rPr>
              <a:t>/ Shutterstock</a:t>
            </a:r>
          </a:p>
        </p:txBody>
      </p:sp>
      <p:pic>
        <p:nvPicPr>
          <p:cNvPr id="4" name="Picture 3" descr="The first step shows an illustration of the pediatric assessment triangle. The second step shows the flowchart for performing primary survey. The third step shows C P R being performed on a child and is labeled Begin C P R. The fourth step shows a monitor and is labeled Initiate monitoring. The fifth step asks to establish vascular access and shows a patient's arm. The sixth step asks to administer epinephrine. The last step shows medicinal pills is labeled Identify and treat reversible causes." title="A pictorial chart shows the process for cardiac arrest treatment.">
            <a:extLst>
              <a:ext uri="{FF2B5EF4-FFF2-40B4-BE49-F238E27FC236}">
                <a16:creationId xmlns:a16="http://schemas.microsoft.com/office/drawing/2014/main" id="{0D64D16A-B815-4A40-A77F-CE99D1D5B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275" y="2457175"/>
            <a:ext cx="8045450" cy="2859449"/>
          </a:xfrm>
          <a:prstGeom prst="rect">
            <a:avLst/>
          </a:prstGeom>
        </p:spPr>
      </p:pic>
    </p:spTree>
    <p:extLst>
      <p:ext uri="{BB962C8B-B14F-4D97-AF65-F5344CB8AC3E}">
        <p14:creationId xmlns:p14="http://schemas.microsoft.com/office/powerpoint/2010/main" val="306874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0B427-300F-46A2-960F-9B419A98A6BF}"/>
              </a:ext>
            </a:extLst>
          </p:cNvPr>
          <p:cNvSpPr>
            <a:spLocks noGrp="1"/>
          </p:cNvSpPr>
          <p:nvPr>
            <p:ph type="title"/>
          </p:nvPr>
        </p:nvSpPr>
        <p:spPr/>
        <p:txBody>
          <a:bodyPr/>
          <a:lstStyle/>
          <a:p>
            <a:r>
              <a:rPr lang="en-US" dirty="0"/>
              <a:t>Treat Children Like We Treat Adults</a:t>
            </a:r>
          </a:p>
        </p:txBody>
      </p:sp>
      <p:sp>
        <p:nvSpPr>
          <p:cNvPr id="3" name="Content Placeholder 2">
            <a:extLst>
              <a:ext uri="{FF2B5EF4-FFF2-40B4-BE49-F238E27FC236}">
                <a16:creationId xmlns:a16="http://schemas.microsoft.com/office/drawing/2014/main" id="{CC589D8C-7950-4628-B96E-9AFF9AB67A07}"/>
              </a:ext>
            </a:extLst>
          </p:cNvPr>
          <p:cNvSpPr>
            <a:spLocks noGrp="1"/>
          </p:cNvSpPr>
          <p:nvPr>
            <p:ph idx="1"/>
          </p:nvPr>
        </p:nvSpPr>
        <p:spPr>
          <a:xfrm>
            <a:off x="694373" y="1941255"/>
            <a:ext cx="7715250" cy="4699047"/>
          </a:xfrm>
        </p:spPr>
        <p:txBody>
          <a:bodyPr>
            <a:normAutofit/>
          </a:bodyPr>
          <a:lstStyle/>
          <a:p>
            <a:r>
              <a:rPr lang="en-US" dirty="0">
                <a:latin typeface="Minion Pro" panose="02040503050306020203" pitchFamily="18" charset="0"/>
              </a:rPr>
              <a:t>Initiate high-quality CPR on scene.</a:t>
            </a:r>
          </a:p>
          <a:p>
            <a:r>
              <a:rPr lang="en-US" dirty="0">
                <a:latin typeface="Minion Pro" panose="02040503050306020203" pitchFamily="18" charset="0"/>
              </a:rPr>
              <a:t>Consider choreographed CPR.</a:t>
            </a:r>
          </a:p>
          <a:p>
            <a:r>
              <a:rPr lang="en-US" dirty="0">
                <a:latin typeface="Minion Pro" panose="02040503050306020203" pitchFamily="18" charset="0"/>
              </a:rPr>
              <a:t>Provide immediate and continuous compressions.</a:t>
            </a:r>
          </a:p>
          <a:p>
            <a:r>
              <a:rPr lang="en-US" dirty="0">
                <a:latin typeface="Minion Pro" panose="02040503050306020203" pitchFamily="18" charset="0"/>
              </a:rPr>
              <a:t>Optimize airway management (BLS &gt; ALS).</a:t>
            </a:r>
          </a:p>
          <a:p>
            <a:r>
              <a:rPr lang="en-US" dirty="0">
                <a:latin typeface="Minion Pro" panose="02040503050306020203" pitchFamily="18" charset="0"/>
              </a:rPr>
              <a:t>Apply early defibrillation, when indicated.</a:t>
            </a:r>
          </a:p>
          <a:p>
            <a:r>
              <a:rPr lang="en-US" dirty="0">
                <a:latin typeface="Minion Pro" panose="02040503050306020203" pitchFamily="18" charset="0"/>
              </a:rPr>
              <a:t>Integrate family-centered care.</a:t>
            </a:r>
          </a:p>
          <a:p>
            <a:r>
              <a:rPr lang="en-US" dirty="0">
                <a:latin typeface="Minion Pro" panose="02040503050306020203" pitchFamily="18" charset="0"/>
              </a:rPr>
              <a:t>Consider system resources and most appropriate disposition based on protocols.</a:t>
            </a:r>
          </a:p>
        </p:txBody>
      </p:sp>
    </p:spTree>
    <p:extLst>
      <p:ext uri="{BB962C8B-B14F-4D97-AF65-F5344CB8AC3E}">
        <p14:creationId xmlns:p14="http://schemas.microsoft.com/office/powerpoint/2010/main" val="2836649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1884-396F-44E6-9440-DC366E37B6D3}"/>
              </a:ext>
            </a:extLst>
          </p:cNvPr>
          <p:cNvSpPr>
            <a:spLocks noGrp="1"/>
          </p:cNvSpPr>
          <p:nvPr>
            <p:ph type="title"/>
          </p:nvPr>
        </p:nvSpPr>
        <p:spPr/>
        <p:txBody>
          <a:bodyPr/>
          <a:lstStyle/>
          <a:p>
            <a:r>
              <a:rPr lang="en-US" dirty="0"/>
              <a:t>Cardiac Arrest Treatment: </a:t>
            </a:r>
            <a:r>
              <a:rPr lang="en-US" dirty="0" err="1"/>
              <a:t>Shockable</a:t>
            </a:r>
            <a:endParaRPr lang="en-US" dirty="0"/>
          </a:p>
        </p:txBody>
      </p:sp>
      <p:pic>
        <p:nvPicPr>
          <p:cNvPr id="16386" name="Picture 2" descr="A photo shows an unconscious young boy lying supine with the leads of a defibrillator stuck to his right chest and left medial side of the body. A paramedic, crouching next to the boy, operates the defibrillat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6900" y="2286000"/>
            <a:ext cx="5410200" cy="3606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858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p:cNvSpPr>
            <a:spLocks noGrp="1"/>
          </p:cNvSpPr>
          <p:nvPr>
            <p:ph type="title"/>
          </p:nvPr>
        </p:nvSpPr>
        <p:spPr/>
        <p:txBody>
          <a:bodyPr anchor="ctr">
            <a:normAutofit/>
          </a:bodyPr>
          <a:lstStyle/>
          <a:p>
            <a:r>
              <a:rPr lang="en-US" dirty="0"/>
              <a:t>Pediatric Cardiac Rhythms</a:t>
            </a:r>
          </a:p>
        </p:txBody>
      </p:sp>
      <p:sp>
        <p:nvSpPr>
          <p:cNvPr id="26" name="Content Placeholder 2">
            <a:extLst>
              <a:ext uri="{FF2B5EF4-FFF2-40B4-BE49-F238E27FC236}">
                <a16:creationId xmlns:a16="http://schemas.microsoft.com/office/drawing/2014/main" id="{F5133C5E-2C2A-4CA4-97AF-0E1682D4C2B1}"/>
              </a:ext>
            </a:extLst>
          </p:cNvPr>
          <p:cNvSpPr>
            <a:spLocks noGrp="1"/>
          </p:cNvSpPr>
          <p:nvPr>
            <p:ph idx="1"/>
          </p:nvPr>
        </p:nvSpPr>
        <p:spPr>
          <a:xfrm>
            <a:off x="685800" y="2133600"/>
            <a:ext cx="7723823" cy="4056318"/>
          </a:xfrm>
        </p:spPr>
        <p:txBody>
          <a:bodyPr>
            <a:normAutofit/>
          </a:bodyPr>
          <a:lstStyle/>
          <a:p>
            <a:r>
              <a:rPr lang="en-US" dirty="0">
                <a:latin typeface="Minion Pro"/>
              </a:rPr>
              <a:t>Tachycardia</a:t>
            </a:r>
          </a:p>
          <a:p>
            <a:r>
              <a:rPr lang="en-US" dirty="0">
                <a:latin typeface="Minion Pro"/>
              </a:rPr>
              <a:t>Bradycardia</a:t>
            </a:r>
          </a:p>
          <a:p>
            <a:r>
              <a:rPr lang="en-US" dirty="0">
                <a:latin typeface="Minion Pro"/>
              </a:rPr>
              <a:t>Pulseless ventricular tachycardia</a:t>
            </a:r>
          </a:p>
          <a:p>
            <a:r>
              <a:rPr lang="en-US" dirty="0">
                <a:latin typeface="Minion Pro"/>
              </a:rPr>
              <a:t>Ventricular fibrillation</a:t>
            </a:r>
          </a:p>
          <a:p>
            <a:r>
              <a:rPr lang="en-US" dirty="0">
                <a:latin typeface="Minion Pro"/>
              </a:rPr>
              <a:t>Pulse electrical activity (PEA)</a:t>
            </a:r>
          </a:p>
          <a:p>
            <a:r>
              <a:rPr lang="en-US" dirty="0">
                <a:latin typeface="Minion Pro"/>
              </a:rPr>
              <a:t>Asystole</a:t>
            </a:r>
          </a:p>
        </p:txBody>
      </p:sp>
      <p:sp>
        <p:nvSpPr>
          <p:cNvPr id="4" name="Slide Number Placeholder 3" hidden="1"/>
          <p:cNvSpPr>
            <a:spLocks noGrp="1"/>
          </p:cNvSpPr>
          <p:nvPr>
            <p:ph type="sldNum" sz="quarter" idx="4294967295"/>
          </p:nvPr>
        </p:nvSpPr>
        <p:spPr>
          <a:xfrm>
            <a:off x="8610600" y="6356350"/>
            <a:ext cx="533400" cy="365125"/>
          </a:xfrm>
          <a:prstGeom prst="rect">
            <a:avLst/>
          </a:prstGeom>
        </p:spPr>
        <p:txBody>
          <a:bodyPr/>
          <a:lstStyle/>
          <a:p>
            <a:pPr>
              <a:spcAft>
                <a:spcPts val="600"/>
              </a:spcAft>
            </a:pPr>
            <a:fld id="{00DB8C3E-99EC-1E43-9525-A095A58892BB}" type="slidenum">
              <a:rPr lang="en-US" smtClean="0"/>
              <a:pPr>
                <a:spcAft>
                  <a:spcPts val="600"/>
                </a:spcAft>
              </a:pPr>
              <a:t>4</a:t>
            </a:fld>
            <a:endParaRPr lang="en-US" dirty="0"/>
          </a:p>
        </p:txBody>
      </p:sp>
    </p:spTree>
    <p:extLst>
      <p:ext uri="{BB962C8B-B14F-4D97-AF65-F5344CB8AC3E}">
        <p14:creationId xmlns:p14="http://schemas.microsoft.com/office/powerpoint/2010/main" val="1026452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81884-396F-44E6-9440-DC366E37B6D3}"/>
              </a:ext>
            </a:extLst>
          </p:cNvPr>
          <p:cNvSpPr>
            <a:spLocks noGrp="1"/>
          </p:cNvSpPr>
          <p:nvPr>
            <p:ph type="title"/>
          </p:nvPr>
        </p:nvSpPr>
        <p:spPr/>
        <p:txBody>
          <a:bodyPr/>
          <a:lstStyle/>
          <a:p>
            <a:r>
              <a:rPr lang="en-US" dirty="0"/>
              <a:t>Cardiac Arrest Treatment: NOT </a:t>
            </a:r>
            <a:r>
              <a:rPr lang="en-US" dirty="0" err="1"/>
              <a:t>Shockable</a:t>
            </a:r>
            <a:endParaRPr lang="en-US" dirty="0"/>
          </a:p>
        </p:txBody>
      </p:sp>
      <p:pic>
        <p:nvPicPr>
          <p:cNvPr id="17410" name="Picture 2" descr="A photo shows a paramedic kneeling next to an unconscious young boy. The paramedic presses the boy’s head with one hand and his chest with the other ha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2260890"/>
            <a:ext cx="5867400" cy="3911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70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Progression: Reassessment</a:t>
            </a:r>
            <a:endParaRPr lang="en-US" dirty="0"/>
          </a:p>
        </p:txBody>
      </p:sp>
      <p:sp>
        <p:nvSpPr>
          <p:cNvPr id="3" name="Content Placeholder 2"/>
          <p:cNvSpPr>
            <a:spLocks noGrp="1"/>
          </p:cNvSpPr>
          <p:nvPr>
            <p:ph sz="half" idx="1"/>
          </p:nvPr>
        </p:nvSpPr>
        <p:spPr>
          <a:xfrm>
            <a:off x="685800" y="1856844"/>
            <a:ext cx="3641598" cy="4729436"/>
          </a:xfrm>
        </p:spPr>
        <p:txBody>
          <a:bodyPr/>
          <a:lstStyle/>
          <a:p>
            <a:pPr marL="463550" lvl="2" indent="-285750">
              <a:buFont typeface="Wingdings" pitchFamily="2" charset="2"/>
              <a:buChar char="§"/>
            </a:pPr>
            <a:r>
              <a:rPr lang="en-US" sz="2100" dirty="0"/>
              <a:t>Reassessment findings</a:t>
            </a:r>
          </a:p>
          <a:p>
            <a:pPr marL="463550" lvl="3" indent="-176213"/>
            <a:r>
              <a:rPr lang="en-US" sz="1800" dirty="0"/>
              <a:t>X ‒ No bleeding found.</a:t>
            </a:r>
          </a:p>
          <a:p>
            <a:pPr marL="463550" lvl="3" indent="-176213"/>
            <a:r>
              <a:rPr lang="en-US" sz="1800" dirty="0"/>
              <a:t>A – Intubated.</a:t>
            </a:r>
          </a:p>
          <a:p>
            <a:pPr marL="463550" lvl="3" indent="-176213"/>
            <a:r>
              <a:rPr lang="en-US" sz="1800" dirty="0"/>
              <a:t>B – Assisted with ventilator.</a:t>
            </a:r>
          </a:p>
          <a:p>
            <a:pPr marL="463550" lvl="3" indent="-176213"/>
            <a:r>
              <a:rPr lang="en-US" sz="1800" dirty="0"/>
              <a:t>C – Brachial pulses absent. Skin cyanotic, cool to touch, dry.</a:t>
            </a:r>
          </a:p>
          <a:p>
            <a:pPr marL="463550" lvl="3" indent="-176213"/>
            <a:r>
              <a:rPr lang="en-US" sz="1800" dirty="0"/>
              <a:t>D – Unresponsive; GCS = 3 (E1, V1, M1).</a:t>
            </a:r>
          </a:p>
          <a:p>
            <a:pPr marL="463550" lvl="3" indent="-176213"/>
            <a:r>
              <a:rPr lang="en-US" sz="1800" dirty="0"/>
              <a:t>E – Lying on EMS stretcher.</a:t>
            </a:r>
          </a:p>
        </p:txBody>
      </p:sp>
      <p:sp>
        <p:nvSpPr>
          <p:cNvPr id="10" name="TextBox 9">
            <a:extLst>
              <a:ext uri="{FF2B5EF4-FFF2-40B4-BE49-F238E27FC236}">
                <a16:creationId xmlns:a16="http://schemas.microsoft.com/office/drawing/2014/main" id="{1DB75671-F652-E142-A87B-413CEE9BDD02}"/>
              </a:ext>
            </a:extLst>
          </p:cNvPr>
          <p:cNvSpPr txBox="1"/>
          <p:nvPr/>
        </p:nvSpPr>
        <p:spPr>
          <a:xfrm>
            <a:off x="4880814" y="5292550"/>
            <a:ext cx="3511343" cy="461665"/>
          </a:xfrm>
          <a:prstGeom prst="rect">
            <a:avLst/>
          </a:prstGeom>
          <a:noFill/>
        </p:spPr>
        <p:txBody>
          <a:bodyPr wrap="square" rtlCol="0">
            <a:spAutoFit/>
          </a:bodyPr>
          <a:lstStyle/>
          <a:p>
            <a:pPr algn="ctr"/>
            <a:r>
              <a:rPr lang="en-US" sz="800" dirty="0">
                <a:solidFill>
                  <a:schemeClr val="bg1">
                    <a:lumMod val="50000"/>
                  </a:schemeClr>
                </a:solidFill>
                <a:latin typeface="Arial" pitchFamily="34" charset="0"/>
                <a:cs typeface="Arial" pitchFamily="34" charset="0"/>
              </a:rPr>
              <a:t>Used with permission of the American Academy of Pediatrics, Pediatric Education for </a:t>
            </a:r>
            <a:r>
              <a:rPr lang="en-US" sz="800" dirty="0" err="1">
                <a:solidFill>
                  <a:schemeClr val="bg1">
                    <a:lumMod val="50000"/>
                  </a:schemeClr>
                </a:solidFill>
                <a:latin typeface="Arial" pitchFamily="34" charset="0"/>
                <a:cs typeface="Arial" pitchFamily="34" charset="0"/>
              </a:rPr>
              <a:t>Prehospital</a:t>
            </a:r>
            <a:r>
              <a:rPr lang="en-US" sz="800" dirty="0">
                <a:solidFill>
                  <a:schemeClr val="bg1">
                    <a:lumMod val="50000"/>
                  </a:schemeClr>
                </a:solidFill>
                <a:latin typeface="Arial" pitchFamily="34" charset="0"/>
                <a:cs typeface="Arial" pitchFamily="34" charset="0"/>
              </a:rPr>
              <a:t> Professionals, © American Academy of Pediatrics, 2000</a:t>
            </a:r>
          </a:p>
        </p:txBody>
      </p:sp>
      <p:pic>
        <p:nvPicPr>
          <p:cNvPr id="5122" name="Picture 2" descr="The illustration depicts a triangle that is distinguished into three parts labeling the observations as follows. Appearance: Unresponsive. Work of Breathing: Apneic. Circulation to skin: Cyanotic." title="An illustration shows the reassessment of a medical case."/>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4740647" y="1905000"/>
            <a:ext cx="3791678" cy="338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099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p:txBody>
          <a:bodyPr/>
          <a:lstStyle/>
          <a:p>
            <a:r>
              <a:rPr lang="en-US"/>
              <a:t>Vital Signs</a:t>
            </a:r>
            <a:endParaRPr lang="en-US" dirty="0"/>
          </a:p>
        </p:txBody>
      </p:sp>
      <p:pic>
        <p:nvPicPr>
          <p:cNvPr id="3" name="Picture 2" descr="The screen displays the following: Shocks 0, H R 48 beats per minute, Lead II, S p O 2 67, E t C O 2 in millimeters of mercury 28 R R 16, Time 08:35, Temperature degree Fahrenheit 93.8, Temperature degree Celsius 34.3, N I B P in millimeters of mercury 0 over 0 open parenthesis 0 close parenthesis, 200 Joules, 1 Energy, 2 Charge, 3 Shock. Other buttons include sync, pacer, rate, output, pause, N B P start, N B P auto start, and off." title="A photo shows the screen of a monitor showing the vital signs of a patient.">
            <a:extLst>
              <a:ext uri="{FF2B5EF4-FFF2-40B4-BE49-F238E27FC236}">
                <a16:creationId xmlns:a16="http://schemas.microsoft.com/office/drawing/2014/main" id="{D346C5A6-1933-E64A-BE12-0DDACE1005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828800"/>
            <a:ext cx="6348095" cy="4763135"/>
          </a:xfrm>
          <a:prstGeom prst="rect">
            <a:avLst/>
          </a:prstGeom>
        </p:spPr>
      </p:pic>
    </p:spTree>
    <p:extLst>
      <p:ext uri="{BB962C8B-B14F-4D97-AF65-F5344CB8AC3E}">
        <p14:creationId xmlns:p14="http://schemas.microsoft.com/office/powerpoint/2010/main" val="3602721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a:t>
            </a:r>
            <a:endParaRPr lang="en-US" dirty="0"/>
          </a:p>
        </p:txBody>
      </p:sp>
      <p:sp>
        <p:nvSpPr>
          <p:cNvPr id="3" name="Content Placeholder 2"/>
          <p:cNvSpPr>
            <a:spLocks noGrp="1"/>
          </p:cNvSpPr>
          <p:nvPr>
            <p:ph idx="1"/>
          </p:nvPr>
        </p:nvSpPr>
        <p:spPr>
          <a:xfrm>
            <a:off x="694373" y="1758617"/>
            <a:ext cx="7715250" cy="4699047"/>
          </a:xfrm>
        </p:spPr>
        <p:txBody>
          <a:bodyPr/>
          <a:lstStyle/>
          <a:p>
            <a:r>
              <a:rPr lang="en-US" dirty="0">
                <a:latin typeface="Minion Pro" panose="02040503050306020203" pitchFamily="18" charset="0"/>
              </a:rPr>
              <a:t>BLS</a:t>
            </a:r>
          </a:p>
          <a:p>
            <a:pPr lvl="1"/>
            <a:r>
              <a:rPr lang="en-US" dirty="0">
                <a:latin typeface="Minion Pro" panose="02040503050306020203" pitchFamily="18" charset="0"/>
              </a:rPr>
              <a:t>Monitor airway.</a:t>
            </a:r>
          </a:p>
          <a:p>
            <a:pPr lvl="1"/>
            <a:r>
              <a:rPr lang="en-US" dirty="0">
                <a:latin typeface="Minion Pro" panose="02040503050306020203" pitchFamily="18" charset="0"/>
              </a:rPr>
              <a:t>Provide oxygen and ventilations.</a:t>
            </a:r>
          </a:p>
          <a:p>
            <a:pPr lvl="1"/>
            <a:r>
              <a:rPr lang="en-US" dirty="0">
                <a:latin typeface="Minion Pro" panose="02040503050306020203" pitchFamily="18" charset="0"/>
              </a:rPr>
              <a:t>Restrict spinal motion.</a:t>
            </a:r>
          </a:p>
          <a:p>
            <a:pPr lvl="1"/>
            <a:r>
              <a:rPr lang="en-US" dirty="0">
                <a:latin typeface="Minion Pro" panose="02040503050306020203" pitchFamily="18" charset="0"/>
              </a:rPr>
              <a:t>Provide effective CPR.</a:t>
            </a:r>
          </a:p>
          <a:p>
            <a:pPr lvl="1"/>
            <a:r>
              <a:rPr lang="en-US" dirty="0">
                <a:latin typeface="Minion Pro" panose="02040503050306020203" pitchFamily="18" charset="0"/>
              </a:rPr>
              <a:t>Rewarm.</a:t>
            </a:r>
          </a:p>
          <a:p>
            <a:r>
              <a:rPr lang="en-US" dirty="0">
                <a:latin typeface="Minion Pro" panose="02040503050306020203" pitchFamily="18" charset="0"/>
              </a:rPr>
              <a:t>ALS</a:t>
            </a:r>
          </a:p>
          <a:p>
            <a:pPr lvl="1"/>
            <a:r>
              <a:rPr lang="en-US" dirty="0">
                <a:latin typeface="Minion Pro" panose="02040503050306020203" pitchFamily="18" charset="0"/>
              </a:rPr>
              <a:t>BLS care.</a:t>
            </a:r>
          </a:p>
          <a:p>
            <a:pPr lvl="1"/>
            <a:r>
              <a:rPr lang="en-US" dirty="0">
                <a:latin typeface="Minion Pro" panose="02040503050306020203" pitchFamily="18" charset="0"/>
              </a:rPr>
              <a:t>Warm fluid bolus via IV/IO.</a:t>
            </a:r>
          </a:p>
          <a:p>
            <a:r>
              <a:rPr lang="en-US" dirty="0">
                <a:latin typeface="Minion Pro" panose="02040503050306020203" pitchFamily="18" charset="0"/>
              </a:rPr>
              <a:t>Critical Care </a:t>
            </a:r>
          </a:p>
          <a:p>
            <a:pPr lvl="1"/>
            <a:r>
              <a:rPr lang="en-US" dirty="0">
                <a:latin typeface="Minion Pro" panose="02040503050306020203" pitchFamily="18" charset="0"/>
              </a:rPr>
              <a:t>BLS/ALS care.</a:t>
            </a:r>
          </a:p>
          <a:p>
            <a:pPr lvl="1"/>
            <a:r>
              <a:rPr lang="en-US" dirty="0">
                <a:latin typeface="Minion Pro" panose="02040503050306020203" pitchFamily="18" charset="0"/>
              </a:rPr>
              <a:t>Administer epinephrine.</a:t>
            </a:r>
          </a:p>
          <a:p>
            <a:pPr lvl="1"/>
            <a:r>
              <a:rPr lang="en-US" dirty="0">
                <a:latin typeface="Minion Pro" panose="02040503050306020203" pitchFamily="18" charset="0"/>
              </a:rPr>
              <a:t>Provide positive pressure ventilation.</a:t>
            </a:r>
          </a:p>
          <a:p>
            <a:pPr lvl="1"/>
            <a:r>
              <a:rPr lang="en-US" dirty="0">
                <a:latin typeface="Minion Pro" panose="02040503050306020203" pitchFamily="18" charset="0"/>
              </a:rPr>
              <a:t>Consider advanced airway management.</a:t>
            </a:r>
          </a:p>
          <a:p>
            <a:pPr lvl="1"/>
            <a:endParaRPr lang="en-US" dirty="0"/>
          </a:p>
        </p:txBody>
      </p:sp>
    </p:spTree>
    <p:extLst>
      <p:ext uri="{BB962C8B-B14F-4D97-AF65-F5344CB8AC3E}">
        <p14:creationId xmlns:p14="http://schemas.microsoft.com/office/powerpoint/2010/main" val="16865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Ongoing Management</a:t>
            </a:r>
            <a:endParaRPr lang="en-US" dirty="0"/>
          </a:p>
        </p:txBody>
      </p:sp>
      <p:sp>
        <p:nvSpPr>
          <p:cNvPr id="3" name="Content Placeholder 2"/>
          <p:cNvSpPr>
            <a:spLocks noGrp="1"/>
          </p:cNvSpPr>
          <p:nvPr>
            <p:ph idx="1"/>
          </p:nvPr>
        </p:nvSpPr>
        <p:spPr>
          <a:xfrm>
            <a:off x="694373" y="1777479"/>
            <a:ext cx="7715250" cy="4699047"/>
          </a:xfrm>
        </p:spPr>
        <p:txBody>
          <a:bodyPr/>
          <a:lstStyle/>
          <a:p>
            <a:r>
              <a:rPr lang="en-US" dirty="0">
                <a:latin typeface="Minion Pro" panose="02040503050306020203" pitchFamily="18" charset="0"/>
              </a:rPr>
              <a:t>Reassess the patient.</a:t>
            </a:r>
          </a:p>
          <a:p>
            <a:endParaRPr lang="en-US" dirty="0"/>
          </a:p>
        </p:txBody>
      </p:sp>
      <p:sp>
        <p:nvSpPr>
          <p:cNvPr id="5" name="Rectangle 4"/>
          <p:cNvSpPr/>
          <p:nvPr/>
        </p:nvSpPr>
        <p:spPr>
          <a:xfrm>
            <a:off x="3472411" y="6083083"/>
            <a:ext cx="2199177" cy="215444"/>
          </a:xfrm>
          <a:prstGeom prst="rect">
            <a:avLst/>
          </a:prstGeom>
        </p:spPr>
        <p:txBody>
          <a:bodyPr wrap="square">
            <a:spAutoFit/>
          </a:bodyPr>
          <a:lstStyle/>
          <a:p>
            <a:pPr algn="ctr"/>
            <a:r>
              <a:rPr lang="en-IN" sz="800" dirty="0">
                <a:solidFill>
                  <a:schemeClr val="bg1">
                    <a:lumMod val="50000"/>
                  </a:schemeClr>
                </a:solidFill>
                <a:latin typeface="Arial" pitchFamily="34" charset="0"/>
                <a:cs typeface="Arial" pitchFamily="34" charset="0"/>
              </a:rPr>
              <a:t>© </a:t>
            </a:r>
            <a:r>
              <a:rPr lang="en-IN" sz="800" dirty="0" err="1">
                <a:solidFill>
                  <a:schemeClr val="bg1">
                    <a:lumMod val="50000"/>
                  </a:schemeClr>
                </a:solidFill>
                <a:latin typeface="Arial" pitchFamily="34" charset="0"/>
                <a:cs typeface="Arial" pitchFamily="34" charset="0"/>
              </a:rPr>
              <a:t>sfam_photo</a:t>
            </a:r>
            <a:r>
              <a:rPr lang="en-IN" sz="800" dirty="0">
                <a:solidFill>
                  <a:schemeClr val="bg1">
                    <a:lumMod val="50000"/>
                  </a:schemeClr>
                </a:solidFill>
                <a:latin typeface="Arial" pitchFamily="34" charset="0"/>
                <a:cs typeface="Arial" pitchFamily="34" charset="0"/>
              </a:rPr>
              <a:t>/</a:t>
            </a:r>
            <a:r>
              <a:rPr lang="en-IN" sz="800" dirty="0" err="1">
                <a:solidFill>
                  <a:schemeClr val="bg1">
                    <a:lumMod val="50000"/>
                  </a:schemeClr>
                </a:solidFill>
                <a:latin typeface="Arial" pitchFamily="34" charset="0"/>
                <a:cs typeface="Arial" pitchFamily="34" charset="0"/>
              </a:rPr>
              <a:t>Shutterstock</a:t>
            </a:r>
            <a:endParaRPr lang="en-IN" sz="800" dirty="0">
              <a:solidFill>
                <a:schemeClr val="bg1">
                  <a:lumMod val="50000"/>
                </a:schemeClr>
              </a:solidFill>
              <a:latin typeface="Arial" pitchFamily="34" charset="0"/>
              <a:cs typeface="Arial" pitchFamily="34" charset="0"/>
            </a:endParaRPr>
          </a:p>
        </p:txBody>
      </p:sp>
      <p:pic>
        <p:nvPicPr>
          <p:cNvPr id="20482" name="Picture 2" descr="A photo shows a medical professional placing two hands on a young boy’s chest and performing chest compressi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0698" y="2374683"/>
            <a:ext cx="5562600" cy="370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28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Case Wrap-Up</a:t>
            </a:r>
            <a:endParaRPr lang="en-US" dirty="0"/>
          </a:p>
        </p:txBody>
      </p:sp>
      <p:sp>
        <p:nvSpPr>
          <p:cNvPr id="5" name="Content Placeholder 4"/>
          <p:cNvSpPr>
            <a:spLocks noGrp="1"/>
          </p:cNvSpPr>
          <p:nvPr>
            <p:ph idx="1"/>
          </p:nvPr>
        </p:nvSpPr>
        <p:spPr>
          <a:xfrm>
            <a:off x="694373" y="1968551"/>
            <a:ext cx="7715250" cy="4699047"/>
          </a:xfrm>
        </p:spPr>
        <p:txBody>
          <a:bodyPr/>
          <a:lstStyle/>
          <a:p>
            <a:r>
              <a:rPr lang="en-US" dirty="0">
                <a:latin typeface="Minion Pro" panose="02040503050306020203" pitchFamily="18" charset="0"/>
              </a:rPr>
              <a:t>Diagnosis: Drowning, PEA</a:t>
            </a:r>
          </a:p>
          <a:p>
            <a:pPr lvl="1"/>
            <a:endParaRPr lang="en-US" dirty="0"/>
          </a:p>
          <a:p>
            <a:pPr lvl="1"/>
            <a:endParaRPr lang="en-US" dirty="0"/>
          </a:p>
        </p:txBody>
      </p:sp>
    </p:spTree>
    <p:extLst>
      <p:ext uri="{BB962C8B-B14F-4D97-AF65-F5344CB8AC3E}">
        <p14:creationId xmlns:p14="http://schemas.microsoft.com/office/powerpoint/2010/main" val="203380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ROSC</a:t>
            </a:r>
          </a:p>
        </p:txBody>
      </p:sp>
      <p:sp>
        <p:nvSpPr>
          <p:cNvPr id="5" name="Content Placeholder 4"/>
          <p:cNvSpPr>
            <a:spLocks noGrp="1"/>
          </p:cNvSpPr>
          <p:nvPr>
            <p:ph idx="1"/>
          </p:nvPr>
        </p:nvSpPr>
        <p:spPr>
          <a:xfrm>
            <a:off x="694373" y="1900311"/>
            <a:ext cx="7715250" cy="4699047"/>
          </a:xfrm>
        </p:spPr>
        <p:txBody>
          <a:bodyPr/>
          <a:lstStyle/>
          <a:p>
            <a:r>
              <a:rPr lang="en-US" dirty="0">
                <a:latin typeface="Minion Pro" panose="02040503050306020203" pitchFamily="18" charset="0"/>
              </a:rPr>
              <a:t>Post-resuscitation</a:t>
            </a:r>
          </a:p>
          <a:p>
            <a:pPr lvl="1"/>
            <a:endParaRPr lang="en-US" dirty="0"/>
          </a:p>
          <a:p>
            <a:pPr lvl="1"/>
            <a:endParaRPr lang="en-US" dirty="0"/>
          </a:p>
        </p:txBody>
      </p:sp>
      <p:pic>
        <p:nvPicPr>
          <p:cNvPr id="3" name="Picture 2" descr="The first wave shows several closely spaced crests and troughs, followed by a small flat line, then a low and a small peak, then minor fluctuations with peaks at intervals. The second wave shows two highs and two lows at the start, then several closely spaced smaller crests and troughs. A flat line and a low follows, from where the curve increases to form a small peak, fluctuates slightly and then again forms a peak." title="A graph shows post resuscitation of a patie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734" y="2743200"/>
            <a:ext cx="6960532" cy="2209800"/>
          </a:xfrm>
          <a:prstGeom prst="rect">
            <a:avLst/>
          </a:prstGeom>
        </p:spPr>
      </p:pic>
    </p:spTree>
    <p:extLst>
      <p:ext uri="{BB962C8B-B14F-4D97-AF65-F5344CB8AC3E}">
        <p14:creationId xmlns:p14="http://schemas.microsoft.com/office/powerpoint/2010/main" val="2689723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COPE</a:t>
            </a:r>
            <a:endParaRPr lang="en-US" dirty="0"/>
          </a:p>
        </p:txBody>
      </p:sp>
      <p:sp>
        <p:nvSpPr>
          <p:cNvPr id="3" name="Content Placeholder 2"/>
          <p:cNvSpPr>
            <a:spLocks noGrp="1"/>
          </p:cNvSpPr>
          <p:nvPr>
            <p:ph idx="1"/>
          </p:nvPr>
        </p:nvSpPr>
        <p:spPr>
          <a:xfrm>
            <a:off x="694373" y="1859367"/>
            <a:ext cx="7715250" cy="4699047"/>
          </a:xfrm>
        </p:spPr>
        <p:txBody>
          <a:bodyPr>
            <a:normAutofit/>
          </a:bodyPr>
          <a:lstStyle/>
          <a:p>
            <a:pPr marL="292100" indent="-292100"/>
            <a:r>
              <a:rPr lang="en-US" dirty="0">
                <a:latin typeface="Minion Pro" panose="02040503050306020203" pitchFamily="18" charset="0"/>
              </a:rPr>
              <a:t>Compassionate Options for Pediatric EMS (COPE)</a:t>
            </a:r>
          </a:p>
        </p:txBody>
      </p:sp>
      <p:pic>
        <p:nvPicPr>
          <p:cNvPr id="22532" name="Picture 4" descr="A photo shows a man bringing a teddy bear to a to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274" y="2758197"/>
            <a:ext cx="3750843" cy="2499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descr="A photo shows a medical professional and a caregiver walking arm-in-arm toward the hospital entranc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2745724"/>
            <a:ext cx="3711831" cy="251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10800000" flipH="1" flipV="1">
            <a:off x="659274" y="5255568"/>
            <a:ext cx="3750843" cy="215444"/>
          </a:xfrm>
          <a:prstGeom prst="rect">
            <a:avLst/>
          </a:prstGeom>
        </p:spPr>
        <p:txBody>
          <a:bodyPr wrap="square">
            <a:spAutoFit/>
          </a:bodyPr>
          <a:lstStyle/>
          <a:p>
            <a:pPr algn="ctr"/>
            <a:r>
              <a:rPr lang="en-IN" sz="800" dirty="0">
                <a:solidFill>
                  <a:schemeClr val="bg1">
                    <a:lumMod val="50000"/>
                  </a:schemeClr>
                </a:solidFill>
                <a:latin typeface="Arial" pitchFamily="34" charset="0"/>
                <a:cs typeface="Arial" pitchFamily="34" charset="0"/>
              </a:rPr>
              <a:t>© </a:t>
            </a:r>
            <a:r>
              <a:rPr lang="en-IN" sz="800" dirty="0" err="1">
                <a:solidFill>
                  <a:schemeClr val="bg1">
                    <a:lumMod val="50000"/>
                  </a:schemeClr>
                </a:solidFill>
                <a:latin typeface="Arial" pitchFamily="34" charset="0"/>
                <a:cs typeface="Arial" pitchFamily="34" charset="0"/>
              </a:rPr>
              <a:t>SpeedKingz</a:t>
            </a:r>
            <a:r>
              <a:rPr lang="en-IN" sz="800" dirty="0">
                <a:solidFill>
                  <a:schemeClr val="bg1">
                    <a:lumMod val="50000"/>
                  </a:schemeClr>
                </a:solidFill>
                <a:latin typeface="Arial" pitchFamily="34" charset="0"/>
                <a:cs typeface="Arial" pitchFamily="34" charset="0"/>
              </a:rPr>
              <a:t>/</a:t>
            </a:r>
            <a:r>
              <a:rPr lang="en-IN" sz="800" dirty="0" err="1">
                <a:solidFill>
                  <a:schemeClr val="bg1">
                    <a:lumMod val="50000"/>
                  </a:schemeClr>
                </a:solidFill>
                <a:latin typeface="Arial" pitchFamily="34" charset="0"/>
                <a:cs typeface="Arial" pitchFamily="34" charset="0"/>
              </a:rPr>
              <a:t>Shutterstock</a:t>
            </a:r>
            <a:endParaRPr lang="en-IN" sz="800" dirty="0">
              <a:solidFill>
                <a:schemeClr val="bg1">
                  <a:lumMod val="50000"/>
                </a:schemeClr>
              </a:solidFill>
              <a:latin typeface="Arial" pitchFamily="34" charset="0"/>
              <a:cs typeface="Arial" pitchFamily="34" charset="0"/>
            </a:endParaRPr>
          </a:p>
        </p:txBody>
      </p:sp>
      <p:sp>
        <p:nvSpPr>
          <p:cNvPr id="9" name="Rectangle 8"/>
          <p:cNvSpPr/>
          <p:nvPr/>
        </p:nvSpPr>
        <p:spPr>
          <a:xfrm>
            <a:off x="4876799" y="5264122"/>
            <a:ext cx="3711830" cy="215444"/>
          </a:xfrm>
          <a:prstGeom prst="rect">
            <a:avLst/>
          </a:prstGeom>
        </p:spPr>
        <p:txBody>
          <a:bodyPr wrap="square">
            <a:spAutoFit/>
          </a:bodyPr>
          <a:lstStyle/>
          <a:p>
            <a:pPr lvl="0" algn="ctr"/>
            <a:r>
              <a:rPr lang="en-US" sz="800" dirty="0">
                <a:solidFill>
                  <a:srgbClr val="6E6E71">
                    <a:lumMod val="50000"/>
                  </a:srgbClr>
                </a:solidFill>
                <a:latin typeface="Arial" pitchFamily="34" charset="0"/>
                <a:cs typeface="Arial" pitchFamily="34" charset="0"/>
              </a:rPr>
              <a:t>© John Moore/Getty Images News/Getty Images</a:t>
            </a:r>
            <a:endParaRPr lang="en-IN" sz="800" dirty="0">
              <a:solidFill>
                <a:srgbClr val="6E6E71">
                  <a:lumMod val="50000"/>
                </a:srgbClr>
              </a:solidFill>
              <a:latin typeface="Arial" pitchFamily="34" charset="0"/>
              <a:cs typeface="Arial" pitchFamily="34" charset="0"/>
            </a:endParaRPr>
          </a:p>
        </p:txBody>
      </p:sp>
    </p:spTree>
    <p:extLst>
      <p:ext uri="{BB962C8B-B14F-4D97-AF65-F5344CB8AC3E}">
        <p14:creationId xmlns:p14="http://schemas.microsoft.com/office/powerpoint/2010/main" val="226468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0058B-D1EC-4E2D-93F9-D0B68DDD7C56}"/>
              </a:ext>
            </a:extLst>
          </p:cNvPr>
          <p:cNvSpPr>
            <a:spLocks noGrp="1"/>
          </p:cNvSpPr>
          <p:nvPr>
            <p:ph type="title"/>
          </p:nvPr>
        </p:nvSpPr>
        <p:spPr/>
        <p:txBody>
          <a:bodyPr/>
          <a:lstStyle/>
          <a:p>
            <a:r>
              <a:rPr lang="en-US" dirty="0"/>
              <a:t>Lesson Wrap-Up</a:t>
            </a:r>
          </a:p>
        </p:txBody>
      </p:sp>
      <p:sp>
        <p:nvSpPr>
          <p:cNvPr id="3" name="Content Placeholder 2">
            <a:extLst>
              <a:ext uri="{FF2B5EF4-FFF2-40B4-BE49-F238E27FC236}">
                <a16:creationId xmlns:a16="http://schemas.microsoft.com/office/drawing/2014/main" id="{53695DEB-0933-48AF-867E-60D47CD3A0B3}"/>
              </a:ext>
            </a:extLst>
          </p:cNvPr>
          <p:cNvSpPr>
            <a:spLocks noGrp="1"/>
          </p:cNvSpPr>
          <p:nvPr>
            <p:ph idx="1"/>
          </p:nvPr>
        </p:nvSpPr>
        <p:spPr>
          <a:xfrm>
            <a:off x="694373" y="1968551"/>
            <a:ext cx="7715250" cy="4699047"/>
          </a:xfrm>
        </p:spPr>
        <p:txBody>
          <a:bodyPr/>
          <a:lstStyle/>
          <a:p>
            <a:r>
              <a:rPr lang="en-US" dirty="0">
                <a:latin typeface="Minion Pro" panose="02040503050306020203" pitchFamily="18" charset="0"/>
              </a:rPr>
              <a:t>Identifying differences in pediatric ECGs allows for proper diagnosis of dysrhythmias.</a:t>
            </a:r>
          </a:p>
          <a:p>
            <a:r>
              <a:rPr lang="en-US" dirty="0">
                <a:latin typeface="Minion Pro" panose="02040503050306020203" pitchFamily="18" charset="0"/>
              </a:rPr>
              <a:t>Treating children like adults allows the provider to make easier decisions in treatment.</a:t>
            </a:r>
          </a:p>
          <a:p>
            <a:r>
              <a:rPr lang="en-US" dirty="0">
                <a:latin typeface="Minion Pro" panose="02040503050306020203" pitchFamily="18" charset="0"/>
              </a:rPr>
              <a:t>Above all, communicate with the family and the medical providers. </a:t>
            </a:r>
          </a:p>
          <a:p>
            <a:r>
              <a:rPr lang="en-US" dirty="0">
                <a:latin typeface="Minion Pro" panose="02040503050306020203" pitchFamily="18" charset="0"/>
              </a:rPr>
              <a:t>Keep the focus on family-centered care.</a:t>
            </a:r>
          </a:p>
          <a:p>
            <a:r>
              <a:rPr lang="en-US" dirty="0">
                <a:latin typeface="Minion Pro" panose="02040503050306020203" pitchFamily="18" charset="0"/>
              </a:rPr>
              <a:t>Coming Up, Lesson 7: Toxicological Emergencies.</a:t>
            </a:r>
          </a:p>
          <a:p>
            <a:endParaRPr lang="en-US" dirty="0"/>
          </a:p>
        </p:txBody>
      </p:sp>
    </p:spTree>
    <p:extLst>
      <p:ext uri="{BB962C8B-B14F-4D97-AF65-F5344CB8AC3E}">
        <p14:creationId xmlns:p14="http://schemas.microsoft.com/office/powerpoint/2010/main" val="321321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6537-A340-423B-BABA-C4524C7FA1D0}"/>
              </a:ext>
            </a:extLst>
          </p:cNvPr>
          <p:cNvSpPr>
            <a:spLocks noGrp="1"/>
          </p:cNvSpPr>
          <p:nvPr>
            <p:ph type="title"/>
          </p:nvPr>
        </p:nvSpPr>
        <p:spPr/>
        <p:txBody>
          <a:bodyPr>
            <a:normAutofit/>
          </a:bodyPr>
          <a:lstStyle/>
          <a:p>
            <a:r>
              <a:rPr lang="en-US" dirty="0"/>
              <a:t>Questions? </a:t>
            </a:r>
            <a:br>
              <a:rPr lang="en-US" dirty="0"/>
            </a:br>
            <a:endParaRPr lang="en-US" dirty="0"/>
          </a:p>
        </p:txBody>
      </p:sp>
      <p:pic>
        <p:nvPicPr>
          <p:cNvPr id="4" name="Picture 3" descr="A photo shows three blocks, each with a question mark sign on it.">
            <a:extLst>
              <a:ext uri="{FF2B5EF4-FFF2-40B4-BE49-F238E27FC236}">
                <a16:creationId xmlns:a16="http://schemas.microsoft.com/office/drawing/2014/main" id="{EFC6163B-3F24-D04A-9084-591967A54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606" y="1676400"/>
            <a:ext cx="8098788" cy="4549557"/>
          </a:xfrm>
          <a:prstGeom prst="rect">
            <a:avLst/>
          </a:prstGeom>
        </p:spPr>
      </p:pic>
      <p:sp>
        <p:nvSpPr>
          <p:cNvPr id="5" name="TextBox 4">
            <a:extLst>
              <a:ext uri="{FF2B5EF4-FFF2-40B4-BE49-F238E27FC236}">
                <a16:creationId xmlns:a16="http://schemas.microsoft.com/office/drawing/2014/main" id="{88B7BDA3-E7B4-4376-BC54-2E002491F2CC}"/>
              </a:ext>
            </a:extLst>
          </p:cNvPr>
          <p:cNvSpPr txBox="1"/>
          <p:nvPr/>
        </p:nvSpPr>
        <p:spPr>
          <a:xfrm>
            <a:off x="2275450" y="6225957"/>
            <a:ext cx="4593100" cy="215444"/>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a:r>
              <a:rPr lang="en-US" sz="800" dirty="0">
                <a:solidFill>
                  <a:schemeClr val="bg1">
                    <a:lumMod val="50000"/>
                  </a:schemeClr>
                </a:solidFill>
                <a:latin typeface="Arial" pitchFamily="34" charset="0"/>
                <a:cs typeface="Arial" pitchFamily="34" charset="0"/>
              </a:rPr>
              <a:t>© </a:t>
            </a:r>
            <a:r>
              <a:rPr lang="en-US" sz="800" dirty="0" err="1">
                <a:solidFill>
                  <a:schemeClr val="bg1">
                    <a:lumMod val="50000"/>
                  </a:schemeClr>
                </a:solidFill>
                <a:latin typeface="Arial" pitchFamily="34" charset="0"/>
                <a:cs typeface="Arial" pitchFamily="34" charset="0"/>
              </a:rPr>
              <a:t>Nujumuddin</a:t>
            </a:r>
            <a:r>
              <a:rPr lang="en-US" sz="800" dirty="0">
                <a:solidFill>
                  <a:schemeClr val="bg1">
                    <a:lumMod val="50000"/>
                  </a:schemeClr>
                </a:solidFill>
                <a:latin typeface="Arial" pitchFamily="34" charset="0"/>
                <a:cs typeface="Arial" pitchFamily="34" charset="0"/>
              </a:rPr>
              <a:t> Mohamad </a:t>
            </a:r>
            <a:r>
              <a:rPr lang="en-US" sz="800" dirty="0" err="1">
                <a:solidFill>
                  <a:schemeClr val="bg1">
                    <a:lumMod val="50000"/>
                  </a:schemeClr>
                </a:solidFill>
                <a:latin typeface="Arial" pitchFamily="34" charset="0"/>
                <a:cs typeface="Arial" pitchFamily="34" charset="0"/>
              </a:rPr>
              <a:t>Yaman</a:t>
            </a:r>
            <a:r>
              <a:rPr lang="en-US" sz="800" dirty="0">
                <a:solidFill>
                  <a:schemeClr val="bg1">
                    <a:lumMod val="50000"/>
                  </a:schemeClr>
                </a:solidFill>
                <a:latin typeface="Arial" pitchFamily="34" charset="0"/>
                <a:cs typeface="Arial" pitchFamily="34" charset="0"/>
              </a:rPr>
              <a:t>/</a:t>
            </a:r>
            <a:r>
              <a:rPr lang="en-US" sz="800" dirty="0" err="1">
                <a:solidFill>
                  <a:schemeClr val="bg1">
                    <a:lumMod val="50000"/>
                  </a:schemeClr>
                </a:solidFill>
                <a:latin typeface="Arial" pitchFamily="34" charset="0"/>
                <a:cs typeface="Arial" pitchFamily="34" charset="0"/>
              </a:rPr>
              <a:t>EyeEm</a:t>
            </a:r>
            <a:r>
              <a:rPr lang="en-US" sz="800" dirty="0">
                <a:solidFill>
                  <a:schemeClr val="bg1">
                    <a:lumMod val="50000"/>
                  </a:schemeClr>
                </a:solidFill>
                <a:latin typeface="Arial" pitchFamily="34" charset="0"/>
                <a:cs typeface="Arial" pitchFamily="34" charset="0"/>
              </a:rPr>
              <a:t>/Getty Images</a:t>
            </a:r>
          </a:p>
        </p:txBody>
      </p:sp>
    </p:spTree>
    <p:extLst>
      <p:ext uri="{BB962C8B-B14F-4D97-AF65-F5344CB8AC3E}">
        <p14:creationId xmlns:p14="http://schemas.microsoft.com/office/powerpoint/2010/main" val="2225201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4C1AA-7831-4F0F-88D8-052CCEEAC7DC}"/>
              </a:ext>
            </a:extLst>
          </p:cNvPr>
          <p:cNvSpPr>
            <a:spLocks noGrp="1"/>
          </p:cNvSpPr>
          <p:nvPr>
            <p:ph type="title"/>
          </p:nvPr>
        </p:nvSpPr>
        <p:spPr/>
        <p:txBody>
          <a:bodyPr/>
          <a:lstStyle/>
          <a:p>
            <a:r>
              <a:rPr lang="en-US"/>
              <a:t>Tachycardias</a:t>
            </a:r>
            <a:endParaRPr lang="en-US" dirty="0"/>
          </a:p>
        </p:txBody>
      </p:sp>
      <p:sp>
        <p:nvSpPr>
          <p:cNvPr id="7" name="Text Placeholder 6">
            <a:extLst>
              <a:ext uri="{FF2B5EF4-FFF2-40B4-BE49-F238E27FC236}">
                <a16:creationId xmlns:a16="http://schemas.microsoft.com/office/drawing/2014/main" id="{3AD2EEB6-6060-493B-8008-4AC90EFEE266}"/>
              </a:ext>
            </a:extLst>
          </p:cNvPr>
          <p:cNvSpPr>
            <a:spLocks noGrp="1"/>
          </p:cNvSpPr>
          <p:nvPr>
            <p:ph type="body" idx="1"/>
          </p:nvPr>
        </p:nvSpPr>
        <p:spPr>
          <a:xfrm>
            <a:off x="533400" y="1864899"/>
            <a:ext cx="4040188" cy="639762"/>
          </a:xfrm>
        </p:spPr>
        <p:txBody>
          <a:bodyPr/>
          <a:lstStyle/>
          <a:p>
            <a:r>
              <a:rPr lang="en-US" b="0" dirty="0"/>
              <a:t>Supraventricular Tachycardia</a:t>
            </a:r>
          </a:p>
        </p:txBody>
      </p:sp>
      <p:sp>
        <p:nvSpPr>
          <p:cNvPr id="8" name="Text Placeholder 7">
            <a:extLst>
              <a:ext uri="{FF2B5EF4-FFF2-40B4-BE49-F238E27FC236}">
                <a16:creationId xmlns:a16="http://schemas.microsoft.com/office/drawing/2014/main" id="{C3EB021C-6361-4BA6-9FB1-8F07E2A11953}"/>
              </a:ext>
            </a:extLst>
          </p:cNvPr>
          <p:cNvSpPr>
            <a:spLocks noGrp="1"/>
          </p:cNvSpPr>
          <p:nvPr>
            <p:ph type="body" sz="quarter" idx="3"/>
          </p:nvPr>
        </p:nvSpPr>
        <p:spPr>
          <a:xfrm>
            <a:off x="533400" y="3431237"/>
            <a:ext cx="4041775" cy="639762"/>
          </a:xfrm>
        </p:spPr>
        <p:txBody>
          <a:bodyPr/>
          <a:lstStyle/>
          <a:p>
            <a:r>
              <a:rPr lang="en-US" b="0" dirty="0"/>
              <a:t>Ventricular Tachycardia</a:t>
            </a:r>
          </a:p>
        </p:txBody>
      </p:sp>
      <p:pic>
        <p:nvPicPr>
          <p:cNvPr id="13" name="Content Placeholder 12" descr="A graph shows the curves for ventricular tachycardia."/>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2628900" y="4187536"/>
            <a:ext cx="3886200" cy="2312449"/>
          </a:xfrm>
        </p:spPr>
      </p:pic>
      <p:pic>
        <p:nvPicPr>
          <p:cNvPr id="3" name="Picture 2" descr="A graph shows the curve for supraventricular tachycardia."/>
          <p:cNvPicPr>
            <a:picLocks noChangeAspect="1"/>
          </p:cNvPicPr>
          <p:nvPr/>
        </p:nvPicPr>
        <p:blipFill rotWithShape="1">
          <a:blip r:embed="rId4" cstate="print">
            <a:extLst>
              <a:ext uri="{28A0092B-C50C-407E-A947-70E740481C1C}">
                <a14:useLocalDpi xmlns:a14="http://schemas.microsoft.com/office/drawing/2010/main" val="0"/>
              </a:ext>
            </a:extLst>
          </a:blip>
          <a:srcRect l="1939" t="11657" r="4954" b="19325"/>
          <a:stretch/>
        </p:blipFill>
        <p:spPr>
          <a:xfrm>
            <a:off x="2628901" y="2628899"/>
            <a:ext cx="3875504" cy="726657"/>
          </a:xfrm>
          <a:prstGeom prst="rect">
            <a:avLst/>
          </a:prstGeom>
        </p:spPr>
      </p:pic>
    </p:spTree>
    <p:extLst>
      <p:ext uri="{BB962C8B-B14F-4D97-AF65-F5344CB8AC3E}">
        <p14:creationId xmlns:p14="http://schemas.microsoft.com/office/powerpoint/2010/main" val="2781485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9DDB-BC7C-482B-893C-3D6FB4C9C616}"/>
              </a:ext>
            </a:extLst>
          </p:cNvPr>
          <p:cNvSpPr>
            <a:spLocks noGrp="1"/>
          </p:cNvSpPr>
          <p:nvPr>
            <p:ph type="title"/>
          </p:nvPr>
        </p:nvSpPr>
        <p:spPr>
          <a:xfrm>
            <a:off x="0" y="1066800"/>
            <a:ext cx="9144000" cy="1002089"/>
          </a:xfrm>
        </p:spPr>
        <p:txBody>
          <a:bodyPr/>
          <a:lstStyle/>
          <a:p>
            <a:r>
              <a:rPr lang="en-US" dirty="0"/>
              <a:t>Physical Findings</a:t>
            </a:r>
          </a:p>
        </p:txBody>
      </p:sp>
      <p:sp>
        <p:nvSpPr>
          <p:cNvPr id="5" name="Content Placeholder 4">
            <a:extLst>
              <a:ext uri="{FF2B5EF4-FFF2-40B4-BE49-F238E27FC236}">
                <a16:creationId xmlns:a16="http://schemas.microsoft.com/office/drawing/2014/main" id="{44288E42-899C-4683-B108-CB996F67781A}"/>
              </a:ext>
            </a:extLst>
          </p:cNvPr>
          <p:cNvSpPr>
            <a:spLocks noGrp="1"/>
          </p:cNvSpPr>
          <p:nvPr>
            <p:ph sz="half" idx="2"/>
          </p:nvPr>
        </p:nvSpPr>
        <p:spPr>
          <a:xfrm>
            <a:off x="838200" y="1921985"/>
            <a:ext cx="3582989" cy="2971800"/>
          </a:xfrm>
        </p:spPr>
        <p:txBody>
          <a:bodyPr>
            <a:normAutofit/>
          </a:bodyPr>
          <a:lstStyle/>
          <a:p>
            <a:pPr marL="0" indent="0">
              <a:buNone/>
            </a:pPr>
            <a:r>
              <a:rPr lang="en-US" sz="2100" dirty="0"/>
              <a:t>Infants</a:t>
            </a:r>
          </a:p>
          <a:p>
            <a:r>
              <a:rPr lang="en-US" sz="2100" dirty="0"/>
              <a:t>Fussiness</a:t>
            </a:r>
          </a:p>
          <a:p>
            <a:r>
              <a:rPr lang="en-US" sz="2100" dirty="0"/>
              <a:t>Lethargy</a:t>
            </a:r>
          </a:p>
          <a:p>
            <a:r>
              <a:rPr lang="en-US" sz="2100" dirty="0"/>
              <a:t>Irritability</a:t>
            </a:r>
          </a:p>
          <a:p>
            <a:r>
              <a:rPr lang="en-US" sz="2100" dirty="0"/>
              <a:t>Poor feeding</a:t>
            </a:r>
          </a:p>
          <a:p>
            <a:r>
              <a:rPr lang="en-US" sz="2100" dirty="0"/>
              <a:t>Sweating during feeding</a:t>
            </a:r>
          </a:p>
        </p:txBody>
      </p:sp>
      <p:sp>
        <p:nvSpPr>
          <p:cNvPr id="7" name="Content Placeholder 6">
            <a:extLst>
              <a:ext uri="{FF2B5EF4-FFF2-40B4-BE49-F238E27FC236}">
                <a16:creationId xmlns:a16="http://schemas.microsoft.com/office/drawing/2014/main" id="{9688DFD8-B67D-4227-A5E2-46B08BEB3D4A}"/>
              </a:ext>
            </a:extLst>
          </p:cNvPr>
          <p:cNvSpPr>
            <a:spLocks noGrp="1"/>
          </p:cNvSpPr>
          <p:nvPr>
            <p:ph sz="quarter" idx="4"/>
          </p:nvPr>
        </p:nvSpPr>
        <p:spPr>
          <a:xfrm>
            <a:off x="4800600" y="1921985"/>
            <a:ext cx="3582989" cy="3672138"/>
          </a:xfrm>
        </p:spPr>
        <p:txBody>
          <a:bodyPr>
            <a:noAutofit/>
          </a:bodyPr>
          <a:lstStyle/>
          <a:p>
            <a:pPr marL="0" indent="0">
              <a:buNone/>
            </a:pPr>
            <a:r>
              <a:rPr lang="en-US" sz="2100" dirty="0"/>
              <a:t>Children</a:t>
            </a:r>
          </a:p>
          <a:p>
            <a:r>
              <a:rPr lang="en-US" sz="2100" dirty="0"/>
              <a:t>Lightheadedness</a:t>
            </a:r>
          </a:p>
          <a:p>
            <a:r>
              <a:rPr lang="en-US" sz="2100" dirty="0"/>
              <a:t>Syncope</a:t>
            </a:r>
          </a:p>
          <a:p>
            <a:r>
              <a:rPr lang="en-US" sz="2100" dirty="0"/>
              <a:t>Dyspnea</a:t>
            </a:r>
          </a:p>
          <a:p>
            <a:r>
              <a:rPr lang="en-US" sz="2100" dirty="0"/>
              <a:t>Weakness</a:t>
            </a:r>
          </a:p>
          <a:p>
            <a:r>
              <a:rPr lang="en-US" sz="2100" dirty="0"/>
              <a:t>Nervousness</a:t>
            </a:r>
          </a:p>
          <a:p>
            <a:r>
              <a:rPr lang="en-US" sz="2100" dirty="0"/>
              <a:t>Palpitations</a:t>
            </a:r>
          </a:p>
          <a:p>
            <a:r>
              <a:rPr lang="en-US" sz="2100" dirty="0"/>
              <a:t>Chest pain/pressure</a:t>
            </a:r>
          </a:p>
        </p:txBody>
      </p:sp>
    </p:spTree>
    <p:extLst>
      <p:ext uri="{BB962C8B-B14F-4D97-AF65-F5344CB8AC3E}">
        <p14:creationId xmlns:p14="http://schemas.microsoft.com/office/powerpoint/2010/main" val="885368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04737" y="1094194"/>
            <a:ext cx="8686800" cy="533400"/>
          </a:xfrm>
        </p:spPr>
        <p:txBody>
          <a:bodyPr/>
          <a:lstStyle/>
          <a:p>
            <a:r>
              <a:rPr lang="en-US" dirty="0"/>
              <a:t>SVT Treatment</a:t>
            </a:r>
          </a:p>
        </p:txBody>
      </p:sp>
      <p:sp>
        <p:nvSpPr>
          <p:cNvPr id="16" name="TextBox 15">
            <a:extLst>
              <a:ext uri="{FF2B5EF4-FFF2-40B4-BE49-F238E27FC236}">
                <a16:creationId xmlns:a16="http://schemas.microsoft.com/office/drawing/2014/main" id="{FF95B751-72C7-F344-A69B-215FE167EA45}"/>
              </a:ext>
            </a:extLst>
          </p:cNvPr>
          <p:cNvSpPr txBox="1"/>
          <p:nvPr/>
        </p:nvSpPr>
        <p:spPr>
          <a:xfrm>
            <a:off x="352463" y="5308144"/>
            <a:ext cx="1413933" cy="954107"/>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Used with permission of the American Academy of Pediatrics, Pediatric Education for Prehospital Professionals, © American Academy of Pediatrics, 2000</a:t>
            </a:r>
          </a:p>
        </p:txBody>
      </p:sp>
      <p:sp>
        <p:nvSpPr>
          <p:cNvPr id="17" name="TextBox 16">
            <a:extLst>
              <a:ext uri="{FF2B5EF4-FFF2-40B4-BE49-F238E27FC236}">
                <a16:creationId xmlns:a16="http://schemas.microsoft.com/office/drawing/2014/main" id="{894B5D84-F51E-C54A-B1B2-28D30E4C7922}"/>
              </a:ext>
            </a:extLst>
          </p:cNvPr>
          <p:cNvSpPr txBox="1"/>
          <p:nvPr/>
        </p:nvSpPr>
        <p:spPr>
          <a:xfrm>
            <a:off x="3278716" y="5302141"/>
            <a:ext cx="1333500" cy="461665"/>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Jones and Bartlett Publishers. Courtesy of MIEMSS.</a:t>
            </a:r>
          </a:p>
        </p:txBody>
      </p:sp>
      <p:sp>
        <p:nvSpPr>
          <p:cNvPr id="18" name="TextBox 17">
            <a:extLst>
              <a:ext uri="{FF2B5EF4-FFF2-40B4-BE49-F238E27FC236}">
                <a16:creationId xmlns:a16="http://schemas.microsoft.com/office/drawing/2014/main" id="{5110E9E3-4C86-A041-B9C7-9CF58D3AD2D7}"/>
              </a:ext>
            </a:extLst>
          </p:cNvPr>
          <p:cNvSpPr txBox="1"/>
          <p:nvPr/>
        </p:nvSpPr>
        <p:spPr>
          <a:xfrm>
            <a:off x="4637616" y="5302141"/>
            <a:ext cx="1285406" cy="338554"/>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bymuratdeniz</a:t>
            </a:r>
            <a:r>
              <a:rPr lang="en-US" sz="800" dirty="0">
                <a:solidFill>
                  <a:srgbClr val="000000"/>
                </a:solidFill>
                <a:latin typeface="Arial" pitchFamily="34" charset="0"/>
                <a:cs typeface="Arial" pitchFamily="34" charset="0"/>
              </a:rPr>
              <a:t>/ E+/Getty Images</a:t>
            </a:r>
          </a:p>
        </p:txBody>
      </p:sp>
      <p:sp>
        <p:nvSpPr>
          <p:cNvPr id="19" name="TextBox 18">
            <a:extLst>
              <a:ext uri="{FF2B5EF4-FFF2-40B4-BE49-F238E27FC236}">
                <a16:creationId xmlns:a16="http://schemas.microsoft.com/office/drawing/2014/main" id="{4C3E8AEB-1400-A44A-A11C-094508828C67}"/>
              </a:ext>
            </a:extLst>
          </p:cNvPr>
          <p:cNvSpPr txBox="1"/>
          <p:nvPr/>
        </p:nvSpPr>
        <p:spPr>
          <a:xfrm>
            <a:off x="7377603" y="5300147"/>
            <a:ext cx="1413934" cy="215444"/>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diy13/Shutterstock</a:t>
            </a:r>
          </a:p>
        </p:txBody>
      </p:sp>
      <p:sp>
        <p:nvSpPr>
          <p:cNvPr id="20" name="TextBox 19">
            <a:extLst>
              <a:ext uri="{FF2B5EF4-FFF2-40B4-BE49-F238E27FC236}">
                <a16:creationId xmlns:a16="http://schemas.microsoft.com/office/drawing/2014/main" id="{F3B6E313-D847-C440-B4FD-33FBF4766C4E}"/>
              </a:ext>
            </a:extLst>
          </p:cNvPr>
          <p:cNvSpPr txBox="1"/>
          <p:nvPr/>
        </p:nvSpPr>
        <p:spPr>
          <a:xfrm>
            <a:off x="5966628" y="5300147"/>
            <a:ext cx="1390651" cy="338554"/>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natnaree</a:t>
            </a: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sangkaew</a:t>
            </a:r>
            <a:r>
              <a:rPr lang="en-US" sz="800" dirty="0">
                <a:solidFill>
                  <a:srgbClr val="000000"/>
                </a:solidFill>
                <a:latin typeface="Arial" pitchFamily="34" charset="0"/>
                <a:cs typeface="Arial" pitchFamily="34" charset="0"/>
              </a:rPr>
              <a:t>/Shutterstock</a:t>
            </a:r>
          </a:p>
        </p:txBody>
      </p:sp>
      <p:pic>
        <p:nvPicPr>
          <p:cNvPr id="4" name="Picture 3" descr="The first step shows an illustration of the pediatric assessment triangle. The second step shows the flowchart for performing primary survey. The third step shows an oxygen mask and is labeled Provide oxygen or ventilations. The next step shows a monitor and is labeled Initiate monitoring. The fifth step asks to establish vascular access and shows a patient's arm. The sixth step shows a graph and is labeled Identify rhythm and obtain 12-lead E C G." title="A pictorial chart shows the process for S V T treatment.">
            <a:extLst>
              <a:ext uri="{FF2B5EF4-FFF2-40B4-BE49-F238E27FC236}">
                <a16:creationId xmlns:a16="http://schemas.microsoft.com/office/drawing/2014/main" id="{C51477F8-E64E-1F40-911B-CC34F283B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63" y="1817994"/>
            <a:ext cx="8439074" cy="3490150"/>
          </a:xfrm>
          <a:prstGeom prst="rect">
            <a:avLst/>
          </a:prstGeom>
        </p:spPr>
      </p:pic>
    </p:spTree>
    <p:extLst>
      <p:ext uri="{BB962C8B-B14F-4D97-AF65-F5344CB8AC3E}">
        <p14:creationId xmlns:p14="http://schemas.microsoft.com/office/powerpoint/2010/main" val="1832632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SVT Treatment</a:t>
            </a:r>
          </a:p>
        </p:txBody>
      </p:sp>
      <p:sp>
        <p:nvSpPr>
          <p:cNvPr id="6" name="Content Placeholder 5">
            <a:extLst>
              <a:ext uri="{FF2B5EF4-FFF2-40B4-BE49-F238E27FC236}">
                <a16:creationId xmlns:a16="http://schemas.microsoft.com/office/drawing/2014/main" id="{F378AD82-6550-4B33-9DFC-17F14204798B}"/>
              </a:ext>
            </a:extLst>
          </p:cNvPr>
          <p:cNvSpPr>
            <a:spLocks noGrp="1"/>
          </p:cNvSpPr>
          <p:nvPr>
            <p:ph sz="half" idx="2"/>
          </p:nvPr>
        </p:nvSpPr>
        <p:spPr>
          <a:xfrm>
            <a:off x="703780" y="2056359"/>
            <a:ext cx="3886200" cy="3230563"/>
          </a:xfrm>
        </p:spPr>
        <p:txBody>
          <a:bodyPr/>
          <a:lstStyle/>
          <a:p>
            <a:pPr marL="0" indent="0">
              <a:buNone/>
            </a:pPr>
            <a:r>
              <a:rPr lang="en-US" sz="2100" dirty="0"/>
              <a:t>Stable</a:t>
            </a:r>
          </a:p>
          <a:p>
            <a:r>
              <a:rPr lang="en-US" sz="2100" dirty="0"/>
              <a:t>Vagal maneuvers</a:t>
            </a:r>
          </a:p>
          <a:p>
            <a:r>
              <a:rPr lang="en-US" sz="2100" dirty="0"/>
              <a:t>Fluid administration</a:t>
            </a:r>
          </a:p>
          <a:p>
            <a:r>
              <a:rPr lang="en-US" sz="2100" dirty="0"/>
              <a:t>Adenosine</a:t>
            </a:r>
          </a:p>
          <a:p>
            <a:pPr marL="0" indent="0">
              <a:buNone/>
            </a:pPr>
            <a:endParaRPr lang="en-US" dirty="0"/>
          </a:p>
        </p:txBody>
      </p:sp>
      <p:sp>
        <p:nvSpPr>
          <p:cNvPr id="9" name="Content Placeholder 8">
            <a:extLst>
              <a:ext uri="{FF2B5EF4-FFF2-40B4-BE49-F238E27FC236}">
                <a16:creationId xmlns:a16="http://schemas.microsoft.com/office/drawing/2014/main" id="{42C13331-CD97-454F-ABFD-74F1105D9D0A}"/>
              </a:ext>
            </a:extLst>
          </p:cNvPr>
          <p:cNvSpPr>
            <a:spLocks noGrp="1"/>
          </p:cNvSpPr>
          <p:nvPr>
            <p:ph sz="quarter" idx="4"/>
          </p:nvPr>
        </p:nvSpPr>
        <p:spPr>
          <a:xfrm>
            <a:off x="4589980" y="2056359"/>
            <a:ext cx="4038601" cy="3230562"/>
          </a:xfrm>
        </p:spPr>
        <p:txBody>
          <a:bodyPr/>
          <a:lstStyle/>
          <a:p>
            <a:pPr marL="0" indent="0">
              <a:buNone/>
            </a:pPr>
            <a:r>
              <a:rPr lang="en-US" sz="2100" dirty="0"/>
              <a:t>Unstable</a:t>
            </a:r>
          </a:p>
          <a:p>
            <a:r>
              <a:rPr lang="en-US" sz="2100" dirty="0"/>
              <a:t>Consider sedation</a:t>
            </a:r>
          </a:p>
          <a:p>
            <a:r>
              <a:rPr lang="en-US" sz="2100" dirty="0"/>
              <a:t>Synchronized cardioversion</a:t>
            </a:r>
          </a:p>
        </p:txBody>
      </p:sp>
    </p:spTree>
    <p:extLst>
      <p:ext uri="{BB962C8B-B14F-4D97-AF65-F5344CB8AC3E}">
        <p14:creationId xmlns:p14="http://schemas.microsoft.com/office/powerpoint/2010/main" val="2409295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1" y="1070562"/>
            <a:ext cx="9144000" cy="761856"/>
          </a:xfrm>
        </p:spPr>
        <p:txBody>
          <a:bodyPr/>
          <a:lstStyle/>
          <a:p>
            <a:r>
              <a:rPr lang="en-US" dirty="0"/>
              <a:t>Ventricular Tachycardia Treatment</a:t>
            </a:r>
          </a:p>
        </p:txBody>
      </p:sp>
      <p:sp>
        <p:nvSpPr>
          <p:cNvPr id="16" name="TextBox 15">
            <a:extLst>
              <a:ext uri="{FF2B5EF4-FFF2-40B4-BE49-F238E27FC236}">
                <a16:creationId xmlns:a16="http://schemas.microsoft.com/office/drawing/2014/main" id="{1A1049F7-5B01-4C4F-9958-9D52027D0367}"/>
              </a:ext>
            </a:extLst>
          </p:cNvPr>
          <p:cNvSpPr txBox="1"/>
          <p:nvPr/>
        </p:nvSpPr>
        <p:spPr>
          <a:xfrm>
            <a:off x="357865" y="5408276"/>
            <a:ext cx="1377070" cy="954107"/>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Used with permission of the American Academy of Pediatrics, Pediatric Education for Prehospital Professionals, © American Academy of Pediatrics, 2000</a:t>
            </a:r>
          </a:p>
        </p:txBody>
      </p:sp>
      <p:sp>
        <p:nvSpPr>
          <p:cNvPr id="17" name="TextBox 16">
            <a:extLst>
              <a:ext uri="{FF2B5EF4-FFF2-40B4-BE49-F238E27FC236}">
                <a16:creationId xmlns:a16="http://schemas.microsoft.com/office/drawing/2014/main" id="{72956F92-8623-7447-8373-80CB9E132C4B}"/>
              </a:ext>
            </a:extLst>
          </p:cNvPr>
          <p:cNvSpPr txBox="1"/>
          <p:nvPr/>
        </p:nvSpPr>
        <p:spPr>
          <a:xfrm>
            <a:off x="3134816" y="5406510"/>
            <a:ext cx="1377070" cy="461665"/>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Jones and Bartlett Publishers. Courtesy of MIEMSS.</a:t>
            </a:r>
          </a:p>
        </p:txBody>
      </p:sp>
      <p:sp>
        <p:nvSpPr>
          <p:cNvPr id="18" name="TextBox 17">
            <a:extLst>
              <a:ext uri="{FF2B5EF4-FFF2-40B4-BE49-F238E27FC236}">
                <a16:creationId xmlns:a16="http://schemas.microsoft.com/office/drawing/2014/main" id="{23AE06E6-41CC-FA48-8618-F432D458F00C}"/>
              </a:ext>
            </a:extLst>
          </p:cNvPr>
          <p:cNvSpPr txBox="1"/>
          <p:nvPr/>
        </p:nvSpPr>
        <p:spPr>
          <a:xfrm>
            <a:off x="4622402" y="5406510"/>
            <a:ext cx="1274006" cy="338554"/>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bymuratdeniz</a:t>
            </a:r>
            <a:r>
              <a:rPr lang="en-US" sz="800" dirty="0">
                <a:solidFill>
                  <a:srgbClr val="000000"/>
                </a:solidFill>
                <a:latin typeface="Arial" pitchFamily="34" charset="0"/>
                <a:cs typeface="Arial" pitchFamily="34" charset="0"/>
              </a:rPr>
              <a:t>/ E+/Getty Images</a:t>
            </a:r>
          </a:p>
        </p:txBody>
      </p:sp>
      <p:sp>
        <p:nvSpPr>
          <p:cNvPr id="19" name="TextBox 18">
            <a:extLst>
              <a:ext uri="{FF2B5EF4-FFF2-40B4-BE49-F238E27FC236}">
                <a16:creationId xmlns:a16="http://schemas.microsoft.com/office/drawing/2014/main" id="{7367C802-40C5-E541-B613-4E33697D3670}"/>
              </a:ext>
            </a:extLst>
          </p:cNvPr>
          <p:cNvSpPr txBox="1"/>
          <p:nvPr/>
        </p:nvSpPr>
        <p:spPr>
          <a:xfrm>
            <a:off x="7361391" y="5406510"/>
            <a:ext cx="1274007" cy="215444"/>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diy13/Shutterstock</a:t>
            </a:r>
          </a:p>
        </p:txBody>
      </p:sp>
      <p:sp>
        <p:nvSpPr>
          <p:cNvPr id="20" name="TextBox 19">
            <a:extLst>
              <a:ext uri="{FF2B5EF4-FFF2-40B4-BE49-F238E27FC236}">
                <a16:creationId xmlns:a16="http://schemas.microsoft.com/office/drawing/2014/main" id="{B5A5F6BE-B97A-A240-AD2E-E1F15A9640EE}"/>
              </a:ext>
            </a:extLst>
          </p:cNvPr>
          <p:cNvSpPr txBox="1"/>
          <p:nvPr/>
        </p:nvSpPr>
        <p:spPr>
          <a:xfrm>
            <a:off x="6006924" y="5406510"/>
            <a:ext cx="1274007" cy="338554"/>
          </a:xfrm>
          <a:prstGeom prst="rect">
            <a:avLst/>
          </a:prstGeom>
          <a:noFill/>
        </p:spPr>
        <p:txBody>
          <a:bodyPr wrap="square">
            <a:spAutoFit/>
          </a:bodyPr>
          <a:lstStyle/>
          <a:p>
            <a:pPr algn="ct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natnaree</a:t>
            </a:r>
            <a:r>
              <a:rPr lang="en-US" sz="800" dirty="0">
                <a:solidFill>
                  <a:srgbClr val="000000"/>
                </a:solidFill>
                <a:latin typeface="Arial" pitchFamily="34" charset="0"/>
                <a:cs typeface="Arial" pitchFamily="34" charset="0"/>
              </a:rPr>
              <a:t> </a:t>
            </a:r>
            <a:r>
              <a:rPr lang="en-US" sz="800" dirty="0" err="1">
                <a:solidFill>
                  <a:srgbClr val="000000"/>
                </a:solidFill>
                <a:latin typeface="Arial" pitchFamily="34" charset="0"/>
                <a:cs typeface="Arial" pitchFamily="34" charset="0"/>
              </a:rPr>
              <a:t>sangkaew</a:t>
            </a:r>
            <a:r>
              <a:rPr lang="en-US" sz="800" dirty="0">
                <a:solidFill>
                  <a:srgbClr val="000000"/>
                </a:solidFill>
                <a:latin typeface="Arial" pitchFamily="34" charset="0"/>
                <a:cs typeface="Arial" pitchFamily="34" charset="0"/>
              </a:rPr>
              <a:t>/Shutterstock</a:t>
            </a:r>
          </a:p>
        </p:txBody>
      </p:sp>
      <p:pic>
        <p:nvPicPr>
          <p:cNvPr id="4" name="Picture 3" descr="The first step shows an illustration of the pediatric assessment triangle. The second step shows the flowchart for performing primary survey. The third step shows an oxygen mask and is labeled Provide oxygen or ventilations. The fourth step shows a monitor and is labeled Initiate monitoring. The fifth step asks to establish vascular access and shows a patient's arm. The sixth step shows a graph and is labeled Identify rhythm and obtain 12-lead E C G." title="A pictorial chart shows the process for ventricular tachycardia treatment.">
            <a:extLst>
              <a:ext uri="{FF2B5EF4-FFF2-40B4-BE49-F238E27FC236}">
                <a16:creationId xmlns:a16="http://schemas.microsoft.com/office/drawing/2014/main" id="{BB795B75-CBE9-8A4C-BB92-A8BD5E616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882" y="1951967"/>
            <a:ext cx="8352977" cy="3454543"/>
          </a:xfrm>
          <a:prstGeom prst="rect">
            <a:avLst/>
          </a:prstGeom>
        </p:spPr>
      </p:pic>
    </p:spTree>
    <p:extLst>
      <p:ext uri="{BB962C8B-B14F-4D97-AF65-F5344CB8AC3E}">
        <p14:creationId xmlns:p14="http://schemas.microsoft.com/office/powerpoint/2010/main" val="20615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Educational subjects 16x9">
  <a:themeElements>
    <a:clrScheme name="Custom 2">
      <a:dk1>
        <a:srgbClr val="4196D7"/>
      </a:dk1>
      <a:lt1>
        <a:srgbClr val="6E6E71"/>
      </a:lt1>
      <a:dk2>
        <a:srgbClr val="3C9FAE"/>
      </a:dk2>
      <a:lt2>
        <a:srgbClr val="7A174E"/>
      </a:lt2>
      <a:accent1>
        <a:srgbClr val="EAE62A"/>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9781284245905_PPT</Template>
  <TotalTime>11122</TotalTime>
  <Words>7848</Words>
  <Application>Microsoft Macintosh PowerPoint</Application>
  <PresentationFormat>On-screen Show (4:3)</PresentationFormat>
  <Paragraphs>1083</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Courier New</vt:lpstr>
      <vt:lpstr>Minion Pro</vt:lpstr>
      <vt:lpstr>Montserrat ExtraBold</vt:lpstr>
      <vt:lpstr>Wingdings</vt:lpstr>
      <vt:lpstr>Educational subjects 16x9</vt:lpstr>
      <vt:lpstr>PowerPoint Presentation</vt:lpstr>
      <vt:lpstr>Lesson Objectives</vt:lpstr>
      <vt:lpstr>Normal Pediatric ECG</vt:lpstr>
      <vt:lpstr>Pediatric Cardiac Rhythms</vt:lpstr>
      <vt:lpstr>Tachycardias</vt:lpstr>
      <vt:lpstr>Physical Findings</vt:lpstr>
      <vt:lpstr>SVT Treatment</vt:lpstr>
      <vt:lpstr>SVT Treatment</vt:lpstr>
      <vt:lpstr>Ventricular Tachycardia Treatment</vt:lpstr>
      <vt:lpstr>Ventricular Tachycardia (With Pulse) Treatment</vt:lpstr>
      <vt:lpstr>Case Study </vt:lpstr>
      <vt:lpstr>Initial Observations</vt:lpstr>
      <vt:lpstr>Discussion</vt:lpstr>
      <vt:lpstr>Primary Survey</vt:lpstr>
      <vt:lpstr>Detailed Assessment</vt:lpstr>
      <vt:lpstr>Detailed Assessment</vt:lpstr>
      <vt:lpstr>Vital Signs</vt:lpstr>
      <vt:lpstr>Detailed Assessment </vt:lpstr>
      <vt:lpstr>Treatment</vt:lpstr>
      <vt:lpstr>Ongoing Management</vt:lpstr>
      <vt:lpstr>Case Wrap-Up</vt:lpstr>
      <vt:lpstr>Bradycardia</vt:lpstr>
      <vt:lpstr>Common Findings Associated With Bradycardia</vt:lpstr>
      <vt:lpstr>Bradycardia Treatment</vt:lpstr>
      <vt:lpstr>Bradycardia Treatment</vt:lpstr>
      <vt:lpstr>Case Study 2</vt:lpstr>
      <vt:lpstr>Initial Observations</vt:lpstr>
      <vt:lpstr>Discussion</vt:lpstr>
      <vt:lpstr>Primary Survey</vt:lpstr>
      <vt:lpstr>Life Threat Management</vt:lpstr>
      <vt:lpstr>Detailed Assessment</vt:lpstr>
      <vt:lpstr>Detailed Assessment </vt:lpstr>
      <vt:lpstr>Vital Signs</vt:lpstr>
      <vt:lpstr>Detailed Assessment </vt:lpstr>
      <vt:lpstr>Ongoing Management</vt:lpstr>
      <vt:lpstr>Cardiac Arrest</vt:lpstr>
      <vt:lpstr>Cardiac Arrest Treatment</vt:lpstr>
      <vt:lpstr>Treat Children Like We Treat Adults</vt:lpstr>
      <vt:lpstr>Cardiac Arrest Treatment: Shockable</vt:lpstr>
      <vt:lpstr>Cardiac Arrest Treatment: NOT Shockable</vt:lpstr>
      <vt:lpstr>Case Progression: Reassessment</vt:lpstr>
      <vt:lpstr>Vital Signs</vt:lpstr>
      <vt:lpstr>Treatment</vt:lpstr>
      <vt:lpstr>Ongoing Management</vt:lpstr>
      <vt:lpstr>Case Wrap-Up</vt:lpstr>
      <vt:lpstr>ROSC</vt:lpstr>
      <vt:lpstr>COPE</vt:lpstr>
      <vt:lpstr>Lesson Wrap-Up</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Pediatric Perfusion</dc:title>
  <dc:creator>Robert Moya</dc:creator>
  <cp:lastModifiedBy>Madelene Nieman</cp:lastModifiedBy>
  <cp:revision>550</cp:revision>
  <dcterms:created xsi:type="dcterms:W3CDTF">2020-05-07T23:31:02Z</dcterms:created>
  <dcterms:modified xsi:type="dcterms:W3CDTF">2021-10-05T14:32:30Z</dcterms:modified>
</cp:coreProperties>
</file>