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23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3491" y="796631"/>
            <a:ext cx="6251304" cy="2700706"/>
          </a:xfrm>
        </p:spPr>
        <p:txBody>
          <a:bodyPr bIns="0"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3491" y="3497337"/>
            <a:ext cx="6251304" cy="1011489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841D1-0F12-4D8C-BFFA-3B01985FD809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43490" y="329308"/>
            <a:ext cx="3719283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7760" y="798973"/>
            <a:ext cx="802005" cy="503578"/>
          </a:xfrm>
        </p:spPr>
        <p:txBody>
          <a:bodyPr/>
          <a:lstStyle/>
          <a:p>
            <a:fld id="{E4A60C54-78F6-4004-A6B7-21065D79B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85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841D1-0F12-4D8C-BFFA-3B01985FD809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60C54-78F6-4004-A6B7-21065D79B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120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2373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2" y="798974"/>
            <a:ext cx="4985762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841D1-0F12-4D8C-BFFA-3B01985FD809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60C54-78F6-4004-A6B7-21065D79B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258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841D1-0F12-4D8C-BFFA-3B01985FD809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60C54-78F6-4004-A6B7-21065D79B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114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2" y="1756130"/>
            <a:ext cx="6251302" cy="1952270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4318" y="3708400"/>
            <a:ext cx="6251302" cy="1110725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841D1-0F12-4D8C-BFFA-3B01985FD809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60C54-78F6-4004-A6B7-21065D79B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077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25130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1" y="2013936"/>
            <a:ext cx="2965632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9162" y="2013936"/>
            <a:ext cx="2965424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841D1-0F12-4D8C-BFFA-3B01985FD809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60C54-78F6-4004-A6B7-21065D79B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949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251303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2965631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2965631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9270" y="2023004"/>
            <a:ext cx="2965523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9270" y="2821491"/>
            <a:ext cx="2965523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841D1-0F12-4D8C-BFFA-3B01985FD809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60C54-78F6-4004-A6B7-21065D79B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187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841D1-0F12-4D8C-BFFA-3B01985FD809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60C54-78F6-4004-A6B7-21065D79B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265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841D1-0F12-4D8C-BFFA-3B01985FD809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60C54-78F6-4004-A6B7-21065D79B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485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406519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506719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1501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841D1-0F12-4D8C-BFFA-3B01985FD809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60C54-78F6-4004-A6B7-21065D79B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992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996501" y="482171"/>
            <a:ext cx="3511387" cy="5149101"/>
            <a:chOff x="4996501" y="482171"/>
            <a:chExt cx="3511387" cy="5149101"/>
          </a:xfrm>
        </p:grpSpPr>
        <p:sp>
          <p:nvSpPr>
            <p:cNvPr id="14" name="Rectangle 13"/>
            <p:cNvSpPr/>
            <p:nvPr/>
          </p:nvSpPr>
          <p:spPr>
            <a:xfrm>
              <a:off x="4996501" y="482171"/>
              <a:ext cx="3511387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5312152" y="812506"/>
              <a:ext cx="2883013" cy="447936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9" y="1129513"/>
            <a:ext cx="308049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 defTabSz="914400">
              <a:spcBef>
                <a:spcPts val="1800"/>
              </a:spcBef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07607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082905" cy="320123"/>
          </a:xfrm>
        </p:spPr>
        <p:txBody>
          <a:bodyPr/>
          <a:lstStyle>
            <a:lvl1pPr algn="l">
              <a:defRPr/>
            </a:lvl1pPr>
          </a:lstStyle>
          <a:p>
            <a:fld id="{826841D1-0F12-4D8C-BFFA-3B01985FD809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082083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60C54-78F6-4004-A6B7-21065D79B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77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3622291"/>
            <a:ext cx="9144000" cy="251227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9" b="-2769"/>
          <a:stretch/>
        </p:blipFill>
        <p:spPr>
          <a:xfrm>
            <a:off x="0" y="6135624"/>
            <a:ext cx="9144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251303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25130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2650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841D1-0F12-4D8C-BFFA-3B01985FD809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3719283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E4A60C54-78F6-4004-A6B7-21065D79B319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4768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37695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cities.com/Yosemite/Falls/9200/survival_attitude.htm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6B25638D-3D06-41D1-8060-4D2707C60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9144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8161BB1E-0062-4056-AB94-121EF614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9144000" cy="742950"/>
          </a:xfrm>
          <a:prstGeom prst="rect">
            <a:avLst/>
          </a:prstGeom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8FBC01E2-D629-4319-B5CB-BFA461B8C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51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089462" y="962902"/>
            <a:ext cx="3128610" cy="2471104"/>
          </a:xfrm>
        </p:spPr>
        <p:txBody>
          <a:bodyPr vert="horz" lIns="91440" tIns="45720" rIns="91440" bIns="0" rtlCol="0" anchor="b">
            <a:normAutofit/>
          </a:bodyPr>
          <a:lstStyle/>
          <a:p>
            <a:pPr defTabSz="914400">
              <a:defRPr/>
            </a:pPr>
            <a:r>
              <a:rPr lang="en-US" sz="2900"/>
              <a:t>A </a:t>
            </a:r>
            <a:r>
              <a:rPr lang="en-US" sz="2900">
                <a:hlinkClick r:id="rId3"/>
              </a:rPr>
              <a:t>positive state of mind is the key to survival</a:t>
            </a:r>
            <a:r>
              <a:rPr lang="en-US" sz="2900"/>
              <a:t> in an outdoor emergency. </a:t>
            </a:r>
          </a:p>
        </p:txBody>
      </p:sp>
      <p:pic>
        <p:nvPicPr>
          <p:cNvPr id="72" name="Graphic 71" descr="Accept">
            <a:extLst>
              <a:ext uri="{FF2B5EF4-FFF2-40B4-BE49-F238E27FC236}">
                <a16:creationId xmlns:a16="http://schemas.microsoft.com/office/drawing/2014/main" id="{90462672-288D-44A3-8DA9-7526B24DF2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70808" y="1275798"/>
            <a:ext cx="3720331" cy="372033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130B326A-C054-4820-AFCA-FCB009ABC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9144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E265DFC7-1B2A-4A32-9C43-C48EA6FF6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9144000" cy="742950"/>
          </a:xfrm>
          <a:prstGeom prst="rect">
            <a:avLst/>
          </a:prstGeom>
        </p:spPr>
      </p:pic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853B328C-A402-44DE-AABB-9BFBB6617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65513E21-21B0-48DB-8CF1-35E43B33A4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987" name="Picture 5" descr="DD_11KitchMotels_Article"/>
          <p:cNvPicPr>
            <a:picLocks noChangeAspect="1" noChangeArrowheads="1"/>
          </p:cNvPicPr>
          <p:nvPr/>
        </p:nvPicPr>
        <p:blipFill rotWithShape="1">
          <a:blip r:embed="rId3" cstate="print">
            <a:alphaModFix amt="50000"/>
          </a:blip>
          <a:srcRect r="3"/>
          <a:stretch/>
        </p:blipFill>
        <p:spPr bwMode="auto">
          <a:xfrm>
            <a:off x="20" y="10"/>
            <a:ext cx="9143751" cy="6857990"/>
          </a:xfrm>
          <a:prstGeom prst="rect">
            <a:avLst/>
          </a:prstGeom>
          <a:noFill/>
        </p:spPr>
      </p:pic>
      <p:sp>
        <p:nvSpPr>
          <p:cNvPr id="17920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732477" y="992221"/>
            <a:ext cx="4685481" cy="4873558"/>
          </a:xfrm>
        </p:spPr>
        <p:txBody>
          <a:bodyPr vert="horz" lIns="91440" tIns="45720" rIns="91440" bIns="0" rtlCol="0" anchor="ctr">
            <a:normAutofit/>
          </a:bodyPr>
          <a:lstStyle/>
          <a:p>
            <a:pPr defTabSz="914400">
              <a:defRPr/>
            </a:pPr>
            <a:r>
              <a:rPr lang="en-US" sz="4200">
                <a:solidFill>
                  <a:schemeClr val="tx1"/>
                </a:solidFill>
              </a:rPr>
              <a:t>Types of Shelters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580B8A35-DEA7-4D43-9DF8-90B4681D0F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Poncho Lean-To </a:t>
            </a:r>
          </a:p>
        </p:txBody>
      </p:sp>
      <p:pic>
        <p:nvPicPr>
          <p:cNvPr id="43011" name="Picture 8" descr="fig5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447800"/>
            <a:ext cx="7391400" cy="477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Tarps</a:t>
            </a:r>
          </a:p>
        </p:txBody>
      </p:sp>
      <p:pic>
        <p:nvPicPr>
          <p:cNvPr id="44035" name="Picture 3" descr="279218146_auWEf-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38100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4" descr="Tarp%20Shel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600200"/>
            <a:ext cx="4953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5" descr="tarp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14800"/>
            <a:ext cx="3657600" cy="274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130B326A-C054-4820-AFCA-FCB009ABC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9144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E265DFC7-1B2A-4A32-9C43-C48EA6FF6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9144000" cy="742950"/>
          </a:xfrm>
          <a:prstGeom prst="rect">
            <a:avLst/>
          </a:prstGeom>
        </p:spPr>
      </p:pic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853B328C-A402-44DE-AABB-9BFBB6617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65513E21-21B0-48DB-8CF1-35E43B33A4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059" name="Picture 6" descr="fig5-2"/>
          <p:cNvPicPr>
            <a:picLocks noChangeAspect="1" noChangeArrowheads="1"/>
          </p:cNvPicPr>
          <p:nvPr/>
        </p:nvPicPr>
        <p:blipFill rotWithShape="1">
          <a:blip r:embed="rId3" cstate="print">
            <a:alphaModFix amt="50000"/>
          </a:blip>
          <a:srcRect l="8155" r="5921" b="-1"/>
          <a:stretch/>
        </p:blipFill>
        <p:spPr bwMode="auto">
          <a:xfrm>
            <a:off x="20" y="10"/>
            <a:ext cx="9143751" cy="6857990"/>
          </a:xfrm>
          <a:prstGeom prst="rect">
            <a:avLst/>
          </a:prstGeom>
          <a:noFill/>
        </p:spPr>
      </p:pic>
      <p:sp>
        <p:nvSpPr>
          <p:cNvPr id="8090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732477" y="992221"/>
            <a:ext cx="4685481" cy="4873558"/>
          </a:xfrm>
        </p:spPr>
        <p:txBody>
          <a:bodyPr vert="horz" lIns="91440" tIns="45720" rIns="91440" bIns="0" rtlCol="0" anchor="ctr">
            <a:normAutofit/>
          </a:bodyPr>
          <a:lstStyle/>
          <a:p>
            <a:pPr defTabSz="914400">
              <a:defRPr/>
            </a:pPr>
            <a:r>
              <a:rPr lang="en-US" sz="4200">
                <a:solidFill>
                  <a:schemeClr val="tx1"/>
                </a:solidFill>
              </a:rPr>
              <a:t>Poncho Tent 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580B8A35-DEA7-4D43-9DF8-90B4681D0F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130B326A-C054-4820-AFCA-FCB009ABC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9144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E265DFC7-1B2A-4A32-9C43-C48EA6FF6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9144000" cy="742950"/>
          </a:xfrm>
          <a:prstGeom prst="rect">
            <a:avLst/>
          </a:prstGeom>
        </p:spPr>
      </p:pic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853B328C-A402-44DE-AABB-9BFBB6617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65513E21-21B0-48DB-8CF1-35E43B33A4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083" name="Picture 6" descr="fig5-7"/>
          <p:cNvPicPr>
            <a:picLocks noChangeAspect="1" noChangeArrowheads="1"/>
          </p:cNvPicPr>
          <p:nvPr/>
        </p:nvPicPr>
        <p:blipFill rotWithShape="1">
          <a:blip r:embed="rId3" cstate="print">
            <a:alphaModFix amt="50000"/>
          </a:blip>
          <a:srcRect l="1507" r="19383" b="-1"/>
          <a:stretch/>
        </p:blipFill>
        <p:spPr bwMode="auto">
          <a:xfrm>
            <a:off x="20" y="10"/>
            <a:ext cx="9143751" cy="6857990"/>
          </a:xfrm>
          <a:prstGeom prst="rect">
            <a:avLst/>
          </a:prstGeom>
          <a:noFill/>
        </p:spPr>
      </p:pic>
      <p:sp>
        <p:nvSpPr>
          <p:cNvPr id="8294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732477" y="992221"/>
            <a:ext cx="4685481" cy="4873558"/>
          </a:xfrm>
        </p:spPr>
        <p:txBody>
          <a:bodyPr vert="horz" lIns="91440" tIns="45720" rIns="91440" bIns="0" rtlCol="0" anchor="ctr">
            <a:normAutofit/>
          </a:bodyPr>
          <a:lstStyle/>
          <a:p>
            <a:pPr defTabSz="914400">
              <a:defRPr/>
            </a:pPr>
            <a:r>
              <a:rPr lang="en-US" sz="4200">
                <a:solidFill>
                  <a:schemeClr val="tx1"/>
                </a:solidFill>
              </a:rPr>
              <a:t>One-Man Shelter 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580B8A35-DEA7-4D43-9DF8-90B4681D0F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130B326A-C054-4820-AFCA-FCB009ABC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9144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id="{E265DFC7-1B2A-4A32-9C43-C48EA6FF6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9144000" cy="742950"/>
          </a:xfrm>
          <a:prstGeom prst="rect">
            <a:avLst/>
          </a:prstGeom>
        </p:spPr>
      </p:pic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853B328C-A402-44DE-AABB-9BFBB6617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107" name="Picture 3" descr="SWBL"/>
          <p:cNvPicPr>
            <a:picLocks noChangeAspect="1" noChangeArrowheads="1"/>
          </p:cNvPicPr>
          <p:nvPr/>
        </p:nvPicPr>
        <p:blipFill rotWithShape="1">
          <a:blip r:embed="rId3" cstate="print"/>
          <a:srcRect l="4002" t="11685" r="2" b="16316"/>
          <a:stretch/>
        </p:blipFill>
        <p:spPr bwMode="auto">
          <a:xfrm>
            <a:off x="1" y="10"/>
            <a:ext cx="9143771" cy="6857990"/>
          </a:xfrm>
          <a:prstGeom prst="rect">
            <a:avLst/>
          </a:prstGeom>
          <a:noFill/>
        </p:spPr>
      </p:pic>
      <p:sp>
        <p:nvSpPr>
          <p:cNvPr id="141" name="Rectangle 140">
            <a:extLst>
              <a:ext uri="{FF2B5EF4-FFF2-40B4-BE49-F238E27FC236}">
                <a16:creationId xmlns:a16="http://schemas.microsoft.com/office/drawing/2014/main" id="{758BF2A9-3176-445B-8155-3DE9C7968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22589" y="3064931"/>
            <a:ext cx="6221411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9133" y="3236470"/>
            <a:ext cx="5124375" cy="1431984"/>
          </a:xfrm>
        </p:spPr>
        <p:txBody>
          <a:bodyPr vert="horz" lIns="91440" tIns="45720" rIns="91440" bIns="0" rtlCol="0" anchor="b">
            <a:normAutofit/>
          </a:bodyPr>
          <a:lstStyle/>
          <a:p>
            <a:pPr algn="l" defTabSz="914400">
              <a:defRPr/>
            </a:pPr>
            <a:r>
              <a:rPr lang="en-US" sz="3800"/>
              <a:t>Space Blankets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130B326A-C054-4820-AFCA-FCB009ABC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9144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9" name="Picture 138">
            <a:extLst>
              <a:ext uri="{FF2B5EF4-FFF2-40B4-BE49-F238E27FC236}">
                <a16:creationId xmlns:a16="http://schemas.microsoft.com/office/drawing/2014/main" id="{E265DFC7-1B2A-4A32-9C43-C48EA6FF6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9144000" cy="742950"/>
          </a:xfrm>
          <a:prstGeom prst="rect">
            <a:avLst/>
          </a:prstGeom>
        </p:spPr>
      </p:pic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853B328C-A402-44DE-AABB-9BFBB6617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3" name="Rectangle 142">
            <a:extLst>
              <a:ext uri="{FF2B5EF4-FFF2-40B4-BE49-F238E27FC236}">
                <a16:creationId xmlns:a16="http://schemas.microsoft.com/office/drawing/2014/main" id="{65513E21-21B0-48DB-8CF1-35E43B33A4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131" name="Picture 6" descr="fig5-9"/>
          <p:cNvPicPr>
            <a:picLocks noChangeAspect="1" noChangeArrowheads="1"/>
          </p:cNvPicPr>
          <p:nvPr/>
        </p:nvPicPr>
        <p:blipFill rotWithShape="1">
          <a:blip r:embed="rId3" cstate="print">
            <a:alphaModFix amt="50000"/>
          </a:blip>
          <a:srcRect l="3750" r="2327"/>
          <a:stretch/>
        </p:blipFill>
        <p:spPr bwMode="auto">
          <a:xfrm>
            <a:off x="20" y="10"/>
            <a:ext cx="9143751" cy="6857990"/>
          </a:xfrm>
          <a:prstGeom prst="rect">
            <a:avLst/>
          </a:prstGeom>
          <a:noFill/>
        </p:spPr>
      </p:pic>
      <p:sp>
        <p:nvSpPr>
          <p:cNvPr id="8499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732477" y="992221"/>
            <a:ext cx="4685481" cy="4873558"/>
          </a:xfrm>
        </p:spPr>
        <p:txBody>
          <a:bodyPr vert="horz" lIns="91440" tIns="45720" rIns="91440" bIns="0" rtlCol="0" anchor="ctr">
            <a:normAutofit/>
          </a:bodyPr>
          <a:lstStyle/>
          <a:p>
            <a:pPr defTabSz="914400">
              <a:defRPr/>
            </a:pPr>
            <a:r>
              <a:rPr lang="en-US" sz="4200">
                <a:solidFill>
                  <a:schemeClr val="tx1"/>
                </a:solidFill>
              </a:rPr>
              <a:t>Lean-To </a:t>
            </a:r>
          </a:p>
        </p:txBody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580B8A35-DEA7-4D43-9DF8-90B4681D0F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5" descr="shelter"/>
          <p:cNvPicPr>
            <a:picLocks noChangeAspect="1" noChangeArrowheads="1"/>
          </p:cNvPicPr>
          <p:nvPr/>
        </p:nvPicPr>
        <p:blipFill rotWithShape="1">
          <a:blip r:embed="rId2" cstate="print"/>
          <a:srcRect l="818" r="10198" b="1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3" descr="lean-to-step9"/>
          <p:cNvPicPr>
            <a:picLocks noChangeAspect="1" noChangeArrowheads="1"/>
          </p:cNvPicPr>
          <p:nvPr/>
        </p:nvPicPr>
        <p:blipFill rotWithShape="1">
          <a:blip r:embed="rId2" cstate="print"/>
          <a:srcRect l="305" r="26" b="-2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678439D-6E19-43F5-AD92-3601D4D68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88FB347-E0F8-4BCD-9ACF-9A8CE9599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820" y="783768"/>
            <a:ext cx="7936360" cy="5290464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BD76F10-08F2-4210-AA40-B3CD8B741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955" y="1019556"/>
            <a:ext cx="7578090" cy="4818888"/>
          </a:xfrm>
          <a:prstGeom prst="rect">
            <a:avLst/>
          </a:prstGeom>
          <a:gradFill>
            <a:gsLst>
              <a:gs pos="0">
                <a:srgbClr val="DADADA"/>
              </a:gs>
              <a:gs pos="100000">
                <a:srgbClr val="FFFFFE"/>
              </a:gs>
            </a:gsLst>
            <a:lin ang="16200000" scaled="0"/>
          </a:gradFill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02" name="Picture 2" descr="bark_leanto"/>
          <p:cNvPicPr>
            <a:picLocks noChangeAspect="1" noChangeArrowheads="1"/>
          </p:cNvPicPr>
          <p:nvPr/>
        </p:nvPicPr>
        <p:blipFill rotWithShape="1">
          <a:blip r:embed="rId2" cstate="print"/>
          <a:srcRect t="11786" b="9717"/>
          <a:stretch/>
        </p:blipFill>
        <p:spPr bwMode="auto">
          <a:xfrm>
            <a:off x="1022985" y="1339596"/>
            <a:ext cx="7098030" cy="41788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130B326A-C054-4820-AFCA-FCB009ABC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9144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E265DFC7-1B2A-4A32-9C43-C48EA6FF6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9144000" cy="742950"/>
          </a:xfrm>
          <a:prstGeom prst="rect">
            <a:avLst/>
          </a:prstGeom>
        </p:spPr>
      </p:pic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853B328C-A402-44DE-AABB-9BFBB6617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795" name="Picture 3" descr="Wigwam0023"/>
          <p:cNvPicPr>
            <a:picLocks noChangeAspect="1" noChangeArrowheads="1"/>
          </p:cNvPicPr>
          <p:nvPr/>
        </p:nvPicPr>
        <p:blipFill rotWithShape="1">
          <a:blip r:embed="rId3" cstate="print"/>
          <a:srcRect l="5002" r="-1" b="-1"/>
          <a:stretch/>
        </p:blipFill>
        <p:spPr bwMode="auto">
          <a:xfrm>
            <a:off x="1" y="10"/>
            <a:ext cx="9143771" cy="6857990"/>
          </a:xfrm>
          <a:prstGeom prst="rect">
            <a:avLst/>
          </a:prstGeom>
          <a:noFill/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758BF2A9-3176-445B-8155-3DE9C7968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22589" y="3064931"/>
            <a:ext cx="6221411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9133" y="3236470"/>
            <a:ext cx="5124375" cy="1431984"/>
          </a:xfrm>
        </p:spPr>
        <p:txBody>
          <a:bodyPr vert="horz" lIns="91440" tIns="45720" rIns="91440" bIns="0" rtlCol="0" anchor="b">
            <a:normAutofit/>
          </a:bodyPr>
          <a:lstStyle/>
          <a:p>
            <a:pPr algn="l" defTabSz="914400">
              <a:defRPr/>
            </a:pPr>
            <a:r>
              <a:rPr lang="en-US" sz="3800"/>
              <a:t>Shelters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field_expedient_lean_to_shel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143000"/>
            <a:ext cx="70104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6" name="Rectangle 71">
            <a:extLst>
              <a:ext uri="{FF2B5EF4-FFF2-40B4-BE49-F238E27FC236}">
                <a16:creationId xmlns:a16="http://schemas.microsoft.com/office/drawing/2014/main" id="{130B326A-C054-4820-AFCA-FCB009ABC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9144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7397" name="Picture 73">
            <a:extLst>
              <a:ext uri="{FF2B5EF4-FFF2-40B4-BE49-F238E27FC236}">
                <a16:creationId xmlns:a16="http://schemas.microsoft.com/office/drawing/2014/main" id="{E265DFC7-1B2A-4A32-9C43-C48EA6FF6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9144000" cy="742950"/>
          </a:xfrm>
          <a:prstGeom prst="rect">
            <a:avLst/>
          </a:prstGeom>
        </p:spPr>
      </p:pic>
      <p:cxnSp>
        <p:nvCxnSpPr>
          <p:cNvPr id="187398" name="Straight Connector 75">
            <a:extLst>
              <a:ext uri="{FF2B5EF4-FFF2-40B4-BE49-F238E27FC236}">
                <a16:creationId xmlns:a16="http://schemas.microsoft.com/office/drawing/2014/main" id="{853B328C-A402-44DE-AABB-9BFBB6617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251" name="Picture 3" descr="Photobucket"/>
          <p:cNvPicPr>
            <a:picLocks noChangeAspect="1" noChangeArrowheads="1"/>
          </p:cNvPicPr>
          <p:nvPr/>
        </p:nvPicPr>
        <p:blipFill rotWithShape="1">
          <a:blip r:embed="rId3" cstate="print"/>
          <a:srcRect l="9093" t="985" b="8106"/>
          <a:stretch/>
        </p:blipFill>
        <p:spPr bwMode="auto">
          <a:xfrm>
            <a:off x="1" y="10"/>
            <a:ext cx="9143771" cy="6857990"/>
          </a:xfrm>
          <a:prstGeom prst="rect">
            <a:avLst/>
          </a:prstGeom>
          <a:noFill/>
        </p:spPr>
      </p:pic>
      <p:sp>
        <p:nvSpPr>
          <p:cNvPr id="187399" name="Rectangle 77">
            <a:extLst>
              <a:ext uri="{FF2B5EF4-FFF2-40B4-BE49-F238E27FC236}">
                <a16:creationId xmlns:a16="http://schemas.microsoft.com/office/drawing/2014/main" id="{758BF2A9-3176-445B-8155-3DE9C7968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22589" y="3064931"/>
            <a:ext cx="6221411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3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9133" y="3236470"/>
            <a:ext cx="5124375" cy="1431984"/>
          </a:xfrm>
        </p:spPr>
        <p:txBody>
          <a:bodyPr vert="horz" lIns="91440" tIns="45720" rIns="91440" bIns="0" rtlCol="0" anchor="b">
            <a:normAutofit/>
          </a:bodyPr>
          <a:lstStyle/>
          <a:p>
            <a:pPr algn="l" defTabSz="914400">
              <a:defRPr/>
            </a:pPr>
            <a:r>
              <a:rPr lang="en-US" sz="3800"/>
              <a:t>Double Lean-To or Debris Hut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debris hu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81000"/>
            <a:ext cx="5830888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lostandsurvive.com/wp-content/uploads/2009/12/ExampleOfSurvivalShelter.JPG"/>
          <p:cNvPicPr>
            <a:picLocks noChangeAspect="1" noChangeArrowheads="1"/>
          </p:cNvPicPr>
          <p:nvPr/>
        </p:nvPicPr>
        <p:blipFill rotWithShape="1">
          <a:blip r:embed="rId2" cstate="print"/>
          <a:srcRect l="7406" r="4260" b="-1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130B326A-C054-4820-AFCA-FCB009ABC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9144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id="{E265DFC7-1B2A-4A32-9C43-C48EA6FF6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9144000" cy="742950"/>
          </a:xfrm>
          <a:prstGeom prst="rect">
            <a:avLst/>
          </a:prstGeom>
        </p:spPr>
      </p:pic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853B328C-A402-44DE-AABB-9BFBB6617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4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94475" y="1474968"/>
            <a:ext cx="2117940" cy="1959037"/>
          </a:xfrm>
        </p:spPr>
        <p:txBody>
          <a:bodyPr vert="horz" lIns="91440" tIns="45720" rIns="91440" bIns="0" rtlCol="0" anchor="b">
            <a:normAutofit/>
          </a:bodyPr>
          <a:lstStyle/>
          <a:p>
            <a:pPr defTabSz="914400">
              <a:defRPr/>
            </a:pPr>
            <a:r>
              <a:rPr lang="en-US" sz="3100"/>
              <a:t>Snow caves</a:t>
            </a:r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68AB872E-6C1A-4C0B-A53E-C32072839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84541" y="482171"/>
            <a:ext cx="5670087" cy="5149101"/>
            <a:chOff x="3979389" y="482171"/>
            <a:chExt cx="7560115" cy="5149101"/>
          </a:xfrm>
        </p:grpSpPr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B910F639-6B0E-4BF7-82EC-9CDBD34C2E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blipFill dpi="0" rotWithShape="1">
              <a:blip r:embed="rId3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A15CCB3E-2561-4C96-BE5B-19662F5857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6323" name="Picture 3" descr="SleepingSnowCave"/>
          <p:cNvPicPr>
            <a:picLocks noChangeAspect="1" noChangeArrowheads="1"/>
          </p:cNvPicPr>
          <p:nvPr/>
        </p:nvPicPr>
        <p:blipFill rotWithShape="1">
          <a:blip r:embed="rId4" cstate="print"/>
          <a:srcRect r="7667" b="2"/>
          <a:stretch/>
        </p:blipFill>
        <p:spPr bwMode="auto">
          <a:xfrm>
            <a:off x="3463780" y="1116345"/>
            <a:ext cx="4712189" cy="38661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snow-cave"/>
          <p:cNvPicPr>
            <a:picLocks noChangeAspect="1" noChangeArrowheads="1"/>
          </p:cNvPicPr>
          <p:nvPr/>
        </p:nvPicPr>
        <p:blipFill rotWithShape="1">
          <a:blip r:embed="rId2" cstate="print"/>
          <a:srcRect r="7002" b="2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survival-snow-cave"/>
          <p:cNvPicPr>
            <a:picLocks noChangeAspect="1" noChangeArrowheads="1"/>
          </p:cNvPicPr>
          <p:nvPr/>
        </p:nvPicPr>
        <p:blipFill rotWithShape="1">
          <a:blip r:embed="rId2" cstate="print"/>
          <a:srcRect t="29457" r="-1" b="17667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7" descr="winteriglo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Tree pit snow shelter</a:t>
            </a:r>
          </a:p>
        </p:txBody>
      </p:sp>
      <p:pic>
        <p:nvPicPr>
          <p:cNvPr id="60419" name="Picture 3" descr="snow_p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447800"/>
            <a:ext cx="7239000" cy="533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130B326A-C054-4820-AFCA-FCB009ABC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9144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9" name="Picture 138">
            <a:extLst>
              <a:ext uri="{FF2B5EF4-FFF2-40B4-BE49-F238E27FC236}">
                <a16:creationId xmlns:a16="http://schemas.microsoft.com/office/drawing/2014/main" id="{E265DFC7-1B2A-4A32-9C43-C48EA6FF6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9144000" cy="742950"/>
          </a:xfrm>
          <a:prstGeom prst="rect">
            <a:avLst/>
          </a:prstGeom>
        </p:spPr>
      </p:pic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853B328C-A402-44DE-AABB-9BFBB6617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3" name="Rectangle 142">
            <a:extLst>
              <a:ext uri="{FF2B5EF4-FFF2-40B4-BE49-F238E27FC236}">
                <a16:creationId xmlns:a16="http://schemas.microsoft.com/office/drawing/2014/main" id="{65513E21-21B0-48DB-8CF1-35E43B33A4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43" name="Picture 6" descr="fig5-10"/>
          <p:cNvPicPr>
            <a:picLocks noChangeAspect="1" noChangeArrowheads="1"/>
          </p:cNvPicPr>
          <p:nvPr/>
        </p:nvPicPr>
        <p:blipFill rotWithShape="1">
          <a:blip r:embed="rId3" cstate="print">
            <a:alphaModFix amt="50000"/>
          </a:blip>
          <a:srcRect l="6017" r="9540" b="-1"/>
          <a:stretch/>
        </p:blipFill>
        <p:spPr bwMode="auto">
          <a:xfrm>
            <a:off x="20" y="10"/>
            <a:ext cx="9143751" cy="6857990"/>
          </a:xfrm>
          <a:prstGeom prst="rect">
            <a:avLst/>
          </a:prstGeom>
          <a:noFill/>
        </p:spPr>
      </p:pic>
      <p:sp>
        <p:nvSpPr>
          <p:cNvPr id="8704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732477" y="992221"/>
            <a:ext cx="4685481" cy="4873558"/>
          </a:xfrm>
        </p:spPr>
        <p:txBody>
          <a:bodyPr vert="horz" lIns="91440" tIns="45720" rIns="91440" bIns="0" rtlCol="0" anchor="ctr">
            <a:normAutofit/>
          </a:bodyPr>
          <a:lstStyle/>
          <a:p>
            <a:pPr defTabSz="914400">
              <a:defRPr/>
            </a:pPr>
            <a:r>
              <a:rPr lang="en-US" sz="4200">
                <a:solidFill>
                  <a:schemeClr val="tx1"/>
                </a:solidFill>
              </a:rPr>
              <a:t>Swamp Bed </a:t>
            </a:r>
          </a:p>
        </p:txBody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580B8A35-DEA7-4D43-9DF8-90B4681D0F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Grp="1" noRot="1" noChangeArrowheads="1"/>
          </p:cNvSpPr>
          <p:nvPr>
            <p:ph type="ctrTitle"/>
          </p:nvPr>
        </p:nvSpPr>
        <p:spPr>
          <a:xfrm>
            <a:off x="1089462" y="962902"/>
            <a:ext cx="3128610" cy="247110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200"/>
              <a:t>1) Shelter</a:t>
            </a:r>
          </a:p>
        </p:txBody>
      </p:sp>
      <p:sp>
        <p:nvSpPr>
          <p:cNvPr id="66565" name="Rectangle 5"/>
          <p:cNvSpPr>
            <a:spLocks noGrp="1" noRot="1" noChangeArrowheads="1"/>
          </p:cNvSpPr>
          <p:nvPr>
            <p:ph type="subTitle" idx="1"/>
          </p:nvPr>
        </p:nvSpPr>
        <p:spPr>
          <a:xfrm>
            <a:off x="1089462" y="3448294"/>
            <a:ext cx="3128610" cy="169355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1400"/>
              <a:t>Adequate to protect from wind/rain/snow/ etc..</a:t>
            </a:r>
          </a:p>
        </p:txBody>
      </p:sp>
      <p:pic>
        <p:nvPicPr>
          <p:cNvPr id="73" name="Graphic 72" descr="Real Estate">
            <a:extLst>
              <a:ext uri="{FF2B5EF4-FFF2-40B4-BE49-F238E27FC236}">
                <a16:creationId xmlns:a16="http://schemas.microsoft.com/office/drawing/2014/main" id="{645F18CD-EC93-4FB1-9570-6140CCA5CB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0808" y="1275798"/>
            <a:ext cx="3720331" cy="3720331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8" descr="SIA0256"/>
          <p:cNvPicPr>
            <a:picLocks noChangeAspect="1" noChangeArrowheads="1"/>
          </p:cNvPicPr>
          <p:nvPr/>
        </p:nvPicPr>
        <p:blipFill rotWithShape="1">
          <a:blip r:embed="rId2" cstate="print"/>
          <a:srcRect l="336" r="-2" b="-2"/>
          <a:stretch/>
        </p:blipFill>
        <p:spPr bwMode="auto">
          <a:xfrm>
            <a:off x="1" y="10"/>
            <a:ext cx="9143771" cy="6857990"/>
          </a:xfrm>
          <a:prstGeom prst="rect">
            <a:avLst/>
          </a:prstGeom>
          <a:noFill/>
        </p:spPr>
      </p:pic>
      <p:sp>
        <p:nvSpPr>
          <p:cNvPr id="139" name="Rectangle 138">
            <a:extLst>
              <a:ext uri="{FF2B5EF4-FFF2-40B4-BE49-F238E27FC236}">
                <a16:creationId xmlns:a16="http://schemas.microsoft.com/office/drawing/2014/main" id="{2EC1D114-8AB7-4C3F-AEC0-F3FCAF0DF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18732" y="636753"/>
            <a:ext cx="6224576" cy="5572811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093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3047565" y="804520"/>
            <a:ext cx="5111799" cy="104923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/>
              <a:t>Natural Shelters </a:t>
            </a:r>
          </a:p>
        </p:txBody>
      </p:sp>
      <p:sp>
        <p:nvSpPr>
          <p:cNvPr id="89094" name="Rectangle 6"/>
          <p:cNvSpPr>
            <a:spLocks noGrp="1" noRot="1" noChangeArrowheads="1"/>
          </p:cNvSpPr>
          <p:nvPr>
            <p:ph idx="1"/>
          </p:nvPr>
        </p:nvSpPr>
        <p:spPr>
          <a:xfrm>
            <a:off x="3047565" y="2015733"/>
            <a:ext cx="5111799" cy="402126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>
                <a:solidFill>
                  <a:srgbClr val="FFFFFE"/>
                </a:solidFill>
              </a:rPr>
              <a:t> caves,</a:t>
            </a:r>
          </a:p>
          <a:p>
            <a:pPr eaLnBrk="1" hangingPunct="1">
              <a:defRPr/>
            </a:pPr>
            <a:r>
              <a:rPr lang="en-US">
                <a:solidFill>
                  <a:srgbClr val="FFFFFE"/>
                </a:solidFill>
              </a:rPr>
              <a:t> rocky crevices,</a:t>
            </a:r>
          </a:p>
          <a:p>
            <a:pPr eaLnBrk="1" hangingPunct="1">
              <a:defRPr/>
            </a:pPr>
            <a:r>
              <a:rPr lang="en-US">
                <a:solidFill>
                  <a:srgbClr val="FFFFFE"/>
                </a:solidFill>
              </a:rPr>
              <a:t> clumps of bushes,</a:t>
            </a:r>
          </a:p>
          <a:p>
            <a:pPr eaLnBrk="1" hangingPunct="1">
              <a:defRPr/>
            </a:pPr>
            <a:r>
              <a:rPr lang="en-US">
                <a:solidFill>
                  <a:srgbClr val="FFFFFE"/>
                </a:solidFill>
              </a:rPr>
              <a:t> small depressions,</a:t>
            </a:r>
          </a:p>
          <a:p>
            <a:pPr eaLnBrk="1" hangingPunct="1">
              <a:defRPr/>
            </a:pPr>
            <a:r>
              <a:rPr lang="en-US">
                <a:solidFill>
                  <a:srgbClr val="FFFFFE"/>
                </a:solidFill>
              </a:rPr>
              <a:t> large rocks on leeward sides of hills,</a:t>
            </a:r>
          </a:p>
          <a:p>
            <a:pPr eaLnBrk="1" hangingPunct="1">
              <a:defRPr/>
            </a:pPr>
            <a:r>
              <a:rPr lang="en-US">
                <a:solidFill>
                  <a:srgbClr val="FFFFFE"/>
                </a:solidFill>
              </a:rPr>
              <a:t> large trees with low-hanging limbs,</a:t>
            </a:r>
          </a:p>
          <a:p>
            <a:pPr eaLnBrk="1" hangingPunct="1">
              <a:defRPr/>
            </a:pPr>
            <a:r>
              <a:rPr lang="en-US">
                <a:solidFill>
                  <a:srgbClr val="FFFFFE"/>
                </a:solidFill>
              </a:rPr>
              <a:t> fallen trees with thick branches.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Rock outcroppings</a:t>
            </a:r>
          </a:p>
        </p:txBody>
      </p:sp>
      <p:pic>
        <p:nvPicPr>
          <p:cNvPr id="63491" name="Picture 3" descr="Using rock outcropping for shel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447800"/>
            <a:ext cx="6248400" cy="477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130B326A-C054-4820-AFCA-FCB009ABC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9144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9" name="Picture 138">
            <a:extLst>
              <a:ext uri="{FF2B5EF4-FFF2-40B4-BE49-F238E27FC236}">
                <a16:creationId xmlns:a16="http://schemas.microsoft.com/office/drawing/2014/main" id="{E265DFC7-1B2A-4A32-9C43-C48EA6FF6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9144000" cy="742950"/>
          </a:xfrm>
          <a:prstGeom prst="rect">
            <a:avLst/>
          </a:prstGeom>
        </p:spPr>
      </p:pic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853B328C-A402-44DE-AABB-9BFBB6617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3" name="Rectangle 142">
            <a:extLst>
              <a:ext uri="{FF2B5EF4-FFF2-40B4-BE49-F238E27FC236}">
                <a16:creationId xmlns:a16="http://schemas.microsoft.com/office/drawing/2014/main" id="{65513E21-21B0-48DB-8CF1-35E43B33A4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515" name="Picture 6" descr="fig5-11"/>
          <p:cNvPicPr>
            <a:picLocks noChangeAspect="1" noChangeArrowheads="1"/>
          </p:cNvPicPr>
          <p:nvPr/>
        </p:nvPicPr>
        <p:blipFill rotWithShape="1">
          <a:blip r:embed="rId3" cstate="print">
            <a:alphaModFix amt="50000"/>
          </a:blip>
          <a:srcRect t="14367" r="-2" b="3312"/>
          <a:stretch/>
        </p:blipFill>
        <p:spPr bwMode="auto">
          <a:xfrm>
            <a:off x="20" y="10"/>
            <a:ext cx="9143751" cy="6857990"/>
          </a:xfrm>
          <a:prstGeom prst="rect">
            <a:avLst/>
          </a:prstGeom>
          <a:noFill/>
        </p:spPr>
      </p:pic>
      <p:sp>
        <p:nvSpPr>
          <p:cNvPr id="9216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732477" y="992221"/>
            <a:ext cx="4685481" cy="4873558"/>
          </a:xfrm>
        </p:spPr>
        <p:txBody>
          <a:bodyPr vert="horz" lIns="91440" tIns="45720" rIns="91440" bIns="0" rtlCol="0" anchor="ctr">
            <a:normAutofit/>
          </a:bodyPr>
          <a:lstStyle/>
          <a:p>
            <a:pPr defTabSz="914400">
              <a:defRPr/>
            </a:pPr>
            <a:r>
              <a:rPr lang="en-US" sz="4200">
                <a:solidFill>
                  <a:schemeClr val="tx1"/>
                </a:solidFill>
              </a:rPr>
              <a:t>Debris Hut </a:t>
            </a:r>
          </a:p>
        </p:txBody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580B8A35-DEA7-4D43-9DF8-90B4681D0F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Tree-Pit Snow Shelter </a:t>
            </a:r>
          </a:p>
        </p:txBody>
      </p:sp>
      <p:pic>
        <p:nvPicPr>
          <p:cNvPr id="65539" name="Picture 6" descr="fig5-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95400"/>
            <a:ext cx="7467600" cy="555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7" descr="DD_11KitchMotels_Article"/>
          <p:cNvPicPr>
            <a:picLocks noChangeAspect="1" noChangeArrowheads="1"/>
          </p:cNvPicPr>
          <p:nvPr/>
        </p:nvPicPr>
        <p:blipFill rotWithShape="1">
          <a:blip r:embed="rId2" cstate="print"/>
          <a:srcRect l="2"/>
          <a:stretch/>
        </p:blipFill>
        <p:spPr bwMode="auto">
          <a:xfrm>
            <a:off x="1" y="10"/>
            <a:ext cx="9143771" cy="6857990"/>
          </a:xfrm>
          <a:prstGeom prst="rect">
            <a:avLst/>
          </a:prstGeom>
          <a:noFill/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2EC1D114-8AB7-4C3F-AEC0-F3FCAF0DF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18732" y="636753"/>
            <a:ext cx="6224576" cy="5572811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4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7565" y="804520"/>
            <a:ext cx="5111799" cy="104923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/>
              <a:t>Site Selection</a:t>
            </a:r>
          </a:p>
        </p:txBody>
      </p:sp>
      <p:sp>
        <p:nvSpPr>
          <p:cNvPr id="10547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47565" y="2015733"/>
            <a:ext cx="5111799" cy="402126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>
                <a:solidFill>
                  <a:srgbClr val="FFFFFE"/>
                </a:solidFill>
              </a:rPr>
              <a:t>Large enough and level enough for both you and your equipment.</a:t>
            </a:r>
          </a:p>
          <a:p>
            <a:pPr eaLnBrk="1" hangingPunct="1">
              <a:defRPr/>
            </a:pPr>
            <a:r>
              <a:rPr lang="en-US">
                <a:solidFill>
                  <a:srgbClr val="FFFFFE"/>
                </a:solidFill>
              </a:rPr>
              <a:t>Close to construction materials.</a:t>
            </a:r>
          </a:p>
          <a:p>
            <a:pPr eaLnBrk="1" hangingPunct="1">
              <a:defRPr/>
            </a:pPr>
            <a:r>
              <a:rPr lang="en-US">
                <a:solidFill>
                  <a:srgbClr val="FFFFFE"/>
                </a:solidFill>
              </a:rPr>
              <a:t>Close to signaling and recovery site</a:t>
            </a:r>
          </a:p>
          <a:p>
            <a:pPr eaLnBrk="1" hangingPunct="1">
              <a:defRPr/>
            </a:pPr>
            <a:r>
              <a:rPr lang="en-US">
                <a:solidFill>
                  <a:srgbClr val="FFFFFE"/>
                </a:solidFill>
              </a:rPr>
              <a:t>Close to food and water source.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54F891EB-ED45-44C3-95D6-FFB2EC07F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7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EA385B8-7C85-4CE0-AE3A-00EB627B34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64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70142" y="804519"/>
            <a:ext cx="2370376" cy="4431360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sz="1500" b="1"/>
              <a:t>Safety considerations:</a:t>
            </a:r>
            <a:r>
              <a:rPr lang="en-US" sz="1500"/>
              <a:t> 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19AF263B-E208-40DF-A182-5193478DC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8867" y="962799"/>
            <a:ext cx="0" cy="41148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49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478397" y="804520"/>
            <a:ext cx="4576919" cy="4431359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sz="1900"/>
              <a:t>Avoid Animal trails</a:t>
            </a:r>
          </a:p>
          <a:p>
            <a:pPr eaLnBrk="1" hangingPunct="1">
              <a:defRPr/>
            </a:pPr>
            <a:r>
              <a:rPr lang="en-US" sz="1900"/>
              <a:t>Avoid avalanche slopes	</a:t>
            </a:r>
          </a:p>
          <a:p>
            <a:pPr eaLnBrk="1" hangingPunct="1">
              <a:defRPr/>
            </a:pPr>
            <a:r>
              <a:rPr lang="en-US" sz="1900"/>
              <a:t>Southern exposure (in cold weather)</a:t>
            </a:r>
          </a:p>
          <a:p>
            <a:pPr eaLnBrk="1" hangingPunct="1">
              <a:defRPr/>
            </a:pPr>
            <a:r>
              <a:rPr lang="en-US" sz="1900"/>
              <a:t>Avoid Drainages</a:t>
            </a:r>
          </a:p>
          <a:p>
            <a:pPr eaLnBrk="1" hangingPunct="1">
              <a:defRPr/>
            </a:pPr>
            <a:r>
              <a:rPr lang="en-US" sz="1900"/>
              <a:t>Shelter opening should face </a:t>
            </a:r>
            <a:r>
              <a:rPr lang="en-US" sz="1900" u="sng"/>
              <a:t>East.</a:t>
            </a:r>
            <a:endParaRPr lang="en-US" sz="1900"/>
          </a:p>
          <a:p>
            <a:pPr eaLnBrk="1" hangingPunct="1">
              <a:defRPr/>
            </a:pPr>
            <a:r>
              <a:rPr lang="en-US" sz="1900"/>
              <a:t>Avoid Unstable rock formations</a:t>
            </a:r>
          </a:p>
          <a:p>
            <a:pPr eaLnBrk="1" hangingPunct="1">
              <a:defRPr/>
            </a:pPr>
            <a:r>
              <a:rPr lang="en-US" sz="1900"/>
              <a:t>Basic principles of Tarp/natural shelters.</a:t>
            </a:r>
          </a:p>
          <a:p>
            <a:pPr eaLnBrk="1" hangingPunct="1">
              <a:defRPr/>
            </a:pPr>
            <a:r>
              <a:rPr lang="en-US" sz="1900"/>
              <a:t>Avoid building your shelter below dead trees</a:t>
            </a: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7557D95A-0A72-41F9-844C-544C199B45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9144000" cy="74295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130B326A-C054-4820-AFCA-FCB009ABC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9144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id="{E265DFC7-1B2A-4A32-9C43-C48EA6FF6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9144000" cy="742950"/>
          </a:xfrm>
          <a:prstGeom prst="rect">
            <a:avLst/>
          </a:prstGeom>
        </p:spPr>
      </p:pic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853B328C-A402-44DE-AABB-9BFBB6617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1" name="Rectangle 140">
            <a:extLst>
              <a:ext uri="{FF2B5EF4-FFF2-40B4-BE49-F238E27FC236}">
                <a16:creationId xmlns:a16="http://schemas.microsoft.com/office/drawing/2014/main" id="{65513E21-21B0-48DB-8CF1-35E43B33A4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611" name="Picture 5" descr="beach_shelter"/>
          <p:cNvPicPr>
            <a:picLocks noChangeAspect="1" noChangeArrowheads="1"/>
          </p:cNvPicPr>
          <p:nvPr/>
        </p:nvPicPr>
        <p:blipFill rotWithShape="1">
          <a:blip r:embed="rId3" cstate="print">
            <a:alphaModFix amt="50000"/>
          </a:blip>
          <a:srcRect l="1098" r="14572" b="1"/>
          <a:stretch/>
        </p:blipFill>
        <p:spPr bwMode="auto">
          <a:xfrm>
            <a:off x="20" y="10"/>
            <a:ext cx="9143751" cy="6857990"/>
          </a:xfrm>
          <a:prstGeom prst="rect">
            <a:avLst/>
          </a:prstGeom>
          <a:noFill/>
        </p:spPr>
      </p:pic>
      <p:sp>
        <p:nvSpPr>
          <p:cNvPr id="1955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732477" y="992221"/>
            <a:ext cx="4685481" cy="4873558"/>
          </a:xfrm>
        </p:spPr>
        <p:txBody>
          <a:bodyPr vert="horz" lIns="91440" tIns="45720" rIns="91440" bIns="0" rtlCol="0" anchor="ctr">
            <a:normAutofit/>
          </a:bodyPr>
          <a:lstStyle/>
          <a:p>
            <a:pPr defTabSz="914400">
              <a:defRPr/>
            </a:pPr>
            <a:r>
              <a:rPr lang="en-US" sz="4200">
                <a:solidFill>
                  <a:schemeClr val="tx1"/>
                </a:solidFill>
              </a:rPr>
              <a:t>Beach/Desert shade shelter</a:t>
            </a:r>
          </a:p>
        </p:txBody>
      </p: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580B8A35-DEA7-4D43-9DF8-90B4681D0F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Below ground desert shelter</a:t>
            </a:r>
          </a:p>
        </p:txBody>
      </p:sp>
      <p:pic>
        <p:nvPicPr>
          <p:cNvPr id="69635" name="Picture 6" descr="desert_shelter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295400"/>
            <a:ext cx="6248400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304800"/>
            <a:ext cx="7772400" cy="1447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/>
              <a:t>SHELTER SITE SELECTION </a:t>
            </a:r>
          </a:p>
        </p:txBody>
      </p:sp>
      <p:sp>
        <p:nvSpPr>
          <p:cNvPr id="69637" name="Rectangle 5"/>
          <p:cNvSpPr>
            <a:spLocks noGrp="1" noRot="1" noChangeArrowheads="1"/>
          </p:cNvSpPr>
          <p:nvPr>
            <p:ph type="subTitle" idx="1"/>
          </p:nvPr>
        </p:nvSpPr>
        <p:spPr>
          <a:xfrm>
            <a:off x="457200" y="1676400"/>
            <a:ext cx="8382000" cy="39624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/>
              <a:t>When you are in a survival situation and realize that shelter is a high priority, start looking for shelter as soon as possible. As you do so, remember what you will need at the site. Two requisites are--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>
                <a:solidFill>
                  <a:schemeClr val="hlink"/>
                </a:solidFill>
              </a:rPr>
              <a:t>It must contain material to make the type of shelter you need.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>
                <a:solidFill>
                  <a:schemeClr val="hlink"/>
                </a:solidFill>
              </a:rPr>
              <a:t>It must be large enough and level enough for you to lie down comfortably.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>
              <a:solidFill>
                <a:schemeClr val="hlink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6B25638D-3D06-41D1-8060-4D2707C60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9144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8161BB1E-0062-4056-AB94-121EF614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9144000" cy="742950"/>
          </a:xfrm>
          <a:prstGeom prst="rect">
            <a:avLst/>
          </a:prstGeom>
        </p:spPr>
      </p:pic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8FBC01E2-D629-4319-B5CB-BFA461B8C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6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89462" y="962902"/>
            <a:ext cx="3128610" cy="2471104"/>
          </a:xfrm>
        </p:spPr>
        <p:txBody>
          <a:bodyPr vert="horz" lIns="91440" tIns="45720" rIns="91440" bIns="0" rtlCol="0" anchor="b">
            <a:normAutofit/>
          </a:bodyPr>
          <a:lstStyle/>
          <a:p>
            <a:pPr defTabSz="914400">
              <a:defRPr/>
            </a:pPr>
            <a:r>
              <a:rPr lang="en-US" sz="4200"/>
              <a:t>TYPES OF SHELTERS </a:t>
            </a:r>
          </a:p>
        </p:txBody>
      </p:sp>
      <p:pic>
        <p:nvPicPr>
          <p:cNvPr id="36867" name="Picture 12" descr="05away_450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83188" y="805583"/>
            <a:ext cx="3495571" cy="46607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800" dirty="0"/>
              <a:t>When looking for a shelter site, keep in mind the type of shelter (protection) you need. However, you must also consider--</a:t>
            </a:r>
          </a:p>
        </p:txBody>
      </p:sp>
      <p:sp>
        <p:nvSpPr>
          <p:cNvPr id="7782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How much time and effort you need to build the shelter. </a:t>
            </a:r>
          </a:p>
          <a:p>
            <a:pPr eaLnBrk="1" hangingPunct="1">
              <a:defRPr/>
            </a:pPr>
            <a:r>
              <a:rPr lang="en-US"/>
              <a:t>If the shelter will adequately protect you from the elements (sun, wind, rain, snow). </a:t>
            </a:r>
          </a:p>
          <a:p>
            <a:pPr eaLnBrk="1" hangingPunct="1">
              <a:defRPr/>
            </a:pPr>
            <a:r>
              <a:rPr lang="en-US"/>
              <a:t>If you have the tools to build it. If not, can you make improvised tools? </a:t>
            </a:r>
          </a:p>
          <a:p>
            <a:pPr eaLnBrk="1" hangingPunct="1">
              <a:defRPr/>
            </a:pPr>
            <a:r>
              <a:rPr lang="en-US"/>
              <a:t>If you have the type and amount of materials needed to build it. </a:t>
            </a:r>
          </a:p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7" name="Picture 6" descr="http://upload.wikimedia.org/wikipedia/en/f/f2/Camp_Grounds.JPG"/>
          <p:cNvPicPr>
            <a:picLocks noChangeAspect="1" noChangeArrowheads="1"/>
          </p:cNvPicPr>
          <p:nvPr/>
        </p:nvPicPr>
        <p:blipFill rotWithShape="1">
          <a:blip r:embed="rId2" cstate="print"/>
          <a:srcRect l="124" r="2" b="2"/>
          <a:stretch/>
        </p:blipFill>
        <p:spPr bwMode="auto">
          <a:xfrm>
            <a:off x="20" y="1"/>
            <a:ext cx="3477220" cy="2611142"/>
          </a:xfrm>
          <a:prstGeom prst="rect">
            <a:avLst/>
          </a:prstGeom>
          <a:noFill/>
        </p:spPr>
      </p:pic>
      <p:pic>
        <p:nvPicPr>
          <p:cNvPr id="38916" name="Picture 8" descr="http://www.barkerville.ca/sitecm/i/campgrounds2.jpg"/>
          <p:cNvPicPr>
            <a:picLocks noChangeAspect="1" noChangeArrowheads="1"/>
          </p:cNvPicPr>
          <p:nvPr/>
        </p:nvPicPr>
        <p:blipFill rotWithShape="1">
          <a:blip r:embed="rId3" cstate="print"/>
          <a:srcRect l="8543" r="22057" b="3"/>
          <a:stretch/>
        </p:blipFill>
        <p:spPr bwMode="auto">
          <a:xfrm>
            <a:off x="20" y="2611818"/>
            <a:ext cx="3477220" cy="4246181"/>
          </a:xfrm>
          <a:prstGeom prst="rect">
            <a:avLst/>
          </a:prstGeom>
          <a:noFill/>
        </p:spPr>
      </p:pic>
      <p:pic>
        <p:nvPicPr>
          <p:cNvPr id="38918" name="Picture 10" descr="http://www.familiesincambridgeshire.co.uk/images/a1_motorhomes.jpg"/>
          <p:cNvPicPr>
            <a:picLocks noChangeAspect="1" noChangeArrowheads="1"/>
          </p:cNvPicPr>
          <p:nvPr/>
        </p:nvPicPr>
        <p:blipFill rotWithShape="1">
          <a:blip r:embed="rId4" cstate="print"/>
          <a:srcRect l="18228" r="29725" b="-1"/>
          <a:stretch/>
        </p:blipFill>
        <p:spPr bwMode="auto">
          <a:xfrm>
            <a:off x="3478396" y="10"/>
            <a:ext cx="5665604" cy="6857990"/>
          </a:xfrm>
          <a:prstGeom prst="rect">
            <a:avLst/>
          </a:prstGeom>
          <a:noFill/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70795BA-6FE0-460B-9B4B-FAE337B4A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78644" y="-680"/>
            <a:ext cx="0" cy="6858003"/>
          </a:xfrm>
          <a:prstGeom prst="line">
            <a:avLst/>
          </a:prstGeom>
          <a:ln w="101600">
            <a:solidFill>
              <a:srgbClr val="0000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C7D24FC0-9CFD-46A2-A3CC-5499870CC5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2611143"/>
            <a:ext cx="3478397" cy="0"/>
          </a:xfrm>
          <a:prstGeom prst="line">
            <a:avLst/>
          </a:prstGeom>
          <a:ln w="101600">
            <a:solidFill>
              <a:srgbClr val="0000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798E31B4-1761-41AF-8725-80908E9FE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278" y="639571"/>
            <a:ext cx="4282722" cy="5572810"/>
          </a:xfrm>
          <a:prstGeom prst="rect">
            <a:avLst/>
          </a:prstGeom>
          <a:solidFill>
            <a:srgbClr val="000001">
              <a:alpha val="8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1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982667" y="804520"/>
            <a:ext cx="3176697" cy="104923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Site Selection</a:t>
            </a:r>
          </a:p>
        </p:txBody>
      </p:sp>
      <p:sp>
        <p:nvSpPr>
          <p:cNvPr id="17817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982667" y="2015733"/>
            <a:ext cx="3176697" cy="402126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>
                <a:solidFill>
                  <a:srgbClr val="FFFFFE"/>
                </a:solidFill>
              </a:rPr>
              <a:t>Large enough and level enough for both you and your equipment.</a:t>
            </a:r>
          </a:p>
          <a:p>
            <a:pPr eaLnBrk="1" hangingPunct="1">
              <a:defRPr/>
            </a:pPr>
            <a:r>
              <a:rPr lang="en-US">
                <a:solidFill>
                  <a:srgbClr val="FFFFFE"/>
                </a:solidFill>
              </a:rPr>
              <a:t>Close to construction materials.</a:t>
            </a:r>
          </a:p>
          <a:p>
            <a:pPr eaLnBrk="1" hangingPunct="1">
              <a:defRPr/>
            </a:pPr>
            <a:r>
              <a:rPr lang="en-US">
                <a:solidFill>
                  <a:srgbClr val="FFFFFE"/>
                </a:solidFill>
              </a:rPr>
              <a:t>Close to signaling and recovery site</a:t>
            </a:r>
          </a:p>
          <a:p>
            <a:pPr eaLnBrk="1" hangingPunct="1">
              <a:defRPr/>
            </a:pPr>
            <a:r>
              <a:rPr lang="en-US">
                <a:solidFill>
                  <a:srgbClr val="FFFFFE"/>
                </a:solidFill>
              </a:rPr>
              <a:t>Close to food and water source.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5" descr="http://www.navis.gr/navaids/images/compass.jpg"/>
          <p:cNvPicPr>
            <a:picLocks noChangeAspect="1" noChangeArrowheads="1"/>
          </p:cNvPicPr>
          <p:nvPr/>
        </p:nvPicPr>
        <p:blipFill rotWithShape="1">
          <a:blip r:embed="rId2" cstate="print"/>
          <a:srcRect l="35537" r="13153" b="2"/>
          <a:stretch/>
        </p:blipFill>
        <p:spPr bwMode="auto">
          <a:xfrm>
            <a:off x="1" y="10"/>
            <a:ext cx="3476011" cy="6857990"/>
          </a:xfrm>
          <a:prstGeom prst="rect">
            <a:avLst/>
          </a:prstGeom>
          <a:noFill/>
        </p:spPr>
      </p:pic>
      <p:pic>
        <p:nvPicPr>
          <p:cNvPr id="39941" name="Picture 7" descr="sunrise in Montana"/>
          <p:cNvPicPr>
            <a:picLocks noChangeAspect="1" noChangeArrowheads="1"/>
          </p:cNvPicPr>
          <p:nvPr/>
        </p:nvPicPr>
        <p:blipFill rotWithShape="1">
          <a:blip r:embed="rId3" cstate="print"/>
          <a:srcRect l="29595" r="15455"/>
          <a:stretch/>
        </p:blipFill>
        <p:spPr bwMode="auto">
          <a:xfrm>
            <a:off x="3476012" y="10"/>
            <a:ext cx="5666833" cy="6857990"/>
          </a:xfrm>
          <a:prstGeom prst="rect">
            <a:avLst/>
          </a:prstGeom>
          <a:noFill/>
        </p:spPr>
      </p:pic>
      <p:sp>
        <p:nvSpPr>
          <p:cNvPr id="136" name="Rectangle 135">
            <a:extLst>
              <a:ext uri="{FF2B5EF4-FFF2-40B4-BE49-F238E27FC236}">
                <a16:creationId xmlns:a16="http://schemas.microsoft.com/office/drawing/2014/main" id="{14C6A048-F967-4151-BE7B-36092801E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278" y="639571"/>
            <a:ext cx="4282722" cy="5572810"/>
          </a:xfrm>
          <a:prstGeom prst="rect">
            <a:avLst/>
          </a:prstGeom>
          <a:solidFill>
            <a:srgbClr val="000001">
              <a:alpha val="8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9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972821" y="804520"/>
            <a:ext cx="3186543" cy="104923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/>
              <a:t>General</a:t>
            </a:r>
          </a:p>
        </p:txBody>
      </p:sp>
      <p:sp>
        <p:nvSpPr>
          <p:cNvPr id="16793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972821" y="2015733"/>
            <a:ext cx="3186543" cy="402126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>
                <a:solidFill>
                  <a:srgbClr val="FFFFFE"/>
                </a:solidFill>
              </a:rPr>
              <a:t>–Southern exposure (in cold weather)</a:t>
            </a:r>
          </a:p>
          <a:p>
            <a:pPr eaLnBrk="1" hangingPunct="1">
              <a:defRPr/>
            </a:pPr>
            <a:r>
              <a:rPr lang="en-US">
                <a:solidFill>
                  <a:srgbClr val="FFFFFE"/>
                </a:solidFill>
              </a:rPr>
              <a:t>–Drainages	</a:t>
            </a:r>
          </a:p>
          <a:p>
            <a:pPr eaLnBrk="1" hangingPunct="1">
              <a:defRPr/>
            </a:pPr>
            <a:r>
              <a:rPr lang="en-US">
                <a:solidFill>
                  <a:srgbClr val="FFFFFE"/>
                </a:solidFill>
              </a:rPr>
              <a:t>Shelter opening should face </a:t>
            </a:r>
            <a:r>
              <a:rPr lang="en-US" u="sng">
                <a:solidFill>
                  <a:srgbClr val="FFFFFE"/>
                </a:solidFill>
              </a:rPr>
              <a:t>East.</a:t>
            </a:r>
            <a:endParaRPr lang="en-US">
              <a:solidFill>
                <a:srgbClr val="FFFFFE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>
              <a:solidFill>
                <a:srgbClr val="FFFFFE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>
              <a:solidFill>
                <a:srgbClr val="FFFFFE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413522" y="804520"/>
            <a:ext cx="2640275" cy="104923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000" b="1"/>
              <a:t>Safety considerations</a:t>
            </a:r>
            <a:endParaRPr lang="en-US" sz="2000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5FD24F2-7B72-4345-A4C3-E5303298F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4177" y="482171"/>
            <a:ext cx="4578249" cy="5149101"/>
            <a:chOff x="632237" y="482171"/>
            <a:chExt cx="6104331" cy="5149101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A0B8F1AC-2A1F-4FB4-B35B-C25273DB6C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237" y="482171"/>
              <a:ext cx="6104331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A6BA352D-C0FA-4D42-BF29-566CFAFFCD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5296" y="812507"/>
              <a:ext cx="5471355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966" name="Picture 9" descr="http://lovingthebigisland.files.wordpress.com/2009/08/devastation-trail-standing-tree-mold-small.jpg"/>
          <p:cNvPicPr>
            <a:picLocks noChangeAspect="1" noChangeArrowheads="1"/>
          </p:cNvPicPr>
          <p:nvPr/>
        </p:nvPicPr>
        <p:blipFill rotWithShape="1">
          <a:blip r:embed="rId3" cstate="print"/>
          <a:srcRect r="5427" b="-3"/>
          <a:stretch/>
        </p:blipFill>
        <p:spPr bwMode="auto">
          <a:xfrm>
            <a:off x="953190" y="1123507"/>
            <a:ext cx="1749227" cy="1470469"/>
          </a:xfrm>
          <a:prstGeom prst="rect">
            <a:avLst/>
          </a:prstGeom>
          <a:noFill/>
        </p:spPr>
      </p:pic>
      <p:pic>
        <p:nvPicPr>
          <p:cNvPr id="40964" name="Picture 5" descr="http://depts.washington.edu/natmap/photos/mammals/cougar_01tfk.jpg"/>
          <p:cNvPicPr>
            <a:picLocks noChangeAspect="1" noChangeArrowheads="1"/>
          </p:cNvPicPr>
          <p:nvPr/>
        </p:nvPicPr>
        <p:blipFill rotWithShape="1">
          <a:blip r:embed="rId4" cstate="print"/>
          <a:srcRect l="17650" r="29840" b="4"/>
          <a:stretch/>
        </p:blipFill>
        <p:spPr bwMode="auto">
          <a:xfrm>
            <a:off x="955914" y="2758569"/>
            <a:ext cx="1746502" cy="2220016"/>
          </a:xfrm>
          <a:prstGeom prst="rect">
            <a:avLst/>
          </a:prstGeom>
          <a:noFill/>
        </p:spPr>
      </p:pic>
      <p:pic>
        <p:nvPicPr>
          <p:cNvPr id="40967" name="Picture 11" descr="http://img7.travelblog.org/Photos/111678/421610/t/4091305-Unstable-rock-0.jpg"/>
          <p:cNvPicPr>
            <a:picLocks noChangeAspect="1" noChangeArrowheads="1"/>
          </p:cNvPicPr>
          <p:nvPr/>
        </p:nvPicPr>
        <p:blipFill rotWithShape="1">
          <a:blip r:embed="rId5" cstate="print"/>
          <a:srcRect l="20596" r="20349"/>
          <a:stretch/>
        </p:blipFill>
        <p:spPr bwMode="auto">
          <a:xfrm>
            <a:off x="2818839" y="1116346"/>
            <a:ext cx="1746501" cy="2218059"/>
          </a:xfrm>
          <a:prstGeom prst="rect">
            <a:avLst/>
          </a:prstGeom>
          <a:noFill/>
        </p:spPr>
      </p:pic>
      <p:pic>
        <p:nvPicPr>
          <p:cNvPr id="40965" name="Picture 7" descr="http://www.computescotland.com/images/nr1t3yTcz8tSrlgE7vOq0ci0ix.jpg"/>
          <p:cNvPicPr>
            <a:picLocks noChangeAspect="1" noChangeArrowheads="1"/>
          </p:cNvPicPr>
          <p:nvPr/>
        </p:nvPicPr>
        <p:blipFill rotWithShape="1">
          <a:blip r:embed="rId6" cstate="print"/>
          <a:srcRect t="42128" r="2" b="2391"/>
          <a:stretch/>
        </p:blipFill>
        <p:spPr bwMode="auto">
          <a:xfrm>
            <a:off x="2816113" y="3502300"/>
            <a:ext cx="1749227" cy="1470469"/>
          </a:xfrm>
          <a:prstGeom prst="rect">
            <a:avLst/>
          </a:prstGeom>
          <a:noFill/>
        </p:spPr>
      </p:pic>
      <p:sp>
        <p:nvSpPr>
          <p:cNvPr id="16896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5413521" y="2015732"/>
            <a:ext cx="2640276" cy="3450613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lang="en-US"/>
              <a:t>Animal trails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/>
              <a:t>Avoid avalanche slopes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/>
              <a:t>Drainages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/>
              <a:t>Unstable rock formations				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/>
              <a:t>Below dead trees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43BFDE"/>
      </a:accent6>
      <a:hlink>
        <a:srgbClr val="FBAE29"/>
      </a:hlink>
      <a:folHlink>
        <a:srgbClr val="EDC47E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425</Words>
  <Application>Microsoft Office PowerPoint</Application>
  <PresentationFormat>On-screen Show (4:3)</PresentationFormat>
  <Paragraphs>68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Rockwell</vt:lpstr>
      <vt:lpstr>Wingdings</vt:lpstr>
      <vt:lpstr>Gallery</vt:lpstr>
      <vt:lpstr>A positive state of mind is the key to survival in an outdoor emergency. </vt:lpstr>
      <vt:lpstr>Shelters</vt:lpstr>
      <vt:lpstr>1) Shelter</vt:lpstr>
      <vt:lpstr>SHELTER SITE SELECTION </vt:lpstr>
      <vt:lpstr>TYPES OF SHELTERS </vt:lpstr>
      <vt:lpstr>When looking for a shelter site, keep in mind the type of shelter (protection) you need. However, you must also consider--</vt:lpstr>
      <vt:lpstr>Site Selection</vt:lpstr>
      <vt:lpstr>General</vt:lpstr>
      <vt:lpstr>Safety considerations</vt:lpstr>
      <vt:lpstr>Types of Shelters</vt:lpstr>
      <vt:lpstr>Poncho Lean-To </vt:lpstr>
      <vt:lpstr>Tarps</vt:lpstr>
      <vt:lpstr>Poncho Tent </vt:lpstr>
      <vt:lpstr>One-Man Shelter </vt:lpstr>
      <vt:lpstr>Space Blankets</vt:lpstr>
      <vt:lpstr>Lean-To </vt:lpstr>
      <vt:lpstr>PowerPoint Presentation</vt:lpstr>
      <vt:lpstr>PowerPoint Presentation</vt:lpstr>
      <vt:lpstr>PowerPoint Presentation</vt:lpstr>
      <vt:lpstr>PowerPoint Presentation</vt:lpstr>
      <vt:lpstr>Double Lean-To or Debris Hut</vt:lpstr>
      <vt:lpstr>PowerPoint Presentation</vt:lpstr>
      <vt:lpstr>PowerPoint Presentation</vt:lpstr>
      <vt:lpstr>Snow caves</vt:lpstr>
      <vt:lpstr>PowerPoint Presentation</vt:lpstr>
      <vt:lpstr>PowerPoint Presentation</vt:lpstr>
      <vt:lpstr>PowerPoint Presentation</vt:lpstr>
      <vt:lpstr>Tree pit snow shelter</vt:lpstr>
      <vt:lpstr>Swamp Bed </vt:lpstr>
      <vt:lpstr>Natural Shelters </vt:lpstr>
      <vt:lpstr>Rock outcroppings</vt:lpstr>
      <vt:lpstr>Debris Hut </vt:lpstr>
      <vt:lpstr>Tree-Pit Snow Shelter </vt:lpstr>
      <vt:lpstr>Site Selection</vt:lpstr>
      <vt:lpstr>Safety considerations: </vt:lpstr>
      <vt:lpstr>Beach/Desert shade shelter</vt:lpstr>
      <vt:lpstr>Below ground desert shelter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positive state of mind is the key to survival in an outdoor emergency. </dc:title>
  <dc:creator>Carlos Tavarez</dc:creator>
  <cp:lastModifiedBy>Carlos Tavarez</cp:lastModifiedBy>
  <cp:revision>1</cp:revision>
  <dcterms:created xsi:type="dcterms:W3CDTF">2020-10-21T15:24:02Z</dcterms:created>
  <dcterms:modified xsi:type="dcterms:W3CDTF">2020-10-21T15:24:11Z</dcterms:modified>
</cp:coreProperties>
</file>