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74" r:id="rId2"/>
    <p:sldId id="256" r:id="rId3"/>
    <p:sldId id="257" r:id="rId4"/>
    <p:sldId id="275" r:id="rId5"/>
    <p:sldId id="258" r:id="rId6"/>
    <p:sldId id="276" r:id="rId7"/>
    <p:sldId id="260" r:id="rId8"/>
    <p:sldId id="277" r:id="rId9"/>
    <p:sldId id="261" r:id="rId10"/>
    <p:sldId id="278" r:id="rId11"/>
    <p:sldId id="279" r:id="rId12"/>
    <p:sldId id="280" r:id="rId13"/>
    <p:sldId id="262" r:id="rId14"/>
    <p:sldId id="281" r:id="rId15"/>
    <p:sldId id="282" r:id="rId16"/>
    <p:sldId id="263" r:id="rId17"/>
    <p:sldId id="283" r:id="rId18"/>
    <p:sldId id="284" r:id="rId19"/>
    <p:sldId id="266" r:id="rId20"/>
    <p:sldId id="285" r:id="rId21"/>
    <p:sldId id="293" r:id="rId22"/>
    <p:sldId id="286" r:id="rId23"/>
    <p:sldId id="294" r:id="rId24"/>
    <p:sldId id="287" r:id="rId25"/>
    <p:sldId id="295" r:id="rId26"/>
    <p:sldId id="267" r:id="rId27"/>
    <p:sldId id="288" r:id="rId28"/>
    <p:sldId id="268" r:id="rId29"/>
    <p:sldId id="289" r:id="rId30"/>
    <p:sldId id="290" r:id="rId31"/>
    <p:sldId id="270" r:id="rId32"/>
    <p:sldId id="291" r:id="rId33"/>
    <p:sldId id="271" r:id="rId34"/>
    <p:sldId id="292" r:id="rId35"/>
    <p:sldId id="27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7" d="100"/>
          <a:sy n="87" d="100"/>
        </p:scale>
        <p:origin x="96" y="1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D763C-E2F5-4052-9E21-D3665486B78B}"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28DEBCD3-F59E-4E62-96D7-0B4ACC2A479C}">
      <dgm:prSet/>
      <dgm:spPr/>
      <dgm:t>
        <a:bodyPr/>
        <a:lstStyle/>
        <a:p>
          <a:r>
            <a:rPr lang="en-US"/>
            <a:t>Wilderness</a:t>
          </a:r>
        </a:p>
      </dgm:t>
    </dgm:pt>
    <dgm:pt modelId="{9B4D466B-F90B-41D4-B194-6D9EF7974015}" type="parTrans" cxnId="{F7136FF6-E597-4306-A901-93F82350B1F7}">
      <dgm:prSet/>
      <dgm:spPr/>
      <dgm:t>
        <a:bodyPr/>
        <a:lstStyle/>
        <a:p>
          <a:endParaRPr lang="en-US"/>
        </a:p>
      </dgm:t>
    </dgm:pt>
    <dgm:pt modelId="{40EEBDBA-D176-4401-88DE-E173757FF11C}" type="sibTrans" cxnId="{F7136FF6-E597-4306-A901-93F82350B1F7}">
      <dgm:prSet/>
      <dgm:spPr/>
      <dgm:t>
        <a:bodyPr/>
        <a:lstStyle/>
        <a:p>
          <a:endParaRPr lang="en-US"/>
        </a:p>
      </dgm:t>
    </dgm:pt>
    <dgm:pt modelId="{38816DEA-074A-4E17-BD07-BB4D807A5808}">
      <dgm:prSet/>
      <dgm:spPr/>
      <dgm:t>
        <a:bodyPr/>
        <a:lstStyle/>
        <a:p>
          <a:r>
            <a:rPr lang="en-US" baseline="0"/>
            <a:t>Wilderness is generally defined as a natural environment on Earth that has not been modified by human activity.</a:t>
          </a:r>
          <a:endParaRPr lang="en-US"/>
        </a:p>
      </dgm:t>
    </dgm:pt>
    <dgm:pt modelId="{2A6A3877-3224-48D1-8AA2-84E6C0C0BC7B}" type="parTrans" cxnId="{8DEF3C5E-77F5-4C9B-A693-A0F3B75EA75C}">
      <dgm:prSet/>
      <dgm:spPr/>
      <dgm:t>
        <a:bodyPr/>
        <a:lstStyle/>
        <a:p>
          <a:endParaRPr lang="en-US"/>
        </a:p>
      </dgm:t>
    </dgm:pt>
    <dgm:pt modelId="{DD83CC3D-B6A1-4D7E-902C-BAEF07F61B04}" type="sibTrans" cxnId="{8DEF3C5E-77F5-4C9B-A693-A0F3B75EA75C}">
      <dgm:prSet/>
      <dgm:spPr/>
      <dgm:t>
        <a:bodyPr/>
        <a:lstStyle/>
        <a:p>
          <a:endParaRPr lang="en-US"/>
        </a:p>
      </dgm:t>
    </dgm:pt>
    <dgm:pt modelId="{E33CEFCF-5543-4398-8025-60C6FC2F0FC7}">
      <dgm:prSet/>
      <dgm:spPr/>
      <dgm:t>
        <a:bodyPr/>
        <a:lstStyle/>
        <a:p>
          <a:r>
            <a:rPr lang="en-US"/>
            <a:t>Search and Rescue</a:t>
          </a:r>
        </a:p>
      </dgm:t>
    </dgm:pt>
    <dgm:pt modelId="{4982FE19-4CC5-40DF-9E11-3E1D4B3D8DAA}" type="parTrans" cxnId="{54FA13AB-B4C3-445C-A4B4-853D9C679F3F}">
      <dgm:prSet/>
      <dgm:spPr/>
      <dgm:t>
        <a:bodyPr/>
        <a:lstStyle/>
        <a:p>
          <a:endParaRPr lang="en-US"/>
        </a:p>
      </dgm:t>
    </dgm:pt>
    <dgm:pt modelId="{AC1B30D9-1630-4DDB-BA0D-6A7C2470779E}" type="sibTrans" cxnId="{54FA13AB-B4C3-445C-A4B4-853D9C679F3F}">
      <dgm:prSet/>
      <dgm:spPr/>
      <dgm:t>
        <a:bodyPr/>
        <a:lstStyle/>
        <a:p>
          <a:endParaRPr lang="en-US"/>
        </a:p>
      </dgm:t>
    </dgm:pt>
    <dgm:pt modelId="{A41F5380-AA0F-415C-9789-75D19F9EDBA4}">
      <dgm:prSet/>
      <dgm:spPr/>
      <dgm:t>
        <a:bodyPr/>
        <a:lstStyle/>
        <a:p>
          <a:r>
            <a:rPr lang="en-US" baseline="0"/>
            <a:t>The process of locating lost, missing, or overdue individuals and removing them from danger.</a:t>
          </a:r>
          <a:endParaRPr lang="en-US"/>
        </a:p>
      </dgm:t>
    </dgm:pt>
    <dgm:pt modelId="{E2286016-65C4-441D-BE30-8A22896FA934}" type="parTrans" cxnId="{019B6193-0F93-48FC-A0A1-189B1DFA3FE7}">
      <dgm:prSet/>
      <dgm:spPr/>
      <dgm:t>
        <a:bodyPr/>
        <a:lstStyle/>
        <a:p>
          <a:endParaRPr lang="en-US"/>
        </a:p>
      </dgm:t>
    </dgm:pt>
    <dgm:pt modelId="{F80E0D75-9C33-46BF-910E-A92322C4961B}" type="sibTrans" cxnId="{019B6193-0F93-48FC-A0A1-189B1DFA3FE7}">
      <dgm:prSet/>
      <dgm:spPr/>
      <dgm:t>
        <a:bodyPr/>
        <a:lstStyle/>
        <a:p>
          <a:endParaRPr lang="en-US"/>
        </a:p>
      </dgm:t>
    </dgm:pt>
    <dgm:pt modelId="{68D39CB4-CE21-4768-AE0C-9189C699FF1B}">
      <dgm:prSet/>
      <dgm:spPr/>
      <dgm:t>
        <a:bodyPr/>
        <a:lstStyle/>
        <a:p>
          <a:r>
            <a:rPr lang="en-US"/>
            <a:t>Wilderness Search and Rescue</a:t>
          </a:r>
        </a:p>
      </dgm:t>
    </dgm:pt>
    <dgm:pt modelId="{5C169770-53E3-4BD4-BFAD-D5430868450A}" type="parTrans" cxnId="{D7315830-723E-4CD0-BCF9-FE7C3CA33F19}">
      <dgm:prSet/>
      <dgm:spPr/>
      <dgm:t>
        <a:bodyPr/>
        <a:lstStyle/>
        <a:p>
          <a:endParaRPr lang="en-US"/>
        </a:p>
      </dgm:t>
    </dgm:pt>
    <dgm:pt modelId="{C8132454-67C4-4B35-AEA5-B97C749253E3}" type="sibTrans" cxnId="{D7315830-723E-4CD0-BCF9-FE7C3CA33F19}">
      <dgm:prSet/>
      <dgm:spPr/>
      <dgm:t>
        <a:bodyPr/>
        <a:lstStyle/>
        <a:p>
          <a:endParaRPr lang="en-US"/>
        </a:p>
      </dgm:t>
    </dgm:pt>
    <dgm:pt modelId="{84B75288-A0A4-435F-8677-BFCF4F88D67A}">
      <dgm:prSet/>
      <dgm:spPr/>
      <dgm:t>
        <a:bodyPr/>
        <a:lstStyle/>
        <a:p>
          <a:r>
            <a:rPr lang="en-US" baseline="0"/>
            <a:t>The act of conducting search and rescue in the wilderness.</a:t>
          </a:r>
          <a:endParaRPr lang="en-US"/>
        </a:p>
      </dgm:t>
    </dgm:pt>
    <dgm:pt modelId="{88CD3E5E-8CE9-4556-814B-2681AAF5C961}" type="parTrans" cxnId="{882811F8-EC28-4635-8FD6-8DEADD8B4053}">
      <dgm:prSet/>
      <dgm:spPr/>
      <dgm:t>
        <a:bodyPr/>
        <a:lstStyle/>
        <a:p>
          <a:endParaRPr lang="en-US"/>
        </a:p>
      </dgm:t>
    </dgm:pt>
    <dgm:pt modelId="{05D55B49-AB3E-45F3-BB53-9F26D6A1F11D}" type="sibTrans" cxnId="{882811F8-EC28-4635-8FD6-8DEADD8B4053}">
      <dgm:prSet/>
      <dgm:spPr/>
      <dgm:t>
        <a:bodyPr/>
        <a:lstStyle/>
        <a:p>
          <a:endParaRPr lang="en-US"/>
        </a:p>
      </dgm:t>
    </dgm:pt>
    <dgm:pt modelId="{EBA703AC-124B-4656-BAD0-0C57D2CA063C}" type="pres">
      <dgm:prSet presAssocID="{D19D763C-E2F5-4052-9E21-D3665486B78B}" presName="linear" presStyleCnt="0">
        <dgm:presLayoutVars>
          <dgm:dir/>
          <dgm:animLvl val="lvl"/>
          <dgm:resizeHandles val="exact"/>
        </dgm:presLayoutVars>
      </dgm:prSet>
      <dgm:spPr/>
    </dgm:pt>
    <dgm:pt modelId="{57752AB3-FD6F-49BA-8F17-150F6C1BF295}" type="pres">
      <dgm:prSet presAssocID="{28DEBCD3-F59E-4E62-96D7-0B4ACC2A479C}" presName="parentLin" presStyleCnt="0"/>
      <dgm:spPr/>
    </dgm:pt>
    <dgm:pt modelId="{A70878CE-A8AF-40EF-B2CD-42EC1EDAAAE7}" type="pres">
      <dgm:prSet presAssocID="{28DEBCD3-F59E-4E62-96D7-0B4ACC2A479C}" presName="parentLeftMargin" presStyleLbl="node1" presStyleIdx="0" presStyleCnt="3"/>
      <dgm:spPr/>
    </dgm:pt>
    <dgm:pt modelId="{9AC6300C-192F-4482-8724-8A6C6490E7F6}" type="pres">
      <dgm:prSet presAssocID="{28DEBCD3-F59E-4E62-96D7-0B4ACC2A479C}" presName="parentText" presStyleLbl="node1" presStyleIdx="0" presStyleCnt="3">
        <dgm:presLayoutVars>
          <dgm:chMax val="0"/>
          <dgm:bulletEnabled val="1"/>
        </dgm:presLayoutVars>
      </dgm:prSet>
      <dgm:spPr/>
    </dgm:pt>
    <dgm:pt modelId="{016BD02C-2F79-4B3A-BDCF-AA53F0AA9649}" type="pres">
      <dgm:prSet presAssocID="{28DEBCD3-F59E-4E62-96D7-0B4ACC2A479C}" presName="negativeSpace" presStyleCnt="0"/>
      <dgm:spPr/>
    </dgm:pt>
    <dgm:pt modelId="{0312DD5B-2345-4302-9B0D-E9317F95A6E4}" type="pres">
      <dgm:prSet presAssocID="{28DEBCD3-F59E-4E62-96D7-0B4ACC2A479C}" presName="childText" presStyleLbl="conFgAcc1" presStyleIdx="0" presStyleCnt="3">
        <dgm:presLayoutVars>
          <dgm:bulletEnabled val="1"/>
        </dgm:presLayoutVars>
      </dgm:prSet>
      <dgm:spPr/>
    </dgm:pt>
    <dgm:pt modelId="{0C379360-05DE-4BC3-8AB2-A774084997F3}" type="pres">
      <dgm:prSet presAssocID="{40EEBDBA-D176-4401-88DE-E173757FF11C}" presName="spaceBetweenRectangles" presStyleCnt="0"/>
      <dgm:spPr/>
    </dgm:pt>
    <dgm:pt modelId="{C8949263-DF0C-45D9-939E-C83B1FB48475}" type="pres">
      <dgm:prSet presAssocID="{E33CEFCF-5543-4398-8025-60C6FC2F0FC7}" presName="parentLin" presStyleCnt="0"/>
      <dgm:spPr/>
    </dgm:pt>
    <dgm:pt modelId="{A3179F30-5952-4AF8-8406-EC0A96DC9582}" type="pres">
      <dgm:prSet presAssocID="{E33CEFCF-5543-4398-8025-60C6FC2F0FC7}" presName="parentLeftMargin" presStyleLbl="node1" presStyleIdx="0" presStyleCnt="3"/>
      <dgm:spPr/>
    </dgm:pt>
    <dgm:pt modelId="{8B62DF4A-70A8-4909-9E9A-6A0A937C8385}" type="pres">
      <dgm:prSet presAssocID="{E33CEFCF-5543-4398-8025-60C6FC2F0FC7}" presName="parentText" presStyleLbl="node1" presStyleIdx="1" presStyleCnt="3">
        <dgm:presLayoutVars>
          <dgm:chMax val="0"/>
          <dgm:bulletEnabled val="1"/>
        </dgm:presLayoutVars>
      </dgm:prSet>
      <dgm:spPr/>
    </dgm:pt>
    <dgm:pt modelId="{AB25098A-4A60-4D2C-8634-D046DD6F7FAE}" type="pres">
      <dgm:prSet presAssocID="{E33CEFCF-5543-4398-8025-60C6FC2F0FC7}" presName="negativeSpace" presStyleCnt="0"/>
      <dgm:spPr/>
    </dgm:pt>
    <dgm:pt modelId="{5E37ED9A-2BE3-4F8F-BD92-76E15AC200CE}" type="pres">
      <dgm:prSet presAssocID="{E33CEFCF-5543-4398-8025-60C6FC2F0FC7}" presName="childText" presStyleLbl="conFgAcc1" presStyleIdx="1" presStyleCnt="3">
        <dgm:presLayoutVars>
          <dgm:bulletEnabled val="1"/>
        </dgm:presLayoutVars>
      </dgm:prSet>
      <dgm:spPr/>
    </dgm:pt>
    <dgm:pt modelId="{8F8A0637-301D-4121-9D8F-27A191B85504}" type="pres">
      <dgm:prSet presAssocID="{AC1B30D9-1630-4DDB-BA0D-6A7C2470779E}" presName="spaceBetweenRectangles" presStyleCnt="0"/>
      <dgm:spPr/>
    </dgm:pt>
    <dgm:pt modelId="{E2773731-2811-4008-B0A0-B8BF12A4055E}" type="pres">
      <dgm:prSet presAssocID="{68D39CB4-CE21-4768-AE0C-9189C699FF1B}" presName="parentLin" presStyleCnt="0"/>
      <dgm:spPr/>
    </dgm:pt>
    <dgm:pt modelId="{8C1C4CB9-4638-41CB-81E0-EC01A1E54CB9}" type="pres">
      <dgm:prSet presAssocID="{68D39CB4-CE21-4768-AE0C-9189C699FF1B}" presName="parentLeftMargin" presStyleLbl="node1" presStyleIdx="1" presStyleCnt="3"/>
      <dgm:spPr/>
    </dgm:pt>
    <dgm:pt modelId="{20C9A220-9FEE-48D9-BAEF-3207CB700AF9}" type="pres">
      <dgm:prSet presAssocID="{68D39CB4-CE21-4768-AE0C-9189C699FF1B}" presName="parentText" presStyleLbl="node1" presStyleIdx="2" presStyleCnt="3">
        <dgm:presLayoutVars>
          <dgm:chMax val="0"/>
          <dgm:bulletEnabled val="1"/>
        </dgm:presLayoutVars>
      </dgm:prSet>
      <dgm:spPr/>
    </dgm:pt>
    <dgm:pt modelId="{7715EC2A-F362-448D-81D5-84AC0DF79139}" type="pres">
      <dgm:prSet presAssocID="{68D39CB4-CE21-4768-AE0C-9189C699FF1B}" presName="negativeSpace" presStyleCnt="0"/>
      <dgm:spPr/>
    </dgm:pt>
    <dgm:pt modelId="{66AB5CD5-8564-4A2D-8ADB-0E17F92AD9C2}" type="pres">
      <dgm:prSet presAssocID="{68D39CB4-CE21-4768-AE0C-9189C699FF1B}" presName="childText" presStyleLbl="conFgAcc1" presStyleIdx="2" presStyleCnt="3">
        <dgm:presLayoutVars>
          <dgm:bulletEnabled val="1"/>
        </dgm:presLayoutVars>
      </dgm:prSet>
      <dgm:spPr/>
    </dgm:pt>
  </dgm:ptLst>
  <dgm:cxnLst>
    <dgm:cxn modelId="{2267911C-3D01-4DFB-B858-52555506D8A4}" type="presOf" srcId="{E33CEFCF-5543-4398-8025-60C6FC2F0FC7}" destId="{A3179F30-5952-4AF8-8406-EC0A96DC9582}" srcOrd="0" destOrd="0" presId="urn:microsoft.com/office/officeart/2005/8/layout/list1"/>
    <dgm:cxn modelId="{B65C502C-FDA0-4C85-AAFF-54262F15151A}" type="presOf" srcId="{E33CEFCF-5543-4398-8025-60C6FC2F0FC7}" destId="{8B62DF4A-70A8-4909-9E9A-6A0A937C8385}" srcOrd="1" destOrd="0" presId="urn:microsoft.com/office/officeart/2005/8/layout/list1"/>
    <dgm:cxn modelId="{D7315830-723E-4CD0-BCF9-FE7C3CA33F19}" srcId="{D19D763C-E2F5-4052-9E21-D3665486B78B}" destId="{68D39CB4-CE21-4768-AE0C-9189C699FF1B}" srcOrd="2" destOrd="0" parTransId="{5C169770-53E3-4BD4-BFAD-D5430868450A}" sibTransId="{C8132454-67C4-4B35-AEA5-B97C749253E3}"/>
    <dgm:cxn modelId="{8DEF3C5E-77F5-4C9B-A693-A0F3B75EA75C}" srcId="{28DEBCD3-F59E-4E62-96D7-0B4ACC2A479C}" destId="{38816DEA-074A-4E17-BD07-BB4D807A5808}" srcOrd="0" destOrd="0" parTransId="{2A6A3877-3224-48D1-8AA2-84E6C0C0BC7B}" sibTransId="{DD83CC3D-B6A1-4D7E-902C-BAEF07F61B04}"/>
    <dgm:cxn modelId="{90258B57-30B3-48EC-BA27-C3AA98CBBA30}" type="presOf" srcId="{28DEBCD3-F59E-4E62-96D7-0B4ACC2A479C}" destId="{9AC6300C-192F-4482-8724-8A6C6490E7F6}" srcOrd="1" destOrd="0" presId="urn:microsoft.com/office/officeart/2005/8/layout/list1"/>
    <dgm:cxn modelId="{019B6193-0F93-48FC-A0A1-189B1DFA3FE7}" srcId="{E33CEFCF-5543-4398-8025-60C6FC2F0FC7}" destId="{A41F5380-AA0F-415C-9789-75D19F9EDBA4}" srcOrd="0" destOrd="0" parTransId="{E2286016-65C4-441D-BE30-8A22896FA934}" sibTransId="{F80E0D75-9C33-46BF-910E-A92322C4961B}"/>
    <dgm:cxn modelId="{FC3DC695-354C-4B4E-8F5B-BAAA775947C0}" type="presOf" srcId="{68D39CB4-CE21-4768-AE0C-9189C699FF1B}" destId="{8C1C4CB9-4638-41CB-81E0-EC01A1E54CB9}" srcOrd="0" destOrd="0" presId="urn:microsoft.com/office/officeart/2005/8/layout/list1"/>
    <dgm:cxn modelId="{0D39BCA7-8791-4F35-BC7F-D96C3E2E134B}" type="presOf" srcId="{A41F5380-AA0F-415C-9789-75D19F9EDBA4}" destId="{5E37ED9A-2BE3-4F8F-BD92-76E15AC200CE}" srcOrd="0" destOrd="0" presId="urn:microsoft.com/office/officeart/2005/8/layout/list1"/>
    <dgm:cxn modelId="{54FA13AB-B4C3-445C-A4B4-853D9C679F3F}" srcId="{D19D763C-E2F5-4052-9E21-D3665486B78B}" destId="{E33CEFCF-5543-4398-8025-60C6FC2F0FC7}" srcOrd="1" destOrd="0" parTransId="{4982FE19-4CC5-40DF-9E11-3E1D4B3D8DAA}" sibTransId="{AC1B30D9-1630-4DDB-BA0D-6A7C2470779E}"/>
    <dgm:cxn modelId="{2D8ACCAD-29CB-44D9-8786-87401FE71A78}" type="presOf" srcId="{D19D763C-E2F5-4052-9E21-D3665486B78B}" destId="{EBA703AC-124B-4656-BAD0-0C57D2CA063C}" srcOrd="0" destOrd="0" presId="urn:microsoft.com/office/officeart/2005/8/layout/list1"/>
    <dgm:cxn modelId="{EEEAB8C2-15D4-4C4F-9F7E-7ADC870337DB}" type="presOf" srcId="{68D39CB4-CE21-4768-AE0C-9189C699FF1B}" destId="{20C9A220-9FEE-48D9-BAEF-3207CB700AF9}" srcOrd="1" destOrd="0" presId="urn:microsoft.com/office/officeart/2005/8/layout/list1"/>
    <dgm:cxn modelId="{96F7D7C2-894F-46F9-9130-C164F39EA79A}" type="presOf" srcId="{84B75288-A0A4-435F-8677-BFCF4F88D67A}" destId="{66AB5CD5-8564-4A2D-8ADB-0E17F92AD9C2}" srcOrd="0" destOrd="0" presId="urn:microsoft.com/office/officeart/2005/8/layout/list1"/>
    <dgm:cxn modelId="{2C89F9CB-6E57-49A2-BED5-3AF04D19D328}" type="presOf" srcId="{38816DEA-074A-4E17-BD07-BB4D807A5808}" destId="{0312DD5B-2345-4302-9B0D-E9317F95A6E4}" srcOrd="0" destOrd="0" presId="urn:microsoft.com/office/officeart/2005/8/layout/list1"/>
    <dgm:cxn modelId="{EF118AF2-8980-41C0-A903-3DD95FE7C20A}" type="presOf" srcId="{28DEBCD3-F59E-4E62-96D7-0B4ACC2A479C}" destId="{A70878CE-A8AF-40EF-B2CD-42EC1EDAAAE7}" srcOrd="0" destOrd="0" presId="urn:microsoft.com/office/officeart/2005/8/layout/list1"/>
    <dgm:cxn modelId="{F7136FF6-E597-4306-A901-93F82350B1F7}" srcId="{D19D763C-E2F5-4052-9E21-D3665486B78B}" destId="{28DEBCD3-F59E-4E62-96D7-0B4ACC2A479C}" srcOrd="0" destOrd="0" parTransId="{9B4D466B-F90B-41D4-B194-6D9EF7974015}" sibTransId="{40EEBDBA-D176-4401-88DE-E173757FF11C}"/>
    <dgm:cxn modelId="{882811F8-EC28-4635-8FD6-8DEADD8B4053}" srcId="{68D39CB4-CE21-4768-AE0C-9189C699FF1B}" destId="{84B75288-A0A4-435F-8677-BFCF4F88D67A}" srcOrd="0" destOrd="0" parTransId="{88CD3E5E-8CE9-4556-814B-2681AAF5C961}" sibTransId="{05D55B49-AB3E-45F3-BB53-9F26D6A1F11D}"/>
    <dgm:cxn modelId="{0C7A42DA-6C1C-472F-B37D-2C4F4C50AE46}" type="presParOf" srcId="{EBA703AC-124B-4656-BAD0-0C57D2CA063C}" destId="{57752AB3-FD6F-49BA-8F17-150F6C1BF295}" srcOrd="0" destOrd="0" presId="urn:microsoft.com/office/officeart/2005/8/layout/list1"/>
    <dgm:cxn modelId="{E0024AB6-BDC8-4215-A2FA-788D505EF303}" type="presParOf" srcId="{57752AB3-FD6F-49BA-8F17-150F6C1BF295}" destId="{A70878CE-A8AF-40EF-B2CD-42EC1EDAAAE7}" srcOrd="0" destOrd="0" presId="urn:microsoft.com/office/officeart/2005/8/layout/list1"/>
    <dgm:cxn modelId="{D1C37308-7B9A-4A67-8DCA-9C6213B96DB8}" type="presParOf" srcId="{57752AB3-FD6F-49BA-8F17-150F6C1BF295}" destId="{9AC6300C-192F-4482-8724-8A6C6490E7F6}" srcOrd="1" destOrd="0" presId="urn:microsoft.com/office/officeart/2005/8/layout/list1"/>
    <dgm:cxn modelId="{991F5C6B-AEC5-4072-89F6-187C1F55EFA4}" type="presParOf" srcId="{EBA703AC-124B-4656-BAD0-0C57D2CA063C}" destId="{016BD02C-2F79-4B3A-BDCF-AA53F0AA9649}" srcOrd="1" destOrd="0" presId="urn:microsoft.com/office/officeart/2005/8/layout/list1"/>
    <dgm:cxn modelId="{990D9FF3-F713-4730-977A-16C448D247EC}" type="presParOf" srcId="{EBA703AC-124B-4656-BAD0-0C57D2CA063C}" destId="{0312DD5B-2345-4302-9B0D-E9317F95A6E4}" srcOrd="2" destOrd="0" presId="urn:microsoft.com/office/officeart/2005/8/layout/list1"/>
    <dgm:cxn modelId="{9F01F82A-2BF2-495B-B3DB-D9B01D6BEBE4}" type="presParOf" srcId="{EBA703AC-124B-4656-BAD0-0C57D2CA063C}" destId="{0C379360-05DE-4BC3-8AB2-A774084997F3}" srcOrd="3" destOrd="0" presId="urn:microsoft.com/office/officeart/2005/8/layout/list1"/>
    <dgm:cxn modelId="{F2C2C57D-CB7D-433F-83C8-4C92FEB05E27}" type="presParOf" srcId="{EBA703AC-124B-4656-BAD0-0C57D2CA063C}" destId="{C8949263-DF0C-45D9-939E-C83B1FB48475}" srcOrd="4" destOrd="0" presId="urn:microsoft.com/office/officeart/2005/8/layout/list1"/>
    <dgm:cxn modelId="{F3ED4754-3AD8-4F53-985D-68858E26F64E}" type="presParOf" srcId="{C8949263-DF0C-45D9-939E-C83B1FB48475}" destId="{A3179F30-5952-4AF8-8406-EC0A96DC9582}" srcOrd="0" destOrd="0" presId="urn:microsoft.com/office/officeart/2005/8/layout/list1"/>
    <dgm:cxn modelId="{6AC69824-811A-4FC1-BB44-71E1761C3C69}" type="presParOf" srcId="{C8949263-DF0C-45D9-939E-C83B1FB48475}" destId="{8B62DF4A-70A8-4909-9E9A-6A0A937C8385}" srcOrd="1" destOrd="0" presId="urn:microsoft.com/office/officeart/2005/8/layout/list1"/>
    <dgm:cxn modelId="{08A48355-CAF1-467C-8123-E2D60003D3CD}" type="presParOf" srcId="{EBA703AC-124B-4656-BAD0-0C57D2CA063C}" destId="{AB25098A-4A60-4D2C-8634-D046DD6F7FAE}" srcOrd="5" destOrd="0" presId="urn:microsoft.com/office/officeart/2005/8/layout/list1"/>
    <dgm:cxn modelId="{AF8D598F-46C6-4FFD-A649-6E69FFD9765E}" type="presParOf" srcId="{EBA703AC-124B-4656-BAD0-0C57D2CA063C}" destId="{5E37ED9A-2BE3-4F8F-BD92-76E15AC200CE}" srcOrd="6" destOrd="0" presId="urn:microsoft.com/office/officeart/2005/8/layout/list1"/>
    <dgm:cxn modelId="{45E9EFD7-1E9D-44D5-B3C1-D2F7361F97F1}" type="presParOf" srcId="{EBA703AC-124B-4656-BAD0-0C57D2CA063C}" destId="{8F8A0637-301D-4121-9D8F-27A191B85504}" srcOrd="7" destOrd="0" presId="urn:microsoft.com/office/officeart/2005/8/layout/list1"/>
    <dgm:cxn modelId="{6B4B1A28-60BB-4DD1-8879-4EB48CB3C7A8}" type="presParOf" srcId="{EBA703AC-124B-4656-BAD0-0C57D2CA063C}" destId="{E2773731-2811-4008-B0A0-B8BF12A4055E}" srcOrd="8" destOrd="0" presId="urn:microsoft.com/office/officeart/2005/8/layout/list1"/>
    <dgm:cxn modelId="{6394931E-8B38-402E-AFB5-8B5D449DAB76}" type="presParOf" srcId="{E2773731-2811-4008-B0A0-B8BF12A4055E}" destId="{8C1C4CB9-4638-41CB-81E0-EC01A1E54CB9}" srcOrd="0" destOrd="0" presId="urn:microsoft.com/office/officeart/2005/8/layout/list1"/>
    <dgm:cxn modelId="{0FD84782-CFEE-4FAC-A328-7A7536D8E41A}" type="presParOf" srcId="{E2773731-2811-4008-B0A0-B8BF12A4055E}" destId="{20C9A220-9FEE-48D9-BAEF-3207CB700AF9}" srcOrd="1" destOrd="0" presId="urn:microsoft.com/office/officeart/2005/8/layout/list1"/>
    <dgm:cxn modelId="{186927A4-9C93-477B-9B11-000D1CB3B993}" type="presParOf" srcId="{EBA703AC-124B-4656-BAD0-0C57D2CA063C}" destId="{7715EC2A-F362-448D-81D5-84AC0DF79139}" srcOrd="9" destOrd="0" presId="urn:microsoft.com/office/officeart/2005/8/layout/list1"/>
    <dgm:cxn modelId="{832CB702-A23F-4D7E-841D-B38636B5ACF7}" type="presParOf" srcId="{EBA703AC-124B-4656-BAD0-0C57D2CA063C}" destId="{66AB5CD5-8564-4A2D-8ADB-0E17F92AD9C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F44D72-4C88-4822-AA8D-EB9D03BABD60}"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2940E8-A255-4878-A4A0-F0F6BA377814}">
      <dgm:prSet/>
      <dgm:spPr/>
      <dgm:t>
        <a:bodyPr/>
        <a:lstStyle/>
        <a:p>
          <a:pPr>
            <a:defRPr b="1"/>
          </a:pPr>
          <a:r>
            <a:rPr lang="en-US"/>
            <a:t>Unified Command</a:t>
          </a:r>
        </a:p>
      </dgm:t>
    </dgm:pt>
    <dgm:pt modelId="{8414765E-3AFB-47D9-BA54-A802779AE7A2}" type="parTrans" cxnId="{3179BFB5-33C4-4445-BC28-37253211394F}">
      <dgm:prSet/>
      <dgm:spPr/>
      <dgm:t>
        <a:bodyPr/>
        <a:lstStyle/>
        <a:p>
          <a:endParaRPr lang="en-US"/>
        </a:p>
      </dgm:t>
    </dgm:pt>
    <dgm:pt modelId="{7A12A301-9332-4DBD-A316-4B4375DC6086}" type="sibTrans" cxnId="{3179BFB5-33C4-4445-BC28-37253211394F}">
      <dgm:prSet/>
      <dgm:spPr/>
      <dgm:t>
        <a:bodyPr/>
        <a:lstStyle/>
        <a:p>
          <a:endParaRPr lang="en-US"/>
        </a:p>
      </dgm:t>
    </dgm:pt>
    <dgm:pt modelId="{A773067C-5E7F-40A2-A2F8-34C7B653B6F1}">
      <dgm:prSet/>
      <dgm:spPr/>
      <dgm:t>
        <a:bodyPr/>
        <a:lstStyle/>
        <a:p>
          <a:r>
            <a:rPr lang="en-US"/>
            <a:t>In the Incident Command System, a Unified Command is an authority structure in which the role of incident commander is shared by two or more individuals, each already having authority in a different responding agency.</a:t>
          </a:r>
        </a:p>
      </dgm:t>
    </dgm:pt>
    <dgm:pt modelId="{450B8CF8-0831-45DC-9B11-DC04F335E838}" type="parTrans" cxnId="{DFC16120-79B2-4A9F-9916-69B27175DBFC}">
      <dgm:prSet/>
      <dgm:spPr/>
      <dgm:t>
        <a:bodyPr/>
        <a:lstStyle/>
        <a:p>
          <a:endParaRPr lang="en-US"/>
        </a:p>
      </dgm:t>
    </dgm:pt>
    <dgm:pt modelId="{AA1C3259-9B7A-4FA3-991A-ECBB607998F3}" type="sibTrans" cxnId="{DFC16120-79B2-4A9F-9916-69B27175DBFC}">
      <dgm:prSet/>
      <dgm:spPr/>
      <dgm:t>
        <a:bodyPr/>
        <a:lstStyle/>
        <a:p>
          <a:endParaRPr lang="en-US"/>
        </a:p>
      </dgm:t>
    </dgm:pt>
    <dgm:pt modelId="{7F425A64-4A26-48E2-9823-DAA76E6A787E}">
      <dgm:prSet/>
      <dgm:spPr/>
      <dgm:t>
        <a:bodyPr/>
        <a:lstStyle/>
        <a:p>
          <a:pPr>
            <a:defRPr b="1"/>
          </a:pPr>
          <a:r>
            <a:rPr lang="en-US"/>
            <a:t>Ten Essentials</a:t>
          </a:r>
        </a:p>
      </dgm:t>
    </dgm:pt>
    <dgm:pt modelId="{361FBCF0-14D8-4B7B-905E-FABA74E9358F}" type="parTrans" cxnId="{5149FB4A-72A7-469E-9F5F-8F7883C52CC4}">
      <dgm:prSet/>
      <dgm:spPr/>
      <dgm:t>
        <a:bodyPr/>
        <a:lstStyle/>
        <a:p>
          <a:endParaRPr lang="en-US"/>
        </a:p>
      </dgm:t>
    </dgm:pt>
    <dgm:pt modelId="{DF20B723-843C-4DE1-872D-654F74C782A4}" type="sibTrans" cxnId="{5149FB4A-72A7-469E-9F5F-8F7883C52CC4}">
      <dgm:prSet/>
      <dgm:spPr/>
      <dgm:t>
        <a:bodyPr/>
        <a:lstStyle/>
        <a:p>
          <a:endParaRPr lang="en-US"/>
        </a:p>
      </dgm:t>
    </dgm:pt>
    <dgm:pt modelId="{C5BA6BA1-877A-4CC9-9B8E-7F02FAF0FE9A}">
      <dgm:prSet/>
      <dgm:spPr/>
      <dgm:t>
        <a:bodyPr/>
        <a:lstStyle/>
        <a:p>
          <a:r>
            <a:rPr lang="en-US"/>
            <a:t>Considered the essential items to have while in the wilderness.</a:t>
          </a:r>
        </a:p>
      </dgm:t>
    </dgm:pt>
    <dgm:pt modelId="{6B765625-93E6-4701-A506-109A298CED73}" type="parTrans" cxnId="{B21FD405-33AA-469C-AF6B-368B5B9648CB}">
      <dgm:prSet/>
      <dgm:spPr/>
      <dgm:t>
        <a:bodyPr/>
        <a:lstStyle/>
        <a:p>
          <a:endParaRPr lang="en-US"/>
        </a:p>
      </dgm:t>
    </dgm:pt>
    <dgm:pt modelId="{33326177-C138-4B10-B8BF-CCF383B383A6}" type="sibTrans" cxnId="{B21FD405-33AA-469C-AF6B-368B5B9648CB}">
      <dgm:prSet/>
      <dgm:spPr/>
      <dgm:t>
        <a:bodyPr/>
        <a:lstStyle/>
        <a:p>
          <a:endParaRPr lang="en-US"/>
        </a:p>
      </dgm:t>
    </dgm:pt>
    <dgm:pt modelId="{E530E8B7-F3E9-42EB-A527-968B3FCBD721}" type="pres">
      <dgm:prSet presAssocID="{F7F44D72-4C88-4822-AA8D-EB9D03BABD60}" presName="root" presStyleCnt="0">
        <dgm:presLayoutVars>
          <dgm:dir/>
          <dgm:resizeHandles val="exact"/>
        </dgm:presLayoutVars>
      </dgm:prSet>
      <dgm:spPr/>
    </dgm:pt>
    <dgm:pt modelId="{6AAA60AB-C94E-4A98-AFF5-59C9FCF307EA}" type="pres">
      <dgm:prSet presAssocID="{D42940E8-A255-4878-A4A0-F0F6BA377814}" presName="compNode" presStyleCnt="0"/>
      <dgm:spPr/>
    </dgm:pt>
    <dgm:pt modelId="{D5B69EDA-B13F-44EA-845D-BD7F8B587A97}" type="pres">
      <dgm:prSet presAssocID="{D42940E8-A255-4878-A4A0-F0F6BA37781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tain"/>
        </a:ext>
      </dgm:extLst>
    </dgm:pt>
    <dgm:pt modelId="{6A2603CA-A52A-4981-A16F-2B5B00F3BD30}" type="pres">
      <dgm:prSet presAssocID="{D42940E8-A255-4878-A4A0-F0F6BA377814}" presName="iconSpace" presStyleCnt="0"/>
      <dgm:spPr/>
    </dgm:pt>
    <dgm:pt modelId="{CA7C910A-392C-4963-BF72-BAE179BEB666}" type="pres">
      <dgm:prSet presAssocID="{D42940E8-A255-4878-A4A0-F0F6BA377814}" presName="parTx" presStyleLbl="revTx" presStyleIdx="0" presStyleCnt="4">
        <dgm:presLayoutVars>
          <dgm:chMax val="0"/>
          <dgm:chPref val="0"/>
        </dgm:presLayoutVars>
      </dgm:prSet>
      <dgm:spPr/>
    </dgm:pt>
    <dgm:pt modelId="{247D887B-EC42-4D7D-8EC9-24D74D55B829}" type="pres">
      <dgm:prSet presAssocID="{D42940E8-A255-4878-A4A0-F0F6BA377814}" presName="txSpace" presStyleCnt="0"/>
      <dgm:spPr/>
    </dgm:pt>
    <dgm:pt modelId="{899BA25F-D0F2-4B02-835E-CD4D3BDDAB91}" type="pres">
      <dgm:prSet presAssocID="{D42940E8-A255-4878-A4A0-F0F6BA377814}" presName="desTx" presStyleLbl="revTx" presStyleIdx="1" presStyleCnt="4">
        <dgm:presLayoutVars/>
      </dgm:prSet>
      <dgm:spPr/>
    </dgm:pt>
    <dgm:pt modelId="{26EB1702-72EA-4AB8-8B87-72649B30EA44}" type="pres">
      <dgm:prSet presAssocID="{7A12A301-9332-4DBD-A316-4B4375DC6086}" presName="sibTrans" presStyleCnt="0"/>
      <dgm:spPr/>
    </dgm:pt>
    <dgm:pt modelId="{BDBD7CAD-7B97-4424-B1E9-38F54EE6C5EE}" type="pres">
      <dgm:prSet presAssocID="{7F425A64-4A26-48E2-9823-DAA76E6A787E}" presName="compNode" presStyleCnt="0"/>
      <dgm:spPr/>
    </dgm:pt>
    <dgm:pt modelId="{AD006912-1F53-46EA-9880-A5126230BFFE}" type="pres">
      <dgm:prSet presAssocID="{7F425A64-4A26-48E2-9823-DAA76E6A787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est scene"/>
        </a:ext>
      </dgm:extLst>
    </dgm:pt>
    <dgm:pt modelId="{EC044338-5E77-46AE-9F9F-33EC11A87822}" type="pres">
      <dgm:prSet presAssocID="{7F425A64-4A26-48E2-9823-DAA76E6A787E}" presName="iconSpace" presStyleCnt="0"/>
      <dgm:spPr/>
    </dgm:pt>
    <dgm:pt modelId="{5CFBF2CA-7C2A-4A75-8178-9ABED552051E}" type="pres">
      <dgm:prSet presAssocID="{7F425A64-4A26-48E2-9823-DAA76E6A787E}" presName="parTx" presStyleLbl="revTx" presStyleIdx="2" presStyleCnt="4">
        <dgm:presLayoutVars>
          <dgm:chMax val="0"/>
          <dgm:chPref val="0"/>
        </dgm:presLayoutVars>
      </dgm:prSet>
      <dgm:spPr/>
    </dgm:pt>
    <dgm:pt modelId="{17E1AEB0-75CB-45A1-94DC-77FC94C9FB3B}" type="pres">
      <dgm:prSet presAssocID="{7F425A64-4A26-48E2-9823-DAA76E6A787E}" presName="txSpace" presStyleCnt="0"/>
      <dgm:spPr/>
    </dgm:pt>
    <dgm:pt modelId="{2B03D3CA-2C25-4D97-9F03-E79EA692E44D}" type="pres">
      <dgm:prSet presAssocID="{7F425A64-4A26-48E2-9823-DAA76E6A787E}" presName="desTx" presStyleLbl="revTx" presStyleIdx="3" presStyleCnt="4">
        <dgm:presLayoutVars/>
      </dgm:prSet>
      <dgm:spPr/>
    </dgm:pt>
  </dgm:ptLst>
  <dgm:cxnLst>
    <dgm:cxn modelId="{B21FD405-33AA-469C-AF6B-368B5B9648CB}" srcId="{7F425A64-4A26-48E2-9823-DAA76E6A787E}" destId="{C5BA6BA1-877A-4CC9-9B8E-7F02FAF0FE9A}" srcOrd="0" destOrd="0" parTransId="{6B765625-93E6-4701-A506-109A298CED73}" sibTransId="{33326177-C138-4B10-B8BF-CCF383B383A6}"/>
    <dgm:cxn modelId="{BCD5041E-175D-4411-93F9-0D246C3188A3}" type="presOf" srcId="{F7F44D72-4C88-4822-AA8D-EB9D03BABD60}" destId="{E530E8B7-F3E9-42EB-A527-968B3FCBD721}" srcOrd="0" destOrd="0" presId="urn:microsoft.com/office/officeart/2018/2/layout/IconLabelDescriptionList"/>
    <dgm:cxn modelId="{DFC16120-79B2-4A9F-9916-69B27175DBFC}" srcId="{D42940E8-A255-4878-A4A0-F0F6BA377814}" destId="{A773067C-5E7F-40A2-A2F8-34C7B653B6F1}" srcOrd="0" destOrd="0" parTransId="{450B8CF8-0831-45DC-9B11-DC04F335E838}" sibTransId="{AA1C3259-9B7A-4FA3-991A-ECBB607998F3}"/>
    <dgm:cxn modelId="{F20B3144-AA39-443E-BF91-F3ED475A8660}" type="presOf" srcId="{A773067C-5E7F-40A2-A2F8-34C7B653B6F1}" destId="{899BA25F-D0F2-4B02-835E-CD4D3BDDAB91}" srcOrd="0" destOrd="0" presId="urn:microsoft.com/office/officeart/2018/2/layout/IconLabelDescriptionList"/>
    <dgm:cxn modelId="{5149FB4A-72A7-469E-9F5F-8F7883C52CC4}" srcId="{F7F44D72-4C88-4822-AA8D-EB9D03BABD60}" destId="{7F425A64-4A26-48E2-9823-DAA76E6A787E}" srcOrd="1" destOrd="0" parTransId="{361FBCF0-14D8-4B7B-905E-FABA74E9358F}" sibTransId="{DF20B723-843C-4DE1-872D-654F74C782A4}"/>
    <dgm:cxn modelId="{DABC397E-8EC6-4CA9-9C40-2F1F4BEC8373}" type="presOf" srcId="{D42940E8-A255-4878-A4A0-F0F6BA377814}" destId="{CA7C910A-392C-4963-BF72-BAE179BEB666}" srcOrd="0" destOrd="0" presId="urn:microsoft.com/office/officeart/2018/2/layout/IconLabelDescriptionList"/>
    <dgm:cxn modelId="{BE87528C-49AA-4851-A4C3-2065BC8B37E0}" type="presOf" srcId="{7F425A64-4A26-48E2-9823-DAA76E6A787E}" destId="{5CFBF2CA-7C2A-4A75-8178-9ABED552051E}" srcOrd="0" destOrd="0" presId="urn:microsoft.com/office/officeart/2018/2/layout/IconLabelDescriptionList"/>
    <dgm:cxn modelId="{3179BFB5-33C4-4445-BC28-37253211394F}" srcId="{F7F44D72-4C88-4822-AA8D-EB9D03BABD60}" destId="{D42940E8-A255-4878-A4A0-F0F6BA377814}" srcOrd="0" destOrd="0" parTransId="{8414765E-3AFB-47D9-BA54-A802779AE7A2}" sibTransId="{7A12A301-9332-4DBD-A316-4B4375DC6086}"/>
    <dgm:cxn modelId="{E7F8E1B6-0E86-4DF5-8236-EDF673661BF2}" type="presOf" srcId="{C5BA6BA1-877A-4CC9-9B8E-7F02FAF0FE9A}" destId="{2B03D3CA-2C25-4D97-9F03-E79EA692E44D}" srcOrd="0" destOrd="0" presId="urn:microsoft.com/office/officeart/2018/2/layout/IconLabelDescriptionList"/>
    <dgm:cxn modelId="{20FF7BD7-3433-4CF5-800E-A08887FCE910}" type="presParOf" srcId="{E530E8B7-F3E9-42EB-A527-968B3FCBD721}" destId="{6AAA60AB-C94E-4A98-AFF5-59C9FCF307EA}" srcOrd="0" destOrd="0" presId="urn:microsoft.com/office/officeart/2018/2/layout/IconLabelDescriptionList"/>
    <dgm:cxn modelId="{A6F42A69-FC89-4A5B-9484-706126CCE0CC}" type="presParOf" srcId="{6AAA60AB-C94E-4A98-AFF5-59C9FCF307EA}" destId="{D5B69EDA-B13F-44EA-845D-BD7F8B587A97}" srcOrd="0" destOrd="0" presId="urn:microsoft.com/office/officeart/2018/2/layout/IconLabelDescriptionList"/>
    <dgm:cxn modelId="{43390641-4612-42E8-A7DB-F04BD0F91644}" type="presParOf" srcId="{6AAA60AB-C94E-4A98-AFF5-59C9FCF307EA}" destId="{6A2603CA-A52A-4981-A16F-2B5B00F3BD30}" srcOrd="1" destOrd="0" presId="urn:microsoft.com/office/officeart/2018/2/layout/IconLabelDescriptionList"/>
    <dgm:cxn modelId="{A0B6A6CC-66BF-42F5-84C7-9AA809E5203A}" type="presParOf" srcId="{6AAA60AB-C94E-4A98-AFF5-59C9FCF307EA}" destId="{CA7C910A-392C-4963-BF72-BAE179BEB666}" srcOrd="2" destOrd="0" presId="urn:microsoft.com/office/officeart/2018/2/layout/IconLabelDescriptionList"/>
    <dgm:cxn modelId="{621DF9B1-1C59-46F5-9A23-458743517333}" type="presParOf" srcId="{6AAA60AB-C94E-4A98-AFF5-59C9FCF307EA}" destId="{247D887B-EC42-4D7D-8EC9-24D74D55B829}" srcOrd="3" destOrd="0" presId="urn:microsoft.com/office/officeart/2018/2/layout/IconLabelDescriptionList"/>
    <dgm:cxn modelId="{68C8C092-1143-4F85-BC3E-DFD6B54D81AC}" type="presParOf" srcId="{6AAA60AB-C94E-4A98-AFF5-59C9FCF307EA}" destId="{899BA25F-D0F2-4B02-835E-CD4D3BDDAB91}" srcOrd="4" destOrd="0" presId="urn:microsoft.com/office/officeart/2018/2/layout/IconLabelDescriptionList"/>
    <dgm:cxn modelId="{6EF754D1-8642-4DBF-90EC-5C4A2C29B2FE}" type="presParOf" srcId="{E530E8B7-F3E9-42EB-A527-968B3FCBD721}" destId="{26EB1702-72EA-4AB8-8B87-72649B30EA44}" srcOrd="1" destOrd="0" presId="urn:microsoft.com/office/officeart/2018/2/layout/IconLabelDescriptionList"/>
    <dgm:cxn modelId="{F5AC3B44-FD9D-4A6D-B04D-08BDF83EB67C}" type="presParOf" srcId="{E530E8B7-F3E9-42EB-A527-968B3FCBD721}" destId="{BDBD7CAD-7B97-4424-B1E9-38F54EE6C5EE}" srcOrd="2" destOrd="0" presId="urn:microsoft.com/office/officeart/2018/2/layout/IconLabelDescriptionList"/>
    <dgm:cxn modelId="{CE684DE1-B219-4C3A-AFCD-B6546C8885BC}" type="presParOf" srcId="{BDBD7CAD-7B97-4424-B1E9-38F54EE6C5EE}" destId="{AD006912-1F53-46EA-9880-A5126230BFFE}" srcOrd="0" destOrd="0" presId="urn:microsoft.com/office/officeart/2018/2/layout/IconLabelDescriptionList"/>
    <dgm:cxn modelId="{6F8D4BBD-73C2-4B11-95C5-D8BFD9826980}" type="presParOf" srcId="{BDBD7CAD-7B97-4424-B1E9-38F54EE6C5EE}" destId="{EC044338-5E77-46AE-9F9F-33EC11A87822}" srcOrd="1" destOrd="0" presId="urn:microsoft.com/office/officeart/2018/2/layout/IconLabelDescriptionList"/>
    <dgm:cxn modelId="{58B2BC9A-1E83-4BA6-89C2-E335EC993AA1}" type="presParOf" srcId="{BDBD7CAD-7B97-4424-B1E9-38F54EE6C5EE}" destId="{5CFBF2CA-7C2A-4A75-8178-9ABED552051E}" srcOrd="2" destOrd="0" presId="urn:microsoft.com/office/officeart/2018/2/layout/IconLabelDescriptionList"/>
    <dgm:cxn modelId="{D8EA90B6-A0B8-44CE-B0CF-2D49CE4AEF37}" type="presParOf" srcId="{BDBD7CAD-7B97-4424-B1E9-38F54EE6C5EE}" destId="{17E1AEB0-75CB-45A1-94DC-77FC94C9FB3B}" srcOrd="3" destOrd="0" presId="urn:microsoft.com/office/officeart/2018/2/layout/IconLabelDescriptionList"/>
    <dgm:cxn modelId="{B382FE22-F255-4BB0-B9DF-57F38A4F11E4}" type="presParOf" srcId="{BDBD7CAD-7B97-4424-B1E9-38F54EE6C5EE}" destId="{2B03D3CA-2C25-4D97-9F03-E79EA692E44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2DD5B-2345-4302-9B0D-E9317F95A6E4}">
      <dsp:nvSpPr>
        <dsp:cNvPr id="0" name=""/>
        <dsp:cNvSpPr/>
      </dsp:nvSpPr>
      <dsp:spPr>
        <a:xfrm>
          <a:off x="0" y="344978"/>
          <a:ext cx="5913437" cy="1247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8948" tIns="374904" rIns="45894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a:t>Wilderness is generally defined as a natural environment on Earth that has not been modified by human activity.</a:t>
          </a:r>
          <a:endParaRPr lang="en-US" sz="1800" kern="1200"/>
        </a:p>
      </dsp:txBody>
      <dsp:txXfrm>
        <a:off x="0" y="344978"/>
        <a:ext cx="5913437" cy="1247400"/>
      </dsp:txXfrm>
    </dsp:sp>
    <dsp:sp modelId="{9AC6300C-192F-4482-8724-8A6C6490E7F6}">
      <dsp:nvSpPr>
        <dsp:cNvPr id="0" name=""/>
        <dsp:cNvSpPr/>
      </dsp:nvSpPr>
      <dsp:spPr>
        <a:xfrm>
          <a:off x="295671" y="79298"/>
          <a:ext cx="4139405" cy="53136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00100">
            <a:lnSpc>
              <a:spcPct val="90000"/>
            </a:lnSpc>
            <a:spcBef>
              <a:spcPct val="0"/>
            </a:spcBef>
            <a:spcAft>
              <a:spcPct val="35000"/>
            </a:spcAft>
            <a:buNone/>
          </a:pPr>
          <a:r>
            <a:rPr lang="en-US" sz="1800" kern="1200"/>
            <a:t>Wilderness</a:t>
          </a:r>
        </a:p>
      </dsp:txBody>
      <dsp:txXfrm>
        <a:off x="321610" y="105237"/>
        <a:ext cx="4087527" cy="479482"/>
      </dsp:txXfrm>
    </dsp:sp>
    <dsp:sp modelId="{5E37ED9A-2BE3-4F8F-BD92-76E15AC200CE}">
      <dsp:nvSpPr>
        <dsp:cNvPr id="0" name=""/>
        <dsp:cNvSpPr/>
      </dsp:nvSpPr>
      <dsp:spPr>
        <a:xfrm>
          <a:off x="0" y="1955258"/>
          <a:ext cx="5913437" cy="1247400"/>
        </a:xfrm>
        <a:prstGeom prst="rect">
          <a:avLst/>
        </a:prstGeom>
        <a:solidFill>
          <a:schemeClr val="lt1">
            <a:alpha val="90000"/>
            <a:hueOff val="0"/>
            <a:satOff val="0"/>
            <a:lumOff val="0"/>
            <a:alphaOff val="0"/>
          </a:schemeClr>
        </a:solidFill>
        <a:ln w="9525" cap="flat" cmpd="sng" algn="ctr">
          <a:solidFill>
            <a:schemeClr val="accent5">
              <a:hueOff val="1048988"/>
              <a:satOff val="24007"/>
              <a:lumOff val="-51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8948" tIns="374904" rIns="45894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a:t>The process of locating lost, missing, or overdue individuals and removing them from danger.</a:t>
          </a:r>
          <a:endParaRPr lang="en-US" sz="1800" kern="1200"/>
        </a:p>
      </dsp:txBody>
      <dsp:txXfrm>
        <a:off x="0" y="1955258"/>
        <a:ext cx="5913437" cy="1247400"/>
      </dsp:txXfrm>
    </dsp:sp>
    <dsp:sp modelId="{8B62DF4A-70A8-4909-9E9A-6A0A937C8385}">
      <dsp:nvSpPr>
        <dsp:cNvPr id="0" name=""/>
        <dsp:cNvSpPr/>
      </dsp:nvSpPr>
      <dsp:spPr>
        <a:xfrm>
          <a:off x="295671" y="1689578"/>
          <a:ext cx="4139405" cy="531360"/>
        </a:xfrm>
        <a:prstGeom prst="roundRect">
          <a:avLst/>
        </a:prstGeom>
        <a:gradFill rotWithShape="0">
          <a:gsLst>
            <a:gs pos="0">
              <a:schemeClr val="accent5">
                <a:hueOff val="1048988"/>
                <a:satOff val="24007"/>
                <a:lumOff val="-5196"/>
                <a:alphaOff val="0"/>
                <a:tint val="98000"/>
                <a:satMod val="110000"/>
                <a:lumMod val="104000"/>
              </a:schemeClr>
            </a:gs>
            <a:gs pos="69000">
              <a:schemeClr val="accent5">
                <a:hueOff val="1048988"/>
                <a:satOff val="24007"/>
                <a:lumOff val="-5196"/>
                <a:alphaOff val="0"/>
                <a:shade val="88000"/>
                <a:satMod val="130000"/>
                <a:lumMod val="92000"/>
              </a:schemeClr>
            </a:gs>
            <a:gs pos="100000">
              <a:schemeClr val="accent5">
                <a:hueOff val="1048988"/>
                <a:satOff val="24007"/>
                <a:lumOff val="-519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00100">
            <a:lnSpc>
              <a:spcPct val="90000"/>
            </a:lnSpc>
            <a:spcBef>
              <a:spcPct val="0"/>
            </a:spcBef>
            <a:spcAft>
              <a:spcPct val="35000"/>
            </a:spcAft>
            <a:buNone/>
          </a:pPr>
          <a:r>
            <a:rPr lang="en-US" sz="1800" kern="1200"/>
            <a:t>Search and Rescue</a:t>
          </a:r>
        </a:p>
      </dsp:txBody>
      <dsp:txXfrm>
        <a:off x="321610" y="1715517"/>
        <a:ext cx="4087527" cy="479482"/>
      </dsp:txXfrm>
    </dsp:sp>
    <dsp:sp modelId="{66AB5CD5-8564-4A2D-8ADB-0E17F92AD9C2}">
      <dsp:nvSpPr>
        <dsp:cNvPr id="0" name=""/>
        <dsp:cNvSpPr/>
      </dsp:nvSpPr>
      <dsp:spPr>
        <a:xfrm>
          <a:off x="0" y="3565539"/>
          <a:ext cx="5913437" cy="992250"/>
        </a:xfrm>
        <a:prstGeom prst="rect">
          <a:avLst/>
        </a:prstGeom>
        <a:solidFill>
          <a:schemeClr val="lt1">
            <a:alpha val="90000"/>
            <a:hueOff val="0"/>
            <a:satOff val="0"/>
            <a:lumOff val="0"/>
            <a:alphaOff val="0"/>
          </a:schemeClr>
        </a:solidFill>
        <a:ln w="9525" cap="flat" cmpd="sng" algn="ctr">
          <a:solidFill>
            <a:schemeClr val="accent5">
              <a:hueOff val="2097976"/>
              <a:satOff val="48015"/>
              <a:lumOff val="-103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8948" tIns="374904" rIns="45894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a:t>The act of conducting search and rescue in the wilderness.</a:t>
          </a:r>
          <a:endParaRPr lang="en-US" sz="1800" kern="1200"/>
        </a:p>
      </dsp:txBody>
      <dsp:txXfrm>
        <a:off x="0" y="3565539"/>
        <a:ext cx="5913437" cy="992250"/>
      </dsp:txXfrm>
    </dsp:sp>
    <dsp:sp modelId="{20C9A220-9FEE-48D9-BAEF-3207CB700AF9}">
      <dsp:nvSpPr>
        <dsp:cNvPr id="0" name=""/>
        <dsp:cNvSpPr/>
      </dsp:nvSpPr>
      <dsp:spPr>
        <a:xfrm>
          <a:off x="295671" y="3299859"/>
          <a:ext cx="4139405" cy="531360"/>
        </a:xfrm>
        <a:prstGeom prst="roundRect">
          <a:avLst/>
        </a:prstGeom>
        <a:gradFill rotWithShape="0">
          <a:gsLst>
            <a:gs pos="0">
              <a:schemeClr val="accent5">
                <a:hueOff val="2097976"/>
                <a:satOff val="48015"/>
                <a:lumOff val="-10393"/>
                <a:alphaOff val="0"/>
                <a:tint val="98000"/>
                <a:satMod val="110000"/>
                <a:lumMod val="104000"/>
              </a:schemeClr>
            </a:gs>
            <a:gs pos="69000">
              <a:schemeClr val="accent5">
                <a:hueOff val="2097976"/>
                <a:satOff val="48015"/>
                <a:lumOff val="-10393"/>
                <a:alphaOff val="0"/>
                <a:shade val="88000"/>
                <a:satMod val="130000"/>
                <a:lumMod val="92000"/>
              </a:schemeClr>
            </a:gs>
            <a:gs pos="100000">
              <a:schemeClr val="accent5">
                <a:hueOff val="2097976"/>
                <a:satOff val="48015"/>
                <a:lumOff val="-103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00100">
            <a:lnSpc>
              <a:spcPct val="90000"/>
            </a:lnSpc>
            <a:spcBef>
              <a:spcPct val="0"/>
            </a:spcBef>
            <a:spcAft>
              <a:spcPct val="35000"/>
            </a:spcAft>
            <a:buNone/>
          </a:pPr>
          <a:r>
            <a:rPr lang="en-US" sz="1800" kern="1200"/>
            <a:t>Wilderness Search and Rescue</a:t>
          </a:r>
        </a:p>
      </dsp:txBody>
      <dsp:txXfrm>
        <a:off x="321610" y="3325798"/>
        <a:ext cx="4087527"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69EDA-B13F-44EA-845D-BD7F8B587A97}">
      <dsp:nvSpPr>
        <dsp:cNvPr id="0" name=""/>
        <dsp:cNvSpPr/>
      </dsp:nvSpPr>
      <dsp:spPr>
        <a:xfrm>
          <a:off x="108775" y="0"/>
          <a:ext cx="1510523" cy="1477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7C910A-392C-4963-BF72-BAE179BEB666}">
      <dsp:nvSpPr>
        <dsp:cNvPr id="0" name=""/>
        <dsp:cNvSpPr/>
      </dsp:nvSpPr>
      <dsp:spPr>
        <a:xfrm>
          <a:off x="108775" y="1633988"/>
          <a:ext cx="4315781" cy="63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Unified Command</a:t>
          </a:r>
        </a:p>
      </dsp:txBody>
      <dsp:txXfrm>
        <a:off x="108775" y="1633988"/>
        <a:ext cx="4315781" cy="633250"/>
      </dsp:txXfrm>
    </dsp:sp>
    <dsp:sp modelId="{899BA25F-D0F2-4B02-835E-CD4D3BDDAB91}">
      <dsp:nvSpPr>
        <dsp:cNvPr id="0" name=""/>
        <dsp:cNvSpPr/>
      </dsp:nvSpPr>
      <dsp:spPr>
        <a:xfrm>
          <a:off x="108775" y="2339985"/>
          <a:ext cx="4315781" cy="1378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In the Incident Command System, a Unified Command is an authority structure in which the role of incident commander is shared by two or more individuals, each already having authority in a different responding agency.</a:t>
          </a:r>
        </a:p>
      </dsp:txBody>
      <dsp:txXfrm>
        <a:off x="108775" y="2339985"/>
        <a:ext cx="4315781" cy="1378384"/>
      </dsp:txXfrm>
    </dsp:sp>
    <dsp:sp modelId="{AD006912-1F53-46EA-9880-A5126230BFFE}">
      <dsp:nvSpPr>
        <dsp:cNvPr id="0" name=""/>
        <dsp:cNvSpPr/>
      </dsp:nvSpPr>
      <dsp:spPr>
        <a:xfrm>
          <a:off x="5179818" y="0"/>
          <a:ext cx="1510523" cy="1477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FBF2CA-7C2A-4A75-8178-9ABED552051E}">
      <dsp:nvSpPr>
        <dsp:cNvPr id="0" name=""/>
        <dsp:cNvSpPr/>
      </dsp:nvSpPr>
      <dsp:spPr>
        <a:xfrm>
          <a:off x="5179818" y="1633988"/>
          <a:ext cx="4315781" cy="63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Ten Essentials</a:t>
          </a:r>
        </a:p>
      </dsp:txBody>
      <dsp:txXfrm>
        <a:off x="5179818" y="1633988"/>
        <a:ext cx="4315781" cy="633250"/>
      </dsp:txXfrm>
    </dsp:sp>
    <dsp:sp modelId="{2B03D3CA-2C25-4D97-9F03-E79EA692E44D}">
      <dsp:nvSpPr>
        <dsp:cNvPr id="0" name=""/>
        <dsp:cNvSpPr/>
      </dsp:nvSpPr>
      <dsp:spPr>
        <a:xfrm>
          <a:off x="5179818" y="2339985"/>
          <a:ext cx="4315781" cy="1378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Considered the essential items to have while in the wilderness.</a:t>
          </a:r>
        </a:p>
      </dsp:txBody>
      <dsp:txXfrm>
        <a:off x="5179818" y="2339985"/>
        <a:ext cx="4315781" cy="13783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017B3C-32E4-4623-97E1-110C09EAE721}" type="datetimeFigureOut">
              <a:rPr lang="en-US" smtClean="0"/>
              <a:t>9/12/2020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596A03ED-3E5C-4F19-B3A3-5E3AA07D44B6}" type="slidenum">
              <a:rPr lang="en-US" smtClean="0"/>
              <a:t>‹#›</a:t>
            </a:fld>
            <a:endParaRPr lang="en-US"/>
          </a:p>
        </p:txBody>
      </p:sp>
    </p:spTree>
    <p:extLst>
      <p:ext uri="{BB962C8B-B14F-4D97-AF65-F5344CB8AC3E}">
        <p14:creationId xmlns:p14="http://schemas.microsoft.com/office/powerpoint/2010/main" val="186441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17B3C-32E4-4623-97E1-110C09EAE721}"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A03ED-3E5C-4F19-B3A3-5E3AA07D44B6}" type="slidenum">
              <a:rPr lang="en-US" smtClean="0"/>
              <a:t>‹#›</a:t>
            </a:fld>
            <a:endParaRPr lang="en-US"/>
          </a:p>
        </p:txBody>
      </p:sp>
    </p:spTree>
    <p:extLst>
      <p:ext uri="{BB962C8B-B14F-4D97-AF65-F5344CB8AC3E}">
        <p14:creationId xmlns:p14="http://schemas.microsoft.com/office/powerpoint/2010/main" val="208424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17B3C-32E4-4623-97E1-110C09EAE721}"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A03ED-3E5C-4F19-B3A3-5E3AA07D44B6}" type="slidenum">
              <a:rPr lang="en-US" smtClean="0"/>
              <a:t>‹#›</a:t>
            </a:fld>
            <a:endParaRPr lang="en-US"/>
          </a:p>
        </p:txBody>
      </p:sp>
    </p:spTree>
    <p:extLst>
      <p:ext uri="{BB962C8B-B14F-4D97-AF65-F5344CB8AC3E}">
        <p14:creationId xmlns:p14="http://schemas.microsoft.com/office/powerpoint/2010/main" val="39195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17B3C-32E4-4623-97E1-110C09EAE721}"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A03ED-3E5C-4F19-B3A3-5E3AA07D44B6}" type="slidenum">
              <a:rPr lang="en-US" smtClean="0"/>
              <a:t>‹#›</a:t>
            </a:fld>
            <a:endParaRPr lang="en-US"/>
          </a:p>
        </p:txBody>
      </p:sp>
    </p:spTree>
    <p:extLst>
      <p:ext uri="{BB962C8B-B14F-4D97-AF65-F5344CB8AC3E}">
        <p14:creationId xmlns:p14="http://schemas.microsoft.com/office/powerpoint/2010/main" val="396939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017B3C-32E4-4623-97E1-110C09EAE721}"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A03ED-3E5C-4F19-B3A3-5E3AA07D44B6}" type="slidenum">
              <a:rPr lang="en-US" smtClean="0"/>
              <a:t>‹#›</a:t>
            </a:fld>
            <a:endParaRPr lang="en-US"/>
          </a:p>
        </p:txBody>
      </p:sp>
    </p:spTree>
    <p:extLst>
      <p:ext uri="{BB962C8B-B14F-4D97-AF65-F5344CB8AC3E}">
        <p14:creationId xmlns:p14="http://schemas.microsoft.com/office/powerpoint/2010/main" val="309259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017B3C-32E4-4623-97E1-110C09EAE721}"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A03ED-3E5C-4F19-B3A3-5E3AA07D44B6}" type="slidenum">
              <a:rPr lang="en-US" smtClean="0"/>
              <a:t>‹#›</a:t>
            </a:fld>
            <a:endParaRPr lang="en-US"/>
          </a:p>
        </p:txBody>
      </p:sp>
    </p:spTree>
    <p:extLst>
      <p:ext uri="{BB962C8B-B14F-4D97-AF65-F5344CB8AC3E}">
        <p14:creationId xmlns:p14="http://schemas.microsoft.com/office/powerpoint/2010/main" val="407973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017B3C-32E4-4623-97E1-110C09EAE721}" type="datetimeFigureOut">
              <a:rPr lang="en-US" smtClean="0"/>
              <a:t>9/12/2020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A03ED-3E5C-4F19-B3A3-5E3AA07D44B6}" type="slidenum">
              <a:rPr lang="en-US" smtClean="0"/>
              <a:t>‹#›</a:t>
            </a:fld>
            <a:endParaRPr lang="en-US"/>
          </a:p>
        </p:txBody>
      </p:sp>
    </p:spTree>
    <p:extLst>
      <p:ext uri="{BB962C8B-B14F-4D97-AF65-F5344CB8AC3E}">
        <p14:creationId xmlns:p14="http://schemas.microsoft.com/office/powerpoint/2010/main" val="415446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017B3C-32E4-4623-97E1-110C09EAE721}" type="datetimeFigureOut">
              <a:rPr lang="en-US" smtClean="0"/>
              <a:t>9/12/2020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A03ED-3E5C-4F19-B3A3-5E3AA07D44B6}" type="slidenum">
              <a:rPr lang="en-US" smtClean="0"/>
              <a:t>‹#›</a:t>
            </a:fld>
            <a:endParaRPr lang="en-US"/>
          </a:p>
        </p:txBody>
      </p:sp>
    </p:spTree>
    <p:extLst>
      <p:ext uri="{BB962C8B-B14F-4D97-AF65-F5344CB8AC3E}">
        <p14:creationId xmlns:p14="http://schemas.microsoft.com/office/powerpoint/2010/main" val="103441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17B3C-32E4-4623-97E1-110C09EAE721}" type="datetimeFigureOut">
              <a:rPr lang="en-US" smtClean="0"/>
              <a:t>9/12/2020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A03ED-3E5C-4F19-B3A3-5E3AA07D44B6}" type="slidenum">
              <a:rPr lang="en-US" smtClean="0"/>
              <a:t>‹#›</a:t>
            </a:fld>
            <a:endParaRPr lang="en-US"/>
          </a:p>
        </p:txBody>
      </p:sp>
    </p:spTree>
    <p:extLst>
      <p:ext uri="{BB962C8B-B14F-4D97-AF65-F5344CB8AC3E}">
        <p14:creationId xmlns:p14="http://schemas.microsoft.com/office/powerpoint/2010/main" val="3803381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017B3C-32E4-4623-97E1-110C09EAE721}"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A03ED-3E5C-4F19-B3A3-5E3AA07D44B6}" type="slidenum">
              <a:rPr lang="en-US" smtClean="0"/>
              <a:t>‹#›</a:t>
            </a:fld>
            <a:endParaRPr lang="en-US"/>
          </a:p>
        </p:txBody>
      </p:sp>
    </p:spTree>
    <p:extLst>
      <p:ext uri="{BB962C8B-B14F-4D97-AF65-F5344CB8AC3E}">
        <p14:creationId xmlns:p14="http://schemas.microsoft.com/office/powerpoint/2010/main" val="332748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6017B3C-32E4-4623-97E1-110C09EAE721}" type="datetimeFigureOut">
              <a:rPr lang="en-US" smtClean="0"/>
              <a:t>9/12/2020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96A03ED-3E5C-4F19-B3A3-5E3AA07D44B6}" type="slidenum">
              <a:rPr lang="en-US" smtClean="0"/>
              <a:t>‹#›</a:t>
            </a:fld>
            <a:endParaRPr lang="en-US"/>
          </a:p>
        </p:txBody>
      </p:sp>
    </p:spTree>
    <p:extLst>
      <p:ext uri="{BB962C8B-B14F-4D97-AF65-F5344CB8AC3E}">
        <p14:creationId xmlns:p14="http://schemas.microsoft.com/office/powerpoint/2010/main" val="428342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6017B3C-32E4-4623-97E1-110C09EAE721}" type="datetimeFigureOut">
              <a:rPr lang="en-US" smtClean="0"/>
              <a:t>9/12/2020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96A03ED-3E5C-4F19-B3A3-5E3AA07D44B6}"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04546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5" name="Straight Connector 14">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hirt&#10;&#10;Description automatically generated">
            <a:extLst>
              <a:ext uri="{FF2B5EF4-FFF2-40B4-BE49-F238E27FC236}">
                <a16:creationId xmlns:a16="http://schemas.microsoft.com/office/drawing/2014/main" id="{F0AB17E0-E69F-4222-9EDA-664985C4345E}"/>
              </a:ext>
            </a:extLst>
          </p:cNvPr>
          <p:cNvPicPr>
            <a:picLocks noChangeAspect="1"/>
          </p:cNvPicPr>
          <p:nvPr/>
        </p:nvPicPr>
        <p:blipFill rotWithShape="1">
          <a:blip r:embed="rId3">
            <a:alphaModFix amt="50000"/>
            <a:grayscl/>
            <a:extLst>
              <a:ext uri="{28A0092B-C50C-407E-A947-70E740481C1C}">
                <a14:useLocalDpi xmlns:a14="http://schemas.microsoft.com/office/drawing/2010/main" val="0"/>
              </a:ext>
            </a:extLst>
          </a:blip>
          <a:srcRect t="28136" r="1" b="25035"/>
          <a:stretch/>
        </p:blipFill>
        <p:spPr>
          <a:xfrm>
            <a:off x="305" y="10"/>
            <a:ext cx="12191695" cy="6857990"/>
          </a:xfrm>
          <a:prstGeom prst="rect">
            <a:avLst/>
          </a:prstGeom>
        </p:spPr>
      </p:pic>
      <p:sp>
        <p:nvSpPr>
          <p:cNvPr id="4" name="Title 3">
            <a:extLst>
              <a:ext uri="{FF2B5EF4-FFF2-40B4-BE49-F238E27FC236}">
                <a16:creationId xmlns:a16="http://schemas.microsoft.com/office/drawing/2014/main" id="{9DFA7AD0-684E-4248-A700-B4857199641E}"/>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b="1" dirty="0"/>
              <a:t>The rescue company 1</a:t>
            </a:r>
          </a:p>
        </p:txBody>
      </p:sp>
      <p:cxnSp>
        <p:nvCxnSpPr>
          <p:cNvPr id="19" name="Straight Connector 18">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90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p:txBody>
          <a:bodyPr>
            <a:normAutofit/>
          </a:bodyPr>
          <a:lstStyle/>
          <a:p>
            <a:r>
              <a:rPr lang="en-US" dirty="0"/>
              <a:t>Personnel operating at a wilderness search and rescue shall:</a:t>
            </a:r>
          </a:p>
          <a:p>
            <a:pPr lvl="1"/>
            <a:r>
              <a:rPr lang="en-US" dirty="0"/>
              <a:t>Establish a unified command (of within District 22 boundaries).</a:t>
            </a:r>
          </a:p>
          <a:p>
            <a:pPr lvl="1"/>
            <a:r>
              <a:rPr lang="en-US" dirty="0"/>
              <a:t>Recognize the general hazards associated with wilderness search and rescue incidents.</a:t>
            </a:r>
          </a:p>
          <a:p>
            <a:pPr lvl="1"/>
            <a:r>
              <a:rPr lang="en-US" dirty="0"/>
              <a:t>Recognize the limitations of conventional emergency response skills and equipment in various wilderness environments.</a:t>
            </a:r>
          </a:p>
        </p:txBody>
      </p:sp>
    </p:spTree>
    <p:extLst>
      <p:ext uri="{BB962C8B-B14F-4D97-AF65-F5344CB8AC3E}">
        <p14:creationId xmlns:p14="http://schemas.microsoft.com/office/powerpoint/2010/main" val="69974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5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6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7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p:txBody>
          <a:bodyPr>
            <a:normAutofit/>
          </a:bodyPr>
          <a:lstStyle/>
          <a:p>
            <a:r>
              <a:rPr lang="en-US" dirty="0"/>
              <a:t>Personnel operating at a wilderness search and rescue shall:</a:t>
            </a:r>
          </a:p>
          <a:p>
            <a:pPr lvl="1"/>
            <a:r>
              <a:rPr lang="en-US" dirty="0"/>
              <a:t>Initiate the collection and recording of information necessary to assist operational personnel in a wilderness search and rescue.</a:t>
            </a:r>
          </a:p>
          <a:p>
            <a:pPr lvl="1"/>
            <a:r>
              <a:rPr lang="en-US" dirty="0"/>
              <a:t>Identifying and isolating any reporting parties and witnesses.</a:t>
            </a:r>
          </a:p>
        </p:txBody>
      </p:sp>
    </p:spTree>
    <p:extLst>
      <p:ext uri="{BB962C8B-B14F-4D97-AF65-F5344CB8AC3E}">
        <p14:creationId xmlns:p14="http://schemas.microsoft.com/office/powerpoint/2010/main" val="100029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8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9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p:txBody>
          <a:bodyPr>
            <a:normAutofit/>
          </a:bodyPr>
          <a:lstStyle/>
          <a:p>
            <a:r>
              <a:rPr lang="en-US" dirty="0"/>
              <a:t>Personnel operating at a wilderness search and rescue shall:</a:t>
            </a:r>
          </a:p>
          <a:p>
            <a:pPr lvl="1"/>
            <a:r>
              <a:rPr lang="en-US" dirty="0"/>
              <a:t>Size up existing and potential conditions at incidents where wilderness search and rescue will be performed.</a:t>
            </a:r>
          </a:p>
          <a:p>
            <a:pPr lvl="1"/>
            <a:r>
              <a:rPr lang="en-US" dirty="0"/>
              <a:t>Provide the specialized medical care and protocols that are unique to the wilderness environment.</a:t>
            </a:r>
          </a:p>
        </p:txBody>
      </p:sp>
    </p:spTree>
    <p:extLst>
      <p:ext uri="{BB962C8B-B14F-4D97-AF65-F5344CB8AC3E}">
        <p14:creationId xmlns:p14="http://schemas.microsoft.com/office/powerpoint/2010/main" val="329965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10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1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group of people on a beach&#10;&#10;Description automatically generated">
            <a:extLst>
              <a:ext uri="{FF2B5EF4-FFF2-40B4-BE49-F238E27FC236}">
                <a16:creationId xmlns:a16="http://schemas.microsoft.com/office/drawing/2014/main" id="{E0256ECE-7C52-49C6-9821-E0EEBBC3729F}"/>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7156" b="15945"/>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3421" y="804520"/>
            <a:ext cx="6815731" cy="1049235"/>
          </a:xfrm>
        </p:spPr>
        <p:txBody>
          <a:bodyPr>
            <a:normAutofit/>
          </a:bodyPr>
          <a:lstStyle/>
          <a:p>
            <a:r>
              <a:rPr lang="en-US" dirty="0"/>
              <a:t>Procedure</a:t>
            </a:r>
          </a:p>
        </p:txBody>
      </p:sp>
      <p:sp>
        <p:nvSpPr>
          <p:cNvPr id="3" name="Content Placeholder 2"/>
          <p:cNvSpPr>
            <a:spLocks noGrp="1"/>
          </p:cNvSpPr>
          <p:nvPr>
            <p:ph idx="1"/>
          </p:nvPr>
        </p:nvSpPr>
        <p:spPr>
          <a:xfrm>
            <a:off x="4063421" y="2015733"/>
            <a:ext cx="6815731" cy="4021267"/>
          </a:xfrm>
        </p:spPr>
        <p:txBody>
          <a:bodyPr>
            <a:normAutofit/>
          </a:bodyPr>
          <a:lstStyle/>
          <a:p>
            <a:r>
              <a:rPr lang="en-US">
                <a:solidFill>
                  <a:srgbClr val="FFFFFE"/>
                </a:solidFill>
              </a:rPr>
              <a:t>Use personal survival, body management, and preparedness skills for the specific wilderness environments in which a rescuer could become involved.</a:t>
            </a:r>
          </a:p>
          <a:p>
            <a:r>
              <a:rPr lang="en-US">
                <a:solidFill>
                  <a:srgbClr val="FFFFFE"/>
                </a:solidFill>
              </a:rPr>
              <a:t>Recognize the need for the provision, environmental protection through clothing systems applicable to the specific wilderness environments in which the rescuer could become involved.</a:t>
            </a:r>
          </a:p>
        </p:txBody>
      </p:sp>
    </p:spTree>
    <p:extLst>
      <p:ext uri="{BB962C8B-B14F-4D97-AF65-F5344CB8AC3E}">
        <p14:creationId xmlns:p14="http://schemas.microsoft.com/office/powerpoint/2010/main" val="209965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80" y="804520"/>
            <a:ext cx="4176815" cy="1049235"/>
          </a:xfrm>
        </p:spPr>
        <p:txBody>
          <a:bodyPr>
            <a:normAutofit/>
          </a:bodyPr>
          <a:lstStyle/>
          <a:p>
            <a:r>
              <a:rPr lang="en-US" dirty="0"/>
              <a:t>Procedure</a:t>
            </a:r>
          </a:p>
        </p:txBody>
      </p:sp>
      <p:sp>
        <p:nvSpPr>
          <p:cNvPr id="3" name="Content Placeholder 2"/>
          <p:cNvSpPr>
            <a:spLocks noGrp="1"/>
          </p:cNvSpPr>
          <p:nvPr>
            <p:ph idx="1"/>
          </p:nvPr>
        </p:nvSpPr>
        <p:spPr>
          <a:xfrm>
            <a:off x="1451581" y="2015732"/>
            <a:ext cx="4172515" cy="3450613"/>
          </a:xfrm>
        </p:spPr>
        <p:txBody>
          <a:bodyPr>
            <a:normAutofit/>
          </a:bodyPr>
          <a:lstStyle/>
          <a:p>
            <a:pPr>
              <a:lnSpc>
                <a:spcPct val="110000"/>
              </a:lnSpc>
            </a:pPr>
            <a:r>
              <a:rPr lang="en-US" sz="1900"/>
              <a:t>Selecting, caring for, and using personal medical and support equipment and packing it with due regard to how it will be carried.</a:t>
            </a:r>
          </a:p>
          <a:p>
            <a:pPr>
              <a:lnSpc>
                <a:spcPct val="110000"/>
              </a:lnSpc>
            </a:pPr>
            <a:r>
              <a:rPr lang="en-US" sz="1900"/>
              <a:t>Traveling through various wilderness environments in which the rescuer could become involved while minimizing the threats to safety.</a:t>
            </a:r>
          </a:p>
        </p:txBody>
      </p:sp>
      <p:pic>
        <p:nvPicPr>
          <p:cNvPr id="7" name="Picture 6" descr="A person standing next to a body of water&#10;&#10;Description automatically generated">
            <a:extLst>
              <a:ext uri="{FF2B5EF4-FFF2-40B4-BE49-F238E27FC236}">
                <a16:creationId xmlns:a16="http://schemas.microsoft.com/office/drawing/2014/main" id="{B725C386-849B-4D71-9046-FB16A1EA3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485490"/>
            <a:ext cx="4960442" cy="3300948"/>
          </a:xfrm>
          <a:prstGeom prst="rect">
            <a:avLst/>
          </a:prstGeom>
        </p:spPr>
      </p:pic>
    </p:spTree>
    <p:extLst>
      <p:ext uri="{BB962C8B-B14F-4D97-AF65-F5344CB8AC3E}">
        <p14:creationId xmlns:p14="http://schemas.microsoft.com/office/powerpoint/2010/main" val="15798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group of people sitting in a pile&#10;&#10;Description automatically generated">
            <a:extLst>
              <a:ext uri="{FF2B5EF4-FFF2-40B4-BE49-F238E27FC236}">
                <a16:creationId xmlns:a16="http://schemas.microsoft.com/office/drawing/2014/main" id="{841836E3-68D4-4782-9B5B-B372A3DD484B}"/>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9654" b="13735"/>
          <a:stretch/>
        </p:blipFill>
        <p:spPr>
          <a:xfrm>
            <a:off x="2" y="10"/>
            <a:ext cx="12191695" cy="6857990"/>
          </a:xfrm>
          <a:prstGeom prst="rect">
            <a:avLst/>
          </a:prstGeom>
        </p:spPr>
      </p:pic>
      <p:sp>
        <p:nvSpPr>
          <p:cNvPr id="12" name="Rectangle 11">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3421" y="804520"/>
            <a:ext cx="6815731" cy="1049235"/>
          </a:xfrm>
        </p:spPr>
        <p:txBody>
          <a:bodyPr>
            <a:normAutofit/>
          </a:bodyPr>
          <a:lstStyle/>
          <a:p>
            <a:r>
              <a:rPr lang="en-US" dirty="0"/>
              <a:t>Procedure</a:t>
            </a:r>
          </a:p>
        </p:txBody>
      </p:sp>
      <p:sp>
        <p:nvSpPr>
          <p:cNvPr id="3" name="Content Placeholder 2"/>
          <p:cNvSpPr>
            <a:spLocks noGrp="1"/>
          </p:cNvSpPr>
          <p:nvPr>
            <p:ph idx="1"/>
          </p:nvPr>
        </p:nvSpPr>
        <p:spPr>
          <a:xfrm>
            <a:off x="4063421" y="2015733"/>
            <a:ext cx="6815731" cy="4021267"/>
          </a:xfrm>
        </p:spPr>
        <p:txBody>
          <a:bodyPr>
            <a:normAutofit/>
          </a:bodyPr>
          <a:lstStyle/>
          <a:p>
            <a:r>
              <a:rPr lang="en-US">
                <a:solidFill>
                  <a:srgbClr val="FFFFFE"/>
                </a:solidFill>
              </a:rPr>
              <a:t>Using land navigation techniques that use map and compass as well as any methods of navigation and position reporting utilized by the responding organizations with which the responder could become involved.</a:t>
            </a:r>
          </a:p>
        </p:txBody>
      </p:sp>
    </p:spTree>
    <p:extLst>
      <p:ext uri="{BB962C8B-B14F-4D97-AF65-F5344CB8AC3E}">
        <p14:creationId xmlns:p14="http://schemas.microsoft.com/office/powerpoint/2010/main" val="32252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80" y="804520"/>
            <a:ext cx="4176815" cy="1049235"/>
          </a:xfrm>
        </p:spPr>
        <p:txBody>
          <a:bodyPr>
            <a:normAutofit/>
          </a:bodyPr>
          <a:lstStyle/>
          <a:p>
            <a:r>
              <a:rPr lang="en-US" dirty="0"/>
              <a:t>Procedure</a:t>
            </a:r>
          </a:p>
        </p:txBody>
      </p:sp>
      <p:sp>
        <p:nvSpPr>
          <p:cNvPr id="3" name="Content Placeholder 2"/>
          <p:cNvSpPr>
            <a:spLocks noGrp="1"/>
          </p:cNvSpPr>
          <p:nvPr>
            <p:ph idx="1"/>
          </p:nvPr>
        </p:nvSpPr>
        <p:spPr>
          <a:xfrm>
            <a:off x="1451581" y="2015732"/>
            <a:ext cx="4172515" cy="3450613"/>
          </a:xfrm>
        </p:spPr>
        <p:txBody>
          <a:bodyPr>
            <a:normAutofit/>
          </a:bodyPr>
          <a:lstStyle/>
          <a:p>
            <a:pPr>
              <a:lnSpc>
                <a:spcPct val="110000"/>
              </a:lnSpc>
            </a:pPr>
            <a:r>
              <a:rPr lang="en-US" sz="1600"/>
              <a:t>Procuring the necessary maps and navigational and topographical information.</a:t>
            </a:r>
          </a:p>
          <a:p>
            <a:pPr>
              <a:lnSpc>
                <a:spcPct val="110000"/>
              </a:lnSpc>
            </a:pPr>
            <a:r>
              <a:rPr lang="en-US" sz="1600"/>
              <a:t>Modifying actions and urgency as applicable to a rescue versus a recovery.</a:t>
            </a:r>
          </a:p>
          <a:p>
            <a:pPr>
              <a:lnSpc>
                <a:spcPct val="110000"/>
              </a:lnSpc>
            </a:pPr>
            <a:r>
              <a:rPr lang="en-US" sz="1600"/>
              <a:t>Acquiring information on current and forecast environmental factors, including weather, temperature, precipitation, winds, avalanche risk, and tide levels.</a:t>
            </a:r>
          </a:p>
        </p:txBody>
      </p:sp>
      <p:pic>
        <p:nvPicPr>
          <p:cNvPr id="7" name="Picture 6" descr="A picture containing outdoor, grass, person, person&#10;&#10;Description automatically generated">
            <a:extLst>
              <a:ext uri="{FF2B5EF4-FFF2-40B4-BE49-F238E27FC236}">
                <a16:creationId xmlns:a16="http://schemas.microsoft.com/office/drawing/2014/main" id="{1B297A86-72F5-42C6-B48C-05FC11D5A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997011"/>
            <a:ext cx="4960442" cy="2277906"/>
          </a:xfrm>
          <a:prstGeom prst="rect">
            <a:avLst/>
          </a:prstGeom>
        </p:spPr>
      </p:pic>
    </p:spTree>
    <p:extLst>
      <p:ext uri="{BB962C8B-B14F-4D97-AF65-F5344CB8AC3E}">
        <p14:creationId xmlns:p14="http://schemas.microsoft.com/office/powerpoint/2010/main" val="27652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1002165"/>
            <a:ext cx="9603275" cy="1371580"/>
          </a:xfrm>
        </p:spPr>
        <p:txBody>
          <a:bodyPr>
            <a:normAutofit/>
          </a:bodyPr>
          <a:lstStyle/>
          <a:p>
            <a:r>
              <a:rPr lang="en-US" sz="3600">
                <a:solidFill>
                  <a:srgbClr val="FFFFFF"/>
                </a:solidFill>
              </a:rPr>
              <a:t>Procedure</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51580" y="2965045"/>
            <a:ext cx="9436404" cy="3087524"/>
          </a:xfrm>
        </p:spPr>
        <p:txBody>
          <a:bodyPr>
            <a:normAutofit/>
          </a:bodyPr>
          <a:lstStyle/>
          <a:p>
            <a:r>
              <a:rPr lang="en-US" dirty="0"/>
              <a:t>Accessing and extricating individuals from wilderness environments and terrain encountered in the response area (As long as they are on trail and it is safe to do so and the benefit outweighs the risk).</a:t>
            </a:r>
          </a:p>
        </p:txBody>
      </p:sp>
    </p:spTree>
    <p:extLst>
      <p:ext uri="{BB962C8B-B14F-4D97-AF65-F5344CB8AC3E}">
        <p14:creationId xmlns:p14="http://schemas.microsoft.com/office/powerpoint/2010/main" val="287717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helmet&#10;&#10;Description automatically generated">
            <a:extLst>
              <a:ext uri="{FF2B5EF4-FFF2-40B4-BE49-F238E27FC236}">
                <a16:creationId xmlns:a16="http://schemas.microsoft.com/office/drawing/2014/main" id="{1E09AABE-8E29-43A9-A6BB-8D99E83154E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470" r="-1" b="13997"/>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anchor="ctr">
            <a:normAutofit/>
          </a:bodyPr>
          <a:lstStyle/>
          <a:p>
            <a:r>
              <a:rPr lang="en-US">
                <a:solidFill>
                  <a:schemeClr val="tx1"/>
                </a:solidFill>
              </a:rPr>
              <a:t>Procedure</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636" y="1193800"/>
            <a:ext cx="6085091" cy="4699000"/>
          </a:xfrm>
        </p:spPr>
        <p:txBody>
          <a:bodyPr anchor="ctr">
            <a:normAutofit/>
          </a:bodyPr>
          <a:lstStyle/>
          <a:p>
            <a:r>
              <a:rPr lang="en-US" dirty="0"/>
              <a:t>Working in and around any aircraft, watercraft, and special vehicles used for SAR operations while minimizing threats to rescuers. Recognizing the team’s limitations regarding accessing and/or evacuating a victim.</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1198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helicopter flying in the air&#10;&#10;Description automatically generated">
            <a:extLst>
              <a:ext uri="{FF2B5EF4-FFF2-40B4-BE49-F238E27FC236}">
                <a16:creationId xmlns:a16="http://schemas.microsoft.com/office/drawing/2014/main" id="{8B02455F-1ED6-4E6C-A17D-B8F8F0E8B1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91" t="24490" b="2194"/>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3421" y="804520"/>
            <a:ext cx="6815731" cy="1049235"/>
          </a:xfrm>
        </p:spPr>
        <p:txBody>
          <a:bodyPr>
            <a:normAutofit/>
          </a:bodyPr>
          <a:lstStyle/>
          <a:p>
            <a:r>
              <a:rPr lang="en-US" sz="2500"/>
              <a:t>Ten Essentials/Items provided in our wilderness pack in each Aid Unit</a:t>
            </a:r>
          </a:p>
        </p:txBody>
      </p:sp>
      <p:sp>
        <p:nvSpPr>
          <p:cNvPr id="3" name="Content Placeholder 2"/>
          <p:cNvSpPr>
            <a:spLocks noGrp="1"/>
          </p:cNvSpPr>
          <p:nvPr>
            <p:ph idx="1"/>
          </p:nvPr>
        </p:nvSpPr>
        <p:spPr>
          <a:xfrm>
            <a:off x="4063421" y="2015733"/>
            <a:ext cx="6815731" cy="4021267"/>
          </a:xfrm>
        </p:spPr>
        <p:txBody>
          <a:bodyPr>
            <a:normAutofit/>
          </a:bodyPr>
          <a:lstStyle/>
          <a:p>
            <a:r>
              <a:rPr lang="en-US" b="1">
                <a:solidFill>
                  <a:srgbClr val="FFFFFE"/>
                </a:solidFill>
              </a:rPr>
              <a:t>Navigation</a:t>
            </a:r>
            <a:r>
              <a:rPr lang="en-US">
                <a:solidFill>
                  <a:srgbClr val="FFFFFE"/>
                </a:solidFill>
              </a:rPr>
              <a:t> – Be sure to carry a map of the area you intend to travel, a compass, and the knowledge of how to use them. If you use a GPS unit, be sure you are familiar with the unit. Bring a map and compass as a backup as electronics can malfunction unexpectedly.</a:t>
            </a:r>
          </a:p>
          <a:p>
            <a:r>
              <a:rPr lang="en-US" b="1">
                <a:solidFill>
                  <a:srgbClr val="FFFFFE"/>
                </a:solidFill>
              </a:rPr>
              <a:t>Sun Protection</a:t>
            </a:r>
            <a:r>
              <a:rPr lang="en-US">
                <a:solidFill>
                  <a:srgbClr val="FFFFFE"/>
                </a:solidFill>
              </a:rPr>
              <a:t> – Sunglasses and sunblock should be carried, even on cloudy days. Eye protection should be worn during snow travel to prevent snow-blindness which is a painful and debilitating condition.</a:t>
            </a:r>
          </a:p>
        </p:txBody>
      </p:sp>
    </p:spTree>
    <p:extLst>
      <p:ext uri="{BB962C8B-B14F-4D97-AF65-F5344CB8AC3E}">
        <p14:creationId xmlns:p14="http://schemas.microsoft.com/office/powerpoint/2010/main" val="63261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on top of a mountain&#10;&#10;Description automatically generated">
            <a:extLst>
              <a:ext uri="{FF2B5EF4-FFF2-40B4-BE49-F238E27FC236}">
                <a16:creationId xmlns:a16="http://schemas.microsoft.com/office/drawing/2014/main" id="{44A7DD21-E49B-49A6-B50D-3965341BFC9F}"/>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3491" r="-1" b="12237"/>
          <a:stretch/>
        </p:blipFill>
        <p:spPr>
          <a:xfrm>
            <a:off x="20" y="10"/>
            <a:ext cx="12191675" cy="6857990"/>
          </a:xfrm>
          <a:prstGeom prst="rect">
            <a:avLst/>
          </a:prstGeom>
        </p:spPr>
      </p:pic>
      <p:sp>
        <p:nvSpPr>
          <p:cNvPr id="2" name="Title 1"/>
          <p:cNvSpPr>
            <a:spLocks noGrp="1"/>
          </p:cNvSpPr>
          <p:nvPr>
            <p:ph type="title"/>
          </p:nvPr>
        </p:nvSpPr>
        <p:spPr>
          <a:xfrm>
            <a:off x="4976636" y="992221"/>
            <a:ext cx="6247308" cy="4873558"/>
          </a:xfrm>
        </p:spPr>
        <p:txBody>
          <a:bodyPr vert="horz" lIns="91440" tIns="45720" rIns="91440" bIns="0" rtlCol="0" anchor="ctr">
            <a:normAutofit/>
          </a:bodyPr>
          <a:lstStyle/>
          <a:p>
            <a:r>
              <a:rPr lang="en-US" sz="4800">
                <a:solidFill>
                  <a:schemeClr val="tx1"/>
                </a:solidFill>
              </a:rPr>
              <a:t>Wilderness Search and Rescue</a:t>
            </a:r>
          </a:p>
        </p:txBody>
      </p:sp>
      <p:cxnSp>
        <p:nvCxnSpPr>
          <p:cNvPr id="18" name="Straight Connector 1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750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sunset over a body of water&#10;&#10;Description automatically generated">
            <a:extLst>
              <a:ext uri="{FF2B5EF4-FFF2-40B4-BE49-F238E27FC236}">
                <a16:creationId xmlns:a16="http://schemas.microsoft.com/office/drawing/2014/main" id="{85603CF0-8D75-40EF-BAE5-30ECE6658ABF}"/>
              </a:ext>
            </a:extLst>
          </p:cNvPr>
          <p:cNvPicPr>
            <a:picLocks noChangeAspect="1"/>
          </p:cNvPicPr>
          <p:nvPr/>
        </p:nvPicPr>
        <p:blipFill rotWithShape="1">
          <a:blip r:embed="rId2">
            <a:extLst>
              <a:ext uri="{28A0092B-C50C-407E-A947-70E740481C1C}">
                <a14:useLocalDpi xmlns:a14="http://schemas.microsoft.com/office/drawing/2010/main" val="0"/>
              </a:ext>
            </a:extLst>
          </a:blip>
          <a:srcRect l="9093" t="9091"/>
          <a:stretch/>
        </p:blipFill>
        <p:spPr>
          <a:xfrm>
            <a:off x="2" y="10"/>
            <a:ext cx="12191695" cy="6857990"/>
          </a:xfrm>
          <a:prstGeom prst="rect">
            <a:avLst/>
          </a:prstGeom>
        </p:spPr>
      </p:pic>
      <p:sp>
        <p:nvSpPr>
          <p:cNvPr id="12" name="Rectangle 11">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3421" y="804520"/>
            <a:ext cx="6815731" cy="1049235"/>
          </a:xfrm>
        </p:spPr>
        <p:txBody>
          <a:bodyPr>
            <a:normAutofit/>
          </a:bodyPr>
          <a:lstStyle/>
          <a:p>
            <a:r>
              <a:rPr lang="en-US" sz="2500"/>
              <a:t>Ten Essentials/Items provided in our wilderness pack in each Aid Unit</a:t>
            </a:r>
          </a:p>
        </p:txBody>
      </p:sp>
      <p:sp>
        <p:nvSpPr>
          <p:cNvPr id="3" name="Content Placeholder 2"/>
          <p:cNvSpPr>
            <a:spLocks noGrp="1"/>
          </p:cNvSpPr>
          <p:nvPr>
            <p:ph idx="1"/>
          </p:nvPr>
        </p:nvSpPr>
        <p:spPr>
          <a:xfrm>
            <a:off x="4063421" y="2015733"/>
            <a:ext cx="6815731" cy="4021267"/>
          </a:xfrm>
        </p:spPr>
        <p:txBody>
          <a:bodyPr>
            <a:normAutofit/>
          </a:bodyPr>
          <a:lstStyle/>
          <a:p>
            <a:r>
              <a:rPr lang="en-US" b="1">
                <a:solidFill>
                  <a:srgbClr val="FFFFFE"/>
                </a:solidFill>
              </a:rPr>
              <a:t>Insulation</a:t>
            </a:r>
            <a:r>
              <a:rPr lang="en-US">
                <a:solidFill>
                  <a:srgbClr val="FFFFFE"/>
                </a:solidFill>
              </a:rPr>
              <a:t> – Weather can change suddenly. Be prepared for the worst possible weather you could encounter. Items you should include are a waterproof jacket, an extra layer of warmth (such as a fleece sweater), extra socks, gloves, and a warm hat.</a:t>
            </a:r>
          </a:p>
          <a:p>
            <a:r>
              <a:rPr lang="en-US" b="1">
                <a:solidFill>
                  <a:srgbClr val="FFFFFE"/>
                </a:solidFill>
              </a:rPr>
              <a:t>Illumination</a:t>
            </a:r>
            <a:r>
              <a:rPr lang="en-US">
                <a:solidFill>
                  <a:srgbClr val="FFFFFE"/>
                </a:solidFill>
              </a:rPr>
              <a:t> – In the event your trip lasts longer than anticipated, you could find yourself on trail in the dark. Having a flashlight or headlamp could be the difference between getting off the mountain tonight or having to wait until the next day.</a:t>
            </a:r>
          </a:p>
        </p:txBody>
      </p:sp>
    </p:spTree>
    <p:extLst>
      <p:ext uri="{BB962C8B-B14F-4D97-AF65-F5344CB8AC3E}">
        <p14:creationId xmlns:p14="http://schemas.microsoft.com/office/powerpoint/2010/main" val="39562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person, outdoor, motorcycle, grass&#10;&#10;Description automatically generated">
            <a:extLst>
              <a:ext uri="{FF2B5EF4-FFF2-40B4-BE49-F238E27FC236}">
                <a16:creationId xmlns:a16="http://schemas.microsoft.com/office/drawing/2014/main" id="{86557B64-27FB-443E-9FF3-FFC2653D82BB}"/>
              </a:ext>
            </a:extLst>
          </p:cNvPr>
          <p:cNvPicPr>
            <a:picLocks noChangeAspect="1"/>
          </p:cNvPicPr>
          <p:nvPr/>
        </p:nvPicPr>
        <p:blipFill rotWithShape="1">
          <a:blip r:embed="rId2">
            <a:extLst>
              <a:ext uri="{28A0092B-C50C-407E-A947-70E740481C1C}">
                <a14:useLocalDpi xmlns:a14="http://schemas.microsoft.com/office/drawing/2010/main" val="0"/>
              </a:ext>
            </a:extLst>
          </a:blip>
          <a:srcRect l="9093" t="6965" b="2126"/>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3421" y="804520"/>
            <a:ext cx="6815731" cy="1049235"/>
          </a:xfrm>
        </p:spPr>
        <p:txBody>
          <a:bodyPr>
            <a:normAutofit/>
          </a:bodyPr>
          <a:lstStyle/>
          <a:p>
            <a:r>
              <a:rPr lang="en-US" sz="2500"/>
              <a:t>Ten Essentials/Items provided in our wilderness pack in each Aid Unit</a:t>
            </a:r>
          </a:p>
        </p:txBody>
      </p:sp>
      <p:sp>
        <p:nvSpPr>
          <p:cNvPr id="3" name="Content Placeholder 2"/>
          <p:cNvSpPr>
            <a:spLocks noGrp="1"/>
          </p:cNvSpPr>
          <p:nvPr>
            <p:ph idx="1"/>
          </p:nvPr>
        </p:nvSpPr>
        <p:spPr>
          <a:xfrm>
            <a:off x="4063421" y="2015733"/>
            <a:ext cx="6815731" cy="4021267"/>
          </a:xfrm>
        </p:spPr>
        <p:txBody>
          <a:bodyPr>
            <a:normAutofit/>
          </a:bodyPr>
          <a:lstStyle/>
          <a:p>
            <a:r>
              <a:rPr lang="en-US" b="1">
                <a:solidFill>
                  <a:srgbClr val="FFFFFE"/>
                </a:solidFill>
              </a:rPr>
              <a:t>First Aid Supplies</a:t>
            </a:r>
            <a:r>
              <a:rPr lang="en-US">
                <a:solidFill>
                  <a:srgbClr val="FFFFFE"/>
                </a:solidFill>
              </a:rPr>
              <a:t> – There is no exact list of what a person should carry for a particular trip, but here are some suggestions that would be appropriate. Band aids, adhesive tape, gauze pads, tweezers, over-the-counter pain reliever and antihistamine, compression bandage (such as an Ace bandage), and a triangle bandage to act as an arm sling.</a:t>
            </a:r>
          </a:p>
        </p:txBody>
      </p:sp>
    </p:spTree>
    <p:extLst>
      <p:ext uri="{BB962C8B-B14F-4D97-AF65-F5344CB8AC3E}">
        <p14:creationId xmlns:p14="http://schemas.microsoft.com/office/powerpoint/2010/main" val="170578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licopter flying in the air&#10;&#10;Description automatically generated">
            <a:extLst>
              <a:ext uri="{FF2B5EF4-FFF2-40B4-BE49-F238E27FC236}">
                <a16:creationId xmlns:a16="http://schemas.microsoft.com/office/drawing/2014/main" id="{50C29DA8-DE17-4B12-AD05-26721DB9A48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620" r="-1" b="39128"/>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anchor="ctr">
            <a:normAutofit/>
          </a:bodyPr>
          <a:lstStyle/>
          <a:p>
            <a:r>
              <a:rPr lang="en-US" sz="2500">
                <a:solidFill>
                  <a:schemeClr val="tx1"/>
                </a:solidFill>
              </a:rPr>
              <a:t>Ten Essentials/Items provided in our wilderness pack in each Aid Unit</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636" y="1193800"/>
            <a:ext cx="6085091" cy="4699000"/>
          </a:xfrm>
        </p:spPr>
        <p:txBody>
          <a:bodyPr anchor="ctr">
            <a:normAutofit/>
          </a:bodyPr>
          <a:lstStyle/>
          <a:p>
            <a:r>
              <a:rPr lang="en-US" b="1"/>
              <a:t>Fire</a:t>
            </a:r>
            <a:r>
              <a:rPr lang="en-US"/>
              <a:t> – It can become very cold at night, even in the summer, and an emergency fire could be a lifesaver. Some suggestions would be a lighter, fire-starter, matches, chemical heat tabs, etc.</a:t>
            </a:r>
          </a:p>
          <a:p>
            <a:r>
              <a:rPr lang="en-US" b="1"/>
              <a:t>Repair Kit &amp; Tools</a:t>
            </a:r>
            <a:r>
              <a:rPr lang="en-US"/>
              <a:t> – Items can and will break. Build yourself an emergency repair kit to deal with backpacks that won’t zip, tears in clothing, tent poles that snap, etc. Some suggestions are duct tape, knife, safety pin, fabric patches, safety pins, etc.</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49799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sunset, outdoor, nature, sun&#10;&#10;Description automatically generated">
            <a:extLst>
              <a:ext uri="{FF2B5EF4-FFF2-40B4-BE49-F238E27FC236}">
                <a16:creationId xmlns:a16="http://schemas.microsoft.com/office/drawing/2014/main" id="{CA69058E-E8CD-4250-954D-CD360E697887}"/>
              </a:ext>
            </a:extLst>
          </p:cNvPr>
          <p:cNvPicPr>
            <a:picLocks noChangeAspect="1"/>
          </p:cNvPicPr>
          <p:nvPr/>
        </p:nvPicPr>
        <p:blipFill rotWithShape="1">
          <a:blip r:embed="rId2">
            <a:extLst>
              <a:ext uri="{28A0092B-C50C-407E-A947-70E740481C1C}">
                <a14:useLocalDpi xmlns:a14="http://schemas.microsoft.com/office/drawing/2010/main" val="0"/>
              </a:ext>
            </a:extLst>
          </a:blip>
          <a:srcRect r="15114" b="1"/>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4017" y="804520"/>
            <a:ext cx="6815731" cy="1049235"/>
          </a:xfrm>
        </p:spPr>
        <p:txBody>
          <a:bodyPr>
            <a:normAutofit/>
          </a:bodyPr>
          <a:lstStyle/>
          <a:p>
            <a:r>
              <a:rPr lang="en-US" sz="2500"/>
              <a:t>Ten Essentials/Items provided in our wilderness pack in each Aid Unit</a:t>
            </a:r>
          </a:p>
        </p:txBody>
      </p:sp>
      <p:sp>
        <p:nvSpPr>
          <p:cNvPr id="3" name="Content Placeholder 2"/>
          <p:cNvSpPr>
            <a:spLocks noGrp="1"/>
          </p:cNvSpPr>
          <p:nvPr>
            <p:ph idx="1"/>
          </p:nvPr>
        </p:nvSpPr>
        <p:spPr>
          <a:xfrm>
            <a:off x="1304017" y="2015733"/>
            <a:ext cx="6815731" cy="4021267"/>
          </a:xfrm>
        </p:spPr>
        <p:txBody>
          <a:bodyPr>
            <a:normAutofit/>
          </a:bodyPr>
          <a:lstStyle/>
          <a:p>
            <a:r>
              <a:rPr lang="en-US" b="1">
                <a:solidFill>
                  <a:srgbClr val="FFFFFE"/>
                </a:solidFill>
              </a:rPr>
              <a:t>Nutrition</a:t>
            </a:r>
            <a:r>
              <a:rPr lang="en-US">
                <a:solidFill>
                  <a:srgbClr val="FFFFFE"/>
                </a:solidFill>
              </a:rPr>
              <a:t> – Besides bringing a regular amount for the expected duration of your trip, be sure to bring extra in case you are out longer than planned, especially foods that require no cooking such as nuts, bars, etc</a:t>
            </a:r>
          </a:p>
        </p:txBody>
      </p:sp>
    </p:spTree>
    <p:extLst>
      <p:ext uri="{BB962C8B-B14F-4D97-AF65-F5344CB8AC3E}">
        <p14:creationId xmlns:p14="http://schemas.microsoft.com/office/powerpoint/2010/main" val="363102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erson in a blue shirt&#10;&#10;Description automatically generated">
            <a:extLst>
              <a:ext uri="{FF2B5EF4-FFF2-40B4-BE49-F238E27FC236}">
                <a16:creationId xmlns:a16="http://schemas.microsoft.com/office/drawing/2014/main" id="{9BBD8B8C-CB4D-4464-8BAC-A1C8D859845B}"/>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3"/>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4017" y="804520"/>
            <a:ext cx="6815731" cy="1049235"/>
          </a:xfrm>
        </p:spPr>
        <p:txBody>
          <a:bodyPr>
            <a:normAutofit/>
          </a:bodyPr>
          <a:lstStyle/>
          <a:p>
            <a:r>
              <a:rPr lang="en-US" sz="2500"/>
              <a:t>Ten Essentials/Items provided in our wilderness pack in each Aid Unit</a:t>
            </a:r>
          </a:p>
        </p:txBody>
      </p:sp>
      <p:sp>
        <p:nvSpPr>
          <p:cNvPr id="3" name="Content Placeholder 2"/>
          <p:cNvSpPr>
            <a:spLocks noGrp="1"/>
          </p:cNvSpPr>
          <p:nvPr>
            <p:ph idx="1"/>
          </p:nvPr>
        </p:nvSpPr>
        <p:spPr>
          <a:xfrm>
            <a:off x="1304017" y="2015733"/>
            <a:ext cx="6815731" cy="4021267"/>
          </a:xfrm>
        </p:spPr>
        <p:txBody>
          <a:bodyPr>
            <a:normAutofit/>
          </a:bodyPr>
          <a:lstStyle/>
          <a:p>
            <a:r>
              <a:rPr lang="en-US" b="1">
                <a:solidFill>
                  <a:srgbClr val="FFFFFE"/>
                </a:solidFill>
              </a:rPr>
              <a:t>Hydration</a:t>
            </a:r>
            <a:r>
              <a:rPr lang="en-US">
                <a:solidFill>
                  <a:srgbClr val="FFFFFE"/>
                </a:solidFill>
              </a:rPr>
              <a:t> – Remember that we drink more when we are expending extra energy so account for that when you are deciding how much water to bring. If you plan on filtering or treating water on the way, verify that water will be available and that your filtering system is working correctly before you go.</a:t>
            </a:r>
          </a:p>
        </p:txBody>
      </p:sp>
    </p:spTree>
    <p:extLst>
      <p:ext uri="{BB962C8B-B14F-4D97-AF65-F5344CB8AC3E}">
        <p14:creationId xmlns:p14="http://schemas.microsoft.com/office/powerpoint/2010/main" val="310751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80" y="804520"/>
            <a:ext cx="4176815" cy="1049235"/>
          </a:xfrm>
        </p:spPr>
        <p:txBody>
          <a:bodyPr>
            <a:normAutofit/>
          </a:bodyPr>
          <a:lstStyle/>
          <a:p>
            <a:r>
              <a:rPr lang="en-US" sz="2000"/>
              <a:t>Ten Essentials/Items provided in our wilderness pack in each Aid Unit</a:t>
            </a:r>
          </a:p>
        </p:txBody>
      </p:sp>
      <p:sp>
        <p:nvSpPr>
          <p:cNvPr id="3" name="Content Placeholder 2"/>
          <p:cNvSpPr>
            <a:spLocks noGrp="1"/>
          </p:cNvSpPr>
          <p:nvPr>
            <p:ph idx="1"/>
          </p:nvPr>
        </p:nvSpPr>
        <p:spPr>
          <a:xfrm>
            <a:off x="1451581" y="2015732"/>
            <a:ext cx="4172515" cy="3450613"/>
          </a:xfrm>
        </p:spPr>
        <p:txBody>
          <a:bodyPr>
            <a:normAutofit/>
          </a:bodyPr>
          <a:lstStyle/>
          <a:p>
            <a:r>
              <a:rPr lang="en-US" b="1"/>
              <a:t>Emergency Shelter</a:t>
            </a:r>
            <a:r>
              <a:rPr lang="en-US"/>
              <a:t> – For day hikers, this doesn't have to be a full tent, but something that will provide some warmth and help protect from the elements. Even an emergency space blanket or </a:t>
            </a:r>
            <a:r>
              <a:rPr lang="en-US" err="1"/>
              <a:t>bivy</a:t>
            </a:r>
            <a:r>
              <a:rPr lang="en-US"/>
              <a:t> will provide additional protection.</a:t>
            </a:r>
          </a:p>
        </p:txBody>
      </p:sp>
      <p:pic>
        <p:nvPicPr>
          <p:cNvPr id="5" name="Picture 4" descr="A close up of a device&#10;&#10;Description automatically generated">
            <a:extLst>
              <a:ext uri="{FF2B5EF4-FFF2-40B4-BE49-F238E27FC236}">
                <a16:creationId xmlns:a16="http://schemas.microsoft.com/office/drawing/2014/main" id="{9E63B8BA-2BAD-4BAD-9BB1-8D207280A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281999"/>
            <a:ext cx="4960442" cy="3707930"/>
          </a:xfrm>
          <a:prstGeom prst="rect">
            <a:avLst/>
          </a:prstGeom>
        </p:spPr>
      </p:pic>
    </p:spTree>
    <p:extLst>
      <p:ext uri="{BB962C8B-B14F-4D97-AF65-F5344CB8AC3E}">
        <p14:creationId xmlns:p14="http://schemas.microsoft.com/office/powerpoint/2010/main" val="219585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group of people sitting in a pile&#10;&#10;Description automatically generated">
            <a:extLst>
              <a:ext uri="{FF2B5EF4-FFF2-40B4-BE49-F238E27FC236}">
                <a16:creationId xmlns:a16="http://schemas.microsoft.com/office/drawing/2014/main" id="{52AF503D-6C0D-40F9-BBA3-3C78B692B489}"/>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9680" b="13709"/>
          <a:stretch/>
        </p:blipFill>
        <p:spPr>
          <a:xfrm>
            <a:off x="2" y="10"/>
            <a:ext cx="12191695" cy="6857990"/>
          </a:xfrm>
          <a:prstGeom prst="rect">
            <a:avLst/>
          </a:prstGeom>
        </p:spPr>
      </p:pic>
      <p:sp>
        <p:nvSpPr>
          <p:cNvPr id="15" name="Rectangle 14">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3421" y="804520"/>
            <a:ext cx="6815731" cy="1049235"/>
          </a:xfrm>
        </p:spPr>
        <p:txBody>
          <a:bodyPr>
            <a:normAutofit/>
          </a:bodyPr>
          <a:lstStyle/>
          <a:p>
            <a:r>
              <a:rPr lang="en-US" sz="2500"/>
              <a:t>NFPA 1670 Chapter 4 Wilderness SAR/</a:t>
            </a:r>
            <a:br>
              <a:rPr lang="en-US" sz="2500"/>
            </a:br>
            <a:r>
              <a:rPr lang="en-US" sz="2500"/>
              <a:t>Company Discussion</a:t>
            </a:r>
          </a:p>
        </p:txBody>
      </p:sp>
      <p:sp>
        <p:nvSpPr>
          <p:cNvPr id="3" name="Content Placeholder 2"/>
          <p:cNvSpPr>
            <a:spLocks noGrp="1"/>
          </p:cNvSpPr>
          <p:nvPr>
            <p:ph idx="1"/>
          </p:nvPr>
        </p:nvSpPr>
        <p:spPr>
          <a:xfrm>
            <a:off x="4063421" y="2015733"/>
            <a:ext cx="6815731" cy="4021267"/>
          </a:xfrm>
        </p:spPr>
        <p:txBody>
          <a:bodyPr>
            <a:normAutofit/>
          </a:bodyPr>
          <a:lstStyle/>
          <a:p>
            <a:endParaRPr lang="en-US" dirty="0">
              <a:solidFill>
                <a:srgbClr val="FFFFFE"/>
              </a:solidFill>
            </a:endParaRPr>
          </a:p>
          <a:p>
            <a:r>
              <a:rPr lang="en-US" dirty="0">
                <a:solidFill>
                  <a:srgbClr val="FFFFFE"/>
                </a:solidFill>
              </a:rPr>
              <a:t>Operating at the awareness level we shall be able to:</a:t>
            </a:r>
          </a:p>
          <a:p>
            <a:pPr lvl="1"/>
            <a:r>
              <a:rPr lang="en-US" dirty="0">
                <a:solidFill>
                  <a:srgbClr val="FFFFFE"/>
                </a:solidFill>
              </a:rPr>
              <a:t>Recognize the need for a wilderness search and rescue response.</a:t>
            </a:r>
          </a:p>
          <a:p>
            <a:pPr marL="914400" lvl="2" indent="0">
              <a:buNone/>
            </a:pPr>
            <a:endParaRPr lang="en-US" dirty="0">
              <a:solidFill>
                <a:srgbClr val="FFFFFE"/>
              </a:solidFill>
            </a:endParaRPr>
          </a:p>
          <a:p>
            <a:endParaRPr lang="en-US" dirty="0">
              <a:solidFill>
                <a:srgbClr val="FFFFFE"/>
              </a:solidFill>
            </a:endParaRPr>
          </a:p>
        </p:txBody>
      </p:sp>
    </p:spTree>
    <p:extLst>
      <p:ext uri="{BB962C8B-B14F-4D97-AF65-F5344CB8AC3E}">
        <p14:creationId xmlns:p14="http://schemas.microsoft.com/office/powerpoint/2010/main" val="5845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80" y="804520"/>
            <a:ext cx="4176815" cy="1049235"/>
          </a:xfrm>
        </p:spPr>
        <p:txBody>
          <a:bodyPr>
            <a:normAutofit/>
          </a:bodyPr>
          <a:lstStyle/>
          <a:p>
            <a:r>
              <a:rPr lang="en-US" sz="2200"/>
              <a:t>NFPA 1670 Chapter 4 Wilderness SAR/</a:t>
            </a:r>
            <a:br>
              <a:rPr lang="en-US" sz="2200"/>
            </a:br>
            <a:r>
              <a:rPr lang="en-US" sz="2200"/>
              <a:t>Company Discussion</a:t>
            </a:r>
          </a:p>
        </p:txBody>
      </p:sp>
      <p:sp>
        <p:nvSpPr>
          <p:cNvPr id="3" name="Content Placeholder 2"/>
          <p:cNvSpPr>
            <a:spLocks noGrp="1"/>
          </p:cNvSpPr>
          <p:nvPr>
            <p:ph idx="1"/>
          </p:nvPr>
        </p:nvSpPr>
        <p:spPr>
          <a:xfrm>
            <a:off x="1451581" y="2015732"/>
            <a:ext cx="4172515" cy="3450613"/>
          </a:xfrm>
        </p:spPr>
        <p:txBody>
          <a:bodyPr>
            <a:normAutofit/>
          </a:bodyPr>
          <a:lstStyle/>
          <a:p>
            <a:endParaRPr lang="en-US" dirty="0"/>
          </a:p>
          <a:p>
            <a:pPr lvl="1"/>
            <a:r>
              <a:rPr lang="en-US"/>
              <a:t>Initiate a SAR response</a:t>
            </a:r>
            <a:endParaRPr lang="en-US" b="1"/>
          </a:p>
          <a:p>
            <a:pPr lvl="1"/>
            <a:r>
              <a:rPr lang="en-US"/>
              <a:t>Initiate site control and scene management</a:t>
            </a:r>
          </a:p>
          <a:p>
            <a:endParaRPr lang="en-US" dirty="0"/>
          </a:p>
        </p:txBody>
      </p:sp>
      <p:pic>
        <p:nvPicPr>
          <p:cNvPr id="5" name="Picture 4" descr="A group of people on a raft in the water&#10;&#10;Description automatically generated">
            <a:extLst>
              <a:ext uri="{FF2B5EF4-FFF2-40B4-BE49-F238E27FC236}">
                <a16:creationId xmlns:a16="http://schemas.microsoft.com/office/drawing/2014/main" id="{51216EDD-B1F8-4016-A7A5-F1162CEA7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283" y="805583"/>
            <a:ext cx="4938697" cy="4660762"/>
          </a:xfrm>
          <a:prstGeom prst="rect">
            <a:avLst/>
          </a:prstGeom>
        </p:spPr>
      </p:pic>
    </p:spTree>
    <p:extLst>
      <p:ext uri="{BB962C8B-B14F-4D97-AF65-F5344CB8AC3E}">
        <p14:creationId xmlns:p14="http://schemas.microsoft.com/office/powerpoint/2010/main" val="210230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on top of a mountain&#10;&#10;Description automatically generated">
            <a:extLst>
              <a:ext uri="{FF2B5EF4-FFF2-40B4-BE49-F238E27FC236}">
                <a16:creationId xmlns:a16="http://schemas.microsoft.com/office/drawing/2014/main" id="{DEE69EE6-DE74-4E39-A354-3B03AC6FC3A6}"/>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3491" r="-1" b="12237"/>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anchor="ctr">
            <a:normAutofit/>
          </a:bodyPr>
          <a:lstStyle/>
          <a:p>
            <a:r>
              <a:rPr lang="en-US" dirty="0"/>
              <a:t>NFPA 1670 Chapter 4 Wilderness SAR/</a:t>
            </a:r>
            <a:br>
              <a:rPr lang="en-US" dirty="0"/>
            </a:br>
            <a:r>
              <a:rPr lang="en-US" dirty="0"/>
              <a:t>Company Discussion</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636" y="1193800"/>
            <a:ext cx="6085091" cy="4699000"/>
          </a:xfrm>
        </p:spPr>
        <p:txBody>
          <a:bodyPr anchor="ctr">
            <a:normAutofit/>
          </a:bodyPr>
          <a:lstStyle/>
          <a:p>
            <a:pPr>
              <a:lnSpc>
                <a:spcPct val="110000"/>
              </a:lnSpc>
            </a:pPr>
            <a:r>
              <a:rPr lang="en-US" sz="1700"/>
              <a:t>Be able to recognize the general hazards associated with wilderness search and rescue</a:t>
            </a:r>
          </a:p>
          <a:p>
            <a:pPr lvl="1">
              <a:lnSpc>
                <a:spcPct val="110000"/>
              </a:lnSpc>
            </a:pPr>
            <a:r>
              <a:rPr lang="en-US" sz="1700" b="1"/>
              <a:t>What are the hazards?</a:t>
            </a:r>
          </a:p>
          <a:p>
            <a:pPr>
              <a:lnSpc>
                <a:spcPct val="110000"/>
              </a:lnSpc>
            </a:pPr>
            <a:r>
              <a:rPr lang="en-US" sz="1700"/>
              <a:t>Recognize the type of terrain involved in wilderness search and rescue</a:t>
            </a:r>
          </a:p>
          <a:p>
            <a:pPr lvl="1">
              <a:lnSpc>
                <a:spcPct val="110000"/>
              </a:lnSpc>
            </a:pPr>
            <a:r>
              <a:rPr lang="en-US" sz="1700" b="1"/>
              <a:t>What type of terrain could be involved? Are we setup for this type of specialty for each of your terrain examples?</a:t>
            </a:r>
          </a:p>
          <a:p>
            <a:pPr>
              <a:lnSpc>
                <a:spcPct val="110000"/>
              </a:lnSpc>
            </a:pPr>
            <a:r>
              <a:rPr lang="en-US" sz="1700"/>
              <a:t>Recognize the limitations of conventional emergency response skills and equipment</a:t>
            </a:r>
          </a:p>
          <a:p>
            <a:pPr lvl="1">
              <a:lnSpc>
                <a:spcPct val="110000"/>
              </a:lnSpc>
            </a:pPr>
            <a:r>
              <a:rPr lang="en-US" sz="1700" b="1"/>
              <a:t>Will our conventional operations work in the wilderness?</a:t>
            </a:r>
          </a:p>
          <a:p>
            <a:pPr lvl="1">
              <a:lnSpc>
                <a:spcPct val="110000"/>
              </a:lnSpc>
            </a:pPr>
            <a:r>
              <a:rPr lang="en-US" sz="1700"/>
              <a:t>all information needed, in most cases until SAR.</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1082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93523" y="804519"/>
            <a:ext cx="3160501" cy="4431360"/>
          </a:xfrm>
        </p:spPr>
        <p:txBody>
          <a:bodyPr anchor="ctr">
            <a:normAutofit/>
          </a:bodyPr>
          <a:lstStyle/>
          <a:p>
            <a:r>
              <a:rPr lang="en-US" dirty="0"/>
              <a:t>NFPA 1670 Chapter 4 Wilderness SAR/</a:t>
            </a:r>
            <a:br>
              <a:rPr lang="en-US" dirty="0"/>
            </a:br>
            <a:r>
              <a:rPr lang="en-US" dirty="0"/>
              <a:t>Company Discussion</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37863" y="804520"/>
            <a:ext cx="6102559" cy="4431359"/>
          </a:xfrm>
        </p:spPr>
        <p:txBody>
          <a:bodyPr anchor="ctr">
            <a:normAutofit/>
          </a:bodyPr>
          <a:lstStyle/>
          <a:p>
            <a:r>
              <a:rPr lang="en-US" sz="1700"/>
              <a:t>Initiate the collection and recording of information necessary to assist operational personnel</a:t>
            </a:r>
            <a:endParaRPr lang="en-US" sz="1700" b="1" u="sng"/>
          </a:p>
          <a:p>
            <a:pPr lvl="1"/>
            <a:r>
              <a:rPr lang="en-US" sz="1700" b="1"/>
              <a:t>What information do we want to gather?</a:t>
            </a:r>
          </a:p>
          <a:p>
            <a:pPr lvl="2"/>
            <a:r>
              <a:rPr lang="en-US" sz="1700" b="1"/>
              <a:t>Name(s)</a:t>
            </a:r>
          </a:p>
          <a:p>
            <a:pPr lvl="2"/>
            <a:r>
              <a:rPr lang="en-US" sz="1700" b="1"/>
              <a:t>DOB</a:t>
            </a:r>
          </a:p>
          <a:p>
            <a:pPr lvl="2"/>
            <a:r>
              <a:rPr lang="en-US" sz="1700" b="1"/>
              <a:t>Last Known Location</a:t>
            </a:r>
          </a:p>
          <a:p>
            <a:pPr lvl="2"/>
            <a:r>
              <a:rPr lang="en-US" sz="1700" b="1"/>
              <a:t>Condition</a:t>
            </a:r>
          </a:p>
          <a:p>
            <a:pPr lvl="2"/>
            <a:r>
              <a:rPr lang="en-US" sz="1700" b="1"/>
              <a:t>Equipment they had with them</a:t>
            </a:r>
          </a:p>
          <a:p>
            <a:pPr lvl="1"/>
            <a:r>
              <a:rPr lang="en-US" sz="1700" b="1"/>
              <a:t>We also want to start recording information as it comes in as well as our operations.</a:t>
            </a:r>
          </a:p>
          <a:p>
            <a:pPr lvl="1"/>
            <a:r>
              <a:rPr lang="en-US" sz="1700"/>
              <a:t>Try to keep them onsite until you can gather information</a:t>
            </a:r>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83702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80" y="804520"/>
            <a:ext cx="4176815" cy="1049235"/>
          </a:xfrm>
        </p:spPr>
        <p:txBody>
          <a:bodyPr>
            <a:normAutofit/>
          </a:bodyPr>
          <a:lstStyle/>
          <a:p>
            <a:r>
              <a:rPr lang="en-US" dirty="0"/>
              <a:t>Introduction</a:t>
            </a:r>
          </a:p>
        </p:txBody>
      </p:sp>
      <p:sp>
        <p:nvSpPr>
          <p:cNvPr id="3" name="Content Placeholder 2"/>
          <p:cNvSpPr>
            <a:spLocks noGrp="1"/>
          </p:cNvSpPr>
          <p:nvPr>
            <p:ph idx="1"/>
          </p:nvPr>
        </p:nvSpPr>
        <p:spPr>
          <a:xfrm>
            <a:off x="1451581" y="2015732"/>
            <a:ext cx="4172515" cy="3450613"/>
          </a:xfrm>
        </p:spPr>
        <p:txBody>
          <a:bodyPr>
            <a:normAutofit/>
          </a:bodyPr>
          <a:lstStyle/>
          <a:p>
            <a:r>
              <a:rPr lang="en-US" dirty="0"/>
              <a:t>There are three levels to Wilderness Search and Rescue</a:t>
            </a:r>
          </a:p>
          <a:p>
            <a:pPr lvl="1"/>
            <a:r>
              <a:rPr lang="en-US" dirty="0"/>
              <a:t>Awareness </a:t>
            </a:r>
          </a:p>
          <a:p>
            <a:pPr lvl="1"/>
            <a:r>
              <a:rPr lang="en-US" dirty="0"/>
              <a:t>Operations </a:t>
            </a:r>
          </a:p>
          <a:p>
            <a:pPr lvl="1"/>
            <a:r>
              <a:rPr lang="en-US" dirty="0"/>
              <a:t>Technician </a:t>
            </a:r>
          </a:p>
          <a:p>
            <a:pPr marL="914400" lvl="2" indent="0">
              <a:buNone/>
            </a:pPr>
            <a:endParaRPr lang="en-US" dirty="0"/>
          </a:p>
        </p:txBody>
      </p:sp>
      <p:pic>
        <p:nvPicPr>
          <p:cNvPr id="5" name="Picture 4" descr="A picture containing person, standing, truck, people&#10;&#10;Description automatically generated">
            <a:extLst>
              <a:ext uri="{FF2B5EF4-FFF2-40B4-BE49-F238E27FC236}">
                <a16:creationId xmlns:a16="http://schemas.microsoft.com/office/drawing/2014/main" id="{C4E8E3B7-BF65-45FB-8CAD-6943B51D3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123" y="805583"/>
            <a:ext cx="3699017" cy="4660762"/>
          </a:xfrm>
          <a:prstGeom prst="rect">
            <a:avLst/>
          </a:prstGeom>
        </p:spPr>
      </p:pic>
    </p:spTree>
    <p:extLst>
      <p:ext uri="{BB962C8B-B14F-4D97-AF65-F5344CB8AC3E}">
        <p14:creationId xmlns:p14="http://schemas.microsoft.com/office/powerpoint/2010/main" val="24864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6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80" y="804520"/>
            <a:ext cx="3530157" cy="1049235"/>
          </a:xfrm>
        </p:spPr>
        <p:txBody>
          <a:bodyPr>
            <a:normAutofit/>
          </a:bodyPr>
          <a:lstStyle/>
          <a:p>
            <a:r>
              <a:rPr lang="en-US" sz="2200"/>
              <a:t>NFPA 1670 Chapter 4 Wilderness SAR/</a:t>
            </a:r>
            <a:br>
              <a:rPr lang="en-US" sz="2200"/>
            </a:br>
            <a:r>
              <a:rPr lang="en-US" sz="2200"/>
              <a:t>Company Discussion</a:t>
            </a:r>
          </a:p>
        </p:txBody>
      </p:sp>
      <p:sp>
        <p:nvSpPr>
          <p:cNvPr id="3" name="Content Placeholder 2"/>
          <p:cNvSpPr>
            <a:spLocks noGrp="1"/>
          </p:cNvSpPr>
          <p:nvPr>
            <p:ph idx="1"/>
          </p:nvPr>
        </p:nvSpPr>
        <p:spPr>
          <a:xfrm>
            <a:off x="1451581" y="2015732"/>
            <a:ext cx="3526523" cy="3450613"/>
          </a:xfrm>
        </p:spPr>
        <p:txBody>
          <a:bodyPr>
            <a:normAutofit/>
          </a:bodyPr>
          <a:lstStyle/>
          <a:p>
            <a:r>
              <a:rPr lang="en-US"/>
              <a:t>Identify and isolate any reporting parties and witnesses</a:t>
            </a:r>
          </a:p>
          <a:p>
            <a:pPr lvl="1"/>
            <a:r>
              <a:rPr lang="en-US"/>
              <a:t>all information needed, in most cases until SAR</a:t>
            </a:r>
          </a:p>
        </p:txBody>
      </p:sp>
      <p:grpSp>
        <p:nvGrpSpPr>
          <p:cNvPr id="12" name="Group 11">
            <a:extLst>
              <a:ext uri="{FF2B5EF4-FFF2-40B4-BE49-F238E27FC236}">
                <a16:creationId xmlns:a16="http://schemas.microsoft.com/office/drawing/2014/main" id="{F6ECD7E6-4E68-4AA6-864A-6828B6EC1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3" name="Rectangle 12">
              <a:extLst>
                <a:ext uri="{FF2B5EF4-FFF2-40B4-BE49-F238E27FC236}">
                  <a16:creationId xmlns:a16="http://schemas.microsoft.com/office/drawing/2014/main" id="{5015161F-D342-4A16-AA7A-F3ECC1284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9EC793-B1FE-496C-A671-5F366326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A person that is standing in the snow&#10;&#10;Description automatically generated">
            <a:extLst>
              <a:ext uri="{FF2B5EF4-FFF2-40B4-BE49-F238E27FC236}">
                <a16:creationId xmlns:a16="http://schemas.microsoft.com/office/drawing/2014/main" id="{8CEA324D-D3E6-474C-BDF3-0EF8260AEE80}"/>
              </a:ext>
            </a:extLst>
          </p:cNvPr>
          <p:cNvPicPr>
            <a:picLocks noChangeAspect="1"/>
          </p:cNvPicPr>
          <p:nvPr/>
        </p:nvPicPr>
        <p:blipFill rotWithShape="1">
          <a:blip r:embed="rId3">
            <a:extLst>
              <a:ext uri="{28A0092B-C50C-407E-A947-70E740481C1C}">
                <a14:useLocalDpi xmlns:a14="http://schemas.microsoft.com/office/drawing/2010/main" val="0"/>
              </a:ext>
            </a:extLst>
          </a:blip>
          <a:srcRect l="17616" r="1478"/>
          <a:stretch/>
        </p:blipFill>
        <p:spPr>
          <a:xfrm>
            <a:off x="6093926" y="1116345"/>
            <a:ext cx="4821551" cy="3866172"/>
          </a:xfrm>
          <a:prstGeom prst="rect">
            <a:avLst/>
          </a:prstGeom>
        </p:spPr>
      </p:pic>
    </p:spTree>
    <p:extLst>
      <p:ext uri="{BB962C8B-B14F-4D97-AF65-F5344CB8AC3E}">
        <p14:creationId xmlns:p14="http://schemas.microsoft.com/office/powerpoint/2010/main" val="241886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erson wearing a helmet&#10;&#10;Description automatically generated">
            <a:extLst>
              <a:ext uri="{FF2B5EF4-FFF2-40B4-BE49-F238E27FC236}">
                <a16:creationId xmlns:a16="http://schemas.microsoft.com/office/drawing/2014/main" id="{B9470513-3C56-405F-B658-4E493D6B086D}"/>
              </a:ext>
            </a:extLst>
          </p:cNvPr>
          <p:cNvPicPr>
            <a:picLocks noChangeAspect="1"/>
          </p:cNvPicPr>
          <p:nvPr/>
        </p:nvPicPr>
        <p:blipFill rotWithShape="1">
          <a:blip r:embed="rId2">
            <a:extLst>
              <a:ext uri="{28A0092B-C50C-407E-A947-70E740481C1C}">
                <a14:useLocalDpi xmlns:a14="http://schemas.microsoft.com/office/drawing/2010/main" val="0"/>
              </a:ext>
            </a:extLst>
          </a:blip>
          <a:srcRect t="8108" r="9093" b="983"/>
          <a:stretch/>
        </p:blipFill>
        <p:spPr>
          <a:xfrm>
            <a:off x="2" y="10"/>
            <a:ext cx="12191695" cy="6857990"/>
          </a:xfrm>
          <a:prstGeom prst="rect">
            <a:avLst/>
          </a:prstGeom>
        </p:spPr>
      </p:pic>
      <p:sp>
        <p:nvSpPr>
          <p:cNvPr id="12"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4017" y="804520"/>
            <a:ext cx="6815731" cy="1049235"/>
          </a:xfrm>
        </p:spPr>
        <p:txBody>
          <a:bodyPr>
            <a:normAutofit/>
          </a:bodyPr>
          <a:lstStyle/>
          <a:p>
            <a:r>
              <a:rPr lang="en-US" sz="2500"/>
              <a:t>NFPA 1670 Chapter 4 Wilderness SAR/</a:t>
            </a:r>
            <a:br>
              <a:rPr lang="en-US" sz="2500"/>
            </a:br>
            <a:r>
              <a:rPr lang="en-US" sz="2500"/>
              <a:t>Company Discussion</a:t>
            </a:r>
          </a:p>
        </p:txBody>
      </p:sp>
      <p:sp>
        <p:nvSpPr>
          <p:cNvPr id="3" name="Content Placeholder 2"/>
          <p:cNvSpPr>
            <a:spLocks noGrp="1"/>
          </p:cNvSpPr>
          <p:nvPr>
            <p:ph idx="1"/>
          </p:nvPr>
        </p:nvSpPr>
        <p:spPr>
          <a:xfrm>
            <a:off x="1304017" y="2015733"/>
            <a:ext cx="6815731" cy="4021267"/>
          </a:xfrm>
        </p:spPr>
        <p:txBody>
          <a:bodyPr>
            <a:normAutofit/>
          </a:bodyPr>
          <a:lstStyle/>
          <a:p>
            <a:r>
              <a:rPr lang="en-US">
                <a:solidFill>
                  <a:srgbClr val="FFFFFE"/>
                </a:solidFill>
              </a:rPr>
              <a:t>When operating at the operations level we shall be able to:</a:t>
            </a:r>
          </a:p>
          <a:p>
            <a:r>
              <a:rPr lang="en-US">
                <a:solidFill>
                  <a:srgbClr val="FFFFFE"/>
                </a:solidFill>
              </a:rPr>
              <a:t>Size up existing and potential conditions where the operation will be performed</a:t>
            </a:r>
          </a:p>
          <a:p>
            <a:pPr lvl="1"/>
            <a:r>
              <a:rPr lang="en-US" b="1">
                <a:solidFill>
                  <a:srgbClr val="FFFFFE"/>
                </a:solidFill>
              </a:rPr>
              <a:t>What are we sizing up?</a:t>
            </a:r>
          </a:p>
          <a:p>
            <a:pPr lvl="2"/>
            <a:r>
              <a:rPr lang="en-US" b="1">
                <a:solidFill>
                  <a:srgbClr val="FFFFFE"/>
                </a:solidFill>
              </a:rPr>
              <a:t>Can we operate in these conditions? Terrain, daylight, weather.</a:t>
            </a:r>
          </a:p>
        </p:txBody>
      </p:sp>
    </p:spTree>
    <p:extLst>
      <p:ext uri="{BB962C8B-B14F-4D97-AF65-F5344CB8AC3E}">
        <p14:creationId xmlns:p14="http://schemas.microsoft.com/office/powerpoint/2010/main" val="18582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helicopter flying in the sky&#10;&#10;Description automatically generated">
            <a:extLst>
              <a:ext uri="{FF2B5EF4-FFF2-40B4-BE49-F238E27FC236}">
                <a16:creationId xmlns:a16="http://schemas.microsoft.com/office/drawing/2014/main" id="{E3A1EF88-983F-4E5A-A828-B0396E0F041D}"/>
              </a:ext>
            </a:extLst>
          </p:cNvPr>
          <p:cNvPicPr>
            <a:picLocks noChangeAspect="1"/>
          </p:cNvPicPr>
          <p:nvPr/>
        </p:nvPicPr>
        <p:blipFill rotWithShape="1">
          <a:blip r:embed="rId2">
            <a:extLst>
              <a:ext uri="{28A0092B-C50C-407E-A947-70E740481C1C}">
                <a14:useLocalDpi xmlns:a14="http://schemas.microsoft.com/office/drawing/2010/main" val="0"/>
              </a:ext>
            </a:extLst>
          </a:blip>
          <a:srcRect l="9093" b="9091"/>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3421" y="804520"/>
            <a:ext cx="6815731" cy="1049235"/>
          </a:xfrm>
        </p:spPr>
        <p:txBody>
          <a:bodyPr>
            <a:normAutofit/>
          </a:bodyPr>
          <a:lstStyle/>
          <a:p>
            <a:r>
              <a:rPr lang="en-US" sz="2500"/>
              <a:t>NFPA 1670 Chapter 4 Wilderness SAR/</a:t>
            </a:r>
            <a:br>
              <a:rPr lang="en-US" sz="2500"/>
            </a:br>
            <a:r>
              <a:rPr lang="en-US" sz="2500"/>
              <a:t>Company Discussion</a:t>
            </a:r>
          </a:p>
        </p:txBody>
      </p:sp>
      <p:sp>
        <p:nvSpPr>
          <p:cNvPr id="3" name="Content Placeholder 2"/>
          <p:cNvSpPr>
            <a:spLocks noGrp="1"/>
          </p:cNvSpPr>
          <p:nvPr>
            <p:ph idx="1"/>
          </p:nvPr>
        </p:nvSpPr>
        <p:spPr>
          <a:xfrm>
            <a:off x="4063421" y="2015733"/>
            <a:ext cx="6815731" cy="4021267"/>
          </a:xfrm>
        </p:spPr>
        <p:txBody>
          <a:bodyPr>
            <a:normAutofit/>
          </a:bodyPr>
          <a:lstStyle/>
          <a:p>
            <a:r>
              <a:rPr lang="en-US">
                <a:solidFill>
                  <a:srgbClr val="FFFFFE"/>
                </a:solidFill>
              </a:rPr>
              <a:t>Requesting and interfacing with SAR</a:t>
            </a:r>
          </a:p>
          <a:p>
            <a:pPr lvl="1"/>
            <a:r>
              <a:rPr lang="en-US">
                <a:solidFill>
                  <a:srgbClr val="FFFFFE"/>
                </a:solidFill>
              </a:rPr>
              <a:t>Anytime that we are operating in the wilderness SAR SHALL be requested.</a:t>
            </a:r>
          </a:p>
          <a:p>
            <a:pPr lvl="1"/>
            <a:r>
              <a:rPr lang="en-US">
                <a:solidFill>
                  <a:srgbClr val="FFFFFE"/>
                </a:solidFill>
              </a:rPr>
              <a:t>A unified command shall be setup</a:t>
            </a:r>
          </a:p>
        </p:txBody>
      </p:sp>
    </p:spTree>
    <p:extLst>
      <p:ext uri="{BB962C8B-B14F-4D97-AF65-F5344CB8AC3E}">
        <p14:creationId xmlns:p14="http://schemas.microsoft.com/office/powerpoint/2010/main" val="211111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group of people wearing costumes&#10;&#10;Description automatically generated">
            <a:extLst>
              <a:ext uri="{FF2B5EF4-FFF2-40B4-BE49-F238E27FC236}">
                <a16:creationId xmlns:a16="http://schemas.microsoft.com/office/drawing/2014/main" id="{BFCC0321-C88F-4B55-9DB2-3A2EEF33960A}"/>
              </a:ext>
            </a:extLst>
          </p:cNvPr>
          <p:cNvPicPr>
            <a:picLocks noChangeAspect="1"/>
          </p:cNvPicPr>
          <p:nvPr/>
        </p:nvPicPr>
        <p:blipFill rotWithShape="1">
          <a:blip r:embed="rId2">
            <a:extLst>
              <a:ext uri="{28A0092B-C50C-407E-A947-70E740481C1C}">
                <a14:useLocalDpi xmlns:a14="http://schemas.microsoft.com/office/drawing/2010/main" val="0"/>
              </a:ext>
            </a:extLst>
          </a:blip>
          <a:srcRect t="9772" r="-1" b="5956"/>
          <a:stretch/>
        </p:blipFill>
        <p:spPr>
          <a:xfrm>
            <a:off x="2" y="10"/>
            <a:ext cx="12191695" cy="6857990"/>
          </a:xfrm>
          <a:prstGeom prst="rect">
            <a:avLst/>
          </a:prstGeom>
        </p:spPr>
      </p:pic>
      <p:sp>
        <p:nvSpPr>
          <p:cNvPr id="40" name="Rectangle 3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3421" y="804520"/>
            <a:ext cx="6815731" cy="1049235"/>
          </a:xfrm>
        </p:spPr>
        <p:txBody>
          <a:bodyPr>
            <a:normAutofit/>
          </a:bodyPr>
          <a:lstStyle/>
          <a:p>
            <a:r>
              <a:rPr lang="en-US" sz="2500"/>
              <a:t>NFPA 1670 Chapter 4 Wilderness SAR/</a:t>
            </a:r>
            <a:br>
              <a:rPr lang="en-US" sz="2500"/>
            </a:br>
            <a:r>
              <a:rPr lang="en-US" sz="2500"/>
              <a:t>Company Discussion</a:t>
            </a:r>
          </a:p>
        </p:txBody>
      </p:sp>
      <p:sp>
        <p:nvSpPr>
          <p:cNvPr id="3" name="Content Placeholder 2"/>
          <p:cNvSpPr>
            <a:spLocks noGrp="1"/>
          </p:cNvSpPr>
          <p:nvPr>
            <p:ph idx="1"/>
          </p:nvPr>
        </p:nvSpPr>
        <p:spPr>
          <a:xfrm>
            <a:off x="4063421" y="2015733"/>
            <a:ext cx="6815731" cy="4021267"/>
          </a:xfrm>
        </p:spPr>
        <p:txBody>
          <a:bodyPr>
            <a:normAutofit/>
          </a:bodyPr>
          <a:lstStyle/>
          <a:p>
            <a:r>
              <a:rPr lang="en-US">
                <a:solidFill>
                  <a:srgbClr val="FFFFFE"/>
                </a:solidFill>
              </a:rPr>
              <a:t>Provide medical care that meets protocol for wilderness response</a:t>
            </a:r>
          </a:p>
          <a:p>
            <a:pPr lvl="2"/>
            <a:r>
              <a:rPr lang="en-US">
                <a:solidFill>
                  <a:srgbClr val="FFFFFE"/>
                </a:solidFill>
              </a:rPr>
              <a:t>Spinal Mobilization Restriction</a:t>
            </a:r>
          </a:p>
          <a:p>
            <a:pPr lvl="3"/>
            <a:r>
              <a:rPr lang="en-US">
                <a:solidFill>
                  <a:srgbClr val="FFFFFE"/>
                </a:solidFill>
              </a:rPr>
              <a:t>Risk of SMR versus benefits should be weighed in special circumstances such as prolonged extrication from remote wilderness or technical rescue situations. Risks include emesis with subsequent airway compromise, pressure sores and extreme patient discomfort. Rescuer must carefully consider the index of suspicion for injury.</a:t>
            </a:r>
          </a:p>
        </p:txBody>
      </p:sp>
    </p:spTree>
    <p:extLst>
      <p:ext uri="{BB962C8B-B14F-4D97-AF65-F5344CB8AC3E}">
        <p14:creationId xmlns:p14="http://schemas.microsoft.com/office/powerpoint/2010/main" val="148555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hat talking on a cell phone&#10;&#10;Description automatically generated">
            <a:extLst>
              <a:ext uri="{FF2B5EF4-FFF2-40B4-BE49-F238E27FC236}">
                <a16:creationId xmlns:a16="http://schemas.microsoft.com/office/drawing/2014/main" id="{4050F5D2-8398-4169-8FE4-DE04481F31B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313" r="-1" b="-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anchor="ctr">
            <a:normAutofit/>
          </a:bodyPr>
          <a:lstStyle/>
          <a:p>
            <a:r>
              <a:rPr lang="en-US">
                <a:solidFill>
                  <a:schemeClr val="tx1"/>
                </a:solidFill>
              </a:rPr>
              <a:t>NFPA 1670 Chapter 4 Wilderness SAR/</a:t>
            </a:r>
            <a:br>
              <a:rPr lang="en-US">
                <a:solidFill>
                  <a:schemeClr val="tx1"/>
                </a:solidFill>
              </a:rPr>
            </a:br>
            <a:r>
              <a:rPr lang="en-US">
                <a:solidFill>
                  <a:schemeClr val="tx1"/>
                </a:solidFill>
              </a:rPr>
              <a:t>Company Discussion</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636" y="1193800"/>
            <a:ext cx="6085091" cy="4699000"/>
          </a:xfrm>
        </p:spPr>
        <p:txBody>
          <a:bodyPr anchor="ctr">
            <a:normAutofit/>
          </a:bodyPr>
          <a:lstStyle/>
          <a:p>
            <a:pPr marL="914400" lvl="2" indent="0">
              <a:buNone/>
            </a:pPr>
            <a:r>
              <a:rPr lang="en-US"/>
              <a:t>Wound care</a:t>
            </a:r>
          </a:p>
          <a:p>
            <a:pPr lvl="3"/>
            <a:r>
              <a:rPr lang="en-US"/>
              <a:t>Designation of Condition: Significant tissue trauma in a wilderness setting resulting in open wounds is at an increased risk of infection over and above what is normally encountered by EMS.</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69940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wimming in the water&#10;&#10;Description automatically generated">
            <a:extLst>
              <a:ext uri="{FF2B5EF4-FFF2-40B4-BE49-F238E27FC236}">
                <a16:creationId xmlns:a16="http://schemas.microsoft.com/office/drawing/2014/main" id="{E79E776F-BBEB-488F-BBD7-93BC6BE66FD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34400"/>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anchor="ctr">
            <a:normAutofit/>
          </a:bodyPr>
          <a:lstStyle/>
          <a:p>
            <a:r>
              <a:rPr lang="en-US">
                <a:solidFill>
                  <a:schemeClr val="tx1"/>
                </a:solidFill>
              </a:rPr>
              <a:t>NFPA 1670 Chapter 4 Wilderness SAR/</a:t>
            </a:r>
            <a:br>
              <a:rPr lang="en-US">
                <a:solidFill>
                  <a:schemeClr val="tx1"/>
                </a:solidFill>
              </a:rPr>
            </a:br>
            <a:r>
              <a:rPr lang="en-US">
                <a:solidFill>
                  <a:schemeClr val="tx1"/>
                </a:solidFill>
              </a:rPr>
              <a:t>Company Discussion</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636" y="1193800"/>
            <a:ext cx="6085091" cy="4699000"/>
          </a:xfrm>
        </p:spPr>
        <p:txBody>
          <a:bodyPr anchor="ctr">
            <a:normAutofit/>
          </a:bodyPr>
          <a:lstStyle/>
          <a:p>
            <a:r>
              <a:rPr lang="en-US" dirty="0"/>
              <a:t>Use personal survival, body management, and preparedness skills.</a:t>
            </a:r>
          </a:p>
          <a:p>
            <a:r>
              <a:rPr lang="en-US" dirty="0"/>
              <a:t>Travel through the wilderness while minimizing risk to the rescuers?</a:t>
            </a:r>
          </a:p>
          <a:p>
            <a:r>
              <a:rPr lang="en-US" dirty="0"/>
              <a:t>Acquire information on current and forecasted weather</a:t>
            </a:r>
          </a:p>
          <a:p>
            <a:pPr marL="457200" lvl="1" indent="0">
              <a:buNone/>
            </a:pPr>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26140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1002165"/>
            <a:ext cx="9603275" cy="1371580"/>
          </a:xfrm>
        </p:spPr>
        <p:txBody>
          <a:bodyPr>
            <a:normAutofit/>
          </a:bodyPr>
          <a:lstStyle/>
          <a:p>
            <a:r>
              <a:rPr lang="en-US" sz="3600" b="1" dirty="0">
                <a:solidFill>
                  <a:srgbClr val="FFFFFF"/>
                </a:solidFill>
              </a:rPr>
              <a:t>Reference</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51580" y="2965045"/>
            <a:ext cx="9436404" cy="3087524"/>
          </a:xfrm>
        </p:spPr>
        <p:txBody>
          <a:bodyPr>
            <a:normAutofit/>
          </a:bodyPr>
          <a:lstStyle/>
          <a:p>
            <a:endParaRPr lang="en-US" dirty="0"/>
          </a:p>
          <a:p>
            <a:pPr lvl="1"/>
            <a:r>
              <a:rPr lang="en-US" dirty="0"/>
              <a:t>WAC 296-305-05113 Technical Rescue Operations Specialties</a:t>
            </a:r>
          </a:p>
          <a:p>
            <a:pPr lvl="1"/>
            <a:r>
              <a:rPr lang="en-US" dirty="0"/>
              <a:t> NFPA 1670 Chapter 4 General Requirements </a:t>
            </a:r>
          </a:p>
          <a:p>
            <a:pPr lvl="1"/>
            <a:r>
              <a:rPr lang="en-US" dirty="0"/>
              <a:t>NFPA 1670 Chapter 10 Wilderness Search and Rescue</a:t>
            </a:r>
          </a:p>
          <a:p>
            <a:pPr marL="914400" lvl="2" indent="0">
              <a:buNone/>
            </a:pPr>
            <a:endParaRPr lang="en-US" dirty="0"/>
          </a:p>
        </p:txBody>
      </p:sp>
    </p:spTree>
    <p:extLst>
      <p:ext uri="{BB962C8B-B14F-4D97-AF65-F5344CB8AC3E}">
        <p14:creationId xmlns:p14="http://schemas.microsoft.com/office/powerpoint/2010/main" val="34838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a:t>Definitions</a:t>
            </a:r>
          </a:p>
        </p:txBody>
      </p:sp>
      <p:cxnSp>
        <p:nvCxnSpPr>
          <p:cNvPr id="21"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2"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23" name="Content Placeholder 2">
            <a:extLst>
              <a:ext uri="{FF2B5EF4-FFF2-40B4-BE49-F238E27FC236}">
                <a16:creationId xmlns:a16="http://schemas.microsoft.com/office/drawing/2014/main" id="{B1662FB8-1EBA-4E35-87D7-6FB1AF07E554}"/>
              </a:ext>
            </a:extLst>
          </p:cNvPr>
          <p:cNvGraphicFramePr>
            <a:graphicFrameLocks noGrp="1"/>
          </p:cNvGraphicFramePr>
          <p:nvPr>
            <p:ph idx="1"/>
            <p:extLst>
              <p:ext uri="{D42A27DB-BD31-4B8C-83A1-F6EECF244321}">
                <p14:modId xmlns:p14="http://schemas.microsoft.com/office/powerpoint/2010/main" val="924152572"/>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371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804519"/>
            <a:ext cx="9291215" cy="1049235"/>
          </a:xfrm>
        </p:spPr>
        <p:txBody>
          <a:bodyPr>
            <a:normAutofit/>
          </a:bodyPr>
          <a:lstStyle/>
          <a:p>
            <a:r>
              <a:rPr lang="en-US" dirty="0"/>
              <a:t>Definitions</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1F2D1925-1AB8-432E-8F00-FE5D24BE3665}"/>
              </a:ext>
            </a:extLst>
          </p:cNvPr>
          <p:cNvGraphicFramePr>
            <a:graphicFrameLocks noGrp="1"/>
          </p:cNvGraphicFramePr>
          <p:nvPr>
            <p:ph idx="1"/>
            <p:extLst>
              <p:ext uri="{D42A27DB-BD31-4B8C-83A1-F6EECF244321}">
                <p14:modId xmlns:p14="http://schemas.microsoft.com/office/powerpoint/2010/main" val="2010639137"/>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417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licopter flying in the air&#10;&#10;Description automatically generated">
            <a:extLst>
              <a:ext uri="{FF2B5EF4-FFF2-40B4-BE49-F238E27FC236}">
                <a16:creationId xmlns:a16="http://schemas.microsoft.com/office/drawing/2014/main" id="{4F20CA41-AB29-4DB4-A87D-71BE7993AE9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095" r="-1" b="12316"/>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anchor="ctr">
            <a:normAutofit/>
          </a:bodyPr>
          <a:lstStyle/>
          <a:p>
            <a:r>
              <a:rPr lang="en-US">
                <a:solidFill>
                  <a:schemeClr val="tx1"/>
                </a:solidFill>
              </a:rPr>
              <a:t>Procedure</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636" y="1193800"/>
            <a:ext cx="6085091" cy="4699000"/>
          </a:xfrm>
        </p:spPr>
        <p:txBody>
          <a:bodyPr anchor="ctr">
            <a:normAutofit/>
          </a:bodyPr>
          <a:lstStyle/>
          <a:p>
            <a:r>
              <a:rPr lang="en-US"/>
              <a:t>In the event of a callout to the wilderness the units shall report to the on-scene incident commander to receive further orders.  If the IC is not aware of the team’s policy for wilderness search and rescue, then the crew shall advise the IC of their procedure.</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82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grass, person, person&#10;&#10;Description automatically generated">
            <a:extLst>
              <a:ext uri="{FF2B5EF4-FFF2-40B4-BE49-F238E27FC236}">
                <a16:creationId xmlns:a16="http://schemas.microsoft.com/office/drawing/2014/main" id="{ED9C1AA3-64A9-4863-83D3-75761E3F852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1701" r="-1" b="3296"/>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anchor="ctr">
            <a:normAutofit/>
          </a:bodyPr>
          <a:lstStyle/>
          <a:p>
            <a:r>
              <a:rPr lang="en-US">
                <a:solidFill>
                  <a:schemeClr val="tx1"/>
                </a:solidFill>
              </a:rPr>
              <a:t>Procedure</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636" y="1193800"/>
            <a:ext cx="6085091" cy="4699000"/>
          </a:xfrm>
        </p:spPr>
        <p:txBody>
          <a:bodyPr anchor="ctr">
            <a:normAutofit/>
          </a:bodyPr>
          <a:lstStyle/>
          <a:p>
            <a:r>
              <a:rPr lang="en-US" dirty="0"/>
              <a:t>If our units are the first to arrive, the first on scene crew(s) shall obtain the following:</a:t>
            </a:r>
          </a:p>
          <a:p>
            <a:pPr lvl="1"/>
            <a:r>
              <a:rPr lang="en-US" dirty="0"/>
              <a:t>Number of patients or lost civilians</a:t>
            </a:r>
          </a:p>
          <a:p>
            <a:pPr lvl="1"/>
            <a:r>
              <a:rPr lang="en-US" dirty="0"/>
              <a:t>Last location seen</a:t>
            </a:r>
          </a:p>
          <a:p>
            <a:pPr lvl="1"/>
            <a:r>
              <a:rPr lang="en-US" dirty="0"/>
              <a:t>Condition of patients or civilians</a:t>
            </a:r>
          </a:p>
          <a:p>
            <a:pPr lvl="1"/>
            <a:r>
              <a:rPr lang="en-US" dirty="0"/>
              <a:t>What equipment did they have with them</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34539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10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20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30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4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p:txBody>
          <a:bodyPr>
            <a:normAutofit/>
          </a:bodyPr>
          <a:lstStyle/>
          <a:p>
            <a:r>
              <a:rPr lang="en-US" dirty="0"/>
              <a:t>Personnel operating at a wilderness search and rescue shall:</a:t>
            </a:r>
          </a:p>
          <a:p>
            <a:pPr lvl="1"/>
            <a:r>
              <a:rPr lang="en-US" dirty="0"/>
              <a:t>Be able to recognize the need for a wilderness search and rescue type response.</a:t>
            </a:r>
          </a:p>
          <a:p>
            <a:pPr lvl="1"/>
            <a:r>
              <a:rPr lang="en-US" dirty="0"/>
              <a:t>Initiate the emergency response system for wilderness search and rescue (Call out for SAR), and interface with them.</a:t>
            </a:r>
          </a:p>
          <a:p>
            <a:pPr lvl="1"/>
            <a:r>
              <a:rPr lang="en-US" dirty="0"/>
              <a:t>Initiate site control and scene management.</a:t>
            </a:r>
          </a:p>
        </p:txBody>
      </p:sp>
    </p:spTree>
    <p:extLst>
      <p:ext uri="{BB962C8B-B14F-4D97-AF65-F5344CB8AC3E}">
        <p14:creationId xmlns:p14="http://schemas.microsoft.com/office/powerpoint/2010/main" val="318041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3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4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1</TotalTime>
  <Words>1747</Words>
  <Application>Microsoft Office PowerPoint</Application>
  <PresentationFormat>Widescreen</PresentationFormat>
  <Paragraphs>132</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Rockwell</vt:lpstr>
      <vt:lpstr>Gallery</vt:lpstr>
      <vt:lpstr>The rescue company 1</vt:lpstr>
      <vt:lpstr>Wilderness Search and Rescue</vt:lpstr>
      <vt:lpstr>Introduction</vt:lpstr>
      <vt:lpstr>Reference</vt:lpstr>
      <vt:lpstr>Definitions</vt:lpstr>
      <vt:lpstr>Definitions</vt:lpstr>
      <vt:lpstr>Procedure</vt:lpstr>
      <vt:lpstr>Procedure</vt:lpstr>
      <vt:lpstr>Procedure</vt:lpstr>
      <vt:lpstr>Procedure</vt:lpstr>
      <vt:lpstr>Procedure</vt:lpstr>
      <vt:lpstr>Procedure</vt:lpstr>
      <vt:lpstr>Procedure</vt:lpstr>
      <vt:lpstr>Procedure</vt:lpstr>
      <vt:lpstr>Procedure</vt:lpstr>
      <vt:lpstr>Procedure</vt:lpstr>
      <vt:lpstr>Procedure</vt:lpstr>
      <vt:lpstr>Procedure</vt:lpstr>
      <vt:lpstr>Ten Essentials/Items provided in our wilderness pack in each Aid Unit</vt:lpstr>
      <vt:lpstr>Ten Essentials/Items provided in our wilderness pack in each Aid Unit</vt:lpstr>
      <vt:lpstr>Ten Essentials/Items provided in our wilderness pack in each Aid Unit</vt:lpstr>
      <vt:lpstr>Ten Essentials/Items provided in our wilderness pack in each Aid Unit</vt:lpstr>
      <vt:lpstr>Ten Essentials/Items provided in our wilderness pack in each Aid Unit</vt:lpstr>
      <vt:lpstr>Ten Essentials/Items provided in our wilderness pack in each Aid Unit</vt:lpstr>
      <vt:lpstr>Ten Essentials/Items provided in our wilderness pack in each Aid Unit</vt:lpstr>
      <vt:lpstr>NFPA 1670 Chapter 4 Wilderness SAR/ Company Discussion</vt:lpstr>
      <vt:lpstr>NFPA 1670 Chapter 4 Wilderness SAR/ Company Discussion</vt:lpstr>
      <vt:lpstr>NFPA 1670 Chapter 4 Wilderness SAR/ Company Discussion</vt:lpstr>
      <vt:lpstr>NFPA 1670 Chapter 4 Wilderness SAR/ Company Discussion</vt:lpstr>
      <vt:lpstr>NFPA 1670 Chapter 4 Wilderness SAR/ Company Discussion</vt:lpstr>
      <vt:lpstr>NFPA 1670 Chapter 4 Wilderness SAR/ Company Discussion</vt:lpstr>
      <vt:lpstr>NFPA 1670 Chapter 4 Wilderness SAR/ Company Discussion</vt:lpstr>
      <vt:lpstr>NFPA 1670 Chapter 4 Wilderness SAR/ Company Discussion</vt:lpstr>
      <vt:lpstr>NFPA 1670 Chapter 4 Wilderness SAR/ Company Discussion</vt:lpstr>
      <vt:lpstr>NFPA 1670 Chapter 4 Wilderness SAR/ Company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1</cp:revision>
  <dcterms:created xsi:type="dcterms:W3CDTF">2020-09-12T22:57:35Z</dcterms:created>
  <dcterms:modified xsi:type="dcterms:W3CDTF">2020-09-12T22:59:27Z</dcterms:modified>
</cp:coreProperties>
</file>