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8" r:id="rId47"/>
    <p:sldId id="302" r:id="rId48"/>
    <p:sldId id="303" r:id="rId49"/>
    <p:sldId id="304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8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0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6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5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1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2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2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2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4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8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BAEB5838-820C-4F7D-B2E9-1E9401E6009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0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B5838-820C-4F7D-B2E9-1E9401E6009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19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akingnews.com/Cheetos-Pics-7482.as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nwiss.com/pictures/F-2000-05-27/0046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nwiss.com/pictures/F-2001-04-14/0042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nwiss.com/pictures/F-2000-05-14/0052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onwiss.com/pictures/F-2001-07-08/0020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donwiss.com/pictures/F-2001-07-04/0025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donwiss.com/pictures/F-2001-07-08/0002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donwiss.com/pictures/F-2001-07-04/0053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donwiss.com/pictures/F-2001-07-08/0022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donwiss.com/pictures/F-2000-06-10/0025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donwiss.com/pictures/F-2001-07-08/0023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onwiss.com/pictures/F-2000-07-02/0050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onwiss.com/pictures/F-2000-05-14/0043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donwiss.com/pictures/F-1999-11-28/0012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onwiss.com/pictures/F-2000-09-02/0011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nwiss.com/pictures/F-1999-11-13/0032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onwiss.com/pictures/F-2001-07-04/0028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donwiss.com/pictures/F-2001-07-04/0044.jpg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hyperlink" Target="http://farm2.static.flickr.com/1359/778883479_afed153dcd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hyperlink" Target="http://www.american-indian-art.com/bow300-1a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onwiss.com/pictures/F-2000-07-09/0019.jpg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d/Pine_cone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upload.wikimedia.org/wikipedia/commons/d/d9/StonePine.jpg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flowers.vg/1024x768/caterpillar-black-red.jpg" TargetMode="External"/><Relationship Id="rId5" Type="http://schemas.openxmlformats.org/officeDocument/2006/relationships/image" Target="../media/image55.jpeg"/><Relationship Id="rId10" Type="http://schemas.openxmlformats.org/officeDocument/2006/relationships/image" Target="../media/image58.jpeg"/><Relationship Id="rId4" Type="http://schemas.openxmlformats.org/officeDocument/2006/relationships/hyperlink" Target="http://images.flowers.vg/1024x768/caterpillar.jpg" TargetMode="External"/><Relationship Id="rId9" Type="http://schemas.openxmlformats.org/officeDocument/2006/relationships/hyperlink" Target="http://images.flowers.vg/1024x768/caterpillar-orange.jp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s.net/~lawnman/recipe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onwiss.com/pictures/F-2005-11-27/0027.jpg" TargetMode="Externa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flowers.vg/1024x768/beetle-black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nwiss.com/pictures/F-2000-06-10/0047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ase.com/shaden008/august_0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hotographersdirect.com/buyers/stockphoto.asp?imageid=176456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photographersdirect.com/buyers/stockphoto.asp?imageid=16680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55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089462" y="962902"/>
            <a:ext cx="3128610" cy="2471104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4200"/>
              <a:t>FOOD</a:t>
            </a:r>
          </a:p>
        </p:txBody>
      </p:sp>
      <p:pic>
        <p:nvPicPr>
          <p:cNvPr id="139266" name="Picture 2" descr="Cheeto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495" y="805583"/>
            <a:ext cx="3716957" cy="4660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5" descr="Juniper cones &quot; Juniperus communis &quot; ( 9549 ) stock photo"/>
          <p:cNvPicPr>
            <a:picLocks noChangeAspect="1" noChangeArrowheads="1"/>
          </p:cNvPicPr>
          <p:nvPr/>
        </p:nvPicPr>
        <p:blipFill rotWithShape="1">
          <a:blip r:embed="rId2" cstate="print"/>
          <a:srcRect l="8070"/>
          <a:stretch/>
        </p:blipFill>
        <p:spPr bwMode="auto">
          <a:xfrm>
            <a:off x="1" y="10"/>
            <a:ext cx="4570807" cy="6857990"/>
          </a:xfrm>
          <a:prstGeom prst="rect">
            <a:avLst/>
          </a:prstGeom>
          <a:noFill/>
        </p:spPr>
      </p:pic>
      <p:pic>
        <p:nvPicPr>
          <p:cNvPr id="148485" name="Picture 7" descr="Lun"/>
          <p:cNvPicPr>
            <a:picLocks noChangeAspect="1" noChangeArrowheads="1"/>
          </p:cNvPicPr>
          <p:nvPr/>
        </p:nvPicPr>
        <p:blipFill rotWithShape="1">
          <a:blip r:embed="rId3" cstate="print"/>
          <a:srcRect l="24715" r="25298"/>
          <a:stretch/>
        </p:blipFill>
        <p:spPr bwMode="auto">
          <a:xfrm>
            <a:off x="4572038" y="10"/>
            <a:ext cx="4570807" cy="6857990"/>
          </a:xfrm>
          <a:prstGeom prst="rect">
            <a:avLst/>
          </a:prstGeom>
          <a:noFill/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532817AD-A397-452E-AAD6-6698E63F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5394" y="1353662"/>
            <a:ext cx="3310830" cy="415067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38188" y="1522694"/>
            <a:ext cx="3056417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000"/>
              <a:t>Blue and Black Berries </a:t>
            </a:r>
          </a:p>
        </p:txBody>
      </p:sp>
      <p:sp>
        <p:nvSpPr>
          <p:cNvPr id="307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38188" y="2571928"/>
            <a:ext cx="3056417" cy="27656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85 % are edible </a:t>
            </a:r>
          </a:p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15 %    Among the most poisonous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8685" y="804520"/>
            <a:ext cx="3132611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Poisonous plants</a:t>
            </a:r>
          </a:p>
        </p:txBody>
      </p:sp>
      <p:sp>
        <p:nvSpPr>
          <p:cNvPr id="295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88685" y="2015732"/>
            <a:ext cx="3129387" cy="34506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/>
              <a:t>Water hemlock</a:t>
            </a:r>
            <a:r>
              <a:rPr lang="en-US"/>
              <a:t> </a:t>
            </a:r>
          </a:p>
        </p:txBody>
      </p:sp>
      <p:pic>
        <p:nvPicPr>
          <p:cNvPr id="149508" name="Picture 5" descr="water-hemlock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0808" y="1885003"/>
            <a:ext cx="3720331" cy="2501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532" name="Picture 8" descr="english-yew"/>
          <p:cNvPicPr>
            <a:picLocks noChangeAspect="1" noChangeArrowheads="1"/>
          </p:cNvPicPr>
          <p:nvPr/>
        </p:nvPicPr>
        <p:blipFill rotWithShape="1">
          <a:blip r:embed="rId3" cstate="print"/>
          <a:srcRect t="11415" r="5807" b="21294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3064931"/>
            <a:ext cx="6219780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6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975394" y="3236470"/>
            <a:ext cx="5121783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 defTabSz="914400">
              <a:defRPr/>
            </a:pPr>
            <a:r>
              <a:rPr lang="en-US" sz="3800"/>
              <a:t>Poisonous plants</a:t>
            </a:r>
          </a:p>
        </p:txBody>
      </p:sp>
      <p:sp>
        <p:nvSpPr>
          <p:cNvPr id="296966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975393" y="4669144"/>
            <a:ext cx="5121783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r" defTabSz="914400">
              <a:buNone/>
              <a:defRPr/>
            </a:pPr>
            <a:r>
              <a:rPr lang="en-US" sz="1400" cap="all">
                <a:solidFill>
                  <a:srgbClr val="FFFFFE"/>
                </a:solidFill>
              </a:rPr>
              <a:t>English Yew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556" name="Picture 5" descr="bane_2"/>
          <p:cNvPicPr>
            <a:picLocks noChangeAspect="1" noChangeArrowheads="1"/>
          </p:cNvPicPr>
          <p:nvPr/>
        </p:nvPicPr>
        <p:blipFill rotWithShape="1">
          <a:blip r:embed="rId3" cstate="print"/>
          <a:srcRect r="1613" b="-1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3064931"/>
            <a:ext cx="6219780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5394" y="3236470"/>
            <a:ext cx="5121783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 defTabSz="914400">
              <a:defRPr/>
            </a:pPr>
            <a:r>
              <a:rPr lang="en-US" sz="3800"/>
              <a:t>Poisonous plants</a:t>
            </a:r>
          </a:p>
        </p:txBody>
      </p:sp>
      <p:sp>
        <p:nvSpPr>
          <p:cNvPr id="300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75393" y="4669144"/>
            <a:ext cx="5121783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r" defTabSz="914400">
              <a:buNone/>
              <a:defRPr/>
            </a:pPr>
            <a:r>
              <a:rPr lang="en-US" sz="1400" cap="all">
                <a:solidFill>
                  <a:srgbClr val="FFFFFE"/>
                </a:solidFill>
              </a:rPr>
              <a:t>Bane Berry</a:t>
            </a:r>
            <a:br>
              <a:rPr lang="en-US" sz="1400" cap="all">
                <a:solidFill>
                  <a:srgbClr val="FFFFFE"/>
                </a:solidFill>
              </a:rPr>
            </a:br>
            <a:endParaRPr lang="en-US" sz="1400" cap="all">
              <a:solidFill>
                <a:srgbClr val="FFFFF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580" name="Picture 5" descr="Snowberry_fruit"/>
          <p:cNvPicPr>
            <a:picLocks noChangeAspect="1" noChangeArrowheads="1"/>
          </p:cNvPicPr>
          <p:nvPr/>
        </p:nvPicPr>
        <p:blipFill rotWithShape="1">
          <a:blip r:embed="rId3" cstate="print"/>
          <a:srcRect t="9091" r="9093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3064931"/>
            <a:ext cx="6219780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5394" y="3236470"/>
            <a:ext cx="5121783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 defTabSz="914400">
              <a:defRPr/>
            </a:pPr>
            <a:r>
              <a:rPr lang="en-US" sz="3800"/>
              <a:t>Poisonous plants</a:t>
            </a:r>
          </a:p>
        </p:txBody>
      </p:sp>
      <p:sp>
        <p:nvSpPr>
          <p:cNvPr id="301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75393" y="4669144"/>
            <a:ext cx="5121783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r" defTabSz="914400">
              <a:buNone/>
              <a:defRPr/>
            </a:pPr>
            <a:r>
              <a:rPr lang="en-US" sz="1400" cap="all">
                <a:solidFill>
                  <a:srgbClr val="FFFFFE"/>
                </a:solidFill>
              </a:rPr>
              <a:t>Snow Berry</a:t>
            </a:r>
            <a:br>
              <a:rPr lang="en-US" sz="1400" cap="all">
                <a:solidFill>
                  <a:srgbClr val="FFFFFE"/>
                </a:solidFill>
              </a:rPr>
            </a:br>
            <a:endParaRPr lang="en-US" sz="1400" cap="all">
              <a:solidFill>
                <a:srgbClr val="FFFFFE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C524C5A-172F-46AC-87F4-34AF7CA9A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04" name="Picture 5" descr="Redosier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r="-2" b="15727"/>
          <a:stretch/>
        </p:blipFill>
        <p:spPr bwMode="auto">
          <a:xfrm>
            <a:off x="228" y="10"/>
            <a:ext cx="9143772" cy="6857990"/>
          </a:xfrm>
          <a:prstGeom prst="rect">
            <a:avLst/>
          </a:prstGeom>
          <a:noFill/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6B533FE8-5556-49BB-95E2-E0680774F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2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30817" y="802298"/>
            <a:ext cx="6477805" cy="2920713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6600"/>
              <a:t>Poisonous plants</a:t>
            </a:r>
          </a:p>
        </p:txBody>
      </p:sp>
      <p:sp>
        <p:nvSpPr>
          <p:cNvPr id="3020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30818" y="3724074"/>
            <a:ext cx="6477804" cy="977621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 defTabSz="914400">
              <a:lnSpc>
                <a:spcPct val="110000"/>
              </a:lnSpc>
              <a:buNone/>
              <a:defRPr/>
            </a:pPr>
            <a:r>
              <a:rPr lang="en-US" sz="1500" cap="all"/>
              <a:t>Red-Osier Dogwood</a:t>
            </a:r>
            <a:br>
              <a:rPr lang="en-US" sz="1500" cap="all"/>
            </a:br>
            <a:br>
              <a:rPr lang="en-US" sz="1500" cap="all"/>
            </a:br>
            <a:endParaRPr lang="en-US" sz="1500" cap="all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BDDF5D34-B26A-4FE6-A6B2-65D7ED53C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1072BFF-678A-44DA-9B17-6C8F14C4C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628" name="Picture 5" descr="Common nightshad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 amt="50000"/>
          </a:blip>
          <a:srcRect l="3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</p:spPr>
      </p:pic>
      <p:sp>
        <p:nvSpPr>
          <p:cNvPr id="303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2477" y="992221"/>
            <a:ext cx="4685481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defRPr/>
            </a:pPr>
            <a:r>
              <a:rPr lang="en-US" sz="4200">
                <a:solidFill>
                  <a:schemeClr val="tx1"/>
                </a:solidFill>
              </a:rPr>
              <a:t>Poisonous plants</a:t>
            </a:r>
          </a:p>
        </p:txBody>
      </p:sp>
      <p:sp>
        <p:nvSpPr>
          <p:cNvPr id="3031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26042" y="996610"/>
            <a:ext cx="2522925" cy="4864780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0" indent="0" algn="r" defTabSz="914400">
              <a:buNone/>
              <a:defRPr/>
            </a:pPr>
            <a:r>
              <a:rPr lang="en-US" sz="1700" cap="all"/>
              <a:t>Nightshade 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5652" name="Picture 5" descr="False Hellebor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5756" r="9090" b="7385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3064931"/>
            <a:ext cx="6219780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5394" y="3236470"/>
            <a:ext cx="5121783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 defTabSz="914400">
              <a:defRPr/>
            </a:pPr>
            <a:r>
              <a:rPr lang="en-US" sz="3800"/>
              <a:t>Poisonous plants</a:t>
            </a:r>
          </a:p>
        </p:txBody>
      </p:sp>
      <p:sp>
        <p:nvSpPr>
          <p:cNvPr id="3041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75393" y="4669144"/>
            <a:ext cx="5121783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r" defTabSz="914400">
              <a:buNone/>
              <a:defRPr/>
            </a:pPr>
            <a:r>
              <a:rPr lang="en-US" sz="1400" cap="all">
                <a:solidFill>
                  <a:srgbClr val="FFFFFE"/>
                </a:solidFill>
              </a:rPr>
              <a:t>False Hellebore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675" name="Picture 5" descr="Hard agrocybe mushroom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 amt="50000"/>
          </a:blip>
          <a:srcRect l="3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</p:spPr>
      </p:pic>
      <p:sp>
        <p:nvSpPr>
          <p:cNvPr id="308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2477" y="992221"/>
            <a:ext cx="4685481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defRPr/>
            </a:pPr>
            <a:r>
              <a:rPr lang="en-US" sz="4200">
                <a:solidFill>
                  <a:schemeClr val="tx1"/>
                </a:solidFill>
              </a:rPr>
              <a:t>Mushrooms: 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7699" name="Picture 6" descr="Pigskin poison puffball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 amt="50000"/>
          </a:blip>
          <a:srcRect l="3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</p:spPr>
      </p:pic>
      <p:sp>
        <p:nvSpPr>
          <p:cNvPr id="3102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732477" y="992221"/>
            <a:ext cx="4685481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defRPr/>
            </a:pPr>
            <a:r>
              <a:rPr lang="en-US" sz="4200">
                <a:solidFill>
                  <a:schemeClr val="tx1"/>
                </a:solidFill>
              </a:rPr>
              <a:t>Avoid unless you can make 100 % positive ID 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9462" y="962902"/>
            <a:ext cx="3128610" cy="2471104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2600"/>
              <a:t>Not really necessary.  You can survive 4-5 weeks without food.</a:t>
            </a:r>
          </a:p>
        </p:txBody>
      </p:sp>
      <p:pic>
        <p:nvPicPr>
          <p:cNvPr id="140291" name="Picture 5" descr="A Cheeseburger with Potato Chips and Soda Photo (901981.JPG)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0808" y="1745490"/>
            <a:ext cx="3720331" cy="2780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5" descr="Earth ball mushroom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5" descr="Dog stinkhorn mushroom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5" descr="Red mouthed bolet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5" descr="Little brown mushroom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5" descr="Small unknown mushroom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5" descr="Mica cap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9663C92-81CA-46B1-B5AE-F46DF8D7E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449D3543-8D0A-40E1-9AF0-8F6CA1B45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3DEAED4-B139-47BA-8465-055B31546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867" name="Picture 5" descr="Mushroom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3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8014" y="4905349"/>
            <a:ext cx="4207985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4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0809" y="5073597"/>
            <a:ext cx="3959617" cy="11256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2000" dirty="0"/>
              <a:t>Every Mushroom you have seen</a:t>
            </a:r>
            <a:br>
              <a:rPr lang="en-US" sz="2000" dirty="0"/>
            </a:br>
            <a:r>
              <a:rPr lang="en-US" sz="2000" dirty="0"/>
              <a:t>so far has been poisonous!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892" name="Picture 5" descr="Morel mushroom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0069" r="-2" b="3472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758BF2A9-3176-445B-8155-3DE9C796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9133" y="3236470"/>
            <a:ext cx="5124375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dirty="0"/>
              <a:t>The following mushrooms are</a:t>
            </a:r>
            <a:br>
              <a:rPr lang="en-US" dirty="0"/>
            </a:br>
            <a:r>
              <a:rPr lang="en-US" dirty="0"/>
              <a:t>edible</a:t>
            </a:r>
          </a:p>
        </p:txBody>
      </p:sp>
      <p:sp>
        <p:nvSpPr>
          <p:cNvPr id="319494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3049133" y="4669144"/>
            <a:ext cx="5124374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defTabSz="914400">
              <a:buNone/>
              <a:defRPr/>
            </a:pPr>
            <a:r>
              <a:rPr lang="en-US" sz="1400" cap="all">
                <a:solidFill>
                  <a:srgbClr val="FFFFFE"/>
                </a:solidFill>
              </a:rPr>
              <a:t>Morel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8685" y="804520"/>
            <a:ext cx="3132611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edible</a:t>
            </a:r>
          </a:p>
        </p:txBody>
      </p:sp>
      <p:sp>
        <p:nvSpPr>
          <p:cNvPr id="3225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88685" y="2015732"/>
            <a:ext cx="3129387" cy="34506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Oyster mushroom </a:t>
            </a:r>
          </a:p>
        </p:txBody>
      </p:sp>
      <p:pic>
        <p:nvPicPr>
          <p:cNvPr id="166916" name="Picture 5" descr="Oyster Mushro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83188" y="805583"/>
            <a:ext cx="3495571" cy="4660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940" name="Picture 6" descr="Ringless honey mushroom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9091" r="9093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3064931"/>
            <a:ext cx="6219780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591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975394" y="3236470"/>
            <a:ext cx="5121783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 defTabSz="914400">
              <a:defRPr/>
            </a:pPr>
            <a:r>
              <a:rPr lang="en-US" sz="3800"/>
              <a:t>Ringless honey mushroom </a:t>
            </a:r>
          </a:p>
        </p:txBody>
      </p:sp>
      <p:sp>
        <p:nvSpPr>
          <p:cNvPr id="323592" name="Rectangle 8"/>
          <p:cNvSpPr>
            <a:spLocks noGrp="1" noRot="1" noChangeArrowheads="1"/>
          </p:cNvSpPr>
          <p:nvPr>
            <p:ph idx="1"/>
          </p:nvPr>
        </p:nvSpPr>
        <p:spPr>
          <a:xfrm>
            <a:off x="975393" y="4669144"/>
            <a:ext cx="5121783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r" defTabSz="914400">
              <a:buNone/>
              <a:defRPr/>
            </a:pPr>
            <a:r>
              <a:rPr lang="en-US" sz="1400" cap="all">
                <a:solidFill>
                  <a:srgbClr val="FFFFFE"/>
                </a:solidFill>
              </a:rPr>
              <a:t>Edible after cooking. Get sick if eaten raw. Very delicious.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9462" y="962902"/>
            <a:ext cx="3128610" cy="2471104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4200"/>
              <a:t>Types of wild foods:</a:t>
            </a:r>
          </a:p>
        </p:txBody>
      </p:sp>
      <p:pic>
        <p:nvPicPr>
          <p:cNvPr id="141315" name="Picture 5" descr="Rose Hip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53099" y="805583"/>
            <a:ext cx="3355748" cy="4660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963" name="Picture 6" descr="Milky mushroom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823" r="9090" b="-1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3064931"/>
            <a:ext cx="6219780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6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75394" y="3236470"/>
            <a:ext cx="5121783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 defTabSz="914400">
              <a:defRPr/>
            </a:pPr>
            <a:r>
              <a:rPr lang="en-US" sz="3800"/>
              <a:t>Milky mushroom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6" descr="Berkeley's poly por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3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</p:spPr>
      </p:pic>
      <p:sp>
        <p:nvSpPr>
          <p:cNvPr id="328710" name="Rectangle 136">
            <a:extLst>
              <a:ext uri="{FF2B5EF4-FFF2-40B4-BE49-F238E27FC236}">
                <a16:creationId xmlns:a16="http://schemas.microsoft.com/office/drawing/2014/main" id="{CE9D37FF-D8ED-4D40-BA48-645A931F6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07589"/>
            <a:ext cx="6221411" cy="14529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7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70494" y="5082537"/>
            <a:ext cx="5126667" cy="1113390"/>
          </a:xfrm>
        </p:spPr>
        <p:txBody>
          <a:bodyPr anchor="b">
            <a:normAutofit/>
          </a:bodyPr>
          <a:lstStyle/>
          <a:p>
            <a:pPr algn="r" eaLnBrk="1" hangingPunct="1">
              <a:defRPr/>
            </a:pPr>
            <a:r>
              <a:rPr lang="en-US"/>
              <a:t>Berkeley's poly pore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90F31C6-2E66-43D1-BE93-3B928203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5DB1DC3-6110-432F-AC60-5131B96E0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50E5C8A-0E82-4F34-9086-5081984C2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011" name="Picture 6" descr="squirrel06"/>
          <p:cNvPicPr>
            <a:picLocks noChangeAspect="1" noChangeArrowheads="1"/>
          </p:cNvPicPr>
          <p:nvPr/>
        </p:nvPicPr>
        <p:blipFill rotWithShape="1">
          <a:blip r:embed="rId3" cstate="print"/>
          <a:srcRect l="20872" r="29141"/>
          <a:stretch/>
        </p:blipFill>
        <p:spPr bwMode="auto">
          <a:xfrm>
            <a:off x="1" y="10"/>
            <a:ext cx="4570807" cy="6857990"/>
          </a:xfrm>
          <a:prstGeom prst="rect">
            <a:avLst/>
          </a:prstGeom>
          <a:noFill/>
        </p:spPr>
      </p:pic>
      <p:pic>
        <p:nvPicPr>
          <p:cNvPr id="171012" name="Picture 8" descr="778883479_afed153dcd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18415" r="28265" b="-1"/>
          <a:stretch/>
        </p:blipFill>
        <p:spPr bwMode="auto">
          <a:xfrm>
            <a:off x="4572038" y="10"/>
            <a:ext cx="4570807" cy="6857990"/>
          </a:xfrm>
          <a:prstGeom prst="rect">
            <a:avLst/>
          </a:prstGeom>
          <a:noFill/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639F1067-0E42-4B00-811F-50E45CAC0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819" y="4411985"/>
            <a:ext cx="7212363" cy="1728068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7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086027" y="4561764"/>
            <a:ext cx="6962349" cy="877922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3800"/>
              <a:t>Small Game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4475" y="1474968"/>
            <a:ext cx="2117940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2400"/>
              <a:t>Difficult and time consuming to snare 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A7F3A7D-1232-4BDE-ACB6-F7CDEF06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BC09455-A53B-4264-85C6-E119FCA7F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1446D1B-DF15-4E6B-A24E-4148357B9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73D9643-4BC8-486D-8267-3577C8F08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2130" y="977099"/>
            <a:ext cx="4965627" cy="4137268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036" name="Picture 5" descr="Reversed toggle bait stick release (70,720 bytes)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463780" y="1464957"/>
            <a:ext cx="4712189" cy="3168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5" descr="Slip release of bait stick (77,904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1534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3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Slip Release Of Bait Stick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332546" y="4460798"/>
            <a:ext cx="6490891" cy="99709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Noose Snare Sticks For Small Birds 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9A885FD-C579-4620-9932-6D7CA8F4D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4" y="323838"/>
            <a:ext cx="6974973" cy="3652791"/>
            <a:chOff x="1445672" y="323838"/>
            <a:chExt cx="9299965" cy="3652791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2CB232F-68DF-4BE9-9B8D-342C54310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5672" y="323838"/>
              <a:ext cx="9299965" cy="365279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1083B61-421A-4FE6-9D36-7CC38375C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8238" y="647445"/>
              <a:ext cx="8673013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4083" name="Picture 6" descr="Noose snare sticks for small birds (30,018 bytes)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59949" y="1644553"/>
            <a:ext cx="6015492" cy="1007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29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1089462" y="962902"/>
            <a:ext cx="3128610" cy="2471104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4200"/>
              <a:t>Hunting larger game</a:t>
            </a:r>
          </a:p>
        </p:txBody>
      </p:sp>
      <p:pic>
        <p:nvPicPr>
          <p:cNvPr id="175106" name="Picture 8" descr="Deer in Wood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0808" y="1740840"/>
            <a:ext cx="3720331" cy="2790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8" descr="Picture of Sylvester Stallone  as John J. Rambo  from Rambo III ,  High Quality Photos  C17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"/>
            <a:ext cx="47402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4" descr="Indian with Bow and Arr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9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5" name="Picture 6" descr="bow6-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6" name="Picture 8" descr="Lakota Sioux Bow and quiver se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200400"/>
            <a:ext cx="4191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9462" y="962902"/>
            <a:ext cx="3128610" cy="2471104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4200"/>
              <a:t>Pine trees</a:t>
            </a:r>
          </a:p>
        </p:txBody>
      </p:sp>
      <p:pic>
        <p:nvPicPr>
          <p:cNvPr id="178180" name="Picture 5" descr="Vertical spring picture of Kings Canyon National Park pine tree in green fores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04574" y="805583"/>
            <a:ext cx="3052799" cy="4660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5" descr="Black raspberrie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3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</p:spPr>
      </p:pic>
      <p:sp>
        <p:nvSpPr>
          <p:cNvPr id="286724" name="Rectangle 71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8014" y="4905349"/>
            <a:ext cx="4207985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0809" y="5073597"/>
            <a:ext cx="3959617" cy="1125622"/>
          </a:xfrm>
        </p:spPr>
        <p:txBody>
          <a:bodyPr anchor="b">
            <a:normAutofit/>
          </a:bodyPr>
          <a:lstStyle/>
          <a:p>
            <a:pPr algn="l" eaLnBrk="1" hangingPunct="1">
              <a:defRPr/>
            </a:pPr>
            <a:r>
              <a:rPr lang="en-US"/>
              <a:t>Green Plants: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9204" name="Picture 5" descr="File:Pine cone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/>
          <a:srcRect t="6947" r="19093" b="2144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3064931"/>
            <a:ext cx="6219780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5394" y="3236470"/>
            <a:ext cx="5121783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 defTabSz="914400">
              <a:defRPr/>
            </a:pPr>
            <a:r>
              <a:rPr lang="en-US" sz="3800"/>
              <a:t>Most pines are edible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0226" name="Picture 5" descr="File:StoneP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20175" y="643467"/>
            <a:ext cx="4303648" cy="5571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90F31C6-2E66-43D1-BE93-3B928203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5DB1DC3-6110-432F-AC60-5131B96E0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50E5C8A-0E82-4F34-9086-5081984C2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1252" name="Picture 7" descr="Dagwood Tower Sandwich"/>
          <p:cNvPicPr>
            <a:picLocks noChangeAspect="1" noChangeArrowheads="1"/>
          </p:cNvPicPr>
          <p:nvPr/>
        </p:nvPicPr>
        <p:blipFill rotWithShape="1">
          <a:blip r:embed="rId3" cstate="print"/>
          <a:srcRect l="11429"/>
          <a:stretch/>
        </p:blipFill>
        <p:spPr bwMode="auto">
          <a:xfrm>
            <a:off x="1" y="10"/>
            <a:ext cx="4570807" cy="6857990"/>
          </a:xfrm>
          <a:prstGeom prst="rect">
            <a:avLst/>
          </a:prstGeom>
          <a:noFill/>
        </p:spPr>
      </p:pic>
      <p:pic>
        <p:nvPicPr>
          <p:cNvPr id="181251" name="Picture 5" descr="pizza_1_bg_032204"/>
          <p:cNvPicPr>
            <a:picLocks noChangeAspect="1" noChangeArrowheads="1"/>
          </p:cNvPicPr>
          <p:nvPr/>
        </p:nvPicPr>
        <p:blipFill rotWithShape="1">
          <a:blip r:embed="rId4" cstate="print"/>
          <a:srcRect l="19836" r="30177"/>
          <a:stretch/>
        </p:blipFill>
        <p:spPr bwMode="auto">
          <a:xfrm>
            <a:off x="4572038" y="10"/>
            <a:ext cx="4570807" cy="6857990"/>
          </a:xfrm>
          <a:prstGeom prst="rect">
            <a:avLst/>
          </a:prstGeom>
          <a:noFill/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39F1067-0E42-4B00-811F-50E45CAC0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819" y="4411985"/>
            <a:ext cx="7212363" cy="1728068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6027" y="4561764"/>
            <a:ext cx="6962349" cy="877922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2900"/>
              <a:t>So what’s the best survival </a:t>
            </a:r>
            <a:br>
              <a:rPr lang="en-US" sz="2900"/>
            </a:br>
            <a:r>
              <a:rPr lang="en-US" sz="2900"/>
              <a:t>food??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2274" name="Picture 5" descr="grasshopper"/>
          <p:cNvPicPr>
            <a:picLocks noChangeAspect="1" noChangeArrowheads="1"/>
          </p:cNvPicPr>
          <p:nvPr/>
        </p:nvPicPr>
        <p:blipFill rotWithShape="1">
          <a:blip r:embed="rId2" cstate="print"/>
          <a:srcRect l="11419" r="22136" b="-2"/>
          <a:stretch/>
        </p:blipFill>
        <p:spPr bwMode="auto">
          <a:xfrm>
            <a:off x="20" y="10"/>
            <a:ext cx="3002259" cy="3388883"/>
          </a:xfrm>
          <a:prstGeom prst="rect">
            <a:avLst/>
          </a:prstGeom>
          <a:noFill/>
        </p:spPr>
      </p:pic>
      <p:pic>
        <p:nvPicPr>
          <p:cNvPr id="182278" name="Picture 13" descr="Photo: An earthworm"/>
          <p:cNvPicPr>
            <a:picLocks noChangeAspect="1" noChangeArrowheads="1"/>
          </p:cNvPicPr>
          <p:nvPr/>
        </p:nvPicPr>
        <p:blipFill rotWithShape="1">
          <a:blip r:embed="rId3" cstate="print"/>
          <a:srcRect l="26813" r="6453" b="4"/>
          <a:stretch/>
        </p:blipFill>
        <p:spPr bwMode="auto">
          <a:xfrm>
            <a:off x="3070859" y="10"/>
            <a:ext cx="3010535" cy="3383270"/>
          </a:xfrm>
          <a:prstGeom prst="rect">
            <a:avLst/>
          </a:prstGeom>
          <a:noFill/>
        </p:spPr>
      </p:pic>
      <p:pic>
        <p:nvPicPr>
          <p:cNvPr id="182275" name="Picture 7" descr="caterpillar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13107" r="12944" b="-1"/>
          <a:stretch/>
        </p:blipFill>
        <p:spPr bwMode="auto">
          <a:xfrm>
            <a:off x="6141720" y="10"/>
            <a:ext cx="3002279" cy="3383270"/>
          </a:xfrm>
          <a:prstGeom prst="rect">
            <a:avLst/>
          </a:prstGeom>
          <a:noFill/>
        </p:spPr>
      </p:pic>
      <p:pic>
        <p:nvPicPr>
          <p:cNvPr id="182277" name="Picture 11" descr="black red hairy caterpillar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14944" r="11233" b="3"/>
          <a:stretch/>
        </p:blipFill>
        <p:spPr bwMode="auto">
          <a:xfrm>
            <a:off x="20" y="3469102"/>
            <a:ext cx="3002259" cy="3388893"/>
          </a:xfrm>
          <a:prstGeom prst="rect">
            <a:avLst/>
          </a:prstGeom>
          <a:noFill/>
        </p:spPr>
      </p:pic>
      <p:pic>
        <p:nvPicPr>
          <p:cNvPr id="182279" name="Picture 15" descr="ant"/>
          <p:cNvPicPr>
            <a:picLocks noChangeAspect="1" noChangeArrowheads="1"/>
          </p:cNvPicPr>
          <p:nvPr/>
        </p:nvPicPr>
        <p:blipFill rotWithShape="1">
          <a:blip r:embed="rId8" cstate="print"/>
          <a:srcRect l="15938" r="17328" b="4"/>
          <a:stretch/>
        </p:blipFill>
        <p:spPr bwMode="auto">
          <a:xfrm>
            <a:off x="3070859" y="3469102"/>
            <a:ext cx="3010535" cy="3383280"/>
          </a:xfrm>
          <a:prstGeom prst="rect">
            <a:avLst/>
          </a:prstGeom>
          <a:noFill/>
        </p:spPr>
      </p:pic>
      <p:pic>
        <p:nvPicPr>
          <p:cNvPr id="182276" name="Picture 9" descr="orange hairy fuzzy caterpillar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 l="18202" r="8177" b="3"/>
          <a:stretch/>
        </p:blipFill>
        <p:spPr bwMode="auto">
          <a:xfrm>
            <a:off x="6149974" y="3469102"/>
            <a:ext cx="2994026" cy="3388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088685" y="804520"/>
            <a:ext cx="3132611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INSECTS!!!</a:t>
            </a:r>
          </a:p>
        </p:txBody>
      </p:sp>
      <p:sp>
        <p:nvSpPr>
          <p:cNvPr id="348165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1088685" y="2015732"/>
            <a:ext cx="3129387" cy="34506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Plentiful</a:t>
            </a:r>
          </a:p>
          <a:p>
            <a:pPr eaLnBrk="1" hangingPunct="1">
              <a:defRPr/>
            </a:pPr>
            <a:r>
              <a:rPr lang="en-US"/>
              <a:t>Easy to catch</a:t>
            </a:r>
          </a:p>
          <a:p>
            <a:pPr eaLnBrk="1" hangingPunct="1">
              <a:defRPr/>
            </a:pPr>
            <a:r>
              <a:rPr lang="en-US"/>
              <a:t>Nutritious</a:t>
            </a:r>
          </a:p>
          <a:p>
            <a:pPr eaLnBrk="1" hangingPunct="1">
              <a:defRPr/>
            </a:pPr>
            <a:r>
              <a:rPr lang="en-US"/>
              <a:t>Delicious</a:t>
            </a:r>
          </a:p>
        </p:txBody>
      </p:sp>
      <p:pic>
        <p:nvPicPr>
          <p:cNvPr id="183300" name="Picture 7" descr="worm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0808" y="1368807"/>
            <a:ext cx="3720331" cy="3534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23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088684" y="1002165"/>
            <a:ext cx="7202456" cy="13715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100">
                <a:solidFill>
                  <a:srgbClr val="FFFFFF"/>
                </a:solidFill>
              </a:rPr>
              <a:t>Recipies</a:t>
            </a: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2611819"/>
            <a:ext cx="914615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238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1088685" y="2965045"/>
            <a:ext cx="7077303" cy="3087524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1300" b="1"/>
              <a:t>APPETIZERS</a:t>
            </a:r>
            <a:r>
              <a:rPr lang="en-US" sz="1300"/>
              <a:t> </a:t>
            </a:r>
            <a:endParaRPr lang="en-US" sz="1300" b="1"/>
          </a:p>
          <a:p>
            <a:pPr eaLnBrk="1" hangingPunct="1">
              <a:lnSpc>
                <a:spcPct val="110000"/>
              </a:lnSpc>
              <a:defRPr/>
            </a:pPr>
            <a:r>
              <a:rPr lang="en-US" sz="1300" b="1"/>
              <a:t>Dry Roasted Grasshoppers</a:t>
            </a:r>
            <a:r>
              <a:rPr lang="en-US" sz="1300"/>
              <a:t> </a:t>
            </a:r>
            <a:br>
              <a:rPr lang="en-US" sz="1300"/>
            </a:br>
            <a:r>
              <a:rPr lang="en-US" sz="1300"/>
              <a:t>Spread fresh, frozen and cleaned insects on paper towels on a cookie sheet. Bake at 200° for 1-2 hours until desired state </a:t>
            </a:r>
            <a:br>
              <a:rPr lang="en-US" sz="1300"/>
            </a:br>
            <a:r>
              <a:rPr lang="en-US" sz="1300"/>
              <a:t>of dryness is reached. Check state of dryness by attempting to crush insect with spoon.  From Orkin </a:t>
            </a:r>
            <a:r>
              <a:rPr lang="en-US" sz="1300" b="1"/>
              <a:t>Garlic Butter Fried Grasshoppers</a:t>
            </a:r>
            <a:r>
              <a:rPr lang="en-US" sz="1300"/>
              <a:t> </a:t>
            </a:r>
            <a:br>
              <a:rPr lang="en-US" sz="1300"/>
            </a:br>
            <a:r>
              <a:rPr lang="en-US" sz="1300"/>
              <a:t>1/4 cup butter </a:t>
            </a:r>
            <a:br>
              <a:rPr lang="en-US" sz="1300"/>
            </a:br>
            <a:r>
              <a:rPr lang="en-US" sz="1300"/>
              <a:t> 6 cloves garlic, crushed </a:t>
            </a:r>
            <a:br>
              <a:rPr lang="en-US" sz="1300"/>
            </a:br>
            <a:r>
              <a:rPr lang="en-US" sz="1300"/>
              <a:t> 1 cup cleaned insects*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300"/>
              <a:t>Melt butter in fry pan. Reduce heat. Sauté garlic in butter for 5 minutes. Add insects. Continue sautéing for 10 - 15 </a:t>
            </a:r>
            <a:br>
              <a:rPr lang="en-US" sz="1300"/>
            </a:br>
            <a:r>
              <a:rPr lang="en-US" sz="1300"/>
              <a:t>minutes, stirring occasionally.  From Orkin </a:t>
            </a:r>
            <a:endParaRPr lang="en-US" sz="1300" b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23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088684" y="1002165"/>
            <a:ext cx="7202456" cy="13715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100">
                <a:solidFill>
                  <a:srgbClr val="FFFFFF"/>
                </a:solidFill>
              </a:rPr>
              <a:t>Recipies</a:t>
            </a: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2611819"/>
            <a:ext cx="914615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238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1088685" y="2965045"/>
            <a:ext cx="7077303" cy="3087524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1100" b="1"/>
              <a:t>Grasshopper Fritters</a:t>
            </a:r>
            <a:r>
              <a:rPr lang="en-US" sz="1100"/>
              <a:t> </a:t>
            </a:r>
            <a:br>
              <a:rPr lang="en-US" sz="1100"/>
            </a:br>
            <a:r>
              <a:rPr lang="en-US" sz="1100"/>
              <a:t>from 'Ronald Taylor's "Butterflies in My Stomach"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100"/>
              <a:t>3/4 cup sifted flour </a:t>
            </a:r>
            <a:br>
              <a:rPr lang="en-US" sz="1100"/>
            </a:br>
            <a:r>
              <a:rPr lang="en-US" sz="1100"/>
              <a:t>1 tsp. baking powder </a:t>
            </a:r>
            <a:br>
              <a:rPr lang="en-US" sz="1100"/>
            </a:br>
            <a:r>
              <a:rPr lang="en-US" sz="1100"/>
              <a:t>1 tsp. salt </a:t>
            </a:r>
            <a:br>
              <a:rPr lang="en-US" sz="1100"/>
            </a:br>
            <a:r>
              <a:rPr lang="en-US" sz="1100"/>
              <a:t>3/4 c milk </a:t>
            </a:r>
            <a:br>
              <a:rPr lang="en-US" sz="1100"/>
            </a:br>
            <a:r>
              <a:rPr lang="en-US" sz="1100"/>
              <a:t>1 egg, slightly beaten </a:t>
            </a:r>
            <a:br>
              <a:rPr lang="en-US" sz="1100"/>
            </a:br>
            <a:r>
              <a:rPr lang="en-US" sz="1100"/>
              <a:t>1 c grasshoppers </a:t>
            </a:r>
            <a:br>
              <a:rPr lang="en-US" sz="1100"/>
            </a:br>
            <a:r>
              <a:rPr lang="en-US" sz="1100"/>
              <a:t>1 pt. heavy cream beaten stiff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100"/>
              <a:t>Sift flour, baking powder and salt together into a bowl. Slowly add milk and beat until smooth. Add egg and beat well. </a:t>
            </a:r>
            <a:br>
              <a:rPr lang="en-US" sz="1100"/>
            </a:br>
            <a:r>
              <a:rPr lang="en-US" sz="1100"/>
              <a:t>Pluck off grasshopper wings and legs, heads optional. Dip insects in egg batter and deep fry. Salt and serve. </a:t>
            </a:r>
            <a:br>
              <a:rPr lang="en-US" sz="1100"/>
            </a:br>
            <a:r>
              <a:rPr lang="en-US" sz="1100"/>
              <a:t>from  </a:t>
            </a:r>
            <a:r>
              <a:rPr lang="en-US" sz="1100">
                <a:hlinkClick r:id="rId2"/>
              </a:rPr>
              <a:t>Amazing Grasshopper Recipes</a:t>
            </a:r>
            <a:r>
              <a:rPr lang="en-US" sz="11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7290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332546" y="4459736"/>
            <a:ext cx="6490891" cy="9981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worms</a:t>
            </a:r>
          </a:p>
        </p:txBody>
      </p:sp>
      <p:pic>
        <p:nvPicPr>
          <p:cNvPr id="185346" name="Picture 5" descr="bug1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4175" y="643992"/>
            <a:ext cx="5914805" cy="3652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6371" name="Picture 6" descr="wasp3"/>
          <p:cNvPicPr>
            <a:picLocks noChangeAspect="1" noChangeArrowheads="1"/>
          </p:cNvPicPr>
          <p:nvPr/>
        </p:nvPicPr>
        <p:blipFill rotWithShape="1">
          <a:blip r:embed="rId3" cstate="print"/>
          <a:srcRect r="3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3064931"/>
            <a:ext cx="6219780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3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75394" y="3236470"/>
            <a:ext cx="5121783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 defTabSz="914400">
              <a:defRPr/>
            </a:pPr>
            <a:r>
              <a:rPr lang="en-US" sz="3800"/>
              <a:t>Better than french fries!!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5" descr="bugeat"/>
          <p:cNvPicPr>
            <a:picLocks noChangeAspect="1" noChangeArrowheads="1"/>
          </p:cNvPicPr>
          <p:nvPr/>
        </p:nvPicPr>
        <p:blipFill rotWithShape="1">
          <a:blip r:embed="rId2" cstate="print"/>
          <a:srcRect b="1758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6" descr="Prickly pear cactus [Click for larger picture (1296 × 1048)]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7118" r="-2" b="-2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8014" y="4905349"/>
            <a:ext cx="4207985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7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0809" y="5073597"/>
            <a:ext cx="3959617" cy="1125622"/>
          </a:xfrm>
        </p:spPr>
        <p:txBody>
          <a:bodyPr anchor="b">
            <a:normAutofit/>
          </a:bodyPr>
          <a:lstStyle/>
          <a:p>
            <a:pPr algn="l" eaLnBrk="1" hangingPunct="1">
              <a:defRPr/>
            </a:pPr>
            <a:r>
              <a:rPr lang="en-US" sz="1800"/>
              <a:t>Take a lot of Energy, not very digestible,</a:t>
            </a:r>
            <a:br>
              <a:rPr lang="en-US" sz="1800"/>
            </a:br>
            <a:r>
              <a:rPr lang="en-US" sz="1800"/>
              <a:t>           Must make positive ID !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45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089462" y="962902"/>
            <a:ext cx="3128610" cy="2471104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3300"/>
              <a:t>They’re everywhere</a:t>
            </a:r>
          </a:p>
        </p:txBody>
      </p:sp>
      <p:pic>
        <p:nvPicPr>
          <p:cNvPr id="189442" name="Picture 5" descr="small black beet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0808" y="1585826"/>
            <a:ext cx="3720331" cy="31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5" name="Rectangle 76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388" name="Picture 6" descr="June berry closeup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9093" b="9091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3064931"/>
            <a:ext cx="6219780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8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75394" y="3236470"/>
            <a:ext cx="5121783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 defTabSz="914400">
              <a:defRPr/>
            </a:pPr>
            <a:r>
              <a:rPr lang="en-US" sz="3800"/>
              <a:t>Berries: </a:t>
            </a:r>
          </a:p>
        </p:txBody>
      </p:sp>
      <p:sp>
        <p:nvSpPr>
          <p:cNvPr id="290823" name="Rectangle 7"/>
          <p:cNvSpPr>
            <a:spLocks noGrp="1" noRot="1" noChangeArrowheads="1"/>
          </p:cNvSpPr>
          <p:nvPr>
            <p:ph idx="1"/>
          </p:nvPr>
        </p:nvSpPr>
        <p:spPr>
          <a:xfrm>
            <a:off x="975393" y="4669144"/>
            <a:ext cx="5121783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r" defTabSz="914400">
              <a:buNone/>
              <a:defRPr/>
            </a:pPr>
            <a:r>
              <a:rPr lang="en-US" sz="1400" cap="all">
                <a:solidFill>
                  <a:srgbClr val="FFFFFE"/>
                </a:solidFill>
              </a:rPr>
              <a:t>Service berries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088684" y="804519"/>
            <a:ext cx="6968411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Dandelions</a:t>
            </a:r>
          </a:p>
        </p:txBody>
      </p:sp>
      <p:sp>
        <p:nvSpPr>
          <p:cNvPr id="363527" name="Rectangle 7"/>
          <p:cNvSpPr>
            <a:spLocks noGrp="1" noRot="1" noChangeArrowheads="1"/>
          </p:cNvSpPr>
          <p:nvPr>
            <p:ph idx="1"/>
          </p:nvPr>
        </p:nvSpPr>
        <p:spPr>
          <a:xfrm>
            <a:off x="1088683" y="2015734"/>
            <a:ext cx="2890237" cy="34506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All parts are edible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6F7580E-F327-4275-B8C8-FA935884A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34041" y="2012810"/>
            <a:ext cx="3723054" cy="3459865"/>
            <a:chOff x="5778722" y="2012810"/>
            <a:chExt cx="4964072" cy="3459865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91DDB94-44A2-4D02-A7C6-5D3172156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722" y="2012810"/>
              <a:ext cx="4964072" cy="3459865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A64D68D-3F12-4B2F-BB36-BD4E5BAB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7629" y="2182137"/>
              <a:ext cx="4631437" cy="313000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5410" name="Picture 5" descr="dandelion"/>
          <p:cNvPicPr>
            <a:picLocks noChangeAspect="1" noChangeArrowheads="1"/>
          </p:cNvPicPr>
          <p:nvPr/>
        </p:nvPicPr>
        <p:blipFill rotWithShape="1">
          <a:blip r:embed="rId3" cstate="print"/>
          <a:srcRect l="989" r="10428" b="2"/>
          <a:stretch/>
        </p:blipFill>
        <p:spPr bwMode="auto">
          <a:xfrm>
            <a:off x="4698135" y="2491733"/>
            <a:ext cx="1434767" cy="2500948"/>
          </a:xfrm>
          <a:prstGeom prst="rect">
            <a:avLst/>
          </a:prstGeom>
          <a:noFill/>
        </p:spPr>
      </p:pic>
      <p:pic>
        <p:nvPicPr>
          <p:cNvPr id="145413" name="Picture 9" descr="Dandelion Bloom"/>
          <p:cNvPicPr>
            <a:picLocks noChangeAspect="1" noChangeArrowheads="1"/>
          </p:cNvPicPr>
          <p:nvPr/>
        </p:nvPicPr>
        <p:blipFill rotWithShape="1">
          <a:blip r:embed="rId4" cstate="print"/>
          <a:srcRect l="28021" r="28912" b="-6"/>
          <a:stretch/>
        </p:blipFill>
        <p:spPr bwMode="auto">
          <a:xfrm>
            <a:off x="6256965" y="2491733"/>
            <a:ext cx="1436036" cy="2500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BE585B39-3F91-4716-B99B-F2F8519F4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B1AA877-09FE-4988-B95D-729E4F2B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6034D98-8665-421D-8716-7748C50B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8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332546" y="4459039"/>
            <a:ext cx="6482259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3100"/>
              <a:t>White and Yellow Berries: </a:t>
            </a:r>
          </a:p>
        </p:txBody>
      </p:sp>
      <p:sp>
        <p:nvSpPr>
          <p:cNvPr id="293893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1332546" y="5016709"/>
            <a:ext cx="6482259" cy="45721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 defTabSz="914400">
              <a:buNone/>
              <a:defRPr/>
            </a:pPr>
            <a:r>
              <a:rPr lang="en-US" sz="1400" cap="all"/>
              <a:t>95 % are Poisonous </a:t>
            </a:r>
          </a:p>
        </p:txBody>
      </p:sp>
      <p:pic>
        <p:nvPicPr>
          <p:cNvPr id="146436" name="Picture 7" descr="Wild White Berri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28352" y="1190372"/>
            <a:ext cx="3181828" cy="2402280"/>
          </a:xfrm>
          <a:prstGeom prst="rect">
            <a:avLst/>
          </a:prstGeom>
          <a:noFill/>
        </p:spPr>
      </p:pic>
      <p:pic>
        <p:nvPicPr>
          <p:cNvPr id="146437" name="Picture 9" descr="aaiselu in nepal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28295" y="1198327"/>
            <a:ext cx="3181827" cy="2386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Red Berries: </a:t>
            </a:r>
          </a:p>
        </p:txBody>
      </p:sp>
      <p:sp>
        <p:nvSpPr>
          <p:cNvPr id="3061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50 % are Poisonous </a:t>
            </a:r>
          </a:p>
        </p:txBody>
      </p:sp>
      <p:pic>
        <p:nvPicPr>
          <p:cNvPr id="147460" name="Picture 5" descr="Red Baneberry fruit cluster and leaves stock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7" descr="Holly branch with berries stock pho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590800"/>
            <a:ext cx="41910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On-screen Show (4:3)</PresentationFormat>
  <Paragraphs>65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Rockwell</vt:lpstr>
      <vt:lpstr>Gallery</vt:lpstr>
      <vt:lpstr>FOOD</vt:lpstr>
      <vt:lpstr>Not really necessary.  You can survive 4-5 weeks without food.</vt:lpstr>
      <vt:lpstr>Types of wild foods:</vt:lpstr>
      <vt:lpstr>Green Plants: </vt:lpstr>
      <vt:lpstr>Take a lot of Energy, not very digestible,            Must make positive ID !</vt:lpstr>
      <vt:lpstr>Berries: </vt:lpstr>
      <vt:lpstr>Dandelions</vt:lpstr>
      <vt:lpstr>White and Yellow Berries: </vt:lpstr>
      <vt:lpstr> Red Berries: </vt:lpstr>
      <vt:lpstr>Blue and Black Berries </vt:lpstr>
      <vt:lpstr>Poisonous plants</vt:lpstr>
      <vt:lpstr>Poisonous plants</vt:lpstr>
      <vt:lpstr>Poisonous plants</vt:lpstr>
      <vt:lpstr>Poisonous plants</vt:lpstr>
      <vt:lpstr>Poisonous plants</vt:lpstr>
      <vt:lpstr>Poisonous plants</vt:lpstr>
      <vt:lpstr>Poisonous plants</vt:lpstr>
      <vt:lpstr>Mushrooms: </vt:lpstr>
      <vt:lpstr>Avoid unless you can make 100 % positive ID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Every Mushroom you have seen so far has been poisonous!</vt:lpstr>
      <vt:lpstr>The following mushrooms are edible</vt:lpstr>
      <vt:lpstr>edible</vt:lpstr>
      <vt:lpstr>Ringless honey mushroom </vt:lpstr>
      <vt:lpstr>Milky mushroom </vt:lpstr>
      <vt:lpstr>Berkeley's poly pore </vt:lpstr>
      <vt:lpstr>Small Game </vt:lpstr>
      <vt:lpstr>Difficult and time consuming to snare </vt:lpstr>
      <vt:lpstr>Slip Release Of Bait Stick </vt:lpstr>
      <vt:lpstr>Noose Snare Sticks For Small Birds </vt:lpstr>
      <vt:lpstr>Hunting larger game</vt:lpstr>
      <vt:lpstr>PowerPoint Presentation</vt:lpstr>
      <vt:lpstr>PowerPoint Presentation</vt:lpstr>
      <vt:lpstr>Pine trees</vt:lpstr>
      <vt:lpstr>Most pines are edible </vt:lpstr>
      <vt:lpstr>PowerPoint Presentation</vt:lpstr>
      <vt:lpstr>So what’s the best survival  food??</vt:lpstr>
      <vt:lpstr>PowerPoint Presentation</vt:lpstr>
      <vt:lpstr>INSECTS!!!</vt:lpstr>
      <vt:lpstr>Recipies</vt:lpstr>
      <vt:lpstr>Recipies</vt:lpstr>
      <vt:lpstr>worms</vt:lpstr>
      <vt:lpstr>Better than french fries!!</vt:lpstr>
      <vt:lpstr>PowerPoint Presentation</vt:lpstr>
      <vt:lpstr>They’re everywhere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Carlos Tavarez</dc:creator>
  <cp:lastModifiedBy>Carlos Tavarez</cp:lastModifiedBy>
  <cp:revision>1</cp:revision>
  <dcterms:created xsi:type="dcterms:W3CDTF">2020-10-21T19:14:14Z</dcterms:created>
  <dcterms:modified xsi:type="dcterms:W3CDTF">2020-10-21T19:14:39Z</dcterms:modified>
</cp:coreProperties>
</file>