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7" r:id="rId2"/>
    <p:sldId id="258" r:id="rId3"/>
    <p:sldId id="257" r:id="rId4"/>
    <p:sldId id="259" r:id="rId5"/>
    <p:sldId id="260" r:id="rId6"/>
    <p:sldId id="261" r:id="rId7"/>
    <p:sldId id="262" r:id="rId8"/>
    <p:sldId id="278" r:id="rId9"/>
    <p:sldId id="264" r:id="rId10"/>
    <p:sldId id="265" r:id="rId11"/>
    <p:sldId id="267" r:id="rId12"/>
    <p:sldId id="268" r:id="rId13"/>
    <p:sldId id="269" r:id="rId14"/>
    <p:sldId id="274" r:id="rId15"/>
    <p:sldId id="270" r:id="rId16"/>
    <p:sldId id="271" r:id="rId17"/>
    <p:sldId id="272" r:id="rId18"/>
    <p:sldId id="273"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TP" initials="P" lastIdx="1" clrIdx="0"/>
  <p:cmAuthor id="1" name="MB" initials="M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9" autoAdjust="0"/>
  </p:normalViewPr>
  <p:slideViewPr>
    <p:cSldViewPr snapToGrid="0" snapToObjects="1">
      <p:cViewPr varScale="1">
        <p:scale>
          <a:sx n="62" d="100"/>
          <a:sy n="62" d="100"/>
        </p:scale>
        <p:origin x="-1584" y="-72"/>
      </p:cViewPr>
      <p:guideLst>
        <p:guide orient="horz" pos="2160"/>
        <p:guide pos="2880"/>
      </p:guideLst>
    </p:cSldViewPr>
  </p:slideViewPr>
  <p:notesTextViewPr>
    <p:cViewPr>
      <p:scale>
        <a:sx n="100" d="100"/>
        <a:sy n="100" d="100"/>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49B4A-3CDC-8446-9059-7648574E1A07}" type="datetimeFigureOut">
              <a:rPr lang="en-US" smtClean="0"/>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DC934-E79E-E347-8879-C9A921458AA5}" type="slidenum">
              <a:rPr lang="en-US" smtClean="0"/>
              <a:t>‹#›</a:t>
            </a:fld>
            <a:endParaRPr lang="en-US"/>
          </a:p>
        </p:txBody>
      </p:sp>
    </p:spTree>
    <p:extLst>
      <p:ext uri="{BB962C8B-B14F-4D97-AF65-F5344CB8AC3E}">
        <p14:creationId xmlns:p14="http://schemas.microsoft.com/office/powerpoint/2010/main" val="2474576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Garamond" pitchFamily="18" charset="0"/>
                <a:ea typeface="MS PGothic" pitchFamily="34" charset="-128"/>
              </a:defRPr>
            </a:lvl1pPr>
            <a:lvl2pPr marL="729057" indent="-280406" defTabSz="914437" eaLnBrk="0" hangingPunct="0">
              <a:defRPr>
                <a:solidFill>
                  <a:schemeClr val="tx1"/>
                </a:solidFill>
                <a:latin typeface="Garamond" pitchFamily="18" charset="0"/>
                <a:ea typeface="MS PGothic" pitchFamily="34" charset="-128"/>
              </a:defRPr>
            </a:lvl2pPr>
            <a:lvl3pPr marL="1121626" indent="-224325" defTabSz="914437" eaLnBrk="0" hangingPunct="0">
              <a:defRPr>
                <a:solidFill>
                  <a:schemeClr val="tx1"/>
                </a:solidFill>
                <a:latin typeface="Garamond" pitchFamily="18" charset="0"/>
                <a:ea typeface="MS PGothic" pitchFamily="34" charset="-128"/>
              </a:defRPr>
            </a:lvl3pPr>
            <a:lvl4pPr marL="1570276" indent="-224325" defTabSz="914437" eaLnBrk="0" hangingPunct="0">
              <a:defRPr>
                <a:solidFill>
                  <a:schemeClr val="tx1"/>
                </a:solidFill>
                <a:latin typeface="Garamond" pitchFamily="18" charset="0"/>
                <a:ea typeface="MS PGothic" pitchFamily="34" charset="-128"/>
              </a:defRPr>
            </a:lvl4pPr>
            <a:lvl5pPr marL="2018927" indent="-224325" defTabSz="914437" eaLnBrk="0" hangingPunct="0">
              <a:defRPr>
                <a:solidFill>
                  <a:schemeClr val="tx1"/>
                </a:solidFill>
                <a:latin typeface="Garamond" pitchFamily="18" charset="0"/>
                <a:ea typeface="MS PGothic" pitchFamily="34" charset="-128"/>
              </a:defRPr>
            </a:lvl5pPr>
            <a:lvl6pPr marL="2467577" indent="-224325" defTabSz="914437" eaLnBrk="0" fontAlgn="base" hangingPunct="0">
              <a:spcBef>
                <a:spcPct val="0"/>
              </a:spcBef>
              <a:spcAft>
                <a:spcPct val="0"/>
              </a:spcAft>
              <a:defRPr>
                <a:solidFill>
                  <a:schemeClr val="tx1"/>
                </a:solidFill>
                <a:latin typeface="Garamond" pitchFamily="18" charset="0"/>
                <a:ea typeface="MS PGothic" pitchFamily="34" charset="-128"/>
              </a:defRPr>
            </a:lvl6pPr>
            <a:lvl7pPr marL="2916227" indent="-224325" defTabSz="914437" eaLnBrk="0" fontAlgn="base" hangingPunct="0">
              <a:spcBef>
                <a:spcPct val="0"/>
              </a:spcBef>
              <a:spcAft>
                <a:spcPct val="0"/>
              </a:spcAft>
              <a:defRPr>
                <a:solidFill>
                  <a:schemeClr val="tx1"/>
                </a:solidFill>
                <a:latin typeface="Garamond" pitchFamily="18" charset="0"/>
                <a:ea typeface="MS PGothic" pitchFamily="34" charset="-128"/>
              </a:defRPr>
            </a:lvl7pPr>
            <a:lvl8pPr marL="3364878" indent="-224325" defTabSz="914437" eaLnBrk="0" fontAlgn="base" hangingPunct="0">
              <a:spcBef>
                <a:spcPct val="0"/>
              </a:spcBef>
              <a:spcAft>
                <a:spcPct val="0"/>
              </a:spcAft>
              <a:defRPr>
                <a:solidFill>
                  <a:schemeClr val="tx1"/>
                </a:solidFill>
                <a:latin typeface="Garamond" pitchFamily="18" charset="0"/>
                <a:ea typeface="MS PGothic" pitchFamily="34" charset="-128"/>
              </a:defRPr>
            </a:lvl8pPr>
            <a:lvl9pPr marL="3813528" indent="-224325" defTabSz="91443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en-US" altLang="en-US">
                <a:solidFill>
                  <a:prstClr val="black"/>
                </a:solidFill>
                <a:latin typeface="Arial" pitchFamily="34" charset="0"/>
              </a:rPr>
              <a:t>Tactical Combat Casualty Care (TCCC)</a:t>
            </a:r>
          </a:p>
        </p:txBody>
      </p:sp>
      <p:sp>
        <p:nvSpPr>
          <p:cNvPr id="56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Garamond" pitchFamily="18" charset="0"/>
                <a:ea typeface="MS PGothic" pitchFamily="34" charset="-128"/>
              </a:defRPr>
            </a:lvl1pPr>
            <a:lvl2pPr marL="729057" indent="-280406" defTabSz="914437" eaLnBrk="0" hangingPunct="0">
              <a:defRPr>
                <a:solidFill>
                  <a:schemeClr val="tx1"/>
                </a:solidFill>
                <a:latin typeface="Garamond" pitchFamily="18" charset="0"/>
                <a:ea typeface="MS PGothic" pitchFamily="34" charset="-128"/>
              </a:defRPr>
            </a:lvl2pPr>
            <a:lvl3pPr marL="1121626" indent="-224325" defTabSz="914437" eaLnBrk="0" hangingPunct="0">
              <a:defRPr>
                <a:solidFill>
                  <a:schemeClr val="tx1"/>
                </a:solidFill>
                <a:latin typeface="Garamond" pitchFamily="18" charset="0"/>
                <a:ea typeface="MS PGothic" pitchFamily="34" charset="-128"/>
              </a:defRPr>
            </a:lvl3pPr>
            <a:lvl4pPr marL="1570276" indent="-224325" defTabSz="914437" eaLnBrk="0" hangingPunct="0">
              <a:defRPr>
                <a:solidFill>
                  <a:schemeClr val="tx1"/>
                </a:solidFill>
                <a:latin typeface="Garamond" pitchFamily="18" charset="0"/>
                <a:ea typeface="MS PGothic" pitchFamily="34" charset="-128"/>
              </a:defRPr>
            </a:lvl4pPr>
            <a:lvl5pPr marL="2018927" indent="-224325" defTabSz="914437" eaLnBrk="0" hangingPunct="0">
              <a:defRPr>
                <a:solidFill>
                  <a:schemeClr val="tx1"/>
                </a:solidFill>
                <a:latin typeface="Garamond" pitchFamily="18" charset="0"/>
                <a:ea typeface="MS PGothic" pitchFamily="34" charset="-128"/>
              </a:defRPr>
            </a:lvl5pPr>
            <a:lvl6pPr marL="2467577" indent="-224325" defTabSz="914437" eaLnBrk="0" fontAlgn="base" hangingPunct="0">
              <a:spcBef>
                <a:spcPct val="0"/>
              </a:spcBef>
              <a:spcAft>
                <a:spcPct val="0"/>
              </a:spcAft>
              <a:defRPr>
                <a:solidFill>
                  <a:schemeClr val="tx1"/>
                </a:solidFill>
                <a:latin typeface="Garamond" pitchFamily="18" charset="0"/>
                <a:ea typeface="MS PGothic" pitchFamily="34" charset="-128"/>
              </a:defRPr>
            </a:lvl6pPr>
            <a:lvl7pPr marL="2916227" indent="-224325" defTabSz="914437" eaLnBrk="0" fontAlgn="base" hangingPunct="0">
              <a:spcBef>
                <a:spcPct val="0"/>
              </a:spcBef>
              <a:spcAft>
                <a:spcPct val="0"/>
              </a:spcAft>
              <a:defRPr>
                <a:solidFill>
                  <a:schemeClr val="tx1"/>
                </a:solidFill>
                <a:latin typeface="Garamond" pitchFamily="18" charset="0"/>
                <a:ea typeface="MS PGothic" pitchFamily="34" charset="-128"/>
              </a:defRPr>
            </a:lvl7pPr>
            <a:lvl8pPr marL="3364878" indent="-224325" defTabSz="914437" eaLnBrk="0" fontAlgn="base" hangingPunct="0">
              <a:spcBef>
                <a:spcPct val="0"/>
              </a:spcBef>
              <a:spcAft>
                <a:spcPct val="0"/>
              </a:spcAft>
              <a:defRPr>
                <a:solidFill>
                  <a:schemeClr val="tx1"/>
                </a:solidFill>
                <a:latin typeface="Garamond" pitchFamily="18" charset="0"/>
                <a:ea typeface="MS PGothic" pitchFamily="34" charset="-128"/>
              </a:defRPr>
            </a:lvl8pPr>
            <a:lvl9pPr marL="3813528" indent="-224325" defTabSz="91443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F8216302-2E99-4F2D-B353-D5DFFB60B248}" type="datetime1">
              <a:rPr lang="en-US" altLang="en-US">
                <a:solidFill>
                  <a:prstClr val="black"/>
                </a:solidFill>
                <a:latin typeface="Arial" pitchFamily="34" charset="0"/>
              </a:rPr>
              <a:pPr eaLnBrk="1" hangingPunct="1"/>
              <a:t>11/5/2015</a:t>
            </a:fld>
            <a:endParaRPr lang="en-US" altLang="en-US">
              <a:solidFill>
                <a:prstClr val="black"/>
              </a:solidFill>
              <a:latin typeface="Arial" pitchFamily="34" charset="0"/>
            </a:endParaRPr>
          </a:p>
        </p:txBody>
      </p:sp>
      <p:sp>
        <p:nvSpPr>
          <p:cNvPr id="56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Garamond" pitchFamily="18" charset="0"/>
                <a:ea typeface="MS PGothic" pitchFamily="34" charset="-128"/>
              </a:defRPr>
            </a:lvl1pPr>
            <a:lvl2pPr marL="729057" indent="-280406" defTabSz="914437" eaLnBrk="0" hangingPunct="0">
              <a:defRPr>
                <a:solidFill>
                  <a:schemeClr val="tx1"/>
                </a:solidFill>
                <a:latin typeface="Garamond" pitchFamily="18" charset="0"/>
                <a:ea typeface="MS PGothic" pitchFamily="34" charset="-128"/>
              </a:defRPr>
            </a:lvl2pPr>
            <a:lvl3pPr marL="1121626" indent="-224325" defTabSz="914437" eaLnBrk="0" hangingPunct="0">
              <a:defRPr>
                <a:solidFill>
                  <a:schemeClr val="tx1"/>
                </a:solidFill>
                <a:latin typeface="Garamond" pitchFamily="18" charset="0"/>
                <a:ea typeface="MS PGothic" pitchFamily="34" charset="-128"/>
              </a:defRPr>
            </a:lvl3pPr>
            <a:lvl4pPr marL="1570276" indent="-224325" defTabSz="914437" eaLnBrk="0" hangingPunct="0">
              <a:defRPr>
                <a:solidFill>
                  <a:schemeClr val="tx1"/>
                </a:solidFill>
                <a:latin typeface="Garamond" pitchFamily="18" charset="0"/>
                <a:ea typeface="MS PGothic" pitchFamily="34" charset="-128"/>
              </a:defRPr>
            </a:lvl4pPr>
            <a:lvl5pPr marL="2018927" indent="-224325" defTabSz="914437" eaLnBrk="0" hangingPunct="0">
              <a:defRPr>
                <a:solidFill>
                  <a:schemeClr val="tx1"/>
                </a:solidFill>
                <a:latin typeface="Garamond" pitchFamily="18" charset="0"/>
                <a:ea typeface="MS PGothic" pitchFamily="34" charset="-128"/>
              </a:defRPr>
            </a:lvl5pPr>
            <a:lvl6pPr marL="2467577" indent="-224325" defTabSz="914437" eaLnBrk="0" fontAlgn="base" hangingPunct="0">
              <a:spcBef>
                <a:spcPct val="0"/>
              </a:spcBef>
              <a:spcAft>
                <a:spcPct val="0"/>
              </a:spcAft>
              <a:defRPr>
                <a:solidFill>
                  <a:schemeClr val="tx1"/>
                </a:solidFill>
                <a:latin typeface="Garamond" pitchFamily="18" charset="0"/>
                <a:ea typeface="MS PGothic" pitchFamily="34" charset="-128"/>
              </a:defRPr>
            </a:lvl6pPr>
            <a:lvl7pPr marL="2916227" indent="-224325" defTabSz="914437" eaLnBrk="0" fontAlgn="base" hangingPunct="0">
              <a:spcBef>
                <a:spcPct val="0"/>
              </a:spcBef>
              <a:spcAft>
                <a:spcPct val="0"/>
              </a:spcAft>
              <a:defRPr>
                <a:solidFill>
                  <a:schemeClr val="tx1"/>
                </a:solidFill>
                <a:latin typeface="Garamond" pitchFamily="18" charset="0"/>
                <a:ea typeface="MS PGothic" pitchFamily="34" charset="-128"/>
              </a:defRPr>
            </a:lvl7pPr>
            <a:lvl8pPr marL="3364878" indent="-224325" defTabSz="914437" eaLnBrk="0" fontAlgn="base" hangingPunct="0">
              <a:spcBef>
                <a:spcPct val="0"/>
              </a:spcBef>
              <a:spcAft>
                <a:spcPct val="0"/>
              </a:spcAft>
              <a:defRPr>
                <a:solidFill>
                  <a:schemeClr val="tx1"/>
                </a:solidFill>
                <a:latin typeface="Garamond" pitchFamily="18" charset="0"/>
                <a:ea typeface="MS PGothic" pitchFamily="34" charset="-128"/>
              </a:defRPr>
            </a:lvl8pPr>
            <a:lvl9pPr marL="3813528" indent="-224325" defTabSz="91443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r>
              <a:rPr lang="en-US" altLang="en-US">
                <a:solidFill>
                  <a:prstClr val="black"/>
                </a:solidFill>
                <a:latin typeface="Arial" pitchFamily="34" charset="0"/>
              </a:rPr>
              <a:t>DRAFT</a:t>
            </a:r>
          </a:p>
        </p:txBody>
      </p:sp>
      <p:sp>
        <p:nvSpPr>
          <p:cNvPr id="56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Garamond" pitchFamily="18" charset="0"/>
                <a:ea typeface="MS PGothic" pitchFamily="34" charset="-128"/>
              </a:defRPr>
            </a:lvl1pPr>
            <a:lvl2pPr marL="729057" indent="-280406" defTabSz="914437" eaLnBrk="0" hangingPunct="0">
              <a:defRPr>
                <a:solidFill>
                  <a:schemeClr val="tx1"/>
                </a:solidFill>
                <a:latin typeface="Garamond" pitchFamily="18" charset="0"/>
                <a:ea typeface="MS PGothic" pitchFamily="34" charset="-128"/>
              </a:defRPr>
            </a:lvl2pPr>
            <a:lvl3pPr marL="1121626" indent="-224325" defTabSz="914437" eaLnBrk="0" hangingPunct="0">
              <a:defRPr>
                <a:solidFill>
                  <a:schemeClr val="tx1"/>
                </a:solidFill>
                <a:latin typeface="Garamond" pitchFamily="18" charset="0"/>
                <a:ea typeface="MS PGothic" pitchFamily="34" charset="-128"/>
              </a:defRPr>
            </a:lvl3pPr>
            <a:lvl4pPr marL="1570276" indent="-224325" defTabSz="914437" eaLnBrk="0" hangingPunct="0">
              <a:defRPr>
                <a:solidFill>
                  <a:schemeClr val="tx1"/>
                </a:solidFill>
                <a:latin typeface="Garamond" pitchFamily="18" charset="0"/>
                <a:ea typeface="MS PGothic" pitchFamily="34" charset="-128"/>
              </a:defRPr>
            </a:lvl4pPr>
            <a:lvl5pPr marL="2018927" indent="-224325" defTabSz="914437" eaLnBrk="0" hangingPunct="0">
              <a:defRPr>
                <a:solidFill>
                  <a:schemeClr val="tx1"/>
                </a:solidFill>
                <a:latin typeface="Garamond" pitchFamily="18" charset="0"/>
                <a:ea typeface="MS PGothic" pitchFamily="34" charset="-128"/>
              </a:defRPr>
            </a:lvl5pPr>
            <a:lvl6pPr marL="2467577" indent="-224325" defTabSz="914437" eaLnBrk="0" fontAlgn="base" hangingPunct="0">
              <a:spcBef>
                <a:spcPct val="0"/>
              </a:spcBef>
              <a:spcAft>
                <a:spcPct val="0"/>
              </a:spcAft>
              <a:defRPr>
                <a:solidFill>
                  <a:schemeClr val="tx1"/>
                </a:solidFill>
                <a:latin typeface="Garamond" pitchFamily="18" charset="0"/>
                <a:ea typeface="MS PGothic" pitchFamily="34" charset="-128"/>
              </a:defRPr>
            </a:lvl6pPr>
            <a:lvl7pPr marL="2916227" indent="-224325" defTabSz="914437" eaLnBrk="0" fontAlgn="base" hangingPunct="0">
              <a:spcBef>
                <a:spcPct val="0"/>
              </a:spcBef>
              <a:spcAft>
                <a:spcPct val="0"/>
              </a:spcAft>
              <a:defRPr>
                <a:solidFill>
                  <a:schemeClr val="tx1"/>
                </a:solidFill>
                <a:latin typeface="Garamond" pitchFamily="18" charset="0"/>
                <a:ea typeface="MS PGothic" pitchFamily="34" charset="-128"/>
              </a:defRPr>
            </a:lvl7pPr>
            <a:lvl8pPr marL="3364878" indent="-224325" defTabSz="914437" eaLnBrk="0" fontAlgn="base" hangingPunct="0">
              <a:spcBef>
                <a:spcPct val="0"/>
              </a:spcBef>
              <a:spcAft>
                <a:spcPct val="0"/>
              </a:spcAft>
              <a:defRPr>
                <a:solidFill>
                  <a:schemeClr val="tx1"/>
                </a:solidFill>
                <a:latin typeface="Garamond" pitchFamily="18" charset="0"/>
                <a:ea typeface="MS PGothic" pitchFamily="34" charset="-128"/>
              </a:defRPr>
            </a:lvl8pPr>
            <a:lvl9pPr marL="3813528" indent="-224325" defTabSz="914437" eaLnBrk="0" fontAlgn="base" hangingPunct="0">
              <a:spcBef>
                <a:spcPct val="0"/>
              </a:spcBef>
              <a:spcAft>
                <a:spcPct val="0"/>
              </a:spcAft>
              <a:defRPr>
                <a:solidFill>
                  <a:schemeClr val="tx1"/>
                </a:solidFill>
                <a:latin typeface="Garamond" pitchFamily="18" charset="0"/>
                <a:ea typeface="MS PGothic" pitchFamily="34" charset="-128"/>
              </a:defRPr>
            </a:lvl9pPr>
          </a:lstStyle>
          <a:p>
            <a:pPr eaLnBrk="1" hangingPunct="1"/>
            <a:fld id="{FDCE0FDA-A814-4BDA-B4A1-C626C1649EE4}" type="slidenum">
              <a:rPr lang="en-US" altLang="en-US">
                <a:solidFill>
                  <a:prstClr val="black"/>
                </a:solidFill>
                <a:latin typeface="Arial" pitchFamily="34" charset="0"/>
              </a:rPr>
              <a:pPr eaLnBrk="1" hangingPunct="1"/>
              <a:t>1</a:t>
            </a:fld>
            <a:endParaRPr lang="en-US" altLang="en-US">
              <a:solidFill>
                <a:prstClr val="black"/>
              </a:solidFill>
              <a:latin typeface="Arial" pitchFamily="34" charset="0"/>
            </a:endParaRPr>
          </a:p>
        </p:txBody>
      </p:sp>
      <p:sp>
        <p:nvSpPr>
          <p:cNvPr id="56326" name="Rectangle 2"/>
          <p:cNvSpPr>
            <a:spLocks noGrp="1" noRot="1" noChangeAspect="1" noChangeArrowheads="1" noTextEdit="1"/>
          </p:cNvSpPr>
          <p:nvPr>
            <p:ph type="sldImg"/>
          </p:nvPr>
        </p:nvSpPr>
        <p:spPr>
          <a:ln/>
        </p:spPr>
      </p:sp>
      <p:sp>
        <p:nvSpPr>
          <p:cNvPr id="56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Tactical Emergency Casualty Care (TECC) is the new standard of </a:t>
            </a:r>
            <a:r>
              <a:rPr lang="en-US" altLang="en-US" dirty="0" err="1" smtClean="0">
                <a:latin typeface="Arial" pitchFamily="34" charset="0"/>
              </a:rPr>
              <a:t>prehospital</a:t>
            </a:r>
            <a:r>
              <a:rPr lang="en-US" altLang="en-US" dirty="0" smtClean="0">
                <a:latin typeface="Arial" pitchFamily="34" charset="0"/>
              </a:rPr>
              <a:t> casualty care. Medical care in the tactical environment may be quite different than that provided during normal civilian operations; therefore, previous medical training may not have contained the material presented in this course.</a:t>
            </a:r>
          </a:p>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86248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Positioning</a:t>
            </a:r>
            <a:r>
              <a:rPr lang="en-US" baseline="0" dirty="0" smtClean="0"/>
              <a:t> of the airway is dependent upon the child's size. For example, the positioning for a 6 month old is different than the positioning for a 15 year old. While preference may change depending on age, the principle remains the same: the airway needs to be maintained.  </a:t>
            </a:r>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10</a:t>
            </a:fld>
            <a:endParaRPr lang="en-US"/>
          </a:p>
        </p:txBody>
      </p:sp>
    </p:spTree>
    <p:extLst>
      <p:ext uri="{BB962C8B-B14F-4D97-AF65-F5344CB8AC3E}">
        <p14:creationId xmlns:p14="http://schemas.microsoft.com/office/powerpoint/2010/main" val="161990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Supraglottic</a:t>
            </a:r>
            <a:r>
              <a:rPr lang="en-US" baseline="0" dirty="0" smtClean="0"/>
              <a:t> devices that are specifically designed for pediatric patients may work well in some situations due to their blind insertion technique. Care must be given to correctly size all pediatric airway adjuncts. </a:t>
            </a:r>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11</a:t>
            </a:fld>
            <a:endParaRPr lang="en-US"/>
          </a:p>
        </p:txBody>
      </p:sp>
    </p:spTree>
    <p:extLst>
      <p:ext uri="{BB962C8B-B14F-4D97-AF65-F5344CB8AC3E}">
        <p14:creationId xmlns:p14="http://schemas.microsoft.com/office/powerpoint/2010/main" val="382687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In a casualty with progressive respiratory distress and known or suspected torso trauma, consider tension pneumothorax. Needle </a:t>
            </a:r>
            <a:r>
              <a:rPr lang="en-US" dirty="0" err="1" smtClean="0">
                <a:effectLst/>
                <a:latin typeface="Arial"/>
              </a:rPr>
              <a:t>thoracostomy</a:t>
            </a:r>
            <a:r>
              <a:rPr lang="en-US" dirty="0" smtClean="0">
                <a:effectLst/>
                <a:latin typeface="Arial"/>
              </a:rPr>
              <a:t> should be </a:t>
            </a:r>
          </a:p>
          <a:p>
            <a:r>
              <a:rPr lang="en-US" dirty="0" smtClean="0">
                <a:effectLst/>
                <a:latin typeface="Arial"/>
              </a:rPr>
              <a:t>performed on the side of the injury, using the largest gauge (minimum 18-gauge) and the longest length appropriate for body size</a:t>
            </a:r>
            <a:r>
              <a:rPr lang="en-US" baseline="0" dirty="0" smtClean="0">
                <a:effectLst/>
                <a:latin typeface="Arial"/>
              </a:rPr>
              <a:t> and </a:t>
            </a:r>
            <a:r>
              <a:rPr lang="en-US" dirty="0" smtClean="0">
                <a:effectLst/>
                <a:latin typeface="Arial"/>
              </a:rPr>
              <a:t>chest wall thickness.</a:t>
            </a:r>
          </a:p>
          <a:p>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12</a:t>
            </a:fld>
            <a:endParaRPr lang="en-US"/>
          </a:p>
        </p:txBody>
      </p:sp>
    </p:spTree>
    <p:extLst>
      <p:ext uri="{BB962C8B-B14F-4D97-AF65-F5344CB8AC3E}">
        <p14:creationId xmlns:p14="http://schemas.microsoft.com/office/powerpoint/2010/main" val="2643463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13</a:t>
            </a:fld>
            <a:endParaRPr lang="en-US"/>
          </a:p>
        </p:txBody>
      </p:sp>
    </p:spTree>
    <p:extLst>
      <p:ext uri="{BB962C8B-B14F-4D97-AF65-F5344CB8AC3E}">
        <p14:creationId xmlns:p14="http://schemas.microsoft.com/office/powerpoint/2010/main" val="131558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rPr>
              <a:t>Adaptation of a commercially available chest </a:t>
            </a:r>
            <a:r>
              <a:rPr lang="en-US" dirty="0" smtClean="0">
                <a:latin typeface="Arial"/>
              </a:rPr>
              <a:t>seal </a:t>
            </a:r>
            <a:r>
              <a:rPr lang="en-US" dirty="0">
                <a:latin typeface="Arial"/>
              </a:rPr>
              <a:t>may be necessary</a:t>
            </a:r>
            <a:r>
              <a:rPr lang="en-US" dirty="0" smtClean="0">
                <a:latin typeface="Arial"/>
              </a:rPr>
              <a:t>. </a:t>
            </a:r>
            <a:r>
              <a:rPr lang="en-US" dirty="0">
                <a:latin typeface="Arial"/>
              </a:rPr>
              <a:t>Care should be taken based on the size of the patient.</a:t>
            </a:r>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14</a:t>
            </a:fld>
            <a:endParaRPr lang="en-US"/>
          </a:p>
        </p:txBody>
      </p:sp>
    </p:spTree>
    <p:extLst>
      <p:ext uri="{BB962C8B-B14F-4D97-AF65-F5344CB8AC3E}">
        <p14:creationId xmlns:p14="http://schemas.microsoft.com/office/powerpoint/2010/main" val="171313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15</a:t>
            </a:fld>
            <a:endParaRPr lang="en-US"/>
          </a:p>
        </p:txBody>
      </p:sp>
    </p:spTree>
    <p:extLst>
      <p:ext uri="{BB962C8B-B14F-4D97-AF65-F5344CB8AC3E}">
        <p14:creationId xmlns:p14="http://schemas.microsoft.com/office/powerpoint/2010/main" val="498499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16</a:t>
            </a:fld>
            <a:endParaRPr lang="en-US"/>
          </a:p>
        </p:txBody>
      </p:sp>
    </p:spTree>
    <p:extLst>
      <p:ext uri="{BB962C8B-B14F-4D97-AF65-F5344CB8AC3E}">
        <p14:creationId xmlns:p14="http://schemas.microsoft.com/office/powerpoint/2010/main" val="2098509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Consider oral or rectal (if available) non-narcotic medications such as Tylenol</a:t>
            </a:r>
            <a:r>
              <a:rPr lang="en-US" baseline="0" dirty="0" smtClean="0">
                <a:effectLst/>
                <a:latin typeface="Arial"/>
              </a:rPr>
              <a:t>  (10–15 mg/kg/dose may be repeated q4h) </a:t>
            </a:r>
            <a:r>
              <a:rPr lang="en-US" dirty="0" smtClean="0">
                <a:effectLst/>
                <a:latin typeface="Arial"/>
              </a:rPr>
              <a:t>for mild to moderate pain.</a:t>
            </a:r>
            <a:r>
              <a:rPr lang="en-US" baseline="0" dirty="0" smtClean="0">
                <a:effectLst/>
                <a:latin typeface="Arial"/>
              </a:rPr>
              <a:t> </a:t>
            </a:r>
            <a:r>
              <a:rPr lang="en-US" dirty="0" smtClean="0">
                <a:effectLst/>
                <a:latin typeface="Arial"/>
              </a:rPr>
              <a:t>Avoid the use of no</a:t>
            </a:r>
            <a:r>
              <a:rPr lang="en-US" dirty="0" smtClean="0">
                <a:solidFill>
                  <a:srgbClr val="FF0000"/>
                </a:solidFill>
                <a:effectLst/>
                <a:latin typeface="Arial"/>
              </a:rPr>
              <a:t>ns</a:t>
            </a:r>
            <a:r>
              <a:rPr lang="en-US" dirty="0" smtClean="0">
                <a:effectLst/>
                <a:latin typeface="Arial"/>
              </a:rPr>
              <a:t>teroidal anti-inflammatory medications (e.g., aspirin, ibuprofen, naproxen, ketorolac) in the trauma patient, as these medications interfere with platelet functioning and may exacerbate bleeding. </a:t>
            </a:r>
          </a:p>
          <a:p>
            <a:endParaRPr lang="en-US" dirty="0" smtClean="0">
              <a:effectLst/>
              <a:latin typeface="Arial"/>
            </a:endParaRPr>
          </a:p>
          <a:p>
            <a:r>
              <a:rPr lang="en-US" dirty="0" smtClean="0">
                <a:effectLst/>
                <a:latin typeface="Arial"/>
              </a:rPr>
              <a:t>Narcotic pain medications should be utilized per protocol. Consider utilization of mucosal atomizer devices (MADs). Exercise caution when using narcotic medications, fentanyl (1.5 mcg/kg intranasal, </a:t>
            </a:r>
            <a:r>
              <a:rPr lang="en-US" sz="1200" kern="1200" dirty="0" smtClean="0">
                <a:solidFill>
                  <a:schemeClr val="tx1"/>
                </a:solidFill>
                <a:effectLst/>
                <a:latin typeface="+mn-lt"/>
                <a:ea typeface="+mn-ea"/>
                <a:cs typeface="+mn-cs"/>
              </a:rPr>
              <a:t>maximum of 100 mcg</a:t>
            </a:r>
            <a:r>
              <a:rPr lang="en-US" sz="1200" kern="1200" baseline="0" dirty="0" smtClean="0">
                <a:solidFill>
                  <a:schemeClr val="tx1"/>
                </a:solidFill>
                <a:effectLst/>
                <a:latin typeface="Arial"/>
                <a:ea typeface="+mn-ea"/>
                <a:cs typeface="+mn-cs"/>
              </a:rPr>
              <a:t> in</a:t>
            </a:r>
            <a:r>
              <a:rPr lang="en-US" dirty="0" smtClean="0">
                <a:effectLst/>
                <a:latin typeface="Arial"/>
              </a:rPr>
              <a:t> children over 1</a:t>
            </a:r>
            <a:r>
              <a:rPr lang="en-US" baseline="0" dirty="0" smtClean="0">
                <a:effectLst/>
                <a:latin typeface="Arial"/>
              </a:rPr>
              <a:t> year of age)</a:t>
            </a:r>
            <a:r>
              <a:rPr lang="en-US" dirty="0" smtClean="0">
                <a:effectLst/>
                <a:latin typeface="Arial"/>
              </a:rPr>
              <a:t> or ketamine (1.5 mg/kg IV) for moderate to severe pain in pediatric patients, as they</a:t>
            </a:r>
            <a:r>
              <a:rPr lang="en-US" baseline="0" dirty="0" smtClean="0">
                <a:effectLst/>
                <a:latin typeface="Arial"/>
              </a:rPr>
              <a:t> have</a:t>
            </a:r>
            <a:r>
              <a:rPr lang="en-US" dirty="0" smtClean="0">
                <a:effectLst/>
                <a:latin typeface="Arial"/>
              </a:rPr>
              <a:t> higher volumes of distribution.</a:t>
            </a:r>
          </a:p>
          <a:p>
            <a:endParaRPr lang="en-US" dirty="0" smtClean="0">
              <a:effectLst/>
              <a:latin typeface="Arial"/>
            </a:endParaRPr>
          </a:p>
          <a:p>
            <a:r>
              <a:rPr lang="en-US" dirty="0" smtClean="0">
                <a:effectLst/>
                <a:latin typeface="Arial"/>
              </a:rPr>
              <a:t>Consider adjunct administration of antiemetic medicines.</a:t>
            </a:r>
            <a:r>
              <a:rPr lang="en-US" baseline="0" dirty="0" smtClean="0">
                <a:effectLst/>
                <a:latin typeface="Arial"/>
              </a:rPr>
              <a:t> </a:t>
            </a:r>
            <a:r>
              <a:rPr lang="en-US" dirty="0" smtClean="0">
                <a:effectLst/>
                <a:latin typeface="Arial"/>
              </a:rPr>
              <a:t>Have naloxone readily available whenever administering opiates.</a:t>
            </a:r>
            <a:r>
              <a:rPr lang="en-US" baseline="0" dirty="0" smtClean="0">
                <a:effectLst/>
                <a:latin typeface="Arial"/>
              </a:rPr>
              <a:t> </a:t>
            </a:r>
            <a:r>
              <a:rPr lang="en-US" dirty="0" smtClean="0">
                <a:effectLst/>
                <a:latin typeface="Arial"/>
              </a:rPr>
              <a:t>Monitor for adverse effects such as respiratory depression or hypotension.</a:t>
            </a:r>
          </a:p>
        </p:txBody>
      </p:sp>
      <p:sp>
        <p:nvSpPr>
          <p:cNvPr id="4" name="Slide Number Placeholder 3"/>
          <p:cNvSpPr>
            <a:spLocks noGrp="1"/>
          </p:cNvSpPr>
          <p:nvPr>
            <p:ph type="sldNum" sz="quarter" idx="10"/>
          </p:nvPr>
        </p:nvSpPr>
        <p:spPr/>
        <p:txBody>
          <a:bodyPr/>
          <a:lstStyle/>
          <a:p>
            <a:fld id="{9F4DC934-E79E-E347-8879-C9A921458AA5}" type="slidenum">
              <a:rPr lang="en-US" smtClean="0"/>
              <a:t>17</a:t>
            </a:fld>
            <a:endParaRPr lang="en-US"/>
          </a:p>
        </p:txBody>
      </p:sp>
    </p:spTree>
    <p:extLst>
      <p:ext uri="{BB962C8B-B14F-4D97-AF65-F5344CB8AC3E}">
        <p14:creationId xmlns:p14="http://schemas.microsoft.com/office/powerpoint/2010/main" val="302171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18</a:t>
            </a:fld>
            <a:endParaRPr lang="en-US"/>
          </a:p>
        </p:txBody>
      </p:sp>
    </p:spTree>
    <p:extLst>
      <p:ext uri="{BB962C8B-B14F-4D97-AF65-F5344CB8AC3E}">
        <p14:creationId xmlns:p14="http://schemas.microsoft.com/office/powerpoint/2010/main" val="218910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19</a:t>
            </a:fld>
            <a:endParaRPr lang="en-US"/>
          </a:p>
        </p:txBody>
      </p:sp>
    </p:spTree>
    <p:extLst>
      <p:ext uri="{BB962C8B-B14F-4D97-AF65-F5344CB8AC3E}">
        <p14:creationId xmlns:p14="http://schemas.microsoft.com/office/powerpoint/2010/main" val="246350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pediatric </a:t>
            </a:r>
            <a:r>
              <a:rPr lang="en-US" dirty="0" smtClean="0"/>
              <a:t>patients </a:t>
            </a:r>
            <a:r>
              <a:rPr lang="en-US" dirty="0"/>
              <a:t>require a different </a:t>
            </a:r>
            <a:r>
              <a:rPr lang="en-US" dirty="0" smtClean="0"/>
              <a:t>care approach, </a:t>
            </a:r>
            <a:r>
              <a:rPr lang="en-US" dirty="0"/>
              <a:t>the </a:t>
            </a:r>
            <a:r>
              <a:rPr lang="en-US" dirty="0" smtClean="0"/>
              <a:t>tenants </a:t>
            </a:r>
            <a:r>
              <a:rPr lang="en-US" dirty="0"/>
              <a:t>of care </a:t>
            </a:r>
            <a:r>
              <a:rPr lang="en-US" dirty="0" smtClean="0"/>
              <a:t>during</a:t>
            </a:r>
            <a:r>
              <a:rPr lang="en-US" baseline="0" dirty="0" smtClean="0"/>
              <a:t> the</a:t>
            </a:r>
            <a:r>
              <a:rPr lang="en-US" dirty="0" smtClean="0"/>
              <a:t> DTC phase </a:t>
            </a:r>
            <a:r>
              <a:rPr lang="en-US" dirty="0"/>
              <a:t>are </a:t>
            </a:r>
            <a:r>
              <a:rPr lang="en-US" dirty="0" smtClean="0"/>
              <a:t>essentially </a:t>
            </a:r>
            <a:r>
              <a:rPr lang="en-US" dirty="0"/>
              <a:t>the </a:t>
            </a:r>
            <a:r>
              <a:rPr lang="en-US" dirty="0" smtClean="0"/>
              <a:t>same: </a:t>
            </a:r>
            <a:r>
              <a:rPr lang="en-US" dirty="0"/>
              <a:t>m</a:t>
            </a:r>
            <a:r>
              <a:rPr lang="en-US" dirty="0" smtClean="0"/>
              <a:t>ove </a:t>
            </a:r>
            <a:r>
              <a:rPr lang="en-US" dirty="0"/>
              <a:t>to an area of safety, apply self aid, </a:t>
            </a:r>
            <a:r>
              <a:rPr lang="en-US" dirty="0" smtClean="0"/>
              <a:t>and</a:t>
            </a:r>
            <a:r>
              <a:rPr lang="en-US" baseline="0" dirty="0" smtClean="0"/>
              <a:t> c</a:t>
            </a:r>
            <a:r>
              <a:rPr lang="en-US" dirty="0" smtClean="0"/>
              <a:t>ontrol </a:t>
            </a:r>
            <a:r>
              <a:rPr lang="en-US" dirty="0"/>
              <a:t>bleeding. </a:t>
            </a:r>
          </a:p>
        </p:txBody>
      </p:sp>
      <p:sp>
        <p:nvSpPr>
          <p:cNvPr id="4" name="Slide Number Placeholder 3"/>
          <p:cNvSpPr>
            <a:spLocks noGrp="1"/>
          </p:cNvSpPr>
          <p:nvPr>
            <p:ph type="sldNum" sz="quarter" idx="10"/>
          </p:nvPr>
        </p:nvSpPr>
        <p:spPr/>
        <p:txBody>
          <a:bodyPr/>
          <a:lstStyle/>
          <a:p>
            <a:fld id="{9F4DC934-E79E-E347-8879-C9A921458AA5}" type="slidenum">
              <a:rPr lang="en-US" smtClean="0"/>
              <a:t>2</a:t>
            </a:fld>
            <a:endParaRPr lang="en-US"/>
          </a:p>
        </p:txBody>
      </p:sp>
    </p:spTree>
    <p:extLst>
      <p:ext uri="{BB962C8B-B14F-4D97-AF65-F5344CB8AC3E}">
        <p14:creationId xmlns:p14="http://schemas.microsoft.com/office/powerpoint/2010/main" val="188685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child's reaction to an ongoing incident will vary depending on their stage of learning development.  </a:t>
            </a:r>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3</a:t>
            </a:fld>
            <a:endParaRPr lang="en-US"/>
          </a:p>
        </p:txBody>
      </p:sp>
    </p:spTree>
    <p:extLst>
      <p:ext uri="{BB962C8B-B14F-4D97-AF65-F5344CB8AC3E}">
        <p14:creationId xmlns:p14="http://schemas.microsoft.com/office/powerpoint/2010/main" val="83630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4</a:t>
            </a:fld>
            <a:endParaRPr lang="en-US"/>
          </a:p>
        </p:txBody>
      </p:sp>
    </p:spTree>
    <p:extLst>
      <p:ext uri="{BB962C8B-B14F-4D97-AF65-F5344CB8AC3E}">
        <p14:creationId xmlns:p14="http://schemas.microsoft.com/office/powerpoint/2010/main" val="420856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Stop life-threatening external hemorrhage if feasible.</a:t>
            </a:r>
            <a:r>
              <a:rPr lang="en-US" baseline="0" dirty="0" smtClean="0">
                <a:effectLst/>
                <a:latin typeface="Arial"/>
              </a:rPr>
              <a:t> P</a:t>
            </a:r>
            <a:r>
              <a:rPr lang="en-US" dirty="0" smtClean="0">
                <a:effectLst/>
                <a:latin typeface="Arial"/>
              </a:rPr>
              <a:t>roviders should not hesitate to apply tourniquets to pediatric casualties. </a:t>
            </a:r>
          </a:p>
          <a:p>
            <a:endParaRPr lang="en-US" dirty="0" smtClean="0">
              <a:effectLst/>
              <a:latin typeface="Arial"/>
            </a:endParaRPr>
          </a:p>
          <a:p>
            <a:r>
              <a:rPr lang="en-US" dirty="0" smtClean="0">
                <a:effectLst/>
                <a:latin typeface="Arial"/>
              </a:rPr>
              <a:t>Apply a tourniquet over the clothing as proximal</a:t>
            </a:r>
            <a:r>
              <a:rPr lang="en-US" baseline="0" dirty="0" smtClean="0">
                <a:effectLst/>
                <a:latin typeface="Arial"/>
              </a:rPr>
              <a:t> (</a:t>
            </a:r>
            <a:r>
              <a:rPr lang="en-US" dirty="0" smtClean="0">
                <a:effectLst/>
                <a:latin typeface="Arial"/>
              </a:rPr>
              <a:t>high) on the limb</a:t>
            </a:r>
            <a:r>
              <a:rPr lang="en-US" baseline="0" dirty="0" smtClean="0">
                <a:effectLst/>
                <a:latin typeface="Arial"/>
              </a:rPr>
              <a:t> </a:t>
            </a:r>
            <a:r>
              <a:rPr lang="en-US" dirty="0" smtClean="0">
                <a:effectLst/>
                <a:latin typeface="Arial"/>
              </a:rPr>
              <a:t>as possible. Tighten until cessation of bleeding, and move to</a:t>
            </a:r>
            <a:r>
              <a:rPr lang="en-US" baseline="0" dirty="0" smtClean="0">
                <a:effectLst/>
                <a:latin typeface="Arial"/>
              </a:rPr>
              <a:t> </a:t>
            </a:r>
            <a:r>
              <a:rPr lang="en-US" dirty="0" smtClean="0">
                <a:effectLst/>
                <a:latin typeface="Arial"/>
              </a:rPr>
              <a:t>safety. Consider moving to safety prior to application if the situation warrants.</a:t>
            </a:r>
            <a:r>
              <a:rPr lang="en-US" baseline="0" dirty="0" smtClean="0">
                <a:effectLst/>
                <a:latin typeface="Arial"/>
              </a:rPr>
              <a:t> If no tourniquet is available or application of one is not tactically feasible, c</a:t>
            </a:r>
            <a:r>
              <a:rPr lang="en-US" dirty="0" smtClean="0">
                <a:effectLst/>
                <a:latin typeface="Arial"/>
              </a:rPr>
              <a:t>onsider instructing the casualty to apply direct pressure to the wound.</a:t>
            </a:r>
            <a:r>
              <a:rPr lang="en-US" baseline="0" dirty="0" smtClean="0">
                <a:effectLst/>
                <a:latin typeface="Arial"/>
              </a:rPr>
              <a:t> </a:t>
            </a:r>
            <a:r>
              <a:rPr lang="en-US" dirty="0" smtClean="0">
                <a:effectLst/>
                <a:latin typeface="Arial"/>
              </a:rPr>
              <a:t>Consider quickly placing th</a:t>
            </a:r>
            <a:r>
              <a:rPr lang="en-US" baseline="0" dirty="0" smtClean="0">
                <a:effectLst/>
                <a:latin typeface="Arial"/>
              </a:rPr>
              <a:t>e </a:t>
            </a:r>
            <a:r>
              <a:rPr lang="en-US" dirty="0" smtClean="0">
                <a:effectLst/>
                <a:latin typeface="Arial"/>
              </a:rPr>
              <a:t>casualty, or directing the casualty to be placed, in a position to protect the airway if tactically feasible.</a:t>
            </a:r>
          </a:p>
        </p:txBody>
      </p:sp>
      <p:sp>
        <p:nvSpPr>
          <p:cNvPr id="4" name="Slide Number Placeholder 3"/>
          <p:cNvSpPr>
            <a:spLocks noGrp="1"/>
          </p:cNvSpPr>
          <p:nvPr>
            <p:ph type="sldNum" sz="quarter" idx="10"/>
          </p:nvPr>
        </p:nvSpPr>
        <p:spPr/>
        <p:txBody>
          <a:bodyPr/>
          <a:lstStyle/>
          <a:p>
            <a:fld id="{9F4DC934-E79E-E347-8879-C9A921458AA5}" type="slidenum">
              <a:rPr lang="en-US" smtClean="0"/>
              <a:t>5</a:t>
            </a:fld>
            <a:endParaRPr lang="en-US"/>
          </a:p>
        </p:txBody>
      </p:sp>
    </p:spTree>
    <p:extLst>
      <p:ext uri="{BB962C8B-B14F-4D97-AF65-F5344CB8AC3E}">
        <p14:creationId xmlns:p14="http://schemas.microsoft.com/office/powerpoint/2010/main" val="62976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latin typeface="Arial"/>
              </a:rPr>
              <a:t>For a compressible hemorrhage not amenable to tourniquet use, or as an adjunct to tourniquet removal (if evacuation time is anticipated to be longer than 2 hours), correctly apply a hemostatic agent and an appropriate pressure bandage. Before releasing a tourniquet on a casualty who has received IV fluid resuscitation for hemorrhagic shock, ensure a positive response to resuscitation efforts (i.e., a peripheral pulse normal in character and</a:t>
            </a:r>
            <a:r>
              <a:rPr lang="en-US" baseline="0" dirty="0" smtClean="0">
                <a:effectLst/>
                <a:latin typeface="Arial"/>
              </a:rPr>
              <a:t> </a:t>
            </a:r>
            <a:r>
              <a:rPr lang="en-US" dirty="0" smtClean="0">
                <a:effectLst/>
                <a:latin typeface="Arial"/>
              </a:rPr>
              <a:t>normal mentation).</a:t>
            </a:r>
          </a:p>
        </p:txBody>
      </p:sp>
      <p:sp>
        <p:nvSpPr>
          <p:cNvPr id="4" name="Slide Number Placeholder 3"/>
          <p:cNvSpPr>
            <a:spLocks noGrp="1"/>
          </p:cNvSpPr>
          <p:nvPr>
            <p:ph type="sldNum" sz="quarter" idx="10"/>
          </p:nvPr>
        </p:nvSpPr>
        <p:spPr/>
        <p:txBody>
          <a:bodyPr/>
          <a:lstStyle/>
          <a:p>
            <a:fld id="{9F4DC934-E79E-E347-8879-C9A921458AA5}" type="slidenum">
              <a:rPr lang="en-US" smtClean="0"/>
              <a:t>6</a:t>
            </a:fld>
            <a:endParaRPr lang="en-US"/>
          </a:p>
        </p:txBody>
      </p:sp>
    </p:spTree>
    <p:extLst>
      <p:ext uri="{BB962C8B-B14F-4D97-AF65-F5344CB8AC3E}">
        <p14:creationId xmlns:p14="http://schemas.microsoft.com/office/powerpoint/2010/main" val="36710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Placing a pediatric patient in the recovery position may provide a better outcome. </a:t>
            </a:r>
            <a:br>
              <a:rPr lang="en-US"/>
            </a:br>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7</a:t>
            </a:fld>
            <a:endParaRPr lang="en-US"/>
          </a:p>
        </p:txBody>
      </p:sp>
    </p:spTree>
    <p:extLst>
      <p:ext uri="{BB962C8B-B14F-4D97-AF65-F5344CB8AC3E}">
        <p14:creationId xmlns:p14="http://schemas.microsoft.com/office/powerpoint/2010/main" val="176139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Even without an obstructed airway, you must always continue to monitor for changes.</a:t>
            </a:r>
          </a:p>
          <a:p>
            <a:pPr marL="171450" indent="-171450">
              <a:buFont typeface="Arial" pitchFamily="34" charset="0"/>
              <a:buChar char="•"/>
            </a:pPr>
            <a:r>
              <a:rPr lang="en-US" dirty="0" smtClean="0"/>
              <a:t>Use</a:t>
            </a:r>
            <a:r>
              <a:rPr lang="en-US" baseline="0" dirty="0" smtClean="0"/>
              <a:t> of a nasal airway helps to ensure patency of patients airway.</a:t>
            </a:r>
          </a:p>
          <a:p>
            <a:pPr marL="171450" indent="-171450">
              <a:buFont typeface="Arial" pitchFamily="34" charset="0"/>
              <a:buChar char="•"/>
            </a:pPr>
            <a:r>
              <a:rPr lang="en-US" baseline="0" dirty="0" smtClean="0"/>
              <a:t>If possible, use the recovery position as a preemptive move for vomiting or development of airway compromise.</a:t>
            </a:r>
          </a:p>
          <a:p>
            <a:pPr marL="171450" indent="-171450">
              <a:buFont typeface="Arial" pitchFamily="34" charset="0"/>
              <a:buChar char="•"/>
            </a:pPr>
            <a:r>
              <a:rPr lang="en-US" baseline="0" dirty="0" smtClean="0"/>
              <a:t>Where possible attempt to get brief history of mechanism of injury.</a:t>
            </a:r>
            <a:endParaRPr lang="en-US" dirty="0"/>
          </a:p>
        </p:txBody>
      </p:sp>
      <p:sp>
        <p:nvSpPr>
          <p:cNvPr id="4" name="Slide Number Placeholder 3"/>
          <p:cNvSpPr>
            <a:spLocks noGrp="1"/>
          </p:cNvSpPr>
          <p:nvPr>
            <p:ph type="sldNum" sz="quarter" idx="10"/>
          </p:nvPr>
        </p:nvSpPr>
        <p:spPr/>
        <p:txBody>
          <a:bodyPr/>
          <a:lstStyle/>
          <a:p>
            <a:fld id="{9F4DC934-E79E-E347-8879-C9A921458AA5}" type="slidenum">
              <a:rPr lang="en-US" smtClean="0"/>
              <a:t>8</a:t>
            </a:fld>
            <a:endParaRPr lang="en-US"/>
          </a:p>
        </p:txBody>
      </p:sp>
    </p:spTree>
    <p:extLst>
      <p:ext uri="{BB962C8B-B14F-4D97-AF65-F5344CB8AC3E}">
        <p14:creationId xmlns:p14="http://schemas.microsoft.com/office/powerpoint/2010/main" val="127143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4DC934-E79E-E347-8879-C9A921458AA5}" type="slidenum">
              <a:rPr lang="en-US" smtClean="0"/>
              <a:t>9</a:t>
            </a:fld>
            <a:endParaRPr lang="en-US"/>
          </a:p>
        </p:txBody>
      </p:sp>
    </p:spTree>
    <p:extLst>
      <p:ext uri="{BB962C8B-B14F-4D97-AF65-F5344CB8AC3E}">
        <p14:creationId xmlns:p14="http://schemas.microsoft.com/office/powerpoint/2010/main" val="60411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6CD9F9-CE21-A74B-8C0B-82EDEA4AC14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496627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CD9F9-CE21-A74B-8C0B-82EDEA4AC14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410038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CD9F9-CE21-A74B-8C0B-82EDEA4AC14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50969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6CD9F9-CE21-A74B-8C0B-82EDEA4AC14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211962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6CD9F9-CE21-A74B-8C0B-82EDEA4AC146}"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56109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6CD9F9-CE21-A74B-8C0B-82EDEA4AC14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64616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6CD9F9-CE21-A74B-8C0B-82EDEA4AC146}"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88180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6CD9F9-CE21-A74B-8C0B-82EDEA4AC146}"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346288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CD9F9-CE21-A74B-8C0B-82EDEA4AC146}"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59773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CD9F9-CE21-A74B-8C0B-82EDEA4AC14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43509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6CD9F9-CE21-A74B-8C0B-82EDEA4AC146}"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C8E93-6190-274E-9EE7-F3B9F6C1CB36}" type="slidenum">
              <a:rPr lang="en-US" smtClean="0"/>
              <a:t>‹#›</a:t>
            </a:fld>
            <a:endParaRPr lang="en-US"/>
          </a:p>
        </p:txBody>
      </p:sp>
    </p:spTree>
    <p:extLst>
      <p:ext uri="{BB962C8B-B14F-4D97-AF65-F5344CB8AC3E}">
        <p14:creationId xmlns:p14="http://schemas.microsoft.com/office/powerpoint/2010/main" val="141895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CD9F9-CE21-A74B-8C0B-82EDEA4AC146}" type="datetimeFigureOut">
              <a:rPr lang="en-US" smtClean="0"/>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C8E93-6190-274E-9EE7-F3B9F6C1CB36}" type="slidenum">
              <a:rPr lang="en-US" smtClean="0"/>
              <a:t>‹#›</a:t>
            </a:fld>
            <a:endParaRPr lang="en-US"/>
          </a:p>
        </p:txBody>
      </p:sp>
    </p:spTree>
    <p:extLst>
      <p:ext uri="{BB962C8B-B14F-4D97-AF65-F5344CB8AC3E}">
        <p14:creationId xmlns:p14="http://schemas.microsoft.com/office/powerpoint/2010/main" val="1299268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b="1" kern="1200">
          <a:solidFill>
            <a:srgbClr val="FFFF0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6200" y="2567513"/>
            <a:ext cx="8915400" cy="1920875"/>
          </a:xfrm>
        </p:spPr>
        <p:txBody>
          <a:bodyPr>
            <a:normAutofit fontScale="90000"/>
          </a:bodyPr>
          <a:lstStyle/>
          <a:p>
            <a:pPr eaLnBrk="1" hangingPunct="1"/>
            <a:r>
              <a:rPr lang="en-US" altLang="en-US" sz="3600" dirty="0" smtClean="0">
                <a:solidFill>
                  <a:schemeClr val="bg1"/>
                </a:solidFill>
                <a:latin typeface="Arial Black" pitchFamily="34" charset="0"/>
              </a:rPr>
              <a:t>Tactical Emergency Casualty Care</a:t>
            </a:r>
            <a:br>
              <a:rPr lang="en-US" altLang="en-US" sz="3600" dirty="0" smtClean="0">
                <a:solidFill>
                  <a:schemeClr val="bg1"/>
                </a:solidFill>
                <a:latin typeface="Arial Black" pitchFamily="34" charset="0"/>
              </a:rPr>
            </a:br>
            <a:r>
              <a:rPr lang="en-US" altLang="en-US" sz="3600" dirty="0">
                <a:solidFill>
                  <a:schemeClr val="bg1"/>
                </a:solidFill>
                <a:latin typeface="Arial Black" pitchFamily="34" charset="0"/>
              </a:rPr>
              <a:t/>
            </a:r>
            <a:br>
              <a:rPr lang="en-US" altLang="en-US" sz="3600" dirty="0">
                <a:solidFill>
                  <a:schemeClr val="bg1"/>
                </a:solidFill>
                <a:latin typeface="Arial Black" pitchFamily="34" charset="0"/>
              </a:rPr>
            </a:br>
            <a:r>
              <a:rPr lang="en-US" altLang="en-US" sz="3600" dirty="0" smtClean="0">
                <a:solidFill>
                  <a:schemeClr val="bg1"/>
                </a:solidFill>
                <a:latin typeface="Arial Black" pitchFamily="34" charset="0"/>
              </a:rPr>
              <a:t>Pediatric Care</a:t>
            </a:r>
            <a:r>
              <a:rPr lang="en-US" altLang="en-US" sz="4400" dirty="0" smtClean="0">
                <a:latin typeface="Arial Black" pitchFamily="34" charset="0"/>
              </a:rPr>
              <a:t/>
            </a:r>
            <a:br>
              <a:rPr lang="en-US" altLang="en-US" sz="4400" dirty="0" smtClean="0">
                <a:latin typeface="Arial Black" pitchFamily="34" charset="0"/>
              </a:rPr>
            </a:br>
            <a:endParaRPr lang="en-US" altLang="en-US" sz="3200" dirty="0" smtClean="0">
              <a:latin typeface="Arial Black" pitchFamily="34" charset="0"/>
            </a:endParaRPr>
          </a:p>
        </p:txBody>
      </p:sp>
      <p:pic>
        <p:nvPicPr>
          <p:cNvPr id="5" name="Picture 2" descr="TECC_logo.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775" y="3967163"/>
            <a:ext cx="2566988"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PHTLS_tran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235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Escalating Airway </a:t>
            </a:r>
            <a:br>
              <a:rPr lang="en-US" sz="4400" dirty="0" smtClean="0"/>
            </a:br>
            <a:r>
              <a:rPr lang="en-US" sz="4400" dirty="0" smtClean="0"/>
              <a:t>Management </a:t>
            </a:r>
            <a:r>
              <a:rPr lang="en-US" sz="2700" dirty="0" smtClean="0"/>
              <a:t>(1 of 2) </a:t>
            </a:r>
            <a:endParaRPr lang="en-US" sz="2700" dirty="0"/>
          </a:p>
        </p:txBody>
      </p:sp>
      <p:sp>
        <p:nvSpPr>
          <p:cNvPr id="3" name="Content Placeholder 2"/>
          <p:cNvSpPr>
            <a:spLocks noGrp="1"/>
          </p:cNvSpPr>
          <p:nvPr>
            <p:ph idx="1"/>
          </p:nvPr>
        </p:nvSpPr>
        <p:spPr/>
        <p:txBody>
          <a:bodyPr>
            <a:normAutofit/>
          </a:bodyPr>
          <a:lstStyle/>
          <a:p>
            <a:r>
              <a:rPr lang="en-US" dirty="0" smtClean="0">
                <a:effectLst/>
                <a:latin typeface="Arial"/>
              </a:rPr>
              <a:t>Airway positioning may be enhanced by elevation of the shoulders.</a:t>
            </a:r>
          </a:p>
          <a:p>
            <a:r>
              <a:rPr lang="en-US" dirty="0" smtClean="0">
                <a:effectLst/>
                <a:latin typeface="Arial"/>
              </a:rPr>
              <a:t>Bag-mask ventilation is equivalent to intubation in the pediatric prehospital population. </a:t>
            </a:r>
          </a:p>
          <a:p>
            <a:r>
              <a:rPr lang="en-US" dirty="0" smtClean="0">
                <a:effectLst/>
                <a:latin typeface="Arial"/>
              </a:rPr>
              <a:t>Consider oral/</a:t>
            </a:r>
            <a:r>
              <a:rPr lang="en-US" dirty="0" err="1" smtClean="0">
                <a:effectLst/>
                <a:latin typeface="Arial"/>
              </a:rPr>
              <a:t>nasotracheal</a:t>
            </a:r>
            <a:r>
              <a:rPr lang="en-US" dirty="0" smtClean="0">
                <a:effectLst/>
                <a:latin typeface="Arial"/>
              </a:rPr>
              <a:t> intubation.</a:t>
            </a:r>
            <a:endParaRPr lang="en-US" dirty="0"/>
          </a:p>
        </p:txBody>
      </p:sp>
    </p:spTree>
    <p:extLst>
      <p:ext uri="{BB962C8B-B14F-4D97-AF65-F5344CB8AC3E}">
        <p14:creationId xmlns:p14="http://schemas.microsoft.com/office/powerpoint/2010/main" val="3783068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Escalating </a:t>
            </a:r>
            <a:r>
              <a:rPr lang="en-US" dirty="0"/>
              <a:t>A</a:t>
            </a:r>
            <a:r>
              <a:rPr lang="en-US" dirty="0" smtClean="0"/>
              <a:t>irway </a:t>
            </a:r>
            <a:br>
              <a:rPr lang="en-US" dirty="0" smtClean="0"/>
            </a:br>
            <a:r>
              <a:rPr lang="en-US" dirty="0" smtClean="0"/>
              <a:t>Management </a:t>
            </a:r>
            <a:r>
              <a:rPr lang="en-US" sz="2400" dirty="0" smtClean="0"/>
              <a:t>(2 of 2)</a:t>
            </a:r>
            <a:endParaRPr lang="en-US" sz="2400" dirty="0"/>
          </a:p>
        </p:txBody>
      </p:sp>
      <p:sp>
        <p:nvSpPr>
          <p:cNvPr id="3" name="Content Placeholder 2"/>
          <p:cNvSpPr>
            <a:spLocks noGrp="1"/>
          </p:cNvSpPr>
          <p:nvPr>
            <p:ph idx="1"/>
          </p:nvPr>
        </p:nvSpPr>
        <p:spPr/>
        <p:txBody>
          <a:bodyPr/>
          <a:lstStyle/>
          <a:p>
            <a:r>
              <a:rPr lang="en-US" dirty="0" smtClean="0">
                <a:solidFill>
                  <a:srgbClr val="FFFFFF"/>
                </a:solidFill>
                <a:effectLst/>
                <a:latin typeface="Arial"/>
              </a:rPr>
              <a:t>Consider </a:t>
            </a:r>
            <a:r>
              <a:rPr lang="en-US" smtClean="0">
                <a:solidFill>
                  <a:srgbClr val="FFFFFF"/>
                </a:solidFill>
                <a:effectLst/>
                <a:latin typeface="Arial"/>
              </a:rPr>
              <a:t>appropriately sized </a:t>
            </a:r>
            <a:r>
              <a:rPr lang="en-US" smtClean="0">
                <a:solidFill>
                  <a:srgbClr val="FFFFFF"/>
                </a:solidFill>
                <a:latin typeface="Arial"/>
              </a:rPr>
              <a:t>s</a:t>
            </a:r>
            <a:r>
              <a:rPr lang="en-US" smtClean="0">
                <a:solidFill>
                  <a:srgbClr val="FFFFFF"/>
                </a:solidFill>
                <a:effectLst/>
                <a:latin typeface="Arial"/>
              </a:rPr>
              <a:t>upraglottic</a:t>
            </a:r>
            <a:r>
              <a:rPr lang="en-US" dirty="0" smtClean="0">
                <a:solidFill>
                  <a:srgbClr val="FFFFFF"/>
                </a:solidFill>
                <a:effectLst/>
                <a:latin typeface="Arial"/>
              </a:rPr>
              <a:t> </a:t>
            </a:r>
            <a:r>
              <a:rPr lang="en-US" dirty="0" smtClean="0">
                <a:solidFill>
                  <a:srgbClr val="FFFFFF"/>
                </a:solidFill>
                <a:latin typeface="Arial"/>
              </a:rPr>
              <a:t>d</a:t>
            </a:r>
            <a:r>
              <a:rPr lang="en-US" dirty="0" smtClean="0">
                <a:solidFill>
                  <a:srgbClr val="FFFFFF"/>
                </a:solidFill>
                <a:effectLst/>
                <a:latin typeface="Arial"/>
              </a:rPr>
              <a:t>evices. </a:t>
            </a:r>
          </a:p>
          <a:p>
            <a:r>
              <a:rPr lang="en-US" dirty="0" smtClean="0">
                <a:solidFill>
                  <a:srgbClr val="FFFFFF"/>
                </a:solidFill>
                <a:effectLst/>
                <a:latin typeface="Arial"/>
              </a:rPr>
              <a:t>Apply oxygen if available. </a:t>
            </a:r>
          </a:p>
          <a:p>
            <a:r>
              <a:rPr lang="en-US" dirty="0">
                <a:solidFill>
                  <a:srgbClr val="FFFFFF"/>
                </a:solidFill>
                <a:latin typeface="Arial"/>
              </a:rPr>
              <a:t>Consider surgical/invasive </a:t>
            </a:r>
            <a:r>
              <a:rPr lang="en-US" dirty="0" smtClean="0">
                <a:solidFill>
                  <a:srgbClr val="FFFFFF"/>
                </a:solidFill>
              </a:rPr>
              <a:t>airway.</a:t>
            </a:r>
            <a:endParaRPr lang="en-US" dirty="0">
              <a:solidFill>
                <a:srgbClr val="FFFFFF"/>
              </a:solidFill>
              <a:latin typeface="Courier New"/>
            </a:endParaRPr>
          </a:p>
          <a:p>
            <a:pPr lvl="1"/>
            <a:r>
              <a:rPr lang="en-US" dirty="0">
                <a:solidFill>
                  <a:srgbClr val="FFFFFF"/>
                </a:solidFill>
                <a:latin typeface="Arial"/>
              </a:rPr>
              <a:t>Needle </a:t>
            </a:r>
            <a:r>
              <a:rPr lang="en-US" dirty="0" err="1">
                <a:solidFill>
                  <a:srgbClr val="FFFFFF"/>
                </a:solidFill>
                <a:latin typeface="Arial"/>
              </a:rPr>
              <a:t>cricothyroidotomy</a:t>
            </a:r>
            <a:r>
              <a:rPr lang="en-US" dirty="0">
                <a:solidFill>
                  <a:srgbClr val="FFFFFF"/>
                </a:solidFill>
                <a:latin typeface="Arial"/>
              </a:rPr>
              <a:t> </a:t>
            </a:r>
            <a:r>
              <a:rPr lang="en-US" dirty="0" smtClean="0">
                <a:solidFill>
                  <a:srgbClr val="FFFFFF"/>
                </a:solidFill>
                <a:latin typeface="Arial"/>
              </a:rPr>
              <a:t>may </a:t>
            </a:r>
            <a:r>
              <a:rPr lang="en-US" dirty="0">
                <a:solidFill>
                  <a:srgbClr val="FFFFFF"/>
                </a:solidFill>
                <a:latin typeface="Arial"/>
              </a:rPr>
              <a:t>be considered if signs of puberty are </a:t>
            </a:r>
            <a:r>
              <a:rPr lang="en-US" dirty="0" smtClean="0">
                <a:solidFill>
                  <a:srgbClr val="FFFFFF"/>
                </a:solidFill>
              </a:rPr>
              <a:t>absent.</a:t>
            </a:r>
            <a:endParaRPr lang="en-US" dirty="0">
              <a:solidFill>
                <a:srgbClr val="FFFFFF"/>
              </a:solidFill>
              <a:latin typeface="Courier New"/>
            </a:endParaRPr>
          </a:p>
          <a:p>
            <a:pPr lvl="1"/>
            <a:r>
              <a:rPr lang="en-US" dirty="0">
                <a:solidFill>
                  <a:srgbClr val="FFFFFF"/>
                </a:solidFill>
                <a:latin typeface="Arial"/>
              </a:rPr>
              <a:t>Surgical </a:t>
            </a:r>
            <a:r>
              <a:rPr lang="en-US" dirty="0" err="1">
                <a:solidFill>
                  <a:srgbClr val="FFFFFF"/>
                </a:solidFill>
                <a:latin typeface="Arial"/>
              </a:rPr>
              <a:t>cricothyroidotomy</a:t>
            </a:r>
            <a:r>
              <a:rPr lang="en-US" dirty="0">
                <a:solidFill>
                  <a:srgbClr val="FFFFFF"/>
                </a:solidFill>
                <a:latin typeface="Arial"/>
              </a:rPr>
              <a:t> </a:t>
            </a:r>
            <a:r>
              <a:rPr lang="en-US" dirty="0" smtClean="0">
                <a:solidFill>
                  <a:srgbClr val="FFFFFF"/>
                </a:solidFill>
                <a:latin typeface="Arial"/>
              </a:rPr>
              <a:t>may </a:t>
            </a:r>
            <a:r>
              <a:rPr lang="en-US" dirty="0">
                <a:solidFill>
                  <a:srgbClr val="FFFFFF"/>
                </a:solidFill>
                <a:latin typeface="Arial"/>
              </a:rPr>
              <a:t>be considered </a:t>
            </a:r>
            <a:r>
              <a:rPr lang="en-US" dirty="0" smtClean="0">
                <a:solidFill>
                  <a:srgbClr val="FFFFFF"/>
                </a:solidFill>
                <a:latin typeface="Arial"/>
              </a:rPr>
              <a:t>if signs </a:t>
            </a:r>
            <a:r>
              <a:rPr lang="en-US" dirty="0">
                <a:solidFill>
                  <a:srgbClr val="FFFFFF"/>
                </a:solidFill>
                <a:latin typeface="Arial"/>
              </a:rPr>
              <a:t>of </a:t>
            </a:r>
            <a:r>
              <a:rPr lang="en-US" dirty="0" smtClean="0">
                <a:solidFill>
                  <a:srgbClr val="FFFFFF"/>
                </a:solidFill>
                <a:latin typeface="Arial"/>
              </a:rPr>
              <a:t>puberty are present.</a:t>
            </a:r>
            <a:endParaRPr lang="en-US" dirty="0">
              <a:solidFill>
                <a:srgbClr val="FFFFFF"/>
              </a:solidFill>
              <a:latin typeface="Arial"/>
            </a:endParaRPr>
          </a:p>
          <a:p>
            <a:endParaRPr lang="en-US" dirty="0" smtClean="0">
              <a:solidFill>
                <a:srgbClr val="FFFFFF"/>
              </a:solidFill>
              <a:effectLst/>
              <a:latin typeface="Arial"/>
            </a:endParaRPr>
          </a:p>
          <a:p>
            <a:endParaRPr lang="en-US" dirty="0">
              <a:solidFill>
                <a:srgbClr val="FFFFFF"/>
              </a:solidFill>
            </a:endParaRPr>
          </a:p>
        </p:txBody>
      </p:sp>
    </p:spTree>
    <p:extLst>
      <p:ext uri="{BB962C8B-B14F-4D97-AF65-F5344CB8AC3E}">
        <p14:creationId xmlns:p14="http://schemas.microsoft.com/office/powerpoint/2010/main" val="54628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ITC</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solidFill>
                  <a:srgbClr val="FFFFFF"/>
                </a:solidFill>
              </a:rPr>
              <a:t>Consider the likelihood of tension pneumothorax for patients with blunt or penetrating torso trauma who present with increasing respiratory distress.</a:t>
            </a:r>
            <a:endParaRPr lang="en-US" dirty="0">
              <a:solidFill>
                <a:srgbClr val="FFFFFF"/>
              </a:solidFill>
            </a:endParaRPr>
          </a:p>
        </p:txBody>
      </p:sp>
    </p:spTree>
    <p:extLst>
      <p:ext uri="{BB962C8B-B14F-4D97-AF65-F5344CB8AC3E}">
        <p14:creationId xmlns:p14="http://schemas.microsoft.com/office/powerpoint/2010/main" val="7830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Chest Decompression</a:t>
            </a:r>
            <a:endParaRPr lang="en-US" dirty="0"/>
          </a:p>
        </p:txBody>
      </p:sp>
      <p:sp>
        <p:nvSpPr>
          <p:cNvPr id="3" name="Content Placeholder 2"/>
          <p:cNvSpPr>
            <a:spLocks noGrp="1"/>
          </p:cNvSpPr>
          <p:nvPr>
            <p:ph idx="1"/>
          </p:nvPr>
        </p:nvSpPr>
        <p:spPr/>
        <p:txBody>
          <a:bodyPr/>
          <a:lstStyle/>
          <a:p>
            <a:r>
              <a:rPr lang="en-US" dirty="0" smtClean="0"/>
              <a:t>Second intercostal space in the midclavicular line  </a:t>
            </a:r>
          </a:p>
          <a:p>
            <a:pPr lvl="1"/>
            <a:r>
              <a:rPr lang="en-US" dirty="0" smtClean="0"/>
              <a:t>Needle should be lateral to (outside of) the nipple line and directed away from the heart.</a:t>
            </a:r>
          </a:p>
          <a:p>
            <a:r>
              <a:rPr lang="en-US" dirty="0" smtClean="0"/>
              <a:t>4th to 5th intercostal space in the midaxillary line </a:t>
            </a:r>
            <a:endParaRPr lang="en-US" dirty="0"/>
          </a:p>
        </p:txBody>
      </p:sp>
    </p:spTree>
    <p:extLst>
      <p:ext uri="{BB962C8B-B14F-4D97-AF65-F5344CB8AC3E}">
        <p14:creationId xmlns:p14="http://schemas.microsoft.com/office/powerpoint/2010/main" val="1935995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Open/Sucking </a:t>
            </a:r>
            <a:br>
              <a:rPr lang="en-US" dirty="0" smtClean="0"/>
            </a:br>
            <a:r>
              <a:rPr lang="en-US" dirty="0" smtClean="0"/>
              <a:t>Chest Wound</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Seal the wound with a vented chest seal, if available.  </a:t>
            </a:r>
          </a:p>
          <a:p>
            <a:r>
              <a:rPr lang="en-US" dirty="0"/>
              <a:t>If a </a:t>
            </a:r>
            <a:r>
              <a:rPr lang="en-US" dirty="0" err="1"/>
              <a:t>nonvented</a:t>
            </a:r>
            <a:r>
              <a:rPr lang="en-US" dirty="0"/>
              <a:t> chest seal or a field-expedient device is used, diligent reassessment for the development of a tension pneumothorax is necessary. </a:t>
            </a:r>
          </a:p>
          <a:p>
            <a:endParaRPr lang="en-US" dirty="0"/>
          </a:p>
        </p:txBody>
      </p:sp>
    </p:spTree>
    <p:extLst>
      <p:ext uri="{BB962C8B-B14F-4D97-AF65-F5344CB8AC3E}">
        <p14:creationId xmlns:p14="http://schemas.microsoft.com/office/powerpoint/2010/main" val="2741867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ITC</a:t>
            </a:r>
            <a:endParaRPr lang="en-US" dirty="0"/>
          </a:p>
        </p:txBody>
      </p:sp>
      <p:sp>
        <p:nvSpPr>
          <p:cNvPr id="3" name="Content Placeholder 2"/>
          <p:cNvSpPr>
            <a:spLocks noGrp="1"/>
          </p:cNvSpPr>
          <p:nvPr>
            <p:ph idx="1"/>
          </p:nvPr>
        </p:nvSpPr>
        <p:spPr/>
        <p:txBody>
          <a:bodyPr/>
          <a:lstStyle/>
          <a:p>
            <a:r>
              <a:rPr lang="en-US" dirty="0" smtClean="0"/>
              <a:t>IO access is considered the primary approach for rapid fluid administration. </a:t>
            </a:r>
          </a:p>
          <a:p>
            <a:r>
              <a:rPr lang="en-US" dirty="0" smtClean="0"/>
              <a:t>IV fluids: 20 mL/kg body weight and reassess. </a:t>
            </a:r>
          </a:p>
          <a:p>
            <a:r>
              <a:rPr lang="en-US" dirty="0" smtClean="0"/>
              <a:t>Repeat bolus after 30 min if needed.</a:t>
            </a:r>
            <a:endParaRPr lang="en-US" dirty="0"/>
          </a:p>
        </p:txBody>
      </p:sp>
    </p:spTree>
    <p:extLst>
      <p:ext uri="{BB962C8B-B14F-4D97-AF65-F5344CB8AC3E}">
        <p14:creationId xmlns:p14="http://schemas.microsoft.com/office/powerpoint/2010/main" val="304824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Hypothermia ITC</a:t>
            </a:r>
            <a:endParaRPr lang="en-US" dirty="0"/>
          </a:p>
        </p:txBody>
      </p:sp>
      <p:sp>
        <p:nvSpPr>
          <p:cNvPr id="3" name="Content Placeholder 2"/>
          <p:cNvSpPr>
            <a:spLocks noGrp="1"/>
          </p:cNvSpPr>
          <p:nvPr>
            <p:ph idx="1"/>
          </p:nvPr>
        </p:nvSpPr>
        <p:spPr/>
        <p:txBody>
          <a:bodyPr>
            <a:normAutofit lnSpcReduction="10000"/>
          </a:bodyPr>
          <a:lstStyle/>
          <a:p>
            <a:r>
              <a:rPr lang="en-US" dirty="0" smtClean="0"/>
              <a:t>Pediatric patients are more susceptible to hypothermia than adults are.</a:t>
            </a:r>
          </a:p>
          <a:p>
            <a:pPr lvl="1"/>
            <a:r>
              <a:rPr lang="en-US" dirty="0" smtClean="0"/>
              <a:t>The head is proportionately larger and responsible for more heat loss. </a:t>
            </a:r>
          </a:p>
          <a:p>
            <a:r>
              <a:rPr lang="en-US" dirty="0" smtClean="0"/>
              <a:t>Remove wet clothing.</a:t>
            </a:r>
          </a:p>
          <a:p>
            <a:r>
              <a:rPr lang="en-US" dirty="0" smtClean="0"/>
              <a:t>Use commercial warming devices or field-expedient devices as needed. </a:t>
            </a:r>
          </a:p>
          <a:p>
            <a:r>
              <a:rPr lang="en-US" dirty="0" smtClean="0"/>
              <a:t>Consider casualty collection point (CCP) in a heated area if tactically feasible.</a:t>
            </a:r>
            <a:endParaRPr lang="en-US" dirty="0"/>
          </a:p>
        </p:txBody>
      </p:sp>
    </p:spTree>
    <p:extLst>
      <p:ext uri="{BB962C8B-B14F-4D97-AF65-F5344CB8AC3E}">
        <p14:creationId xmlns:p14="http://schemas.microsoft.com/office/powerpoint/2010/main" val="3859043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a:t>
            </a:r>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Consider oral or rectal administration for non-narcotic medications.</a:t>
            </a:r>
          </a:p>
          <a:p>
            <a:r>
              <a:rPr lang="en-US" dirty="0" smtClean="0">
                <a:solidFill>
                  <a:srgbClr val="FFFFFF"/>
                </a:solidFill>
              </a:rPr>
              <a:t>Avoid nonsteroidal anti-inflammatory medications: interfere with platelet function.</a:t>
            </a:r>
            <a:endParaRPr lang="en-US" strike="sngStrike" dirty="0" smtClean="0">
              <a:solidFill>
                <a:srgbClr val="FFFFFF"/>
              </a:solidFill>
            </a:endParaRPr>
          </a:p>
          <a:p>
            <a:r>
              <a:rPr lang="en-US" dirty="0" smtClean="0">
                <a:solidFill>
                  <a:srgbClr val="FFFFFF"/>
                </a:solidFill>
              </a:rPr>
              <a:t>Consider atomized narcotic medications per protocol.</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320276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Pediatric Evacuation </a:t>
            </a:r>
            <a:r>
              <a:rPr lang="en-US" dirty="0" smtClean="0"/>
              <a:t/>
            </a:r>
            <a:br>
              <a:rPr lang="en-US" dirty="0" smtClean="0"/>
            </a:br>
            <a:r>
              <a:rPr lang="en-US" dirty="0" smtClean="0"/>
              <a:t>Care</a:t>
            </a:r>
            <a:endParaRPr lang="en-US" dirty="0"/>
          </a:p>
        </p:txBody>
      </p:sp>
      <p:sp>
        <p:nvSpPr>
          <p:cNvPr id="3" name="Content Placeholder 2"/>
          <p:cNvSpPr>
            <a:spLocks noGrp="1"/>
          </p:cNvSpPr>
          <p:nvPr>
            <p:ph idx="1"/>
          </p:nvPr>
        </p:nvSpPr>
        <p:spPr/>
        <p:txBody>
          <a:bodyPr>
            <a:normAutofit lnSpcReduction="10000"/>
          </a:bodyPr>
          <a:lstStyle/>
          <a:p>
            <a:r>
              <a:rPr lang="en-US" dirty="0" smtClean="0"/>
              <a:t>Maintain interventions started during DTC and ITC phases.</a:t>
            </a:r>
          </a:p>
          <a:p>
            <a:r>
              <a:rPr lang="en-US" dirty="0" smtClean="0"/>
              <a:t>Disperse casualties according to local mass-casualty incident (MCI) protocols if necessary.</a:t>
            </a:r>
            <a:endParaRPr lang="en-US" strike="sngStrike" dirty="0" smtClean="0"/>
          </a:p>
          <a:p>
            <a:r>
              <a:rPr lang="en-US" dirty="0" smtClean="0"/>
              <a:t>Provide proper report and documentation to the conventional transporting units. </a:t>
            </a:r>
          </a:p>
          <a:p>
            <a:r>
              <a:rPr lang="en-US" dirty="0" smtClean="0"/>
              <a:t>Continuously monitor airway, breathing, and circulation issues.</a:t>
            </a:r>
          </a:p>
          <a:p>
            <a:endParaRPr lang="en-US" dirty="0"/>
          </a:p>
        </p:txBody>
      </p:sp>
    </p:spTree>
    <p:extLst>
      <p:ext uri="{BB962C8B-B14F-4D97-AF65-F5344CB8AC3E}">
        <p14:creationId xmlns:p14="http://schemas.microsoft.com/office/powerpoint/2010/main" val="2764106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6621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Pediatric Direct Threat Care</a:t>
            </a:r>
            <a:br>
              <a:rPr lang="en-US" dirty="0" smtClean="0"/>
            </a:br>
            <a:r>
              <a:rPr lang="en-US" dirty="0" smtClean="0"/>
              <a:t>(DTC) </a:t>
            </a:r>
            <a:r>
              <a:rPr lang="en-US" sz="2700" dirty="0" smtClean="0"/>
              <a:t>(1 of 2)</a:t>
            </a:r>
            <a:endParaRPr lang="en-US" sz="2700" dirty="0"/>
          </a:p>
        </p:txBody>
      </p:sp>
      <p:sp>
        <p:nvSpPr>
          <p:cNvPr id="3" name="Content Placeholder 2"/>
          <p:cNvSpPr>
            <a:spLocks noGrp="1"/>
          </p:cNvSpPr>
          <p:nvPr>
            <p:ph idx="1"/>
          </p:nvPr>
        </p:nvSpPr>
        <p:spPr/>
        <p:txBody>
          <a:bodyPr>
            <a:normAutofit/>
          </a:bodyPr>
          <a:lstStyle/>
          <a:p>
            <a:r>
              <a:rPr lang="en-US" dirty="0" smtClean="0"/>
              <a:t>The principles of medical care for the pediatric casualty during the DTC phase are no different than those of any other casualty. </a:t>
            </a:r>
          </a:p>
        </p:txBody>
      </p:sp>
    </p:spTree>
    <p:extLst>
      <p:ext uri="{BB962C8B-B14F-4D97-AF65-F5344CB8AC3E}">
        <p14:creationId xmlns:p14="http://schemas.microsoft.com/office/powerpoint/2010/main" val="3684095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Pediatric Direct Threat Care</a:t>
            </a:r>
            <a:br>
              <a:rPr lang="en-US" dirty="0" smtClean="0"/>
            </a:br>
            <a:r>
              <a:rPr lang="en-US" dirty="0" smtClean="0"/>
              <a:t>(DTC) </a:t>
            </a:r>
            <a:r>
              <a:rPr lang="en-US" sz="2700" dirty="0" smtClean="0"/>
              <a:t>(2 of 2)</a:t>
            </a:r>
            <a:endParaRPr lang="en-US" sz="2700"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Mitigate any threat, and move to a safer position. </a:t>
            </a:r>
          </a:p>
          <a:p>
            <a:r>
              <a:rPr lang="en-US" dirty="0" smtClean="0">
                <a:effectLst/>
                <a:latin typeface="Arial" panose="020B0604020202020204" pitchFamily="34" charset="0"/>
                <a:cs typeface="Arial" panose="020B0604020202020204" pitchFamily="34" charset="0"/>
              </a:rPr>
              <a:t>Direct the casualty to move to a safer position and apply self-aid if able.</a:t>
            </a:r>
          </a:p>
          <a:p>
            <a:r>
              <a:rPr lang="en-US" dirty="0" smtClean="0">
                <a:effectLst/>
                <a:latin typeface="Arial" panose="020B0604020202020204" pitchFamily="34" charset="0"/>
                <a:cs typeface="Arial" panose="020B0604020202020204" pitchFamily="34" charset="0"/>
              </a:rPr>
              <a:t>Consider the type of instructions given to the pediatric patient.</a:t>
            </a:r>
          </a:p>
          <a:p>
            <a:pPr lvl="1"/>
            <a:r>
              <a:rPr lang="en-US" dirty="0" smtClean="0">
                <a:effectLst/>
                <a:latin typeface="Arial" panose="020B0604020202020204" pitchFamily="34" charset="0"/>
                <a:cs typeface="Arial" panose="020B0604020202020204" pitchFamily="34" charset="0"/>
              </a:rPr>
              <a:t>Use simple words and gestures to give directions.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075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DTC Casualty Extraction</a:t>
            </a:r>
            <a:endParaRPr lang="en-US" dirty="0"/>
          </a:p>
        </p:txBody>
      </p:sp>
      <p:sp>
        <p:nvSpPr>
          <p:cNvPr id="3" name="Content Placeholder 2"/>
          <p:cNvSpPr>
            <a:spLocks noGrp="1"/>
          </p:cNvSpPr>
          <p:nvPr>
            <p:ph idx="1"/>
          </p:nvPr>
        </p:nvSpPr>
        <p:spPr>
          <a:xfrm>
            <a:off x="457199" y="1600200"/>
            <a:ext cx="8349343" cy="4525963"/>
          </a:xfrm>
        </p:spPr>
        <p:txBody>
          <a:bodyPr>
            <a:normAutofit/>
          </a:bodyPr>
          <a:lstStyle/>
          <a:p>
            <a:r>
              <a:rPr lang="en-US" dirty="0" smtClean="0">
                <a:solidFill>
                  <a:srgbClr val="FFFFFF"/>
                </a:solidFill>
              </a:rPr>
              <a:t>Instruct the victim to move to safety if at all possible.</a:t>
            </a:r>
          </a:p>
          <a:p>
            <a:r>
              <a:rPr lang="en-US" dirty="0" smtClean="0">
                <a:solidFill>
                  <a:srgbClr val="FFFFFF"/>
                </a:solidFill>
              </a:rPr>
              <a:t>If the victim cannot move, develop a tactically feasible rescue plan.</a:t>
            </a:r>
          </a:p>
          <a:p>
            <a:r>
              <a:rPr lang="en-US" dirty="0" smtClean="0">
                <a:solidFill>
                  <a:srgbClr val="FFFFFF"/>
                </a:solidFill>
              </a:rPr>
              <a:t>Remember that this is a dynamic environment.</a:t>
            </a:r>
          </a:p>
          <a:p>
            <a:r>
              <a:rPr lang="en-US" dirty="0" smtClean="0">
                <a:solidFill>
                  <a:srgbClr val="FFFFFF"/>
                </a:solidFill>
              </a:rPr>
              <a:t>Extraction of the pediatric casualty may be easier because of body size. </a:t>
            </a:r>
          </a:p>
          <a:p>
            <a:endParaRPr lang="en-US" dirty="0">
              <a:solidFill>
                <a:srgbClr val="FFFFFF"/>
              </a:solidFill>
            </a:endParaRPr>
          </a:p>
        </p:txBody>
      </p:sp>
    </p:spTree>
    <p:extLst>
      <p:ext uri="{BB962C8B-B14F-4D97-AF65-F5344CB8AC3E}">
        <p14:creationId xmlns:p14="http://schemas.microsoft.com/office/powerpoint/2010/main" val="2898975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DTC Medical Care</a:t>
            </a:r>
            <a:endParaRPr lang="en-US" dirty="0"/>
          </a:p>
        </p:txBody>
      </p:sp>
      <p:sp>
        <p:nvSpPr>
          <p:cNvPr id="3" name="Content Placeholder 2"/>
          <p:cNvSpPr>
            <a:spLocks noGrp="1"/>
          </p:cNvSpPr>
          <p:nvPr>
            <p:ph idx="1"/>
          </p:nvPr>
        </p:nvSpPr>
        <p:spPr/>
        <p:txBody>
          <a:bodyPr/>
          <a:lstStyle/>
          <a:p>
            <a:r>
              <a:rPr lang="en-US" dirty="0" smtClean="0">
                <a:solidFill>
                  <a:srgbClr val="FFFFFF"/>
                </a:solidFill>
              </a:rPr>
              <a:t>Do not hesitate to apply a tourniquet to a pediatric casualty for a life-threatening extremity hemorrhage. </a:t>
            </a:r>
          </a:p>
          <a:p>
            <a:r>
              <a:rPr lang="en-US" dirty="0" smtClean="0">
                <a:solidFill>
                  <a:srgbClr val="FFFFFF"/>
                </a:solidFill>
              </a:rPr>
              <a:t>Apply high and tight over clothing.</a:t>
            </a:r>
          </a:p>
          <a:p>
            <a:r>
              <a:rPr lang="en-US" dirty="0" smtClean="0">
                <a:solidFill>
                  <a:srgbClr val="FFFFFF"/>
                </a:solidFill>
              </a:rPr>
              <a:t>Tighten until bleeding stops.</a:t>
            </a:r>
          </a:p>
          <a:p>
            <a:r>
              <a:rPr lang="en-US" dirty="0" smtClean="0">
                <a:solidFill>
                  <a:srgbClr val="FFFFFF"/>
                </a:solidFill>
              </a:rPr>
              <a:t>Place casualty in recovery position if tactically feasible.</a:t>
            </a:r>
            <a:endParaRPr lang="en-US" dirty="0">
              <a:solidFill>
                <a:srgbClr val="FFFFFF"/>
              </a:solidFill>
            </a:endParaRPr>
          </a:p>
        </p:txBody>
      </p:sp>
    </p:spTree>
    <p:extLst>
      <p:ext uri="{BB962C8B-B14F-4D97-AF65-F5344CB8AC3E}">
        <p14:creationId xmlns:p14="http://schemas.microsoft.com/office/powerpoint/2010/main" val="116344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fontScale="90000"/>
          </a:bodyPr>
          <a:lstStyle/>
          <a:p>
            <a:r>
              <a:rPr lang="en-US" dirty="0" smtClean="0"/>
              <a:t>Pediatric Indirect Threat Care </a:t>
            </a:r>
            <a:br>
              <a:rPr lang="en-US" dirty="0" smtClean="0"/>
            </a:br>
            <a:r>
              <a:rPr lang="en-US" dirty="0" smtClean="0"/>
              <a:t>(ITC)</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FFFF"/>
                </a:solidFill>
              </a:rPr>
              <a:t>If not already done during DTC, apply tourniquet for any life-threatening extremity hemorrhage. </a:t>
            </a:r>
          </a:p>
          <a:p>
            <a:r>
              <a:rPr lang="en-US" dirty="0" smtClean="0">
                <a:solidFill>
                  <a:srgbClr val="FFFFFF"/>
                </a:solidFill>
              </a:rPr>
              <a:t>Reassess any tourniquet applied</a:t>
            </a:r>
            <a:r>
              <a:rPr lang="en-US" dirty="0">
                <a:solidFill>
                  <a:srgbClr val="FFFFFF"/>
                </a:solidFill>
              </a:rPr>
              <a:t> </a:t>
            </a:r>
            <a:r>
              <a:rPr lang="en-US" dirty="0" smtClean="0">
                <a:solidFill>
                  <a:srgbClr val="FFFFFF"/>
                </a:solidFill>
              </a:rPr>
              <a:t>during DTC.</a:t>
            </a:r>
          </a:p>
          <a:p>
            <a:r>
              <a:rPr lang="en-US" dirty="0" smtClean="0">
                <a:solidFill>
                  <a:srgbClr val="FFFFFF"/>
                </a:solidFill>
              </a:rPr>
              <a:t>For any total or partial amputation, apply tourniquet regardless of bleeding. </a:t>
            </a:r>
          </a:p>
          <a:p>
            <a:r>
              <a:rPr lang="en-US" dirty="0" smtClean="0">
                <a:solidFill>
                  <a:srgbClr val="FFFFFF"/>
                </a:solidFill>
              </a:rPr>
              <a:t>Use wound packing with hemostatic dressing for wound</a:t>
            </a:r>
            <a:r>
              <a:rPr lang="en-US" dirty="0">
                <a:solidFill>
                  <a:srgbClr val="FFFFFF"/>
                </a:solidFill>
              </a:rPr>
              <a:t>s</a:t>
            </a:r>
            <a:r>
              <a:rPr lang="en-US" dirty="0" smtClean="0">
                <a:solidFill>
                  <a:srgbClr val="FFFFFF"/>
                </a:solidFill>
              </a:rPr>
              <a:t> not amenable to tourniquet placement. </a:t>
            </a:r>
          </a:p>
          <a:p>
            <a:pPr marL="0" indent="0">
              <a:buNone/>
            </a:pPr>
            <a:endParaRPr lang="en-US" dirty="0">
              <a:solidFill>
                <a:srgbClr val="FFFFFF"/>
              </a:solidFill>
            </a:endParaRPr>
          </a:p>
        </p:txBody>
      </p:sp>
    </p:spTree>
    <p:extLst>
      <p:ext uri="{BB962C8B-B14F-4D97-AF65-F5344CB8AC3E}">
        <p14:creationId xmlns:p14="http://schemas.microsoft.com/office/powerpoint/2010/main" val="303901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 ITC</a:t>
            </a:r>
            <a:endParaRPr lang="en-US" dirty="0"/>
          </a:p>
        </p:txBody>
      </p:sp>
      <p:sp>
        <p:nvSpPr>
          <p:cNvPr id="3" name="Content Placeholder 2"/>
          <p:cNvSpPr>
            <a:spLocks noGrp="1"/>
          </p:cNvSpPr>
          <p:nvPr>
            <p:ph idx="1"/>
          </p:nvPr>
        </p:nvSpPr>
        <p:spPr/>
        <p:txBody>
          <a:bodyPr>
            <a:normAutofit/>
          </a:bodyPr>
          <a:lstStyle/>
          <a:p>
            <a:r>
              <a:rPr lang="en-US" dirty="0" smtClean="0">
                <a:solidFill>
                  <a:srgbClr val="FFFFFF"/>
                </a:solidFill>
              </a:rPr>
              <a:t>As in the nontactical situation, the pediatric airway is, in some ways, more difficult to manage than that of an adult, but in other ways it is easier. </a:t>
            </a:r>
          </a:p>
          <a:p>
            <a:r>
              <a:rPr lang="en-US" dirty="0" smtClean="0">
                <a:solidFill>
                  <a:srgbClr val="FFFFFF"/>
                </a:solidFill>
              </a:rPr>
              <a:t>The size of the head in relation to the torso causes flexion of the spine and leads to airway obstruction if the casualty is placed supine. </a:t>
            </a:r>
          </a:p>
          <a:p>
            <a:endParaRPr lang="en-US" dirty="0">
              <a:solidFill>
                <a:srgbClr val="FFFFFF"/>
              </a:solidFill>
            </a:endParaRPr>
          </a:p>
        </p:txBody>
      </p:sp>
    </p:spTree>
    <p:extLst>
      <p:ext uri="{BB962C8B-B14F-4D97-AF65-F5344CB8AC3E}">
        <p14:creationId xmlns:p14="http://schemas.microsoft.com/office/powerpoint/2010/main" val="147721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latin typeface="Arial"/>
              </a:rPr>
              <a:t>Unconscious </a:t>
            </a:r>
            <a:r>
              <a:rPr lang="en-US" dirty="0" smtClean="0">
                <a:latin typeface="Arial"/>
              </a:rPr>
              <a:t>C</a:t>
            </a:r>
            <a:r>
              <a:rPr lang="en-US" dirty="0" smtClean="0">
                <a:effectLst/>
                <a:latin typeface="Arial"/>
              </a:rPr>
              <a:t>asualty</a:t>
            </a:r>
            <a:br>
              <a:rPr lang="en-US" dirty="0" smtClean="0">
                <a:effectLst/>
                <a:latin typeface="Arial"/>
              </a:rPr>
            </a:br>
            <a:r>
              <a:rPr lang="en-US" dirty="0" smtClean="0">
                <a:effectLst/>
                <a:latin typeface="Arial"/>
              </a:rPr>
              <a:t>Without </a:t>
            </a:r>
            <a:r>
              <a:rPr lang="en-US" dirty="0" smtClean="0">
                <a:latin typeface="Arial"/>
              </a:rPr>
              <a:t>A</a:t>
            </a:r>
            <a:r>
              <a:rPr lang="en-US" dirty="0" smtClean="0">
                <a:effectLst/>
                <a:latin typeface="Arial"/>
              </a:rPr>
              <a:t>irway </a:t>
            </a:r>
            <a:r>
              <a:rPr lang="en-US" dirty="0">
                <a:latin typeface="Arial"/>
              </a:rPr>
              <a:t>O</a:t>
            </a:r>
            <a:r>
              <a:rPr lang="en-US" dirty="0" smtClean="0">
                <a:effectLst/>
                <a:latin typeface="Arial"/>
              </a:rPr>
              <a:t>bstruction</a:t>
            </a:r>
            <a:endParaRPr lang="en-US" dirty="0"/>
          </a:p>
        </p:txBody>
      </p:sp>
      <p:sp>
        <p:nvSpPr>
          <p:cNvPr id="3" name="Content Placeholder 2"/>
          <p:cNvSpPr>
            <a:spLocks noGrp="1"/>
          </p:cNvSpPr>
          <p:nvPr>
            <p:ph idx="1"/>
          </p:nvPr>
        </p:nvSpPr>
        <p:spPr/>
        <p:txBody>
          <a:bodyPr>
            <a:normAutofit/>
          </a:bodyPr>
          <a:lstStyle/>
          <a:p>
            <a:r>
              <a:rPr lang="en-US" dirty="0" smtClean="0">
                <a:effectLst/>
                <a:latin typeface="Arial"/>
              </a:rPr>
              <a:t>Monitor </a:t>
            </a:r>
            <a:r>
              <a:rPr lang="en-US" dirty="0" smtClean="0">
                <a:effectLst/>
                <a:latin typeface="Arial"/>
              </a:rPr>
              <a:t>the </a:t>
            </a:r>
            <a:r>
              <a:rPr lang="en-US" dirty="0" smtClean="0">
                <a:effectLst/>
                <a:latin typeface="Arial"/>
              </a:rPr>
              <a:t>patient.</a:t>
            </a:r>
            <a:endParaRPr lang="en-US" dirty="0">
              <a:effectLst/>
              <a:latin typeface="Arial"/>
            </a:endParaRPr>
          </a:p>
          <a:p>
            <a:r>
              <a:rPr lang="en-US" dirty="0">
                <a:effectLst/>
                <a:latin typeface="Arial"/>
              </a:rPr>
              <a:t>Consider nasopharyngeal </a:t>
            </a:r>
            <a:r>
              <a:rPr lang="en-US" dirty="0" smtClean="0">
                <a:effectLst/>
                <a:latin typeface="Arial"/>
              </a:rPr>
              <a:t>airway, as necessary. </a:t>
            </a:r>
            <a:endParaRPr lang="en-US" dirty="0">
              <a:effectLst/>
              <a:latin typeface="Arial"/>
            </a:endParaRPr>
          </a:p>
          <a:p>
            <a:r>
              <a:rPr lang="en-US" dirty="0">
                <a:effectLst/>
                <a:latin typeface="Arial"/>
              </a:rPr>
              <a:t>Place casualty in the recovery position.</a:t>
            </a:r>
          </a:p>
          <a:p>
            <a:r>
              <a:rPr lang="en-US" dirty="0">
                <a:effectLst/>
                <a:latin typeface="Arial"/>
              </a:rPr>
              <a:t>Caution is advised in patients with suspected spine injury (based upon mechanism of injury).</a:t>
            </a:r>
          </a:p>
          <a:p>
            <a:endParaRPr lang="en-US" dirty="0"/>
          </a:p>
        </p:txBody>
      </p:sp>
    </p:spTree>
    <p:extLst>
      <p:ext uri="{BB962C8B-B14F-4D97-AF65-F5344CB8AC3E}">
        <p14:creationId xmlns:p14="http://schemas.microsoft.com/office/powerpoint/2010/main" val="2823608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274638"/>
            <a:ext cx="8229600" cy="1143000"/>
          </a:xfrm>
        </p:spPr>
        <p:txBody>
          <a:bodyPr>
            <a:normAutofit/>
          </a:bodyPr>
          <a:lstStyle/>
          <a:p>
            <a:r>
              <a:rPr lang="en-US" sz="3400" dirty="0" smtClean="0">
                <a:effectLst/>
              </a:rPr>
              <a:t>Casualty With Airway </a:t>
            </a:r>
            <a:r>
              <a:rPr lang="en-US" sz="3400" dirty="0" smtClean="0"/>
              <a:t>O</a:t>
            </a:r>
            <a:r>
              <a:rPr lang="en-US" sz="3400" dirty="0" smtClean="0">
                <a:effectLst/>
              </a:rPr>
              <a:t>bstruction</a:t>
            </a:r>
            <a:br>
              <a:rPr lang="en-US" sz="3400" dirty="0" smtClean="0">
                <a:effectLst/>
              </a:rPr>
            </a:br>
            <a:r>
              <a:rPr lang="en-US" sz="3400" dirty="0" smtClean="0">
                <a:effectLst/>
              </a:rPr>
              <a:t>or Impending </a:t>
            </a:r>
            <a:r>
              <a:rPr lang="en-US" sz="3400" dirty="0" smtClean="0"/>
              <a:t>A</a:t>
            </a:r>
            <a:r>
              <a:rPr lang="en-US" sz="3400" dirty="0" smtClean="0">
                <a:effectLst/>
              </a:rPr>
              <a:t>irway </a:t>
            </a:r>
            <a:r>
              <a:rPr lang="en-US" sz="3400" dirty="0" smtClean="0"/>
              <a:t>O</a:t>
            </a:r>
            <a:r>
              <a:rPr lang="en-US" sz="3400" dirty="0" smtClean="0">
                <a:effectLst/>
              </a:rPr>
              <a:t>bstruction</a:t>
            </a:r>
            <a:endParaRPr lang="en-US" sz="3400" dirty="0"/>
          </a:p>
        </p:txBody>
      </p:sp>
      <p:sp>
        <p:nvSpPr>
          <p:cNvPr id="3" name="Content Placeholder 2"/>
          <p:cNvSpPr>
            <a:spLocks noGrp="1"/>
          </p:cNvSpPr>
          <p:nvPr>
            <p:ph idx="1"/>
          </p:nvPr>
        </p:nvSpPr>
        <p:spPr/>
        <p:txBody>
          <a:bodyPr>
            <a:normAutofit/>
          </a:bodyPr>
          <a:lstStyle/>
          <a:p>
            <a:r>
              <a:rPr lang="en-US" dirty="0" smtClean="0">
                <a:effectLst/>
                <a:latin typeface="Arial"/>
              </a:rPr>
              <a:t>Use chin lift or jaw thrust maneuver. </a:t>
            </a:r>
          </a:p>
          <a:p>
            <a:r>
              <a:rPr lang="en-US" dirty="0" smtClean="0">
                <a:effectLst/>
                <a:latin typeface="Arial"/>
              </a:rPr>
              <a:t>Consider nasopharyngeal airway. </a:t>
            </a:r>
          </a:p>
          <a:p>
            <a:r>
              <a:rPr lang="en-US" dirty="0" smtClean="0">
                <a:effectLst/>
                <a:latin typeface="Arial"/>
              </a:rPr>
              <a:t>Allow conscious casualty to assume position that best protects the airway, including sitting up.</a:t>
            </a:r>
          </a:p>
          <a:p>
            <a:r>
              <a:rPr lang="en-US" dirty="0" smtClean="0">
                <a:effectLst/>
                <a:latin typeface="Arial"/>
              </a:rPr>
              <a:t>Place unconscious casualty in the recovery position.</a:t>
            </a:r>
          </a:p>
        </p:txBody>
      </p:sp>
    </p:spTree>
    <p:extLst>
      <p:ext uri="{BB962C8B-B14F-4D97-AF65-F5344CB8AC3E}">
        <p14:creationId xmlns:p14="http://schemas.microsoft.com/office/powerpoint/2010/main" val="290596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TotalTime>
  <Words>1398</Words>
  <Application>Microsoft Office PowerPoint</Application>
  <PresentationFormat>On-screen Show (4:3)</PresentationFormat>
  <Paragraphs>119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Tactical Emergency Casualty Care  Pediatric Care </vt:lpstr>
      <vt:lpstr>Pediatric Direct Threat Care (DTC) (1 of 2)</vt:lpstr>
      <vt:lpstr>Pediatric Direct Threat Care (DTC) (2 of 2)</vt:lpstr>
      <vt:lpstr>DTC Casualty Extraction</vt:lpstr>
      <vt:lpstr>DTC Medical Care</vt:lpstr>
      <vt:lpstr>Pediatric Indirect Threat Care  (ITC)</vt:lpstr>
      <vt:lpstr>Airway ITC</vt:lpstr>
      <vt:lpstr>Unconscious Casualty Without Airway Obstruction</vt:lpstr>
      <vt:lpstr>Casualty With Airway Obstruction or Impending Airway Obstruction</vt:lpstr>
      <vt:lpstr>Escalating Airway  Management (1 of 2) </vt:lpstr>
      <vt:lpstr>Escalating Airway  Management (2 of 2)</vt:lpstr>
      <vt:lpstr>Breathing ITC</vt:lpstr>
      <vt:lpstr>Chest Decompression</vt:lpstr>
      <vt:lpstr>Open/Sucking  Chest Wound</vt:lpstr>
      <vt:lpstr>Circulation ITC</vt:lpstr>
      <vt:lpstr>Hypothermia ITC</vt:lpstr>
      <vt:lpstr>Pain Management</vt:lpstr>
      <vt:lpstr>Pediatric Evacuation  Care</vt:lpstr>
      <vt:lpstr>Questions</vt:lpstr>
    </vt:vector>
  </TitlesOfParts>
  <Company>Center for Prehospital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Pediatrics</dc:title>
  <dc:creator>Gregory Chapman</dc:creator>
  <cp:lastModifiedBy>Carly Lavoie</cp:lastModifiedBy>
  <cp:revision>45</cp:revision>
  <dcterms:created xsi:type="dcterms:W3CDTF">2014-11-14T13:20:37Z</dcterms:created>
  <dcterms:modified xsi:type="dcterms:W3CDTF">2015-11-05T16:10:41Z</dcterms:modified>
</cp:coreProperties>
</file>