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9" r:id="rId2"/>
    <p:sldId id="260" r:id="rId3"/>
    <p:sldId id="261" r:id="rId4"/>
    <p:sldId id="272" r:id="rId5"/>
    <p:sldId id="273" r:id="rId6"/>
    <p:sldId id="262" r:id="rId7"/>
    <p:sldId id="263" r:id="rId8"/>
    <p:sldId id="271" r:id="rId9"/>
    <p:sldId id="264" r:id="rId10"/>
    <p:sldId id="265" r:id="rId11"/>
    <p:sldId id="266" r:id="rId12"/>
    <p:sldId id="270" r:id="rId13"/>
    <p:sldId id="267" r:id="rId14"/>
    <p:sldId id="268" r:id="rId15"/>
    <p:sldId id="269" r:id="rId16"/>
    <p:sldId id="274" r:id="rId17"/>
    <p:sldId id="275" r:id="rId18"/>
    <p:sldId id="276" r:id="rId19"/>
    <p:sldId id="277" r:id="rId20"/>
    <p:sldId id="278" r:id="rId21"/>
    <p:sldId id="279" r:id="rId22"/>
    <p:sldId id="280" r:id="rId23"/>
    <p:sldId id="281" r:id="rId24"/>
    <p:sldId id="282"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66" d="100"/>
          <a:sy n="66" d="100"/>
        </p:scale>
        <p:origin x="102"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svg"/><Relationship Id="rId1" Type="http://schemas.openxmlformats.org/officeDocument/2006/relationships/image" Target="../media/image11.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svg"/><Relationship Id="rId1" Type="http://schemas.openxmlformats.org/officeDocument/2006/relationships/image" Target="../media/image19.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4D5606-5427-4990-918C-0B37AC6CC898}" type="doc">
      <dgm:prSet loTypeId="urn:microsoft.com/office/officeart/2009/3/layout/HorizontalOrganizationChart" loCatId="hierarchy" qsTypeId="urn:microsoft.com/office/officeart/2005/8/quickstyle/simple1" qsCatId="simple" csTypeId="urn:microsoft.com/office/officeart/2005/8/colors/accent5_2" csCatId="accent5"/>
      <dgm:spPr/>
      <dgm:t>
        <a:bodyPr/>
        <a:lstStyle/>
        <a:p>
          <a:endParaRPr lang="en-US"/>
        </a:p>
      </dgm:t>
    </dgm:pt>
    <dgm:pt modelId="{6062EDE5-FDFB-4FAC-B2D5-292C39D55814}">
      <dgm:prSet/>
      <dgm:spPr/>
      <dgm:t>
        <a:bodyPr/>
        <a:lstStyle/>
        <a:p>
          <a:r>
            <a:rPr lang="en-US"/>
            <a:t>The larger the helicopter, the lower the frequency of vibrations. </a:t>
          </a:r>
        </a:p>
      </dgm:t>
    </dgm:pt>
    <dgm:pt modelId="{BFB7703E-E195-4DFD-98CE-B6C8B2AF0215}" type="parTrans" cxnId="{D316C7CB-4540-4A42-8D0C-88D786AAA7A0}">
      <dgm:prSet/>
      <dgm:spPr/>
      <dgm:t>
        <a:bodyPr/>
        <a:lstStyle/>
        <a:p>
          <a:endParaRPr lang="en-US"/>
        </a:p>
      </dgm:t>
    </dgm:pt>
    <dgm:pt modelId="{7B4DEB1A-9EA0-4298-9D52-6E20F4F7D929}" type="sibTrans" cxnId="{D316C7CB-4540-4A42-8D0C-88D786AAA7A0}">
      <dgm:prSet/>
      <dgm:spPr/>
      <dgm:t>
        <a:bodyPr/>
        <a:lstStyle/>
        <a:p>
          <a:endParaRPr lang="en-US"/>
        </a:p>
      </dgm:t>
    </dgm:pt>
    <dgm:pt modelId="{0D094B5E-F384-43A0-9BFC-D2FE92116F90}">
      <dgm:prSet/>
      <dgm:spPr/>
      <dgm:t>
        <a:bodyPr/>
        <a:lstStyle/>
        <a:p>
          <a:r>
            <a:rPr lang="en-US"/>
            <a:t>Handlers should be prepared to carry dog onboard</a:t>
          </a:r>
        </a:p>
      </dgm:t>
    </dgm:pt>
    <dgm:pt modelId="{1F8B1F1C-2E96-4AF5-9CDB-45C5776031E4}" type="parTrans" cxnId="{F4C40EC3-73D1-4C73-8950-51C2AB283D7D}">
      <dgm:prSet/>
      <dgm:spPr/>
      <dgm:t>
        <a:bodyPr/>
        <a:lstStyle/>
        <a:p>
          <a:endParaRPr lang="en-US"/>
        </a:p>
      </dgm:t>
    </dgm:pt>
    <dgm:pt modelId="{0BA47D7C-7D9F-483B-A935-3EB8975587AF}" type="sibTrans" cxnId="{F4C40EC3-73D1-4C73-8950-51C2AB283D7D}">
      <dgm:prSet/>
      <dgm:spPr/>
      <dgm:t>
        <a:bodyPr/>
        <a:lstStyle/>
        <a:p>
          <a:endParaRPr lang="en-US"/>
        </a:p>
      </dgm:t>
    </dgm:pt>
    <dgm:pt modelId="{353F2D4A-171B-4209-AAC4-FCAE5DEA02C4}" type="pres">
      <dgm:prSet presAssocID="{2C4D5606-5427-4990-918C-0B37AC6CC898}" presName="hierChild1" presStyleCnt="0">
        <dgm:presLayoutVars>
          <dgm:orgChart val="1"/>
          <dgm:chPref val="1"/>
          <dgm:dir/>
          <dgm:animOne val="branch"/>
          <dgm:animLvl val="lvl"/>
          <dgm:resizeHandles/>
        </dgm:presLayoutVars>
      </dgm:prSet>
      <dgm:spPr/>
    </dgm:pt>
    <dgm:pt modelId="{C30CE0BD-88F6-40CF-B9C4-66372A16E329}" type="pres">
      <dgm:prSet presAssocID="{6062EDE5-FDFB-4FAC-B2D5-292C39D55814}" presName="hierRoot1" presStyleCnt="0">
        <dgm:presLayoutVars>
          <dgm:hierBranch val="init"/>
        </dgm:presLayoutVars>
      </dgm:prSet>
      <dgm:spPr/>
    </dgm:pt>
    <dgm:pt modelId="{5B498D62-6560-4B22-BC8E-9B73577A105E}" type="pres">
      <dgm:prSet presAssocID="{6062EDE5-FDFB-4FAC-B2D5-292C39D55814}" presName="rootComposite1" presStyleCnt="0"/>
      <dgm:spPr/>
    </dgm:pt>
    <dgm:pt modelId="{3513959F-C20E-4366-B00A-F76894AD5AC0}" type="pres">
      <dgm:prSet presAssocID="{6062EDE5-FDFB-4FAC-B2D5-292C39D55814}" presName="rootText1" presStyleLbl="node0" presStyleIdx="0" presStyleCnt="2">
        <dgm:presLayoutVars>
          <dgm:chPref val="3"/>
        </dgm:presLayoutVars>
      </dgm:prSet>
      <dgm:spPr/>
    </dgm:pt>
    <dgm:pt modelId="{81942DEA-0CE6-43E0-BC06-04DF46CF653E}" type="pres">
      <dgm:prSet presAssocID="{6062EDE5-FDFB-4FAC-B2D5-292C39D55814}" presName="rootConnector1" presStyleLbl="node1" presStyleIdx="0" presStyleCnt="0"/>
      <dgm:spPr/>
    </dgm:pt>
    <dgm:pt modelId="{49F75E2B-1E5B-4BB5-BDC7-E698C1280111}" type="pres">
      <dgm:prSet presAssocID="{6062EDE5-FDFB-4FAC-B2D5-292C39D55814}" presName="hierChild2" presStyleCnt="0"/>
      <dgm:spPr/>
    </dgm:pt>
    <dgm:pt modelId="{87362028-0491-4D7F-B01D-B12C8B791FEE}" type="pres">
      <dgm:prSet presAssocID="{6062EDE5-FDFB-4FAC-B2D5-292C39D55814}" presName="hierChild3" presStyleCnt="0"/>
      <dgm:spPr/>
    </dgm:pt>
    <dgm:pt modelId="{5FDFF7FD-A65A-4C1A-8FE8-4DE76D5E8BC3}" type="pres">
      <dgm:prSet presAssocID="{0D094B5E-F384-43A0-9BFC-D2FE92116F90}" presName="hierRoot1" presStyleCnt="0">
        <dgm:presLayoutVars>
          <dgm:hierBranch val="init"/>
        </dgm:presLayoutVars>
      </dgm:prSet>
      <dgm:spPr/>
    </dgm:pt>
    <dgm:pt modelId="{59B16DF6-AAD7-412D-A86A-4DC313179908}" type="pres">
      <dgm:prSet presAssocID="{0D094B5E-F384-43A0-9BFC-D2FE92116F90}" presName="rootComposite1" presStyleCnt="0"/>
      <dgm:spPr/>
    </dgm:pt>
    <dgm:pt modelId="{5AEC3C49-4218-4F76-8357-21698CC1020A}" type="pres">
      <dgm:prSet presAssocID="{0D094B5E-F384-43A0-9BFC-D2FE92116F90}" presName="rootText1" presStyleLbl="node0" presStyleIdx="1" presStyleCnt="2">
        <dgm:presLayoutVars>
          <dgm:chPref val="3"/>
        </dgm:presLayoutVars>
      </dgm:prSet>
      <dgm:spPr/>
    </dgm:pt>
    <dgm:pt modelId="{D3DD9D69-1BBA-4AD5-AE98-4EEC865406D8}" type="pres">
      <dgm:prSet presAssocID="{0D094B5E-F384-43A0-9BFC-D2FE92116F90}" presName="rootConnector1" presStyleLbl="node1" presStyleIdx="0" presStyleCnt="0"/>
      <dgm:spPr/>
    </dgm:pt>
    <dgm:pt modelId="{CC9C91EA-3327-421F-9A2F-AF079AADADE4}" type="pres">
      <dgm:prSet presAssocID="{0D094B5E-F384-43A0-9BFC-D2FE92116F90}" presName="hierChild2" presStyleCnt="0"/>
      <dgm:spPr/>
    </dgm:pt>
    <dgm:pt modelId="{2FBAB8AF-87AF-4C11-8A15-79A788216771}" type="pres">
      <dgm:prSet presAssocID="{0D094B5E-F384-43A0-9BFC-D2FE92116F90}" presName="hierChild3" presStyleCnt="0"/>
      <dgm:spPr/>
    </dgm:pt>
  </dgm:ptLst>
  <dgm:cxnLst>
    <dgm:cxn modelId="{0B89D837-4871-431D-BE39-70AEF00DBDC0}" type="presOf" srcId="{0D094B5E-F384-43A0-9BFC-D2FE92116F90}" destId="{5AEC3C49-4218-4F76-8357-21698CC1020A}" srcOrd="0" destOrd="0" presId="urn:microsoft.com/office/officeart/2009/3/layout/HorizontalOrganizationChart"/>
    <dgm:cxn modelId="{B9B9893E-11E5-4DF6-92CE-53D637781486}" type="presOf" srcId="{6062EDE5-FDFB-4FAC-B2D5-292C39D55814}" destId="{3513959F-C20E-4366-B00A-F76894AD5AC0}" srcOrd="0" destOrd="0" presId="urn:microsoft.com/office/officeart/2009/3/layout/HorizontalOrganizationChart"/>
    <dgm:cxn modelId="{DA09785C-6487-4E26-8749-23549B970EE0}" type="presOf" srcId="{6062EDE5-FDFB-4FAC-B2D5-292C39D55814}" destId="{81942DEA-0CE6-43E0-BC06-04DF46CF653E}" srcOrd="1" destOrd="0" presId="urn:microsoft.com/office/officeart/2009/3/layout/HorizontalOrganizationChart"/>
    <dgm:cxn modelId="{F4C40EC3-73D1-4C73-8950-51C2AB283D7D}" srcId="{2C4D5606-5427-4990-918C-0B37AC6CC898}" destId="{0D094B5E-F384-43A0-9BFC-D2FE92116F90}" srcOrd="1" destOrd="0" parTransId="{1F8B1F1C-2E96-4AF5-9CDB-45C5776031E4}" sibTransId="{0BA47D7C-7D9F-483B-A935-3EB8975587AF}"/>
    <dgm:cxn modelId="{D316C7CB-4540-4A42-8D0C-88D786AAA7A0}" srcId="{2C4D5606-5427-4990-918C-0B37AC6CC898}" destId="{6062EDE5-FDFB-4FAC-B2D5-292C39D55814}" srcOrd="0" destOrd="0" parTransId="{BFB7703E-E195-4DFD-98CE-B6C8B2AF0215}" sibTransId="{7B4DEB1A-9EA0-4298-9D52-6E20F4F7D929}"/>
    <dgm:cxn modelId="{B2290AD3-344E-4524-A3F8-3A9054C3D36B}" type="presOf" srcId="{0D094B5E-F384-43A0-9BFC-D2FE92116F90}" destId="{D3DD9D69-1BBA-4AD5-AE98-4EEC865406D8}" srcOrd="1" destOrd="0" presId="urn:microsoft.com/office/officeart/2009/3/layout/HorizontalOrganizationChart"/>
    <dgm:cxn modelId="{1CA7EADF-7B09-49FB-94A8-533C61478A9B}" type="presOf" srcId="{2C4D5606-5427-4990-918C-0B37AC6CC898}" destId="{353F2D4A-171B-4209-AAC4-FCAE5DEA02C4}" srcOrd="0" destOrd="0" presId="urn:microsoft.com/office/officeart/2009/3/layout/HorizontalOrganizationChart"/>
    <dgm:cxn modelId="{F9415E8E-5D0C-4B93-A227-5C5E4672D7BB}" type="presParOf" srcId="{353F2D4A-171B-4209-AAC4-FCAE5DEA02C4}" destId="{C30CE0BD-88F6-40CF-B9C4-66372A16E329}" srcOrd="0" destOrd="0" presId="urn:microsoft.com/office/officeart/2009/3/layout/HorizontalOrganizationChart"/>
    <dgm:cxn modelId="{E3FBDFE3-4720-4101-BBA0-5CEF3A4D8B78}" type="presParOf" srcId="{C30CE0BD-88F6-40CF-B9C4-66372A16E329}" destId="{5B498D62-6560-4B22-BC8E-9B73577A105E}" srcOrd="0" destOrd="0" presId="urn:microsoft.com/office/officeart/2009/3/layout/HorizontalOrganizationChart"/>
    <dgm:cxn modelId="{61DF711D-2C4A-4A3E-9D1F-C9E1A2E32C61}" type="presParOf" srcId="{5B498D62-6560-4B22-BC8E-9B73577A105E}" destId="{3513959F-C20E-4366-B00A-F76894AD5AC0}" srcOrd="0" destOrd="0" presId="urn:microsoft.com/office/officeart/2009/3/layout/HorizontalOrganizationChart"/>
    <dgm:cxn modelId="{050AC136-9729-4FA7-8D12-C7772C48E4A3}" type="presParOf" srcId="{5B498D62-6560-4B22-BC8E-9B73577A105E}" destId="{81942DEA-0CE6-43E0-BC06-04DF46CF653E}" srcOrd="1" destOrd="0" presId="urn:microsoft.com/office/officeart/2009/3/layout/HorizontalOrganizationChart"/>
    <dgm:cxn modelId="{B8C259FE-61B9-4681-9D88-A7EC18F0537C}" type="presParOf" srcId="{C30CE0BD-88F6-40CF-B9C4-66372A16E329}" destId="{49F75E2B-1E5B-4BB5-BDC7-E698C1280111}" srcOrd="1" destOrd="0" presId="urn:microsoft.com/office/officeart/2009/3/layout/HorizontalOrganizationChart"/>
    <dgm:cxn modelId="{05827A5C-2076-4C0A-BFFB-688B3FE6B4D4}" type="presParOf" srcId="{C30CE0BD-88F6-40CF-B9C4-66372A16E329}" destId="{87362028-0491-4D7F-B01D-B12C8B791FEE}" srcOrd="2" destOrd="0" presId="urn:microsoft.com/office/officeart/2009/3/layout/HorizontalOrganizationChart"/>
    <dgm:cxn modelId="{4E158B9B-4BAB-4A16-97C9-1899DF933DCF}" type="presParOf" srcId="{353F2D4A-171B-4209-AAC4-FCAE5DEA02C4}" destId="{5FDFF7FD-A65A-4C1A-8FE8-4DE76D5E8BC3}" srcOrd="1" destOrd="0" presId="urn:microsoft.com/office/officeart/2009/3/layout/HorizontalOrganizationChart"/>
    <dgm:cxn modelId="{0946DD6B-6B2E-4332-8AB1-CE8A176FE150}" type="presParOf" srcId="{5FDFF7FD-A65A-4C1A-8FE8-4DE76D5E8BC3}" destId="{59B16DF6-AAD7-412D-A86A-4DC313179908}" srcOrd="0" destOrd="0" presId="urn:microsoft.com/office/officeart/2009/3/layout/HorizontalOrganizationChart"/>
    <dgm:cxn modelId="{7AD874D9-5E53-41D4-86AE-96445657238F}" type="presParOf" srcId="{59B16DF6-AAD7-412D-A86A-4DC313179908}" destId="{5AEC3C49-4218-4F76-8357-21698CC1020A}" srcOrd="0" destOrd="0" presId="urn:microsoft.com/office/officeart/2009/3/layout/HorizontalOrganizationChart"/>
    <dgm:cxn modelId="{B96F390E-525E-46EA-80B3-6D9A9F42DD16}" type="presParOf" srcId="{59B16DF6-AAD7-412D-A86A-4DC313179908}" destId="{D3DD9D69-1BBA-4AD5-AE98-4EEC865406D8}" srcOrd="1" destOrd="0" presId="urn:microsoft.com/office/officeart/2009/3/layout/HorizontalOrganizationChart"/>
    <dgm:cxn modelId="{9937018D-3110-4443-8DB0-095EAFCD905A}" type="presParOf" srcId="{5FDFF7FD-A65A-4C1A-8FE8-4DE76D5E8BC3}" destId="{CC9C91EA-3327-421F-9A2F-AF079AADADE4}" srcOrd="1" destOrd="0" presId="urn:microsoft.com/office/officeart/2009/3/layout/HorizontalOrganizationChart"/>
    <dgm:cxn modelId="{529F905F-D371-407F-AF87-ADF73F120EF8}" type="presParOf" srcId="{5FDFF7FD-A65A-4C1A-8FE8-4DE76D5E8BC3}" destId="{2FBAB8AF-87AF-4C11-8A15-79A788216771}"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DF4B15-918E-4D07-9BAA-15D86CF531A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A9CC830-8B57-494E-A9E2-29F164822BFA}">
      <dgm:prSet/>
      <dgm:spPr/>
      <dgm:t>
        <a:bodyPr/>
        <a:lstStyle/>
        <a:p>
          <a:r>
            <a:rPr lang="en-US"/>
            <a:t>When helicopters are employed during search operations, a rescuer, called a "spotter," will fly with the pilot.</a:t>
          </a:r>
        </a:p>
      </dgm:t>
    </dgm:pt>
    <dgm:pt modelId="{7CD744A2-CD56-4E88-9E8E-4CD5066E1C34}" type="parTrans" cxnId="{29747255-A880-4204-BFAB-4586FD5C1321}">
      <dgm:prSet/>
      <dgm:spPr/>
      <dgm:t>
        <a:bodyPr/>
        <a:lstStyle/>
        <a:p>
          <a:endParaRPr lang="en-US"/>
        </a:p>
      </dgm:t>
    </dgm:pt>
    <dgm:pt modelId="{F1564BE2-882C-4685-8D42-E643AB5B034F}" type="sibTrans" cxnId="{29747255-A880-4204-BFAB-4586FD5C1321}">
      <dgm:prSet/>
      <dgm:spPr/>
      <dgm:t>
        <a:bodyPr/>
        <a:lstStyle/>
        <a:p>
          <a:endParaRPr lang="en-US"/>
        </a:p>
      </dgm:t>
    </dgm:pt>
    <dgm:pt modelId="{5CC370A7-206F-405B-BD8B-114CEAAD7193}">
      <dgm:prSet/>
      <dgm:spPr/>
      <dgm:t>
        <a:bodyPr/>
        <a:lstStyle/>
        <a:p>
          <a:r>
            <a:rPr lang="en-US"/>
            <a:t>The ideal spotter will have experience with helicopter &amp; rescue operations flight and will not necessarily rely on the pilot to determine which area is best to search.</a:t>
          </a:r>
        </a:p>
      </dgm:t>
    </dgm:pt>
    <dgm:pt modelId="{FF2C5DD4-B71B-45D6-8EFE-0FF75663B0F2}" type="parTrans" cxnId="{D66D4CB8-2389-4819-892C-4E807A36EBD4}">
      <dgm:prSet/>
      <dgm:spPr/>
      <dgm:t>
        <a:bodyPr/>
        <a:lstStyle/>
        <a:p>
          <a:endParaRPr lang="en-US"/>
        </a:p>
      </dgm:t>
    </dgm:pt>
    <dgm:pt modelId="{86A8BA29-599D-402A-9E3F-DDD5017F8CBC}" type="sibTrans" cxnId="{D66D4CB8-2389-4819-892C-4E807A36EBD4}">
      <dgm:prSet/>
      <dgm:spPr/>
      <dgm:t>
        <a:bodyPr/>
        <a:lstStyle/>
        <a:p>
          <a:endParaRPr lang="en-US"/>
        </a:p>
      </dgm:t>
    </dgm:pt>
    <dgm:pt modelId="{EC7D0733-CEC4-4870-AFBD-65756CB7C571}" type="pres">
      <dgm:prSet presAssocID="{7DDF4B15-918E-4D07-9BAA-15D86CF531A0}" presName="root" presStyleCnt="0">
        <dgm:presLayoutVars>
          <dgm:dir/>
          <dgm:resizeHandles val="exact"/>
        </dgm:presLayoutVars>
      </dgm:prSet>
      <dgm:spPr/>
    </dgm:pt>
    <dgm:pt modelId="{67158FE2-0419-4465-90C4-0F08F2E48E52}" type="pres">
      <dgm:prSet presAssocID="{FA9CC830-8B57-494E-A9E2-29F164822BFA}" presName="compNode" presStyleCnt="0"/>
      <dgm:spPr/>
    </dgm:pt>
    <dgm:pt modelId="{3D126AAA-3B7A-4875-836B-2317AD42302F}" type="pres">
      <dgm:prSet presAssocID="{FA9CC830-8B57-494E-A9E2-29F164822BFA}" presName="bgRect" presStyleLbl="bgShp" presStyleIdx="0" presStyleCnt="2"/>
      <dgm:spPr/>
    </dgm:pt>
    <dgm:pt modelId="{39886FB3-94DE-40B1-B1F5-0733BBE4C707}" type="pres">
      <dgm:prSet presAssocID="{FA9CC830-8B57-494E-A9E2-29F164822BF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icopter"/>
        </a:ext>
      </dgm:extLst>
    </dgm:pt>
    <dgm:pt modelId="{48434FB7-5F2E-4AA0-BC89-3A7A7B00208E}" type="pres">
      <dgm:prSet presAssocID="{FA9CC830-8B57-494E-A9E2-29F164822BFA}" presName="spaceRect" presStyleCnt="0"/>
      <dgm:spPr/>
    </dgm:pt>
    <dgm:pt modelId="{FA840DB7-1D9D-47F3-8E49-88EE47AF9C50}" type="pres">
      <dgm:prSet presAssocID="{FA9CC830-8B57-494E-A9E2-29F164822BFA}" presName="parTx" presStyleLbl="revTx" presStyleIdx="0" presStyleCnt="2">
        <dgm:presLayoutVars>
          <dgm:chMax val="0"/>
          <dgm:chPref val="0"/>
        </dgm:presLayoutVars>
      </dgm:prSet>
      <dgm:spPr/>
    </dgm:pt>
    <dgm:pt modelId="{63BC1565-30B9-4FD2-89BF-049D60D59F9F}" type="pres">
      <dgm:prSet presAssocID="{F1564BE2-882C-4685-8D42-E643AB5B034F}" presName="sibTrans" presStyleCnt="0"/>
      <dgm:spPr/>
    </dgm:pt>
    <dgm:pt modelId="{F1730D21-9050-4AA5-9D6E-4A6F59721DDA}" type="pres">
      <dgm:prSet presAssocID="{5CC370A7-206F-405B-BD8B-114CEAAD7193}" presName="compNode" presStyleCnt="0"/>
      <dgm:spPr/>
    </dgm:pt>
    <dgm:pt modelId="{C4936102-EA8A-4D3E-BAFA-C836A4C0C308}" type="pres">
      <dgm:prSet presAssocID="{5CC370A7-206F-405B-BD8B-114CEAAD7193}" presName="bgRect" presStyleLbl="bgShp" presStyleIdx="1" presStyleCnt="2"/>
      <dgm:spPr/>
    </dgm:pt>
    <dgm:pt modelId="{83D777C9-6C3E-4E15-A8E4-F95E48E75314}" type="pres">
      <dgm:prSet presAssocID="{5CC370A7-206F-405B-BD8B-114CEAAD719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lot"/>
        </a:ext>
      </dgm:extLst>
    </dgm:pt>
    <dgm:pt modelId="{C09894DD-7A90-4A6C-A523-DC6E8341AAF0}" type="pres">
      <dgm:prSet presAssocID="{5CC370A7-206F-405B-BD8B-114CEAAD7193}" presName="spaceRect" presStyleCnt="0"/>
      <dgm:spPr/>
    </dgm:pt>
    <dgm:pt modelId="{24B5DDEB-9F21-43B2-94ED-04CB1EE9C646}" type="pres">
      <dgm:prSet presAssocID="{5CC370A7-206F-405B-BD8B-114CEAAD7193}" presName="parTx" presStyleLbl="revTx" presStyleIdx="1" presStyleCnt="2">
        <dgm:presLayoutVars>
          <dgm:chMax val="0"/>
          <dgm:chPref val="0"/>
        </dgm:presLayoutVars>
      </dgm:prSet>
      <dgm:spPr/>
    </dgm:pt>
  </dgm:ptLst>
  <dgm:cxnLst>
    <dgm:cxn modelId="{FAC44F32-0A03-458C-9E33-BDD6EEAF8047}" type="presOf" srcId="{7DDF4B15-918E-4D07-9BAA-15D86CF531A0}" destId="{EC7D0733-CEC4-4870-AFBD-65756CB7C571}" srcOrd="0" destOrd="0" presId="urn:microsoft.com/office/officeart/2018/2/layout/IconVerticalSolidList"/>
    <dgm:cxn modelId="{29747255-A880-4204-BFAB-4586FD5C1321}" srcId="{7DDF4B15-918E-4D07-9BAA-15D86CF531A0}" destId="{FA9CC830-8B57-494E-A9E2-29F164822BFA}" srcOrd="0" destOrd="0" parTransId="{7CD744A2-CD56-4E88-9E8E-4CD5066E1C34}" sibTransId="{F1564BE2-882C-4685-8D42-E643AB5B034F}"/>
    <dgm:cxn modelId="{0EB801A2-7DD7-4E9D-8352-2958B0E5FA1A}" type="presOf" srcId="{5CC370A7-206F-405B-BD8B-114CEAAD7193}" destId="{24B5DDEB-9F21-43B2-94ED-04CB1EE9C646}" srcOrd="0" destOrd="0" presId="urn:microsoft.com/office/officeart/2018/2/layout/IconVerticalSolidList"/>
    <dgm:cxn modelId="{D66D4CB8-2389-4819-892C-4E807A36EBD4}" srcId="{7DDF4B15-918E-4D07-9BAA-15D86CF531A0}" destId="{5CC370A7-206F-405B-BD8B-114CEAAD7193}" srcOrd="1" destOrd="0" parTransId="{FF2C5DD4-B71B-45D6-8EFE-0FF75663B0F2}" sibTransId="{86A8BA29-599D-402A-9E3F-DDD5017F8CBC}"/>
    <dgm:cxn modelId="{B4F913F5-FB8F-4307-82A6-38880F78107F}" type="presOf" srcId="{FA9CC830-8B57-494E-A9E2-29F164822BFA}" destId="{FA840DB7-1D9D-47F3-8E49-88EE47AF9C50}" srcOrd="0" destOrd="0" presId="urn:microsoft.com/office/officeart/2018/2/layout/IconVerticalSolidList"/>
    <dgm:cxn modelId="{E76A30D1-D3EE-415E-AD52-80125E8948D0}" type="presParOf" srcId="{EC7D0733-CEC4-4870-AFBD-65756CB7C571}" destId="{67158FE2-0419-4465-90C4-0F08F2E48E52}" srcOrd="0" destOrd="0" presId="urn:microsoft.com/office/officeart/2018/2/layout/IconVerticalSolidList"/>
    <dgm:cxn modelId="{846DF32E-4904-40AC-BE3F-E563EDA05C89}" type="presParOf" srcId="{67158FE2-0419-4465-90C4-0F08F2E48E52}" destId="{3D126AAA-3B7A-4875-836B-2317AD42302F}" srcOrd="0" destOrd="0" presId="urn:microsoft.com/office/officeart/2018/2/layout/IconVerticalSolidList"/>
    <dgm:cxn modelId="{001C1258-8D13-4FFB-86B4-8F7B1140387B}" type="presParOf" srcId="{67158FE2-0419-4465-90C4-0F08F2E48E52}" destId="{39886FB3-94DE-40B1-B1F5-0733BBE4C707}" srcOrd="1" destOrd="0" presId="urn:microsoft.com/office/officeart/2018/2/layout/IconVerticalSolidList"/>
    <dgm:cxn modelId="{0FBDD4D2-1F59-4832-BB7A-6891246F06E1}" type="presParOf" srcId="{67158FE2-0419-4465-90C4-0F08F2E48E52}" destId="{48434FB7-5F2E-4AA0-BC89-3A7A7B00208E}" srcOrd="2" destOrd="0" presId="urn:microsoft.com/office/officeart/2018/2/layout/IconVerticalSolidList"/>
    <dgm:cxn modelId="{033978A7-30B8-467E-AAA2-4A18FC7A69DB}" type="presParOf" srcId="{67158FE2-0419-4465-90C4-0F08F2E48E52}" destId="{FA840DB7-1D9D-47F3-8E49-88EE47AF9C50}" srcOrd="3" destOrd="0" presId="urn:microsoft.com/office/officeart/2018/2/layout/IconVerticalSolidList"/>
    <dgm:cxn modelId="{8A16248B-FE50-4729-B8A8-79A906AD34BD}" type="presParOf" srcId="{EC7D0733-CEC4-4870-AFBD-65756CB7C571}" destId="{63BC1565-30B9-4FD2-89BF-049D60D59F9F}" srcOrd="1" destOrd="0" presId="urn:microsoft.com/office/officeart/2018/2/layout/IconVerticalSolidList"/>
    <dgm:cxn modelId="{10A82FA0-9569-4DD8-B5F5-BDBBF054BBB8}" type="presParOf" srcId="{EC7D0733-CEC4-4870-AFBD-65756CB7C571}" destId="{F1730D21-9050-4AA5-9D6E-4A6F59721DDA}" srcOrd="2" destOrd="0" presId="urn:microsoft.com/office/officeart/2018/2/layout/IconVerticalSolidList"/>
    <dgm:cxn modelId="{FCEAA97F-B0A3-4055-8378-79C506A8AC87}" type="presParOf" srcId="{F1730D21-9050-4AA5-9D6E-4A6F59721DDA}" destId="{C4936102-EA8A-4D3E-BAFA-C836A4C0C308}" srcOrd="0" destOrd="0" presId="urn:microsoft.com/office/officeart/2018/2/layout/IconVerticalSolidList"/>
    <dgm:cxn modelId="{8758D708-E5CA-4624-BE51-E62933245CAA}" type="presParOf" srcId="{F1730D21-9050-4AA5-9D6E-4A6F59721DDA}" destId="{83D777C9-6C3E-4E15-A8E4-F95E48E75314}" srcOrd="1" destOrd="0" presId="urn:microsoft.com/office/officeart/2018/2/layout/IconVerticalSolidList"/>
    <dgm:cxn modelId="{40A678FB-C115-4B84-AC61-F134BA6A6127}" type="presParOf" srcId="{F1730D21-9050-4AA5-9D6E-4A6F59721DDA}" destId="{C09894DD-7A90-4A6C-A523-DC6E8341AAF0}" srcOrd="2" destOrd="0" presId="urn:microsoft.com/office/officeart/2018/2/layout/IconVerticalSolidList"/>
    <dgm:cxn modelId="{01F1ACC5-CF79-4DCF-BBE6-5444138E7116}" type="presParOf" srcId="{F1730D21-9050-4AA5-9D6E-4A6F59721DDA}" destId="{24B5DDEB-9F21-43B2-94ED-04CB1EE9C6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2BA76-FF62-45CA-8738-12B21E9C3AA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C548B6B-51FE-4507-8DEF-56446EDF9ACB}">
      <dgm:prSet/>
      <dgm:spPr/>
      <dgm:t>
        <a:bodyPr/>
        <a:lstStyle/>
        <a:p>
          <a:r>
            <a:rPr lang="en-US"/>
            <a:t>Rescuers and pilot must determine if the benefit of immediate evacuation outweighs any risk to aircraft and crew</a:t>
          </a:r>
        </a:p>
      </dgm:t>
    </dgm:pt>
    <dgm:pt modelId="{0CB3D1B3-E0AF-4832-A82F-BD1C35DE5BA5}" type="parTrans" cxnId="{7E9D2DB2-BEE9-4653-A454-7C5D3D766AF7}">
      <dgm:prSet/>
      <dgm:spPr/>
      <dgm:t>
        <a:bodyPr/>
        <a:lstStyle/>
        <a:p>
          <a:endParaRPr lang="en-US"/>
        </a:p>
      </dgm:t>
    </dgm:pt>
    <dgm:pt modelId="{6C8069D0-B8F8-400E-BFBB-BB53F569BB2F}" type="sibTrans" cxnId="{7E9D2DB2-BEE9-4653-A454-7C5D3D766AF7}">
      <dgm:prSet/>
      <dgm:spPr/>
      <dgm:t>
        <a:bodyPr/>
        <a:lstStyle/>
        <a:p>
          <a:endParaRPr lang="en-US"/>
        </a:p>
      </dgm:t>
    </dgm:pt>
    <dgm:pt modelId="{0EAF4CE0-B432-4AF3-AFD4-CD5EDA6E03C2}">
      <dgm:prSet/>
      <dgm:spPr/>
      <dgm:t>
        <a:bodyPr/>
        <a:lstStyle/>
        <a:p>
          <a:r>
            <a:rPr lang="en-US"/>
            <a:t>If the subject is in good physical condition, the rescue team should consider guiding ground teams to the subject</a:t>
          </a:r>
        </a:p>
      </dgm:t>
    </dgm:pt>
    <dgm:pt modelId="{EDC31D63-6044-450C-8CD9-3EE4BC571A79}" type="parTrans" cxnId="{61AC3561-D618-4A04-9209-A7E610F617AB}">
      <dgm:prSet/>
      <dgm:spPr/>
      <dgm:t>
        <a:bodyPr/>
        <a:lstStyle/>
        <a:p>
          <a:endParaRPr lang="en-US"/>
        </a:p>
      </dgm:t>
    </dgm:pt>
    <dgm:pt modelId="{6BD10DB8-3774-40D9-B4BE-53D97CB68ACC}" type="sibTrans" cxnId="{61AC3561-D618-4A04-9209-A7E610F617AB}">
      <dgm:prSet/>
      <dgm:spPr/>
      <dgm:t>
        <a:bodyPr/>
        <a:lstStyle/>
        <a:p>
          <a:endParaRPr lang="en-US"/>
        </a:p>
      </dgm:t>
    </dgm:pt>
    <dgm:pt modelId="{818A8BA9-CB8C-43FF-B4A5-73EC5AE1760E}" type="pres">
      <dgm:prSet presAssocID="{BFF2BA76-FF62-45CA-8738-12B21E9C3AA3}" presName="root" presStyleCnt="0">
        <dgm:presLayoutVars>
          <dgm:dir/>
          <dgm:resizeHandles val="exact"/>
        </dgm:presLayoutVars>
      </dgm:prSet>
      <dgm:spPr/>
    </dgm:pt>
    <dgm:pt modelId="{47DD3A61-C278-4FE9-850A-2A4A051B6375}" type="pres">
      <dgm:prSet presAssocID="{EC548B6B-51FE-4507-8DEF-56446EDF9ACB}" presName="compNode" presStyleCnt="0"/>
      <dgm:spPr/>
    </dgm:pt>
    <dgm:pt modelId="{0CEC85E9-49BE-4843-918D-3FD3F54DB733}" type="pres">
      <dgm:prSet presAssocID="{EC548B6B-51FE-4507-8DEF-56446EDF9ACB}" presName="bgRect" presStyleLbl="bgShp" presStyleIdx="0" presStyleCnt="2"/>
      <dgm:spPr/>
    </dgm:pt>
    <dgm:pt modelId="{76F26409-13F4-4307-9602-687EFE4EB508}" type="pres">
      <dgm:prSet presAssocID="{EC548B6B-51FE-4507-8DEF-56446EDF9AC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fighter"/>
        </a:ext>
      </dgm:extLst>
    </dgm:pt>
    <dgm:pt modelId="{279A205E-98E4-4746-AA8B-FF1B97358554}" type="pres">
      <dgm:prSet presAssocID="{EC548B6B-51FE-4507-8DEF-56446EDF9ACB}" presName="spaceRect" presStyleCnt="0"/>
      <dgm:spPr/>
    </dgm:pt>
    <dgm:pt modelId="{0EE2743D-ABFB-4CC3-A1CA-EAFF90C6AD01}" type="pres">
      <dgm:prSet presAssocID="{EC548B6B-51FE-4507-8DEF-56446EDF9ACB}" presName="parTx" presStyleLbl="revTx" presStyleIdx="0" presStyleCnt="2">
        <dgm:presLayoutVars>
          <dgm:chMax val="0"/>
          <dgm:chPref val="0"/>
        </dgm:presLayoutVars>
      </dgm:prSet>
      <dgm:spPr/>
    </dgm:pt>
    <dgm:pt modelId="{03FC360A-7500-4771-93FE-454D65DC8181}" type="pres">
      <dgm:prSet presAssocID="{6C8069D0-B8F8-400E-BFBB-BB53F569BB2F}" presName="sibTrans" presStyleCnt="0"/>
      <dgm:spPr/>
    </dgm:pt>
    <dgm:pt modelId="{EE0DC73B-E3D4-456C-AB05-6DE6CDE6089D}" type="pres">
      <dgm:prSet presAssocID="{0EAF4CE0-B432-4AF3-AFD4-CD5EDA6E03C2}" presName="compNode" presStyleCnt="0"/>
      <dgm:spPr/>
    </dgm:pt>
    <dgm:pt modelId="{F9332307-441E-4BB7-8085-024FF60F6D13}" type="pres">
      <dgm:prSet presAssocID="{0EAF4CE0-B432-4AF3-AFD4-CD5EDA6E03C2}" presName="bgRect" presStyleLbl="bgShp" presStyleIdx="1" presStyleCnt="2"/>
      <dgm:spPr/>
    </dgm:pt>
    <dgm:pt modelId="{722919F0-9028-4214-A9E4-9C3AE60CC2FB}" type="pres">
      <dgm:prSet presAssocID="{0EAF4CE0-B432-4AF3-AFD4-CD5EDA6E03C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ptain"/>
        </a:ext>
      </dgm:extLst>
    </dgm:pt>
    <dgm:pt modelId="{74656D02-63D9-4B9F-AEA9-6969A644F0C1}" type="pres">
      <dgm:prSet presAssocID="{0EAF4CE0-B432-4AF3-AFD4-CD5EDA6E03C2}" presName="spaceRect" presStyleCnt="0"/>
      <dgm:spPr/>
    </dgm:pt>
    <dgm:pt modelId="{D644B4DD-E885-4DEA-8DEB-D25DAFCE35E2}" type="pres">
      <dgm:prSet presAssocID="{0EAF4CE0-B432-4AF3-AFD4-CD5EDA6E03C2}" presName="parTx" presStyleLbl="revTx" presStyleIdx="1" presStyleCnt="2">
        <dgm:presLayoutVars>
          <dgm:chMax val="0"/>
          <dgm:chPref val="0"/>
        </dgm:presLayoutVars>
      </dgm:prSet>
      <dgm:spPr/>
    </dgm:pt>
  </dgm:ptLst>
  <dgm:cxnLst>
    <dgm:cxn modelId="{E1C41E10-C6E4-4D8F-B762-2B3A507CACEF}" type="presOf" srcId="{0EAF4CE0-B432-4AF3-AFD4-CD5EDA6E03C2}" destId="{D644B4DD-E885-4DEA-8DEB-D25DAFCE35E2}" srcOrd="0" destOrd="0" presId="urn:microsoft.com/office/officeart/2018/2/layout/IconVerticalSolidList"/>
    <dgm:cxn modelId="{61AC3561-D618-4A04-9209-A7E610F617AB}" srcId="{BFF2BA76-FF62-45CA-8738-12B21E9C3AA3}" destId="{0EAF4CE0-B432-4AF3-AFD4-CD5EDA6E03C2}" srcOrd="1" destOrd="0" parTransId="{EDC31D63-6044-450C-8CD9-3EE4BC571A79}" sibTransId="{6BD10DB8-3774-40D9-B4BE-53D97CB68ACC}"/>
    <dgm:cxn modelId="{CC7FB442-2EC3-492E-910C-4396610463EE}" type="presOf" srcId="{BFF2BA76-FF62-45CA-8738-12B21E9C3AA3}" destId="{818A8BA9-CB8C-43FF-B4A5-73EC5AE1760E}" srcOrd="0" destOrd="0" presId="urn:microsoft.com/office/officeart/2018/2/layout/IconVerticalSolidList"/>
    <dgm:cxn modelId="{BB664889-50B4-4B3D-B1EE-7AE620859D22}" type="presOf" srcId="{EC548B6B-51FE-4507-8DEF-56446EDF9ACB}" destId="{0EE2743D-ABFB-4CC3-A1CA-EAFF90C6AD01}" srcOrd="0" destOrd="0" presId="urn:microsoft.com/office/officeart/2018/2/layout/IconVerticalSolidList"/>
    <dgm:cxn modelId="{7E9D2DB2-BEE9-4653-A454-7C5D3D766AF7}" srcId="{BFF2BA76-FF62-45CA-8738-12B21E9C3AA3}" destId="{EC548B6B-51FE-4507-8DEF-56446EDF9ACB}" srcOrd="0" destOrd="0" parTransId="{0CB3D1B3-E0AF-4832-A82F-BD1C35DE5BA5}" sibTransId="{6C8069D0-B8F8-400E-BFBB-BB53F569BB2F}"/>
    <dgm:cxn modelId="{6F131EE2-43C4-4877-A892-D64CDF4A58C2}" type="presParOf" srcId="{818A8BA9-CB8C-43FF-B4A5-73EC5AE1760E}" destId="{47DD3A61-C278-4FE9-850A-2A4A051B6375}" srcOrd="0" destOrd="0" presId="urn:microsoft.com/office/officeart/2018/2/layout/IconVerticalSolidList"/>
    <dgm:cxn modelId="{FDEEAEE1-B5AB-4B45-99FA-C44EC4FD4E95}" type="presParOf" srcId="{47DD3A61-C278-4FE9-850A-2A4A051B6375}" destId="{0CEC85E9-49BE-4843-918D-3FD3F54DB733}" srcOrd="0" destOrd="0" presId="urn:microsoft.com/office/officeart/2018/2/layout/IconVerticalSolidList"/>
    <dgm:cxn modelId="{1B04F3B0-1706-4D07-8A2E-97B6F85E1B47}" type="presParOf" srcId="{47DD3A61-C278-4FE9-850A-2A4A051B6375}" destId="{76F26409-13F4-4307-9602-687EFE4EB508}" srcOrd="1" destOrd="0" presId="urn:microsoft.com/office/officeart/2018/2/layout/IconVerticalSolidList"/>
    <dgm:cxn modelId="{40AD5375-3B18-4182-AA52-2F362E012DB7}" type="presParOf" srcId="{47DD3A61-C278-4FE9-850A-2A4A051B6375}" destId="{279A205E-98E4-4746-AA8B-FF1B97358554}" srcOrd="2" destOrd="0" presId="urn:microsoft.com/office/officeart/2018/2/layout/IconVerticalSolidList"/>
    <dgm:cxn modelId="{4BF9C870-4648-4A57-837E-822784D39C90}" type="presParOf" srcId="{47DD3A61-C278-4FE9-850A-2A4A051B6375}" destId="{0EE2743D-ABFB-4CC3-A1CA-EAFF90C6AD01}" srcOrd="3" destOrd="0" presId="urn:microsoft.com/office/officeart/2018/2/layout/IconVerticalSolidList"/>
    <dgm:cxn modelId="{3C24108C-09DB-4FB0-A791-5DB6A39BC941}" type="presParOf" srcId="{818A8BA9-CB8C-43FF-B4A5-73EC5AE1760E}" destId="{03FC360A-7500-4771-93FE-454D65DC8181}" srcOrd="1" destOrd="0" presId="urn:microsoft.com/office/officeart/2018/2/layout/IconVerticalSolidList"/>
    <dgm:cxn modelId="{A030E99D-8442-4443-895A-CE7BBEF76A30}" type="presParOf" srcId="{818A8BA9-CB8C-43FF-B4A5-73EC5AE1760E}" destId="{EE0DC73B-E3D4-456C-AB05-6DE6CDE6089D}" srcOrd="2" destOrd="0" presId="urn:microsoft.com/office/officeart/2018/2/layout/IconVerticalSolidList"/>
    <dgm:cxn modelId="{061AC285-A446-43A2-AC80-D83A635E663E}" type="presParOf" srcId="{EE0DC73B-E3D4-456C-AB05-6DE6CDE6089D}" destId="{F9332307-441E-4BB7-8085-024FF60F6D13}" srcOrd="0" destOrd="0" presId="urn:microsoft.com/office/officeart/2018/2/layout/IconVerticalSolidList"/>
    <dgm:cxn modelId="{41DF3A22-D6FE-49CD-818E-584BD295D605}" type="presParOf" srcId="{EE0DC73B-E3D4-456C-AB05-6DE6CDE6089D}" destId="{722919F0-9028-4214-A9E4-9C3AE60CC2FB}" srcOrd="1" destOrd="0" presId="urn:microsoft.com/office/officeart/2018/2/layout/IconVerticalSolidList"/>
    <dgm:cxn modelId="{69E5897F-2876-4DBE-A9C7-64F57E514C6C}" type="presParOf" srcId="{EE0DC73B-E3D4-456C-AB05-6DE6CDE6089D}" destId="{74656D02-63D9-4B9F-AEA9-6969A644F0C1}" srcOrd="2" destOrd="0" presId="urn:microsoft.com/office/officeart/2018/2/layout/IconVerticalSolidList"/>
    <dgm:cxn modelId="{613EFB91-EA21-4BD6-AE00-0CD874919A17}" type="presParOf" srcId="{EE0DC73B-E3D4-456C-AB05-6DE6CDE6089D}" destId="{D644B4DD-E885-4DEA-8DEB-D25DAFCE35E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6F7A88-825F-47AD-9DFF-6E9BD5ADE24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9B6FC16-0B39-4D0E-B055-407DEDB1DA6E}">
      <dgm:prSet/>
      <dgm:spPr/>
      <dgm:t>
        <a:bodyPr/>
        <a:lstStyle/>
        <a:p>
          <a:r>
            <a:rPr lang="en-US"/>
            <a:t>As the ship comes within 75-100 feet of the ground, the pilot will add pitch, checking the descent</a:t>
          </a:r>
        </a:p>
      </dgm:t>
    </dgm:pt>
    <dgm:pt modelId="{30F8A869-5B0D-4090-BD0A-C1742A00C732}" type="parTrans" cxnId="{D5156CCD-C8BB-46AC-8830-1AD958C0EE1D}">
      <dgm:prSet/>
      <dgm:spPr/>
      <dgm:t>
        <a:bodyPr/>
        <a:lstStyle/>
        <a:p>
          <a:endParaRPr lang="en-US"/>
        </a:p>
      </dgm:t>
    </dgm:pt>
    <dgm:pt modelId="{3B102DD7-B354-41FA-9236-4AA33D1BB595}" type="sibTrans" cxnId="{D5156CCD-C8BB-46AC-8830-1AD958C0EE1D}">
      <dgm:prSet/>
      <dgm:spPr/>
      <dgm:t>
        <a:bodyPr/>
        <a:lstStyle/>
        <a:p>
          <a:endParaRPr lang="en-US"/>
        </a:p>
      </dgm:t>
    </dgm:pt>
    <dgm:pt modelId="{0CBA8E3E-A5D4-4172-9F60-87EFBECAD2C3}">
      <dgm:prSet/>
      <dgm:spPr/>
      <dgm:t>
        <a:bodyPr/>
        <a:lstStyle/>
        <a:p>
          <a:r>
            <a:rPr lang="en-US"/>
            <a:t>The pilot often has only 5 or 10 seconds to land an aircraft descending in autorotation. </a:t>
          </a:r>
        </a:p>
      </dgm:t>
    </dgm:pt>
    <dgm:pt modelId="{ACFDEBAE-5F15-40FE-86F5-25D9D53DCA5D}" type="parTrans" cxnId="{CA2DE2FF-83C7-4E85-929B-BC63B8421F86}">
      <dgm:prSet/>
      <dgm:spPr/>
      <dgm:t>
        <a:bodyPr/>
        <a:lstStyle/>
        <a:p>
          <a:endParaRPr lang="en-US"/>
        </a:p>
      </dgm:t>
    </dgm:pt>
    <dgm:pt modelId="{2E5F3663-8928-43CC-875B-7DE57A6D29AA}" type="sibTrans" cxnId="{CA2DE2FF-83C7-4E85-929B-BC63B8421F86}">
      <dgm:prSet/>
      <dgm:spPr/>
      <dgm:t>
        <a:bodyPr/>
        <a:lstStyle/>
        <a:p>
          <a:endParaRPr lang="en-US"/>
        </a:p>
      </dgm:t>
    </dgm:pt>
    <dgm:pt modelId="{1C51CCC7-7537-4C48-B21B-AEC0FDE6A781}" type="pres">
      <dgm:prSet presAssocID="{D46F7A88-825F-47AD-9DFF-6E9BD5ADE24C}" presName="hierChild1" presStyleCnt="0">
        <dgm:presLayoutVars>
          <dgm:chPref val="1"/>
          <dgm:dir/>
          <dgm:animOne val="branch"/>
          <dgm:animLvl val="lvl"/>
          <dgm:resizeHandles/>
        </dgm:presLayoutVars>
      </dgm:prSet>
      <dgm:spPr/>
    </dgm:pt>
    <dgm:pt modelId="{1461E4F6-CB2A-4E78-A6A4-0452B5B95EEE}" type="pres">
      <dgm:prSet presAssocID="{89B6FC16-0B39-4D0E-B055-407DEDB1DA6E}" presName="hierRoot1" presStyleCnt="0"/>
      <dgm:spPr/>
    </dgm:pt>
    <dgm:pt modelId="{55A45568-A431-48EC-8E79-70C1DF2FDD29}" type="pres">
      <dgm:prSet presAssocID="{89B6FC16-0B39-4D0E-B055-407DEDB1DA6E}" presName="composite" presStyleCnt="0"/>
      <dgm:spPr/>
    </dgm:pt>
    <dgm:pt modelId="{6B841488-E8AF-4BE0-93CB-7E567762D0AD}" type="pres">
      <dgm:prSet presAssocID="{89B6FC16-0B39-4D0E-B055-407DEDB1DA6E}" presName="background" presStyleLbl="node0" presStyleIdx="0" presStyleCnt="2"/>
      <dgm:spPr/>
    </dgm:pt>
    <dgm:pt modelId="{F6048DD1-77B4-458E-810D-18120AED87AB}" type="pres">
      <dgm:prSet presAssocID="{89B6FC16-0B39-4D0E-B055-407DEDB1DA6E}" presName="text" presStyleLbl="fgAcc0" presStyleIdx="0" presStyleCnt="2">
        <dgm:presLayoutVars>
          <dgm:chPref val="3"/>
        </dgm:presLayoutVars>
      </dgm:prSet>
      <dgm:spPr/>
    </dgm:pt>
    <dgm:pt modelId="{A3BFA54B-65F2-4597-8062-7B254FC477A7}" type="pres">
      <dgm:prSet presAssocID="{89B6FC16-0B39-4D0E-B055-407DEDB1DA6E}" presName="hierChild2" presStyleCnt="0"/>
      <dgm:spPr/>
    </dgm:pt>
    <dgm:pt modelId="{99EFED31-3CD4-4472-93BF-7C4A0835C70D}" type="pres">
      <dgm:prSet presAssocID="{0CBA8E3E-A5D4-4172-9F60-87EFBECAD2C3}" presName="hierRoot1" presStyleCnt="0"/>
      <dgm:spPr/>
    </dgm:pt>
    <dgm:pt modelId="{6CD3FCA6-C863-4CFC-ABE3-AC7C522FF39D}" type="pres">
      <dgm:prSet presAssocID="{0CBA8E3E-A5D4-4172-9F60-87EFBECAD2C3}" presName="composite" presStyleCnt="0"/>
      <dgm:spPr/>
    </dgm:pt>
    <dgm:pt modelId="{551BF451-D7E2-4F09-9B38-04534021E089}" type="pres">
      <dgm:prSet presAssocID="{0CBA8E3E-A5D4-4172-9F60-87EFBECAD2C3}" presName="background" presStyleLbl="node0" presStyleIdx="1" presStyleCnt="2"/>
      <dgm:spPr/>
    </dgm:pt>
    <dgm:pt modelId="{A03301A8-063F-42DA-99E0-7FB28D8A46CF}" type="pres">
      <dgm:prSet presAssocID="{0CBA8E3E-A5D4-4172-9F60-87EFBECAD2C3}" presName="text" presStyleLbl="fgAcc0" presStyleIdx="1" presStyleCnt="2">
        <dgm:presLayoutVars>
          <dgm:chPref val="3"/>
        </dgm:presLayoutVars>
      </dgm:prSet>
      <dgm:spPr/>
    </dgm:pt>
    <dgm:pt modelId="{BD7690BD-3DE7-4AAD-B8FC-F08B6750DF03}" type="pres">
      <dgm:prSet presAssocID="{0CBA8E3E-A5D4-4172-9F60-87EFBECAD2C3}" presName="hierChild2" presStyleCnt="0"/>
      <dgm:spPr/>
    </dgm:pt>
  </dgm:ptLst>
  <dgm:cxnLst>
    <dgm:cxn modelId="{9F019A9D-F186-444D-83FA-56ED9269341C}" type="presOf" srcId="{89B6FC16-0B39-4D0E-B055-407DEDB1DA6E}" destId="{F6048DD1-77B4-458E-810D-18120AED87AB}" srcOrd="0" destOrd="0" presId="urn:microsoft.com/office/officeart/2005/8/layout/hierarchy1"/>
    <dgm:cxn modelId="{AF37EEA2-887A-44F6-8298-1216888266AE}" type="presOf" srcId="{0CBA8E3E-A5D4-4172-9F60-87EFBECAD2C3}" destId="{A03301A8-063F-42DA-99E0-7FB28D8A46CF}" srcOrd="0" destOrd="0" presId="urn:microsoft.com/office/officeart/2005/8/layout/hierarchy1"/>
    <dgm:cxn modelId="{D5156CCD-C8BB-46AC-8830-1AD958C0EE1D}" srcId="{D46F7A88-825F-47AD-9DFF-6E9BD5ADE24C}" destId="{89B6FC16-0B39-4D0E-B055-407DEDB1DA6E}" srcOrd="0" destOrd="0" parTransId="{30F8A869-5B0D-4090-BD0A-C1742A00C732}" sibTransId="{3B102DD7-B354-41FA-9236-4AA33D1BB595}"/>
    <dgm:cxn modelId="{2D06A5EE-9538-44F1-935B-F57D9C31443A}" type="presOf" srcId="{D46F7A88-825F-47AD-9DFF-6E9BD5ADE24C}" destId="{1C51CCC7-7537-4C48-B21B-AEC0FDE6A781}" srcOrd="0" destOrd="0" presId="urn:microsoft.com/office/officeart/2005/8/layout/hierarchy1"/>
    <dgm:cxn modelId="{CA2DE2FF-83C7-4E85-929B-BC63B8421F86}" srcId="{D46F7A88-825F-47AD-9DFF-6E9BD5ADE24C}" destId="{0CBA8E3E-A5D4-4172-9F60-87EFBECAD2C3}" srcOrd="1" destOrd="0" parTransId="{ACFDEBAE-5F15-40FE-86F5-25D9D53DCA5D}" sibTransId="{2E5F3663-8928-43CC-875B-7DE57A6D29AA}"/>
    <dgm:cxn modelId="{835CB43A-A4F2-42AC-B731-19B1C50A8E8F}" type="presParOf" srcId="{1C51CCC7-7537-4C48-B21B-AEC0FDE6A781}" destId="{1461E4F6-CB2A-4E78-A6A4-0452B5B95EEE}" srcOrd="0" destOrd="0" presId="urn:microsoft.com/office/officeart/2005/8/layout/hierarchy1"/>
    <dgm:cxn modelId="{0FAF9E78-05C5-4347-9E42-2B57863823D8}" type="presParOf" srcId="{1461E4F6-CB2A-4E78-A6A4-0452B5B95EEE}" destId="{55A45568-A431-48EC-8E79-70C1DF2FDD29}" srcOrd="0" destOrd="0" presId="urn:microsoft.com/office/officeart/2005/8/layout/hierarchy1"/>
    <dgm:cxn modelId="{1ACD30C5-B6CF-417F-971D-8597240B9E83}" type="presParOf" srcId="{55A45568-A431-48EC-8E79-70C1DF2FDD29}" destId="{6B841488-E8AF-4BE0-93CB-7E567762D0AD}" srcOrd="0" destOrd="0" presId="urn:microsoft.com/office/officeart/2005/8/layout/hierarchy1"/>
    <dgm:cxn modelId="{98B00FFD-8BFE-401B-AEBB-45BE86F04D0E}" type="presParOf" srcId="{55A45568-A431-48EC-8E79-70C1DF2FDD29}" destId="{F6048DD1-77B4-458E-810D-18120AED87AB}" srcOrd="1" destOrd="0" presId="urn:microsoft.com/office/officeart/2005/8/layout/hierarchy1"/>
    <dgm:cxn modelId="{5D8F41F0-FA1E-41DE-8441-8820DC363C1F}" type="presParOf" srcId="{1461E4F6-CB2A-4E78-A6A4-0452B5B95EEE}" destId="{A3BFA54B-65F2-4597-8062-7B254FC477A7}" srcOrd="1" destOrd="0" presId="urn:microsoft.com/office/officeart/2005/8/layout/hierarchy1"/>
    <dgm:cxn modelId="{CEBE25F3-D867-4994-8CFD-53E2A2CADE18}" type="presParOf" srcId="{1C51CCC7-7537-4C48-B21B-AEC0FDE6A781}" destId="{99EFED31-3CD4-4472-93BF-7C4A0835C70D}" srcOrd="1" destOrd="0" presId="urn:microsoft.com/office/officeart/2005/8/layout/hierarchy1"/>
    <dgm:cxn modelId="{97042113-72E8-4991-AAB0-E1F20530D343}" type="presParOf" srcId="{99EFED31-3CD4-4472-93BF-7C4A0835C70D}" destId="{6CD3FCA6-C863-4CFC-ABE3-AC7C522FF39D}" srcOrd="0" destOrd="0" presId="urn:microsoft.com/office/officeart/2005/8/layout/hierarchy1"/>
    <dgm:cxn modelId="{294B5369-2938-46C6-847B-A0DC25F92FF2}" type="presParOf" srcId="{6CD3FCA6-C863-4CFC-ABE3-AC7C522FF39D}" destId="{551BF451-D7E2-4F09-9B38-04534021E089}" srcOrd="0" destOrd="0" presId="urn:microsoft.com/office/officeart/2005/8/layout/hierarchy1"/>
    <dgm:cxn modelId="{6402B693-AB50-4B5F-93D1-8B18DDCB1A73}" type="presParOf" srcId="{6CD3FCA6-C863-4CFC-ABE3-AC7C522FF39D}" destId="{A03301A8-063F-42DA-99E0-7FB28D8A46CF}" srcOrd="1" destOrd="0" presId="urn:microsoft.com/office/officeart/2005/8/layout/hierarchy1"/>
    <dgm:cxn modelId="{F6417BC3-921D-4436-A14A-696A663CD5BE}" type="presParOf" srcId="{99EFED31-3CD4-4472-93BF-7C4A0835C70D}" destId="{BD7690BD-3DE7-4AAD-B8FC-F08B6750DF0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62F26F-F710-4A0D-BFE8-AC84FECED1F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1050938-F931-456A-8EAD-A518AEADB1C6}">
      <dgm:prSet/>
      <dgm:spPr/>
      <dgm:t>
        <a:bodyPr/>
        <a:lstStyle/>
        <a:p>
          <a:r>
            <a:rPr lang="en-US"/>
            <a:t>Situational Awareness- knowledge, information, and perception of environment</a:t>
          </a:r>
        </a:p>
      </dgm:t>
    </dgm:pt>
    <dgm:pt modelId="{7654F9BE-36DD-4E4D-8DD3-491E7F4DDA29}" type="parTrans" cxnId="{D9F9EB29-F103-480B-8567-6520B01E17AA}">
      <dgm:prSet/>
      <dgm:spPr/>
      <dgm:t>
        <a:bodyPr/>
        <a:lstStyle/>
        <a:p>
          <a:endParaRPr lang="en-US"/>
        </a:p>
      </dgm:t>
    </dgm:pt>
    <dgm:pt modelId="{54EBDA8D-6A90-404D-99B4-CD5D1B13CF9B}" type="sibTrans" cxnId="{D9F9EB29-F103-480B-8567-6520B01E17AA}">
      <dgm:prSet/>
      <dgm:spPr/>
      <dgm:t>
        <a:bodyPr/>
        <a:lstStyle/>
        <a:p>
          <a:endParaRPr lang="en-US"/>
        </a:p>
      </dgm:t>
    </dgm:pt>
    <dgm:pt modelId="{9DF81FBA-EDFB-452A-A384-F94113A10EE7}">
      <dgm:prSet/>
      <dgm:spPr/>
      <dgm:t>
        <a:bodyPr/>
        <a:lstStyle/>
        <a:p>
          <a:r>
            <a:rPr lang="en-US"/>
            <a:t>Hazard Assessment- identification of risk and associated danger</a:t>
          </a:r>
        </a:p>
      </dgm:t>
    </dgm:pt>
    <dgm:pt modelId="{1D56B921-D094-4C7A-AAD0-73DBC9904E15}" type="parTrans" cxnId="{33645AFB-5B71-42AD-9D4B-F6D06B80612B}">
      <dgm:prSet/>
      <dgm:spPr/>
      <dgm:t>
        <a:bodyPr/>
        <a:lstStyle/>
        <a:p>
          <a:endParaRPr lang="en-US"/>
        </a:p>
      </dgm:t>
    </dgm:pt>
    <dgm:pt modelId="{CB2DEFD4-200E-4B47-9949-87629D4C919D}" type="sibTrans" cxnId="{33645AFB-5B71-42AD-9D4B-F6D06B80612B}">
      <dgm:prSet/>
      <dgm:spPr/>
      <dgm:t>
        <a:bodyPr/>
        <a:lstStyle/>
        <a:p>
          <a:endParaRPr lang="en-US"/>
        </a:p>
      </dgm:t>
    </dgm:pt>
    <dgm:pt modelId="{7ED6FB51-215B-41B8-BFF8-88196D2E7E93}">
      <dgm:prSet/>
      <dgm:spPr/>
      <dgm:t>
        <a:bodyPr/>
        <a:lstStyle/>
        <a:p>
          <a:r>
            <a:rPr lang="en-US"/>
            <a:t>Hazard (Risk) Controls- risk mitigation measures applied</a:t>
          </a:r>
        </a:p>
      </dgm:t>
    </dgm:pt>
    <dgm:pt modelId="{9704B9C1-0A8D-4268-B046-1D7C1E2A9CF3}" type="parTrans" cxnId="{3BC3C8AB-895F-4133-B881-1B7275418A55}">
      <dgm:prSet/>
      <dgm:spPr/>
      <dgm:t>
        <a:bodyPr/>
        <a:lstStyle/>
        <a:p>
          <a:endParaRPr lang="en-US"/>
        </a:p>
      </dgm:t>
    </dgm:pt>
    <dgm:pt modelId="{AFEEC95C-C5EB-45BF-97E8-06326BE272D0}" type="sibTrans" cxnId="{3BC3C8AB-895F-4133-B881-1B7275418A55}">
      <dgm:prSet/>
      <dgm:spPr/>
      <dgm:t>
        <a:bodyPr/>
        <a:lstStyle/>
        <a:p>
          <a:endParaRPr lang="en-US"/>
        </a:p>
      </dgm:t>
    </dgm:pt>
    <dgm:pt modelId="{21F31B26-03A1-4DB3-890A-25681A0DDB10}">
      <dgm:prSet/>
      <dgm:spPr/>
      <dgm:t>
        <a:bodyPr/>
        <a:lstStyle/>
        <a:p>
          <a:r>
            <a:rPr lang="en-US"/>
            <a:t>Decision Point- Go/No-Go decision</a:t>
          </a:r>
        </a:p>
      </dgm:t>
    </dgm:pt>
    <dgm:pt modelId="{5CBF9B2D-847B-4E4E-A19D-FC60F9CD6293}" type="parTrans" cxnId="{50EA0E57-BC52-41E3-ACF4-5A8528DE0046}">
      <dgm:prSet/>
      <dgm:spPr/>
      <dgm:t>
        <a:bodyPr/>
        <a:lstStyle/>
        <a:p>
          <a:endParaRPr lang="en-US"/>
        </a:p>
      </dgm:t>
    </dgm:pt>
    <dgm:pt modelId="{9E33DE8B-9B91-4883-A486-BC599A3A9CBC}" type="sibTrans" cxnId="{50EA0E57-BC52-41E3-ACF4-5A8528DE0046}">
      <dgm:prSet/>
      <dgm:spPr/>
      <dgm:t>
        <a:bodyPr/>
        <a:lstStyle/>
        <a:p>
          <a:endParaRPr lang="en-US"/>
        </a:p>
      </dgm:t>
    </dgm:pt>
    <dgm:pt modelId="{B64C9547-B719-4097-9B09-51DE99C3563C}">
      <dgm:prSet/>
      <dgm:spPr/>
      <dgm:t>
        <a:bodyPr/>
        <a:lstStyle/>
        <a:p>
          <a:r>
            <a:rPr lang="en-US"/>
            <a:t>Evaluate- monitoring</a:t>
          </a:r>
        </a:p>
      </dgm:t>
    </dgm:pt>
    <dgm:pt modelId="{784BC850-C092-4212-B3EA-9234202006A5}" type="parTrans" cxnId="{39737101-6EBE-4BBF-89EE-B20C29BDD15C}">
      <dgm:prSet/>
      <dgm:spPr/>
      <dgm:t>
        <a:bodyPr/>
        <a:lstStyle/>
        <a:p>
          <a:endParaRPr lang="en-US"/>
        </a:p>
      </dgm:t>
    </dgm:pt>
    <dgm:pt modelId="{BE2F0E2C-5CEC-483A-BD23-2732E726F078}" type="sibTrans" cxnId="{39737101-6EBE-4BBF-89EE-B20C29BDD15C}">
      <dgm:prSet/>
      <dgm:spPr/>
      <dgm:t>
        <a:bodyPr/>
        <a:lstStyle/>
        <a:p>
          <a:endParaRPr lang="en-US"/>
        </a:p>
      </dgm:t>
    </dgm:pt>
    <dgm:pt modelId="{E9E25C9A-AF26-472F-89AF-CBBAF0F78994}" type="pres">
      <dgm:prSet presAssocID="{0D62F26F-F710-4A0D-BFE8-AC84FECED1F7}" presName="linear" presStyleCnt="0">
        <dgm:presLayoutVars>
          <dgm:animLvl val="lvl"/>
          <dgm:resizeHandles val="exact"/>
        </dgm:presLayoutVars>
      </dgm:prSet>
      <dgm:spPr/>
    </dgm:pt>
    <dgm:pt modelId="{F9AB1554-A4A3-437F-A0EA-3882A8D7987F}" type="pres">
      <dgm:prSet presAssocID="{01050938-F931-456A-8EAD-A518AEADB1C6}" presName="parentText" presStyleLbl="node1" presStyleIdx="0" presStyleCnt="5">
        <dgm:presLayoutVars>
          <dgm:chMax val="0"/>
          <dgm:bulletEnabled val="1"/>
        </dgm:presLayoutVars>
      </dgm:prSet>
      <dgm:spPr/>
    </dgm:pt>
    <dgm:pt modelId="{F299FC33-B7AA-42E8-A78E-6B867C66A998}" type="pres">
      <dgm:prSet presAssocID="{54EBDA8D-6A90-404D-99B4-CD5D1B13CF9B}" presName="spacer" presStyleCnt="0"/>
      <dgm:spPr/>
    </dgm:pt>
    <dgm:pt modelId="{D2402E4A-067D-4476-8AE5-639FFEBC01E9}" type="pres">
      <dgm:prSet presAssocID="{9DF81FBA-EDFB-452A-A384-F94113A10EE7}" presName="parentText" presStyleLbl="node1" presStyleIdx="1" presStyleCnt="5">
        <dgm:presLayoutVars>
          <dgm:chMax val="0"/>
          <dgm:bulletEnabled val="1"/>
        </dgm:presLayoutVars>
      </dgm:prSet>
      <dgm:spPr/>
    </dgm:pt>
    <dgm:pt modelId="{882EFD58-C6EE-4600-AAC7-153D482C876F}" type="pres">
      <dgm:prSet presAssocID="{CB2DEFD4-200E-4B47-9949-87629D4C919D}" presName="spacer" presStyleCnt="0"/>
      <dgm:spPr/>
    </dgm:pt>
    <dgm:pt modelId="{5DFFB9F3-ED4C-4C98-98CB-A1A2CC6DF0A6}" type="pres">
      <dgm:prSet presAssocID="{7ED6FB51-215B-41B8-BFF8-88196D2E7E93}" presName="parentText" presStyleLbl="node1" presStyleIdx="2" presStyleCnt="5">
        <dgm:presLayoutVars>
          <dgm:chMax val="0"/>
          <dgm:bulletEnabled val="1"/>
        </dgm:presLayoutVars>
      </dgm:prSet>
      <dgm:spPr/>
    </dgm:pt>
    <dgm:pt modelId="{14A888CF-4404-4CBF-9397-DB11E9DFF5D0}" type="pres">
      <dgm:prSet presAssocID="{AFEEC95C-C5EB-45BF-97E8-06326BE272D0}" presName="spacer" presStyleCnt="0"/>
      <dgm:spPr/>
    </dgm:pt>
    <dgm:pt modelId="{5229CEA8-469B-45E5-B110-272315684105}" type="pres">
      <dgm:prSet presAssocID="{21F31B26-03A1-4DB3-890A-25681A0DDB10}" presName="parentText" presStyleLbl="node1" presStyleIdx="3" presStyleCnt="5">
        <dgm:presLayoutVars>
          <dgm:chMax val="0"/>
          <dgm:bulletEnabled val="1"/>
        </dgm:presLayoutVars>
      </dgm:prSet>
      <dgm:spPr/>
    </dgm:pt>
    <dgm:pt modelId="{3772DC67-97A3-4759-8BA9-EA79F042DB49}" type="pres">
      <dgm:prSet presAssocID="{9E33DE8B-9B91-4883-A486-BC599A3A9CBC}" presName="spacer" presStyleCnt="0"/>
      <dgm:spPr/>
    </dgm:pt>
    <dgm:pt modelId="{1812930E-4B80-4006-9048-E8D2CDA9E36E}" type="pres">
      <dgm:prSet presAssocID="{B64C9547-B719-4097-9B09-51DE99C3563C}" presName="parentText" presStyleLbl="node1" presStyleIdx="4" presStyleCnt="5">
        <dgm:presLayoutVars>
          <dgm:chMax val="0"/>
          <dgm:bulletEnabled val="1"/>
        </dgm:presLayoutVars>
      </dgm:prSet>
      <dgm:spPr/>
    </dgm:pt>
  </dgm:ptLst>
  <dgm:cxnLst>
    <dgm:cxn modelId="{39737101-6EBE-4BBF-89EE-B20C29BDD15C}" srcId="{0D62F26F-F710-4A0D-BFE8-AC84FECED1F7}" destId="{B64C9547-B719-4097-9B09-51DE99C3563C}" srcOrd="4" destOrd="0" parTransId="{784BC850-C092-4212-B3EA-9234202006A5}" sibTransId="{BE2F0E2C-5CEC-483A-BD23-2732E726F078}"/>
    <dgm:cxn modelId="{F1A89E21-563D-42A4-98CE-F84A4A24692F}" type="presOf" srcId="{21F31B26-03A1-4DB3-890A-25681A0DDB10}" destId="{5229CEA8-469B-45E5-B110-272315684105}" srcOrd="0" destOrd="0" presId="urn:microsoft.com/office/officeart/2005/8/layout/vList2"/>
    <dgm:cxn modelId="{D9F9EB29-F103-480B-8567-6520B01E17AA}" srcId="{0D62F26F-F710-4A0D-BFE8-AC84FECED1F7}" destId="{01050938-F931-456A-8EAD-A518AEADB1C6}" srcOrd="0" destOrd="0" parTransId="{7654F9BE-36DD-4E4D-8DD3-491E7F4DDA29}" sibTransId="{54EBDA8D-6A90-404D-99B4-CD5D1B13CF9B}"/>
    <dgm:cxn modelId="{25A6252A-4063-4323-8EE0-6F787EEE32A4}" type="presOf" srcId="{B64C9547-B719-4097-9B09-51DE99C3563C}" destId="{1812930E-4B80-4006-9048-E8D2CDA9E36E}" srcOrd="0" destOrd="0" presId="urn:microsoft.com/office/officeart/2005/8/layout/vList2"/>
    <dgm:cxn modelId="{50EA0E57-BC52-41E3-ACF4-5A8528DE0046}" srcId="{0D62F26F-F710-4A0D-BFE8-AC84FECED1F7}" destId="{21F31B26-03A1-4DB3-890A-25681A0DDB10}" srcOrd="3" destOrd="0" parTransId="{5CBF9B2D-847B-4E4E-A19D-FC60F9CD6293}" sibTransId="{9E33DE8B-9B91-4883-A486-BC599A3A9CBC}"/>
    <dgm:cxn modelId="{53D80D7E-4F92-4BB9-B0D8-DD17EA7CD269}" type="presOf" srcId="{01050938-F931-456A-8EAD-A518AEADB1C6}" destId="{F9AB1554-A4A3-437F-A0EA-3882A8D7987F}" srcOrd="0" destOrd="0" presId="urn:microsoft.com/office/officeart/2005/8/layout/vList2"/>
    <dgm:cxn modelId="{28A3F37E-006A-4A07-9D31-C234A6A06CB7}" type="presOf" srcId="{0D62F26F-F710-4A0D-BFE8-AC84FECED1F7}" destId="{E9E25C9A-AF26-472F-89AF-CBBAF0F78994}" srcOrd="0" destOrd="0" presId="urn:microsoft.com/office/officeart/2005/8/layout/vList2"/>
    <dgm:cxn modelId="{02365383-91A2-47FD-9068-858CA10B297E}" type="presOf" srcId="{7ED6FB51-215B-41B8-BFF8-88196D2E7E93}" destId="{5DFFB9F3-ED4C-4C98-98CB-A1A2CC6DF0A6}" srcOrd="0" destOrd="0" presId="urn:microsoft.com/office/officeart/2005/8/layout/vList2"/>
    <dgm:cxn modelId="{179177A4-FF8F-4408-9B40-CB56583DECED}" type="presOf" srcId="{9DF81FBA-EDFB-452A-A384-F94113A10EE7}" destId="{D2402E4A-067D-4476-8AE5-639FFEBC01E9}" srcOrd="0" destOrd="0" presId="urn:microsoft.com/office/officeart/2005/8/layout/vList2"/>
    <dgm:cxn modelId="{3BC3C8AB-895F-4133-B881-1B7275418A55}" srcId="{0D62F26F-F710-4A0D-BFE8-AC84FECED1F7}" destId="{7ED6FB51-215B-41B8-BFF8-88196D2E7E93}" srcOrd="2" destOrd="0" parTransId="{9704B9C1-0A8D-4268-B046-1D7C1E2A9CF3}" sibTransId="{AFEEC95C-C5EB-45BF-97E8-06326BE272D0}"/>
    <dgm:cxn modelId="{33645AFB-5B71-42AD-9D4B-F6D06B80612B}" srcId="{0D62F26F-F710-4A0D-BFE8-AC84FECED1F7}" destId="{9DF81FBA-EDFB-452A-A384-F94113A10EE7}" srcOrd="1" destOrd="0" parTransId="{1D56B921-D094-4C7A-AAD0-73DBC9904E15}" sibTransId="{CB2DEFD4-200E-4B47-9949-87629D4C919D}"/>
    <dgm:cxn modelId="{E5D29079-48F9-4797-9956-6605186D6709}" type="presParOf" srcId="{E9E25C9A-AF26-472F-89AF-CBBAF0F78994}" destId="{F9AB1554-A4A3-437F-A0EA-3882A8D7987F}" srcOrd="0" destOrd="0" presId="urn:microsoft.com/office/officeart/2005/8/layout/vList2"/>
    <dgm:cxn modelId="{66FDD472-DC1C-4BA1-BEA3-AAA1DBB175C3}" type="presParOf" srcId="{E9E25C9A-AF26-472F-89AF-CBBAF0F78994}" destId="{F299FC33-B7AA-42E8-A78E-6B867C66A998}" srcOrd="1" destOrd="0" presId="urn:microsoft.com/office/officeart/2005/8/layout/vList2"/>
    <dgm:cxn modelId="{BBC6D5FF-53DB-4B0D-BDF5-072E7C43C7CA}" type="presParOf" srcId="{E9E25C9A-AF26-472F-89AF-CBBAF0F78994}" destId="{D2402E4A-067D-4476-8AE5-639FFEBC01E9}" srcOrd="2" destOrd="0" presId="urn:microsoft.com/office/officeart/2005/8/layout/vList2"/>
    <dgm:cxn modelId="{BB97F636-1812-4E3C-BAFE-0521B99EB24E}" type="presParOf" srcId="{E9E25C9A-AF26-472F-89AF-CBBAF0F78994}" destId="{882EFD58-C6EE-4600-AAC7-153D482C876F}" srcOrd="3" destOrd="0" presId="urn:microsoft.com/office/officeart/2005/8/layout/vList2"/>
    <dgm:cxn modelId="{DCE007AE-AE9A-4458-8B32-BCD31ABF2805}" type="presParOf" srcId="{E9E25C9A-AF26-472F-89AF-CBBAF0F78994}" destId="{5DFFB9F3-ED4C-4C98-98CB-A1A2CC6DF0A6}" srcOrd="4" destOrd="0" presId="urn:microsoft.com/office/officeart/2005/8/layout/vList2"/>
    <dgm:cxn modelId="{7F547C88-8B81-4DB1-9684-3CE61445B80F}" type="presParOf" srcId="{E9E25C9A-AF26-472F-89AF-CBBAF0F78994}" destId="{14A888CF-4404-4CBF-9397-DB11E9DFF5D0}" srcOrd="5" destOrd="0" presId="urn:microsoft.com/office/officeart/2005/8/layout/vList2"/>
    <dgm:cxn modelId="{2A82365A-E0BF-4E24-9AFA-9C93F88B2547}" type="presParOf" srcId="{E9E25C9A-AF26-472F-89AF-CBBAF0F78994}" destId="{5229CEA8-469B-45E5-B110-272315684105}" srcOrd="6" destOrd="0" presId="urn:microsoft.com/office/officeart/2005/8/layout/vList2"/>
    <dgm:cxn modelId="{7C5CB34C-097B-4E78-ABEC-80B5852750B1}" type="presParOf" srcId="{E9E25C9A-AF26-472F-89AF-CBBAF0F78994}" destId="{3772DC67-97A3-4759-8BA9-EA79F042DB49}" srcOrd="7" destOrd="0" presId="urn:microsoft.com/office/officeart/2005/8/layout/vList2"/>
    <dgm:cxn modelId="{679D6F14-089C-49D9-9243-3E4873E52084}" type="presParOf" srcId="{E9E25C9A-AF26-472F-89AF-CBBAF0F78994}" destId="{1812930E-4B80-4006-9048-E8D2CDA9E36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3959F-C20E-4366-B00A-F76894AD5AC0}">
      <dsp:nvSpPr>
        <dsp:cNvPr id="0" name=""/>
        <dsp:cNvSpPr/>
      </dsp:nvSpPr>
      <dsp:spPr>
        <a:xfrm>
          <a:off x="430911" y="2270"/>
          <a:ext cx="4688532" cy="143000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t>The larger the helicopter, the lower the frequency of vibrations. </a:t>
          </a:r>
        </a:p>
      </dsp:txBody>
      <dsp:txXfrm>
        <a:off x="430911" y="2270"/>
        <a:ext cx="4688532" cy="1430002"/>
      </dsp:txXfrm>
    </dsp:sp>
    <dsp:sp modelId="{5AEC3C49-4218-4F76-8357-21698CC1020A}">
      <dsp:nvSpPr>
        <dsp:cNvPr id="0" name=""/>
        <dsp:cNvSpPr/>
      </dsp:nvSpPr>
      <dsp:spPr>
        <a:xfrm>
          <a:off x="430911" y="2018339"/>
          <a:ext cx="4688532" cy="143000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t>Handlers should be prepared to carry dog onboard</a:t>
          </a:r>
        </a:p>
      </dsp:txBody>
      <dsp:txXfrm>
        <a:off x="430911" y="2018339"/>
        <a:ext cx="4688532" cy="1430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26AAA-3B7A-4875-836B-2317AD42302F}">
      <dsp:nvSpPr>
        <dsp:cNvPr id="0" name=""/>
        <dsp:cNvSpPr/>
      </dsp:nvSpPr>
      <dsp:spPr>
        <a:xfrm>
          <a:off x="0" y="604235"/>
          <a:ext cx="9604375"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886FB3-94DE-40B1-B1F5-0733BBE4C707}">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840DB7-1D9D-47F3-8E49-88EE47AF9C50}">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When helicopters are employed during search operations, a rescuer, called a "spotter," will fly with the pilot.</a:t>
          </a:r>
        </a:p>
      </dsp:txBody>
      <dsp:txXfrm>
        <a:off x="1288415" y="604235"/>
        <a:ext cx="8315959" cy="1115511"/>
      </dsp:txXfrm>
    </dsp:sp>
    <dsp:sp modelId="{C4936102-EA8A-4D3E-BAFA-C836A4C0C308}">
      <dsp:nvSpPr>
        <dsp:cNvPr id="0" name=""/>
        <dsp:cNvSpPr/>
      </dsp:nvSpPr>
      <dsp:spPr>
        <a:xfrm>
          <a:off x="0" y="1998623"/>
          <a:ext cx="9604375"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D777C9-6C3E-4E15-A8E4-F95E48E75314}">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B5DDEB-9F21-43B2-94ED-04CB1EE9C646}">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The ideal spotter will have experience with helicopter &amp; rescue operations flight and will not necessarily rely on the pilot to determine which area is best to search.</a:t>
          </a:r>
        </a:p>
      </dsp:txBody>
      <dsp:txXfrm>
        <a:off x="1288415" y="1998623"/>
        <a:ext cx="8315959" cy="1115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C85E9-49BE-4843-918D-3FD3F54DB733}">
      <dsp:nvSpPr>
        <dsp:cNvPr id="0" name=""/>
        <dsp:cNvSpPr/>
      </dsp:nvSpPr>
      <dsp:spPr>
        <a:xfrm>
          <a:off x="0" y="604235"/>
          <a:ext cx="9604375"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F26409-13F4-4307-9602-687EFE4EB508}">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E2743D-ABFB-4CC3-A1CA-EAFF90C6AD01}">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77900">
            <a:lnSpc>
              <a:spcPct val="90000"/>
            </a:lnSpc>
            <a:spcBef>
              <a:spcPct val="0"/>
            </a:spcBef>
            <a:spcAft>
              <a:spcPct val="35000"/>
            </a:spcAft>
            <a:buNone/>
          </a:pPr>
          <a:r>
            <a:rPr lang="en-US" sz="2200" kern="1200"/>
            <a:t>Rescuers and pilot must determine if the benefit of immediate evacuation outweighs any risk to aircraft and crew</a:t>
          </a:r>
        </a:p>
      </dsp:txBody>
      <dsp:txXfrm>
        <a:off x="1288415" y="604235"/>
        <a:ext cx="8315959" cy="1115511"/>
      </dsp:txXfrm>
    </dsp:sp>
    <dsp:sp modelId="{F9332307-441E-4BB7-8085-024FF60F6D13}">
      <dsp:nvSpPr>
        <dsp:cNvPr id="0" name=""/>
        <dsp:cNvSpPr/>
      </dsp:nvSpPr>
      <dsp:spPr>
        <a:xfrm>
          <a:off x="0" y="1998623"/>
          <a:ext cx="9604375"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2919F0-9028-4214-A9E4-9C3AE60CC2FB}">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44B4DD-E885-4DEA-8DEB-D25DAFCE35E2}">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77900">
            <a:lnSpc>
              <a:spcPct val="90000"/>
            </a:lnSpc>
            <a:spcBef>
              <a:spcPct val="0"/>
            </a:spcBef>
            <a:spcAft>
              <a:spcPct val="35000"/>
            </a:spcAft>
            <a:buNone/>
          </a:pPr>
          <a:r>
            <a:rPr lang="en-US" sz="2200" kern="1200"/>
            <a:t>If the subject is in good physical condition, the rescue team should consider guiding ground teams to the subject</a:t>
          </a:r>
        </a:p>
      </dsp:txBody>
      <dsp:txXfrm>
        <a:off x="1288415" y="1998623"/>
        <a:ext cx="8315959" cy="11155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41488-E8AF-4BE0-93CB-7E567762D0AD}">
      <dsp:nvSpPr>
        <dsp:cNvPr id="0" name=""/>
        <dsp:cNvSpPr/>
      </dsp:nvSpPr>
      <dsp:spPr>
        <a:xfrm>
          <a:off x="1172"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48DD1-77B4-458E-810D-18120AED87AB}">
      <dsp:nvSpPr>
        <dsp:cNvPr id="0" name=""/>
        <dsp:cNvSpPr/>
      </dsp:nvSpPr>
      <dsp:spPr>
        <a:xfrm>
          <a:off x="458411"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As the ship comes within 75-100 feet of the ground, the pilot will add pitch, checking the descent</a:t>
          </a:r>
        </a:p>
      </dsp:txBody>
      <dsp:txXfrm>
        <a:off x="534947" y="846347"/>
        <a:ext cx="3962083" cy="2460051"/>
      </dsp:txXfrm>
    </dsp:sp>
    <dsp:sp modelId="{551BF451-D7E2-4F09-9B38-04534021E089}">
      <dsp:nvSpPr>
        <dsp:cNvPr id="0" name=""/>
        <dsp:cNvSpPr/>
      </dsp:nvSpPr>
      <dsp:spPr>
        <a:xfrm>
          <a:off x="5030807"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301A8-063F-42DA-99E0-7FB28D8A46CF}">
      <dsp:nvSpPr>
        <dsp:cNvPr id="0" name=""/>
        <dsp:cNvSpPr/>
      </dsp:nvSpPr>
      <dsp:spPr>
        <a:xfrm>
          <a:off x="5488046"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The pilot often has only 5 or 10 seconds to land an aircraft descending in autorotation. </a:t>
          </a:r>
        </a:p>
      </dsp:txBody>
      <dsp:txXfrm>
        <a:off x="5564582" y="846347"/>
        <a:ext cx="3962083" cy="24600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B1554-A4A3-437F-A0EA-3882A8D7987F}">
      <dsp:nvSpPr>
        <dsp:cNvPr id="0" name=""/>
        <dsp:cNvSpPr/>
      </dsp:nvSpPr>
      <dsp:spPr>
        <a:xfrm>
          <a:off x="0" y="68273"/>
          <a:ext cx="5913437" cy="84942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Situational Awareness- knowledge, information, and perception of environment</a:t>
          </a:r>
        </a:p>
      </dsp:txBody>
      <dsp:txXfrm>
        <a:off x="41465" y="109738"/>
        <a:ext cx="5830507" cy="766490"/>
      </dsp:txXfrm>
    </dsp:sp>
    <dsp:sp modelId="{D2402E4A-067D-4476-8AE5-639FFEBC01E9}">
      <dsp:nvSpPr>
        <dsp:cNvPr id="0" name=""/>
        <dsp:cNvSpPr/>
      </dsp:nvSpPr>
      <dsp:spPr>
        <a:xfrm>
          <a:off x="0" y="981053"/>
          <a:ext cx="5913437" cy="849420"/>
        </a:xfrm>
        <a:prstGeom prst="roundRect">
          <a:avLst/>
        </a:prstGeom>
        <a:gradFill rotWithShape="0">
          <a:gsLst>
            <a:gs pos="0">
              <a:schemeClr val="accent2">
                <a:hueOff val="158069"/>
                <a:satOff val="-13677"/>
                <a:lumOff val="2451"/>
                <a:alphaOff val="0"/>
                <a:tint val="98000"/>
                <a:satMod val="110000"/>
                <a:lumMod val="104000"/>
              </a:schemeClr>
            </a:gs>
            <a:gs pos="69000">
              <a:schemeClr val="accent2">
                <a:hueOff val="158069"/>
                <a:satOff val="-13677"/>
                <a:lumOff val="2451"/>
                <a:alphaOff val="0"/>
                <a:shade val="88000"/>
                <a:satMod val="130000"/>
                <a:lumMod val="92000"/>
              </a:schemeClr>
            </a:gs>
            <a:gs pos="100000">
              <a:schemeClr val="accent2">
                <a:hueOff val="158069"/>
                <a:satOff val="-13677"/>
                <a:lumOff val="245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Hazard Assessment- identification of risk and associated danger</a:t>
          </a:r>
        </a:p>
      </dsp:txBody>
      <dsp:txXfrm>
        <a:off x="41465" y="1022518"/>
        <a:ext cx="5830507" cy="766490"/>
      </dsp:txXfrm>
    </dsp:sp>
    <dsp:sp modelId="{5DFFB9F3-ED4C-4C98-98CB-A1A2CC6DF0A6}">
      <dsp:nvSpPr>
        <dsp:cNvPr id="0" name=""/>
        <dsp:cNvSpPr/>
      </dsp:nvSpPr>
      <dsp:spPr>
        <a:xfrm>
          <a:off x="0" y="1893833"/>
          <a:ext cx="5913437" cy="849420"/>
        </a:xfrm>
        <a:prstGeom prst="roundRect">
          <a:avLst/>
        </a:prstGeom>
        <a:gradFill rotWithShape="0">
          <a:gsLst>
            <a:gs pos="0">
              <a:schemeClr val="accent2">
                <a:hueOff val="316139"/>
                <a:satOff val="-27354"/>
                <a:lumOff val="4902"/>
                <a:alphaOff val="0"/>
                <a:tint val="98000"/>
                <a:satMod val="110000"/>
                <a:lumMod val="104000"/>
              </a:schemeClr>
            </a:gs>
            <a:gs pos="69000">
              <a:schemeClr val="accent2">
                <a:hueOff val="316139"/>
                <a:satOff val="-27354"/>
                <a:lumOff val="4902"/>
                <a:alphaOff val="0"/>
                <a:shade val="88000"/>
                <a:satMod val="130000"/>
                <a:lumMod val="92000"/>
              </a:schemeClr>
            </a:gs>
            <a:gs pos="100000">
              <a:schemeClr val="accent2">
                <a:hueOff val="316139"/>
                <a:satOff val="-27354"/>
                <a:lumOff val="490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Hazard (Risk) Controls- risk mitigation measures applied</a:t>
          </a:r>
        </a:p>
      </dsp:txBody>
      <dsp:txXfrm>
        <a:off x="41465" y="1935298"/>
        <a:ext cx="5830507" cy="766490"/>
      </dsp:txXfrm>
    </dsp:sp>
    <dsp:sp modelId="{5229CEA8-469B-45E5-B110-272315684105}">
      <dsp:nvSpPr>
        <dsp:cNvPr id="0" name=""/>
        <dsp:cNvSpPr/>
      </dsp:nvSpPr>
      <dsp:spPr>
        <a:xfrm>
          <a:off x="0" y="2806614"/>
          <a:ext cx="5913437" cy="849420"/>
        </a:xfrm>
        <a:prstGeom prst="roundRect">
          <a:avLst/>
        </a:prstGeom>
        <a:gradFill rotWithShape="0">
          <a:gsLst>
            <a:gs pos="0">
              <a:schemeClr val="accent2">
                <a:hueOff val="474208"/>
                <a:satOff val="-41032"/>
                <a:lumOff val="7353"/>
                <a:alphaOff val="0"/>
                <a:tint val="98000"/>
                <a:satMod val="110000"/>
                <a:lumMod val="104000"/>
              </a:schemeClr>
            </a:gs>
            <a:gs pos="69000">
              <a:schemeClr val="accent2">
                <a:hueOff val="474208"/>
                <a:satOff val="-41032"/>
                <a:lumOff val="7353"/>
                <a:alphaOff val="0"/>
                <a:shade val="88000"/>
                <a:satMod val="130000"/>
                <a:lumMod val="92000"/>
              </a:schemeClr>
            </a:gs>
            <a:gs pos="100000">
              <a:schemeClr val="accent2">
                <a:hueOff val="474208"/>
                <a:satOff val="-41032"/>
                <a:lumOff val="735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Decision Point- Go/No-Go decision</a:t>
          </a:r>
        </a:p>
      </dsp:txBody>
      <dsp:txXfrm>
        <a:off x="41465" y="2848079"/>
        <a:ext cx="5830507" cy="766490"/>
      </dsp:txXfrm>
    </dsp:sp>
    <dsp:sp modelId="{1812930E-4B80-4006-9048-E8D2CDA9E36E}">
      <dsp:nvSpPr>
        <dsp:cNvPr id="0" name=""/>
        <dsp:cNvSpPr/>
      </dsp:nvSpPr>
      <dsp:spPr>
        <a:xfrm>
          <a:off x="0" y="3719394"/>
          <a:ext cx="5913437" cy="849420"/>
        </a:xfrm>
        <a:prstGeom prst="roundRec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Evaluate- monitoring</a:t>
          </a:r>
        </a:p>
      </dsp:txBody>
      <dsp:txXfrm>
        <a:off x="41465" y="3760859"/>
        <a:ext cx="5830507" cy="76649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8/28/2020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9834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8897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9869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4426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6071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0470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7200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42903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6887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8605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6969C88-B244-455D-A017-012B25B1ACDD}" type="datetimeFigureOut">
              <a:rPr lang="en-US" smtClean="0"/>
              <a:t>8/28/2020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1268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6969C88-B244-455D-A017-012B25B1ACDD}" type="datetimeFigureOut">
              <a:rPr lang="en-US" smtClean="0"/>
              <a:pPr/>
              <a:t>8/28/2020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7CE569E-9B7C-4CB9-AB80-C0841F922CFF}" type="slidenum">
              <a:rPr lang="en-US" smtClean="0"/>
              <a:pPr/>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693048"/>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2" name="Rectangle 37">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3" name="Picture 39">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54" name="Straight Connector 41">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person, riding, wearing, holding&#10;&#10;Description automatically generated">
            <a:extLst>
              <a:ext uri="{FF2B5EF4-FFF2-40B4-BE49-F238E27FC236}">
                <a16:creationId xmlns:a16="http://schemas.microsoft.com/office/drawing/2014/main" id="{8FEC2728-FECB-4FCC-ADCE-AA4A51D15C92}"/>
              </a:ext>
            </a:extLst>
          </p:cNvPr>
          <p:cNvPicPr>
            <a:picLocks noChangeAspect="1"/>
          </p:cNvPicPr>
          <p:nvPr/>
        </p:nvPicPr>
        <p:blipFill rotWithShape="1">
          <a:blip r:embed="rId3">
            <a:extLst>
              <a:ext uri="{28A0092B-C50C-407E-A947-70E740481C1C}">
                <a14:useLocalDpi xmlns:a14="http://schemas.microsoft.com/office/drawing/2010/main" val="0"/>
              </a:ext>
            </a:extLst>
          </a:blip>
          <a:srcRect l="8574" t="11995" r="1" b="19435"/>
          <a:stretch/>
        </p:blipFill>
        <p:spPr>
          <a:xfrm>
            <a:off x="20" y="10"/>
            <a:ext cx="12191675" cy="6857990"/>
          </a:xfrm>
          <a:prstGeom prst="rect">
            <a:avLst/>
          </a:prstGeom>
        </p:spPr>
      </p:pic>
      <p:sp>
        <p:nvSpPr>
          <p:cNvPr id="55" name="Rectangle 43">
            <a:extLst>
              <a:ext uri="{FF2B5EF4-FFF2-40B4-BE49-F238E27FC236}">
                <a16:creationId xmlns:a16="http://schemas.microsoft.com/office/drawing/2014/main" id="{758BF2A9-3176-445B-8155-3DE9C7968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D9717-B95B-40AA-8A76-A4F306A6F525}"/>
              </a:ext>
            </a:extLst>
          </p:cNvPr>
          <p:cNvSpPr>
            <a:spLocks noGrp="1"/>
          </p:cNvSpPr>
          <p:nvPr>
            <p:ph type="title"/>
          </p:nvPr>
        </p:nvSpPr>
        <p:spPr>
          <a:xfrm>
            <a:off x="4065510" y="3236470"/>
            <a:ext cx="7487861" cy="1431984"/>
          </a:xfrm>
        </p:spPr>
        <p:txBody>
          <a:bodyPr vert="horz" lIns="91440" tIns="45720" rIns="91440" bIns="0" rtlCol="0" anchor="b">
            <a:normAutofit/>
          </a:bodyPr>
          <a:lstStyle/>
          <a:p>
            <a:pPr algn="l"/>
            <a:r>
              <a:rPr lang="en-US" sz="4400" b="1" dirty="0"/>
              <a:t>THE RESCUE COMPANY 1</a:t>
            </a:r>
          </a:p>
        </p:txBody>
      </p:sp>
    </p:spTree>
    <p:extLst>
      <p:ext uri="{BB962C8B-B14F-4D97-AF65-F5344CB8AC3E}">
        <p14:creationId xmlns:p14="http://schemas.microsoft.com/office/powerpoint/2010/main" val="884067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F1EBE-FD1D-4526-AA29-B28B77860858}"/>
              </a:ext>
            </a:extLst>
          </p:cNvPr>
          <p:cNvSpPr>
            <a:spLocks noGrp="1"/>
          </p:cNvSpPr>
          <p:nvPr>
            <p:ph type="title"/>
          </p:nvPr>
        </p:nvSpPr>
        <p:spPr>
          <a:xfrm>
            <a:off x="754894" y="543263"/>
            <a:ext cx="4176815" cy="1049235"/>
          </a:xfrm>
        </p:spPr>
        <p:txBody>
          <a:bodyPr>
            <a:normAutofit/>
          </a:bodyPr>
          <a:lstStyle/>
          <a:p>
            <a:r>
              <a:rPr lang="en-US" sz="2200" b="1" dirty="0"/>
              <a:t>Extrication of </a:t>
            </a:r>
            <a:br>
              <a:rPr lang="en-US" sz="2200" b="1" dirty="0"/>
            </a:br>
            <a:r>
              <a:rPr lang="en-US" sz="2200" b="1" dirty="0"/>
              <a:t>Subjects by </a:t>
            </a:r>
            <a:br>
              <a:rPr lang="en-US" sz="2200" b="1" dirty="0"/>
            </a:br>
            <a:r>
              <a:rPr lang="en-US" sz="2200" b="1" dirty="0"/>
              <a:t>Helicopter </a:t>
            </a:r>
          </a:p>
        </p:txBody>
      </p:sp>
      <p:sp>
        <p:nvSpPr>
          <p:cNvPr id="3" name="Content Placeholder 2">
            <a:extLst>
              <a:ext uri="{FF2B5EF4-FFF2-40B4-BE49-F238E27FC236}">
                <a16:creationId xmlns:a16="http://schemas.microsoft.com/office/drawing/2014/main" id="{A51A9648-05CA-43F3-A716-8E473E254B0A}"/>
              </a:ext>
            </a:extLst>
          </p:cNvPr>
          <p:cNvSpPr>
            <a:spLocks noGrp="1"/>
          </p:cNvSpPr>
          <p:nvPr>
            <p:ph idx="1"/>
          </p:nvPr>
        </p:nvSpPr>
        <p:spPr>
          <a:xfrm>
            <a:off x="759194" y="2102818"/>
            <a:ext cx="4172515" cy="3450613"/>
          </a:xfrm>
        </p:spPr>
        <p:txBody>
          <a:bodyPr>
            <a:normAutofit/>
          </a:bodyPr>
          <a:lstStyle/>
          <a:p>
            <a:r>
              <a:rPr lang="en-US" dirty="0"/>
              <a:t>Ground personnel must ensure that everyone, including rescuers, give wide berth to the tail rotor. </a:t>
            </a:r>
          </a:p>
          <a:p>
            <a:endParaRPr lang="en-US" dirty="0"/>
          </a:p>
          <a:p>
            <a:endParaRPr lang="en-US" dirty="0"/>
          </a:p>
          <a:p>
            <a:endParaRPr lang="en-US" dirty="0"/>
          </a:p>
        </p:txBody>
      </p:sp>
      <p:pic>
        <p:nvPicPr>
          <p:cNvPr id="5" name="Picture 4" descr="A picture containing umbrella&#10;&#10;Description automatically generated">
            <a:extLst>
              <a:ext uri="{FF2B5EF4-FFF2-40B4-BE49-F238E27FC236}">
                <a16:creationId xmlns:a16="http://schemas.microsoft.com/office/drawing/2014/main" id="{77237130-9227-450C-92D9-FAA38DC11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2613" y="0"/>
            <a:ext cx="6399387" cy="6858000"/>
          </a:xfrm>
          <a:prstGeom prst="rect">
            <a:avLst/>
          </a:prstGeom>
        </p:spPr>
      </p:pic>
    </p:spTree>
    <p:extLst>
      <p:ext uri="{BB962C8B-B14F-4D97-AF65-F5344CB8AC3E}">
        <p14:creationId xmlns:p14="http://schemas.microsoft.com/office/powerpoint/2010/main" val="156593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elicopter flying in the sky&#10;&#10;Description automatically generated">
            <a:extLst>
              <a:ext uri="{FF2B5EF4-FFF2-40B4-BE49-F238E27FC236}">
                <a16:creationId xmlns:a16="http://schemas.microsoft.com/office/drawing/2014/main" id="{DD246BC5-0005-4950-983C-25CE8B4C5A5E}"/>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l="2"/>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13FA62C-E1D6-4C3F-94D6-4B7B8D7AFA35}"/>
              </a:ext>
            </a:extLst>
          </p:cNvPr>
          <p:cNvSpPr>
            <a:spLocks noGrp="1"/>
          </p:cNvSpPr>
          <p:nvPr>
            <p:ph type="title"/>
          </p:nvPr>
        </p:nvSpPr>
        <p:spPr>
          <a:xfrm>
            <a:off x="1130271" y="1193800"/>
            <a:ext cx="3193050" cy="4699000"/>
          </a:xfrm>
        </p:spPr>
        <p:txBody>
          <a:bodyPr anchor="ctr">
            <a:normAutofit/>
          </a:bodyPr>
          <a:lstStyle/>
          <a:p>
            <a:r>
              <a:rPr lang="en-US" sz="3000" b="1"/>
              <a:t>Extricating Uninjured Search </a:t>
            </a:r>
            <a:br>
              <a:rPr lang="en-US" sz="3000" b="1"/>
            </a:br>
            <a:r>
              <a:rPr lang="en-US" sz="3000" b="1"/>
              <a:t>Subjects </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3BEBED-2D7D-4C01-A27A-E31CB6B29AD7}"/>
              </a:ext>
            </a:extLst>
          </p:cNvPr>
          <p:cNvSpPr>
            <a:spLocks noGrp="1"/>
          </p:cNvSpPr>
          <p:nvPr>
            <p:ph idx="1"/>
          </p:nvPr>
        </p:nvSpPr>
        <p:spPr>
          <a:xfrm>
            <a:off x="4976636" y="1193800"/>
            <a:ext cx="6085091" cy="4699000"/>
          </a:xfrm>
        </p:spPr>
        <p:txBody>
          <a:bodyPr anchor="ctr">
            <a:normAutofit/>
          </a:bodyPr>
          <a:lstStyle/>
          <a:p>
            <a:r>
              <a:rPr lang="en-US"/>
              <a:t>If the subject of a search is located by helicopter, it may be possible to land, pick up the subject and return to the Incident Command Post.</a:t>
            </a:r>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64449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3FA62C-E1D6-4C3F-94D6-4B7B8D7AFA35}"/>
              </a:ext>
            </a:extLst>
          </p:cNvPr>
          <p:cNvSpPr>
            <a:spLocks noGrp="1"/>
          </p:cNvSpPr>
          <p:nvPr>
            <p:ph type="title"/>
          </p:nvPr>
        </p:nvSpPr>
        <p:spPr>
          <a:xfrm>
            <a:off x="1451579" y="804519"/>
            <a:ext cx="9291215" cy="1049235"/>
          </a:xfrm>
        </p:spPr>
        <p:txBody>
          <a:bodyPr>
            <a:normAutofit/>
          </a:bodyPr>
          <a:lstStyle/>
          <a:p>
            <a:r>
              <a:rPr lang="en-US" b="1" dirty="0"/>
              <a:t>Extricating Uninjured Search </a:t>
            </a:r>
            <a:br>
              <a:rPr lang="en-US" b="1" dirty="0"/>
            </a:br>
            <a:r>
              <a:rPr lang="en-US" b="1" dirty="0"/>
              <a:t>Subjects </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2C517127-D47C-46EC-AFC4-2CF03806F70C}"/>
              </a:ext>
            </a:extLst>
          </p:cNvPr>
          <p:cNvGraphicFramePr>
            <a:graphicFrameLocks noGrp="1"/>
          </p:cNvGraphicFramePr>
          <p:nvPr>
            <p:ph idx="1"/>
            <p:extLst>
              <p:ext uri="{D42A27DB-BD31-4B8C-83A1-F6EECF244321}">
                <p14:modId xmlns:p14="http://schemas.microsoft.com/office/powerpoint/2010/main" val="475234820"/>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9013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person, outdoor, riding&#10;&#10;Description automatically generated">
            <a:extLst>
              <a:ext uri="{FF2B5EF4-FFF2-40B4-BE49-F238E27FC236}">
                <a16:creationId xmlns:a16="http://schemas.microsoft.com/office/drawing/2014/main" id="{B363306C-CD0D-4139-B619-2225B37E158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8425" r="-1" b="8852"/>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364AF1F-AEC2-4D9B-B833-B02F39BF7FB0}"/>
              </a:ext>
            </a:extLst>
          </p:cNvPr>
          <p:cNvSpPr>
            <a:spLocks noGrp="1"/>
          </p:cNvSpPr>
          <p:nvPr>
            <p:ph type="title"/>
          </p:nvPr>
        </p:nvSpPr>
        <p:spPr>
          <a:xfrm>
            <a:off x="1130271" y="1193800"/>
            <a:ext cx="3193050" cy="4699000"/>
          </a:xfrm>
        </p:spPr>
        <p:txBody>
          <a:bodyPr anchor="ctr">
            <a:normAutofit/>
          </a:bodyPr>
          <a:lstStyle/>
          <a:p>
            <a:r>
              <a:rPr lang="en-US" sz="3000" b="1">
                <a:solidFill>
                  <a:schemeClr val="tx1"/>
                </a:solidFill>
              </a:rPr>
              <a:t>Extricating injured Vict</a:t>
            </a:r>
            <a:r>
              <a:rPr lang="en-US" sz="3000">
                <a:solidFill>
                  <a:schemeClr val="tx1"/>
                </a:solidFill>
              </a:rPr>
              <a:t>ims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C6009C6-2396-4E05-8D04-36F507A7B518}"/>
              </a:ext>
            </a:extLst>
          </p:cNvPr>
          <p:cNvSpPr>
            <a:spLocks noGrp="1"/>
          </p:cNvSpPr>
          <p:nvPr>
            <p:ph idx="1"/>
          </p:nvPr>
        </p:nvSpPr>
        <p:spPr>
          <a:xfrm>
            <a:off x="4976636" y="1193800"/>
            <a:ext cx="6085091" cy="4699000"/>
          </a:xfrm>
        </p:spPr>
        <p:txBody>
          <a:bodyPr anchor="ctr">
            <a:normAutofit/>
          </a:bodyPr>
          <a:lstStyle/>
          <a:p>
            <a:r>
              <a:rPr lang="en-US" dirty="0"/>
              <a:t>Circumstances often require loading while the blades are turning, increasing the danger of the work and, consequently, the need for attention while carrying it out. </a:t>
            </a:r>
          </a:p>
          <a:p>
            <a:r>
              <a:rPr lang="en-US" dirty="0"/>
              <a:t>SAR personnel should seek and accept direction from the flight nurse or pilot, who will choose the path to the loading door of the helicopter.</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50925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erson wearing a helmet&#10;&#10;Description automatically generated">
            <a:extLst>
              <a:ext uri="{FF2B5EF4-FFF2-40B4-BE49-F238E27FC236}">
                <a16:creationId xmlns:a16="http://schemas.microsoft.com/office/drawing/2014/main" id="{44F05816-850D-4E00-94F9-C655C8A2C249}"/>
              </a:ext>
            </a:extLst>
          </p:cNvPr>
          <p:cNvPicPr>
            <a:picLocks noChangeAspect="1"/>
          </p:cNvPicPr>
          <p:nvPr/>
        </p:nvPicPr>
        <p:blipFill rotWithShape="1">
          <a:blip r:embed="rId2">
            <a:extLst>
              <a:ext uri="{28A0092B-C50C-407E-A947-70E740481C1C}">
                <a14:useLocalDpi xmlns:a14="http://schemas.microsoft.com/office/drawing/2010/main" val="0"/>
              </a:ext>
            </a:extLst>
          </a:blip>
          <a:srcRect t="1882" r="9090" b="11810"/>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59168-F2A7-427D-BE09-2C63DDA2D6E5}"/>
              </a:ext>
            </a:extLst>
          </p:cNvPr>
          <p:cNvSpPr>
            <a:spLocks noGrp="1"/>
          </p:cNvSpPr>
          <p:nvPr>
            <p:ph type="title"/>
          </p:nvPr>
        </p:nvSpPr>
        <p:spPr>
          <a:xfrm>
            <a:off x="1304017" y="804520"/>
            <a:ext cx="6815731" cy="1049235"/>
          </a:xfrm>
        </p:spPr>
        <p:txBody>
          <a:bodyPr>
            <a:normAutofit/>
          </a:bodyPr>
          <a:lstStyle/>
          <a:p>
            <a:r>
              <a:rPr lang="en-US" b="1" dirty="0"/>
              <a:t>Emergency Procedures</a:t>
            </a:r>
          </a:p>
        </p:txBody>
      </p:sp>
      <p:sp>
        <p:nvSpPr>
          <p:cNvPr id="3" name="Content Placeholder 2">
            <a:extLst>
              <a:ext uri="{FF2B5EF4-FFF2-40B4-BE49-F238E27FC236}">
                <a16:creationId xmlns:a16="http://schemas.microsoft.com/office/drawing/2014/main" id="{3850BF8C-B2F5-49EF-964C-BC7678E3EF37}"/>
              </a:ext>
            </a:extLst>
          </p:cNvPr>
          <p:cNvSpPr>
            <a:spLocks noGrp="1"/>
          </p:cNvSpPr>
          <p:nvPr>
            <p:ph idx="1"/>
          </p:nvPr>
        </p:nvSpPr>
        <p:spPr>
          <a:xfrm>
            <a:off x="1304017" y="2015733"/>
            <a:ext cx="6815731" cy="4021267"/>
          </a:xfrm>
        </p:spPr>
        <p:txBody>
          <a:bodyPr>
            <a:normAutofit/>
          </a:bodyPr>
          <a:lstStyle/>
          <a:p>
            <a:r>
              <a:rPr lang="en-US">
                <a:solidFill>
                  <a:srgbClr val="FFFFFE"/>
                </a:solidFill>
              </a:rPr>
              <a:t>When power to the main rotor is lost, the pilot will put in negative pitch in the main rotor to initiate a controlled descent at the rate of perhaps 1800 feet per minute in a procedure known as Autorotation</a:t>
            </a:r>
          </a:p>
        </p:txBody>
      </p:sp>
    </p:spTree>
    <p:extLst>
      <p:ext uri="{BB962C8B-B14F-4D97-AF65-F5344CB8AC3E}">
        <p14:creationId xmlns:p14="http://schemas.microsoft.com/office/powerpoint/2010/main" val="1902511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59168-F2A7-427D-BE09-2C63DDA2D6E5}"/>
              </a:ext>
            </a:extLst>
          </p:cNvPr>
          <p:cNvSpPr>
            <a:spLocks noGrp="1"/>
          </p:cNvSpPr>
          <p:nvPr>
            <p:ph type="title"/>
          </p:nvPr>
        </p:nvSpPr>
        <p:spPr>
          <a:xfrm>
            <a:off x="1451579" y="804519"/>
            <a:ext cx="9291215" cy="1049235"/>
          </a:xfrm>
        </p:spPr>
        <p:txBody>
          <a:bodyPr>
            <a:normAutofit/>
          </a:bodyPr>
          <a:lstStyle/>
          <a:p>
            <a:r>
              <a:rPr lang="en-US" b="1" dirty="0"/>
              <a:t>Emergency Procedures</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C85040AC-8E95-40D3-879A-CC4318DABD43}"/>
              </a:ext>
            </a:extLst>
          </p:cNvPr>
          <p:cNvGraphicFramePr>
            <a:graphicFrameLocks noGrp="1"/>
          </p:cNvGraphicFramePr>
          <p:nvPr>
            <p:ph idx="1"/>
            <p:extLst>
              <p:ext uri="{D42A27DB-BD31-4B8C-83A1-F6EECF244321}">
                <p14:modId xmlns:p14="http://schemas.microsoft.com/office/powerpoint/2010/main" val="1007762075"/>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4552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people riding skis on a body of water&#10;&#10;Description automatically generated">
            <a:extLst>
              <a:ext uri="{FF2B5EF4-FFF2-40B4-BE49-F238E27FC236}">
                <a16:creationId xmlns:a16="http://schemas.microsoft.com/office/drawing/2014/main" id="{A863E0D8-7680-4763-9C80-F8C682AAAF92}"/>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t="15097" r="-1" b="7581"/>
          <a:stretch/>
        </p:blipFill>
        <p:spPr>
          <a:xfrm>
            <a:off x="305" y="10"/>
            <a:ext cx="12191695" cy="6857990"/>
          </a:xfrm>
          <a:prstGeom prst="rect">
            <a:avLst/>
          </a:prstGeom>
        </p:spPr>
      </p:pic>
      <p:sp>
        <p:nvSpPr>
          <p:cNvPr id="15"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9" name="Rectangle 18">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E81AFE8-C0D9-4028-A4BF-A21157C10DF7}"/>
              </a:ext>
            </a:extLst>
          </p:cNvPr>
          <p:cNvSpPr>
            <a:spLocks noGrp="1"/>
          </p:cNvSpPr>
          <p:nvPr>
            <p:ph type="title"/>
          </p:nvPr>
        </p:nvSpPr>
        <p:spPr>
          <a:xfrm>
            <a:off x="1130271" y="1193800"/>
            <a:ext cx="3193050" cy="4699000"/>
          </a:xfrm>
        </p:spPr>
        <p:txBody>
          <a:bodyPr anchor="ctr">
            <a:normAutofit/>
          </a:bodyPr>
          <a:lstStyle/>
          <a:p>
            <a:r>
              <a:rPr lang="en-US" sz="2700" b="1"/>
              <a:t>Risk Management Process</a:t>
            </a:r>
          </a:p>
        </p:txBody>
      </p:sp>
      <p:cxnSp>
        <p:nvCxnSpPr>
          <p:cNvPr id="21" name="Straight Connector 20">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09B809-26B9-466D-97F2-E37E498473C6}"/>
              </a:ext>
            </a:extLst>
          </p:cNvPr>
          <p:cNvSpPr>
            <a:spLocks noGrp="1"/>
          </p:cNvSpPr>
          <p:nvPr>
            <p:ph idx="1"/>
          </p:nvPr>
        </p:nvSpPr>
        <p:spPr>
          <a:xfrm>
            <a:off x="4976636" y="1193800"/>
            <a:ext cx="6085091" cy="4699000"/>
          </a:xfrm>
        </p:spPr>
        <p:txBody>
          <a:bodyPr anchor="ctr">
            <a:normAutofit/>
          </a:bodyPr>
          <a:lstStyle/>
          <a:p>
            <a:r>
              <a:rPr lang="en-US" dirty="0"/>
              <a:t>Assessing the perceived risk associated with an assi9nment as well as managing that risk to a practical level involves a multi-step process</a:t>
            </a:r>
          </a:p>
        </p:txBody>
      </p:sp>
      <p:sp>
        <p:nvSpPr>
          <p:cNvPr id="23"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255142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E81AFE8-C0D9-4028-A4BF-A21157C10DF7}"/>
              </a:ext>
            </a:extLst>
          </p:cNvPr>
          <p:cNvSpPr>
            <a:spLocks noGrp="1"/>
          </p:cNvSpPr>
          <p:nvPr>
            <p:ph type="title"/>
          </p:nvPr>
        </p:nvSpPr>
        <p:spPr>
          <a:xfrm>
            <a:off x="1451579" y="2303047"/>
            <a:ext cx="3272093" cy="2674198"/>
          </a:xfrm>
        </p:spPr>
        <p:txBody>
          <a:bodyPr anchor="t">
            <a:normAutofit/>
          </a:bodyPr>
          <a:lstStyle/>
          <a:p>
            <a:r>
              <a:rPr lang="en-US" sz="3000" b="1"/>
              <a:t>Risk Management Process</a:t>
            </a:r>
            <a:endParaRPr lang="en-US" sz="3000"/>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168183C6-4F53-45A4-9AE9-828C8BFCF095}"/>
              </a:ext>
            </a:extLst>
          </p:cNvPr>
          <p:cNvGraphicFramePr>
            <a:graphicFrameLocks noGrp="1"/>
          </p:cNvGraphicFramePr>
          <p:nvPr>
            <p:ph idx="1"/>
            <p:extLst>
              <p:ext uri="{D42A27DB-BD31-4B8C-83A1-F6EECF244321}">
                <p14:modId xmlns:p14="http://schemas.microsoft.com/office/powerpoint/2010/main" val="2924012390"/>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808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helicopter parked in a field&#10;&#10;Description automatically generated">
            <a:extLst>
              <a:ext uri="{FF2B5EF4-FFF2-40B4-BE49-F238E27FC236}">
                <a16:creationId xmlns:a16="http://schemas.microsoft.com/office/drawing/2014/main" id="{3DEC15E7-06E4-4086-8503-BA6BC3CD2A2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 b="3014"/>
          <a:stretch/>
        </p:blipFill>
        <p:spPr>
          <a:xfrm>
            <a:off x="305" y="10"/>
            <a:ext cx="12191695" cy="6857990"/>
          </a:xfrm>
          <a:prstGeom prst="rect">
            <a:avLst/>
          </a:prstGeom>
        </p:spPr>
      </p:pic>
      <p:sp>
        <p:nvSpPr>
          <p:cNvPr id="14"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8" name="Rectangle 1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E81AFE8-C0D9-4028-A4BF-A21157C10DF7}"/>
              </a:ext>
            </a:extLst>
          </p:cNvPr>
          <p:cNvSpPr>
            <a:spLocks noGrp="1"/>
          </p:cNvSpPr>
          <p:nvPr>
            <p:ph type="title"/>
          </p:nvPr>
        </p:nvSpPr>
        <p:spPr>
          <a:xfrm>
            <a:off x="1130271" y="1193800"/>
            <a:ext cx="3193050" cy="4699000"/>
          </a:xfrm>
        </p:spPr>
        <p:txBody>
          <a:bodyPr anchor="ctr">
            <a:normAutofit/>
          </a:bodyPr>
          <a:lstStyle/>
          <a:p>
            <a:r>
              <a:rPr lang="en-US" sz="3000" b="1">
                <a:solidFill>
                  <a:schemeClr val="tx1"/>
                </a:solidFill>
              </a:rPr>
              <a:t>Accept No Unnecessary Risk</a:t>
            </a:r>
          </a:p>
        </p:txBody>
      </p:sp>
      <p:cxnSp>
        <p:nvCxnSpPr>
          <p:cNvPr id="20" name="Straight Connector 1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09B809-26B9-466D-97F2-E37E498473C6}"/>
              </a:ext>
            </a:extLst>
          </p:cNvPr>
          <p:cNvSpPr>
            <a:spLocks noGrp="1"/>
          </p:cNvSpPr>
          <p:nvPr>
            <p:ph idx="1"/>
          </p:nvPr>
        </p:nvSpPr>
        <p:spPr>
          <a:xfrm>
            <a:off x="4976636" y="1193800"/>
            <a:ext cx="6085091" cy="4699000"/>
          </a:xfrm>
        </p:spPr>
        <p:txBody>
          <a:bodyPr anchor="ctr">
            <a:normAutofit/>
          </a:bodyPr>
          <a:lstStyle/>
          <a:p>
            <a:r>
              <a:rPr lang="en-US" dirty="0"/>
              <a:t>SAR operations entail risk. Unnecessary risk conveys no commensurate benefit to safety of a mission. The most logical courses of action for accomplishing a mission are those meeting all mission requirements while exposing personnel and resources to the lowest possible risk.</a:t>
            </a:r>
          </a:p>
        </p:txBody>
      </p:sp>
      <p:sp>
        <p:nvSpPr>
          <p:cNvPr id="2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623221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car, bus, vehicle, truck&#10;&#10;Description automatically generated">
            <a:extLst>
              <a:ext uri="{FF2B5EF4-FFF2-40B4-BE49-F238E27FC236}">
                <a16:creationId xmlns:a16="http://schemas.microsoft.com/office/drawing/2014/main" id="{3D1AB8F2-3523-4049-9297-C2F3B6387D7E}"/>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9004" b="14385"/>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81AFE8-C0D9-4028-A4BF-A21157C10DF7}"/>
              </a:ext>
            </a:extLst>
          </p:cNvPr>
          <p:cNvSpPr>
            <a:spLocks noGrp="1"/>
          </p:cNvSpPr>
          <p:nvPr>
            <p:ph type="title"/>
          </p:nvPr>
        </p:nvSpPr>
        <p:spPr>
          <a:xfrm>
            <a:off x="4063421" y="804520"/>
            <a:ext cx="6815731" cy="1049235"/>
          </a:xfrm>
        </p:spPr>
        <p:txBody>
          <a:bodyPr>
            <a:normAutofit/>
          </a:bodyPr>
          <a:lstStyle/>
          <a:p>
            <a:r>
              <a:rPr lang="en-US" sz="3000" b="1"/>
              <a:t>Accept Necessary Risk When Benefits Outweigh Costs</a:t>
            </a:r>
          </a:p>
        </p:txBody>
      </p:sp>
      <p:sp>
        <p:nvSpPr>
          <p:cNvPr id="3" name="Content Placeholder 2">
            <a:extLst>
              <a:ext uri="{FF2B5EF4-FFF2-40B4-BE49-F238E27FC236}">
                <a16:creationId xmlns:a16="http://schemas.microsoft.com/office/drawing/2014/main" id="{1109B809-26B9-466D-97F2-E37E498473C6}"/>
              </a:ext>
            </a:extLst>
          </p:cNvPr>
          <p:cNvSpPr>
            <a:spLocks noGrp="1"/>
          </p:cNvSpPr>
          <p:nvPr>
            <p:ph idx="1"/>
          </p:nvPr>
        </p:nvSpPr>
        <p:spPr>
          <a:xfrm>
            <a:off x="4063421" y="2015733"/>
            <a:ext cx="6815731" cy="4021267"/>
          </a:xfrm>
        </p:spPr>
        <p:txBody>
          <a:bodyPr>
            <a:normAutofit/>
          </a:bodyPr>
          <a:lstStyle/>
          <a:p>
            <a:r>
              <a:rPr lang="en-US">
                <a:solidFill>
                  <a:srgbClr val="FFFFFE"/>
                </a:solidFill>
              </a:rPr>
              <a:t>The process of weighing risks against opportunities and benefits helps to maximize unit capability. Even high-risk endeavors may be undertaken when decision-makers clearly acknowledge the sum of the benefits exceeds the sum of the costs.</a:t>
            </a:r>
          </a:p>
        </p:txBody>
      </p:sp>
    </p:spTree>
    <p:extLst>
      <p:ext uri="{BB962C8B-B14F-4D97-AF65-F5344CB8AC3E}">
        <p14:creationId xmlns:p14="http://schemas.microsoft.com/office/powerpoint/2010/main" val="49531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3" name="Straight Connector 12">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water, sitting, table, riding&#10;&#10;Description automatically generated">
            <a:extLst>
              <a:ext uri="{FF2B5EF4-FFF2-40B4-BE49-F238E27FC236}">
                <a16:creationId xmlns:a16="http://schemas.microsoft.com/office/drawing/2014/main" id="{4800138E-0010-4EDC-AB6C-F6C84C2C6BD8}"/>
              </a:ext>
            </a:extLst>
          </p:cNvPr>
          <p:cNvPicPr>
            <a:picLocks noChangeAspect="1"/>
          </p:cNvPicPr>
          <p:nvPr/>
        </p:nvPicPr>
        <p:blipFill rotWithShape="1">
          <a:blip r:embed="rId3">
            <a:extLst>
              <a:ext uri="{28A0092B-C50C-407E-A947-70E740481C1C}">
                <a14:useLocalDpi xmlns:a14="http://schemas.microsoft.com/office/drawing/2010/main" val="0"/>
              </a:ext>
            </a:extLst>
          </a:blip>
          <a:srcRect l="9091" t="36236" b="12626"/>
          <a:stretch/>
        </p:blipFill>
        <p:spPr>
          <a:xfrm>
            <a:off x="2" y="10"/>
            <a:ext cx="12191695" cy="6857990"/>
          </a:xfrm>
          <a:prstGeom prst="rect">
            <a:avLst/>
          </a:prstGeom>
        </p:spPr>
      </p:pic>
      <p:sp>
        <p:nvSpPr>
          <p:cNvPr id="15" name="Rectangle 14">
            <a:extLst>
              <a:ext uri="{FF2B5EF4-FFF2-40B4-BE49-F238E27FC236}">
                <a16:creationId xmlns:a16="http://schemas.microsoft.com/office/drawing/2014/main" id="{758BF2A9-3176-445B-8155-3DE9C7968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38D93-8EA7-4D7D-B6A9-3815BD36321E}"/>
              </a:ext>
            </a:extLst>
          </p:cNvPr>
          <p:cNvSpPr>
            <a:spLocks noGrp="1"/>
          </p:cNvSpPr>
          <p:nvPr>
            <p:ph type="title"/>
          </p:nvPr>
        </p:nvSpPr>
        <p:spPr>
          <a:xfrm>
            <a:off x="4065511" y="3236470"/>
            <a:ext cx="6832500" cy="1431984"/>
          </a:xfrm>
        </p:spPr>
        <p:txBody>
          <a:bodyPr vert="horz" lIns="91440" tIns="45720" rIns="91440" bIns="0" rtlCol="0" anchor="b">
            <a:normAutofit/>
          </a:bodyPr>
          <a:lstStyle/>
          <a:p>
            <a:pPr algn="l"/>
            <a:r>
              <a:rPr lang="en-US" sz="4400"/>
              <a:t>Rescue Helicopter </a:t>
            </a:r>
            <a:br>
              <a:rPr lang="en-US" sz="4400"/>
            </a:br>
            <a:r>
              <a:rPr lang="en-US" sz="4400"/>
              <a:t>Operations </a:t>
            </a:r>
          </a:p>
        </p:txBody>
      </p:sp>
    </p:spTree>
    <p:extLst>
      <p:ext uri="{BB962C8B-B14F-4D97-AF65-F5344CB8AC3E}">
        <p14:creationId xmlns:p14="http://schemas.microsoft.com/office/powerpoint/2010/main" val="2554894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descr="A person riding on the back of a boat in the water&#10;&#10;Description automatically generated">
            <a:extLst>
              <a:ext uri="{FF2B5EF4-FFF2-40B4-BE49-F238E27FC236}">
                <a16:creationId xmlns:a16="http://schemas.microsoft.com/office/drawing/2014/main" id="{F668D649-3CC0-4B04-A39B-19D52FD513ED}"/>
              </a:ext>
            </a:extLst>
          </p:cNvPr>
          <p:cNvPicPr>
            <a:picLocks noChangeAspect="1"/>
          </p:cNvPicPr>
          <p:nvPr/>
        </p:nvPicPr>
        <p:blipFill rotWithShape="1">
          <a:blip r:embed="rId2">
            <a:extLst>
              <a:ext uri="{28A0092B-C50C-407E-A947-70E740481C1C}">
                <a14:useLocalDpi xmlns:a14="http://schemas.microsoft.com/office/drawing/2010/main" val="0"/>
              </a:ext>
            </a:extLst>
          </a:blip>
          <a:srcRect t="4258" r="-1" b="10833"/>
          <a:stretch/>
        </p:blipFill>
        <p:spPr>
          <a:xfrm>
            <a:off x="2" y="10"/>
            <a:ext cx="12191695" cy="6857990"/>
          </a:xfrm>
          <a:prstGeom prst="rect">
            <a:avLst/>
          </a:prstGeom>
        </p:spPr>
      </p:pic>
      <p:sp>
        <p:nvSpPr>
          <p:cNvPr id="12" name="Rectangle 11">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81AFE8-C0D9-4028-A4BF-A21157C10DF7}"/>
              </a:ext>
            </a:extLst>
          </p:cNvPr>
          <p:cNvSpPr>
            <a:spLocks noGrp="1"/>
          </p:cNvSpPr>
          <p:nvPr>
            <p:ph type="title"/>
          </p:nvPr>
        </p:nvSpPr>
        <p:spPr>
          <a:xfrm>
            <a:off x="4063421" y="804520"/>
            <a:ext cx="6815731" cy="1049235"/>
          </a:xfrm>
        </p:spPr>
        <p:txBody>
          <a:bodyPr>
            <a:normAutofit/>
          </a:bodyPr>
          <a:lstStyle/>
          <a:p>
            <a:r>
              <a:rPr lang="en-US" b="1"/>
              <a:t>Make Risk Decisions at the Appropriate Level</a:t>
            </a:r>
            <a:endParaRPr lang="en-US" b="1" dirty="0"/>
          </a:p>
        </p:txBody>
      </p:sp>
      <p:sp>
        <p:nvSpPr>
          <p:cNvPr id="3" name="Content Placeholder 2">
            <a:extLst>
              <a:ext uri="{FF2B5EF4-FFF2-40B4-BE49-F238E27FC236}">
                <a16:creationId xmlns:a16="http://schemas.microsoft.com/office/drawing/2014/main" id="{1109B809-26B9-466D-97F2-E37E498473C6}"/>
              </a:ext>
            </a:extLst>
          </p:cNvPr>
          <p:cNvSpPr>
            <a:spLocks noGrp="1"/>
          </p:cNvSpPr>
          <p:nvPr>
            <p:ph idx="1"/>
          </p:nvPr>
        </p:nvSpPr>
        <p:spPr>
          <a:xfrm>
            <a:off x="4063421" y="2015733"/>
            <a:ext cx="6815731" cy="4021267"/>
          </a:xfrm>
        </p:spPr>
        <p:txBody>
          <a:bodyPr>
            <a:normAutofit/>
          </a:bodyPr>
          <a:lstStyle/>
          <a:p>
            <a:r>
              <a:rPr lang="en-US">
                <a:solidFill>
                  <a:srgbClr val="FFFFFE"/>
                </a:solidFill>
              </a:rPr>
              <a:t>The appropriate level to make risk decisions is that which most effectively allocates resources to reduce the risk, eliminate the hazard, and implement controls. </a:t>
            </a:r>
          </a:p>
          <a:p>
            <a:r>
              <a:rPr lang="en-US">
                <a:solidFill>
                  <a:srgbClr val="FFFFFE"/>
                </a:solidFill>
              </a:rPr>
              <a:t>This includes ground rescue personnel scrutinizing their own plan to request a helicopter rescue and whether it is truly appropriate</a:t>
            </a:r>
          </a:p>
        </p:txBody>
      </p:sp>
    </p:spTree>
    <p:extLst>
      <p:ext uri="{BB962C8B-B14F-4D97-AF65-F5344CB8AC3E}">
        <p14:creationId xmlns:p14="http://schemas.microsoft.com/office/powerpoint/2010/main" val="2357723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luggage, suitcase, sitting&#10;&#10;Description automatically generated">
            <a:extLst>
              <a:ext uri="{FF2B5EF4-FFF2-40B4-BE49-F238E27FC236}">
                <a16:creationId xmlns:a16="http://schemas.microsoft.com/office/drawing/2014/main" id="{61AC3424-E1A9-488A-9D3C-C62F549B60A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3381" r="-1" b="2347"/>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35E5D06-236B-407A-A362-67DA5A072AEE}"/>
              </a:ext>
            </a:extLst>
          </p:cNvPr>
          <p:cNvSpPr>
            <a:spLocks noGrp="1"/>
          </p:cNvSpPr>
          <p:nvPr>
            <p:ph type="title"/>
          </p:nvPr>
        </p:nvSpPr>
        <p:spPr>
          <a:xfrm>
            <a:off x="1130271" y="1193800"/>
            <a:ext cx="3193050" cy="4699000"/>
          </a:xfrm>
        </p:spPr>
        <p:txBody>
          <a:bodyPr anchor="ctr">
            <a:normAutofit/>
          </a:bodyPr>
          <a:lstStyle/>
          <a:p>
            <a:r>
              <a:rPr lang="en-US" sz="3000" b="1">
                <a:solidFill>
                  <a:schemeClr val="tx1"/>
                </a:solidFill>
              </a:rPr>
              <a:t>Public Aircraft Regulations- FAA </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DA2FB2-BC48-4631-A74B-47BFA4C66030}"/>
              </a:ext>
            </a:extLst>
          </p:cNvPr>
          <p:cNvSpPr>
            <a:spLocks noGrp="1"/>
          </p:cNvSpPr>
          <p:nvPr>
            <p:ph idx="1"/>
          </p:nvPr>
        </p:nvSpPr>
        <p:spPr>
          <a:xfrm>
            <a:off x="4976636" y="1193800"/>
            <a:ext cx="6085091" cy="4699000"/>
          </a:xfrm>
        </p:spPr>
        <p:txBody>
          <a:bodyPr anchor="ctr">
            <a:normAutofit/>
          </a:bodyPr>
          <a:lstStyle/>
          <a:p>
            <a:r>
              <a:rPr lang="en-US" dirty="0"/>
              <a:t>Helicopter rescue operations are governed by the statutory regulations of the Federal Aviation Administration, which are the Federal Aviation Regulations (FAR) in Title 14 of the Code of Federal Regulations (CFR).</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961337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5B746B-7FDA-4A90-9C6A-AB92F2417376}"/>
              </a:ext>
            </a:extLst>
          </p:cNvPr>
          <p:cNvSpPr>
            <a:spLocks noGrp="1"/>
          </p:cNvSpPr>
          <p:nvPr>
            <p:ph type="title"/>
          </p:nvPr>
        </p:nvSpPr>
        <p:spPr>
          <a:xfrm>
            <a:off x="1249961" y="1600199"/>
            <a:ext cx="3173482" cy="4297680"/>
          </a:xfrm>
        </p:spPr>
        <p:txBody>
          <a:bodyPr anchor="ctr">
            <a:normAutofit/>
          </a:bodyPr>
          <a:lstStyle/>
          <a:p>
            <a:r>
              <a:rPr lang="en-US" b="1"/>
              <a:t>Public Aircraft</a:t>
            </a:r>
            <a:endParaRPr lang="en-US" b="1" dirty="0"/>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73810E-7071-43A8-A833-74AA856FEA3A}"/>
              </a:ext>
            </a:extLst>
          </p:cNvPr>
          <p:cNvSpPr>
            <a:spLocks noGrp="1"/>
          </p:cNvSpPr>
          <p:nvPr>
            <p:ph idx="1"/>
          </p:nvPr>
        </p:nvSpPr>
        <p:spPr>
          <a:xfrm>
            <a:off x="4885151" y="1600199"/>
            <a:ext cx="6169703" cy="4297680"/>
          </a:xfrm>
        </p:spPr>
        <p:txBody>
          <a:bodyPr anchor="ctr">
            <a:normAutofit/>
          </a:bodyPr>
          <a:lstStyle/>
          <a:p>
            <a:r>
              <a:rPr lang="en-US"/>
              <a:t>Public aircraft are considered by the FM to be those owned or leased by the federal, state, or a local government agency.</a:t>
            </a:r>
          </a:p>
          <a:p>
            <a:r>
              <a:rPr lang="en-US"/>
              <a:t>The Independent Safety Board Act Amendments of 1994, (Public Law 103-411) clarified the definition of public aircraft and held that one government agency could receive compensation for providing aircraft services to another government agency.</a:t>
            </a:r>
          </a:p>
          <a:p>
            <a:r>
              <a:rPr lang="en-US"/>
              <a:t>NOT A 135 PROGRAM</a:t>
            </a:r>
            <a:endParaRPr lang="en-US" dirty="0"/>
          </a:p>
        </p:txBody>
      </p:sp>
    </p:spTree>
    <p:extLst>
      <p:ext uri="{BB962C8B-B14F-4D97-AF65-F5344CB8AC3E}">
        <p14:creationId xmlns:p14="http://schemas.microsoft.com/office/powerpoint/2010/main" val="3051966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motorcycle, person, skiing, sitting&#10;&#10;Description automatically generated">
            <a:extLst>
              <a:ext uri="{FF2B5EF4-FFF2-40B4-BE49-F238E27FC236}">
                <a16:creationId xmlns:a16="http://schemas.microsoft.com/office/drawing/2014/main" id="{AB743AFD-4E3F-49EC-A3BC-21DE9831C53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8519" b="43933"/>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38F12EE-BE0C-4B0B-A8A9-F5C39779CDD4}"/>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Rotorcraft External Load Operations- Public Aircraft </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A1BD480-9039-49EA-BB38-CC2C7CE2FA8D}"/>
              </a:ext>
            </a:extLst>
          </p:cNvPr>
          <p:cNvSpPr>
            <a:spLocks noGrp="1"/>
          </p:cNvSpPr>
          <p:nvPr>
            <p:ph idx="1"/>
          </p:nvPr>
        </p:nvSpPr>
        <p:spPr>
          <a:xfrm>
            <a:off x="4976636" y="1193800"/>
            <a:ext cx="6085091" cy="4699000"/>
          </a:xfrm>
        </p:spPr>
        <p:txBody>
          <a:bodyPr anchor="ctr">
            <a:normAutofit/>
          </a:bodyPr>
          <a:lstStyle/>
          <a:p>
            <a:r>
              <a:rPr lang="en-US" dirty="0"/>
              <a:t>most rescue agencies is FAR Part 133, Rotorcraft External Load Operations, specifically section 133.1, which exempts "a federal, state, or local government conducting operations with public aircraft" from the rotorcraft regulations.</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594546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ransport, helicopter, person, skiing&#10;&#10;Description automatically generated">
            <a:extLst>
              <a:ext uri="{FF2B5EF4-FFF2-40B4-BE49-F238E27FC236}">
                <a16:creationId xmlns:a16="http://schemas.microsoft.com/office/drawing/2014/main" id="{FB7928BB-4671-4855-9493-DC0EE52172C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9038" b="41727"/>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A6272B4-5C8F-4FF3-B062-EB83AE249A96}"/>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Public Aircraft</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F74FC9-0ACA-49BA-8FE3-88E085B2BF97}"/>
              </a:ext>
            </a:extLst>
          </p:cNvPr>
          <p:cNvSpPr>
            <a:spLocks noGrp="1"/>
          </p:cNvSpPr>
          <p:nvPr>
            <p:ph idx="1"/>
          </p:nvPr>
        </p:nvSpPr>
        <p:spPr>
          <a:xfrm>
            <a:off x="4976636" y="1193800"/>
            <a:ext cx="6085091" cy="4699000"/>
          </a:xfrm>
        </p:spPr>
        <p:txBody>
          <a:bodyPr anchor="ctr">
            <a:normAutofit/>
          </a:bodyPr>
          <a:lstStyle/>
          <a:p>
            <a:r>
              <a:rPr lang="en-US" dirty="0"/>
              <a:t>According to the FM, "agencies which conduct public aircraft operations are encouraged to comply with the Federal Aviation Regulations (FAR), even when they not required to do so</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609499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person, gear, skiing, person&#10;&#10;Description automatically generated">
            <a:extLst>
              <a:ext uri="{FF2B5EF4-FFF2-40B4-BE49-F238E27FC236}">
                <a16:creationId xmlns:a16="http://schemas.microsoft.com/office/drawing/2014/main" id="{2EC01BB8-A0F4-44B2-8A50-11AAC8033F3E}"/>
              </a:ext>
            </a:extLst>
          </p:cNvPr>
          <p:cNvPicPr>
            <a:picLocks noChangeAspect="1"/>
          </p:cNvPicPr>
          <p:nvPr/>
        </p:nvPicPr>
        <p:blipFill rotWithShape="1">
          <a:blip r:embed="rId2">
            <a:extLst>
              <a:ext uri="{28A0092B-C50C-407E-A947-70E740481C1C}">
                <a14:useLocalDpi xmlns:a14="http://schemas.microsoft.com/office/drawing/2010/main" val="0"/>
              </a:ext>
            </a:extLst>
          </a:blip>
          <a:srcRect t="13687" r="9090" b="16738"/>
          <a:stretch/>
        </p:blipFill>
        <p:spPr>
          <a:xfrm>
            <a:off x="2" y="10"/>
            <a:ext cx="12191695" cy="6857990"/>
          </a:xfrm>
          <a:prstGeom prst="rect">
            <a:avLst/>
          </a:prstGeom>
        </p:spPr>
      </p:pic>
      <p:sp>
        <p:nvSpPr>
          <p:cNvPr id="22"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30B2EF-4483-4E60-B463-9E2739A807DE}"/>
              </a:ext>
            </a:extLst>
          </p:cNvPr>
          <p:cNvSpPr>
            <a:spLocks noGrp="1"/>
          </p:cNvSpPr>
          <p:nvPr>
            <p:ph type="title"/>
          </p:nvPr>
        </p:nvSpPr>
        <p:spPr>
          <a:xfrm>
            <a:off x="1304017" y="804520"/>
            <a:ext cx="6815731" cy="1049235"/>
          </a:xfrm>
        </p:spPr>
        <p:txBody>
          <a:bodyPr>
            <a:normAutofit/>
          </a:bodyPr>
          <a:lstStyle/>
          <a:p>
            <a:r>
              <a:rPr lang="en-US" b="1"/>
              <a:t>FAR Part 133.31</a:t>
            </a:r>
            <a:endParaRPr lang="en-US" b="1" dirty="0"/>
          </a:p>
        </p:txBody>
      </p:sp>
      <p:sp>
        <p:nvSpPr>
          <p:cNvPr id="3" name="Content Placeholder 2">
            <a:extLst>
              <a:ext uri="{FF2B5EF4-FFF2-40B4-BE49-F238E27FC236}">
                <a16:creationId xmlns:a16="http://schemas.microsoft.com/office/drawing/2014/main" id="{37EDA2B7-C237-4163-B29E-FDB31818B464}"/>
              </a:ext>
            </a:extLst>
          </p:cNvPr>
          <p:cNvSpPr>
            <a:spLocks noGrp="1"/>
          </p:cNvSpPr>
          <p:nvPr>
            <p:ph idx="1"/>
          </p:nvPr>
        </p:nvSpPr>
        <p:spPr>
          <a:xfrm>
            <a:off x="1304017" y="2015733"/>
            <a:ext cx="6815731" cy="4021267"/>
          </a:xfrm>
        </p:spPr>
        <p:txBody>
          <a:bodyPr>
            <a:normAutofit/>
          </a:bodyPr>
          <a:lstStyle/>
          <a:p>
            <a:r>
              <a:rPr lang="en-US">
                <a:solidFill>
                  <a:srgbClr val="FFFFFE"/>
                </a:solidFill>
              </a:rPr>
              <a:t>FAR Part 133.31, Emergency Operations (a), states, "In an emergency involving the safety of persons or property, the certificate holder may deviate from the rules of this part to the extent required to meet that emergency."</a:t>
            </a:r>
          </a:p>
        </p:txBody>
      </p:sp>
    </p:spTree>
    <p:extLst>
      <p:ext uri="{BB962C8B-B14F-4D97-AF65-F5344CB8AC3E}">
        <p14:creationId xmlns:p14="http://schemas.microsoft.com/office/powerpoint/2010/main" val="20906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1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4" name="Straight Connector 1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A group of people in uniform&#10;&#10;Description automatically generated">
            <a:extLst>
              <a:ext uri="{FF2B5EF4-FFF2-40B4-BE49-F238E27FC236}">
                <a16:creationId xmlns:a16="http://schemas.microsoft.com/office/drawing/2014/main" id="{72FFF459-09FB-4651-8C23-F876AAF43936}"/>
              </a:ext>
            </a:extLst>
          </p:cNvPr>
          <p:cNvPicPr>
            <a:picLocks noChangeAspect="1"/>
          </p:cNvPicPr>
          <p:nvPr/>
        </p:nvPicPr>
        <p:blipFill rotWithShape="1">
          <a:blip r:embed="rId3">
            <a:extLst>
              <a:ext uri="{28A0092B-C50C-407E-A947-70E740481C1C}">
                <a14:useLocalDpi xmlns:a14="http://schemas.microsoft.com/office/drawing/2010/main" val="0"/>
              </a:ext>
            </a:extLst>
          </a:blip>
          <a:srcRect t="8485" r="-1" b="7243"/>
          <a:stretch/>
        </p:blipFill>
        <p:spPr>
          <a:xfrm>
            <a:off x="2" y="10"/>
            <a:ext cx="12191695" cy="6857990"/>
          </a:xfrm>
          <a:prstGeom prst="rect">
            <a:avLst/>
          </a:prstGeom>
        </p:spPr>
      </p:pic>
      <p:sp>
        <p:nvSpPr>
          <p:cNvPr id="25" name="Rectangle 15">
            <a:extLst>
              <a:ext uri="{FF2B5EF4-FFF2-40B4-BE49-F238E27FC236}">
                <a16:creationId xmlns:a16="http://schemas.microsoft.com/office/drawing/2014/main" id="{758BF2A9-3176-445B-8155-3DE9C7968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A9D005-22C5-49A7-AE3D-6B2947897AAD}"/>
              </a:ext>
            </a:extLst>
          </p:cNvPr>
          <p:cNvSpPr>
            <a:spLocks noGrp="1"/>
          </p:cNvSpPr>
          <p:nvPr>
            <p:ph type="title"/>
          </p:nvPr>
        </p:nvSpPr>
        <p:spPr>
          <a:xfrm>
            <a:off x="4065511" y="3236470"/>
            <a:ext cx="6832500" cy="1431984"/>
          </a:xfrm>
        </p:spPr>
        <p:txBody>
          <a:bodyPr vert="horz" lIns="91440" tIns="45720" rIns="91440" bIns="0" rtlCol="0" anchor="b">
            <a:normAutofit/>
          </a:bodyPr>
          <a:lstStyle/>
          <a:p>
            <a:pPr algn="l"/>
            <a:r>
              <a:rPr lang="en-US" sz="4400"/>
              <a:t>Rescuers aboard </a:t>
            </a:r>
            <a:br>
              <a:rPr lang="en-US" sz="4400"/>
            </a:br>
            <a:r>
              <a:rPr lang="en-US" sz="4400"/>
              <a:t>Helicopters</a:t>
            </a:r>
          </a:p>
        </p:txBody>
      </p:sp>
      <p:sp>
        <p:nvSpPr>
          <p:cNvPr id="3" name="Content Placeholder 2">
            <a:extLst>
              <a:ext uri="{FF2B5EF4-FFF2-40B4-BE49-F238E27FC236}">
                <a16:creationId xmlns:a16="http://schemas.microsoft.com/office/drawing/2014/main" id="{6E2CC2B5-F88A-4C96-B3FD-7E558737E5E1}"/>
              </a:ext>
            </a:extLst>
          </p:cNvPr>
          <p:cNvSpPr>
            <a:spLocks noGrp="1"/>
          </p:cNvSpPr>
          <p:nvPr>
            <p:ph idx="1"/>
          </p:nvPr>
        </p:nvSpPr>
        <p:spPr>
          <a:xfrm>
            <a:off x="4065511" y="4669144"/>
            <a:ext cx="6832499" cy="716529"/>
          </a:xfrm>
        </p:spPr>
        <p:txBody>
          <a:bodyPr vert="horz" lIns="91440" tIns="91440" rIns="91440" bIns="91440" rtlCol="0">
            <a:normAutofit/>
          </a:bodyPr>
          <a:lstStyle/>
          <a:p>
            <a:pPr marL="0" indent="0">
              <a:lnSpc>
                <a:spcPct val="110000"/>
              </a:lnSpc>
              <a:buNone/>
            </a:pPr>
            <a:r>
              <a:rPr lang="en-US" sz="1600" cap="all">
                <a:solidFill>
                  <a:srgbClr val="FFFFFE"/>
                </a:solidFill>
              </a:rPr>
              <a:t>Rescuers must board the helicopter fully prepared to hike out.</a:t>
            </a:r>
          </a:p>
        </p:txBody>
      </p:sp>
    </p:spTree>
    <p:extLst>
      <p:ext uri="{BB962C8B-B14F-4D97-AF65-F5344CB8AC3E}">
        <p14:creationId xmlns:p14="http://schemas.microsoft.com/office/powerpoint/2010/main" val="248614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4" name="Straight Connector 1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ransport, flying, helicopter, air&#10;&#10;Description automatically generated">
            <a:extLst>
              <a:ext uri="{FF2B5EF4-FFF2-40B4-BE49-F238E27FC236}">
                <a16:creationId xmlns:a16="http://schemas.microsoft.com/office/drawing/2014/main" id="{1A6E3FE8-1465-4D80-8DC6-867EAF160456}"/>
              </a:ext>
            </a:extLst>
          </p:cNvPr>
          <p:cNvPicPr>
            <a:picLocks noChangeAspect="1"/>
          </p:cNvPicPr>
          <p:nvPr/>
        </p:nvPicPr>
        <p:blipFill rotWithShape="1">
          <a:blip r:embed="rId3">
            <a:extLst>
              <a:ext uri="{28A0092B-C50C-407E-A947-70E740481C1C}">
                <a14:useLocalDpi xmlns:a14="http://schemas.microsoft.com/office/drawing/2010/main" val="0"/>
              </a:ext>
            </a:extLst>
          </a:blip>
          <a:srcRect l="8474" t="7605" b="13792"/>
          <a:stretch/>
        </p:blipFill>
        <p:spPr>
          <a:xfrm>
            <a:off x="2" y="10"/>
            <a:ext cx="12191695" cy="6857990"/>
          </a:xfrm>
          <a:prstGeom prst="rect">
            <a:avLst/>
          </a:prstGeom>
        </p:spPr>
      </p:pic>
      <p:sp>
        <p:nvSpPr>
          <p:cNvPr id="16" name="Rectangle 15">
            <a:extLst>
              <a:ext uri="{FF2B5EF4-FFF2-40B4-BE49-F238E27FC236}">
                <a16:creationId xmlns:a16="http://schemas.microsoft.com/office/drawing/2014/main" id="{758BF2A9-3176-445B-8155-3DE9C7968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A9D005-22C5-49A7-AE3D-6B2947897AAD}"/>
              </a:ext>
            </a:extLst>
          </p:cNvPr>
          <p:cNvSpPr>
            <a:spLocks noGrp="1"/>
          </p:cNvSpPr>
          <p:nvPr>
            <p:ph type="title"/>
          </p:nvPr>
        </p:nvSpPr>
        <p:spPr>
          <a:xfrm>
            <a:off x="4065511" y="3236470"/>
            <a:ext cx="6832500" cy="1431984"/>
          </a:xfrm>
        </p:spPr>
        <p:txBody>
          <a:bodyPr vert="horz" lIns="91440" tIns="45720" rIns="91440" bIns="0" rtlCol="0" anchor="b">
            <a:normAutofit/>
          </a:bodyPr>
          <a:lstStyle/>
          <a:p>
            <a:pPr algn="l"/>
            <a:r>
              <a:rPr lang="en-US" sz="4400"/>
              <a:t>Rescuers aboard </a:t>
            </a:r>
            <a:br>
              <a:rPr lang="en-US" sz="4400"/>
            </a:br>
            <a:r>
              <a:rPr lang="en-US" sz="4400"/>
              <a:t>Helicopters</a:t>
            </a:r>
          </a:p>
        </p:txBody>
      </p:sp>
      <p:sp>
        <p:nvSpPr>
          <p:cNvPr id="3" name="Content Placeholder 2">
            <a:extLst>
              <a:ext uri="{FF2B5EF4-FFF2-40B4-BE49-F238E27FC236}">
                <a16:creationId xmlns:a16="http://schemas.microsoft.com/office/drawing/2014/main" id="{6E2CC2B5-F88A-4C96-B3FD-7E558737E5E1}"/>
              </a:ext>
            </a:extLst>
          </p:cNvPr>
          <p:cNvSpPr>
            <a:spLocks noGrp="1"/>
          </p:cNvSpPr>
          <p:nvPr>
            <p:ph idx="1"/>
          </p:nvPr>
        </p:nvSpPr>
        <p:spPr>
          <a:xfrm>
            <a:off x="4065511" y="4669144"/>
            <a:ext cx="6832499" cy="716529"/>
          </a:xfrm>
        </p:spPr>
        <p:txBody>
          <a:bodyPr vert="horz" lIns="91440" tIns="91440" rIns="91440" bIns="91440" rtlCol="0">
            <a:normAutofit/>
          </a:bodyPr>
          <a:lstStyle/>
          <a:p>
            <a:pPr marL="0" indent="0">
              <a:lnSpc>
                <a:spcPct val="110000"/>
              </a:lnSpc>
              <a:buNone/>
            </a:pPr>
            <a:r>
              <a:rPr lang="en-US" sz="1600" cap="all">
                <a:solidFill>
                  <a:srgbClr val="FFFFFE"/>
                </a:solidFill>
              </a:rPr>
              <a:t>Flying conditions can quickly deteriorate, and a flight in does not guarantee a flight out.</a:t>
            </a:r>
          </a:p>
        </p:txBody>
      </p:sp>
    </p:spTree>
    <p:extLst>
      <p:ext uri="{BB962C8B-B14F-4D97-AF65-F5344CB8AC3E}">
        <p14:creationId xmlns:p14="http://schemas.microsoft.com/office/powerpoint/2010/main" val="693410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9D005-22C5-49A7-AE3D-6B2947897AAD}"/>
              </a:ext>
            </a:extLst>
          </p:cNvPr>
          <p:cNvSpPr>
            <a:spLocks noGrp="1"/>
          </p:cNvSpPr>
          <p:nvPr>
            <p:ph type="title"/>
          </p:nvPr>
        </p:nvSpPr>
        <p:spPr>
          <a:xfrm>
            <a:off x="1451580" y="804520"/>
            <a:ext cx="4176815" cy="1049235"/>
          </a:xfrm>
        </p:spPr>
        <p:txBody>
          <a:bodyPr>
            <a:normAutofit/>
          </a:bodyPr>
          <a:lstStyle/>
          <a:p>
            <a:r>
              <a:rPr lang="en-US" sz="3000" b="1"/>
              <a:t>Rescuers aboard </a:t>
            </a:r>
            <a:br>
              <a:rPr lang="en-US" sz="3000" b="1"/>
            </a:br>
            <a:r>
              <a:rPr lang="en-US" sz="3000" b="1"/>
              <a:t>Helicopters</a:t>
            </a:r>
          </a:p>
        </p:txBody>
      </p:sp>
      <p:sp>
        <p:nvSpPr>
          <p:cNvPr id="3" name="Content Placeholder 2">
            <a:extLst>
              <a:ext uri="{FF2B5EF4-FFF2-40B4-BE49-F238E27FC236}">
                <a16:creationId xmlns:a16="http://schemas.microsoft.com/office/drawing/2014/main" id="{6E2CC2B5-F88A-4C96-B3FD-7E558737E5E1}"/>
              </a:ext>
            </a:extLst>
          </p:cNvPr>
          <p:cNvSpPr>
            <a:spLocks noGrp="1"/>
          </p:cNvSpPr>
          <p:nvPr>
            <p:ph idx="1"/>
          </p:nvPr>
        </p:nvSpPr>
        <p:spPr>
          <a:xfrm>
            <a:off x="1451581" y="2015732"/>
            <a:ext cx="4172515" cy="3450613"/>
          </a:xfrm>
        </p:spPr>
        <p:txBody>
          <a:bodyPr>
            <a:normAutofit/>
          </a:bodyPr>
          <a:lstStyle/>
          <a:p>
            <a:r>
              <a:rPr lang="en-US" dirty="0"/>
              <a:t>Rescuers should study their topographic map carefully before takeoff and look for prominent landmarks as soon as the ship is airborne. </a:t>
            </a:r>
          </a:p>
        </p:txBody>
      </p:sp>
      <p:pic>
        <p:nvPicPr>
          <p:cNvPr id="5" name="Picture 4" descr="A person standing in a room&#10;&#10;Description automatically generated">
            <a:extLst>
              <a:ext uri="{FF2B5EF4-FFF2-40B4-BE49-F238E27FC236}">
                <a16:creationId xmlns:a16="http://schemas.microsoft.com/office/drawing/2014/main" id="{37A8B037-1DA4-41C9-9623-3AB467862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334739"/>
            <a:ext cx="4960442" cy="3602450"/>
          </a:xfrm>
          <a:prstGeom prst="rect">
            <a:avLst/>
          </a:prstGeom>
        </p:spPr>
      </p:pic>
    </p:spTree>
    <p:extLst>
      <p:ext uri="{BB962C8B-B14F-4D97-AF65-F5344CB8AC3E}">
        <p14:creationId xmlns:p14="http://schemas.microsoft.com/office/powerpoint/2010/main" val="394129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25">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8" name="Straight Connector 27">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sitting, people, luggage&#10;&#10;Description automatically generated">
            <a:extLst>
              <a:ext uri="{FF2B5EF4-FFF2-40B4-BE49-F238E27FC236}">
                <a16:creationId xmlns:a16="http://schemas.microsoft.com/office/drawing/2014/main" id="{7C521660-94D3-4E13-8EE6-820453B06FEE}"/>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9112" r="-1" b="8769"/>
          <a:stretch/>
        </p:blipFill>
        <p:spPr>
          <a:xfrm>
            <a:off x="20" y="10"/>
            <a:ext cx="12191675" cy="6857990"/>
          </a:xfrm>
          <a:prstGeom prst="rect">
            <a:avLst/>
          </a:prstGeom>
        </p:spPr>
      </p:pic>
      <p:sp>
        <p:nvSpPr>
          <p:cNvPr id="4" name="Title 3">
            <a:extLst>
              <a:ext uri="{FF2B5EF4-FFF2-40B4-BE49-F238E27FC236}">
                <a16:creationId xmlns:a16="http://schemas.microsoft.com/office/drawing/2014/main" id="{7F5C04EC-24A6-406B-90C5-8CB174F5193F}"/>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3700">
                <a:solidFill>
                  <a:schemeClr val="tx1"/>
                </a:solidFill>
              </a:rPr>
              <a:t>leadership should always choose rescuers experienced with helicopter operations and proven to have stomachs strong enough for helicopter flying.</a:t>
            </a:r>
          </a:p>
        </p:txBody>
      </p:sp>
      <p:cxnSp>
        <p:nvCxnSpPr>
          <p:cNvPr id="32" name="Straight Connector 31">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052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og wearing a costume&#10;&#10;Description automatically generated">
            <a:extLst>
              <a:ext uri="{FF2B5EF4-FFF2-40B4-BE49-F238E27FC236}">
                <a16:creationId xmlns:a16="http://schemas.microsoft.com/office/drawing/2014/main" id="{EA00AF74-23C8-4FCE-89E7-F8D0DF3BBA4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3"/>
          <a:stretch/>
        </p:blipFill>
        <p:spPr>
          <a:xfrm>
            <a:off x="305" y="10"/>
            <a:ext cx="12191695"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16">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D7DDBAD6-1744-46D6-8697-57151E288877}"/>
              </a:ext>
            </a:extLst>
          </p:cNvPr>
          <p:cNvSpPr>
            <a:spLocks noGrp="1"/>
          </p:cNvSpPr>
          <p:nvPr>
            <p:ph type="title"/>
          </p:nvPr>
        </p:nvSpPr>
        <p:spPr>
          <a:xfrm>
            <a:off x="1130271" y="1193800"/>
            <a:ext cx="3193050" cy="4699000"/>
          </a:xfrm>
        </p:spPr>
        <p:txBody>
          <a:bodyPr anchor="ctr">
            <a:normAutofit/>
          </a:bodyPr>
          <a:lstStyle/>
          <a:p>
            <a:r>
              <a:rPr lang="en-US">
                <a:solidFill>
                  <a:schemeClr val="tx1"/>
                </a:solidFill>
              </a:rPr>
              <a:t>Dogs aboard </a:t>
            </a:r>
            <a:br>
              <a:rPr lang="en-US">
                <a:solidFill>
                  <a:schemeClr val="tx1"/>
                </a:solidFill>
              </a:rPr>
            </a:br>
            <a:r>
              <a:rPr lang="en-US">
                <a:solidFill>
                  <a:schemeClr val="tx1"/>
                </a:solidFill>
              </a:rPr>
              <a:t>Helicopters</a:t>
            </a:r>
          </a:p>
        </p:txBody>
      </p:sp>
      <p:cxnSp>
        <p:nvCxnSpPr>
          <p:cNvPr id="26" name="Straight Connector 1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523DB6C-91F5-487F-A4FD-EEC51E5133B1}"/>
              </a:ext>
            </a:extLst>
          </p:cNvPr>
          <p:cNvSpPr>
            <a:spLocks noGrp="1"/>
          </p:cNvSpPr>
          <p:nvPr>
            <p:ph idx="1"/>
          </p:nvPr>
        </p:nvSpPr>
        <p:spPr>
          <a:xfrm>
            <a:off x="4976636" y="1193800"/>
            <a:ext cx="6085091" cy="4699000"/>
          </a:xfrm>
        </p:spPr>
        <p:txBody>
          <a:bodyPr anchor="ctr">
            <a:normAutofit/>
          </a:bodyPr>
          <a:lstStyle/>
          <a:p>
            <a:r>
              <a:rPr lang="en-US"/>
              <a:t>Search and rescue dogs can be trained to ride in helicopters. </a:t>
            </a:r>
          </a:p>
          <a:p>
            <a:r>
              <a:rPr lang="en-US"/>
              <a:t>dogs have very sensitive ears and they react to vibrations - especially low frequency vibrations.</a:t>
            </a:r>
            <a:endParaRPr lang="en-US" dirty="0"/>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975311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DDBAD6-1744-46D6-8697-57151E288877}"/>
              </a:ext>
            </a:extLst>
          </p:cNvPr>
          <p:cNvSpPr>
            <a:spLocks noGrp="1"/>
          </p:cNvSpPr>
          <p:nvPr>
            <p:ph type="title"/>
          </p:nvPr>
        </p:nvSpPr>
        <p:spPr>
          <a:xfrm>
            <a:off x="5188043" y="804520"/>
            <a:ext cx="5550355" cy="1049235"/>
          </a:xfrm>
        </p:spPr>
        <p:txBody>
          <a:bodyPr>
            <a:normAutofit/>
          </a:bodyPr>
          <a:lstStyle/>
          <a:p>
            <a:r>
              <a:rPr lang="en-US" dirty="0"/>
              <a:t>Dogs aboard </a:t>
            </a:r>
            <a:br>
              <a:rPr lang="en-US" dirty="0"/>
            </a:br>
            <a:r>
              <a:rPr lang="en-US" dirty="0"/>
              <a:t>Helicopters</a:t>
            </a:r>
          </a:p>
        </p:txBody>
      </p:sp>
      <p:grpSp>
        <p:nvGrpSpPr>
          <p:cNvPr id="25" name="Group 24">
            <a:extLst>
              <a:ext uri="{FF2B5EF4-FFF2-40B4-BE49-F238E27FC236}">
                <a16:creationId xmlns:a16="http://schemas.microsoft.com/office/drawing/2014/main" id="{EB69A38F-B342-48D1-884F-03267367F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26" name="Rectangle 25">
              <a:extLst>
                <a:ext uri="{FF2B5EF4-FFF2-40B4-BE49-F238E27FC236}">
                  <a16:creationId xmlns:a16="http://schemas.microsoft.com/office/drawing/2014/main" id="{88B2160C-762E-4543-AE7E-CB66A8469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126887-BFD9-4BE3-BF55-BE2524AF2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icture containing car, person, truck, sitting&#10;&#10;Description automatically generated">
            <a:extLst>
              <a:ext uri="{FF2B5EF4-FFF2-40B4-BE49-F238E27FC236}">
                <a16:creationId xmlns:a16="http://schemas.microsoft.com/office/drawing/2014/main" id="{7B8D398A-6A27-46FE-800F-91D224D658D9}"/>
              </a:ext>
            </a:extLst>
          </p:cNvPr>
          <p:cNvPicPr>
            <a:picLocks noChangeAspect="1"/>
          </p:cNvPicPr>
          <p:nvPr/>
        </p:nvPicPr>
        <p:blipFill rotWithShape="1">
          <a:blip r:embed="rId3">
            <a:extLst>
              <a:ext uri="{28A0092B-C50C-407E-A947-70E740481C1C}">
                <a14:useLocalDpi xmlns:a14="http://schemas.microsoft.com/office/drawing/2010/main" val="0"/>
              </a:ext>
            </a:extLst>
          </a:blip>
          <a:srcRect l="22953" r="28870" b="2"/>
          <a:stretch/>
        </p:blipFill>
        <p:spPr>
          <a:xfrm>
            <a:off x="1285438" y="1116345"/>
            <a:ext cx="2799103" cy="3866172"/>
          </a:xfrm>
          <a:prstGeom prst="rect">
            <a:avLst/>
          </a:prstGeom>
        </p:spPr>
      </p:pic>
      <p:graphicFrame>
        <p:nvGraphicFramePr>
          <p:cNvPr id="6" name="Content Placeholder 3">
            <a:extLst>
              <a:ext uri="{FF2B5EF4-FFF2-40B4-BE49-F238E27FC236}">
                <a16:creationId xmlns:a16="http://schemas.microsoft.com/office/drawing/2014/main" id="{77F571C3-2B2D-4D00-8069-06B7629D5962}"/>
              </a:ext>
            </a:extLst>
          </p:cNvPr>
          <p:cNvGraphicFramePr>
            <a:graphicFrameLocks noGrp="1"/>
          </p:cNvGraphicFramePr>
          <p:nvPr>
            <p:ph idx="1"/>
            <p:extLst>
              <p:ext uri="{D42A27DB-BD31-4B8C-83A1-F6EECF244321}">
                <p14:modId xmlns:p14="http://schemas.microsoft.com/office/powerpoint/2010/main" val="3910984736"/>
              </p:ext>
            </p:extLst>
          </p:nvPr>
        </p:nvGraphicFramePr>
        <p:xfrm>
          <a:off x="5188043" y="2015732"/>
          <a:ext cx="5550355" cy="3450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28807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7965C3-8FCA-4983-8661-F08084677AB3}"/>
              </a:ext>
            </a:extLst>
          </p:cNvPr>
          <p:cNvSpPr>
            <a:spLocks noGrp="1"/>
          </p:cNvSpPr>
          <p:nvPr>
            <p:ph type="title"/>
          </p:nvPr>
        </p:nvSpPr>
        <p:spPr>
          <a:xfrm>
            <a:off x="1451579" y="804519"/>
            <a:ext cx="9291215" cy="1049235"/>
          </a:xfrm>
        </p:spPr>
        <p:txBody>
          <a:bodyPr>
            <a:normAutofit/>
          </a:bodyPr>
          <a:lstStyle/>
          <a:p>
            <a:r>
              <a:rPr lang="en-US" b="1" dirty="0"/>
              <a:t>Searching From </a:t>
            </a:r>
            <a:br>
              <a:rPr lang="en-US" b="1" dirty="0"/>
            </a:br>
            <a:r>
              <a:rPr lang="en-US" b="1" dirty="0"/>
              <a:t>Helicopters </a:t>
            </a:r>
          </a:p>
        </p:txBody>
      </p:sp>
      <p:cxnSp>
        <p:nvCxnSpPr>
          <p:cNvPr id="16"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7"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18" name="Content Placeholder 2">
            <a:extLst>
              <a:ext uri="{FF2B5EF4-FFF2-40B4-BE49-F238E27FC236}">
                <a16:creationId xmlns:a16="http://schemas.microsoft.com/office/drawing/2014/main" id="{5F544AAA-CEAA-458B-BC98-3AE980D2933D}"/>
              </a:ext>
            </a:extLst>
          </p:cNvPr>
          <p:cNvGraphicFramePr>
            <a:graphicFrameLocks noGrp="1"/>
          </p:cNvGraphicFramePr>
          <p:nvPr>
            <p:ph idx="1"/>
            <p:extLst>
              <p:ext uri="{D42A27DB-BD31-4B8C-83A1-F6EECF244321}">
                <p14:modId xmlns:p14="http://schemas.microsoft.com/office/powerpoint/2010/main" val="753968957"/>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792201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0</TotalTime>
  <Words>887</Words>
  <Application>Microsoft Office PowerPoint</Application>
  <PresentationFormat>Widescreen</PresentationFormat>
  <Paragraphs>61</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Rockwell</vt:lpstr>
      <vt:lpstr>Gallery</vt:lpstr>
      <vt:lpstr>THE RESCUE COMPANY 1</vt:lpstr>
      <vt:lpstr>Rescue Helicopter  Operations </vt:lpstr>
      <vt:lpstr>Rescuers aboard  Helicopters</vt:lpstr>
      <vt:lpstr>Rescuers aboard  Helicopters</vt:lpstr>
      <vt:lpstr>Rescuers aboard  Helicopters</vt:lpstr>
      <vt:lpstr>leadership should always choose rescuers experienced with helicopter operations and proven to have stomachs strong enough for helicopter flying.</vt:lpstr>
      <vt:lpstr>Dogs aboard  Helicopters</vt:lpstr>
      <vt:lpstr>Dogs aboard  Helicopters</vt:lpstr>
      <vt:lpstr>Searching From  Helicopters </vt:lpstr>
      <vt:lpstr>Extrication of  Subjects by  Helicopter </vt:lpstr>
      <vt:lpstr>Extricating Uninjured Search  Subjects </vt:lpstr>
      <vt:lpstr>Extricating Uninjured Search  Subjects </vt:lpstr>
      <vt:lpstr>Extricating injured Victims</vt:lpstr>
      <vt:lpstr>Emergency Procedures</vt:lpstr>
      <vt:lpstr>Emergency Procedures</vt:lpstr>
      <vt:lpstr>Risk Management Process</vt:lpstr>
      <vt:lpstr>Risk Management Process</vt:lpstr>
      <vt:lpstr>Accept No Unnecessary Risk</vt:lpstr>
      <vt:lpstr>Accept Necessary Risk When Benefits Outweigh Costs</vt:lpstr>
      <vt:lpstr>Make Risk Decisions at the Appropriate Level</vt:lpstr>
      <vt:lpstr>Public Aircraft Regulations- FAA </vt:lpstr>
      <vt:lpstr>Public Aircraft</vt:lpstr>
      <vt:lpstr>Rotorcraft External Load Operations- Public Aircraft </vt:lpstr>
      <vt:lpstr>Public Aircraft</vt:lpstr>
      <vt:lpstr>FAR Part 133.31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RESCUE COMPANY 1</dc:title>
  <dc:creator>Carlos Tavarez</dc:creator>
  <cp:lastModifiedBy>Carlos Tavarez</cp:lastModifiedBy>
  <cp:revision>1</cp:revision>
  <dcterms:created xsi:type="dcterms:W3CDTF">2020-08-29T01:08:21Z</dcterms:created>
  <dcterms:modified xsi:type="dcterms:W3CDTF">2020-08-29T01:08:36Z</dcterms:modified>
</cp:coreProperties>
</file>