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2" r:id="rId11"/>
    <p:sldId id="273" r:id="rId12"/>
    <p:sldId id="274" r:id="rId13"/>
    <p:sldId id="276" r:id="rId14"/>
    <p:sldId id="307" r:id="rId15"/>
    <p:sldId id="277" r:id="rId16"/>
    <p:sldId id="278" r:id="rId17"/>
    <p:sldId id="308" r:id="rId18"/>
    <p:sldId id="309" r:id="rId19"/>
    <p:sldId id="275" r:id="rId20"/>
    <p:sldId id="270" r:id="rId21"/>
    <p:sldId id="310" r:id="rId22"/>
    <p:sldId id="279" r:id="rId23"/>
    <p:sldId id="280" r:id="rId24"/>
    <p:sldId id="311" r:id="rId25"/>
    <p:sldId id="281" r:id="rId26"/>
    <p:sldId id="282" r:id="rId27"/>
    <p:sldId id="312" r:id="rId28"/>
    <p:sldId id="283" r:id="rId29"/>
    <p:sldId id="271" r:id="rId30"/>
    <p:sldId id="313" r:id="rId31"/>
    <p:sldId id="262" r:id="rId32"/>
    <p:sldId id="314" r:id="rId33"/>
    <p:sldId id="315" r:id="rId34"/>
    <p:sldId id="316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6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70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4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87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5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24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139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54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42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51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982BA-5151-4D15-94DB-04398DFF69AC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43A7D3D-4580-4674-910D-6E96DD8D5B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0211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6B36336-49FA-437D-9FB9-EDE83E672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RESCUE COMPANY 1</a:t>
            </a:r>
          </a:p>
        </p:txBody>
      </p:sp>
    </p:spTree>
    <p:extLst>
      <p:ext uri="{BB962C8B-B14F-4D97-AF65-F5344CB8AC3E}">
        <p14:creationId xmlns:p14="http://schemas.microsoft.com/office/powerpoint/2010/main" val="3277405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01BF23-0357-4E3B-8CBA-571E95433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Working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F5287-3A5C-42C6-82CB-51087DC50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working end is attached to the item being rigged or hauled. </a:t>
            </a:r>
          </a:p>
          <a:p>
            <a:r>
              <a:rPr lang="en-US" dirty="0"/>
              <a:t>Think of it as the end of the rope working or currently occupied. </a:t>
            </a:r>
          </a:p>
        </p:txBody>
      </p:sp>
    </p:spTree>
    <p:extLst>
      <p:ext uri="{BB962C8B-B14F-4D97-AF65-F5344CB8AC3E}">
        <p14:creationId xmlns:p14="http://schemas.microsoft.com/office/powerpoint/2010/main" val="28388645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791FC-B906-4AD3-A423-456EBF95F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Standing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6B4F7-EA01-4E84-8CBA-14620ED52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standing part of a rope includes all the rope excluding the working end.</a:t>
            </a:r>
          </a:p>
        </p:txBody>
      </p:sp>
    </p:spTree>
    <p:extLst>
      <p:ext uri="{BB962C8B-B14F-4D97-AF65-F5344CB8AC3E}">
        <p14:creationId xmlns:p14="http://schemas.microsoft.com/office/powerpoint/2010/main" val="2298460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057B0-0BA1-4097-AE98-E922BF5E5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Running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48F9C-855D-4893-AA0D-FBABCC1E9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running end is the free end of the rope. </a:t>
            </a:r>
          </a:p>
          <a:p>
            <a:r>
              <a:rPr lang="en-US" dirty="0"/>
              <a:t>Sometimes it is called the free end. </a:t>
            </a:r>
          </a:p>
          <a:p>
            <a:r>
              <a:rPr lang="en-US" dirty="0"/>
              <a:t>It is part of the standing end of the rope and it is the section of the rope used to tie a knot, hitch or something else. </a:t>
            </a:r>
          </a:p>
        </p:txBody>
      </p:sp>
    </p:spTree>
    <p:extLst>
      <p:ext uri="{BB962C8B-B14F-4D97-AF65-F5344CB8AC3E}">
        <p14:creationId xmlns:p14="http://schemas.microsoft.com/office/powerpoint/2010/main" val="3917390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F0EB7-A557-4C6E-8535-EA40B59AF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Tying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E64CF-DB39-4995-89B5-44F21F68A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knots are selected because of their strength. </a:t>
            </a:r>
          </a:p>
          <a:p>
            <a:r>
              <a:rPr lang="en-US" dirty="0"/>
              <a:t>Some are chosen because a life might depend on the knot being "bombproof'. </a:t>
            </a:r>
          </a:p>
        </p:txBody>
      </p:sp>
    </p:spTree>
    <p:extLst>
      <p:ext uri="{BB962C8B-B14F-4D97-AF65-F5344CB8AC3E}">
        <p14:creationId xmlns:p14="http://schemas.microsoft.com/office/powerpoint/2010/main" val="1306351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F0EB7-A557-4C6E-8535-EA40B59AF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Tying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E64CF-DB39-4995-89B5-44F21F68A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knots are selected because they can be tied quickly and untied easily ( e.g. bowline). </a:t>
            </a:r>
          </a:p>
          <a:p>
            <a:r>
              <a:rPr lang="en-US" dirty="0"/>
              <a:t>Others have a specific purpose or functions (e.g. double fisherman, Prusik, water knot). </a:t>
            </a:r>
          </a:p>
        </p:txBody>
      </p:sp>
    </p:spTree>
    <p:extLst>
      <p:ext uri="{BB962C8B-B14F-4D97-AF65-F5344CB8AC3E}">
        <p14:creationId xmlns:p14="http://schemas.microsoft.com/office/powerpoint/2010/main" val="3171292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EB2B6-9602-40D3-B6DE-32C37C56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79DDD-2B39-4CA1-9764-44F5F7C68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knots are designed for specific uses and functions. </a:t>
            </a:r>
          </a:p>
          <a:p>
            <a:r>
              <a:rPr lang="en-US" dirty="0"/>
              <a:t>A sheet bend and double fisherman are designed to tie two ropes together.</a:t>
            </a:r>
          </a:p>
          <a:p>
            <a:r>
              <a:rPr lang="en-US" dirty="0"/>
              <a:t> A water knot is designed to tie two pieces of webbing together but not two ropes. </a:t>
            </a:r>
          </a:p>
          <a:p>
            <a:r>
              <a:rPr lang="en-US" dirty="0"/>
              <a:t>A bowline is designed to tie a loop in the rope. </a:t>
            </a:r>
          </a:p>
          <a:p>
            <a:r>
              <a:rPr lang="en-US" dirty="0"/>
              <a:t>A clove hitch is designed to tie a rope to a branch or peg. </a:t>
            </a:r>
          </a:p>
        </p:txBody>
      </p:sp>
    </p:spTree>
    <p:extLst>
      <p:ext uri="{BB962C8B-B14F-4D97-AF65-F5344CB8AC3E}">
        <p14:creationId xmlns:p14="http://schemas.microsoft.com/office/powerpoint/2010/main" val="320290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562C-4B89-44B4-A820-5D8129174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C202F-8818-4761-A874-0A40C65CF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Tie a knot in a rope and it will immediately lose 1/4 to ½ of its strength. </a:t>
            </a:r>
          </a:p>
          <a:p>
            <a:r>
              <a:rPr lang="en-US" dirty="0"/>
              <a:t>A figure eight retains roughly 75%-80% of its original strength. </a:t>
            </a:r>
          </a:p>
          <a:p>
            <a:r>
              <a:rPr lang="en-US" dirty="0"/>
              <a:t>In contrast, a square knot retains only 43%-47% of the rope's original strength</a:t>
            </a:r>
          </a:p>
        </p:txBody>
      </p:sp>
    </p:spTree>
    <p:extLst>
      <p:ext uri="{BB962C8B-B14F-4D97-AF65-F5344CB8AC3E}">
        <p14:creationId xmlns:p14="http://schemas.microsoft.com/office/powerpoint/2010/main" val="3365226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562C-4B89-44B4-A820-5D8129174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C202F-8818-4761-A874-0A40C65CF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knot creates a stress point where the fibers on the outside of the bend are stretched more and those on the inside of the bend are stretched less.</a:t>
            </a:r>
          </a:p>
          <a:p>
            <a:r>
              <a:rPr lang="en-US" dirty="0"/>
              <a:t>On the inside of the bend, the strands may even become compressed. </a:t>
            </a:r>
          </a:p>
          <a:p>
            <a:r>
              <a:rPr lang="en-US" dirty="0"/>
              <a:t>The differential in stresses can lead to rope failure at this point. </a:t>
            </a:r>
          </a:p>
        </p:txBody>
      </p:sp>
    </p:spTree>
    <p:extLst>
      <p:ext uri="{BB962C8B-B14F-4D97-AF65-F5344CB8AC3E}">
        <p14:creationId xmlns:p14="http://schemas.microsoft.com/office/powerpoint/2010/main" val="1736309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562C-4B89-44B4-A820-5D8129174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Strength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C202F-8818-4761-A874-0A40C65CF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good rule to remember is that when the object around which a rope is bent is at least four times the diameter of the rope (e.g. pulley, branch, a knot,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50031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4807E-B6F2-4A65-A6C5-AD6B4C04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Ease to Tie/Untie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3C86C-EB68-450F-B5E3-5EA43491A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knot should be relatively easy to tie. </a:t>
            </a:r>
          </a:p>
          <a:p>
            <a:r>
              <a:rPr lang="en-US" dirty="0"/>
              <a:t>When tying a line around a post or object, the bowline is easier and quicker to tie than a figure-8 follow-through. </a:t>
            </a:r>
          </a:p>
          <a:p>
            <a:r>
              <a:rPr lang="en-US" dirty="0"/>
              <a:t>In contrast, once under load, a double fisherman can be virtually impossible to untie. </a:t>
            </a:r>
          </a:p>
        </p:txBody>
      </p:sp>
    </p:spTree>
    <p:extLst>
      <p:ext uri="{BB962C8B-B14F-4D97-AF65-F5344CB8AC3E}">
        <p14:creationId xmlns:p14="http://schemas.microsoft.com/office/powerpoint/2010/main" val="86943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11FFE-6F14-48E0-9212-BD5ECD6C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Knots, Hitches, &amp; Bends</a:t>
            </a:r>
          </a:p>
        </p:txBody>
      </p:sp>
    </p:spTree>
    <p:extLst>
      <p:ext uri="{BB962C8B-B14F-4D97-AF65-F5344CB8AC3E}">
        <p14:creationId xmlns:p14="http://schemas.microsoft.com/office/powerpoint/2010/main" val="4432471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4F09-C5BA-4543-A55D-D8F6EA58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Setting and Dressed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4F206-4032-4356-82F7-3FF255B35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tying a knot, the knot is tied loosely. </a:t>
            </a:r>
          </a:p>
          <a:p>
            <a:r>
              <a:rPr lang="en-US" dirty="0"/>
              <a:t>Setting is the process of tightening the knot so that it becomes dressed. </a:t>
            </a:r>
          </a:p>
          <a:p>
            <a:r>
              <a:rPr lang="en-US" dirty="0"/>
              <a:t>A knot is dressed when it is configured properly. </a:t>
            </a:r>
          </a:p>
        </p:txBody>
      </p:sp>
    </p:spTree>
    <p:extLst>
      <p:ext uri="{BB962C8B-B14F-4D97-AF65-F5344CB8AC3E}">
        <p14:creationId xmlns:p14="http://schemas.microsoft.com/office/powerpoint/2010/main" val="644510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4F09-C5BA-4543-A55D-D8F6EA58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Setting and Dressed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4F206-4032-4356-82F7-3FF255B35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important because, a properly dressed knot makes for easier inspection </a:t>
            </a:r>
          </a:p>
          <a:p>
            <a:r>
              <a:rPr lang="en-US" dirty="0"/>
              <a:t>An improperly dressed knot can lose up to 50% of its strength. </a:t>
            </a:r>
          </a:p>
        </p:txBody>
      </p:sp>
    </p:spTree>
    <p:extLst>
      <p:ext uri="{BB962C8B-B14F-4D97-AF65-F5344CB8AC3E}">
        <p14:creationId xmlns:p14="http://schemas.microsoft.com/office/powerpoint/2010/main" val="1779925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0B88F-6F7B-4799-B191-7C53033FD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7C82B-E2BE-47ED-991C-E64DD34B7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important to determine that a knot is tied properly and is safe.</a:t>
            </a:r>
          </a:p>
          <a:p>
            <a:r>
              <a:rPr lang="en-US" dirty="0"/>
              <a:t> A figure-8 knot has a unique and distinct configuration. It looks like the figure eight. </a:t>
            </a:r>
          </a:p>
        </p:txBody>
      </p:sp>
    </p:spTree>
    <p:extLst>
      <p:ext uri="{BB962C8B-B14F-4D97-AF65-F5344CB8AC3E}">
        <p14:creationId xmlns:p14="http://schemas.microsoft.com/office/powerpoint/2010/main" val="3994441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073E-7AEC-48F7-8E5F-5F3D9A8DA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Amount of Rope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39F66-28CD-4A30-9F3A-4EF35BE7D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knots consume more rope than others. </a:t>
            </a:r>
          </a:p>
          <a:p>
            <a:r>
              <a:rPr lang="en-US" dirty="0"/>
              <a:t>A figure eight on a bight consumes 36% more rope than a bowline. </a:t>
            </a:r>
          </a:p>
          <a:p>
            <a:r>
              <a:rPr lang="en-US" dirty="0"/>
              <a:t>Yet both knots create loops in the end of a rope. </a:t>
            </a:r>
          </a:p>
        </p:txBody>
      </p:sp>
    </p:spTree>
    <p:extLst>
      <p:ext uri="{BB962C8B-B14F-4D97-AF65-F5344CB8AC3E}">
        <p14:creationId xmlns:p14="http://schemas.microsoft.com/office/powerpoint/2010/main" val="23881733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073E-7AEC-48F7-8E5F-5F3D9A8DA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Amount of Rope 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39F66-28CD-4A30-9F3A-4EF35BE7D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experiment was conducted with 8mm cord. </a:t>
            </a:r>
          </a:p>
          <a:p>
            <a:r>
              <a:rPr lang="en-US" dirty="0"/>
              <a:t>With a 2.5" loop, a bowline consumed 11.5 inches of cord. </a:t>
            </a:r>
          </a:p>
          <a:p>
            <a:r>
              <a:rPr lang="en-US" dirty="0"/>
              <a:t>Figure eight on a bight consumed 18 inches of cord or 36% more cord than a bowline. </a:t>
            </a:r>
          </a:p>
          <a:p>
            <a:r>
              <a:rPr lang="en-US" dirty="0"/>
              <a:t>The amount of rope consumed in tying the knot can affect its use. </a:t>
            </a:r>
          </a:p>
        </p:txBody>
      </p:sp>
    </p:spTree>
    <p:extLst>
      <p:ext uri="{BB962C8B-B14F-4D97-AF65-F5344CB8AC3E}">
        <p14:creationId xmlns:p14="http://schemas.microsoft.com/office/powerpoint/2010/main" val="650673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814577-A03F-4337-AD3D-D3C51016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Types of a 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B8EAB-CAF1-4252-AC31-502102C53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Laid</a:t>
            </a:r>
          </a:p>
          <a:p>
            <a:r>
              <a:rPr lang="en-US" dirty="0"/>
              <a:t>Braided </a:t>
            </a:r>
          </a:p>
          <a:p>
            <a:r>
              <a:rPr lang="en-US" dirty="0"/>
              <a:t>Kernmantle</a:t>
            </a:r>
          </a:p>
        </p:txBody>
      </p:sp>
    </p:spTree>
    <p:extLst>
      <p:ext uri="{BB962C8B-B14F-4D97-AF65-F5344CB8AC3E}">
        <p14:creationId xmlns:p14="http://schemas.microsoft.com/office/powerpoint/2010/main" val="862759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6511-5894-4C75-827D-FD8A59F9C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laid 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C1102-4221-4332-9228-2022C87B7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laid rope, the strands are usually twisted to be in opposition to each other </a:t>
            </a:r>
          </a:p>
          <a:p>
            <a:r>
              <a:rPr lang="en-US" dirty="0"/>
              <a:t>This encourages the rope from becoming unraveled. </a:t>
            </a:r>
          </a:p>
        </p:txBody>
      </p:sp>
    </p:spTree>
    <p:extLst>
      <p:ext uri="{BB962C8B-B14F-4D97-AF65-F5344CB8AC3E}">
        <p14:creationId xmlns:p14="http://schemas.microsoft.com/office/powerpoint/2010/main" val="6676392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6511-5894-4C75-827D-FD8A59F9C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laid 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C1102-4221-4332-9228-2022C87B7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major disadvantage of the laid rope is that abrasion cuts the outside strands which weaken the rope when that strand move inward and becomes a supporting strand.</a:t>
            </a:r>
          </a:p>
        </p:txBody>
      </p:sp>
    </p:spTree>
    <p:extLst>
      <p:ext uri="{BB962C8B-B14F-4D97-AF65-F5344CB8AC3E}">
        <p14:creationId xmlns:p14="http://schemas.microsoft.com/office/powerpoint/2010/main" val="1646628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56B5-C832-4587-B1D8-4E91E29E0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Kernmantle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ED407-D1D0-4951-8632-A26A35FE8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Kernmantle is comprised of the kern and the mantle. </a:t>
            </a:r>
          </a:p>
          <a:p>
            <a:r>
              <a:rPr lang="en-US" dirty="0"/>
              <a:t>The mantle is a woven outer sheathing that protects the kern. </a:t>
            </a:r>
          </a:p>
          <a:p>
            <a:r>
              <a:rPr lang="en-US" dirty="0"/>
              <a:t>Kernmantle ropes are either dynamic or static. </a:t>
            </a:r>
          </a:p>
          <a:p>
            <a:r>
              <a:rPr lang="en-US" dirty="0"/>
              <a:t>The kern in a dynamic rope consists of twisted strands of fibers.</a:t>
            </a:r>
          </a:p>
        </p:txBody>
      </p:sp>
    </p:spTree>
    <p:extLst>
      <p:ext uri="{BB962C8B-B14F-4D97-AF65-F5344CB8AC3E}">
        <p14:creationId xmlns:p14="http://schemas.microsoft.com/office/powerpoint/2010/main" val="20658015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9FFC0-F086-43B5-AE57-289EA04B8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Dynamic ropes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F9996-D009-4225-894B-43CAFB807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used in climbing and are designed to stretch. </a:t>
            </a:r>
          </a:p>
          <a:p>
            <a:r>
              <a:rPr lang="en-US" dirty="0"/>
              <a:t>Specifically, they are designed to absorb the fall of a climber. </a:t>
            </a:r>
          </a:p>
        </p:txBody>
      </p:sp>
    </p:spTree>
    <p:extLst>
      <p:ext uri="{BB962C8B-B14F-4D97-AF65-F5344CB8AC3E}">
        <p14:creationId xmlns:p14="http://schemas.microsoft.com/office/powerpoint/2010/main" val="20792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AC4A-86F4-4A28-BEAC-B4361941A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Knots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73079-2695-4DFD-B962-C7B8644A5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critical element in determining a knot is that when it is tied, it is self-contained and self ­supporting. </a:t>
            </a:r>
          </a:p>
          <a:p>
            <a:r>
              <a:rPr lang="en-US" dirty="0"/>
              <a:t>It does not need another object or rope to maintain the integrity of the knot (e.g. a hitch does). And, it does not tie two ropes together</a:t>
            </a:r>
          </a:p>
        </p:txBody>
      </p:sp>
    </p:spTree>
    <p:extLst>
      <p:ext uri="{BB962C8B-B14F-4D97-AF65-F5344CB8AC3E}">
        <p14:creationId xmlns:p14="http://schemas.microsoft.com/office/powerpoint/2010/main" val="34436908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9FFC0-F086-43B5-AE57-289EA04B8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static 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F9996-D009-4225-894B-43CAFB807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kern in a static rope consists of parallel unidirectional strands of fibers.</a:t>
            </a:r>
          </a:p>
          <a:p>
            <a:r>
              <a:rPr lang="en-US" dirty="0"/>
              <a:t> The design minimizes stretch. </a:t>
            </a:r>
          </a:p>
          <a:p>
            <a:r>
              <a:rPr lang="en-US" dirty="0"/>
              <a:t>They are used in rescue situations and not in lead climbing or in situations designed to absorb falls. </a:t>
            </a:r>
          </a:p>
        </p:txBody>
      </p:sp>
    </p:spTree>
    <p:extLst>
      <p:ext uri="{BB962C8B-B14F-4D97-AF65-F5344CB8AC3E}">
        <p14:creationId xmlns:p14="http://schemas.microsoft.com/office/powerpoint/2010/main" val="37053990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00E1C-B096-4632-AFC4-1B639EC8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Rope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8A845-CD85-4C81-A6E1-38A8227FE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Ropes are constructed out of nylon, spectra, and polypropylene as well as natural and other materials. </a:t>
            </a:r>
          </a:p>
        </p:txBody>
      </p:sp>
    </p:spTree>
    <p:extLst>
      <p:ext uri="{BB962C8B-B14F-4D97-AF65-F5344CB8AC3E}">
        <p14:creationId xmlns:p14="http://schemas.microsoft.com/office/powerpoint/2010/main" val="17765316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00E1C-B096-4632-AFC4-1B639EC8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Nylon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8A845-CD85-4C81-A6E1-38A8227FE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Nylon is one of the more common materials. </a:t>
            </a:r>
          </a:p>
          <a:p>
            <a:r>
              <a:rPr lang="en-US" dirty="0"/>
              <a:t>It is strong, flexible, and doesn't float in water.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131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00E1C-B096-4632-AFC4-1B639EC8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Spectra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8A845-CD85-4C81-A6E1-38A8227FE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Spectra is much stronger than nylon which is reflected in its cost. </a:t>
            </a:r>
          </a:p>
          <a:p>
            <a:r>
              <a:rPr lang="en-US" dirty="0"/>
              <a:t>Also, it floats. </a:t>
            </a:r>
          </a:p>
          <a:p>
            <a:r>
              <a:rPr lang="en-US" dirty="0"/>
              <a:t>In whitewater situations, spectra is often the rope of choice because it is strong and floats.</a:t>
            </a:r>
          </a:p>
        </p:txBody>
      </p:sp>
    </p:spTree>
    <p:extLst>
      <p:ext uri="{BB962C8B-B14F-4D97-AF65-F5344CB8AC3E}">
        <p14:creationId xmlns:p14="http://schemas.microsoft.com/office/powerpoint/2010/main" val="21985897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00E1C-B096-4632-AFC4-1B639EC85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Polypropylene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8A845-CD85-4C81-A6E1-38A8227FE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Polypropylene has less strength than nylon. </a:t>
            </a:r>
          </a:p>
          <a:p>
            <a:r>
              <a:rPr lang="en-US" dirty="0"/>
              <a:t>It is inexpensive and it floats in water. </a:t>
            </a:r>
          </a:p>
        </p:txBody>
      </p:sp>
    </p:spTree>
    <p:extLst>
      <p:ext uri="{BB962C8B-B14F-4D97-AF65-F5344CB8AC3E}">
        <p14:creationId xmlns:p14="http://schemas.microsoft.com/office/powerpoint/2010/main" val="4274014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98B2C-8A86-44D3-9186-1C9E96966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Hitch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7C6DE-E028-4D35-AF9B-1C19962AB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hitch needs an object or another rope to tie it. </a:t>
            </a:r>
          </a:p>
          <a:p>
            <a:r>
              <a:rPr lang="en-US" dirty="0"/>
              <a:t>Without the object or other rope, it will fall apart. </a:t>
            </a:r>
          </a:p>
          <a:p>
            <a:r>
              <a:rPr lang="en-US" dirty="0"/>
              <a:t>The other object or rope assists in maintaining its structure. </a:t>
            </a:r>
          </a:p>
        </p:txBody>
      </p:sp>
    </p:spTree>
    <p:extLst>
      <p:ext uri="{BB962C8B-B14F-4D97-AF65-F5344CB8AC3E}">
        <p14:creationId xmlns:p14="http://schemas.microsoft.com/office/powerpoint/2010/main" val="4216158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57A82-0A32-4DA1-B02E-22B7B8C2E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13DB9-D6E9-43CF-86B7-B92D11F96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Bends are used to tie two ropes together. </a:t>
            </a:r>
          </a:p>
          <a:p>
            <a:r>
              <a:rPr lang="en-US" dirty="0"/>
              <a:t>The water knot is used to tie the two ends of webbing together to create a sling. </a:t>
            </a:r>
          </a:p>
          <a:p>
            <a:r>
              <a:rPr lang="en-US" dirty="0"/>
              <a:t>Also, the water knot and double fisherman's knot are really bends. </a:t>
            </a:r>
          </a:p>
        </p:txBody>
      </p:sp>
    </p:spTree>
    <p:extLst>
      <p:ext uri="{BB962C8B-B14F-4D97-AF65-F5344CB8AC3E}">
        <p14:creationId xmlns:p14="http://schemas.microsoft.com/office/powerpoint/2010/main" val="336667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38A65-9781-4807-BF81-EB3BFC108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Families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77E48-E9AA-4AB2-891F-11E82C2CE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Examination of knots reveals that their internal structure tends to repeat itself in other knots. </a:t>
            </a:r>
          </a:p>
          <a:p>
            <a:r>
              <a:rPr lang="en-US" dirty="0"/>
              <a:t>This suggests that knots can be grouped into families. </a:t>
            </a:r>
          </a:p>
          <a:p>
            <a:r>
              <a:rPr lang="en-US" dirty="0"/>
              <a:t>Also, this helps when visually examining knots because the configurations are the same. </a:t>
            </a:r>
          </a:p>
        </p:txBody>
      </p:sp>
    </p:spTree>
    <p:extLst>
      <p:ext uri="{BB962C8B-B14F-4D97-AF65-F5344CB8AC3E}">
        <p14:creationId xmlns:p14="http://schemas.microsoft.com/office/powerpoint/2010/main" val="2476323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15FB-C180-4611-AD45-D599C218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a Rope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02BE9-0D7F-4687-A961-BDC6DF2A0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Bight </a:t>
            </a:r>
          </a:p>
          <a:p>
            <a:r>
              <a:rPr lang="en-US" dirty="0"/>
              <a:t>Loop </a:t>
            </a:r>
          </a:p>
          <a:p>
            <a:r>
              <a:rPr lang="en-US" dirty="0"/>
              <a:t>Working End</a:t>
            </a:r>
          </a:p>
          <a:p>
            <a:r>
              <a:rPr lang="en-US" dirty="0"/>
              <a:t>Standing End</a:t>
            </a:r>
          </a:p>
          <a:p>
            <a:r>
              <a:rPr lang="en-US" dirty="0"/>
              <a:t>Running End</a:t>
            </a:r>
          </a:p>
        </p:txBody>
      </p:sp>
    </p:spTree>
    <p:extLst>
      <p:ext uri="{BB962C8B-B14F-4D97-AF65-F5344CB8AC3E}">
        <p14:creationId xmlns:p14="http://schemas.microsoft.com/office/powerpoint/2010/main" val="2718143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15424-5F94-4CA5-9F5B-0C67ABC3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B3F33-AE1C-4121-A943-CD2148C8B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bight is a bend in the rope where the line comes back on itself but doesn't cross over itself. </a:t>
            </a:r>
          </a:p>
          <a:p>
            <a:r>
              <a:rPr lang="en-US" dirty="0"/>
              <a:t>It is a loop where the rope doesn't cross over itself. </a:t>
            </a:r>
          </a:p>
          <a:p>
            <a:r>
              <a:rPr lang="en-US" dirty="0"/>
              <a:t>It is usually taken out of the center of the rope. </a:t>
            </a:r>
          </a:p>
        </p:txBody>
      </p:sp>
    </p:spTree>
    <p:extLst>
      <p:ext uri="{BB962C8B-B14F-4D97-AF65-F5344CB8AC3E}">
        <p14:creationId xmlns:p14="http://schemas.microsoft.com/office/powerpoint/2010/main" val="3914838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770F-23AD-43F8-91F7-AAEB65412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E4046-69E0-4635-AFB9-FFAE8CA62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contrast with a bight, a loop is a turn in the rope where the lines cross over each other. </a:t>
            </a:r>
          </a:p>
          <a:p>
            <a:r>
              <a:rPr lang="en-US" dirty="0"/>
              <a:t>When tying a bowline, the first step is to make a loop. </a:t>
            </a:r>
          </a:p>
        </p:txBody>
      </p:sp>
    </p:spTree>
    <p:extLst>
      <p:ext uri="{BB962C8B-B14F-4D97-AF65-F5344CB8AC3E}">
        <p14:creationId xmlns:p14="http://schemas.microsoft.com/office/powerpoint/2010/main" val="92087186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1190</Words>
  <Application>Microsoft Office PowerPoint</Application>
  <PresentationFormat>Widescreen</PresentationFormat>
  <Paragraphs>117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Rockwell</vt:lpstr>
      <vt:lpstr>Gallery</vt:lpstr>
      <vt:lpstr>THE RESCUE COMPANY 1</vt:lpstr>
      <vt:lpstr>Knots, Hitches, &amp; Bends</vt:lpstr>
      <vt:lpstr>Knots</vt:lpstr>
      <vt:lpstr>Hitch</vt:lpstr>
      <vt:lpstr>Bends</vt:lpstr>
      <vt:lpstr>Families</vt:lpstr>
      <vt:lpstr>Parts of a Rope</vt:lpstr>
      <vt:lpstr>Bight</vt:lpstr>
      <vt:lpstr>Loop</vt:lpstr>
      <vt:lpstr>Working End</vt:lpstr>
      <vt:lpstr>Standing End</vt:lpstr>
      <vt:lpstr>Running End</vt:lpstr>
      <vt:lpstr>Tying Considerations</vt:lpstr>
      <vt:lpstr>Tying Considerations</vt:lpstr>
      <vt:lpstr>Function</vt:lpstr>
      <vt:lpstr>Strength</vt:lpstr>
      <vt:lpstr>Strength</vt:lpstr>
      <vt:lpstr>Strength</vt:lpstr>
      <vt:lpstr>Ease to Tie/Untie</vt:lpstr>
      <vt:lpstr>Setting and Dressed</vt:lpstr>
      <vt:lpstr>Setting and Dressed</vt:lpstr>
      <vt:lpstr>Inspection</vt:lpstr>
      <vt:lpstr>Amount of Rope Used</vt:lpstr>
      <vt:lpstr>Amount of Rope Used</vt:lpstr>
      <vt:lpstr>Types of a Rope</vt:lpstr>
      <vt:lpstr>laid rope</vt:lpstr>
      <vt:lpstr>laid rope</vt:lpstr>
      <vt:lpstr>Kernmantle</vt:lpstr>
      <vt:lpstr>Dynamic ropes</vt:lpstr>
      <vt:lpstr>static rope</vt:lpstr>
      <vt:lpstr>Rope construction</vt:lpstr>
      <vt:lpstr>Nylon</vt:lpstr>
      <vt:lpstr>Spectra</vt:lpstr>
      <vt:lpstr>Polypropylene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RESCUE COMPANY 1</dc:title>
  <dc:creator>Carlos Tavarez</dc:creator>
  <cp:lastModifiedBy>Carlos Tavarez</cp:lastModifiedBy>
  <cp:revision>28</cp:revision>
  <dcterms:created xsi:type="dcterms:W3CDTF">2020-10-01T01:10:45Z</dcterms:created>
  <dcterms:modified xsi:type="dcterms:W3CDTF">2020-10-01T02:10:31Z</dcterms:modified>
</cp:coreProperties>
</file>