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9" r:id="rId2"/>
    <p:sldId id="260" r:id="rId3"/>
    <p:sldId id="261" r:id="rId4"/>
    <p:sldId id="262" r:id="rId5"/>
    <p:sldId id="273" r:id="rId6"/>
    <p:sldId id="263" r:id="rId7"/>
    <p:sldId id="264" r:id="rId8"/>
    <p:sldId id="266" r:id="rId9"/>
    <p:sldId id="267" r:id="rId10"/>
    <p:sldId id="274" r:id="rId11"/>
    <p:sldId id="268" r:id="rId12"/>
    <p:sldId id="275"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6" d="100"/>
          <a:sy n="66" d="100"/>
        </p:scale>
        <p:origin x="102"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9.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C895B3F-32D3-47A3-90DE-177AB90856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0CAD37B-65F0-4698-A250-BFF234636CD4}">
      <dgm:prSet/>
      <dgm:spPr/>
      <dgm:t>
        <a:bodyPr/>
        <a:lstStyle/>
        <a:p>
          <a:r>
            <a:rPr lang="en-US"/>
            <a:t>Ensure all ropers are clear.</a:t>
          </a:r>
        </a:p>
      </dgm:t>
    </dgm:pt>
    <dgm:pt modelId="{4350FBD6-B169-4F7A-BB2D-C576BBE6D80D}" type="parTrans" cxnId="{25547DE2-D625-4149-B770-7893F051698B}">
      <dgm:prSet/>
      <dgm:spPr/>
      <dgm:t>
        <a:bodyPr/>
        <a:lstStyle/>
        <a:p>
          <a:endParaRPr lang="en-US"/>
        </a:p>
      </dgm:t>
    </dgm:pt>
    <dgm:pt modelId="{B6E919DC-3571-4234-8780-B261B4EAD68C}" type="sibTrans" cxnId="{25547DE2-D625-4149-B770-7893F051698B}">
      <dgm:prSet/>
      <dgm:spPr/>
      <dgm:t>
        <a:bodyPr/>
        <a:lstStyle/>
        <a:p>
          <a:endParaRPr lang="en-US"/>
        </a:p>
      </dgm:t>
    </dgm:pt>
    <dgm:pt modelId="{13CB9061-C4A3-4598-99FF-BCCC354F0AF0}">
      <dgm:prSet/>
      <dgm:spPr/>
      <dgm:t>
        <a:bodyPr/>
        <a:lstStyle/>
        <a:p>
          <a:r>
            <a:rPr lang="en-US"/>
            <a:t>If possible, descend or reposition helicopter over target to decrease tension on the rope.</a:t>
          </a:r>
        </a:p>
      </dgm:t>
    </dgm:pt>
    <dgm:pt modelId="{A00AF242-FA71-47C6-B9AB-507F0B41618F}" type="parTrans" cxnId="{46AD2C7E-8196-49DC-A1D0-AAFB3372C742}">
      <dgm:prSet/>
      <dgm:spPr/>
      <dgm:t>
        <a:bodyPr/>
        <a:lstStyle/>
        <a:p>
          <a:endParaRPr lang="en-US"/>
        </a:p>
      </dgm:t>
    </dgm:pt>
    <dgm:pt modelId="{EE9CCD85-3E55-4A7E-B278-E6CD1FB8CD17}" type="sibTrans" cxnId="{46AD2C7E-8196-49DC-A1D0-AAFB3372C742}">
      <dgm:prSet/>
      <dgm:spPr/>
      <dgm:t>
        <a:bodyPr/>
        <a:lstStyle/>
        <a:p>
          <a:endParaRPr lang="en-US"/>
        </a:p>
      </dgm:t>
    </dgm:pt>
    <dgm:pt modelId="{A68DB00F-93F4-4908-8DD9-26FC758956B1}">
      <dgm:prSet/>
      <dgm:spPr/>
      <dgm:t>
        <a:bodyPr/>
        <a:lstStyle/>
        <a:p>
          <a:r>
            <a:rPr lang="en-US"/>
            <a:t>If sufficient tension cannot be released in order to release the rope, the aircraft commander may command, "Cut rope."</a:t>
          </a:r>
        </a:p>
      </dgm:t>
    </dgm:pt>
    <dgm:pt modelId="{9A1E6361-BA29-4703-B6AF-04271C9DF255}" type="parTrans" cxnId="{A425AFA5-DF94-4851-9081-C8435C9DB622}">
      <dgm:prSet/>
      <dgm:spPr/>
      <dgm:t>
        <a:bodyPr/>
        <a:lstStyle/>
        <a:p>
          <a:endParaRPr lang="en-US"/>
        </a:p>
      </dgm:t>
    </dgm:pt>
    <dgm:pt modelId="{65E24474-61C5-4BF4-A796-D1A7F59691C6}" type="sibTrans" cxnId="{A425AFA5-DF94-4851-9081-C8435C9DB622}">
      <dgm:prSet/>
      <dgm:spPr/>
      <dgm:t>
        <a:bodyPr/>
        <a:lstStyle/>
        <a:p>
          <a:endParaRPr lang="en-US"/>
        </a:p>
      </dgm:t>
    </dgm:pt>
    <dgm:pt modelId="{D0C36D69-3A1B-4AB3-B8F3-2D6AFB3411B8}" type="pres">
      <dgm:prSet presAssocID="{0C895B3F-32D3-47A3-90DE-177AB90856DA}" presName="root" presStyleCnt="0">
        <dgm:presLayoutVars>
          <dgm:dir/>
          <dgm:resizeHandles val="exact"/>
        </dgm:presLayoutVars>
      </dgm:prSet>
      <dgm:spPr/>
    </dgm:pt>
    <dgm:pt modelId="{FF84CF6D-290B-44EB-9AF6-751E08E8ED5D}" type="pres">
      <dgm:prSet presAssocID="{60CAD37B-65F0-4698-A250-BFF234636CD4}" presName="compNode" presStyleCnt="0"/>
      <dgm:spPr/>
    </dgm:pt>
    <dgm:pt modelId="{6AE88999-1339-4BB4-91EE-1C3661EC7EDE}" type="pres">
      <dgm:prSet presAssocID="{60CAD37B-65F0-4698-A250-BFF234636CD4}" presName="bgRect" presStyleLbl="bgShp" presStyleIdx="0" presStyleCnt="3"/>
      <dgm:spPr/>
    </dgm:pt>
    <dgm:pt modelId="{C8436938-60CE-44E7-BCC2-DC2ED1B94D0A}" type="pres">
      <dgm:prSet presAssocID="{60CAD37B-65F0-4698-A250-BFF234636C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p Streamer"/>
        </a:ext>
      </dgm:extLst>
    </dgm:pt>
    <dgm:pt modelId="{CDA0C830-924C-45AF-AF69-468E9C00DC9B}" type="pres">
      <dgm:prSet presAssocID="{60CAD37B-65F0-4698-A250-BFF234636CD4}" presName="spaceRect" presStyleCnt="0"/>
      <dgm:spPr/>
    </dgm:pt>
    <dgm:pt modelId="{E710F864-B5FC-4C3D-9BB1-8B226746F159}" type="pres">
      <dgm:prSet presAssocID="{60CAD37B-65F0-4698-A250-BFF234636CD4}" presName="parTx" presStyleLbl="revTx" presStyleIdx="0" presStyleCnt="3">
        <dgm:presLayoutVars>
          <dgm:chMax val="0"/>
          <dgm:chPref val="0"/>
        </dgm:presLayoutVars>
      </dgm:prSet>
      <dgm:spPr/>
    </dgm:pt>
    <dgm:pt modelId="{41989E5E-8301-4E33-B620-225CF0EC95E7}" type="pres">
      <dgm:prSet presAssocID="{B6E919DC-3571-4234-8780-B261B4EAD68C}" presName="sibTrans" presStyleCnt="0"/>
      <dgm:spPr/>
    </dgm:pt>
    <dgm:pt modelId="{CF78F0B3-C627-4F74-88E9-355FE74D3079}" type="pres">
      <dgm:prSet presAssocID="{13CB9061-C4A3-4598-99FF-BCCC354F0AF0}" presName="compNode" presStyleCnt="0"/>
      <dgm:spPr/>
    </dgm:pt>
    <dgm:pt modelId="{43F94450-976E-4943-BA2E-51635DD96F57}" type="pres">
      <dgm:prSet presAssocID="{13CB9061-C4A3-4598-99FF-BCCC354F0AF0}" presName="bgRect" presStyleLbl="bgShp" presStyleIdx="1" presStyleCnt="3"/>
      <dgm:spPr/>
    </dgm:pt>
    <dgm:pt modelId="{BC7BDC48-9517-4026-975F-2D47FEDC7E4D}" type="pres">
      <dgm:prSet presAssocID="{13CB9061-C4A3-4598-99FF-BCCC354F0A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imbing"/>
        </a:ext>
      </dgm:extLst>
    </dgm:pt>
    <dgm:pt modelId="{B09D1DAF-D924-4FD9-8A01-2DEACFFA1E2A}" type="pres">
      <dgm:prSet presAssocID="{13CB9061-C4A3-4598-99FF-BCCC354F0AF0}" presName="spaceRect" presStyleCnt="0"/>
      <dgm:spPr/>
    </dgm:pt>
    <dgm:pt modelId="{36493AD4-EA38-4CB8-8C2A-BDBCF048E43D}" type="pres">
      <dgm:prSet presAssocID="{13CB9061-C4A3-4598-99FF-BCCC354F0AF0}" presName="parTx" presStyleLbl="revTx" presStyleIdx="1" presStyleCnt="3">
        <dgm:presLayoutVars>
          <dgm:chMax val="0"/>
          <dgm:chPref val="0"/>
        </dgm:presLayoutVars>
      </dgm:prSet>
      <dgm:spPr/>
    </dgm:pt>
    <dgm:pt modelId="{E9AAA901-D653-4900-9C72-4A7423F16739}" type="pres">
      <dgm:prSet presAssocID="{EE9CCD85-3E55-4A7E-B278-E6CD1FB8CD17}" presName="sibTrans" presStyleCnt="0"/>
      <dgm:spPr/>
    </dgm:pt>
    <dgm:pt modelId="{90573BB0-396A-4997-9F2E-7E49ECB82FC7}" type="pres">
      <dgm:prSet presAssocID="{A68DB00F-93F4-4908-8DD9-26FC758956B1}" presName="compNode" presStyleCnt="0"/>
      <dgm:spPr/>
    </dgm:pt>
    <dgm:pt modelId="{D9C35189-5929-49A2-A88E-2A69EE62DE39}" type="pres">
      <dgm:prSet presAssocID="{A68DB00F-93F4-4908-8DD9-26FC758956B1}" presName="bgRect" presStyleLbl="bgShp" presStyleIdx="2" presStyleCnt="3"/>
      <dgm:spPr/>
    </dgm:pt>
    <dgm:pt modelId="{2850B114-9D04-4D09-BDC3-BAFF602A4A87}" type="pres">
      <dgm:prSet presAssocID="{A68DB00F-93F4-4908-8DD9-26FC758956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ug boat"/>
        </a:ext>
      </dgm:extLst>
    </dgm:pt>
    <dgm:pt modelId="{FB067B8A-AA0C-47C4-BE8B-98499C4E1684}" type="pres">
      <dgm:prSet presAssocID="{A68DB00F-93F4-4908-8DD9-26FC758956B1}" presName="spaceRect" presStyleCnt="0"/>
      <dgm:spPr/>
    </dgm:pt>
    <dgm:pt modelId="{734FC629-D8EF-41E2-932E-7ACA83A6D5F9}" type="pres">
      <dgm:prSet presAssocID="{A68DB00F-93F4-4908-8DD9-26FC758956B1}" presName="parTx" presStyleLbl="revTx" presStyleIdx="2" presStyleCnt="3">
        <dgm:presLayoutVars>
          <dgm:chMax val="0"/>
          <dgm:chPref val="0"/>
        </dgm:presLayoutVars>
      </dgm:prSet>
      <dgm:spPr/>
    </dgm:pt>
  </dgm:ptLst>
  <dgm:cxnLst>
    <dgm:cxn modelId="{3088EE20-5757-4D43-AF32-4A98BA7CE8E3}" type="presOf" srcId="{60CAD37B-65F0-4698-A250-BFF234636CD4}" destId="{E710F864-B5FC-4C3D-9BB1-8B226746F159}" srcOrd="0" destOrd="0" presId="urn:microsoft.com/office/officeart/2018/2/layout/IconVerticalSolidList"/>
    <dgm:cxn modelId="{EAD7272C-FD3F-49FE-9733-A2B52B1FF35E}" type="presOf" srcId="{0C895B3F-32D3-47A3-90DE-177AB90856DA}" destId="{D0C36D69-3A1B-4AB3-B8F3-2D6AFB3411B8}" srcOrd="0" destOrd="0" presId="urn:microsoft.com/office/officeart/2018/2/layout/IconVerticalSolidList"/>
    <dgm:cxn modelId="{46AD2C7E-8196-49DC-A1D0-AAFB3372C742}" srcId="{0C895B3F-32D3-47A3-90DE-177AB90856DA}" destId="{13CB9061-C4A3-4598-99FF-BCCC354F0AF0}" srcOrd="1" destOrd="0" parTransId="{A00AF242-FA71-47C6-B9AB-507F0B41618F}" sibTransId="{EE9CCD85-3E55-4A7E-B278-E6CD1FB8CD17}"/>
    <dgm:cxn modelId="{E76252A3-C91C-48D0-96E9-D408914F7D15}" type="presOf" srcId="{13CB9061-C4A3-4598-99FF-BCCC354F0AF0}" destId="{36493AD4-EA38-4CB8-8C2A-BDBCF048E43D}" srcOrd="0" destOrd="0" presId="urn:microsoft.com/office/officeart/2018/2/layout/IconVerticalSolidList"/>
    <dgm:cxn modelId="{A425AFA5-DF94-4851-9081-C8435C9DB622}" srcId="{0C895B3F-32D3-47A3-90DE-177AB90856DA}" destId="{A68DB00F-93F4-4908-8DD9-26FC758956B1}" srcOrd="2" destOrd="0" parTransId="{9A1E6361-BA29-4703-B6AF-04271C9DF255}" sibTransId="{65E24474-61C5-4BF4-A796-D1A7F59691C6}"/>
    <dgm:cxn modelId="{B21198B4-6D9F-40AF-B192-E97817C896C9}" type="presOf" srcId="{A68DB00F-93F4-4908-8DD9-26FC758956B1}" destId="{734FC629-D8EF-41E2-932E-7ACA83A6D5F9}" srcOrd="0" destOrd="0" presId="urn:microsoft.com/office/officeart/2018/2/layout/IconVerticalSolidList"/>
    <dgm:cxn modelId="{25547DE2-D625-4149-B770-7893F051698B}" srcId="{0C895B3F-32D3-47A3-90DE-177AB90856DA}" destId="{60CAD37B-65F0-4698-A250-BFF234636CD4}" srcOrd="0" destOrd="0" parTransId="{4350FBD6-B169-4F7A-BB2D-C576BBE6D80D}" sibTransId="{B6E919DC-3571-4234-8780-B261B4EAD68C}"/>
    <dgm:cxn modelId="{E8C4D1EA-157E-4A10-AEFC-5AB8FE0551D4}" type="presParOf" srcId="{D0C36D69-3A1B-4AB3-B8F3-2D6AFB3411B8}" destId="{FF84CF6D-290B-44EB-9AF6-751E08E8ED5D}" srcOrd="0" destOrd="0" presId="urn:microsoft.com/office/officeart/2018/2/layout/IconVerticalSolidList"/>
    <dgm:cxn modelId="{F1AF31EC-B801-4C76-BED6-4D060F48A684}" type="presParOf" srcId="{FF84CF6D-290B-44EB-9AF6-751E08E8ED5D}" destId="{6AE88999-1339-4BB4-91EE-1C3661EC7EDE}" srcOrd="0" destOrd="0" presId="urn:microsoft.com/office/officeart/2018/2/layout/IconVerticalSolidList"/>
    <dgm:cxn modelId="{6B4CB03C-F713-4F3A-AB2D-69361DA8ACEB}" type="presParOf" srcId="{FF84CF6D-290B-44EB-9AF6-751E08E8ED5D}" destId="{C8436938-60CE-44E7-BCC2-DC2ED1B94D0A}" srcOrd="1" destOrd="0" presId="urn:microsoft.com/office/officeart/2018/2/layout/IconVerticalSolidList"/>
    <dgm:cxn modelId="{E4FBCE2F-2DC9-461C-80C6-0A4B0AEC1FB2}" type="presParOf" srcId="{FF84CF6D-290B-44EB-9AF6-751E08E8ED5D}" destId="{CDA0C830-924C-45AF-AF69-468E9C00DC9B}" srcOrd="2" destOrd="0" presId="urn:microsoft.com/office/officeart/2018/2/layout/IconVerticalSolidList"/>
    <dgm:cxn modelId="{38DD1389-36B3-46B1-8CA9-9911D988FB5F}" type="presParOf" srcId="{FF84CF6D-290B-44EB-9AF6-751E08E8ED5D}" destId="{E710F864-B5FC-4C3D-9BB1-8B226746F159}" srcOrd="3" destOrd="0" presId="urn:microsoft.com/office/officeart/2018/2/layout/IconVerticalSolidList"/>
    <dgm:cxn modelId="{DE494DA5-C962-43C9-965D-9237958AA716}" type="presParOf" srcId="{D0C36D69-3A1B-4AB3-B8F3-2D6AFB3411B8}" destId="{41989E5E-8301-4E33-B620-225CF0EC95E7}" srcOrd="1" destOrd="0" presId="urn:microsoft.com/office/officeart/2018/2/layout/IconVerticalSolidList"/>
    <dgm:cxn modelId="{FFE2B45F-FC8F-40F5-9BA6-3905533F6852}" type="presParOf" srcId="{D0C36D69-3A1B-4AB3-B8F3-2D6AFB3411B8}" destId="{CF78F0B3-C627-4F74-88E9-355FE74D3079}" srcOrd="2" destOrd="0" presId="urn:microsoft.com/office/officeart/2018/2/layout/IconVerticalSolidList"/>
    <dgm:cxn modelId="{B0B672BC-10DD-41C7-BFEA-F6CBF0F93E8F}" type="presParOf" srcId="{CF78F0B3-C627-4F74-88E9-355FE74D3079}" destId="{43F94450-976E-4943-BA2E-51635DD96F57}" srcOrd="0" destOrd="0" presId="urn:microsoft.com/office/officeart/2018/2/layout/IconVerticalSolidList"/>
    <dgm:cxn modelId="{308C31D8-0A5E-4600-80A3-286EA73B4B1F}" type="presParOf" srcId="{CF78F0B3-C627-4F74-88E9-355FE74D3079}" destId="{BC7BDC48-9517-4026-975F-2D47FEDC7E4D}" srcOrd="1" destOrd="0" presId="urn:microsoft.com/office/officeart/2018/2/layout/IconVerticalSolidList"/>
    <dgm:cxn modelId="{17CF2C72-4D0F-4727-AB30-19D0AA1030BC}" type="presParOf" srcId="{CF78F0B3-C627-4F74-88E9-355FE74D3079}" destId="{B09D1DAF-D924-4FD9-8A01-2DEACFFA1E2A}" srcOrd="2" destOrd="0" presId="urn:microsoft.com/office/officeart/2018/2/layout/IconVerticalSolidList"/>
    <dgm:cxn modelId="{36AD1C00-9F02-4F9E-B063-831194577E9A}" type="presParOf" srcId="{CF78F0B3-C627-4F74-88E9-355FE74D3079}" destId="{36493AD4-EA38-4CB8-8C2A-BDBCF048E43D}" srcOrd="3" destOrd="0" presId="urn:microsoft.com/office/officeart/2018/2/layout/IconVerticalSolidList"/>
    <dgm:cxn modelId="{44012592-557A-4101-877D-015E53D12880}" type="presParOf" srcId="{D0C36D69-3A1B-4AB3-B8F3-2D6AFB3411B8}" destId="{E9AAA901-D653-4900-9C72-4A7423F16739}" srcOrd="3" destOrd="0" presId="urn:microsoft.com/office/officeart/2018/2/layout/IconVerticalSolidList"/>
    <dgm:cxn modelId="{9B15110A-FE9A-45B2-8818-2489D71EF21B}" type="presParOf" srcId="{D0C36D69-3A1B-4AB3-B8F3-2D6AFB3411B8}" destId="{90573BB0-396A-4997-9F2E-7E49ECB82FC7}" srcOrd="4" destOrd="0" presId="urn:microsoft.com/office/officeart/2018/2/layout/IconVerticalSolidList"/>
    <dgm:cxn modelId="{9F897B09-D831-44DA-8473-53DE43ED5AD9}" type="presParOf" srcId="{90573BB0-396A-4997-9F2E-7E49ECB82FC7}" destId="{D9C35189-5929-49A2-A88E-2A69EE62DE39}" srcOrd="0" destOrd="0" presId="urn:microsoft.com/office/officeart/2018/2/layout/IconVerticalSolidList"/>
    <dgm:cxn modelId="{13AB9D80-29BF-4427-B98A-2DAEED38EB8F}" type="presParOf" srcId="{90573BB0-396A-4997-9F2E-7E49ECB82FC7}" destId="{2850B114-9D04-4D09-BDC3-BAFF602A4A87}" srcOrd="1" destOrd="0" presId="urn:microsoft.com/office/officeart/2018/2/layout/IconVerticalSolidList"/>
    <dgm:cxn modelId="{01B5E449-D764-4994-B0B2-CBCC84536539}" type="presParOf" srcId="{90573BB0-396A-4997-9F2E-7E49ECB82FC7}" destId="{FB067B8A-AA0C-47C4-BE8B-98499C4E1684}" srcOrd="2" destOrd="0" presId="urn:microsoft.com/office/officeart/2018/2/layout/IconVerticalSolidList"/>
    <dgm:cxn modelId="{BB24F50E-3E59-465E-BC45-5014C9DC863E}" type="presParOf" srcId="{90573BB0-396A-4997-9F2E-7E49ECB82FC7}" destId="{734FC629-D8EF-41E2-932E-7ACA83A6D5F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88999-1339-4BB4-91EE-1C3661EC7EDE}">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36938-60CE-44E7-BCC2-DC2ED1B94D0A}">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10F864-B5FC-4C3D-9BB1-8B226746F159}">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Ensure all ropers are clear.</a:t>
          </a:r>
        </a:p>
      </dsp:txBody>
      <dsp:txXfrm>
        <a:off x="1529865" y="566"/>
        <a:ext cx="4383571" cy="1324558"/>
      </dsp:txXfrm>
    </dsp:sp>
    <dsp:sp modelId="{43F94450-976E-4943-BA2E-51635DD96F57}">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BDC48-9517-4026-975F-2D47FEDC7E4D}">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493AD4-EA38-4CB8-8C2A-BDBCF048E43D}">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If possible, descend or reposition helicopter over target to decrease tension on the rope.</a:t>
          </a:r>
        </a:p>
      </dsp:txBody>
      <dsp:txXfrm>
        <a:off x="1529865" y="1656264"/>
        <a:ext cx="4383571" cy="1324558"/>
      </dsp:txXfrm>
    </dsp:sp>
    <dsp:sp modelId="{D9C35189-5929-49A2-A88E-2A69EE62DE39}">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0B114-9D04-4D09-BDC3-BAFF602A4A87}">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4FC629-D8EF-41E2-932E-7ACA83A6D5F9}">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If sufficient tension cannot be released in order to release the rope, the aircraft commander may command, "Cut rope."</a:t>
          </a:r>
        </a:p>
      </dsp:txBody>
      <dsp:txXfrm>
        <a:off x="1529865" y="3311963"/>
        <a:ext cx="4383571" cy="13245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9/1/2020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834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8897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869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4426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6071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470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20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2903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887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60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6969C88-B244-455D-A017-012B25B1ACDD}" type="datetimeFigureOut">
              <a:rPr lang="en-US" smtClean="0"/>
              <a:t>9/1/2020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26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6969C88-B244-455D-A017-012B25B1ACDD}" type="datetimeFigureOut">
              <a:rPr lang="en-US" smtClean="0"/>
              <a:pPr/>
              <a:t>9/1/2020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7CE569E-9B7C-4CB9-AB80-C0841F922CFF}"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9304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2" name="Rectangle 37">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39">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54" name="Straight Connector 41">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person, riding, wearing, holding&#10;&#10;Description automatically generated">
            <a:extLst>
              <a:ext uri="{FF2B5EF4-FFF2-40B4-BE49-F238E27FC236}">
                <a16:creationId xmlns:a16="http://schemas.microsoft.com/office/drawing/2014/main" id="{8FEC2728-FECB-4FCC-ADCE-AA4A51D15C92}"/>
              </a:ext>
            </a:extLst>
          </p:cNvPr>
          <p:cNvPicPr>
            <a:picLocks noChangeAspect="1"/>
          </p:cNvPicPr>
          <p:nvPr/>
        </p:nvPicPr>
        <p:blipFill rotWithShape="1">
          <a:blip r:embed="rId3">
            <a:extLst>
              <a:ext uri="{28A0092B-C50C-407E-A947-70E740481C1C}">
                <a14:useLocalDpi xmlns:a14="http://schemas.microsoft.com/office/drawing/2010/main" val="0"/>
              </a:ext>
            </a:extLst>
          </a:blip>
          <a:srcRect l="8574" t="11995" r="1" b="19435"/>
          <a:stretch/>
        </p:blipFill>
        <p:spPr>
          <a:xfrm>
            <a:off x="20" y="10"/>
            <a:ext cx="12191675" cy="6857990"/>
          </a:xfrm>
          <a:prstGeom prst="rect">
            <a:avLst/>
          </a:prstGeom>
        </p:spPr>
      </p:pic>
      <p:sp>
        <p:nvSpPr>
          <p:cNvPr id="55" name="Rectangle 43">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D9717-B95B-40AA-8A76-A4F306A6F525}"/>
              </a:ext>
            </a:extLst>
          </p:cNvPr>
          <p:cNvSpPr>
            <a:spLocks noGrp="1"/>
          </p:cNvSpPr>
          <p:nvPr>
            <p:ph type="title"/>
          </p:nvPr>
        </p:nvSpPr>
        <p:spPr>
          <a:xfrm>
            <a:off x="4065510" y="3236470"/>
            <a:ext cx="7487861" cy="1431984"/>
          </a:xfrm>
        </p:spPr>
        <p:txBody>
          <a:bodyPr vert="horz" lIns="91440" tIns="45720" rIns="91440" bIns="0" rtlCol="0" anchor="b">
            <a:normAutofit/>
          </a:bodyPr>
          <a:lstStyle/>
          <a:p>
            <a:pPr algn="l"/>
            <a:r>
              <a:rPr lang="en-US" sz="4400" b="1" dirty="0"/>
              <a:t>THE RESCUE COMPANY 1</a:t>
            </a:r>
          </a:p>
        </p:txBody>
      </p:sp>
    </p:spTree>
    <p:extLst>
      <p:ext uri="{BB962C8B-B14F-4D97-AF65-F5344CB8AC3E}">
        <p14:creationId xmlns:p14="http://schemas.microsoft.com/office/powerpoint/2010/main" val="88406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F246D9-C281-4B03-87E0-0DD393872F8A}"/>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Hung Roper</a:t>
            </a:r>
            <a:endParaRPr lang="en-US" sz="3600">
              <a:solidFill>
                <a:srgbClr val="FFFFFF"/>
              </a:solidFill>
            </a:endParaRPr>
          </a:p>
        </p:txBody>
      </p:sp>
      <p:sp useBgFill="1">
        <p:nvSpPr>
          <p:cNvPr id="12" name="Rectangle 11">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A5FC0AA-069D-4018-B87C-9F25F4ACC899}"/>
              </a:ext>
            </a:extLst>
          </p:cNvPr>
          <p:cNvSpPr>
            <a:spLocks noGrp="1"/>
          </p:cNvSpPr>
          <p:nvPr>
            <p:ph idx="1"/>
          </p:nvPr>
        </p:nvSpPr>
        <p:spPr>
          <a:xfrm>
            <a:off x="1451580" y="2965045"/>
            <a:ext cx="9436404" cy="3087524"/>
          </a:xfrm>
        </p:spPr>
        <p:txBody>
          <a:bodyPr>
            <a:normAutofit/>
          </a:bodyPr>
          <a:lstStyle/>
          <a:p>
            <a:r>
              <a:rPr lang="en-US" dirty="0"/>
              <a:t>The hung roper disconnects the safety line/carabiner from the rappel ropes and re-attaches them to his rappel seat. </a:t>
            </a:r>
          </a:p>
        </p:txBody>
      </p:sp>
    </p:spTree>
    <p:extLst>
      <p:ext uri="{BB962C8B-B14F-4D97-AF65-F5344CB8AC3E}">
        <p14:creationId xmlns:p14="http://schemas.microsoft.com/office/powerpoint/2010/main" val="380946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elicopter flying in the air&#10;&#10;Description automatically generated">
            <a:extLst>
              <a:ext uri="{FF2B5EF4-FFF2-40B4-BE49-F238E27FC236}">
                <a16:creationId xmlns:a16="http://schemas.microsoft.com/office/drawing/2014/main" id="{63358D7D-1424-415B-A508-8A001C43AEA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
          <a:stretch/>
        </p:blipFill>
        <p:spPr>
          <a:xfrm>
            <a:off x="0" y="0"/>
            <a:ext cx="12192000" cy="685800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5DF246D9-C281-4B03-87E0-0DD393872F8A}"/>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Hung Roper</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A5FC0AA-069D-4018-B87C-9F25F4ACC899}"/>
              </a:ext>
            </a:extLst>
          </p:cNvPr>
          <p:cNvSpPr>
            <a:spLocks noGrp="1"/>
          </p:cNvSpPr>
          <p:nvPr>
            <p:ph idx="1"/>
          </p:nvPr>
        </p:nvSpPr>
        <p:spPr>
          <a:xfrm>
            <a:off x="4976636" y="1193800"/>
            <a:ext cx="6085091" cy="4699000"/>
          </a:xfrm>
        </p:spPr>
        <p:txBody>
          <a:bodyPr anchor="ctr">
            <a:normAutofit/>
          </a:bodyPr>
          <a:lstStyle/>
          <a:p>
            <a:r>
              <a:rPr lang="en-US" dirty="0"/>
              <a:t>The HRST master secures the other end of the safety line with a suitable anchor knot to the anchor points oppo­site of the rappel system, leaving the last anchor point or the anchor closest to the ramp vacant.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264992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insect, plane, helicopter, airplane&#10;&#10;Description automatically generated">
            <a:extLst>
              <a:ext uri="{FF2B5EF4-FFF2-40B4-BE49-F238E27FC236}">
                <a16:creationId xmlns:a16="http://schemas.microsoft.com/office/drawing/2014/main" id="{4EBDDD32-542F-406D-8DC8-09685246F92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7809" r="-1" b="7919"/>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5DF246D9-C281-4B03-87E0-0DD393872F8A}"/>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Hung Roper</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A5FC0AA-069D-4018-B87C-9F25F4ACC899}"/>
              </a:ext>
            </a:extLst>
          </p:cNvPr>
          <p:cNvSpPr>
            <a:spLocks noGrp="1"/>
          </p:cNvSpPr>
          <p:nvPr>
            <p:ph idx="1"/>
          </p:nvPr>
        </p:nvSpPr>
        <p:spPr>
          <a:xfrm>
            <a:off x="4976636" y="1193800"/>
            <a:ext cx="6085091" cy="4699000"/>
          </a:xfrm>
        </p:spPr>
        <p:txBody>
          <a:bodyPr anchor="ctr">
            <a:normAutofit/>
          </a:bodyPr>
          <a:lstStyle/>
          <a:p>
            <a:r>
              <a:rPr lang="en-US" dirty="0"/>
              <a:t>On this anchor point, the HRST master attaches a steel locking carabiner. The HRST master then uses a </a:t>
            </a:r>
            <a:r>
              <a:rPr lang="en-US" dirty="0" err="1"/>
              <a:t>munter</a:t>
            </a:r>
            <a:r>
              <a:rPr lang="en-US" dirty="0"/>
              <a:t> hitch to attach the safety line to the same carabiner that is hooked to the anchor point.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62271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F246D9-C281-4B03-87E0-0DD393872F8A}"/>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Hung Roper</a:t>
            </a:r>
            <a:endParaRPr lang="en-US" sz="3600">
              <a:solidFill>
                <a:srgbClr val="FFFFFF"/>
              </a:solidFill>
            </a:endParaRPr>
          </a:p>
        </p:txBody>
      </p:sp>
      <p:sp useBgFill="1">
        <p:nvSpPr>
          <p:cNvPr id="12" name="Rectangle 11">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A5FC0AA-069D-4018-B87C-9F25F4ACC899}"/>
              </a:ext>
            </a:extLst>
          </p:cNvPr>
          <p:cNvSpPr>
            <a:spLocks noGrp="1"/>
          </p:cNvSpPr>
          <p:nvPr>
            <p:ph idx="1"/>
          </p:nvPr>
        </p:nvSpPr>
        <p:spPr>
          <a:xfrm>
            <a:off x="1451580" y="2965045"/>
            <a:ext cx="9436404" cy="3087524"/>
          </a:xfrm>
        </p:spPr>
        <p:txBody>
          <a:bodyPr>
            <a:normAutofit/>
          </a:bodyPr>
          <a:lstStyle/>
          <a:p>
            <a:r>
              <a:rPr lang="en-US" dirty="0"/>
              <a:t>The slack is removed from the safety line and the brake is applied. The </a:t>
            </a:r>
            <a:r>
              <a:rPr lang="en-US" dirty="0" err="1"/>
              <a:t>rappeller</a:t>
            </a:r>
            <a:r>
              <a:rPr lang="en-US" dirty="0"/>
              <a:t> is then instructed to free himself from the fouled rappel system.</a:t>
            </a:r>
          </a:p>
        </p:txBody>
      </p:sp>
    </p:spTree>
    <p:extLst>
      <p:ext uri="{BB962C8B-B14F-4D97-AF65-F5344CB8AC3E}">
        <p14:creationId xmlns:p14="http://schemas.microsoft.com/office/powerpoint/2010/main" val="1980951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young&#10;&#10;Description automatically generated">
            <a:extLst>
              <a:ext uri="{FF2B5EF4-FFF2-40B4-BE49-F238E27FC236}">
                <a16:creationId xmlns:a16="http://schemas.microsoft.com/office/drawing/2014/main" id="{BCDE68A7-3F67-4C53-8B7F-62164204A97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6459" r="798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1763FAD-B6B4-4BB3-9A16-7ACFC9B20706}"/>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Hung Roper</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300EC5-8741-4A2D-B767-412700285768}"/>
              </a:ext>
            </a:extLst>
          </p:cNvPr>
          <p:cNvSpPr>
            <a:spLocks noGrp="1"/>
          </p:cNvSpPr>
          <p:nvPr>
            <p:ph idx="1"/>
          </p:nvPr>
        </p:nvSpPr>
        <p:spPr>
          <a:xfrm>
            <a:off x="4976636" y="1193800"/>
            <a:ext cx="6085091" cy="4699000"/>
          </a:xfrm>
        </p:spPr>
        <p:txBody>
          <a:bodyPr anchor="ctr">
            <a:normAutofit/>
          </a:bodyPr>
          <a:lstStyle/>
          <a:p>
            <a:r>
              <a:rPr lang="en-US" dirty="0"/>
              <a:t>The rope Master lowers the hung roper to the ground, releasing tension on the safety rope (belay).</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605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outdoor, toy, blue, child&#10;&#10;Description automatically generated">
            <a:extLst>
              <a:ext uri="{FF2B5EF4-FFF2-40B4-BE49-F238E27FC236}">
                <a16:creationId xmlns:a16="http://schemas.microsoft.com/office/drawing/2014/main" id="{F35A377F-F1BB-4947-8F2E-F871C65E1CFD}"/>
              </a:ext>
            </a:extLst>
          </p:cNvPr>
          <p:cNvPicPr>
            <a:picLocks noChangeAspect="1"/>
          </p:cNvPicPr>
          <p:nvPr/>
        </p:nvPicPr>
        <p:blipFill rotWithShape="1">
          <a:blip r:embed="rId2">
            <a:extLst>
              <a:ext uri="{28A0092B-C50C-407E-A947-70E740481C1C}">
                <a14:useLocalDpi xmlns:a14="http://schemas.microsoft.com/office/drawing/2010/main" val="0"/>
              </a:ext>
            </a:extLst>
          </a:blip>
          <a:srcRect t="12571" r="-1" b="2840"/>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871D9C-13A6-4256-AB4C-6AF68C10A68C}"/>
              </a:ext>
            </a:extLst>
          </p:cNvPr>
          <p:cNvSpPr>
            <a:spLocks noGrp="1"/>
          </p:cNvSpPr>
          <p:nvPr>
            <p:ph type="title"/>
          </p:nvPr>
        </p:nvSpPr>
        <p:spPr>
          <a:xfrm>
            <a:off x="4063421" y="804520"/>
            <a:ext cx="6815731" cy="1049235"/>
          </a:xfrm>
        </p:spPr>
        <p:txBody>
          <a:bodyPr>
            <a:normAutofit/>
          </a:bodyPr>
          <a:lstStyle/>
          <a:p>
            <a:r>
              <a:rPr lang="en-US" b="1" dirty="0"/>
              <a:t>Fouled Rope</a:t>
            </a:r>
          </a:p>
        </p:txBody>
      </p:sp>
      <p:sp>
        <p:nvSpPr>
          <p:cNvPr id="3" name="Content Placeholder 2">
            <a:extLst>
              <a:ext uri="{FF2B5EF4-FFF2-40B4-BE49-F238E27FC236}">
                <a16:creationId xmlns:a16="http://schemas.microsoft.com/office/drawing/2014/main" id="{0DFC0A27-053C-4214-B0B5-B2F1043CD893}"/>
              </a:ext>
            </a:extLst>
          </p:cNvPr>
          <p:cNvSpPr>
            <a:spLocks noGrp="1"/>
          </p:cNvSpPr>
          <p:nvPr>
            <p:ph idx="1"/>
          </p:nvPr>
        </p:nvSpPr>
        <p:spPr>
          <a:xfrm>
            <a:off x="4063421" y="2015733"/>
            <a:ext cx="6815731" cy="4021267"/>
          </a:xfrm>
        </p:spPr>
        <p:txBody>
          <a:bodyPr>
            <a:normAutofit/>
          </a:bodyPr>
          <a:lstStyle/>
          <a:p>
            <a:r>
              <a:rPr lang="en-US">
                <a:solidFill>
                  <a:srgbClr val="FFFFFE"/>
                </a:solidFill>
              </a:rPr>
              <a:t>A rope may become fouled or entangled on ground obstacles while rappelling. In the event of a fouled rope</a:t>
            </a:r>
          </a:p>
        </p:txBody>
      </p:sp>
    </p:spTree>
    <p:extLst>
      <p:ext uri="{BB962C8B-B14F-4D97-AF65-F5344CB8AC3E}">
        <p14:creationId xmlns:p14="http://schemas.microsoft.com/office/powerpoint/2010/main" val="282755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8950F2E-4589-4176-A3AA-EFB37B5ACF29}"/>
              </a:ext>
            </a:extLst>
          </p:cNvPr>
          <p:cNvSpPr>
            <a:spLocks noGrp="1"/>
          </p:cNvSpPr>
          <p:nvPr>
            <p:ph type="title"/>
          </p:nvPr>
        </p:nvSpPr>
        <p:spPr>
          <a:xfrm>
            <a:off x="1451579" y="2303047"/>
            <a:ext cx="3272093" cy="2674198"/>
          </a:xfrm>
        </p:spPr>
        <p:txBody>
          <a:bodyPr anchor="t">
            <a:normAutofit/>
          </a:bodyPr>
          <a:lstStyle/>
          <a:p>
            <a:r>
              <a:rPr lang="en-US" b="1" dirty="0"/>
              <a:t>Fouled Rope</a:t>
            </a:r>
            <a:endParaRPr lang="en-US" dirty="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3DBC3097-F3D0-4AF1-A787-D154E12F9DB5}"/>
              </a:ext>
            </a:extLst>
          </p:cNvPr>
          <p:cNvGraphicFramePr>
            <a:graphicFrameLocks noGrp="1"/>
          </p:cNvGraphicFramePr>
          <p:nvPr>
            <p:ph idx="1"/>
            <p:extLst>
              <p:ext uri="{D42A27DB-BD31-4B8C-83A1-F6EECF244321}">
                <p14:modId xmlns:p14="http://schemas.microsoft.com/office/powerpoint/2010/main" val="385929502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36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2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32" name="Straight Connector 2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3" name="Rectangle 2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ater, sitting, table, riding&#10;&#10;Description automatically generated">
            <a:extLst>
              <a:ext uri="{FF2B5EF4-FFF2-40B4-BE49-F238E27FC236}">
                <a16:creationId xmlns:a16="http://schemas.microsoft.com/office/drawing/2014/main" id="{4800138E-0010-4EDC-AB6C-F6C84C2C6BD8}"/>
              </a:ext>
            </a:extLst>
          </p:cNvPr>
          <p:cNvPicPr>
            <a:picLocks noChangeAspect="1"/>
          </p:cNvPicPr>
          <p:nvPr/>
        </p:nvPicPr>
        <p:blipFill rotWithShape="1">
          <a:blip r:embed="rId3">
            <a:alphaModFix amt="50000"/>
            <a:grayscl/>
            <a:extLst>
              <a:ext uri="{28A0092B-C50C-407E-A947-70E740481C1C}">
                <a14:useLocalDpi xmlns:a14="http://schemas.microsoft.com/office/drawing/2010/main" val="0"/>
              </a:ext>
            </a:extLst>
          </a:blip>
          <a:srcRect t="31767" r="-1" b="11981"/>
          <a:stretch/>
        </p:blipFill>
        <p:spPr>
          <a:xfrm>
            <a:off x="2" y="-193286"/>
            <a:ext cx="12191695" cy="6857990"/>
          </a:xfrm>
          <a:prstGeom prst="rect">
            <a:avLst/>
          </a:prstGeom>
        </p:spPr>
      </p:pic>
      <p:sp>
        <p:nvSpPr>
          <p:cNvPr id="2" name="Title 1">
            <a:extLst>
              <a:ext uri="{FF2B5EF4-FFF2-40B4-BE49-F238E27FC236}">
                <a16:creationId xmlns:a16="http://schemas.microsoft.com/office/drawing/2014/main" id="{DE338D93-8EA7-4D7D-B6A9-3815BD36321E}"/>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t> </a:t>
            </a:r>
            <a:r>
              <a:rPr lang="en-US" sz="4800" b="1" dirty="0"/>
              <a:t>Helicopter rescue swimmer</a:t>
            </a:r>
            <a:br>
              <a:rPr lang="en-US" sz="4800" b="1" dirty="0"/>
            </a:br>
            <a:r>
              <a:rPr lang="en-US" sz="4800" b="1" dirty="0"/>
              <a:t>Helicopter Rappel part 3</a:t>
            </a:r>
          </a:p>
        </p:txBody>
      </p:sp>
      <p:cxnSp>
        <p:nvCxnSpPr>
          <p:cNvPr id="34" name="Straight Connector 2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89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12">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3" name="Straight Connector 14">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sect, plane, helicopter, airplane&#10;&#10;Description automatically generated">
            <a:extLst>
              <a:ext uri="{FF2B5EF4-FFF2-40B4-BE49-F238E27FC236}">
                <a16:creationId xmlns:a16="http://schemas.microsoft.com/office/drawing/2014/main" id="{F13E4A91-3777-4527-A7A7-6A84BDDB94FF}"/>
              </a:ext>
            </a:extLst>
          </p:cNvPr>
          <p:cNvPicPr>
            <a:picLocks noChangeAspect="1"/>
          </p:cNvPicPr>
          <p:nvPr/>
        </p:nvPicPr>
        <p:blipFill rotWithShape="1">
          <a:blip r:embed="rId3">
            <a:alphaModFix amt="50000"/>
            <a:grayscl/>
            <a:extLst>
              <a:ext uri="{28A0092B-C50C-407E-A947-70E740481C1C}">
                <a14:useLocalDpi xmlns:a14="http://schemas.microsoft.com/office/drawing/2010/main" val="0"/>
              </a:ext>
            </a:extLst>
          </a:blip>
          <a:srcRect t="7809" r="-1" b="7919"/>
          <a:stretch/>
        </p:blipFill>
        <p:spPr>
          <a:xfrm>
            <a:off x="305" y="10"/>
            <a:ext cx="12191695" cy="6857990"/>
          </a:xfrm>
          <a:prstGeom prst="rect">
            <a:avLst/>
          </a:prstGeom>
        </p:spPr>
      </p:pic>
      <p:sp>
        <p:nvSpPr>
          <p:cNvPr id="3" name="Title 2">
            <a:extLst>
              <a:ext uri="{FF2B5EF4-FFF2-40B4-BE49-F238E27FC236}">
                <a16:creationId xmlns:a16="http://schemas.microsoft.com/office/drawing/2014/main" id="{30385B3C-759D-4E06-A29C-DACE74218168}"/>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t>Emergency Procedures</a:t>
            </a:r>
          </a:p>
        </p:txBody>
      </p:sp>
      <p:cxnSp>
        <p:nvCxnSpPr>
          <p:cNvPr id="25" name="Straight Connector 18">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6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water, person, air&#10;&#10;Description automatically generated">
            <a:extLst>
              <a:ext uri="{FF2B5EF4-FFF2-40B4-BE49-F238E27FC236}">
                <a16:creationId xmlns:a16="http://schemas.microsoft.com/office/drawing/2014/main" id="{F86AC8FE-E7BD-4651-A515-2DE6BD4A7EA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6068" r="-1" b="9343"/>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5DF246D9-C281-4B03-87E0-0DD393872F8A}"/>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Hung Roper</a:t>
            </a: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A5FC0AA-069D-4018-B87C-9F25F4ACC899}"/>
              </a:ext>
            </a:extLst>
          </p:cNvPr>
          <p:cNvSpPr>
            <a:spLocks noGrp="1"/>
          </p:cNvSpPr>
          <p:nvPr>
            <p:ph idx="1"/>
          </p:nvPr>
        </p:nvSpPr>
        <p:spPr>
          <a:xfrm>
            <a:off x="4976636" y="1193800"/>
            <a:ext cx="6085091" cy="4699000"/>
          </a:xfrm>
        </p:spPr>
        <p:txBody>
          <a:bodyPr anchor="ctr">
            <a:normAutofit/>
          </a:bodyPr>
          <a:lstStyle/>
          <a:p>
            <a:r>
              <a:rPr lang="en-US" dirty="0"/>
              <a:t>The HRST master immediately notifies the air­ craft commander.</a:t>
            </a:r>
          </a:p>
          <a:p>
            <a:endParaRPr lang="en-US" dirty="0"/>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1128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F246D9-C281-4B03-87E0-0DD393872F8A}"/>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Hung Roper</a:t>
            </a:r>
          </a:p>
        </p:txBody>
      </p:sp>
      <p:sp useBgFill="1">
        <p:nvSpPr>
          <p:cNvPr id="12" name="Rectangle 11">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A5FC0AA-069D-4018-B87C-9F25F4ACC899}"/>
              </a:ext>
            </a:extLst>
          </p:cNvPr>
          <p:cNvSpPr>
            <a:spLocks noGrp="1"/>
          </p:cNvSpPr>
          <p:nvPr>
            <p:ph idx="1"/>
          </p:nvPr>
        </p:nvSpPr>
        <p:spPr>
          <a:xfrm>
            <a:off x="1451580" y="2965045"/>
            <a:ext cx="9436404" cy="3087524"/>
          </a:xfrm>
        </p:spPr>
        <p:txBody>
          <a:bodyPr>
            <a:normAutofit/>
          </a:bodyPr>
          <a:lstStyle/>
          <a:p>
            <a:r>
              <a:rPr lang="en-US" dirty="0"/>
              <a:t>The aircraft commander lowers the roper to the ground until the hung roper's feet are on the deck. Once the hung roper's feet are on the ground or he is within 10 feet of the ground, the rope is cut. </a:t>
            </a:r>
          </a:p>
          <a:p>
            <a:r>
              <a:rPr lang="en-US" dirty="0"/>
              <a:t>However, if the roper is hung more than 10 feet from the helicopter, he is assisted by the belay man and SIO to clear the rope.</a:t>
            </a:r>
          </a:p>
          <a:p>
            <a:endParaRPr lang="en-US" dirty="0"/>
          </a:p>
        </p:txBody>
      </p:sp>
    </p:spTree>
    <p:extLst>
      <p:ext uri="{BB962C8B-B14F-4D97-AF65-F5344CB8AC3E}">
        <p14:creationId xmlns:p14="http://schemas.microsoft.com/office/powerpoint/2010/main" val="251713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group of people wearing costumes&#10;&#10;Description automatically generated">
            <a:extLst>
              <a:ext uri="{FF2B5EF4-FFF2-40B4-BE49-F238E27FC236}">
                <a16:creationId xmlns:a16="http://schemas.microsoft.com/office/drawing/2014/main" id="{D660C184-9937-4EAB-82F5-52AC1342FBFA}"/>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3102"/>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F246D9-C281-4B03-87E0-0DD393872F8A}"/>
              </a:ext>
            </a:extLst>
          </p:cNvPr>
          <p:cNvSpPr>
            <a:spLocks noGrp="1"/>
          </p:cNvSpPr>
          <p:nvPr>
            <p:ph type="title"/>
          </p:nvPr>
        </p:nvSpPr>
        <p:spPr>
          <a:xfrm>
            <a:off x="4063421" y="804520"/>
            <a:ext cx="6815731" cy="1049235"/>
          </a:xfrm>
        </p:spPr>
        <p:txBody>
          <a:bodyPr>
            <a:normAutofit/>
          </a:bodyPr>
          <a:lstStyle/>
          <a:p>
            <a:r>
              <a:rPr lang="en-US" b="1"/>
              <a:t>Hung Roper</a:t>
            </a:r>
            <a:endParaRPr lang="en-US" dirty="0"/>
          </a:p>
        </p:txBody>
      </p:sp>
      <p:sp>
        <p:nvSpPr>
          <p:cNvPr id="5" name="Content Placeholder 4">
            <a:extLst>
              <a:ext uri="{FF2B5EF4-FFF2-40B4-BE49-F238E27FC236}">
                <a16:creationId xmlns:a16="http://schemas.microsoft.com/office/drawing/2014/main" id="{2A5FC0AA-069D-4018-B87C-9F25F4ACC899}"/>
              </a:ext>
            </a:extLst>
          </p:cNvPr>
          <p:cNvSpPr>
            <a:spLocks noGrp="1"/>
          </p:cNvSpPr>
          <p:nvPr>
            <p:ph idx="1"/>
          </p:nvPr>
        </p:nvSpPr>
        <p:spPr>
          <a:xfrm>
            <a:off x="4063421" y="2015733"/>
            <a:ext cx="6815731" cy="4021267"/>
          </a:xfrm>
        </p:spPr>
        <p:txBody>
          <a:bodyPr>
            <a:normAutofit/>
          </a:bodyPr>
          <a:lstStyle/>
          <a:p>
            <a:r>
              <a:rPr lang="en-US">
                <a:solidFill>
                  <a:srgbClr val="FFFFFE"/>
                </a:solidFill>
              </a:rPr>
              <a:t>If the aircraft commander is unable to land and must search for a landing site, the HRST master ties a figure eight loop on the safety line, then attaches a steel locking carabiner. </a:t>
            </a:r>
          </a:p>
          <a:p>
            <a:r>
              <a:rPr lang="en-US">
                <a:solidFill>
                  <a:srgbClr val="FFFFFE"/>
                </a:solidFill>
              </a:rPr>
              <a:t>The safety line is secured to the inside of the helicopter at an anchor point opposite of the fouled rope's anchor points. </a:t>
            </a:r>
          </a:p>
        </p:txBody>
      </p:sp>
    </p:spTree>
    <p:extLst>
      <p:ext uri="{BB962C8B-B14F-4D97-AF65-F5344CB8AC3E}">
        <p14:creationId xmlns:p14="http://schemas.microsoft.com/office/powerpoint/2010/main" val="274907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F246D9-C281-4B03-87E0-0DD393872F8A}"/>
              </a:ext>
            </a:extLst>
          </p:cNvPr>
          <p:cNvSpPr>
            <a:spLocks noGrp="1"/>
          </p:cNvSpPr>
          <p:nvPr>
            <p:ph type="title"/>
          </p:nvPr>
        </p:nvSpPr>
        <p:spPr>
          <a:xfrm>
            <a:off x="1451580" y="804520"/>
            <a:ext cx="4176815" cy="1049235"/>
          </a:xfrm>
        </p:spPr>
        <p:txBody>
          <a:bodyPr>
            <a:normAutofit/>
          </a:bodyPr>
          <a:lstStyle/>
          <a:p>
            <a:r>
              <a:rPr lang="en-US" b="1" dirty="0"/>
              <a:t>Hung Roper</a:t>
            </a:r>
            <a:endParaRPr lang="en-US" dirty="0"/>
          </a:p>
        </p:txBody>
      </p:sp>
      <p:sp>
        <p:nvSpPr>
          <p:cNvPr id="5" name="Content Placeholder 4">
            <a:extLst>
              <a:ext uri="{FF2B5EF4-FFF2-40B4-BE49-F238E27FC236}">
                <a16:creationId xmlns:a16="http://schemas.microsoft.com/office/drawing/2014/main" id="{2A5FC0AA-069D-4018-B87C-9F25F4ACC899}"/>
              </a:ext>
            </a:extLst>
          </p:cNvPr>
          <p:cNvSpPr>
            <a:spLocks noGrp="1"/>
          </p:cNvSpPr>
          <p:nvPr>
            <p:ph idx="1"/>
          </p:nvPr>
        </p:nvSpPr>
        <p:spPr>
          <a:xfrm>
            <a:off x="1451581" y="2015732"/>
            <a:ext cx="4172515" cy="3450613"/>
          </a:xfrm>
        </p:spPr>
        <p:txBody>
          <a:bodyPr>
            <a:normAutofit/>
          </a:bodyPr>
          <a:lstStyle/>
          <a:p>
            <a:r>
              <a:rPr lang="en-US" dirty="0"/>
              <a:t>The carabiner is then connected and lowered on the rappel ropes. </a:t>
            </a:r>
          </a:p>
          <a:p>
            <a:r>
              <a:rPr lang="en-US" dirty="0"/>
              <a:t>The hung roper disconnects the safety carabiner from the rappel ropes and reconnects the safety carabiner and safety line to his seat carabiner.</a:t>
            </a:r>
          </a:p>
        </p:txBody>
      </p:sp>
      <p:pic>
        <p:nvPicPr>
          <p:cNvPr id="3" name="Picture 2" descr="A picture containing boat, outdoor, car, person&#10;&#10;Description automatically generated">
            <a:extLst>
              <a:ext uri="{FF2B5EF4-FFF2-40B4-BE49-F238E27FC236}">
                <a16:creationId xmlns:a16="http://schemas.microsoft.com/office/drawing/2014/main" id="{4687E272-5BF0-4026-B1BC-430E68348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278192"/>
            <a:ext cx="4960442" cy="3715543"/>
          </a:xfrm>
          <a:prstGeom prst="rect">
            <a:avLst/>
          </a:prstGeom>
        </p:spPr>
      </p:pic>
    </p:spTree>
    <p:extLst>
      <p:ext uri="{BB962C8B-B14F-4D97-AF65-F5344CB8AC3E}">
        <p14:creationId xmlns:p14="http://schemas.microsoft.com/office/powerpoint/2010/main" val="76437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kiing, person, table, snow&#10;&#10;Description automatically generated">
            <a:extLst>
              <a:ext uri="{FF2B5EF4-FFF2-40B4-BE49-F238E27FC236}">
                <a16:creationId xmlns:a16="http://schemas.microsoft.com/office/drawing/2014/main" id="{E94CC17E-69DD-46D5-AF29-6B1390E8720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7169" r="-1" b="16298"/>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5DF246D9-C281-4B03-87E0-0DD393872F8A}"/>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Hung Roper</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A5FC0AA-069D-4018-B87C-9F25F4ACC899}"/>
              </a:ext>
            </a:extLst>
          </p:cNvPr>
          <p:cNvSpPr>
            <a:spLocks noGrp="1"/>
          </p:cNvSpPr>
          <p:nvPr>
            <p:ph idx="1"/>
          </p:nvPr>
        </p:nvSpPr>
        <p:spPr>
          <a:xfrm>
            <a:off x="4976636" y="1193800"/>
            <a:ext cx="6085091" cy="4699000"/>
          </a:xfrm>
        </p:spPr>
        <p:txBody>
          <a:bodyPr anchor="ctr">
            <a:normAutofit/>
          </a:bodyPr>
          <a:lstStyle/>
          <a:p>
            <a:pPr marL="0" indent="0">
              <a:buNone/>
            </a:pPr>
            <a:r>
              <a:rPr lang="en-US" dirty="0"/>
              <a:t>• If the helicopter cannot descend, a safety line is rigged to establish a belay point. The safety line is rigged to the anchors opposite of the rappel station.</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46813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helicopter flying in the air&#10;&#10;Description automatically generated">
            <a:extLst>
              <a:ext uri="{FF2B5EF4-FFF2-40B4-BE49-F238E27FC236}">
                <a16:creationId xmlns:a16="http://schemas.microsoft.com/office/drawing/2014/main" id="{EFF07F7A-C26A-4126-8255-AFE3D913D56E}"/>
              </a:ext>
            </a:extLst>
          </p:cNvPr>
          <p:cNvPicPr>
            <a:picLocks noChangeAspect="1"/>
          </p:cNvPicPr>
          <p:nvPr/>
        </p:nvPicPr>
        <p:blipFill rotWithShape="1">
          <a:blip r:embed="rId2">
            <a:extLst>
              <a:ext uri="{28A0092B-C50C-407E-A947-70E740481C1C}">
                <a14:useLocalDpi xmlns:a14="http://schemas.microsoft.com/office/drawing/2010/main" val="0"/>
              </a:ext>
            </a:extLst>
          </a:blip>
          <a:srcRect l="9093" b="9091"/>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F246D9-C281-4B03-87E0-0DD393872F8A}"/>
              </a:ext>
            </a:extLst>
          </p:cNvPr>
          <p:cNvSpPr>
            <a:spLocks noGrp="1"/>
          </p:cNvSpPr>
          <p:nvPr>
            <p:ph type="title"/>
          </p:nvPr>
        </p:nvSpPr>
        <p:spPr>
          <a:xfrm>
            <a:off x="4063421" y="804520"/>
            <a:ext cx="6815731" cy="1049235"/>
          </a:xfrm>
        </p:spPr>
        <p:txBody>
          <a:bodyPr>
            <a:normAutofit/>
          </a:bodyPr>
          <a:lstStyle/>
          <a:p>
            <a:r>
              <a:rPr lang="en-US" b="1" dirty="0"/>
              <a:t>Hung Roper</a:t>
            </a:r>
            <a:endParaRPr lang="en-US" dirty="0"/>
          </a:p>
        </p:txBody>
      </p:sp>
      <p:sp>
        <p:nvSpPr>
          <p:cNvPr id="5" name="Content Placeholder 4">
            <a:extLst>
              <a:ext uri="{FF2B5EF4-FFF2-40B4-BE49-F238E27FC236}">
                <a16:creationId xmlns:a16="http://schemas.microsoft.com/office/drawing/2014/main" id="{2A5FC0AA-069D-4018-B87C-9F25F4ACC899}"/>
              </a:ext>
            </a:extLst>
          </p:cNvPr>
          <p:cNvSpPr>
            <a:spLocks noGrp="1"/>
          </p:cNvSpPr>
          <p:nvPr>
            <p:ph idx="1"/>
          </p:nvPr>
        </p:nvSpPr>
        <p:spPr>
          <a:xfrm>
            <a:off x="4063421" y="2015733"/>
            <a:ext cx="6815731" cy="4021267"/>
          </a:xfrm>
        </p:spPr>
        <p:txBody>
          <a:bodyPr>
            <a:normAutofit/>
          </a:bodyPr>
          <a:lstStyle/>
          <a:p>
            <a:r>
              <a:rPr lang="en-US">
                <a:solidFill>
                  <a:srgbClr val="FFFFFE"/>
                </a:solidFill>
              </a:rPr>
              <a:t>To rig the belay, the HRST master ties a figure eight loop on one end of the safety line and attaches a steel locking carabiner. The safety line and steel locking carabiner are attached to the rappel ropes and lowered to the hung roper. </a:t>
            </a:r>
          </a:p>
        </p:txBody>
      </p:sp>
    </p:spTree>
    <p:extLst>
      <p:ext uri="{BB962C8B-B14F-4D97-AF65-F5344CB8AC3E}">
        <p14:creationId xmlns:p14="http://schemas.microsoft.com/office/powerpoint/2010/main" val="21397457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513</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Rockwell</vt:lpstr>
      <vt:lpstr>Gallery</vt:lpstr>
      <vt:lpstr>THE RESCUE COMPANY 1</vt:lpstr>
      <vt:lpstr> Helicopter rescue swimmer Helicopter Rappel part 3</vt:lpstr>
      <vt:lpstr>Emergency Procedures</vt:lpstr>
      <vt:lpstr>Hung Roper</vt:lpstr>
      <vt:lpstr>Hung Roper</vt:lpstr>
      <vt:lpstr>Hung Roper</vt:lpstr>
      <vt:lpstr>Hung Roper</vt:lpstr>
      <vt:lpstr>Hung Roper</vt:lpstr>
      <vt:lpstr>Hung Roper</vt:lpstr>
      <vt:lpstr>Hung Roper</vt:lpstr>
      <vt:lpstr>Hung Roper</vt:lpstr>
      <vt:lpstr>Hung Roper</vt:lpstr>
      <vt:lpstr>Hung Roper</vt:lpstr>
      <vt:lpstr>Hung Roper</vt:lpstr>
      <vt:lpstr>Fouled Rope</vt:lpstr>
      <vt:lpstr>Fouled Rope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2020-09-01T20:45:01Z</dcterms:created>
  <dcterms:modified xsi:type="dcterms:W3CDTF">2020-09-01T20:45:06Z</dcterms:modified>
</cp:coreProperties>
</file>