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61" r:id="rId4"/>
    <p:sldId id="262" r:id="rId5"/>
    <p:sldId id="263" r:id="rId6"/>
    <p:sldId id="264" r:id="rId7"/>
    <p:sldId id="265" r:id="rId8"/>
    <p:sldId id="266" r:id="rId9"/>
    <p:sldId id="267" r:id="rId10"/>
    <p:sldId id="272" r:id="rId11"/>
    <p:sldId id="268" r:id="rId12"/>
    <p:sldId id="271" r:id="rId13"/>
    <p:sldId id="269" r:id="rId14"/>
    <p:sldId id="270" r:id="rId15"/>
    <p:sldId id="273" r:id="rId16"/>
    <p:sldId id="274" r:id="rId17"/>
    <p:sldId id="275" r:id="rId18"/>
    <p:sldId id="276" r:id="rId19"/>
    <p:sldId id="277" r:id="rId20"/>
    <p:sldId id="321" r:id="rId21"/>
    <p:sldId id="278" r:id="rId22"/>
    <p:sldId id="322" r:id="rId23"/>
    <p:sldId id="279" r:id="rId24"/>
    <p:sldId id="323" r:id="rId25"/>
    <p:sldId id="282" r:id="rId26"/>
    <p:sldId id="324" r:id="rId27"/>
    <p:sldId id="283" r:id="rId28"/>
    <p:sldId id="284" r:id="rId29"/>
    <p:sldId id="287" r:id="rId30"/>
    <p:sldId id="285" r:id="rId31"/>
    <p:sldId id="286" r:id="rId32"/>
    <p:sldId id="280" r:id="rId33"/>
    <p:sldId id="325" r:id="rId34"/>
    <p:sldId id="281" r:id="rId35"/>
    <p:sldId id="288" r:id="rId36"/>
    <p:sldId id="289" r:id="rId37"/>
    <p:sldId id="290" r:id="rId38"/>
    <p:sldId id="291" r:id="rId39"/>
    <p:sldId id="292" r:id="rId40"/>
    <p:sldId id="326" r:id="rId41"/>
    <p:sldId id="296" r:id="rId42"/>
    <p:sldId id="297" r:id="rId43"/>
    <p:sldId id="298" r:id="rId44"/>
    <p:sldId id="293" r:id="rId45"/>
    <p:sldId id="299" r:id="rId46"/>
    <p:sldId id="294" r:id="rId47"/>
    <p:sldId id="295" r:id="rId48"/>
    <p:sldId id="300" r:id="rId49"/>
    <p:sldId id="304" r:id="rId50"/>
    <p:sldId id="301" r:id="rId51"/>
    <p:sldId id="302" r:id="rId52"/>
    <p:sldId id="303" r:id="rId53"/>
    <p:sldId id="308" r:id="rId54"/>
    <p:sldId id="309" r:id="rId55"/>
    <p:sldId id="305" r:id="rId56"/>
    <p:sldId id="306" r:id="rId57"/>
    <p:sldId id="307" r:id="rId58"/>
    <p:sldId id="310" r:id="rId59"/>
    <p:sldId id="311" r:id="rId60"/>
    <p:sldId id="312" r:id="rId61"/>
    <p:sldId id="313" r:id="rId62"/>
    <p:sldId id="315" r:id="rId63"/>
    <p:sldId id="314" r:id="rId64"/>
    <p:sldId id="316" r:id="rId65"/>
    <p:sldId id="317" r:id="rId66"/>
    <p:sldId id="319" r:id="rId67"/>
    <p:sldId id="32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E6E5C47-F836-418B-82D6-F3FE73927B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CD61CA-1B7E-440A-AA35-5F99D6D42A2E}">
      <dgm:prSet/>
      <dgm:spPr/>
      <dgm:t>
        <a:bodyPr/>
        <a:lstStyle/>
        <a:p>
          <a:r>
            <a:rPr lang="en-US"/>
            <a:t>hoisting shortens the suspended exposure time of the rescuer beneath the helicopter. </a:t>
          </a:r>
        </a:p>
      </dgm:t>
    </dgm:pt>
    <dgm:pt modelId="{821B609C-D50A-42F2-9A4B-51B6AF61AF9C}" type="parTrans" cxnId="{284BFCCC-3A87-4FFF-A010-116B92FE3418}">
      <dgm:prSet/>
      <dgm:spPr/>
      <dgm:t>
        <a:bodyPr/>
        <a:lstStyle/>
        <a:p>
          <a:endParaRPr lang="en-US"/>
        </a:p>
      </dgm:t>
    </dgm:pt>
    <dgm:pt modelId="{FDA24966-D554-4844-BBB2-0CD4EDE4D0D6}" type="sibTrans" cxnId="{284BFCCC-3A87-4FFF-A010-116B92FE3418}">
      <dgm:prSet/>
      <dgm:spPr/>
      <dgm:t>
        <a:bodyPr/>
        <a:lstStyle/>
        <a:p>
          <a:endParaRPr lang="en-US"/>
        </a:p>
      </dgm:t>
    </dgm:pt>
    <dgm:pt modelId="{8D56587A-7F34-446B-9E2C-1D7FA4DD2EE0}">
      <dgm:prSet/>
      <dgm:spPr/>
      <dgm:t>
        <a:bodyPr/>
        <a:lstStyle/>
        <a:p>
          <a:r>
            <a:rPr lang="en-US"/>
            <a:t>The fixed installation of a rescue hoist on a helicopter increases operational efficiency</a:t>
          </a:r>
        </a:p>
      </dgm:t>
    </dgm:pt>
    <dgm:pt modelId="{AEFD52FF-0CE6-4376-B4E3-29DACF8AF3A3}" type="parTrans" cxnId="{519D003B-291D-4E61-8D54-F4C85E40B981}">
      <dgm:prSet/>
      <dgm:spPr/>
      <dgm:t>
        <a:bodyPr/>
        <a:lstStyle/>
        <a:p>
          <a:endParaRPr lang="en-US"/>
        </a:p>
      </dgm:t>
    </dgm:pt>
    <dgm:pt modelId="{3583A342-793C-45E2-B878-2D4D240F85CC}" type="sibTrans" cxnId="{519D003B-291D-4E61-8D54-F4C85E40B981}">
      <dgm:prSet/>
      <dgm:spPr/>
      <dgm:t>
        <a:bodyPr/>
        <a:lstStyle/>
        <a:p>
          <a:endParaRPr lang="en-US"/>
        </a:p>
      </dgm:t>
    </dgm:pt>
    <dgm:pt modelId="{82A11CF3-5F86-4D5C-9357-85EBB9D95A7D}">
      <dgm:prSet/>
      <dgm:spPr/>
      <dgm:t>
        <a:bodyPr/>
        <a:lstStyle/>
        <a:p>
          <a:r>
            <a:rPr lang="en-US"/>
            <a:t>Even though the weight of the rescue hoist adds to the overall equipped weight of the helicopter, thus reducing the available payload. </a:t>
          </a:r>
        </a:p>
      </dgm:t>
    </dgm:pt>
    <dgm:pt modelId="{A8EB1E56-499B-4083-8CB4-409A770C6940}" type="parTrans" cxnId="{75C349C9-509B-49FD-A14E-373DDF9F6155}">
      <dgm:prSet/>
      <dgm:spPr/>
      <dgm:t>
        <a:bodyPr/>
        <a:lstStyle/>
        <a:p>
          <a:endParaRPr lang="en-US"/>
        </a:p>
      </dgm:t>
    </dgm:pt>
    <dgm:pt modelId="{00D6DCD0-B68A-4D6B-AFD6-C800DC1C90DD}" type="sibTrans" cxnId="{75C349C9-509B-49FD-A14E-373DDF9F6155}">
      <dgm:prSet/>
      <dgm:spPr/>
      <dgm:t>
        <a:bodyPr/>
        <a:lstStyle/>
        <a:p>
          <a:endParaRPr lang="en-US"/>
        </a:p>
      </dgm:t>
    </dgm:pt>
    <dgm:pt modelId="{C1003116-FAC9-4342-B918-DD8ADF847DA1}" type="pres">
      <dgm:prSet presAssocID="{FE6E5C47-F836-418B-82D6-F3FE73927BD1}" presName="root" presStyleCnt="0">
        <dgm:presLayoutVars>
          <dgm:dir/>
          <dgm:resizeHandles val="exact"/>
        </dgm:presLayoutVars>
      </dgm:prSet>
      <dgm:spPr/>
    </dgm:pt>
    <dgm:pt modelId="{4598D856-CC3B-420E-8554-07089553F233}" type="pres">
      <dgm:prSet presAssocID="{80CD61CA-1B7E-440A-AA35-5F99D6D42A2E}" presName="compNode" presStyleCnt="0"/>
      <dgm:spPr/>
    </dgm:pt>
    <dgm:pt modelId="{39022079-45EA-4D23-A4B2-5F6C52E4B87D}" type="pres">
      <dgm:prSet presAssocID="{80CD61CA-1B7E-440A-AA35-5F99D6D42A2E}" presName="bgRect" presStyleLbl="bgShp" presStyleIdx="0" presStyleCnt="3"/>
      <dgm:spPr/>
    </dgm:pt>
    <dgm:pt modelId="{49399CE1-1CE1-4A40-AE9D-A7D6755908A8}" type="pres">
      <dgm:prSet presAssocID="{80CD61CA-1B7E-440A-AA35-5F99D6D42A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089B31BB-E84D-4C7C-8F97-23B6D9031784}" type="pres">
      <dgm:prSet presAssocID="{80CD61CA-1B7E-440A-AA35-5F99D6D42A2E}" presName="spaceRect" presStyleCnt="0"/>
      <dgm:spPr/>
    </dgm:pt>
    <dgm:pt modelId="{6283CD23-3243-4468-BB07-9FAFE7FA4051}" type="pres">
      <dgm:prSet presAssocID="{80CD61CA-1B7E-440A-AA35-5F99D6D42A2E}" presName="parTx" presStyleLbl="revTx" presStyleIdx="0" presStyleCnt="3">
        <dgm:presLayoutVars>
          <dgm:chMax val="0"/>
          <dgm:chPref val="0"/>
        </dgm:presLayoutVars>
      </dgm:prSet>
      <dgm:spPr/>
    </dgm:pt>
    <dgm:pt modelId="{09D2824E-9E5F-4A5D-BE14-35A19630AA65}" type="pres">
      <dgm:prSet presAssocID="{FDA24966-D554-4844-BBB2-0CD4EDE4D0D6}" presName="sibTrans" presStyleCnt="0"/>
      <dgm:spPr/>
    </dgm:pt>
    <dgm:pt modelId="{0AC6933F-5171-4CE1-B05E-0ABDDDBCBD86}" type="pres">
      <dgm:prSet presAssocID="{8D56587A-7F34-446B-9E2C-1D7FA4DD2EE0}" presName="compNode" presStyleCnt="0"/>
      <dgm:spPr/>
    </dgm:pt>
    <dgm:pt modelId="{F276829E-4688-4346-B759-019A612B2BA4}" type="pres">
      <dgm:prSet presAssocID="{8D56587A-7F34-446B-9E2C-1D7FA4DD2EE0}" presName="bgRect" presStyleLbl="bgShp" presStyleIdx="1" presStyleCnt="3"/>
      <dgm:spPr/>
    </dgm:pt>
    <dgm:pt modelId="{C885F474-79C5-420D-A7B2-4DB8C9E01849}" type="pres">
      <dgm:prSet presAssocID="{8D56587A-7F34-446B-9E2C-1D7FA4DD2E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C12A95A2-8D76-4207-ACD3-AA2DE8DB32D4}" type="pres">
      <dgm:prSet presAssocID="{8D56587A-7F34-446B-9E2C-1D7FA4DD2EE0}" presName="spaceRect" presStyleCnt="0"/>
      <dgm:spPr/>
    </dgm:pt>
    <dgm:pt modelId="{044F6835-2495-46C2-A8A9-1D9D6C70BDAD}" type="pres">
      <dgm:prSet presAssocID="{8D56587A-7F34-446B-9E2C-1D7FA4DD2EE0}" presName="parTx" presStyleLbl="revTx" presStyleIdx="1" presStyleCnt="3">
        <dgm:presLayoutVars>
          <dgm:chMax val="0"/>
          <dgm:chPref val="0"/>
        </dgm:presLayoutVars>
      </dgm:prSet>
      <dgm:spPr/>
    </dgm:pt>
    <dgm:pt modelId="{A91C619B-49AE-47AD-9372-521B5E64F23F}" type="pres">
      <dgm:prSet presAssocID="{3583A342-793C-45E2-B878-2D4D240F85CC}" presName="sibTrans" presStyleCnt="0"/>
      <dgm:spPr/>
    </dgm:pt>
    <dgm:pt modelId="{EF18D6C1-C013-4FA6-98A4-316D2E2F3819}" type="pres">
      <dgm:prSet presAssocID="{82A11CF3-5F86-4D5C-9357-85EBB9D95A7D}" presName="compNode" presStyleCnt="0"/>
      <dgm:spPr/>
    </dgm:pt>
    <dgm:pt modelId="{9536FA61-74D3-4F4C-90F7-C25E60455AF5}" type="pres">
      <dgm:prSet presAssocID="{82A11CF3-5F86-4D5C-9357-85EBB9D95A7D}" presName="bgRect" presStyleLbl="bgShp" presStyleIdx="2" presStyleCnt="3"/>
      <dgm:spPr/>
    </dgm:pt>
    <dgm:pt modelId="{A02F27F9-8A02-4B47-9151-2841A04D3635}" type="pres">
      <dgm:prSet presAssocID="{82A11CF3-5F86-4D5C-9357-85EBB9D95A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stronaut"/>
        </a:ext>
      </dgm:extLst>
    </dgm:pt>
    <dgm:pt modelId="{D40F5F2A-8CB1-45F7-85F6-78BB48254502}" type="pres">
      <dgm:prSet presAssocID="{82A11CF3-5F86-4D5C-9357-85EBB9D95A7D}" presName="spaceRect" presStyleCnt="0"/>
      <dgm:spPr/>
    </dgm:pt>
    <dgm:pt modelId="{BEBDA85B-8846-4C69-A6CA-CD58C080837B}" type="pres">
      <dgm:prSet presAssocID="{82A11CF3-5F86-4D5C-9357-85EBB9D95A7D}" presName="parTx" presStyleLbl="revTx" presStyleIdx="2" presStyleCnt="3">
        <dgm:presLayoutVars>
          <dgm:chMax val="0"/>
          <dgm:chPref val="0"/>
        </dgm:presLayoutVars>
      </dgm:prSet>
      <dgm:spPr/>
    </dgm:pt>
  </dgm:ptLst>
  <dgm:cxnLst>
    <dgm:cxn modelId="{29BFC801-B326-47A1-A297-E3963D5A46BC}" type="presOf" srcId="{80CD61CA-1B7E-440A-AA35-5F99D6D42A2E}" destId="{6283CD23-3243-4468-BB07-9FAFE7FA4051}" srcOrd="0" destOrd="0" presId="urn:microsoft.com/office/officeart/2018/2/layout/IconVerticalSolidList"/>
    <dgm:cxn modelId="{42E20111-E312-4494-AC2B-795378D3F20C}" type="presOf" srcId="{82A11CF3-5F86-4D5C-9357-85EBB9D95A7D}" destId="{BEBDA85B-8846-4C69-A6CA-CD58C080837B}" srcOrd="0" destOrd="0" presId="urn:microsoft.com/office/officeart/2018/2/layout/IconVerticalSolidList"/>
    <dgm:cxn modelId="{519D003B-291D-4E61-8D54-F4C85E40B981}" srcId="{FE6E5C47-F836-418B-82D6-F3FE73927BD1}" destId="{8D56587A-7F34-446B-9E2C-1D7FA4DD2EE0}" srcOrd="1" destOrd="0" parTransId="{AEFD52FF-0CE6-4376-B4E3-29DACF8AF3A3}" sibTransId="{3583A342-793C-45E2-B878-2D4D240F85CC}"/>
    <dgm:cxn modelId="{A90C063D-5CAD-4A8B-8768-8950F702332C}" type="presOf" srcId="{FE6E5C47-F836-418B-82D6-F3FE73927BD1}" destId="{C1003116-FAC9-4342-B918-DD8ADF847DA1}" srcOrd="0" destOrd="0" presId="urn:microsoft.com/office/officeart/2018/2/layout/IconVerticalSolidList"/>
    <dgm:cxn modelId="{12FF4B55-3A37-44F1-845C-F9826450046C}" type="presOf" srcId="{8D56587A-7F34-446B-9E2C-1D7FA4DD2EE0}" destId="{044F6835-2495-46C2-A8A9-1D9D6C70BDAD}" srcOrd="0" destOrd="0" presId="urn:microsoft.com/office/officeart/2018/2/layout/IconVerticalSolidList"/>
    <dgm:cxn modelId="{75C349C9-509B-49FD-A14E-373DDF9F6155}" srcId="{FE6E5C47-F836-418B-82D6-F3FE73927BD1}" destId="{82A11CF3-5F86-4D5C-9357-85EBB9D95A7D}" srcOrd="2" destOrd="0" parTransId="{A8EB1E56-499B-4083-8CB4-409A770C6940}" sibTransId="{00D6DCD0-B68A-4D6B-AFD6-C800DC1C90DD}"/>
    <dgm:cxn modelId="{284BFCCC-3A87-4FFF-A010-116B92FE3418}" srcId="{FE6E5C47-F836-418B-82D6-F3FE73927BD1}" destId="{80CD61CA-1B7E-440A-AA35-5F99D6D42A2E}" srcOrd="0" destOrd="0" parTransId="{821B609C-D50A-42F2-9A4B-51B6AF61AF9C}" sibTransId="{FDA24966-D554-4844-BBB2-0CD4EDE4D0D6}"/>
    <dgm:cxn modelId="{054C27A5-6363-475F-ADAA-F16ED805553E}" type="presParOf" srcId="{C1003116-FAC9-4342-B918-DD8ADF847DA1}" destId="{4598D856-CC3B-420E-8554-07089553F233}" srcOrd="0" destOrd="0" presId="urn:microsoft.com/office/officeart/2018/2/layout/IconVerticalSolidList"/>
    <dgm:cxn modelId="{AE28A992-1DD9-4E1F-AC20-FC7EEC66C629}" type="presParOf" srcId="{4598D856-CC3B-420E-8554-07089553F233}" destId="{39022079-45EA-4D23-A4B2-5F6C52E4B87D}" srcOrd="0" destOrd="0" presId="urn:microsoft.com/office/officeart/2018/2/layout/IconVerticalSolidList"/>
    <dgm:cxn modelId="{326CB964-975D-4391-B758-150A14CD3B67}" type="presParOf" srcId="{4598D856-CC3B-420E-8554-07089553F233}" destId="{49399CE1-1CE1-4A40-AE9D-A7D6755908A8}" srcOrd="1" destOrd="0" presId="urn:microsoft.com/office/officeart/2018/2/layout/IconVerticalSolidList"/>
    <dgm:cxn modelId="{D3B64B1D-1EC0-4B15-B379-AD0D0A4B3320}" type="presParOf" srcId="{4598D856-CC3B-420E-8554-07089553F233}" destId="{089B31BB-E84D-4C7C-8F97-23B6D9031784}" srcOrd="2" destOrd="0" presId="urn:microsoft.com/office/officeart/2018/2/layout/IconVerticalSolidList"/>
    <dgm:cxn modelId="{BCDC72E3-3F7A-4571-8C68-0DA141021D4A}" type="presParOf" srcId="{4598D856-CC3B-420E-8554-07089553F233}" destId="{6283CD23-3243-4468-BB07-9FAFE7FA4051}" srcOrd="3" destOrd="0" presId="urn:microsoft.com/office/officeart/2018/2/layout/IconVerticalSolidList"/>
    <dgm:cxn modelId="{DD6F9369-5E5A-4E1E-BA44-00AED3C12D8C}" type="presParOf" srcId="{C1003116-FAC9-4342-B918-DD8ADF847DA1}" destId="{09D2824E-9E5F-4A5D-BE14-35A19630AA65}" srcOrd="1" destOrd="0" presId="urn:microsoft.com/office/officeart/2018/2/layout/IconVerticalSolidList"/>
    <dgm:cxn modelId="{8E2DAA81-F6F2-4070-9FDA-ADBE5483AA95}" type="presParOf" srcId="{C1003116-FAC9-4342-B918-DD8ADF847DA1}" destId="{0AC6933F-5171-4CE1-B05E-0ABDDDBCBD86}" srcOrd="2" destOrd="0" presId="urn:microsoft.com/office/officeart/2018/2/layout/IconVerticalSolidList"/>
    <dgm:cxn modelId="{192AB647-3AAB-49BE-9F14-D989B50AEAB9}" type="presParOf" srcId="{0AC6933F-5171-4CE1-B05E-0ABDDDBCBD86}" destId="{F276829E-4688-4346-B759-019A612B2BA4}" srcOrd="0" destOrd="0" presId="urn:microsoft.com/office/officeart/2018/2/layout/IconVerticalSolidList"/>
    <dgm:cxn modelId="{F893254B-FFEF-4611-8836-1100DB481BBC}" type="presParOf" srcId="{0AC6933F-5171-4CE1-B05E-0ABDDDBCBD86}" destId="{C885F474-79C5-420D-A7B2-4DB8C9E01849}" srcOrd="1" destOrd="0" presId="urn:microsoft.com/office/officeart/2018/2/layout/IconVerticalSolidList"/>
    <dgm:cxn modelId="{622B5F66-0B6F-4487-8573-42E767C02A40}" type="presParOf" srcId="{0AC6933F-5171-4CE1-B05E-0ABDDDBCBD86}" destId="{C12A95A2-8D76-4207-ACD3-AA2DE8DB32D4}" srcOrd="2" destOrd="0" presId="urn:microsoft.com/office/officeart/2018/2/layout/IconVerticalSolidList"/>
    <dgm:cxn modelId="{981E7186-B88E-41F8-B414-E2F633807D30}" type="presParOf" srcId="{0AC6933F-5171-4CE1-B05E-0ABDDDBCBD86}" destId="{044F6835-2495-46C2-A8A9-1D9D6C70BDAD}" srcOrd="3" destOrd="0" presId="urn:microsoft.com/office/officeart/2018/2/layout/IconVerticalSolidList"/>
    <dgm:cxn modelId="{58E947D0-858D-4C2E-89AA-DED46302848D}" type="presParOf" srcId="{C1003116-FAC9-4342-B918-DD8ADF847DA1}" destId="{A91C619B-49AE-47AD-9372-521B5E64F23F}" srcOrd="3" destOrd="0" presId="urn:microsoft.com/office/officeart/2018/2/layout/IconVerticalSolidList"/>
    <dgm:cxn modelId="{69E54EC1-6DEC-4D69-918A-ACF97D87FF72}" type="presParOf" srcId="{C1003116-FAC9-4342-B918-DD8ADF847DA1}" destId="{EF18D6C1-C013-4FA6-98A4-316D2E2F3819}" srcOrd="4" destOrd="0" presId="urn:microsoft.com/office/officeart/2018/2/layout/IconVerticalSolidList"/>
    <dgm:cxn modelId="{425AB342-E0FE-4A30-9F8F-A65F7C7A9F54}" type="presParOf" srcId="{EF18D6C1-C013-4FA6-98A4-316D2E2F3819}" destId="{9536FA61-74D3-4F4C-90F7-C25E60455AF5}" srcOrd="0" destOrd="0" presId="urn:microsoft.com/office/officeart/2018/2/layout/IconVerticalSolidList"/>
    <dgm:cxn modelId="{5F3AFC1B-F6BB-4828-B0CB-5E29757A2E11}" type="presParOf" srcId="{EF18D6C1-C013-4FA6-98A4-316D2E2F3819}" destId="{A02F27F9-8A02-4B47-9151-2841A04D3635}" srcOrd="1" destOrd="0" presId="urn:microsoft.com/office/officeart/2018/2/layout/IconVerticalSolidList"/>
    <dgm:cxn modelId="{8E3DE716-475C-4F1B-8742-0E61C399F2D4}" type="presParOf" srcId="{EF18D6C1-C013-4FA6-98A4-316D2E2F3819}" destId="{D40F5F2A-8CB1-45F7-85F6-78BB48254502}" srcOrd="2" destOrd="0" presId="urn:microsoft.com/office/officeart/2018/2/layout/IconVerticalSolidList"/>
    <dgm:cxn modelId="{23B53291-D224-4CDB-917A-37DDF96BC3D4}" type="presParOf" srcId="{EF18D6C1-C013-4FA6-98A4-316D2E2F3819}" destId="{BEBDA85B-8846-4C69-A6CA-CD58C08083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170AEB-7306-4CD5-95AB-0D28DB4A25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C05ACF-6DFA-450D-93FA-29AFFE139EF4}">
      <dgm:prSet/>
      <dgm:spPr/>
      <dgm:t>
        <a:bodyPr/>
        <a:lstStyle/>
        <a:p>
          <a:r>
            <a:rPr lang="en-US"/>
            <a:t>Other helicopter rescue techniques can require delays for reconfiguring the aircraft for the mission. </a:t>
          </a:r>
        </a:p>
      </dgm:t>
    </dgm:pt>
    <dgm:pt modelId="{7D116ED3-BE68-4E02-A0E6-CE130016FDE2}" type="parTrans" cxnId="{7C8483AD-20FF-44A0-BC21-EC0FCBF27103}">
      <dgm:prSet/>
      <dgm:spPr/>
      <dgm:t>
        <a:bodyPr/>
        <a:lstStyle/>
        <a:p>
          <a:endParaRPr lang="en-US"/>
        </a:p>
      </dgm:t>
    </dgm:pt>
    <dgm:pt modelId="{AA58F2E7-F558-478F-83BB-64C33C2DD305}" type="sibTrans" cxnId="{7C8483AD-20FF-44A0-BC21-EC0FCBF27103}">
      <dgm:prSet/>
      <dgm:spPr/>
      <dgm:t>
        <a:bodyPr/>
        <a:lstStyle/>
        <a:p>
          <a:endParaRPr lang="en-US"/>
        </a:p>
      </dgm:t>
    </dgm:pt>
    <dgm:pt modelId="{D0E13F02-E0B1-45A6-BDA2-ED082844E14A}">
      <dgm:prSet/>
      <dgm:spPr/>
      <dgm:t>
        <a:bodyPr/>
        <a:lstStyle/>
        <a:p>
          <a:r>
            <a:rPr lang="en-US"/>
            <a:t>The reality of the high cost and maintenance associated with helicopter rescue hoists means that they are primarily available through the military and public safety agencies in larger metropolitan areas.</a:t>
          </a:r>
        </a:p>
      </dgm:t>
    </dgm:pt>
    <dgm:pt modelId="{2EAE2D8C-2F76-4B97-BBA3-3987790B8084}" type="parTrans" cxnId="{79F2E26A-4C10-4D7C-B5EB-A663CC3316A7}">
      <dgm:prSet/>
      <dgm:spPr/>
      <dgm:t>
        <a:bodyPr/>
        <a:lstStyle/>
        <a:p>
          <a:endParaRPr lang="en-US"/>
        </a:p>
      </dgm:t>
    </dgm:pt>
    <dgm:pt modelId="{45048302-2813-4D20-8BDD-4E4B59486604}" type="sibTrans" cxnId="{79F2E26A-4C10-4D7C-B5EB-A663CC3316A7}">
      <dgm:prSet/>
      <dgm:spPr/>
      <dgm:t>
        <a:bodyPr/>
        <a:lstStyle/>
        <a:p>
          <a:endParaRPr lang="en-US"/>
        </a:p>
      </dgm:t>
    </dgm:pt>
    <dgm:pt modelId="{05372303-38D7-43D3-90E5-24CDB9B7FCF2}" type="pres">
      <dgm:prSet presAssocID="{24170AEB-7306-4CD5-95AB-0D28DB4A25CA}" presName="root" presStyleCnt="0">
        <dgm:presLayoutVars>
          <dgm:dir/>
          <dgm:resizeHandles val="exact"/>
        </dgm:presLayoutVars>
      </dgm:prSet>
      <dgm:spPr/>
    </dgm:pt>
    <dgm:pt modelId="{D316259A-C412-4146-B9E3-3B4D90E170B3}" type="pres">
      <dgm:prSet presAssocID="{8AC05ACF-6DFA-450D-93FA-29AFFE139EF4}" presName="compNode" presStyleCnt="0"/>
      <dgm:spPr/>
    </dgm:pt>
    <dgm:pt modelId="{F1E9B6C9-625A-47D1-A75A-9238C12BB1B3}" type="pres">
      <dgm:prSet presAssocID="{8AC05ACF-6DFA-450D-93FA-29AFFE139EF4}" presName="bgRect" presStyleLbl="bgShp" presStyleIdx="0" presStyleCnt="2"/>
      <dgm:spPr/>
    </dgm:pt>
    <dgm:pt modelId="{D7C21770-818E-4CF2-A709-9A59D9E86343}" type="pres">
      <dgm:prSet presAssocID="{8AC05ACF-6DFA-450D-93FA-29AFFE139E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BB42D1A6-62B5-4F8B-A84B-AD52BFFCB4D7}" type="pres">
      <dgm:prSet presAssocID="{8AC05ACF-6DFA-450D-93FA-29AFFE139EF4}" presName="spaceRect" presStyleCnt="0"/>
      <dgm:spPr/>
    </dgm:pt>
    <dgm:pt modelId="{2D96B483-080B-4E92-8B9A-CC6CDF195D19}" type="pres">
      <dgm:prSet presAssocID="{8AC05ACF-6DFA-450D-93FA-29AFFE139EF4}" presName="parTx" presStyleLbl="revTx" presStyleIdx="0" presStyleCnt="2">
        <dgm:presLayoutVars>
          <dgm:chMax val="0"/>
          <dgm:chPref val="0"/>
        </dgm:presLayoutVars>
      </dgm:prSet>
      <dgm:spPr/>
    </dgm:pt>
    <dgm:pt modelId="{795C3538-A974-47D0-A466-069A522FD88F}" type="pres">
      <dgm:prSet presAssocID="{AA58F2E7-F558-478F-83BB-64C33C2DD305}" presName="sibTrans" presStyleCnt="0"/>
      <dgm:spPr/>
    </dgm:pt>
    <dgm:pt modelId="{CA6D675C-B198-40A4-944E-DD32F01D2192}" type="pres">
      <dgm:prSet presAssocID="{D0E13F02-E0B1-45A6-BDA2-ED082844E14A}" presName="compNode" presStyleCnt="0"/>
      <dgm:spPr/>
    </dgm:pt>
    <dgm:pt modelId="{68A4E31E-6EA3-4D5D-BAB5-D45AB811E471}" type="pres">
      <dgm:prSet presAssocID="{D0E13F02-E0B1-45A6-BDA2-ED082844E14A}" presName="bgRect" presStyleLbl="bgShp" presStyleIdx="1" presStyleCnt="2"/>
      <dgm:spPr/>
    </dgm:pt>
    <dgm:pt modelId="{A02EE0CD-D237-41FC-AD27-B381AF28E1B3}" type="pres">
      <dgm:prSet presAssocID="{D0E13F02-E0B1-45A6-BDA2-ED082844E1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FBA19F08-E885-4070-BC6A-14046F744A05}" type="pres">
      <dgm:prSet presAssocID="{D0E13F02-E0B1-45A6-BDA2-ED082844E14A}" presName="spaceRect" presStyleCnt="0"/>
      <dgm:spPr/>
    </dgm:pt>
    <dgm:pt modelId="{9CA5B3F8-F81E-4A13-9241-B0777C28E0EE}" type="pres">
      <dgm:prSet presAssocID="{D0E13F02-E0B1-45A6-BDA2-ED082844E14A}" presName="parTx" presStyleLbl="revTx" presStyleIdx="1" presStyleCnt="2">
        <dgm:presLayoutVars>
          <dgm:chMax val="0"/>
          <dgm:chPref val="0"/>
        </dgm:presLayoutVars>
      </dgm:prSet>
      <dgm:spPr/>
    </dgm:pt>
  </dgm:ptLst>
  <dgm:cxnLst>
    <dgm:cxn modelId="{BF771F39-D709-46AD-9399-08387B5FCFB2}" type="presOf" srcId="{D0E13F02-E0B1-45A6-BDA2-ED082844E14A}" destId="{9CA5B3F8-F81E-4A13-9241-B0777C28E0EE}" srcOrd="0" destOrd="0" presId="urn:microsoft.com/office/officeart/2018/2/layout/IconVerticalSolidList"/>
    <dgm:cxn modelId="{79F2E26A-4C10-4D7C-B5EB-A663CC3316A7}" srcId="{24170AEB-7306-4CD5-95AB-0D28DB4A25CA}" destId="{D0E13F02-E0B1-45A6-BDA2-ED082844E14A}" srcOrd="1" destOrd="0" parTransId="{2EAE2D8C-2F76-4B97-BBA3-3987790B8084}" sibTransId="{45048302-2813-4D20-8BDD-4E4B59486604}"/>
    <dgm:cxn modelId="{1A65D084-CDDE-475A-A753-26217DD84F43}" type="presOf" srcId="{24170AEB-7306-4CD5-95AB-0D28DB4A25CA}" destId="{05372303-38D7-43D3-90E5-24CDB9B7FCF2}" srcOrd="0" destOrd="0" presId="urn:microsoft.com/office/officeart/2018/2/layout/IconVerticalSolidList"/>
    <dgm:cxn modelId="{7C8483AD-20FF-44A0-BC21-EC0FCBF27103}" srcId="{24170AEB-7306-4CD5-95AB-0D28DB4A25CA}" destId="{8AC05ACF-6DFA-450D-93FA-29AFFE139EF4}" srcOrd="0" destOrd="0" parTransId="{7D116ED3-BE68-4E02-A0E6-CE130016FDE2}" sibTransId="{AA58F2E7-F558-478F-83BB-64C33C2DD305}"/>
    <dgm:cxn modelId="{FDA955ED-871E-42A0-A160-E1E852E36F07}" type="presOf" srcId="{8AC05ACF-6DFA-450D-93FA-29AFFE139EF4}" destId="{2D96B483-080B-4E92-8B9A-CC6CDF195D19}" srcOrd="0" destOrd="0" presId="urn:microsoft.com/office/officeart/2018/2/layout/IconVerticalSolidList"/>
    <dgm:cxn modelId="{3AAC0E1E-26BE-4688-B9AC-3296BD7475DE}" type="presParOf" srcId="{05372303-38D7-43D3-90E5-24CDB9B7FCF2}" destId="{D316259A-C412-4146-B9E3-3B4D90E170B3}" srcOrd="0" destOrd="0" presId="urn:microsoft.com/office/officeart/2018/2/layout/IconVerticalSolidList"/>
    <dgm:cxn modelId="{A2ED43CA-B7F0-45AE-A800-193365DF389D}" type="presParOf" srcId="{D316259A-C412-4146-B9E3-3B4D90E170B3}" destId="{F1E9B6C9-625A-47D1-A75A-9238C12BB1B3}" srcOrd="0" destOrd="0" presId="urn:microsoft.com/office/officeart/2018/2/layout/IconVerticalSolidList"/>
    <dgm:cxn modelId="{9C36F79B-5D3A-486F-85C9-73975F0EA132}" type="presParOf" srcId="{D316259A-C412-4146-B9E3-3B4D90E170B3}" destId="{D7C21770-818E-4CF2-A709-9A59D9E86343}" srcOrd="1" destOrd="0" presId="urn:microsoft.com/office/officeart/2018/2/layout/IconVerticalSolidList"/>
    <dgm:cxn modelId="{10A8F82A-224B-4B92-B0FC-93C370E597B0}" type="presParOf" srcId="{D316259A-C412-4146-B9E3-3B4D90E170B3}" destId="{BB42D1A6-62B5-4F8B-A84B-AD52BFFCB4D7}" srcOrd="2" destOrd="0" presId="urn:microsoft.com/office/officeart/2018/2/layout/IconVerticalSolidList"/>
    <dgm:cxn modelId="{5BE2B4C6-FC2E-4EED-8556-C0C47E1E3B4E}" type="presParOf" srcId="{D316259A-C412-4146-B9E3-3B4D90E170B3}" destId="{2D96B483-080B-4E92-8B9A-CC6CDF195D19}" srcOrd="3" destOrd="0" presId="urn:microsoft.com/office/officeart/2018/2/layout/IconVerticalSolidList"/>
    <dgm:cxn modelId="{0C04EACF-A566-4CF4-9935-B2B9585F41FA}" type="presParOf" srcId="{05372303-38D7-43D3-90E5-24CDB9B7FCF2}" destId="{795C3538-A974-47D0-A466-069A522FD88F}" srcOrd="1" destOrd="0" presId="urn:microsoft.com/office/officeart/2018/2/layout/IconVerticalSolidList"/>
    <dgm:cxn modelId="{7352E647-7157-4CCB-9378-7E2CA5DDC355}" type="presParOf" srcId="{05372303-38D7-43D3-90E5-24CDB9B7FCF2}" destId="{CA6D675C-B198-40A4-944E-DD32F01D2192}" srcOrd="2" destOrd="0" presId="urn:microsoft.com/office/officeart/2018/2/layout/IconVerticalSolidList"/>
    <dgm:cxn modelId="{705F42FE-A931-49AC-82C9-DE0CA66523E5}" type="presParOf" srcId="{CA6D675C-B198-40A4-944E-DD32F01D2192}" destId="{68A4E31E-6EA3-4D5D-BAB5-D45AB811E471}" srcOrd="0" destOrd="0" presId="urn:microsoft.com/office/officeart/2018/2/layout/IconVerticalSolidList"/>
    <dgm:cxn modelId="{6212F30E-1A22-4FFA-B534-EA52F3DA5CB2}" type="presParOf" srcId="{CA6D675C-B198-40A4-944E-DD32F01D2192}" destId="{A02EE0CD-D237-41FC-AD27-B381AF28E1B3}" srcOrd="1" destOrd="0" presId="urn:microsoft.com/office/officeart/2018/2/layout/IconVerticalSolidList"/>
    <dgm:cxn modelId="{25525788-1726-4A2C-8EA2-191D77DEF416}" type="presParOf" srcId="{CA6D675C-B198-40A4-944E-DD32F01D2192}" destId="{FBA19F08-E885-4070-BC6A-14046F744A05}" srcOrd="2" destOrd="0" presId="urn:microsoft.com/office/officeart/2018/2/layout/IconVerticalSolidList"/>
    <dgm:cxn modelId="{BDF93514-01B6-4CA8-898D-219249FB7F94}" type="presParOf" srcId="{CA6D675C-B198-40A4-944E-DD32F01D2192}" destId="{9CA5B3F8-F81E-4A13-9241-B0777C28E0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F8AA3-5E50-4885-AF3D-6459B46236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22B6E11-0FD5-4225-905B-C272B3F8C01A}">
      <dgm:prSet/>
      <dgm:spPr/>
      <dgm:t>
        <a:bodyPr/>
        <a:lstStyle/>
        <a:p>
          <a:r>
            <a:rPr lang="en-US"/>
            <a:t>Level wind translating cable hoist </a:t>
          </a:r>
        </a:p>
      </dgm:t>
    </dgm:pt>
    <dgm:pt modelId="{3CBE97AC-3CBB-48A0-BE4E-9CDAB99B83DA}" type="parTrans" cxnId="{CD65D547-4C45-4F25-B9B2-4031774BE938}">
      <dgm:prSet/>
      <dgm:spPr/>
      <dgm:t>
        <a:bodyPr/>
        <a:lstStyle/>
        <a:p>
          <a:endParaRPr lang="en-US"/>
        </a:p>
      </dgm:t>
    </dgm:pt>
    <dgm:pt modelId="{2F2CAE40-788F-4A06-B4AB-1C7828BEACA4}" type="sibTrans" cxnId="{CD65D547-4C45-4F25-B9B2-4031774BE938}">
      <dgm:prSet/>
      <dgm:spPr/>
      <dgm:t>
        <a:bodyPr/>
        <a:lstStyle/>
        <a:p>
          <a:endParaRPr lang="en-US"/>
        </a:p>
      </dgm:t>
    </dgm:pt>
    <dgm:pt modelId="{7CBC0829-DDAA-404A-B3CD-40DC64976D58}">
      <dgm:prSet/>
      <dgm:spPr/>
      <dgm:t>
        <a:bodyPr/>
        <a:lstStyle/>
        <a:p>
          <a:r>
            <a:rPr lang="en-US"/>
            <a:t>Level wind translating drum hoist </a:t>
          </a:r>
        </a:p>
      </dgm:t>
    </dgm:pt>
    <dgm:pt modelId="{83141AC7-BA06-45B9-BCB1-69C5B0CA2ED2}" type="parTrans" cxnId="{70D1FF58-8970-4150-987E-37B5276FB733}">
      <dgm:prSet/>
      <dgm:spPr/>
      <dgm:t>
        <a:bodyPr/>
        <a:lstStyle/>
        <a:p>
          <a:endParaRPr lang="en-US"/>
        </a:p>
      </dgm:t>
    </dgm:pt>
    <dgm:pt modelId="{03C32BF0-D2B4-46AC-81D5-01FAF56B5572}" type="sibTrans" cxnId="{70D1FF58-8970-4150-987E-37B5276FB733}">
      <dgm:prSet/>
      <dgm:spPr/>
      <dgm:t>
        <a:bodyPr/>
        <a:lstStyle/>
        <a:p>
          <a:endParaRPr lang="en-US"/>
        </a:p>
      </dgm:t>
    </dgm:pt>
    <dgm:pt modelId="{DBFCE89E-D4D4-4BB7-A3F0-5D0A2FE06F1C}" type="pres">
      <dgm:prSet presAssocID="{A15F8AA3-5E50-4885-AF3D-6459B4623611}" presName="linear" presStyleCnt="0">
        <dgm:presLayoutVars>
          <dgm:animLvl val="lvl"/>
          <dgm:resizeHandles val="exact"/>
        </dgm:presLayoutVars>
      </dgm:prSet>
      <dgm:spPr/>
    </dgm:pt>
    <dgm:pt modelId="{26F3D59F-A741-43F1-8D28-7B02A4CE7E4C}" type="pres">
      <dgm:prSet presAssocID="{822B6E11-0FD5-4225-905B-C272B3F8C01A}" presName="parentText" presStyleLbl="node1" presStyleIdx="0" presStyleCnt="2">
        <dgm:presLayoutVars>
          <dgm:chMax val="0"/>
          <dgm:bulletEnabled val="1"/>
        </dgm:presLayoutVars>
      </dgm:prSet>
      <dgm:spPr/>
    </dgm:pt>
    <dgm:pt modelId="{69EE97BF-D61E-4366-B2F0-DA4FF17A5003}" type="pres">
      <dgm:prSet presAssocID="{2F2CAE40-788F-4A06-B4AB-1C7828BEACA4}" presName="spacer" presStyleCnt="0"/>
      <dgm:spPr/>
    </dgm:pt>
    <dgm:pt modelId="{B0FADEB3-C087-43BD-8BF9-D1CB72FCF710}" type="pres">
      <dgm:prSet presAssocID="{7CBC0829-DDAA-404A-B3CD-40DC64976D58}" presName="parentText" presStyleLbl="node1" presStyleIdx="1" presStyleCnt="2">
        <dgm:presLayoutVars>
          <dgm:chMax val="0"/>
          <dgm:bulletEnabled val="1"/>
        </dgm:presLayoutVars>
      </dgm:prSet>
      <dgm:spPr/>
    </dgm:pt>
  </dgm:ptLst>
  <dgm:cxnLst>
    <dgm:cxn modelId="{02515300-F7AB-4DB4-88A7-5A91B7AE4078}" type="presOf" srcId="{A15F8AA3-5E50-4885-AF3D-6459B4623611}" destId="{DBFCE89E-D4D4-4BB7-A3F0-5D0A2FE06F1C}" srcOrd="0" destOrd="0" presId="urn:microsoft.com/office/officeart/2005/8/layout/vList2"/>
    <dgm:cxn modelId="{2AFBC529-30E9-4506-8D0A-D7088F033DC9}" type="presOf" srcId="{7CBC0829-DDAA-404A-B3CD-40DC64976D58}" destId="{B0FADEB3-C087-43BD-8BF9-D1CB72FCF710}" srcOrd="0" destOrd="0" presId="urn:microsoft.com/office/officeart/2005/8/layout/vList2"/>
    <dgm:cxn modelId="{CD65D547-4C45-4F25-B9B2-4031774BE938}" srcId="{A15F8AA3-5E50-4885-AF3D-6459B4623611}" destId="{822B6E11-0FD5-4225-905B-C272B3F8C01A}" srcOrd="0" destOrd="0" parTransId="{3CBE97AC-3CBB-48A0-BE4E-9CDAB99B83DA}" sibTransId="{2F2CAE40-788F-4A06-B4AB-1C7828BEACA4}"/>
    <dgm:cxn modelId="{70D1FF58-8970-4150-987E-37B5276FB733}" srcId="{A15F8AA3-5E50-4885-AF3D-6459B4623611}" destId="{7CBC0829-DDAA-404A-B3CD-40DC64976D58}" srcOrd="1" destOrd="0" parTransId="{83141AC7-BA06-45B9-BCB1-69C5B0CA2ED2}" sibTransId="{03C32BF0-D2B4-46AC-81D5-01FAF56B5572}"/>
    <dgm:cxn modelId="{AA209BFC-07D3-4C41-AF1C-FB369A9E4A15}" type="presOf" srcId="{822B6E11-0FD5-4225-905B-C272B3F8C01A}" destId="{26F3D59F-A741-43F1-8D28-7B02A4CE7E4C}" srcOrd="0" destOrd="0" presId="urn:microsoft.com/office/officeart/2005/8/layout/vList2"/>
    <dgm:cxn modelId="{01A17988-38EE-4861-857E-1AEA89D219BF}" type="presParOf" srcId="{DBFCE89E-D4D4-4BB7-A3F0-5D0A2FE06F1C}" destId="{26F3D59F-A741-43F1-8D28-7B02A4CE7E4C}" srcOrd="0" destOrd="0" presId="urn:microsoft.com/office/officeart/2005/8/layout/vList2"/>
    <dgm:cxn modelId="{ED9B2F20-05BA-48F0-A61B-B380B1B18303}" type="presParOf" srcId="{DBFCE89E-D4D4-4BB7-A3F0-5D0A2FE06F1C}" destId="{69EE97BF-D61E-4366-B2F0-DA4FF17A5003}" srcOrd="1" destOrd="0" presId="urn:microsoft.com/office/officeart/2005/8/layout/vList2"/>
    <dgm:cxn modelId="{BFDCD483-8537-4E55-A0A3-F89298FF42BB}" type="presParOf" srcId="{DBFCE89E-D4D4-4BB7-A3F0-5D0A2FE06F1C}" destId="{B0FADEB3-C087-43BD-8BF9-D1CB72FCF71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F7EDF4-20F9-4E58-ABCF-968AE3379235}"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4006C8D2-DCAC-443B-A67D-82B1961822A0}">
      <dgm:prSet/>
      <dgm:spPr/>
      <dgm:t>
        <a:bodyPr/>
        <a:lstStyle/>
        <a:p>
          <a:r>
            <a:rPr lang="en-US"/>
            <a:t>works in the open aft doorway, secured by a safety tether strap, or gunner's belt</a:t>
          </a:r>
        </a:p>
      </dgm:t>
    </dgm:pt>
    <dgm:pt modelId="{867E4BC4-B686-43F4-8B74-94194BE62CD2}" type="parTrans" cxnId="{5FA8D2F7-CF36-425D-8864-4D93D564D983}">
      <dgm:prSet/>
      <dgm:spPr/>
      <dgm:t>
        <a:bodyPr/>
        <a:lstStyle/>
        <a:p>
          <a:endParaRPr lang="en-US"/>
        </a:p>
      </dgm:t>
    </dgm:pt>
    <dgm:pt modelId="{C7B5636A-E13F-4547-9729-90AF06056D31}" type="sibTrans" cxnId="{5FA8D2F7-CF36-425D-8864-4D93D564D983}">
      <dgm:prSet/>
      <dgm:spPr/>
      <dgm:t>
        <a:bodyPr/>
        <a:lstStyle/>
        <a:p>
          <a:endParaRPr lang="en-US"/>
        </a:p>
      </dgm:t>
    </dgm:pt>
    <dgm:pt modelId="{4B53E8C7-40C3-4763-81D7-716387206187}">
      <dgm:prSet/>
      <dgm:spPr/>
      <dgm:t>
        <a:bodyPr/>
        <a:lstStyle/>
        <a:p>
          <a:r>
            <a:rPr lang="en-US"/>
            <a:t>The hoist operator uses a handheld pendant hoist control, and most styles provide a visual readout display of the amount of cable in use.</a:t>
          </a:r>
        </a:p>
      </dgm:t>
    </dgm:pt>
    <dgm:pt modelId="{0AA2D11E-684B-4EF9-996D-028D0517748D}" type="parTrans" cxnId="{3D093A6B-23CB-4A4F-ADBE-7CC353762696}">
      <dgm:prSet/>
      <dgm:spPr/>
      <dgm:t>
        <a:bodyPr/>
        <a:lstStyle/>
        <a:p>
          <a:endParaRPr lang="en-US"/>
        </a:p>
      </dgm:t>
    </dgm:pt>
    <dgm:pt modelId="{D8E7070B-4032-44DF-B925-D02BCFDC33E8}" type="sibTrans" cxnId="{3D093A6B-23CB-4A4F-ADBE-7CC353762696}">
      <dgm:prSet/>
      <dgm:spPr/>
      <dgm:t>
        <a:bodyPr/>
        <a:lstStyle/>
        <a:p>
          <a:endParaRPr lang="en-US"/>
        </a:p>
      </dgm:t>
    </dgm:pt>
    <dgm:pt modelId="{4E9C7252-B8B3-479E-ACE0-DB7DDEDD51FB}" type="pres">
      <dgm:prSet presAssocID="{05F7EDF4-20F9-4E58-ABCF-968AE3379235}" presName="Name0" presStyleCnt="0">
        <dgm:presLayoutVars>
          <dgm:dir/>
          <dgm:animLvl val="lvl"/>
          <dgm:resizeHandles val="exact"/>
        </dgm:presLayoutVars>
      </dgm:prSet>
      <dgm:spPr/>
    </dgm:pt>
    <dgm:pt modelId="{DDC13DAF-32C7-4A48-B8DC-DC42A6304752}" type="pres">
      <dgm:prSet presAssocID="{4B53E8C7-40C3-4763-81D7-716387206187}" presName="boxAndChildren" presStyleCnt="0"/>
      <dgm:spPr/>
    </dgm:pt>
    <dgm:pt modelId="{4A2D4E6C-C899-441C-8851-D5D81ED16032}" type="pres">
      <dgm:prSet presAssocID="{4B53E8C7-40C3-4763-81D7-716387206187}" presName="parentTextBox" presStyleLbl="node1" presStyleIdx="0" presStyleCnt="2"/>
      <dgm:spPr/>
    </dgm:pt>
    <dgm:pt modelId="{EB927094-9206-4135-BEE4-9E2C985CA75A}" type="pres">
      <dgm:prSet presAssocID="{C7B5636A-E13F-4547-9729-90AF06056D31}" presName="sp" presStyleCnt="0"/>
      <dgm:spPr/>
    </dgm:pt>
    <dgm:pt modelId="{931F5EAF-5485-4600-9F05-744815F86A9C}" type="pres">
      <dgm:prSet presAssocID="{4006C8D2-DCAC-443B-A67D-82B1961822A0}" presName="arrowAndChildren" presStyleCnt="0"/>
      <dgm:spPr/>
    </dgm:pt>
    <dgm:pt modelId="{CD85477D-6C9F-4050-B286-0AFA8EF52337}" type="pres">
      <dgm:prSet presAssocID="{4006C8D2-DCAC-443B-A67D-82B1961822A0}" presName="parentTextArrow" presStyleLbl="node1" presStyleIdx="1" presStyleCnt="2"/>
      <dgm:spPr/>
    </dgm:pt>
  </dgm:ptLst>
  <dgm:cxnLst>
    <dgm:cxn modelId="{8C7AB23A-68F9-4E74-BE32-C9AF40D45D45}" type="presOf" srcId="{4B53E8C7-40C3-4763-81D7-716387206187}" destId="{4A2D4E6C-C899-441C-8851-D5D81ED16032}" srcOrd="0" destOrd="0" presId="urn:microsoft.com/office/officeart/2005/8/layout/process4"/>
    <dgm:cxn modelId="{3D093A6B-23CB-4A4F-ADBE-7CC353762696}" srcId="{05F7EDF4-20F9-4E58-ABCF-968AE3379235}" destId="{4B53E8C7-40C3-4763-81D7-716387206187}" srcOrd="1" destOrd="0" parTransId="{0AA2D11E-684B-4EF9-996D-028D0517748D}" sibTransId="{D8E7070B-4032-44DF-B925-D02BCFDC33E8}"/>
    <dgm:cxn modelId="{C9F9BEBA-F916-4656-A826-2B193191C0C6}" type="presOf" srcId="{4006C8D2-DCAC-443B-A67D-82B1961822A0}" destId="{CD85477D-6C9F-4050-B286-0AFA8EF52337}" srcOrd="0" destOrd="0" presId="urn:microsoft.com/office/officeart/2005/8/layout/process4"/>
    <dgm:cxn modelId="{E75D09DB-C3DA-4FCC-876B-C3FABDF970D6}" type="presOf" srcId="{05F7EDF4-20F9-4E58-ABCF-968AE3379235}" destId="{4E9C7252-B8B3-479E-ACE0-DB7DDEDD51FB}" srcOrd="0" destOrd="0" presId="urn:microsoft.com/office/officeart/2005/8/layout/process4"/>
    <dgm:cxn modelId="{5FA8D2F7-CF36-425D-8864-4D93D564D983}" srcId="{05F7EDF4-20F9-4E58-ABCF-968AE3379235}" destId="{4006C8D2-DCAC-443B-A67D-82B1961822A0}" srcOrd="0" destOrd="0" parTransId="{867E4BC4-B686-43F4-8B74-94194BE62CD2}" sibTransId="{C7B5636A-E13F-4547-9729-90AF06056D31}"/>
    <dgm:cxn modelId="{BE0F98BB-165E-4E7B-A373-D05FF63149BA}" type="presParOf" srcId="{4E9C7252-B8B3-479E-ACE0-DB7DDEDD51FB}" destId="{DDC13DAF-32C7-4A48-B8DC-DC42A6304752}" srcOrd="0" destOrd="0" presId="urn:microsoft.com/office/officeart/2005/8/layout/process4"/>
    <dgm:cxn modelId="{9AAF93C7-673B-44BC-8D40-232B4A541AF0}" type="presParOf" srcId="{DDC13DAF-32C7-4A48-B8DC-DC42A6304752}" destId="{4A2D4E6C-C899-441C-8851-D5D81ED16032}" srcOrd="0" destOrd="0" presId="urn:microsoft.com/office/officeart/2005/8/layout/process4"/>
    <dgm:cxn modelId="{B8B8B677-252F-4AAE-89B4-7A8560B06471}" type="presParOf" srcId="{4E9C7252-B8B3-479E-ACE0-DB7DDEDD51FB}" destId="{EB927094-9206-4135-BEE4-9E2C985CA75A}" srcOrd="1" destOrd="0" presId="urn:microsoft.com/office/officeart/2005/8/layout/process4"/>
    <dgm:cxn modelId="{28C7533A-3D7D-46F6-82B2-08104A9A9859}" type="presParOf" srcId="{4E9C7252-B8B3-479E-ACE0-DB7DDEDD51FB}" destId="{931F5EAF-5485-4600-9F05-744815F86A9C}" srcOrd="2" destOrd="0" presId="urn:microsoft.com/office/officeart/2005/8/layout/process4"/>
    <dgm:cxn modelId="{1C436B28-F27D-46BE-A04E-088D238828EB}" type="presParOf" srcId="{931F5EAF-5485-4600-9F05-744815F86A9C}" destId="{CD85477D-6C9F-4050-B286-0AFA8EF523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DDE462-0D26-41DD-8B1A-1D5131E3E78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6FA8D4E-CA95-482D-92F6-8D8790734ECE}">
      <dgm:prSet/>
      <dgm:spPr/>
      <dgm:t>
        <a:bodyPr/>
        <a:lstStyle/>
        <a:p>
          <a:r>
            <a:rPr lang="en-US"/>
            <a:t>The hoist cable is truly a lifeline and must be treated with respect. </a:t>
          </a:r>
        </a:p>
      </dgm:t>
    </dgm:pt>
    <dgm:pt modelId="{10F8F5F8-4CC7-4A32-AB89-8F341F8C1C9C}" type="parTrans" cxnId="{764188B0-9EEE-4699-833D-B43A047A2828}">
      <dgm:prSet/>
      <dgm:spPr/>
      <dgm:t>
        <a:bodyPr/>
        <a:lstStyle/>
        <a:p>
          <a:endParaRPr lang="en-US"/>
        </a:p>
      </dgm:t>
    </dgm:pt>
    <dgm:pt modelId="{FAC0651F-7ECF-4473-9B1D-C98501065E24}" type="sibTrans" cxnId="{764188B0-9EEE-4699-833D-B43A047A2828}">
      <dgm:prSet/>
      <dgm:spPr/>
      <dgm:t>
        <a:bodyPr/>
        <a:lstStyle/>
        <a:p>
          <a:endParaRPr lang="en-US"/>
        </a:p>
      </dgm:t>
    </dgm:pt>
    <dgm:pt modelId="{5A8008EF-B08F-4227-83EE-52CE47822364}">
      <dgm:prSet/>
      <dgm:spPr/>
      <dgm:t>
        <a:bodyPr/>
        <a:lstStyle/>
        <a:p>
          <a:r>
            <a:rPr lang="en-US"/>
            <a:t>Although it is a rare occurrence, a hoist cable can fail. </a:t>
          </a:r>
        </a:p>
      </dgm:t>
    </dgm:pt>
    <dgm:pt modelId="{645140E6-AA44-474C-9CA7-BC4AD88912AA}" type="parTrans" cxnId="{494484D8-8A72-4056-9FBE-EB4CC7B83119}">
      <dgm:prSet/>
      <dgm:spPr/>
      <dgm:t>
        <a:bodyPr/>
        <a:lstStyle/>
        <a:p>
          <a:endParaRPr lang="en-US"/>
        </a:p>
      </dgm:t>
    </dgm:pt>
    <dgm:pt modelId="{A6183599-9A93-49C9-B8A0-86C62D782C0C}" type="sibTrans" cxnId="{494484D8-8A72-4056-9FBE-EB4CC7B83119}">
      <dgm:prSet/>
      <dgm:spPr/>
      <dgm:t>
        <a:bodyPr/>
        <a:lstStyle/>
        <a:p>
          <a:endParaRPr lang="en-US"/>
        </a:p>
      </dgm:t>
    </dgm:pt>
    <dgm:pt modelId="{F0F77F0E-8C0A-455C-8CD2-05F032AB5556}" type="pres">
      <dgm:prSet presAssocID="{F6DDE462-0D26-41DD-8B1A-1D5131E3E786}" presName="outerComposite" presStyleCnt="0">
        <dgm:presLayoutVars>
          <dgm:chMax val="5"/>
          <dgm:dir/>
          <dgm:resizeHandles val="exact"/>
        </dgm:presLayoutVars>
      </dgm:prSet>
      <dgm:spPr/>
    </dgm:pt>
    <dgm:pt modelId="{6440FF11-6B76-4335-9CBC-C6D1B4F67E8E}" type="pres">
      <dgm:prSet presAssocID="{F6DDE462-0D26-41DD-8B1A-1D5131E3E786}" presName="dummyMaxCanvas" presStyleCnt="0">
        <dgm:presLayoutVars/>
      </dgm:prSet>
      <dgm:spPr/>
    </dgm:pt>
    <dgm:pt modelId="{FCA3914D-DDBF-4BD3-88BB-7A6FCB3A6564}" type="pres">
      <dgm:prSet presAssocID="{F6DDE462-0D26-41DD-8B1A-1D5131E3E786}" presName="TwoNodes_1" presStyleLbl="node1" presStyleIdx="0" presStyleCnt="2">
        <dgm:presLayoutVars>
          <dgm:bulletEnabled val="1"/>
        </dgm:presLayoutVars>
      </dgm:prSet>
      <dgm:spPr/>
    </dgm:pt>
    <dgm:pt modelId="{4E79D02F-4771-4A5C-B78C-E119E6BCFCD0}" type="pres">
      <dgm:prSet presAssocID="{F6DDE462-0D26-41DD-8B1A-1D5131E3E786}" presName="TwoNodes_2" presStyleLbl="node1" presStyleIdx="1" presStyleCnt="2">
        <dgm:presLayoutVars>
          <dgm:bulletEnabled val="1"/>
        </dgm:presLayoutVars>
      </dgm:prSet>
      <dgm:spPr/>
    </dgm:pt>
    <dgm:pt modelId="{6E996E28-F0CB-494D-9B77-F94C12831087}" type="pres">
      <dgm:prSet presAssocID="{F6DDE462-0D26-41DD-8B1A-1D5131E3E786}" presName="TwoConn_1-2" presStyleLbl="fgAccFollowNode1" presStyleIdx="0" presStyleCnt="1">
        <dgm:presLayoutVars>
          <dgm:bulletEnabled val="1"/>
        </dgm:presLayoutVars>
      </dgm:prSet>
      <dgm:spPr/>
    </dgm:pt>
    <dgm:pt modelId="{B3E39AB7-42E2-40C7-BFD8-D1D92A43FDED}" type="pres">
      <dgm:prSet presAssocID="{F6DDE462-0D26-41DD-8B1A-1D5131E3E786}" presName="TwoNodes_1_text" presStyleLbl="node1" presStyleIdx="1" presStyleCnt="2">
        <dgm:presLayoutVars>
          <dgm:bulletEnabled val="1"/>
        </dgm:presLayoutVars>
      </dgm:prSet>
      <dgm:spPr/>
    </dgm:pt>
    <dgm:pt modelId="{9717D0B5-AE03-4F5D-84A4-46EDABCB175A}" type="pres">
      <dgm:prSet presAssocID="{F6DDE462-0D26-41DD-8B1A-1D5131E3E786}" presName="TwoNodes_2_text" presStyleLbl="node1" presStyleIdx="1" presStyleCnt="2">
        <dgm:presLayoutVars>
          <dgm:bulletEnabled val="1"/>
        </dgm:presLayoutVars>
      </dgm:prSet>
      <dgm:spPr/>
    </dgm:pt>
  </dgm:ptLst>
  <dgm:cxnLst>
    <dgm:cxn modelId="{011A8A96-48C3-45CD-9C7E-9172821E511A}" type="presOf" srcId="{5A8008EF-B08F-4227-83EE-52CE47822364}" destId="{4E79D02F-4771-4A5C-B78C-E119E6BCFCD0}" srcOrd="0" destOrd="0" presId="urn:microsoft.com/office/officeart/2005/8/layout/vProcess5"/>
    <dgm:cxn modelId="{764188B0-9EEE-4699-833D-B43A047A2828}" srcId="{F6DDE462-0D26-41DD-8B1A-1D5131E3E786}" destId="{96FA8D4E-CA95-482D-92F6-8D8790734ECE}" srcOrd="0" destOrd="0" parTransId="{10F8F5F8-4CC7-4A32-AB89-8F341F8C1C9C}" sibTransId="{FAC0651F-7ECF-4473-9B1D-C98501065E24}"/>
    <dgm:cxn modelId="{79BFF1D0-22DE-4D66-A3A5-B2A05D35AC5E}" type="presOf" srcId="{F6DDE462-0D26-41DD-8B1A-1D5131E3E786}" destId="{F0F77F0E-8C0A-455C-8CD2-05F032AB5556}" srcOrd="0" destOrd="0" presId="urn:microsoft.com/office/officeart/2005/8/layout/vProcess5"/>
    <dgm:cxn modelId="{9E6B9CD2-ECF4-40D0-B768-2C7D8AEBF8A0}" type="presOf" srcId="{FAC0651F-7ECF-4473-9B1D-C98501065E24}" destId="{6E996E28-F0CB-494D-9B77-F94C12831087}" srcOrd="0" destOrd="0" presId="urn:microsoft.com/office/officeart/2005/8/layout/vProcess5"/>
    <dgm:cxn modelId="{494484D8-8A72-4056-9FBE-EB4CC7B83119}" srcId="{F6DDE462-0D26-41DD-8B1A-1D5131E3E786}" destId="{5A8008EF-B08F-4227-83EE-52CE47822364}" srcOrd="1" destOrd="0" parTransId="{645140E6-AA44-474C-9CA7-BC4AD88912AA}" sibTransId="{A6183599-9A93-49C9-B8A0-86C62D782C0C}"/>
    <dgm:cxn modelId="{8421D8DE-E917-43B6-917F-7B7B048DF596}" type="presOf" srcId="{96FA8D4E-CA95-482D-92F6-8D8790734ECE}" destId="{FCA3914D-DDBF-4BD3-88BB-7A6FCB3A6564}" srcOrd="0" destOrd="0" presId="urn:microsoft.com/office/officeart/2005/8/layout/vProcess5"/>
    <dgm:cxn modelId="{69D848F0-008C-45E7-8E29-D53B4EECA707}" type="presOf" srcId="{96FA8D4E-CA95-482D-92F6-8D8790734ECE}" destId="{B3E39AB7-42E2-40C7-BFD8-D1D92A43FDED}" srcOrd="1" destOrd="0" presId="urn:microsoft.com/office/officeart/2005/8/layout/vProcess5"/>
    <dgm:cxn modelId="{32DF53F5-2A85-4CEF-ADCE-93F7A8196E0F}" type="presOf" srcId="{5A8008EF-B08F-4227-83EE-52CE47822364}" destId="{9717D0B5-AE03-4F5D-84A4-46EDABCB175A}" srcOrd="1" destOrd="0" presId="urn:microsoft.com/office/officeart/2005/8/layout/vProcess5"/>
    <dgm:cxn modelId="{2A29DC56-7212-4496-BE33-F83524D9F65A}" type="presParOf" srcId="{F0F77F0E-8C0A-455C-8CD2-05F032AB5556}" destId="{6440FF11-6B76-4335-9CBC-C6D1B4F67E8E}" srcOrd="0" destOrd="0" presId="urn:microsoft.com/office/officeart/2005/8/layout/vProcess5"/>
    <dgm:cxn modelId="{0F3CDE21-43DF-4B15-B4F0-DE6C360F1D54}" type="presParOf" srcId="{F0F77F0E-8C0A-455C-8CD2-05F032AB5556}" destId="{FCA3914D-DDBF-4BD3-88BB-7A6FCB3A6564}" srcOrd="1" destOrd="0" presId="urn:microsoft.com/office/officeart/2005/8/layout/vProcess5"/>
    <dgm:cxn modelId="{F42B9856-9AA7-4BFA-9D5A-284C72310D4A}" type="presParOf" srcId="{F0F77F0E-8C0A-455C-8CD2-05F032AB5556}" destId="{4E79D02F-4771-4A5C-B78C-E119E6BCFCD0}" srcOrd="2" destOrd="0" presId="urn:microsoft.com/office/officeart/2005/8/layout/vProcess5"/>
    <dgm:cxn modelId="{8480C590-F51E-4556-A0B0-C4CB06688F05}" type="presParOf" srcId="{F0F77F0E-8C0A-455C-8CD2-05F032AB5556}" destId="{6E996E28-F0CB-494D-9B77-F94C12831087}" srcOrd="3" destOrd="0" presId="urn:microsoft.com/office/officeart/2005/8/layout/vProcess5"/>
    <dgm:cxn modelId="{CA1603C9-6C37-48B9-AF9C-4CD98C89043F}" type="presParOf" srcId="{F0F77F0E-8C0A-455C-8CD2-05F032AB5556}" destId="{B3E39AB7-42E2-40C7-BFD8-D1D92A43FDED}" srcOrd="4" destOrd="0" presId="urn:microsoft.com/office/officeart/2005/8/layout/vProcess5"/>
    <dgm:cxn modelId="{601AB818-2772-46B4-90AD-130994205457}" type="presParOf" srcId="{F0F77F0E-8C0A-455C-8CD2-05F032AB5556}" destId="{9717D0B5-AE03-4F5D-84A4-46EDABCB175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77E15-8C26-4AB3-B2C8-DF4EF52990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398CDAA-10BB-40BD-8D9B-0F2A079CB9CE}">
      <dgm:prSet/>
      <dgm:spPr/>
      <dgm:t>
        <a:bodyPr/>
        <a:lstStyle/>
        <a:p>
          <a:r>
            <a:rPr lang="en-US"/>
            <a:t>(Rollout) </a:t>
          </a:r>
        </a:p>
      </dgm:t>
    </dgm:pt>
    <dgm:pt modelId="{B3ED96C3-7FB1-4FC8-BC4A-F355A789D1BB}" type="parTrans" cxnId="{4E325D47-1C0A-45DD-A86B-46535C8AC363}">
      <dgm:prSet/>
      <dgm:spPr/>
      <dgm:t>
        <a:bodyPr/>
        <a:lstStyle/>
        <a:p>
          <a:endParaRPr lang="en-US"/>
        </a:p>
      </dgm:t>
    </dgm:pt>
    <dgm:pt modelId="{A6133FA0-B27E-462D-93AA-52A8F9F9F094}" type="sibTrans" cxnId="{4E325D47-1C0A-45DD-A86B-46535C8AC363}">
      <dgm:prSet/>
      <dgm:spPr/>
      <dgm:t>
        <a:bodyPr/>
        <a:lstStyle/>
        <a:p>
          <a:endParaRPr lang="en-US"/>
        </a:p>
      </dgm:t>
    </dgm:pt>
    <dgm:pt modelId="{5ABDED1E-D614-49EC-AF9C-A10BB76DFBFD}">
      <dgm:prSet/>
      <dgm:spPr/>
      <dgm:t>
        <a:bodyPr/>
        <a:lstStyle/>
        <a:p>
          <a:r>
            <a:rPr lang="en-US"/>
            <a:t>The inadvertent release of a load or "rollout" from a hoist hook can occur when a carabiner or attachment D-ring travels upward, through possible load relief, and rides up against the safety latch of the hoist hook. </a:t>
          </a:r>
        </a:p>
      </dgm:t>
    </dgm:pt>
    <dgm:pt modelId="{4C496D99-F124-457B-B7D8-A9C1678C7982}" type="parTrans" cxnId="{2AD18577-AE43-422C-9467-40F51C92CCD0}">
      <dgm:prSet/>
      <dgm:spPr/>
      <dgm:t>
        <a:bodyPr/>
        <a:lstStyle/>
        <a:p>
          <a:endParaRPr lang="en-US"/>
        </a:p>
      </dgm:t>
    </dgm:pt>
    <dgm:pt modelId="{548DB44B-6632-40FD-A240-0C23C33DB9DE}" type="sibTrans" cxnId="{2AD18577-AE43-422C-9467-40F51C92CCD0}">
      <dgm:prSet/>
      <dgm:spPr/>
      <dgm:t>
        <a:bodyPr/>
        <a:lstStyle/>
        <a:p>
          <a:endParaRPr lang="en-US"/>
        </a:p>
      </dgm:t>
    </dgm:pt>
    <dgm:pt modelId="{C2A45C0F-A7E0-4577-AC45-D78B6119D1EC}" type="pres">
      <dgm:prSet presAssocID="{50E77E15-8C26-4AB3-B2C8-DF4EF52990E9}" presName="root" presStyleCnt="0">
        <dgm:presLayoutVars>
          <dgm:dir/>
          <dgm:resizeHandles val="exact"/>
        </dgm:presLayoutVars>
      </dgm:prSet>
      <dgm:spPr/>
    </dgm:pt>
    <dgm:pt modelId="{1109CF97-5847-4076-8B02-37DB6E16C3AE}" type="pres">
      <dgm:prSet presAssocID="{F398CDAA-10BB-40BD-8D9B-0F2A079CB9CE}" presName="compNode" presStyleCnt="0"/>
      <dgm:spPr/>
    </dgm:pt>
    <dgm:pt modelId="{32D33B9E-74E4-4D05-B23D-F6FE4ECFC5ED}" type="pres">
      <dgm:prSet presAssocID="{F398CDAA-10BB-40BD-8D9B-0F2A079CB9CE}" presName="bgRect" presStyleLbl="bgShp" presStyleIdx="0" presStyleCnt="2"/>
      <dgm:spPr/>
    </dgm:pt>
    <dgm:pt modelId="{059C5589-DAAF-42AB-904B-1F414D84C864}" type="pres">
      <dgm:prSet presAssocID="{F398CDAA-10BB-40BD-8D9B-0F2A079CB9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67078B22-75F8-40C9-A7B2-6EC1328AF50A}" type="pres">
      <dgm:prSet presAssocID="{F398CDAA-10BB-40BD-8D9B-0F2A079CB9CE}" presName="spaceRect" presStyleCnt="0"/>
      <dgm:spPr/>
    </dgm:pt>
    <dgm:pt modelId="{7162C98B-583B-4235-B79B-DB244BD2D710}" type="pres">
      <dgm:prSet presAssocID="{F398CDAA-10BB-40BD-8D9B-0F2A079CB9CE}" presName="parTx" presStyleLbl="revTx" presStyleIdx="0" presStyleCnt="2">
        <dgm:presLayoutVars>
          <dgm:chMax val="0"/>
          <dgm:chPref val="0"/>
        </dgm:presLayoutVars>
      </dgm:prSet>
      <dgm:spPr/>
    </dgm:pt>
    <dgm:pt modelId="{D7BE8F9A-B8D7-4783-9ABD-2C35FA612BBC}" type="pres">
      <dgm:prSet presAssocID="{A6133FA0-B27E-462D-93AA-52A8F9F9F094}" presName="sibTrans" presStyleCnt="0"/>
      <dgm:spPr/>
    </dgm:pt>
    <dgm:pt modelId="{D03E265D-FF9F-460F-A241-259160616BD7}" type="pres">
      <dgm:prSet presAssocID="{5ABDED1E-D614-49EC-AF9C-A10BB76DFBFD}" presName="compNode" presStyleCnt="0"/>
      <dgm:spPr/>
    </dgm:pt>
    <dgm:pt modelId="{05A184BB-CBD2-48A2-91C9-CA58EFC26A74}" type="pres">
      <dgm:prSet presAssocID="{5ABDED1E-D614-49EC-AF9C-A10BB76DFBFD}" presName="bgRect" presStyleLbl="bgShp" presStyleIdx="1" presStyleCnt="2"/>
      <dgm:spPr/>
    </dgm:pt>
    <dgm:pt modelId="{82243BF1-3D16-4498-979E-81D3FF703D17}" type="pres">
      <dgm:prSet presAssocID="{5ABDED1E-D614-49EC-AF9C-A10BB76DFB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63CDCAEA-9B75-4BA5-92EF-0614414A3001}" type="pres">
      <dgm:prSet presAssocID="{5ABDED1E-D614-49EC-AF9C-A10BB76DFBFD}" presName="spaceRect" presStyleCnt="0"/>
      <dgm:spPr/>
    </dgm:pt>
    <dgm:pt modelId="{21EAF78B-BA6D-4588-A409-3E9A68731C34}" type="pres">
      <dgm:prSet presAssocID="{5ABDED1E-D614-49EC-AF9C-A10BB76DFBFD}" presName="parTx" presStyleLbl="revTx" presStyleIdx="1" presStyleCnt="2">
        <dgm:presLayoutVars>
          <dgm:chMax val="0"/>
          <dgm:chPref val="0"/>
        </dgm:presLayoutVars>
      </dgm:prSet>
      <dgm:spPr/>
    </dgm:pt>
  </dgm:ptLst>
  <dgm:cxnLst>
    <dgm:cxn modelId="{00576134-1B6F-49AB-A022-76A98E7636F9}" type="presOf" srcId="{F398CDAA-10BB-40BD-8D9B-0F2A079CB9CE}" destId="{7162C98B-583B-4235-B79B-DB244BD2D710}" srcOrd="0" destOrd="0" presId="urn:microsoft.com/office/officeart/2018/2/layout/IconVerticalSolidList"/>
    <dgm:cxn modelId="{4E325D47-1C0A-45DD-A86B-46535C8AC363}" srcId="{50E77E15-8C26-4AB3-B2C8-DF4EF52990E9}" destId="{F398CDAA-10BB-40BD-8D9B-0F2A079CB9CE}" srcOrd="0" destOrd="0" parTransId="{B3ED96C3-7FB1-4FC8-BC4A-F355A789D1BB}" sibTransId="{A6133FA0-B27E-462D-93AA-52A8F9F9F094}"/>
    <dgm:cxn modelId="{AF19AE6F-7AA6-4F46-A308-2D37FE9F102E}" type="presOf" srcId="{5ABDED1E-D614-49EC-AF9C-A10BB76DFBFD}" destId="{21EAF78B-BA6D-4588-A409-3E9A68731C34}" srcOrd="0" destOrd="0" presId="urn:microsoft.com/office/officeart/2018/2/layout/IconVerticalSolidList"/>
    <dgm:cxn modelId="{60D02C51-22C9-472F-9E44-5CD36D03FD4F}" type="presOf" srcId="{50E77E15-8C26-4AB3-B2C8-DF4EF52990E9}" destId="{C2A45C0F-A7E0-4577-AC45-D78B6119D1EC}" srcOrd="0" destOrd="0" presId="urn:microsoft.com/office/officeart/2018/2/layout/IconVerticalSolidList"/>
    <dgm:cxn modelId="{2AD18577-AE43-422C-9467-40F51C92CCD0}" srcId="{50E77E15-8C26-4AB3-B2C8-DF4EF52990E9}" destId="{5ABDED1E-D614-49EC-AF9C-A10BB76DFBFD}" srcOrd="1" destOrd="0" parTransId="{4C496D99-F124-457B-B7D8-A9C1678C7982}" sibTransId="{548DB44B-6632-40FD-A240-0C23C33DB9DE}"/>
    <dgm:cxn modelId="{5F82CE56-3635-4A64-9B21-148712FAC552}" type="presParOf" srcId="{C2A45C0F-A7E0-4577-AC45-D78B6119D1EC}" destId="{1109CF97-5847-4076-8B02-37DB6E16C3AE}" srcOrd="0" destOrd="0" presId="urn:microsoft.com/office/officeart/2018/2/layout/IconVerticalSolidList"/>
    <dgm:cxn modelId="{F5A7ECB9-259D-4517-B73A-449D28F780D0}" type="presParOf" srcId="{1109CF97-5847-4076-8B02-37DB6E16C3AE}" destId="{32D33B9E-74E4-4D05-B23D-F6FE4ECFC5ED}" srcOrd="0" destOrd="0" presId="urn:microsoft.com/office/officeart/2018/2/layout/IconVerticalSolidList"/>
    <dgm:cxn modelId="{949E8644-FB5D-4F69-B852-24FC09C6DAFD}" type="presParOf" srcId="{1109CF97-5847-4076-8B02-37DB6E16C3AE}" destId="{059C5589-DAAF-42AB-904B-1F414D84C864}" srcOrd="1" destOrd="0" presId="urn:microsoft.com/office/officeart/2018/2/layout/IconVerticalSolidList"/>
    <dgm:cxn modelId="{CA03617E-B160-4508-8CC5-A8E2700C6C07}" type="presParOf" srcId="{1109CF97-5847-4076-8B02-37DB6E16C3AE}" destId="{67078B22-75F8-40C9-A7B2-6EC1328AF50A}" srcOrd="2" destOrd="0" presId="urn:microsoft.com/office/officeart/2018/2/layout/IconVerticalSolidList"/>
    <dgm:cxn modelId="{0A9D7623-8FBB-4E58-BA8D-3584D883FA55}" type="presParOf" srcId="{1109CF97-5847-4076-8B02-37DB6E16C3AE}" destId="{7162C98B-583B-4235-B79B-DB244BD2D710}" srcOrd="3" destOrd="0" presId="urn:microsoft.com/office/officeart/2018/2/layout/IconVerticalSolidList"/>
    <dgm:cxn modelId="{2B5BFF35-396C-4AD5-AA67-977F68F5959F}" type="presParOf" srcId="{C2A45C0F-A7E0-4577-AC45-D78B6119D1EC}" destId="{D7BE8F9A-B8D7-4783-9ABD-2C35FA612BBC}" srcOrd="1" destOrd="0" presId="urn:microsoft.com/office/officeart/2018/2/layout/IconVerticalSolidList"/>
    <dgm:cxn modelId="{417382E7-EA4F-4098-836A-CD95B7FB6DAC}" type="presParOf" srcId="{C2A45C0F-A7E0-4577-AC45-D78B6119D1EC}" destId="{D03E265D-FF9F-460F-A241-259160616BD7}" srcOrd="2" destOrd="0" presId="urn:microsoft.com/office/officeart/2018/2/layout/IconVerticalSolidList"/>
    <dgm:cxn modelId="{CB688F83-14CE-465C-B6EF-F68E6FC4EBD1}" type="presParOf" srcId="{D03E265D-FF9F-460F-A241-259160616BD7}" destId="{05A184BB-CBD2-48A2-91C9-CA58EFC26A74}" srcOrd="0" destOrd="0" presId="urn:microsoft.com/office/officeart/2018/2/layout/IconVerticalSolidList"/>
    <dgm:cxn modelId="{78BE5DBD-07F7-4890-91A5-DCF255B0E835}" type="presParOf" srcId="{D03E265D-FF9F-460F-A241-259160616BD7}" destId="{82243BF1-3D16-4498-979E-81D3FF703D17}" srcOrd="1" destOrd="0" presId="urn:microsoft.com/office/officeart/2018/2/layout/IconVerticalSolidList"/>
    <dgm:cxn modelId="{F1F567FE-4A28-4540-87A5-8FF1C14117BD}" type="presParOf" srcId="{D03E265D-FF9F-460F-A241-259160616BD7}" destId="{63CDCAEA-9B75-4BA5-92EF-0614414A3001}" srcOrd="2" destOrd="0" presId="urn:microsoft.com/office/officeart/2018/2/layout/IconVerticalSolidList"/>
    <dgm:cxn modelId="{214C0028-3CBE-44DB-88DB-3D5F62CB8CF0}" type="presParOf" srcId="{D03E265D-FF9F-460F-A241-259160616BD7}" destId="{21EAF78B-BA6D-4588-A409-3E9A68731C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56CF02-F4E5-4358-B7FE-0E6D7E468E97}"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1F81FFCF-BCCD-44D2-B753-D23CF7ACD562}">
      <dgm:prSet/>
      <dgm:spPr/>
      <dgm:t>
        <a:bodyPr/>
        <a:lstStyle/>
        <a:p>
          <a:r>
            <a:rPr lang="en-US"/>
            <a:t>A cable that has been severely overloaded may or may not show immediate results of the overload. </a:t>
          </a:r>
        </a:p>
      </dgm:t>
    </dgm:pt>
    <dgm:pt modelId="{B9D0F24A-0BDC-42BC-B935-B761EB1548EE}" type="parTrans" cxnId="{7DF6525D-40BB-44E4-973E-4D3F21BBE892}">
      <dgm:prSet/>
      <dgm:spPr/>
      <dgm:t>
        <a:bodyPr/>
        <a:lstStyle/>
        <a:p>
          <a:endParaRPr lang="en-US"/>
        </a:p>
      </dgm:t>
    </dgm:pt>
    <dgm:pt modelId="{FCBAEAD0-1C2A-4D82-8D2E-D275BA87BACA}" type="sibTrans" cxnId="{7DF6525D-40BB-44E4-973E-4D3F21BBE892}">
      <dgm:prSet/>
      <dgm:spPr/>
      <dgm:t>
        <a:bodyPr/>
        <a:lstStyle/>
        <a:p>
          <a:endParaRPr lang="en-US"/>
        </a:p>
      </dgm:t>
    </dgm:pt>
    <dgm:pt modelId="{E8DF3EA0-6342-4652-81C1-854F17E4BF57}">
      <dgm:prSet/>
      <dgm:spPr/>
      <dgm:t>
        <a:bodyPr/>
        <a:lstStyle/>
        <a:p>
          <a:r>
            <a:rPr lang="en-US"/>
            <a:t>Visual broken wires are the most obvious defect; however, overloading can cause broken core wires that are not readily visible. </a:t>
          </a:r>
        </a:p>
      </dgm:t>
    </dgm:pt>
    <dgm:pt modelId="{6C7B7125-42B9-4ECA-A3D2-61D8AD58381B}" type="parTrans" cxnId="{B215006A-5DCA-4029-9EA0-B6B7B983B690}">
      <dgm:prSet/>
      <dgm:spPr/>
      <dgm:t>
        <a:bodyPr/>
        <a:lstStyle/>
        <a:p>
          <a:endParaRPr lang="en-US"/>
        </a:p>
      </dgm:t>
    </dgm:pt>
    <dgm:pt modelId="{4F767031-14CA-40C2-9AA6-DCB0EAD2B458}" type="sibTrans" cxnId="{B215006A-5DCA-4029-9EA0-B6B7B983B690}">
      <dgm:prSet/>
      <dgm:spPr/>
      <dgm:t>
        <a:bodyPr/>
        <a:lstStyle/>
        <a:p>
          <a:endParaRPr lang="en-US"/>
        </a:p>
      </dgm:t>
    </dgm:pt>
    <dgm:pt modelId="{A4468630-FEE0-4887-8705-13DBEDCEB287}" type="pres">
      <dgm:prSet presAssocID="{4B56CF02-F4E5-4358-B7FE-0E6D7E468E97}" presName="Name0" presStyleCnt="0">
        <dgm:presLayoutVars>
          <dgm:dir/>
          <dgm:animLvl val="lvl"/>
          <dgm:resizeHandles val="exact"/>
        </dgm:presLayoutVars>
      </dgm:prSet>
      <dgm:spPr/>
    </dgm:pt>
    <dgm:pt modelId="{22095D23-764E-407B-BDA1-163AD9F2606C}" type="pres">
      <dgm:prSet presAssocID="{E8DF3EA0-6342-4652-81C1-854F17E4BF57}" presName="boxAndChildren" presStyleCnt="0"/>
      <dgm:spPr/>
    </dgm:pt>
    <dgm:pt modelId="{A77E1613-5A11-4A3D-AE46-E85B2742443B}" type="pres">
      <dgm:prSet presAssocID="{E8DF3EA0-6342-4652-81C1-854F17E4BF57}" presName="parentTextBox" presStyleLbl="node1" presStyleIdx="0" presStyleCnt="2"/>
      <dgm:spPr/>
    </dgm:pt>
    <dgm:pt modelId="{07818686-F3FE-4F16-B805-FB4B98FF9BBC}" type="pres">
      <dgm:prSet presAssocID="{FCBAEAD0-1C2A-4D82-8D2E-D275BA87BACA}" presName="sp" presStyleCnt="0"/>
      <dgm:spPr/>
    </dgm:pt>
    <dgm:pt modelId="{D4F4F324-772C-48CA-A9B8-22CADEF8F081}" type="pres">
      <dgm:prSet presAssocID="{1F81FFCF-BCCD-44D2-B753-D23CF7ACD562}" presName="arrowAndChildren" presStyleCnt="0"/>
      <dgm:spPr/>
    </dgm:pt>
    <dgm:pt modelId="{13A74EA6-A153-4582-8E8B-6E39780D24C4}" type="pres">
      <dgm:prSet presAssocID="{1F81FFCF-BCCD-44D2-B753-D23CF7ACD562}" presName="parentTextArrow" presStyleLbl="node1" presStyleIdx="1" presStyleCnt="2"/>
      <dgm:spPr/>
    </dgm:pt>
  </dgm:ptLst>
  <dgm:cxnLst>
    <dgm:cxn modelId="{7DF6525D-40BB-44E4-973E-4D3F21BBE892}" srcId="{4B56CF02-F4E5-4358-B7FE-0E6D7E468E97}" destId="{1F81FFCF-BCCD-44D2-B753-D23CF7ACD562}" srcOrd="0" destOrd="0" parTransId="{B9D0F24A-0BDC-42BC-B935-B761EB1548EE}" sibTransId="{FCBAEAD0-1C2A-4D82-8D2E-D275BA87BACA}"/>
    <dgm:cxn modelId="{B215006A-5DCA-4029-9EA0-B6B7B983B690}" srcId="{4B56CF02-F4E5-4358-B7FE-0E6D7E468E97}" destId="{E8DF3EA0-6342-4652-81C1-854F17E4BF57}" srcOrd="1" destOrd="0" parTransId="{6C7B7125-42B9-4ECA-A3D2-61D8AD58381B}" sibTransId="{4F767031-14CA-40C2-9AA6-DCB0EAD2B458}"/>
    <dgm:cxn modelId="{DE560D9B-E0C0-4D5C-AF4E-08673440F354}" type="presOf" srcId="{1F81FFCF-BCCD-44D2-B753-D23CF7ACD562}" destId="{13A74EA6-A153-4582-8E8B-6E39780D24C4}" srcOrd="0" destOrd="0" presId="urn:microsoft.com/office/officeart/2005/8/layout/process4"/>
    <dgm:cxn modelId="{E689D7B2-0BEA-4BA0-AEA5-7C1E218B5AF8}" type="presOf" srcId="{4B56CF02-F4E5-4358-B7FE-0E6D7E468E97}" destId="{A4468630-FEE0-4887-8705-13DBEDCEB287}" srcOrd="0" destOrd="0" presId="urn:microsoft.com/office/officeart/2005/8/layout/process4"/>
    <dgm:cxn modelId="{09E554EF-DECB-4CCF-92FD-F37483D73DC0}" type="presOf" srcId="{E8DF3EA0-6342-4652-81C1-854F17E4BF57}" destId="{A77E1613-5A11-4A3D-AE46-E85B2742443B}" srcOrd="0" destOrd="0" presId="urn:microsoft.com/office/officeart/2005/8/layout/process4"/>
    <dgm:cxn modelId="{4A69F3B1-14FD-49B9-B87D-261280F9A954}" type="presParOf" srcId="{A4468630-FEE0-4887-8705-13DBEDCEB287}" destId="{22095D23-764E-407B-BDA1-163AD9F2606C}" srcOrd="0" destOrd="0" presId="urn:microsoft.com/office/officeart/2005/8/layout/process4"/>
    <dgm:cxn modelId="{94E3EAA8-F292-410D-9480-95BA6532BB08}" type="presParOf" srcId="{22095D23-764E-407B-BDA1-163AD9F2606C}" destId="{A77E1613-5A11-4A3D-AE46-E85B2742443B}" srcOrd="0" destOrd="0" presId="urn:microsoft.com/office/officeart/2005/8/layout/process4"/>
    <dgm:cxn modelId="{7D0757C5-C5D3-452E-AD9C-338749A47553}" type="presParOf" srcId="{A4468630-FEE0-4887-8705-13DBEDCEB287}" destId="{07818686-F3FE-4F16-B805-FB4B98FF9BBC}" srcOrd="1" destOrd="0" presId="urn:microsoft.com/office/officeart/2005/8/layout/process4"/>
    <dgm:cxn modelId="{985FEAA5-77DA-4454-969A-F9583D95DD01}" type="presParOf" srcId="{A4468630-FEE0-4887-8705-13DBEDCEB287}" destId="{D4F4F324-772C-48CA-A9B8-22CADEF8F081}" srcOrd="2" destOrd="0" presId="urn:microsoft.com/office/officeart/2005/8/layout/process4"/>
    <dgm:cxn modelId="{C8AD40E3-29FD-4346-8CC3-1143957433DF}" type="presParOf" srcId="{D4F4F324-772C-48CA-A9B8-22CADEF8F081}" destId="{13A74EA6-A153-4582-8E8B-6E39780D24C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DE8A2-B398-4429-B879-31861ED24E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0D197F-C914-4369-9B2B-F1630EA51F1C}">
      <dgm:prSet/>
      <dgm:spPr/>
      <dgm:t>
        <a:bodyPr/>
        <a:lstStyle/>
        <a:p>
          <a:r>
            <a:rPr lang="en-US"/>
            <a:t>When the rescuer is ready for extraction with the patient, the helicopter returns, and following connection to the hoist cable, hoisting of the load is initiated with the aircraft immediately transitioning into forward flight away</a:t>
          </a:r>
        </a:p>
      </dgm:t>
    </dgm:pt>
    <dgm:pt modelId="{8F74B1D2-5680-4BA2-82F2-F3DAE69DDC72}" type="parTrans" cxnId="{2029ECE6-E80D-4FFB-BAFD-11A51B21917C}">
      <dgm:prSet/>
      <dgm:spPr/>
      <dgm:t>
        <a:bodyPr/>
        <a:lstStyle/>
        <a:p>
          <a:endParaRPr lang="en-US"/>
        </a:p>
      </dgm:t>
    </dgm:pt>
    <dgm:pt modelId="{8FA8552D-B9FC-44A4-8A57-3AE6563B26B3}" type="sibTrans" cxnId="{2029ECE6-E80D-4FFB-BAFD-11A51B21917C}">
      <dgm:prSet/>
      <dgm:spPr/>
      <dgm:t>
        <a:bodyPr/>
        <a:lstStyle/>
        <a:p>
          <a:endParaRPr lang="en-US"/>
        </a:p>
      </dgm:t>
    </dgm:pt>
    <dgm:pt modelId="{E0448786-A4B6-409F-A8B5-DF578BEA1D0A}">
      <dgm:prSet/>
      <dgm:spPr/>
      <dgm:t>
        <a:bodyPr/>
        <a:lstStyle/>
        <a:p>
          <a:r>
            <a:rPr lang="en-US"/>
            <a:t>No tag line is used</a:t>
          </a:r>
        </a:p>
      </dgm:t>
    </dgm:pt>
    <dgm:pt modelId="{C0027796-F481-4101-A36A-E691D1C0DCCF}" type="parTrans" cxnId="{85336BA4-6AB5-4748-B4AD-18FA541A39DA}">
      <dgm:prSet/>
      <dgm:spPr/>
      <dgm:t>
        <a:bodyPr/>
        <a:lstStyle/>
        <a:p>
          <a:endParaRPr lang="en-US"/>
        </a:p>
      </dgm:t>
    </dgm:pt>
    <dgm:pt modelId="{67F72EAD-C02E-4AB7-BD2A-2C64A078F5F7}" type="sibTrans" cxnId="{85336BA4-6AB5-4748-B4AD-18FA541A39DA}">
      <dgm:prSet/>
      <dgm:spPr/>
      <dgm:t>
        <a:bodyPr/>
        <a:lstStyle/>
        <a:p>
          <a:endParaRPr lang="en-US"/>
        </a:p>
      </dgm:t>
    </dgm:pt>
    <dgm:pt modelId="{BE571C89-47C9-4A43-96EB-D75D3B568DD6}" type="pres">
      <dgm:prSet presAssocID="{844DE8A2-B398-4429-B879-31861ED24EE3}" presName="root" presStyleCnt="0">
        <dgm:presLayoutVars>
          <dgm:dir/>
          <dgm:resizeHandles val="exact"/>
        </dgm:presLayoutVars>
      </dgm:prSet>
      <dgm:spPr/>
    </dgm:pt>
    <dgm:pt modelId="{8361161F-53D3-4D3C-A201-3DDF9861BD9F}" type="pres">
      <dgm:prSet presAssocID="{030D197F-C914-4369-9B2B-F1630EA51F1C}" presName="compNode" presStyleCnt="0"/>
      <dgm:spPr/>
    </dgm:pt>
    <dgm:pt modelId="{9E6201AE-F538-474F-A105-FEBDA0DC093E}" type="pres">
      <dgm:prSet presAssocID="{030D197F-C914-4369-9B2B-F1630EA51F1C}" presName="bgRect" presStyleLbl="bgShp" presStyleIdx="0" presStyleCnt="2"/>
      <dgm:spPr/>
    </dgm:pt>
    <dgm:pt modelId="{F585E4B4-BD55-4BC8-8422-42168D793C17}" type="pres">
      <dgm:prSet presAssocID="{030D197F-C914-4369-9B2B-F1630EA51F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F45CD4D6-6EBE-423B-86BB-80D073B16D63}" type="pres">
      <dgm:prSet presAssocID="{030D197F-C914-4369-9B2B-F1630EA51F1C}" presName="spaceRect" presStyleCnt="0"/>
      <dgm:spPr/>
    </dgm:pt>
    <dgm:pt modelId="{069F1247-2BD3-47F6-B5A4-1C3D8370EB0D}" type="pres">
      <dgm:prSet presAssocID="{030D197F-C914-4369-9B2B-F1630EA51F1C}" presName="parTx" presStyleLbl="revTx" presStyleIdx="0" presStyleCnt="2">
        <dgm:presLayoutVars>
          <dgm:chMax val="0"/>
          <dgm:chPref val="0"/>
        </dgm:presLayoutVars>
      </dgm:prSet>
      <dgm:spPr/>
    </dgm:pt>
    <dgm:pt modelId="{9FA5B38C-113E-4B31-A605-8C186A02B7EB}" type="pres">
      <dgm:prSet presAssocID="{8FA8552D-B9FC-44A4-8A57-3AE6563B26B3}" presName="sibTrans" presStyleCnt="0"/>
      <dgm:spPr/>
    </dgm:pt>
    <dgm:pt modelId="{BC13EBF3-8D5F-468A-8613-A26F560BFEB8}" type="pres">
      <dgm:prSet presAssocID="{E0448786-A4B6-409F-A8B5-DF578BEA1D0A}" presName="compNode" presStyleCnt="0"/>
      <dgm:spPr/>
    </dgm:pt>
    <dgm:pt modelId="{289449C9-DE13-493D-A999-DFE8B24B7CBE}" type="pres">
      <dgm:prSet presAssocID="{E0448786-A4B6-409F-A8B5-DF578BEA1D0A}" presName="bgRect" presStyleLbl="bgShp" presStyleIdx="1" presStyleCnt="2"/>
      <dgm:spPr/>
    </dgm:pt>
    <dgm:pt modelId="{F5A1F8A6-1817-4BD9-AA06-0D5FD7E2234A}" type="pres">
      <dgm:prSet presAssocID="{E0448786-A4B6-409F-A8B5-DF578BEA1D0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77E57DB7-F559-4CFF-9CA0-BD4F767022EF}" type="pres">
      <dgm:prSet presAssocID="{E0448786-A4B6-409F-A8B5-DF578BEA1D0A}" presName="spaceRect" presStyleCnt="0"/>
      <dgm:spPr/>
    </dgm:pt>
    <dgm:pt modelId="{A44E1F38-BA59-4E43-83E5-D43E7908821F}" type="pres">
      <dgm:prSet presAssocID="{E0448786-A4B6-409F-A8B5-DF578BEA1D0A}" presName="parTx" presStyleLbl="revTx" presStyleIdx="1" presStyleCnt="2">
        <dgm:presLayoutVars>
          <dgm:chMax val="0"/>
          <dgm:chPref val="0"/>
        </dgm:presLayoutVars>
      </dgm:prSet>
      <dgm:spPr/>
    </dgm:pt>
  </dgm:ptLst>
  <dgm:cxnLst>
    <dgm:cxn modelId="{7E12F92C-E3B0-4BCC-AEBD-2EFF19D5713A}" type="presOf" srcId="{E0448786-A4B6-409F-A8B5-DF578BEA1D0A}" destId="{A44E1F38-BA59-4E43-83E5-D43E7908821F}" srcOrd="0" destOrd="0" presId="urn:microsoft.com/office/officeart/2018/2/layout/IconVerticalSolidList"/>
    <dgm:cxn modelId="{CD2D455D-6E5B-4D50-B782-324913F6EFD7}" type="presOf" srcId="{030D197F-C914-4369-9B2B-F1630EA51F1C}" destId="{069F1247-2BD3-47F6-B5A4-1C3D8370EB0D}" srcOrd="0" destOrd="0" presId="urn:microsoft.com/office/officeart/2018/2/layout/IconVerticalSolidList"/>
    <dgm:cxn modelId="{85336BA4-6AB5-4748-B4AD-18FA541A39DA}" srcId="{844DE8A2-B398-4429-B879-31861ED24EE3}" destId="{E0448786-A4B6-409F-A8B5-DF578BEA1D0A}" srcOrd="1" destOrd="0" parTransId="{C0027796-F481-4101-A36A-E691D1C0DCCF}" sibTransId="{67F72EAD-C02E-4AB7-BD2A-2C64A078F5F7}"/>
    <dgm:cxn modelId="{A6BAFADC-EB76-4B5A-B6C5-FB799E62FE11}" type="presOf" srcId="{844DE8A2-B398-4429-B879-31861ED24EE3}" destId="{BE571C89-47C9-4A43-96EB-D75D3B568DD6}" srcOrd="0" destOrd="0" presId="urn:microsoft.com/office/officeart/2018/2/layout/IconVerticalSolidList"/>
    <dgm:cxn modelId="{2029ECE6-E80D-4FFB-BAFD-11A51B21917C}" srcId="{844DE8A2-B398-4429-B879-31861ED24EE3}" destId="{030D197F-C914-4369-9B2B-F1630EA51F1C}" srcOrd="0" destOrd="0" parTransId="{8F74B1D2-5680-4BA2-82F2-F3DAE69DDC72}" sibTransId="{8FA8552D-B9FC-44A4-8A57-3AE6563B26B3}"/>
    <dgm:cxn modelId="{69481045-91E7-40E6-88E2-E2ACC7F33370}" type="presParOf" srcId="{BE571C89-47C9-4A43-96EB-D75D3B568DD6}" destId="{8361161F-53D3-4D3C-A201-3DDF9861BD9F}" srcOrd="0" destOrd="0" presId="urn:microsoft.com/office/officeart/2018/2/layout/IconVerticalSolidList"/>
    <dgm:cxn modelId="{859F6A32-B0E4-4F17-AFE9-DC591B1FF5F7}" type="presParOf" srcId="{8361161F-53D3-4D3C-A201-3DDF9861BD9F}" destId="{9E6201AE-F538-474F-A105-FEBDA0DC093E}" srcOrd="0" destOrd="0" presId="urn:microsoft.com/office/officeart/2018/2/layout/IconVerticalSolidList"/>
    <dgm:cxn modelId="{5668EDD2-BFB9-48B1-8C19-75D36EF3CCA2}" type="presParOf" srcId="{8361161F-53D3-4D3C-A201-3DDF9861BD9F}" destId="{F585E4B4-BD55-4BC8-8422-42168D793C17}" srcOrd="1" destOrd="0" presId="urn:microsoft.com/office/officeart/2018/2/layout/IconVerticalSolidList"/>
    <dgm:cxn modelId="{D54BAE3E-D9B1-4448-98ED-5EEB0202F43E}" type="presParOf" srcId="{8361161F-53D3-4D3C-A201-3DDF9861BD9F}" destId="{F45CD4D6-6EBE-423B-86BB-80D073B16D63}" srcOrd="2" destOrd="0" presId="urn:microsoft.com/office/officeart/2018/2/layout/IconVerticalSolidList"/>
    <dgm:cxn modelId="{AD094C1E-138A-4AC1-A983-169B3E8F90E7}" type="presParOf" srcId="{8361161F-53D3-4D3C-A201-3DDF9861BD9F}" destId="{069F1247-2BD3-47F6-B5A4-1C3D8370EB0D}" srcOrd="3" destOrd="0" presId="urn:microsoft.com/office/officeart/2018/2/layout/IconVerticalSolidList"/>
    <dgm:cxn modelId="{33870649-3E08-4FDF-89F1-EEF87DDDD575}" type="presParOf" srcId="{BE571C89-47C9-4A43-96EB-D75D3B568DD6}" destId="{9FA5B38C-113E-4B31-A605-8C186A02B7EB}" srcOrd="1" destOrd="0" presId="urn:microsoft.com/office/officeart/2018/2/layout/IconVerticalSolidList"/>
    <dgm:cxn modelId="{67E5A39B-F53F-4313-BF3C-03C20171FF55}" type="presParOf" srcId="{BE571C89-47C9-4A43-96EB-D75D3B568DD6}" destId="{BC13EBF3-8D5F-468A-8613-A26F560BFEB8}" srcOrd="2" destOrd="0" presId="urn:microsoft.com/office/officeart/2018/2/layout/IconVerticalSolidList"/>
    <dgm:cxn modelId="{0DA09880-DEA9-4B2B-9C08-98E23CB15514}" type="presParOf" srcId="{BC13EBF3-8D5F-468A-8613-A26F560BFEB8}" destId="{289449C9-DE13-493D-A999-DFE8B24B7CBE}" srcOrd="0" destOrd="0" presId="urn:microsoft.com/office/officeart/2018/2/layout/IconVerticalSolidList"/>
    <dgm:cxn modelId="{1611C58A-65CE-4ECB-971C-8106F4E910DF}" type="presParOf" srcId="{BC13EBF3-8D5F-468A-8613-A26F560BFEB8}" destId="{F5A1F8A6-1817-4BD9-AA06-0D5FD7E2234A}" srcOrd="1" destOrd="0" presId="urn:microsoft.com/office/officeart/2018/2/layout/IconVerticalSolidList"/>
    <dgm:cxn modelId="{214D6130-BC18-4DB1-A8FF-44AB277D9C10}" type="presParOf" srcId="{BC13EBF3-8D5F-468A-8613-A26F560BFEB8}" destId="{77E57DB7-F559-4CFF-9CA0-BD4F767022EF}" srcOrd="2" destOrd="0" presId="urn:microsoft.com/office/officeart/2018/2/layout/IconVerticalSolidList"/>
    <dgm:cxn modelId="{E0511BE2-1E28-4476-B340-E415DD670362}" type="presParOf" srcId="{BC13EBF3-8D5F-468A-8613-A26F560BFEB8}" destId="{A44E1F38-BA59-4E43-83E5-D43E790882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22079-45EA-4D23-A4B2-5F6C52E4B87D}">
      <dsp:nvSpPr>
        <dsp:cNvPr id="0" name=""/>
        <dsp:cNvSpPr/>
      </dsp:nvSpPr>
      <dsp:spPr>
        <a:xfrm>
          <a:off x="0" y="64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99CE1-1CE1-4A40-AE9D-A7D6755908A8}">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83CD23-3243-4468-BB07-9FAFE7FA4051}">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hoisting shortens the suspended exposure time of the rescuer beneath the helicopter. </a:t>
          </a:r>
        </a:p>
      </dsp:txBody>
      <dsp:txXfrm>
        <a:off x="1732555" y="641"/>
        <a:ext cx="4180881" cy="1500047"/>
      </dsp:txXfrm>
    </dsp:sp>
    <dsp:sp modelId="{F276829E-4688-4346-B759-019A612B2BA4}">
      <dsp:nvSpPr>
        <dsp:cNvPr id="0" name=""/>
        <dsp:cNvSpPr/>
      </dsp:nvSpPr>
      <dsp:spPr>
        <a:xfrm>
          <a:off x="0" y="187570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5F474-79C5-420D-A7B2-4DB8C9E01849}">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4F6835-2495-46C2-A8A9-1D9D6C70BDAD}">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The fixed installation of a rescue hoist on a helicopter increases operational efficiency</a:t>
          </a:r>
        </a:p>
      </dsp:txBody>
      <dsp:txXfrm>
        <a:off x="1732555" y="1875701"/>
        <a:ext cx="4180881" cy="1500047"/>
      </dsp:txXfrm>
    </dsp:sp>
    <dsp:sp modelId="{9536FA61-74D3-4F4C-90F7-C25E60455AF5}">
      <dsp:nvSpPr>
        <dsp:cNvPr id="0" name=""/>
        <dsp:cNvSpPr/>
      </dsp:nvSpPr>
      <dsp:spPr>
        <a:xfrm>
          <a:off x="0" y="3750760"/>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F27F9-8A02-4B47-9151-2841A04D3635}">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BDA85B-8846-4C69-A6CA-CD58C080837B}">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800100">
            <a:lnSpc>
              <a:spcPct val="90000"/>
            </a:lnSpc>
            <a:spcBef>
              <a:spcPct val="0"/>
            </a:spcBef>
            <a:spcAft>
              <a:spcPct val="35000"/>
            </a:spcAft>
            <a:buNone/>
          </a:pPr>
          <a:r>
            <a:rPr lang="en-US" sz="1800" kern="1200"/>
            <a:t>Even though the weight of the rescue hoist adds to the overall equipped weight of the helicopter, thus reducing the available payload. </a:t>
          </a:r>
        </a:p>
      </dsp:txBody>
      <dsp:txXfrm>
        <a:off x="1732555" y="3750760"/>
        <a:ext cx="4180881" cy="150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9B6C9-625A-47D1-A75A-9238C12BB1B3}">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21770-818E-4CF2-A709-9A59D9E86343}">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96B483-080B-4E92-8B9A-CC6CDF195D19}">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844550">
            <a:lnSpc>
              <a:spcPct val="90000"/>
            </a:lnSpc>
            <a:spcBef>
              <a:spcPct val="0"/>
            </a:spcBef>
            <a:spcAft>
              <a:spcPct val="35000"/>
            </a:spcAft>
            <a:buNone/>
          </a:pPr>
          <a:r>
            <a:rPr lang="en-US" sz="1900" kern="1200"/>
            <a:t>Other helicopter rescue techniques can require delays for reconfiguring the aircraft for the mission. </a:t>
          </a:r>
        </a:p>
      </dsp:txBody>
      <dsp:txXfrm>
        <a:off x="1288415" y="604235"/>
        <a:ext cx="8315959" cy="1115511"/>
      </dsp:txXfrm>
    </dsp:sp>
    <dsp:sp modelId="{68A4E31E-6EA3-4D5D-BAB5-D45AB811E471}">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EE0CD-D237-41FC-AD27-B381AF28E1B3}">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A5B3F8-F81E-4A13-9241-B0777C28E0EE}">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844550">
            <a:lnSpc>
              <a:spcPct val="90000"/>
            </a:lnSpc>
            <a:spcBef>
              <a:spcPct val="0"/>
            </a:spcBef>
            <a:spcAft>
              <a:spcPct val="35000"/>
            </a:spcAft>
            <a:buNone/>
          </a:pPr>
          <a:r>
            <a:rPr lang="en-US" sz="1900" kern="1200"/>
            <a:t>The reality of the high cost and maintenance associated with helicopter rescue hoists means that they are primarily available through the military and public safety agencies in larger metropolitan areas.</a:t>
          </a:r>
        </a:p>
      </dsp:txBody>
      <dsp:txXfrm>
        <a:off x="1288415" y="1998623"/>
        <a:ext cx="8315959" cy="1115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D59F-A741-43F1-8D28-7B02A4CE7E4C}">
      <dsp:nvSpPr>
        <dsp:cNvPr id="0" name=""/>
        <dsp:cNvSpPr/>
      </dsp:nvSpPr>
      <dsp:spPr>
        <a:xfrm>
          <a:off x="0" y="636444"/>
          <a:ext cx="5913437" cy="162161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Level wind translating cable hoist </a:t>
          </a:r>
        </a:p>
      </dsp:txBody>
      <dsp:txXfrm>
        <a:off x="79161" y="715605"/>
        <a:ext cx="5755115" cy="1463297"/>
      </dsp:txXfrm>
    </dsp:sp>
    <dsp:sp modelId="{B0FADEB3-C087-43BD-8BF9-D1CB72FCF710}">
      <dsp:nvSpPr>
        <dsp:cNvPr id="0" name=""/>
        <dsp:cNvSpPr/>
      </dsp:nvSpPr>
      <dsp:spPr>
        <a:xfrm>
          <a:off x="0" y="2379024"/>
          <a:ext cx="5913437" cy="1621619"/>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Level wind translating drum hoist </a:t>
          </a:r>
        </a:p>
      </dsp:txBody>
      <dsp:txXfrm>
        <a:off x="79161" y="2458185"/>
        <a:ext cx="5755115" cy="1463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D4E6C-C899-441C-8851-D5D81ED16032}">
      <dsp:nvSpPr>
        <dsp:cNvPr id="0" name=""/>
        <dsp:cNvSpPr/>
      </dsp:nvSpPr>
      <dsp:spPr>
        <a:xfrm>
          <a:off x="0" y="3169528"/>
          <a:ext cx="5913437" cy="207955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The hoist operator uses a handheld pendant hoist control, and most styles provide a visual readout display of the amount of cable in use.</a:t>
          </a:r>
        </a:p>
      </dsp:txBody>
      <dsp:txXfrm>
        <a:off x="0" y="3169528"/>
        <a:ext cx="5913437" cy="2079553"/>
      </dsp:txXfrm>
    </dsp:sp>
    <dsp:sp modelId="{CD85477D-6C9F-4050-B286-0AFA8EF52337}">
      <dsp:nvSpPr>
        <dsp:cNvPr id="0" name=""/>
        <dsp:cNvSpPr/>
      </dsp:nvSpPr>
      <dsp:spPr>
        <a:xfrm rot="10800000">
          <a:off x="0" y="2368"/>
          <a:ext cx="5913437" cy="3198353"/>
        </a:xfrm>
        <a:prstGeom prst="upArrowCallout">
          <a:avLst/>
        </a:prstGeom>
        <a:solidFill>
          <a:schemeClr val="accent5">
            <a:hueOff val="2097976"/>
            <a:satOff val="48015"/>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works in the open aft doorway, secured by a safety tether strap, or gunner's belt</a:t>
          </a:r>
        </a:p>
      </dsp:txBody>
      <dsp:txXfrm rot="10800000">
        <a:off x="0" y="2368"/>
        <a:ext cx="5913437" cy="2078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914D-DDBF-4BD3-88BB-7A6FCB3A6564}">
      <dsp:nvSpPr>
        <dsp:cNvPr id="0" name=""/>
        <dsp:cNvSpPr/>
      </dsp:nvSpPr>
      <dsp:spPr>
        <a:xfrm>
          <a:off x="0" y="0"/>
          <a:ext cx="7897892" cy="140604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hoist cable is truly a lifeline and must be treated with respect. </a:t>
          </a:r>
        </a:p>
      </dsp:txBody>
      <dsp:txXfrm>
        <a:off x="41182" y="41182"/>
        <a:ext cx="6444630" cy="1323685"/>
      </dsp:txXfrm>
    </dsp:sp>
    <dsp:sp modelId="{4E79D02F-4771-4A5C-B78C-E119E6BCFCD0}">
      <dsp:nvSpPr>
        <dsp:cNvPr id="0" name=""/>
        <dsp:cNvSpPr/>
      </dsp:nvSpPr>
      <dsp:spPr>
        <a:xfrm>
          <a:off x="1393745" y="1718504"/>
          <a:ext cx="7897892" cy="1406049"/>
        </a:xfrm>
        <a:prstGeom prst="roundRect">
          <a:avLst>
            <a:gd name="adj" fmla="val 10000"/>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Although it is a rare occurrence, a hoist cable can fail. </a:t>
          </a:r>
        </a:p>
      </dsp:txBody>
      <dsp:txXfrm>
        <a:off x="1434927" y="1759686"/>
        <a:ext cx="5507850" cy="1323685"/>
      </dsp:txXfrm>
    </dsp:sp>
    <dsp:sp modelId="{6E996E28-F0CB-494D-9B77-F94C12831087}">
      <dsp:nvSpPr>
        <dsp:cNvPr id="0" name=""/>
        <dsp:cNvSpPr/>
      </dsp:nvSpPr>
      <dsp:spPr>
        <a:xfrm>
          <a:off x="6983960" y="1105310"/>
          <a:ext cx="913932" cy="9139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89595" y="1105310"/>
        <a:ext cx="502662" cy="687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33B9E-74E4-4D05-B23D-F6FE4ECFC5ED}">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C5589-DAAF-42AB-904B-1F414D84C864}">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62C98B-583B-4235-B79B-DB244BD2D710}">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66750">
            <a:lnSpc>
              <a:spcPct val="90000"/>
            </a:lnSpc>
            <a:spcBef>
              <a:spcPct val="0"/>
            </a:spcBef>
            <a:spcAft>
              <a:spcPct val="35000"/>
            </a:spcAft>
            <a:buNone/>
          </a:pPr>
          <a:r>
            <a:rPr lang="en-US" sz="1500" kern="1200"/>
            <a:t>(Rollout) </a:t>
          </a:r>
        </a:p>
      </dsp:txBody>
      <dsp:txXfrm>
        <a:off x="1606750" y="753526"/>
        <a:ext cx="4306686" cy="1391126"/>
      </dsp:txXfrm>
    </dsp:sp>
    <dsp:sp modelId="{05A184BB-CBD2-48A2-91C9-CA58EFC26A74}">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43BF1-3D16-4498-979E-81D3FF703D17}">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AF78B-BA6D-4588-A409-3E9A68731C34}">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66750">
            <a:lnSpc>
              <a:spcPct val="90000"/>
            </a:lnSpc>
            <a:spcBef>
              <a:spcPct val="0"/>
            </a:spcBef>
            <a:spcAft>
              <a:spcPct val="35000"/>
            </a:spcAft>
            <a:buNone/>
          </a:pPr>
          <a:r>
            <a:rPr lang="en-US" sz="1500" kern="1200"/>
            <a:t>The inadvertent release of a load or "rollout" from a hoist hook can occur when a carabiner or attachment D-ring travels upward, through possible load relief, and rides up against the safety latch of the hoist hook. </a:t>
          </a:r>
        </a:p>
      </dsp:txBody>
      <dsp:txXfrm>
        <a:off x="1606750" y="2492434"/>
        <a:ext cx="4306686" cy="13911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E1613-5A11-4A3D-AE46-E85B2742443B}">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Visual broken wires are the most obvious defect; however, overloading can cause broken core wires that are not readily visible. </a:t>
          </a:r>
        </a:p>
      </dsp:txBody>
      <dsp:txXfrm>
        <a:off x="0" y="2798728"/>
        <a:ext cx="5913437" cy="1836268"/>
      </dsp:txXfrm>
    </dsp:sp>
    <dsp:sp modelId="{13A74EA6-A153-4582-8E8B-6E39780D24C4}">
      <dsp:nvSpPr>
        <dsp:cNvPr id="0" name=""/>
        <dsp:cNvSpPr/>
      </dsp:nvSpPr>
      <dsp:spPr>
        <a:xfrm rot="10800000">
          <a:off x="0" y="2090"/>
          <a:ext cx="5913437" cy="2824181"/>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A cable that has been severely overloaded may or may not show immediate results of the overload. </a:t>
          </a:r>
        </a:p>
      </dsp:txBody>
      <dsp:txXfrm rot="10800000">
        <a:off x="0" y="2090"/>
        <a:ext cx="5913437" cy="1835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201AE-F538-474F-A105-FEBDA0DC093E}">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5E4B4-BD55-4BC8-8422-42168D793C17}">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9F1247-2BD3-47F6-B5A4-1C3D8370EB0D}">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22300">
            <a:lnSpc>
              <a:spcPct val="90000"/>
            </a:lnSpc>
            <a:spcBef>
              <a:spcPct val="0"/>
            </a:spcBef>
            <a:spcAft>
              <a:spcPct val="35000"/>
            </a:spcAft>
            <a:buNone/>
          </a:pPr>
          <a:r>
            <a:rPr lang="en-US" sz="1400" kern="1200"/>
            <a:t>When the rescuer is ready for extraction with the patient, the helicopter returns, and following connection to the hoist cable, hoisting of the load is initiated with the aircraft immediately transitioning into forward flight away</a:t>
          </a:r>
        </a:p>
      </dsp:txBody>
      <dsp:txXfrm>
        <a:off x="1606750" y="753526"/>
        <a:ext cx="4306686" cy="1391126"/>
      </dsp:txXfrm>
    </dsp:sp>
    <dsp:sp modelId="{289449C9-DE13-493D-A999-DFE8B24B7CBE}">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1F8A6-1817-4BD9-AA06-0D5FD7E2234A}">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4E1F38-BA59-4E43-83E5-D43E7908821F}">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622300">
            <a:lnSpc>
              <a:spcPct val="90000"/>
            </a:lnSpc>
            <a:spcBef>
              <a:spcPct val="0"/>
            </a:spcBef>
            <a:spcAft>
              <a:spcPct val="35000"/>
            </a:spcAft>
            <a:buNone/>
          </a:pPr>
          <a:r>
            <a:rPr lang="en-US" sz="1400" kern="1200"/>
            <a:t>No tag line is used</a:t>
          </a:r>
        </a:p>
      </dsp:txBody>
      <dsp:txXfrm>
        <a:off x="1606750" y="2492434"/>
        <a:ext cx="4306686" cy="13911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8/30/2020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8/30/2020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35688CB-C449-4509-8C2E-1FCCD0318696}"/>
              </a:ext>
            </a:extLst>
          </p:cNvPr>
          <p:cNvSpPr>
            <a:spLocks noGrp="1"/>
          </p:cNvSpPr>
          <p:nvPr>
            <p:ph type="title"/>
          </p:nvPr>
        </p:nvSpPr>
        <p:spPr>
          <a:xfrm>
            <a:off x="1451579" y="2303047"/>
            <a:ext cx="3272093" cy="2674198"/>
          </a:xfrm>
        </p:spPr>
        <p:txBody>
          <a:bodyPr anchor="t">
            <a:normAutofit/>
          </a:bodyPr>
          <a:lstStyle/>
          <a:p>
            <a:r>
              <a:rPr lang="en-US" b="1" dirty="0"/>
              <a:t>Helicopter Rescue Hoist Designs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21"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D88CCF56-06A5-4E80-BE46-41111AD1DE06}"/>
              </a:ext>
            </a:extLst>
          </p:cNvPr>
          <p:cNvGraphicFramePr>
            <a:graphicFrameLocks noGrp="1"/>
          </p:cNvGraphicFramePr>
          <p:nvPr>
            <p:ph idx="1"/>
            <p:extLst>
              <p:ext uri="{D42A27DB-BD31-4B8C-83A1-F6EECF244321}">
                <p14:modId xmlns:p14="http://schemas.microsoft.com/office/powerpoint/2010/main" val="162850687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64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F9DFCC-F151-408C-ADD1-6843EA3691A9}"/>
              </a:ext>
            </a:extLst>
          </p:cNvPr>
          <p:cNvSpPr>
            <a:spLocks noGrp="1"/>
          </p:cNvSpPr>
          <p:nvPr>
            <p:ph type="title"/>
          </p:nvPr>
        </p:nvSpPr>
        <p:spPr>
          <a:xfrm>
            <a:off x="1452616" y="962902"/>
            <a:ext cx="4171480" cy="2471104"/>
          </a:xfrm>
        </p:spPr>
        <p:txBody>
          <a:bodyPr vert="horz" lIns="91440" tIns="45720" rIns="91440" bIns="0" rtlCol="0" anchor="b">
            <a:normAutofit fontScale="90000"/>
          </a:bodyPr>
          <a:lstStyle/>
          <a:p>
            <a:r>
              <a:rPr lang="en-US" sz="4800" dirty="0"/>
              <a:t>Level Wind Translating Drum Hoist</a:t>
            </a:r>
          </a:p>
        </p:txBody>
      </p:sp>
      <p:pic>
        <p:nvPicPr>
          <p:cNvPr id="4" name="Content Placeholder 3">
            <a:extLst>
              <a:ext uri="{FF2B5EF4-FFF2-40B4-BE49-F238E27FC236}">
                <a16:creationId xmlns:a16="http://schemas.microsoft.com/office/drawing/2014/main" id="{DAF585E8-F610-4F44-87E3-B1DFF3F84EA1}"/>
              </a:ext>
            </a:extLst>
          </p:cNvPr>
          <p:cNvPicPr>
            <a:picLocks noGrp="1" noChangeAspect="1"/>
          </p:cNvPicPr>
          <p:nvPr>
            <p:ph idx="1"/>
          </p:nvPr>
        </p:nvPicPr>
        <p:blipFill>
          <a:blip r:embed="rId3"/>
          <a:stretch>
            <a:fillRect/>
          </a:stretch>
        </p:blipFill>
        <p:spPr>
          <a:xfrm>
            <a:off x="6724558" y="805583"/>
            <a:ext cx="3700148" cy="4660762"/>
          </a:xfrm>
          <a:prstGeom prst="rect">
            <a:avLst/>
          </a:prstGeom>
        </p:spPr>
      </p:pic>
    </p:spTree>
    <p:extLst>
      <p:ext uri="{BB962C8B-B14F-4D97-AF65-F5344CB8AC3E}">
        <p14:creationId xmlns:p14="http://schemas.microsoft.com/office/powerpoint/2010/main" val="27295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7A737683-2108-49EB-B9ED-A7EA8B7EAC5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470" r="-1" b="1399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80ECBD0-6356-4B6A-9934-FDC9FE28D276}"/>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Level Wind Translating Drum Hoist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DF116B-C6BA-4058-B3F2-57EF01500261}"/>
              </a:ext>
            </a:extLst>
          </p:cNvPr>
          <p:cNvSpPr>
            <a:spLocks noGrp="1"/>
          </p:cNvSpPr>
          <p:nvPr>
            <p:ph idx="1"/>
          </p:nvPr>
        </p:nvSpPr>
        <p:spPr>
          <a:xfrm>
            <a:off x="4976636" y="1193800"/>
            <a:ext cx="6085091" cy="4699000"/>
          </a:xfrm>
        </p:spPr>
        <p:txBody>
          <a:bodyPr anchor="ctr">
            <a:normAutofit/>
          </a:bodyPr>
          <a:lstStyle/>
          <a:p>
            <a:r>
              <a:rPr lang="en-US" dirty="0"/>
              <a:t>The translating drum hoist has a cable drum that moves in front of a stationary level wind during spooling and unspooling operations.</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05741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3F5519-0384-430A-A392-E7691DE85715}"/>
              </a:ext>
            </a:extLst>
          </p:cNvPr>
          <p:cNvSpPr>
            <a:spLocks noGrp="1"/>
          </p:cNvSpPr>
          <p:nvPr>
            <p:ph type="title"/>
          </p:nvPr>
        </p:nvSpPr>
        <p:spPr>
          <a:xfrm>
            <a:off x="1452616" y="962902"/>
            <a:ext cx="4171480" cy="2471104"/>
          </a:xfrm>
        </p:spPr>
        <p:txBody>
          <a:bodyPr vert="horz" lIns="91440" tIns="45720" rIns="91440" bIns="0" rtlCol="0" anchor="b">
            <a:normAutofit fontScale="90000"/>
          </a:bodyPr>
          <a:lstStyle/>
          <a:p>
            <a:r>
              <a:rPr lang="en-US" sz="4800" dirty="0"/>
              <a:t>Level Wind Translating Cable Hoist</a:t>
            </a:r>
          </a:p>
        </p:txBody>
      </p:sp>
      <p:pic>
        <p:nvPicPr>
          <p:cNvPr id="4" name="Content Placeholder 3">
            <a:extLst>
              <a:ext uri="{FF2B5EF4-FFF2-40B4-BE49-F238E27FC236}">
                <a16:creationId xmlns:a16="http://schemas.microsoft.com/office/drawing/2014/main" id="{C5477D2E-93A2-474E-A6D0-FF9F7076AE1D}"/>
              </a:ext>
            </a:extLst>
          </p:cNvPr>
          <p:cNvPicPr>
            <a:picLocks noGrp="1" noChangeAspect="1"/>
          </p:cNvPicPr>
          <p:nvPr>
            <p:ph idx="1"/>
          </p:nvPr>
        </p:nvPicPr>
        <p:blipFill>
          <a:blip r:embed="rId3"/>
          <a:stretch>
            <a:fillRect/>
          </a:stretch>
        </p:blipFill>
        <p:spPr>
          <a:xfrm>
            <a:off x="6537996" y="805583"/>
            <a:ext cx="4073271" cy="4660762"/>
          </a:xfrm>
          <a:prstGeom prst="rect">
            <a:avLst/>
          </a:prstGeom>
        </p:spPr>
      </p:pic>
    </p:spTree>
    <p:extLst>
      <p:ext uri="{BB962C8B-B14F-4D97-AF65-F5344CB8AC3E}">
        <p14:creationId xmlns:p14="http://schemas.microsoft.com/office/powerpoint/2010/main" val="65548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F737FC76-AEE7-44A2-A8BE-D2804DC454F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191" r="-1" b="1153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05C3422-567D-4EF6-A642-6ADF08DC8F01}"/>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Level Wind Translating Cable Hoist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91339A-6137-439C-9E8A-BC51AB6B8949}"/>
              </a:ext>
            </a:extLst>
          </p:cNvPr>
          <p:cNvSpPr>
            <a:spLocks noGrp="1"/>
          </p:cNvSpPr>
          <p:nvPr>
            <p:ph idx="1"/>
          </p:nvPr>
        </p:nvSpPr>
        <p:spPr>
          <a:xfrm>
            <a:off x="4976636" y="1193800"/>
            <a:ext cx="6085091" cy="4699000"/>
          </a:xfrm>
        </p:spPr>
        <p:txBody>
          <a:bodyPr anchor="ctr">
            <a:normAutofit/>
          </a:bodyPr>
          <a:lstStyle/>
          <a:p>
            <a:r>
              <a:rPr lang="en-US" dirty="0"/>
              <a:t>The "level-wind" mechanism prevents the line from being trapped under itself on the spool during rewinding. The drum of the translating cable hoist remains stationary, while the level wind moves back and forth spooling or unspooling the cable.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2758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elicopter, aircraft, clock&#10;&#10;Description automatically generated">
            <a:extLst>
              <a:ext uri="{FF2B5EF4-FFF2-40B4-BE49-F238E27FC236}">
                <a16:creationId xmlns:a16="http://schemas.microsoft.com/office/drawing/2014/main" id="{1FB4896A-B916-4DA3-8235-A6CD1FFF187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160" r="-1" b="3158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82E4461-CF22-4CD9-89ED-5EE4F518BCD3}"/>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The installation design for the attachment of rescue hoists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97676A-30BC-4A5F-B5AB-AA5326B87141}"/>
              </a:ext>
            </a:extLst>
          </p:cNvPr>
          <p:cNvSpPr>
            <a:spLocks noGrp="1"/>
          </p:cNvSpPr>
          <p:nvPr>
            <p:ph idx="1"/>
          </p:nvPr>
        </p:nvSpPr>
        <p:spPr>
          <a:xfrm>
            <a:off x="4976636" y="1193800"/>
            <a:ext cx="6085091" cy="4699000"/>
          </a:xfrm>
        </p:spPr>
        <p:txBody>
          <a:bodyPr anchor="ctr">
            <a:normAutofit/>
          </a:bodyPr>
          <a:lstStyle/>
          <a:p>
            <a:r>
              <a:rPr lang="en-US" dirty="0"/>
              <a:t>Internal mounting styles</a:t>
            </a:r>
          </a:p>
          <a:p>
            <a:r>
              <a:rPr lang="en-US" dirty="0"/>
              <a:t>External mounting styles</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1343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B3926-0287-4C94-993B-9EA8007196CF}"/>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internal mounting styles</a:t>
            </a:r>
            <a:br>
              <a:rPr lang="en-US" sz="3600" b="1">
                <a:solidFill>
                  <a:srgbClr val="FFFFFF"/>
                </a:solidFill>
              </a:rPr>
            </a:br>
            <a:endParaRPr lang="en-US" sz="3600" b="1">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ABF601-D84F-43C2-9E51-B3C0D33079E1}"/>
              </a:ext>
            </a:extLst>
          </p:cNvPr>
          <p:cNvSpPr>
            <a:spLocks noGrp="1"/>
          </p:cNvSpPr>
          <p:nvPr>
            <p:ph idx="1"/>
          </p:nvPr>
        </p:nvSpPr>
        <p:spPr>
          <a:xfrm>
            <a:off x="1451580" y="2965045"/>
            <a:ext cx="9436404" cy="3087524"/>
          </a:xfrm>
        </p:spPr>
        <p:txBody>
          <a:bodyPr>
            <a:normAutofit/>
          </a:bodyPr>
          <a:lstStyle/>
          <a:p>
            <a:r>
              <a:rPr lang="en-US" dirty="0"/>
              <a:t>Internally mounted rescue hoists are configured on a vertical column extending from the floor structure, which mechanically pivots out the aircraft doorway during deployment. An internal hoist configuration can be changed over quickly to other serviceable aircraft, however it consumes useable space within the aircraft interior.</a:t>
            </a:r>
          </a:p>
        </p:txBody>
      </p:sp>
    </p:spTree>
    <p:extLst>
      <p:ext uri="{BB962C8B-B14F-4D97-AF65-F5344CB8AC3E}">
        <p14:creationId xmlns:p14="http://schemas.microsoft.com/office/powerpoint/2010/main" val="306435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ansport, flying, helicopter, air&#10;&#10;Description automatically generated">
            <a:extLst>
              <a:ext uri="{FF2B5EF4-FFF2-40B4-BE49-F238E27FC236}">
                <a16:creationId xmlns:a16="http://schemas.microsoft.com/office/drawing/2014/main" id="{CB829126-2180-4B78-9621-7F45DECCF9F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6" r="-1" b="1309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1CBEBE3-D0B0-4EAA-93FA-1B99BB881BC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external mounting styles</a:t>
            </a:r>
            <a:br>
              <a:rPr lang="en-US" b="1">
                <a:solidFill>
                  <a:schemeClr val="tx1"/>
                </a:solidFill>
              </a:rPr>
            </a:br>
            <a:endParaRPr lang="en-US" b="1">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7F9FE9-7CFA-4B63-83AB-7696B363B73B}"/>
              </a:ext>
            </a:extLst>
          </p:cNvPr>
          <p:cNvSpPr>
            <a:spLocks noGrp="1"/>
          </p:cNvSpPr>
          <p:nvPr>
            <p:ph idx="1"/>
          </p:nvPr>
        </p:nvSpPr>
        <p:spPr>
          <a:xfrm>
            <a:off x="4976636" y="1193800"/>
            <a:ext cx="6085091" cy="4699000"/>
          </a:xfrm>
        </p:spPr>
        <p:txBody>
          <a:bodyPr anchor="ctr">
            <a:normAutofit/>
          </a:bodyPr>
          <a:lstStyle/>
          <a:p>
            <a:r>
              <a:rPr lang="en-US" dirty="0"/>
              <a:t>Externally mounted hoists can be a fixed installation above the aft doorway or on a moveable boom controlled by the hoist operator, which is stowed against the helicopter fuselage during forward flight.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6119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6E03112-3846-437F-ACBC-C4B0F09A641A}"/>
              </a:ext>
            </a:extLst>
          </p:cNvPr>
          <p:cNvSpPr>
            <a:spLocks noGrp="1"/>
          </p:cNvSpPr>
          <p:nvPr>
            <p:ph type="title"/>
          </p:nvPr>
        </p:nvSpPr>
        <p:spPr>
          <a:xfrm>
            <a:off x="7555992" y="2307409"/>
            <a:ext cx="3157577" cy="3747316"/>
          </a:xfrm>
        </p:spPr>
        <p:txBody>
          <a:bodyPr anchor="t">
            <a:normAutofit/>
          </a:bodyPr>
          <a:lstStyle/>
          <a:p>
            <a:r>
              <a:rPr lang="en-US" b="1" dirty="0"/>
              <a:t>The hoist operator</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277E896C-FF35-4482-B696-B99EF57D71AC}"/>
              </a:ext>
            </a:extLst>
          </p:cNvPr>
          <p:cNvGraphicFramePr>
            <a:graphicFrameLocks noGrp="1"/>
          </p:cNvGraphicFramePr>
          <p:nvPr>
            <p:ph idx="1"/>
            <p:extLst>
              <p:ext uri="{D42A27DB-BD31-4B8C-83A1-F6EECF244321}">
                <p14:modId xmlns:p14="http://schemas.microsoft.com/office/powerpoint/2010/main" val="21878183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30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856E-0F32-4824-AAD5-54EF6C0F8DEB}"/>
              </a:ext>
            </a:extLst>
          </p:cNvPr>
          <p:cNvSpPr>
            <a:spLocks noGrp="1"/>
          </p:cNvSpPr>
          <p:nvPr>
            <p:ph type="title"/>
          </p:nvPr>
        </p:nvSpPr>
        <p:spPr>
          <a:xfrm>
            <a:off x="1451579" y="804519"/>
            <a:ext cx="9291215" cy="1049235"/>
          </a:xfrm>
        </p:spPr>
        <p:txBody>
          <a:bodyPr>
            <a:normAutofit/>
          </a:bodyPr>
          <a:lstStyle/>
          <a:p>
            <a:r>
              <a:rPr lang="en-US" b="1" dirty="0"/>
              <a:t>Hoist Cable Management</a:t>
            </a:r>
          </a:p>
        </p:txBody>
      </p:sp>
      <p:graphicFrame>
        <p:nvGraphicFramePr>
          <p:cNvPr id="5" name="Content Placeholder 2">
            <a:extLst>
              <a:ext uri="{FF2B5EF4-FFF2-40B4-BE49-F238E27FC236}">
                <a16:creationId xmlns:a16="http://schemas.microsoft.com/office/drawing/2014/main" id="{89E8F1C8-5766-4AC9-A637-BBA64B323090}"/>
              </a:ext>
            </a:extLst>
          </p:cNvPr>
          <p:cNvGraphicFramePr>
            <a:graphicFrameLocks noGrp="1"/>
          </p:cNvGraphicFramePr>
          <p:nvPr>
            <p:ph idx="1"/>
            <p:extLst>
              <p:ext uri="{D42A27DB-BD31-4B8C-83A1-F6EECF244321}">
                <p14:modId xmlns:p14="http://schemas.microsoft.com/office/powerpoint/2010/main" val="3118169895"/>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68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2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32" name="Straight Connector 2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3" name="Rectangle 2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31767" r="-1" b="11981"/>
          <a:stretch/>
        </p:blipFill>
        <p:spPr>
          <a:xfrm>
            <a:off x="2" y="-193286"/>
            <a:ext cx="12191695" cy="6857990"/>
          </a:xfrm>
          <a:prstGeom prst="rect">
            <a:avLst/>
          </a:prstGeom>
        </p:spPr>
      </p:pic>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 </a:t>
            </a:r>
            <a:r>
              <a:rPr lang="en-US" sz="4800" b="1" dirty="0"/>
              <a:t>Helicopter rescue swimmer</a:t>
            </a:r>
            <a:br>
              <a:rPr lang="en-US" sz="4800" b="1" dirty="0"/>
            </a:br>
            <a:r>
              <a:rPr lang="en-US" sz="4800" b="1" dirty="0"/>
              <a:t>Helicopter Hoist Rescue </a:t>
            </a:r>
          </a:p>
        </p:txBody>
      </p:sp>
      <p:cxnSp>
        <p:nvCxnSpPr>
          <p:cNvPr id="34" name="Straight Connector 2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otorcycle, person, skiing, sitting&#10;&#10;Description automatically generated">
            <a:extLst>
              <a:ext uri="{FF2B5EF4-FFF2-40B4-BE49-F238E27FC236}">
                <a16:creationId xmlns:a16="http://schemas.microsoft.com/office/drawing/2014/main" id="{8C1F3B82-7148-4B5D-9FD7-2BB40AF1A05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8519" b="4393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200856E-0F32-4824-AAD5-54EF6C0F8DEB}"/>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Hoist Cable Management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24B6A2-CF5C-4721-8702-061F3AB5DCB8}"/>
              </a:ext>
            </a:extLst>
          </p:cNvPr>
          <p:cNvSpPr>
            <a:spLocks noGrp="1"/>
          </p:cNvSpPr>
          <p:nvPr>
            <p:ph idx="1"/>
          </p:nvPr>
        </p:nvSpPr>
        <p:spPr>
          <a:xfrm>
            <a:off x="4976636" y="1193800"/>
            <a:ext cx="6085091" cy="4699000"/>
          </a:xfrm>
        </p:spPr>
        <p:txBody>
          <a:bodyPr anchor="ctr">
            <a:normAutofit/>
          </a:bodyPr>
          <a:lstStyle/>
          <a:p>
            <a:r>
              <a:rPr lang="en-US" dirty="0"/>
              <a:t>The factors leading to cable failure include corrosion exposure, mistreatment or poor maintenance, operator inexperience or a dynamic shock force that exceeds the static rated load of the cable.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171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unset, outdoor, nature, sun&#10;&#10;Description automatically generated">
            <a:extLst>
              <a:ext uri="{FF2B5EF4-FFF2-40B4-BE49-F238E27FC236}">
                <a16:creationId xmlns:a16="http://schemas.microsoft.com/office/drawing/2014/main" id="{7DBFA4FD-CB0E-4BA8-A880-0A22C1378EA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33" r="14680" b="1"/>
          <a:stretch/>
        </p:blipFill>
        <p:spPr>
          <a:xfrm>
            <a:off x="305" y="10"/>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05C3A0F-F9BB-48C4-A39A-AADC06401FC0}"/>
              </a:ext>
            </a:extLst>
          </p:cNvPr>
          <p:cNvSpPr>
            <a:spLocks noGrp="1"/>
          </p:cNvSpPr>
          <p:nvPr>
            <p:ph type="title"/>
          </p:nvPr>
        </p:nvSpPr>
        <p:spPr>
          <a:xfrm>
            <a:off x="1130271" y="1193800"/>
            <a:ext cx="3193050" cy="4699000"/>
          </a:xfrm>
        </p:spPr>
        <p:txBody>
          <a:bodyPr anchor="ctr">
            <a:normAutofit/>
          </a:bodyPr>
          <a:lstStyle/>
          <a:p>
            <a:r>
              <a:rPr lang="en-US" sz="2700" b="1">
                <a:solidFill>
                  <a:schemeClr val="tx1"/>
                </a:solidFill>
              </a:rPr>
              <a:t>Hoist Cable Construction </a:t>
            </a:r>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F2C0D8-9760-435C-9F7D-CF5C71975976}"/>
              </a:ext>
            </a:extLst>
          </p:cNvPr>
          <p:cNvSpPr>
            <a:spLocks noGrp="1"/>
          </p:cNvSpPr>
          <p:nvPr>
            <p:ph idx="1"/>
          </p:nvPr>
        </p:nvSpPr>
        <p:spPr>
          <a:xfrm>
            <a:off x="4976636" y="1193800"/>
            <a:ext cx="6085091" cy="4699000"/>
          </a:xfrm>
        </p:spPr>
        <p:txBody>
          <a:bodyPr anchor="ctr">
            <a:normAutofit/>
          </a:bodyPr>
          <a:lstStyle/>
          <a:p>
            <a:r>
              <a:rPr lang="en-US" dirty="0"/>
              <a:t>Helicopter hoist cables are most commonly 3/16 inch (5 cm) in diameter with a mean breaking strength (MBS) of 3,330 lbs. (1510 kg) and rated working load capacity on the hoist of 600 lbs. (272 kg). </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6410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3A0F-F9BB-48C4-A39A-AADC06401FC0}"/>
              </a:ext>
            </a:extLst>
          </p:cNvPr>
          <p:cNvSpPr>
            <a:spLocks noGrp="1"/>
          </p:cNvSpPr>
          <p:nvPr>
            <p:ph type="title"/>
          </p:nvPr>
        </p:nvSpPr>
        <p:spPr>
          <a:xfrm>
            <a:off x="1249961" y="1600199"/>
            <a:ext cx="3173482" cy="4297680"/>
          </a:xfrm>
        </p:spPr>
        <p:txBody>
          <a:bodyPr anchor="ctr">
            <a:normAutofit/>
          </a:bodyPr>
          <a:lstStyle/>
          <a:p>
            <a:r>
              <a:rPr lang="en-US" sz="2700" b="1"/>
              <a:t>Hoist Cable Construction </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F2C0D8-9760-435C-9F7D-CF5C71975976}"/>
              </a:ext>
            </a:extLst>
          </p:cNvPr>
          <p:cNvSpPr>
            <a:spLocks noGrp="1"/>
          </p:cNvSpPr>
          <p:nvPr>
            <p:ph idx="1"/>
          </p:nvPr>
        </p:nvSpPr>
        <p:spPr>
          <a:xfrm>
            <a:off x="4885151" y="1600199"/>
            <a:ext cx="6169703" cy="4297680"/>
          </a:xfrm>
        </p:spPr>
        <p:txBody>
          <a:bodyPr anchor="ctr">
            <a:normAutofit/>
          </a:bodyPr>
          <a:lstStyle/>
          <a:p>
            <a:r>
              <a:rPr lang="en-US" dirty="0"/>
              <a:t>Lighter helicopter hoists are produced with a rated working capacity of either 450 lbs. (204 kg) or 300 lbs. (136 kg), which employ 5/32 inch (3.9mm) cable with a 2,160 (979. 7kg) MBS. 3</a:t>
            </a:r>
          </a:p>
        </p:txBody>
      </p:sp>
    </p:spTree>
    <p:extLst>
      <p:ext uri="{BB962C8B-B14F-4D97-AF65-F5344CB8AC3E}">
        <p14:creationId xmlns:p14="http://schemas.microsoft.com/office/powerpoint/2010/main" val="229819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451580" y="804520"/>
            <a:ext cx="4176815" cy="1049235"/>
          </a:xfrm>
        </p:spPr>
        <p:txBody>
          <a:bodyPr>
            <a:normAutofit/>
          </a:bodyPr>
          <a:lstStyle/>
          <a:p>
            <a:r>
              <a:rPr lang="en-US" b="1" dirty="0"/>
              <a:t>Hoist Cable Construction </a:t>
            </a:r>
          </a:p>
        </p:txBody>
      </p: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1451581" y="2015732"/>
            <a:ext cx="4172515" cy="3450613"/>
          </a:xfrm>
        </p:spPr>
        <p:txBody>
          <a:bodyPr>
            <a:normAutofit/>
          </a:bodyPr>
          <a:lstStyle/>
          <a:p>
            <a:r>
              <a:rPr lang="en-US" dirty="0"/>
              <a:t>The construction of the cable allows for some degree of shock absorbance over the length of the cable. The cable is most vulnerable to a shock force when there is only a few feet of cable spooled out. </a:t>
            </a:r>
          </a:p>
        </p:txBody>
      </p:sp>
      <p:pic>
        <p:nvPicPr>
          <p:cNvPr id="5" name="Picture 4" descr="A close up of a rope&#10;&#10;Description automatically generated">
            <a:extLst>
              <a:ext uri="{FF2B5EF4-FFF2-40B4-BE49-F238E27FC236}">
                <a16:creationId xmlns:a16="http://schemas.microsoft.com/office/drawing/2014/main" id="{5445F687-2199-4E93-B23C-7B64B4E05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491470"/>
            <a:ext cx="4960442" cy="3288988"/>
          </a:xfrm>
          <a:prstGeom prst="rect">
            <a:avLst/>
          </a:prstGeom>
        </p:spPr>
      </p:pic>
    </p:spTree>
    <p:extLst>
      <p:ext uri="{BB962C8B-B14F-4D97-AF65-F5344CB8AC3E}">
        <p14:creationId xmlns:p14="http://schemas.microsoft.com/office/powerpoint/2010/main" val="3312403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A53ADFA5-A5DD-4E63-A093-227577B53B70}"/>
              </a:ext>
            </a:extLst>
          </p:cNvPr>
          <p:cNvPicPr>
            <a:picLocks noChangeAspect="1"/>
          </p:cNvPicPr>
          <p:nvPr/>
        </p:nvPicPr>
        <p:blipFill rotWithShape="1">
          <a:blip r:embed="rId2">
            <a:extLst>
              <a:ext uri="{28A0092B-C50C-407E-A947-70E740481C1C}">
                <a14:useLocalDpi xmlns:a14="http://schemas.microsoft.com/office/drawing/2010/main" val="0"/>
              </a:ext>
            </a:extLst>
          </a:blip>
          <a:srcRect t="4640" r="-1" b="39109"/>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4063421" y="804520"/>
            <a:ext cx="6815731" cy="1049235"/>
          </a:xfrm>
        </p:spPr>
        <p:txBody>
          <a:bodyPr>
            <a:normAutofit/>
          </a:bodyPr>
          <a:lstStyle/>
          <a:p>
            <a:r>
              <a:rPr lang="en-US" b="1"/>
              <a:t>Hoist Cable Construction </a:t>
            </a:r>
            <a:endParaRPr lang="en-US" b="1" dirty="0"/>
          </a:p>
        </p:txBody>
      </p: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4063421" y="2015733"/>
            <a:ext cx="6815731" cy="4021267"/>
          </a:xfrm>
        </p:spPr>
        <p:txBody>
          <a:bodyPr>
            <a:normAutofit/>
          </a:bodyPr>
          <a:lstStyle/>
          <a:p>
            <a:r>
              <a:rPr lang="en-US">
                <a:solidFill>
                  <a:srgbClr val="FFFFFE"/>
                </a:solidFill>
              </a:rPr>
              <a:t> The stainless steel hoist cable (wire rope) has a spin-resistant feature, which is accomplished through the counter-wrapping of the wire strands. </a:t>
            </a:r>
          </a:p>
        </p:txBody>
      </p:sp>
    </p:spTree>
    <p:extLst>
      <p:ext uri="{BB962C8B-B14F-4D97-AF65-F5344CB8AC3E}">
        <p14:creationId xmlns:p14="http://schemas.microsoft.com/office/powerpoint/2010/main" val="167544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893523" y="804519"/>
            <a:ext cx="3160501" cy="4431360"/>
          </a:xfrm>
        </p:spPr>
        <p:txBody>
          <a:bodyPr anchor="ctr">
            <a:normAutofit/>
          </a:bodyPr>
          <a:lstStyle/>
          <a:p>
            <a:r>
              <a:rPr lang="en-US" sz="2700" b="1"/>
              <a:t>Hoist Cable Construction </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4637863" y="804520"/>
            <a:ext cx="6102559" cy="4431359"/>
          </a:xfrm>
        </p:spPr>
        <p:txBody>
          <a:bodyPr anchor="ctr">
            <a:normAutofit/>
          </a:bodyPr>
          <a:lstStyle/>
          <a:p>
            <a:r>
              <a:rPr lang="en-US" dirty="0"/>
              <a:t>A free-spinning hook at the end of the cable also serves as a swivel between the load and the hoist cable, preventing twisting of the cable. Hoist cable lengths vary considerably, but 245 feet (75 m) of usable cable is a common working length for many rescue helicopters. The initial</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46459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Hoist Cable Construction </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1451580" y="2965045"/>
            <a:ext cx="9436404" cy="3087524"/>
          </a:xfrm>
        </p:spPr>
        <p:txBody>
          <a:bodyPr>
            <a:normAutofit/>
          </a:bodyPr>
          <a:lstStyle/>
          <a:p>
            <a:r>
              <a:rPr lang="en-US" dirty="0"/>
              <a:t>20 feet (6m) and final 20 feet (6m) of cable may be marked with a high </a:t>
            </a:r>
            <a:r>
              <a:rPr lang="en-US" dirty="0" err="1"/>
              <a:t>visibilit</a:t>
            </a:r>
            <a:r>
              <a:rPr lang="en-US" dirty="0"/>
              <a:t>¥ 6 color to provide a visual warning indicator to the hoist operator of an approaching end. </a:t>
            </a:r>
          </a:p>
        </p:txBody>
      </p:sp>
    </p:spTree>
    <p:extLst>
      <p:ext uri="{BB962C8B-B14F-4D97-AF65-F5344CB8AC3E}">
        <p14:creationId xmlns:p14="http://schemas.microsoft.com/office/powerpoint/2010/main" val="73969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451580" y="804520"/>
            <a:ext cx="4176815" cy="1049235"/>
          </a:xfrm>
        </p:spPr>
        <p:txBody>
          <a:bodyPr>
            <a:normAutofit/>
          </a:bodyPr>
          <a:lstStyle/>
          <a:p>
            <a:r>
              <a:rPr lang="en-US" b="1" dirty="0"/>
              <a:t>Hoist Cable Construction </a:t>
            </a:r>
          </a:p>
        </p:txBody>
      </p: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1451581" y="2015732"/>
            <a:ext cx="4172515" cy="3450613"/>
          </a:xfrm>
        </p:spPr>
        <p:txBody>
          <a:bodyPr>
            <a:normAutofit/>
          </a:bodyPr>
          <a:lstStyle/>
          <a:p>
            <a:r>
              <a:rPr lang="en-US" dirty="0"/>
              <a:t>20 feet (6m) and final 20 feet (6m) of cable may be marked with a high </a:t>
            </a:r>
            <a:r>
              <a:rPr lang="en-US" dirty="0" err="1"/>
              <a:t>visibilit</a:t>
            </a:r>
            <a:r>
              <a:rPr lang="en-US" dirty="0"/>
              <a:t>¥ 6 color to provide a visual warning indicator to the hoist operator of an approaching end. </a:t>
            </a:r>
          </a:p>
          <a:p>
            <a:pPr marL="0" indent="0">
              <a:buNone/>
            </a:pPr>
            <a:endParaRPr lang="en-US" dirty="0"/>
          </a:p>
        </p:txBody>
      </p:sp>
      <p:pic>
        <p:nvPicPr>
          <p:cNvPr id="5" name="Picture 4" descr="A small airplane flying high up in the air&#10;&#10;Description automatically generated">
            <a:extLst>
              <a:ext uri="{FF2B5EF4-FFF2-40B4-BE49-F238E27FC236}">
                <a16:creationId xmlns:a16="http://schemas.microsoft.com/office/drawing/2014/main" id="{25FA5E71-608C-4456-B3CA-EBD375C93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614992"/>
            <a:ext cx="4960442" cy="3041943"/>
          </a:xfrm>
          <a:prstGeom prst="rect">
            <a:avLst/>
          </a:prstGeom>
        </p:spPr>
      </p:pic>
    </p:spTree>
    <p:extLst>
      <p:ext uri="{BB962C8B-B14F-4D97-AF65-F5344CB8AC3E}">
        <p14:creationId xmlns:p14="http://schemas.microsoft.com/office/powerpoint/2010/main" val="108660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holding&#10;&#10;Description automatically generated">
            <a:extLst>
              <a:ext uri="{FF2B5EF4-FFF2-40B4-BE49-F238E27FC236}">
                <a16:creationId xmlns:a16="http://schemas.microsoft.com/office/drawing/2014/main" id="{BDDEAD5A-10EA-44FF-941C-0A8F10F63780}"/>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5335"/>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130271" y="1193800"/>
            <a:ext cx="3193050" cy="4699000"/>
          </a:xfrm>
        </p:spPr>
        <p:txBody>
          <a:bodyPr anchor="ctr">
            <a:normAutofit/>
          </a:bodyPr>
          <a:lstStyle/>
          <a:p>
            <a:r>
              <a:rPr lang="en-US" sz="2700" b="1"/>
              <a:t>Hoist Cable Construction </a:t>
            </a:r>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4976636" y="1193800"/>
            <a:ext cx="6085091" cy="4699000"/>
          </a:xfrm>
        </p:spPr>
        <p:txBody>
          <a:bodyPr anchor="ctr">
            <a:normAutofit/>
          </a:bodyPr>
          <a:lstStyle/>
          <a:p>
            <a:r>
              <a:rPr lang="en-US" dirty="0"/>
              <a:t>The typical 3/16 inch (5 cm) diameter military spec rescue hoist cable is manufactured with austenitic (non-heat treated) stainless steel wires configured in a nineteen by seven strand "non-rotating" construction design, meaning nineteen strands of seven wires each. </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004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451580" y="804520"/>
            <a:ext cx="4176815" cy="1049235"/>
          </a:xfrm>
        </p:spPr>
        <p:txBody>
          <a:bodyPr>
            <a:normAutofit/>
          </a:bodyPr>
          <a:lstStyle/>
          <a:p>
            <a:r>
              <a:rPr lang="en-US" b="1" dirty="0"/>
              <a:t>Hoist Cable Construction </a:t>
            </a:r>
          </a:p>
        </p:txBody>
      </p: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1451581" y="2015732"/>
            <a:ext cx="4172515" cy="3450613"/>
          </a:xfrm>
        </p:spPr>
        <p:txBody>
          <a:bodyPr>
            <a:normAutofit/>
          </a:bodyPr>
          <a:lstStyle/>
          <a:p>
            <a:r>
              <a:rPr lang="en-US" dirty="0"/>
              <a:t>It is manufactured by covering an inner wire rope of 7 X 7 left lay construction with 12 strands in a right regular lay configuration, which creates a cable constructed of 133 individual wires (Figure 22). </a:t>
            </a:r>
          </a:p>
        </p:txBody>
      </p:sp>
      <p:pic>
        <p:nvPicPr>
          <p:cNvPr id="4" name="Picture 3">
            <a:extLst>
              <a:ext uri="{FF2B5EF4-FFF2-40B4-BE49-F238E27FC236}">
                <a16:creationId xmlns:a16="http://schemas.microsoft.com/office/drawing/2014/main" id="{441D1610-D250-4AD5-B276-B828A6EA0CB0}"/>
              </a:ext>
            </a:extLst>
          </p:cNvPr>
          <p:cNvPicPr>
            <a:picLocks noChangeAspect="1"/>
          </p:cNvPicPr>
          <p:nvPr/>
        </p:nvPicPr>
        <p:blipFill>
          <a:blip r:embed="rId2"/>
          <a:stretch>
            <a:fillRect/>
          </a:stretch>
        </p:blipFill>
        <p:spPr>
          <a:xfrm>
            <a:off x="6094411" y="858454"/>
            <a:ext cx="4960442" cy="4555019"/>
          </a:xfrm>
          <a:prstGeom prst="rect">
            <a:avLst/>
          </a:prstGeom>
        </p:spPr>
      </p:pic>
    </p:spTree>
    <p:extLst>
      <p:ext uri="{BB962C8B-B14F-4D97-AF65-F5344CB8AC3E}">
        <p14:creationId xmlns:p14="http://schemas.microsoft.com/office/powerpoint/2010/main" val="314951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lying on the ground&#10;&#10;Description automatically generated">
            <a:extLst>
              <a:ext uri="{FF2B5EF4-FFF2-40B4-BE49-F238E27FC236}">
                <a16:creationId xmlns:a16="http://schemas.microsoft.com/office/drawing/2014/main" id="{AD4AC0F2-7769-473D-A379-5EB1E203582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9113" r="-1" b="1463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F82A1E2-E9F1-4C74-9937-8A302D80217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Helicopter Hoist Rescue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03815A-A5B2-4D71-842D-C2D4743C294D}"/>
              </a:ext>
            </a:extLst>
          </p:cNvPr>
          <p:cNvSpPr>
            <a:spLocks noGrp="1"/>
          </p:cNvSpPr>
          <p:nvPr>
            <p:ph idx="1"/>
          </p:nvPr>
        </p:nvSpPr>
        <p:spPr>
          <a:xfrm>
            <a:off x="4976636" y="1193800"/>
            <a:ext cx="6085091" cy="4699000"/>
          </a:xfrm>
        </p:spPr>
        <p:txBody>
          <a:bodyPr anchor="ctr">
            <a:normAutofit/>
          </a:bodyPr>
          <a:lstStyle/>
          <a:p>
            <a:r>
              <a:rPr lang="en-US" dirty="0"/>
              <a:t>The first civilian helicopter hoist rescue was performed by Dimitry "Jimmy" Viner, Chief Test Pilot for Sikorsky, near Fairfield, Connecticut, on November 29, 1945.</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2531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893523" y="804519"/>
            <a:ext cx="3160501" cy="4431360"/>
          </a:xfrm>
        </p:spPr>
        <p:txBody>
          <a:bodyPr anchor="ctr">
            <a:normAutofit/>
          </a:bodyPr>
          <a:lstStyle/>
          <a:p>
            <a:r>
              <a:rPr lang="en-US" sz="2700" b="1"/>
              <a:t>Hoist Cable Construction </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9AC75-37A5-4A1C-874C-3E4C088A0507}"/>
              </a:ext>
            </a:extLst>
          </p:cNvPr>
          <p:cNvSpPr>
            <a:spLocks noGrp="1"/>
          </p:cNvSpPr>
          <p:nvPr>
            <p:ph idx="1"/>
          </p:nvPr>
        </p:nvSpPr>
        <p:spPr>
          <a:xfrm>
            <a:off x="4637863" y="804520"/>
            <a:ext cx="6102559" cy="4431359"/>
          </a:xfrm>
        </p:spPr>
        <p:txBody>
          <a:bodyPr anchor="ctr">
            <a:normAutofit/>
          </a:bodyPr>
          <a:lstStyle/>
          <a:p>
            <a:r>
              <a:rPr lang="en-US" dirty="0"/>
              <a:t>The spin-resistant property that characterizes this construction is a result of the counter torques developed by the two layers. 37 This arrangement prevents the cable from unwinding while a load is suspended during use.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21314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06FBEC-91D7-4713-838E-F631739D4DAB}"/>
              </a:ext>
            </a:extLst>
          </p:cNvPr>
          <p:cNvSpPr>
            <a:spLocks noGrp="1"/>
          </p:cNvSpPr>
          <p:nvPr>
            <p:ph type="title"/>
          </p:nvPr>
        </p:nvSpPr>
        <p:spPr>
          <a:xfrm>
            <a:off x="1452616" y="962902"/>
            <a:ext cx="4171480" cy="2471104"/>
          </a:xfrm>
        </p:spPr>
        <p:txBody>
          <a:bodyPr vert="horz" lIns="91440" tIns="45720" rIns="91440" bIns="0" rtlCol="0" anchor="b">
            <a:normAutofit/>
          </a:bodyPr>
          <a:lstStyle/>
          <a:p>
            <a:r>
              <a:rPr lang="en-US" sz="4400"/>
              <a:t>Hoist Cable and Rescue Hook Assembly </a:t>
            </a:r>
          </a:p>
        </p:txBody>
      </p:sp>
      <p:pic>
        <p:nvPicPr>
          <p:cNvPr id="4" name="Content Placeholder 3">
            <a:extLst>
              <a:ext uri="{FF2B5EF4-FFF2-40B4-BE49-F238E27FC236}">
                <a16:creationId xmlns:a16="http://schemas.microsoft.com/office/drawing/2014/main" id="{FE61764E-369F-4760-A71B-61B6F402ACBA}"/>
              </a:ext>
            </a:extLst>
          </p:cNvPr>
          <p:cNvPicPr>
            <a:picLocks noGrp="1" noChangeAspect="1"/>
          </p:cNvPicPr>
          <p:nvPr>
            <p:ph idx="1"/>
          </p:nvPr>
        </p:nvPicPr>
        <p:blipFill>
          <a:blip r:embed="rId3"/>
          <a:stretch>
            <a:fillRect/>
          </a:stretch>
        </p:blipFill>
        <p:spPr>
          <a:xfrm>
            <a:off x="7049293" y="805583"/>
            <a:ext cx="3050677" cy="4660762"/>
          </a:xfrm>
          <a:prstGeom prst="rect">
            <a:avLst/>
          </a:prstGeom>
        </p:spPr>
      </p:pic>
    </p:spTree>
    <p:extLst>
      <p:ext uri="{BB962C8B-B14F-4D97-AF65-F5344CB8AC3E}">
        <p14:creationId xmlns:p14="http://schemas.microsoft.com/office/powerpoint/2010/main" val="90408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33ABD62A-87FF-4EA8-9DE9-09B4902163B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470" r="-1" b="13997"/>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466A0E5-B10B-417F-84B1-E9798BC21BE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Hook Assembly </a:t>
            </a:r>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6E771B-8E91-4993-92A0-C8848C62A85B}"/>
              </a:ext>
            </a:extLst>
          </p:cNvPr>
          <p:cNvSpPr>
            <a:spLocks noGrp="1"/>
          </p:cNvSpPr>
          <p:nvPr>
            <p:ph idx="1"/>
          </p:nvPr>
        </p:nvSpPr>
        <p:spPr>
          <a:xfrm>
            <a:off x="4976636" y="1193800"/>
            <a:ext cx="6085091" cy="4699000"/>
          </a:xfrm>
        </p:spPr>
        <p:txBody>
          <a:bodyPr anchor="ctr">
            <a:normAutofit/>
          </a:bodyPr>
          <a:lstStyle/>
          <a:p>
            <a:r>
              <a:rPr lang="en-US" dirty="0"/>
              <a:t>traditional military style is based upon an older 1963 design, which consists of two gated hooks and an eyelet </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0626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A0E5-B10B-417F-84B1-E9798BC21BE1}"/>
              </a:ext>
            </a:extLst>
          </p:cNvPr>
          <p:cNvSpPr>
            <a:spLocks noGrp="1"/>
          </p:cNvSpPr>
          <p:nvPr>
            <p:ph type="title"/>
          </p:nvPr>
        </p:nvSpPr>
        <p:spPr>
          <a:xfrm>
            <a:off x="7218030" y="804520"/>
            <a:ext cx="3520367" cy="1049235"/>
          </a:xfrm>
        </p:spPr>
        <p:txBody>
          <a:bodyPr>
            <a:normAutofit/>
          </a:bodyPr>
          <a:lstStyle/>
          <a:p>
            <a:r>
              <a:rPr lang="en-US" b="1"/>
              <a:t>Rescue Hook Assembly </a:t>
            </a:r>
          </a:p>
        </p:txBody>
      </p:sp>
      <p:grpSp>
        <p:nvGrpSpPr>
          <p:cNvPr id="10" name="Group 9">
            <a:extLst>
              <a:ext uri="{FF2B5EF4-FFF2-40B4-BE49-F238E27FC236}">
                <a16:creationId xmlns:a16="http://schemas.microsoft.com/office/drawing/2014/main" id="{C7016F8E-4B6E-4DFC-BA39-E5E5A3755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1" name="Rectangle 10">
              <a:extLst>
                <a:ext uri="{FF2B5EF4-FFF2-40B4-BE49-F238E27FC236}">
                  <a16:creationId xmlns:a16="http://schemas.microsoft.com/office/drawing/2014/main" id="{B09AB234-3412-4122-A650-D5392EB1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95E687-65D6-4F8E-93AC-0247C33E8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erson wearing a helmet&#10;&#10;Description automatically generated">
            <a:extLst>
              <a:ext uri="{FF2B5EF4-FFF2-40B4-BE49-F238E27FC236}">
                <a16:creationId xmlns:a16="http://schemas.microsoft.com/office/drawing/2014/main" id="{33ABD62A-87FF-4EA8-9DE9-09B4902163B8}"/>
              </a:ext>
            </a:extLst>
          </p:cNvPr>
          <p:cNvPicPr>
            <a:picLocks noChangeAspect="1"/>
          </p:cNvPicPr>
          <p:nvPr/>
        </p:nvPicPr>
        <p:blipFill rotWithShape="1">
          <a:blip r:embed="rId3">
            <a:extLst>
              <a:ext uri="{28A0092B-C50C-407E-A947-70E740481C1C}">
                <a14:useLocalDpi xmlns:a14="http://schemas.microsoft.com/office/drawing/2010/main" val="0"/>
              </a:ext>
            </a:extLst>
          </a:blip>
          <a:srcRect l="8269" r="-2" b="-2"/>
          <a:stretch/>
        </p:blipFill>
        <p:spPr>
          <a:xfrm>
            <a:off x="1271223" y="1116345"/>
            <a:ext cx="4825148" cy="3866172"/>
          </a:xfrm>
          <a:prstGeom prst="rect">
            <a:avLst/>
          </a:prstGeom>
        </p:spPr>
      </p:pic>
      <p:sp>
        <p:nvSpPr>
          <p:cNvPr id="3" name="Content Placeholder 2">
            <a:extLst>
              <a:ext uri="{FF2B5EF4-FFF2-40B4-BE49-F238E27FC236}">
                <a16:creationId xmlns:a16="http://schemas.microsoft.com/office/drawing/2014/main" id="{686E771B-8E91-4993-92A0-C8848C62A85B}"/>
              </a:ext>
            </a:extLst>
          </p:cNvPr>
          <p:cNvSpPr>
            <a:spLocks noGrp="1"/>
          </p:cNvSpPr>
          <p:nvPr>
            <p:ph idx="1"/>
          </p:nvPr>
        </p:nvSpPr>
        <p:spPr>
          <a:xfrm>
            <a:off x="7218029" y="2015732"/>
            <a:ext cx="3520368" cy="3450613"/>
          </a:xfrm>
        </p:spPr>
        <p:txBody>
          <a:bodyPr>
            <a:normAutofit/>
          </a:bodyPr>
          <a:lstStyle/>
          <a:p>
            <a:r>
              <a:rPr lang="en-US"/>
              <a:t>The large hook is the only portion of the rescue hook to be used for hoisting personnel. The smaller hook is utilized for handling equipment</a:t>
            </a:r>
            <a:endParaRPr lang="en-US" dirty="0"/>
          </a:p>
        </p:txBody>
      </p:sp>
    </p:spTree>
    <p:extLst>
      <p:ext uri="{BB962C8B-B14F-4D97-AF65-F5344CB8AC3E}">
        <p14:creationId xmlns:p14="http://schemas.microsoft.com/office/powerpoint/2010/main" val="2664427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7775F1-4AA0-400C-B24A-77687A926438}"/>
              </a:ext>
            </a:extLst>
          </p:cNvPr>
          <p:cNvSpPr>
            <a:spLocks noGrp="1"/>
          </p:cNvSpPr>
          <p:nvPr>
            <p:ph type="title"/>
          </p:nvPr>
        </p:nvSpPr>
        <p:spPr>
          <a:xfrm>
            <a:off x="1451579" y="2303047"/>
            <a:ext cx="3272093" cy="2674198"/>
          </a:xfrm>
        </p:spPr>
        <p:txBody>
          <a:bodyPr anchor="t">
            <a:normAutofit/>
          </a:bodyPr>
          <a:lstStyle/>
          <a:p>
            <a:r>
              <a:rPr lang="en-US" sz="3000"/>
              <a:t>Unintentional designment </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4A705C5D-98BB-4F13-96AC-CFE98EED3D97}"/>
              </a:ext>
            </a:extLst>
          </p:cNvPr>
          <p:cNvGraphicFramePr>
            <a:graphicFrameLocks noGrp="1"/>
          </p:cNvGraphicFramePr>
          <p:nvPr>
            <p:ph idx="1"/>
            <p:extLst>
              <p:ext uri="{D42A27DB-BD31-4B8C-83A1-F6EECF244321}">
                <p14:modId xmlns:p14="http://schemas.microsoft.com/office/powerpoint/2010/main" val="45089613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22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75F1-4AA0-400C-B24A-77687A926438}"/>
              </a:ext>
            </a:extLst>
          </p:cNvPr>
          <p:cNvSpPr>
            <a:spLocks noGrp="1"/>
          </p:cNvSpPr>
          <p:nvPr>
            <p:ph type="title"/>
          </p:nvPr>
        </p:nvSpPr>
        <p:spPr>
          <a:xfrm>
            <a:off x="1451580" y="804520"/>
            <a:ext cx="4176815" cy="1049235"/>
          </a:xfrm>
        </p:spPr>
        <p:txBody>
          <a:bodyPr>
            <a:normAutofit/>
          </a:bodyPr>
          <a:lstStyle/>
          <a:p>
            <a:r>
              <a:rPr lang="en-US" b="1"/>
              <a:t>Unintentional designment </a:t>
            </a:r>
            <a:endParaRPr lang="en-US" b="1" dirty="0"/>
          </a:p>
        </p:txBody>
      </p:sp>
      <p:sp>
        <p:nvSpPr>
          <p:cNvPr id="3" name="Content Placeholder 2">
            <a:extLst>
              <a:ext uri="{FF2B5EF4-FFF2-40B4-BE49-F238E27FC236}">
                <a16:creationId xmlns:a16="http://schemas.microsoft.com/office/drawing/2014/main" id="{08D26E53-CD45-445B-BA83-5BAC518C6EEF}"/>
              </a:ext>
            </a:extLst>
          </p:cNvPr>
          <p:cNvSpPr>
            <a:spLocks noGrp="1"/>
          </p:cNvSpPr>
          <p:nvPr>
            <p:ph idx="1"/>
          </p:nvPr>
        </p:nvSpPr>
        <p:spPr>
          <a:xfrm>
            <a:off x="1451581" y="2015732"/>
            <a:ext cx="4172515" cy="3450613"/>
          </a:xfrm>
        </p:spPr>
        <p:txBody>
          <a:bodyPr>
            <a:normAutofit/>
          </a:bodyPr>
          <a:lstStyle/>
          <a:p>
            <a:r>
              <a:rPr lang="en-US" dirty="0"/>
              <a:t>The inadvertent release of a load or "rollout" from a hoist hook can occur when a carabiner or attachment D-ring travels upward, through possible load relief, and rides up against the safety latch of the hoist hook. </a:t>
            </a:r>
          </a:p>
        </p:txBody>
      </p:sp>
      <p:pic>
        <p:nvPicPr>
          <p:cNvPr id="5" name="Picture 4" descr="A picture containing water, outdoor, boat, person&#10;&#10;Description automatically generated">
            <a:extLst>
              <a:ext uri="{FF2B5EF4-FFF2-40B4-BE49-F238E27FC236}">
                <a16:creationId xmlns:a16="http://schemas.microsoft.com/office/drawing/2014/main" id="{64B9CB81-DFB9-4DFF-A474-97C3EEEA4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871" y="292505"/>
            <a:ext cx="3654014" cy="6272990"/>
          </a:xfrm>
          <a:prstGeom prst="rect">
            <a:avLst/>
          </a:prstGeom>
        </p:spPr>
      </p:pic>
    </p:spTree>
    <p:extLst>
      <p:ext uri="{BB962C8B-B14F-4D97-AF65-F5344CB8AC3E}">
        <p14:creationId xmlns:p14="http://schemas.microsoft.com/office/powerpoint/2010/main" val="173833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BCC365-6382-4DE0-A5B7-4857EBA40426}"/>
              </a:ext>
            </a:extLst>
          </p:cNvPr>
          <p:cNvSpPr>
            <a:spLocks noGrp="1"/>
          </p:cNvSpPr>
          <p:nvPr>
            <p:ph type="title"/>
          </p:nvPr>
        </p:nvSpPr>
        <p:spPr>
          <a:xfrm>
            <a:off x="1452616" y="962902"/>
            <a:ext cx="4171480" cy="2471104"/>
          </a:xfrm>
        </p:spPr>
        <p:txBody>
          <a:bodyPr vert="horz" lIns="91440" tIns="45720" rIns="91440" bIns="0" rtlCol="0" anchor="b">
            <a:normAutofit/>
          </a:bodyPr>
          <a:lstStyle/>
          <a:p>
            <a:r>
              <a:rPr lang="en-US" sz="4400"/>
              <a:t>AUTO-LOCKING HOIST HOOKS </a:t>
            </a:r>
          </a:p>
        </p:txBody>
      </p:sp>
      <p:pic>
        <p:nvPicPr>
          <p:cNvPr id="4" name="Content Placeholder 3">
            <a:extLst>
              <a:ext uri="{FF2B5EF4-FFF2-40B4-BE49-F238E27FC236}">
                <a16:creationId xmlns:a16="http://schemas.microsoft.com/office/drawing/2014/main" id="{926C952F-6050-464F-8463-4D0643E685E9}"/>
              </a:ext>
            </a:extLst>
          </p:cNvPr>
          <p:cNvPicPr>
            <a:picLocks noGrp="1" noChangeAspect="1"/>
          </p:cNvPicPr>
          <p:nvPr>
            <p:ph idx="1"/>
          </p:nvPr>
        </p:nvPicPr>
        <p:blipFill>
          <a:blip r:embed="rId3"/>
          <a:stretch>
            <a:fillRect/>
          </a:stretch>
        </p:blipFill>
        <p:spPr>
          <a:xfrm>
            <a:off x="7173358" y="805583"/>
            <a:ext cx="2802548" cy="4660762"/>
          </a:xfrm>
          <a:prstGeom prst="rect">
            <a:avLst/>
          </a:prstGeom>
        </p:spPr>
      </p:pic>
    </p:spTree>
    <p:extLst>
      <p:ext uri="{BB962C8B-B14F-4D97-AF65-F5344CB8AC3E}">
        <p14:creationId xmlns:p14="http://schemas.microsoft.com/office/powerpoint/2010/main" val="116316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outdoor, motorcycle, grass&#10;&#10;Description automatically generated">
            <a:extLst>
              <a:ext uri="{FF2B5EF4-FFF2-40B4-BE49-F238E27FC236}">
                <a16:creationId xmlns:a16="http://schemas.microsoft.com/office/drawing/2014/main" id="{75587E91-56F2-483A-B675-7B967FC45418}"/>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6965" b="212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921F0-5B9B-4537-91C5-F99081905235}"/>
              </a:ext>
            </a:extLst>
          </p:cNvPr>
          <p:cNvSpPr>
            <a:spLocks noGrp="1"/>
          </p:cNvSpPr>
          <p:nvPr>
            <p:ph type="title"/>
          </p:nvPr>
        </p:nvSpPr>
        <p:spPr>
          <a:xfrm>
            <a:off x="4063421" y="804520"/>
            <a:ext cx="6815731" cy="1049235"/>
          </a:xfrm>
        </p:spPr>
        <p:txBody>
          <a:bodyPr>
            <a:normAutofit/>
          </a:bodyPr>
          <a:lstStyle/>
          <a:p>
            <a:r>
              <a:rPr lang="en-US" b="1" dirty="0"/>
              <a:t>AUTO-LOCKING HOIST HOOKS</a:t>
            </a:r>
          </a:p>
        </p:txBody>
      </p:sp>
      <p:sp>
        <p:nvSpPr>
          <p:cNvPr id="3" name="Content Placeholder 2">
            <a:extLst>
              <a:ext uri="{FF2B5EF4-FFF2-40B4-BE49-F238E27FC236}">
                <a16:creationId xmlns:a16="http://schemas.microsoft.com/office/drawing/2014/main" id="{75B5C971-4ACF-4A7F-8E81-428FD869D2D8}"/>
              </a:ext>
            </a:extLst>
          </p:cNvPr>
          <p:cNvSpPr>
            <a:spLocks noGrp="1"/>
          </p:cNvSpPr>
          <p:nvPr>
            <p:ph idx="1"/>
          </p:nvPr>
        </p:nvSpPr>
        <p:spPr>
          <a:xfrm>
            <a:off x="4063421" y="2015733"/>
            <a:ext cx="6815731" cy="4021267"/>
          </a:xfrm>
        </p:spPr>
        <p:txBody>
          <a:bodyPr>
            <a:normAutofit/>
          </a:bodyPr>
          <a:lstStyle/>
          <a:p>
            <a:r>
              <a:rPr lang="en-US">
                <a:solidFill>
                  <a:srgbClr val="FFFFFE"/>
                </a:solidFill>
              </a:rPr>
              <a:t>A hoist hook with an auto-locking gate provides the greatest amount of security against inadvertent rollout as well as accidental opening leading to entanglement of equipment or lines at a rescue scene.</a:t>
            </a:r>
          </a:p>
        </p:txBody>
      </p:sp>
    </p:spTree>
    <p:extLst>
      <p:ext uri="{BB962C8B-B14F-4D97-AF65-F5344CB8AC3E}">
        <p14:creationId xmlns:p14="http://schemas.microsoft.com/office/powerpoint/2010/main" val="603771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iding, person, water, wearing&#10;&#10;Description automatically generated">
            <a:extLst>
              <a:ext uri="{FF2B5EF4-FFF2-40B4-BE49-F238E27FC236}">
                <a16:creationId xmlns:a16="http://schemas.microsoft.com/office/drawing/2014/main" id="{A6C8D203-05EA-4E24-BFBA-F60618390A7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65" r="-1" b="1326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29430EF-BAC2-4AE6-9A30-6C45D12E1444}"/>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Possible Cable Damage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37393A-A7FA-4DCD-BBBA-A1A5B4121A79}"/>
              </a:ext>
            </a:extLst>
          </p:cNvPr>
          <p:cNvSpPr>
            <a:spLocks noGrp="1"/>
          </p:cNvSpPr>
          <p:nvPr>
            <p:ph idx="1"/>
          </p:nvPr>
        </p:nvSpPr>
        <p:spPr>
          <a:xfrm>
            <a:off x="4976636" y="1193800"/>
            <a:ext cx="6085091" cy="4699000"/>
          </a:xfrm>
        </p:spPr>
        <p:txBody>
          <a:bodyPr anchor="ctr">
            <a:normAutofit/>
          </a:bodyPr>
          <a:lstStyle/>
          <a:p>
            <a:r>
              <a:rPr lang="en-US" dirty="0"/>
              <a:t>Visual inspection of a hoist cable is conducted following a mission by running out the full operating length of the cable on the ground. The cable is retracted under a tensioned load to prevent cable fouling on the drum.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45767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430EF-BAC2-4AE6-9A30-6C45D12E1444}"/>
              </a:ext>
            </a:extLst>
          </p:cNvPr>
          <p:cNvSpPr>
            <a:spLocks noGrp="1"/>
          </p:cNvSpPr>
          <p:nvPr>
            <p:ph type="title"/>
          </p:nvPr>
        </p:nvSpPr>
        <p:spPr>
          <a:xfrm>
            <a:off x="1451579" y="1002165"/>
            <a:ext cx="9603275" cy="1371580"/>
          </a:xfrm>
        </p:spPr>
        <p:txBody>
          <a:bodyPr>
            <a:normAutofit/>
          </a:bodyPr>
          <a:lstStyle/>
          <a:p>
            <a:r>
              <a:rPr lang="en-US" sz="3600">
                <a:solidFill>
                  <a:srgbClr val="FFFFFF"/>
                </a:solidFill>
              </a:rPr>
              <a:t>Possible Cable Damage </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37393A-A7FA-4DCD-BBBA-A1A5B4121A79}"/>
              </a:ext>
            </a:extLst>
          </p:cNvPr>
          <p:cNvSpPr>
            <a:spLocks noGrp="1"/>
          </p:cNvSpPr>
          <p:nvPr>
            <p:ph idx="1"/>
          </p:nvPr>
        </p:nvSpPr>
        <p:spPr>
          <a:xfrm>
            <a:off x="1451580" y="2965045"/>
            <a:ext cx="9436404" cy="3087524"/>
          </a:xfrm>
        </p:spPr>
        <p:txBody>
          <a:bodyPr>
            <a:normAutofit/>
          </a:bodyPr>
          <a:lstStyle/>
          <a:p>
            <a:r>
              <a:rPr lang="en-US" dirty="0"/>
              <a:t>Helicopter hoists have a tensioning system, which maintains approximately 7 to 20 lbs. (3.1-9 kg) of force on the cable, in order to prevent loosening of the wraps on the drum, however this can be defeated during an inspection so a mechanically applied load may be required. </a:t>
            </a:r>
          </a:p>
        </p:txBody>
      </p:sp>
    </p:spTree>
    <p:extLst>
      <p:ext uri="{BB962C8B-B14F-4D97-AF65-F5344CB8AC3E}">
        <p14:creationId xmlns:p14="http://schemas.microsoft.com/office/powerpoint/2010/main" val="23718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FB34-E54B-4710-9DAE-6EE038612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29041944-13B4-40E3-A9D5-25B333EBD2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5B85E289-5ADE-4F02-B917-9C9D9B0448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chemeClr val="tx2"/>
              </a:gs>
              <a:gs pos="100000">
                <a:schemeClr val="tx2">
                  <a:lumMod val="90000"/>
                </a:schemeClr>
              </a:gs>
            </a:gsLst>
            <a:lin ang="16200000" scaled="0"/>
          </a:gradFill>
          <a:ln w="38100" cmpd="sng">
            <a:solidFill>
              <a:schemeClr val="bg1">
                <a:lumMod val="65000"/>
                <a:lumOff val="3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C1933FF-4229-441D-8240-50022DA7AE66}"/>
              </a:ext>
            </a:extLst>
          </p:cNvPr>
          <p:cNvSpPr>
            <a:spLocks noGrp="1"/>
          </p:cNvSpPr>
          <p:nvPr>
            <p:ph type="title"/>
          </p:nvPr>
        </p:nvSpPr>
        <p:spPr>
          <a:xfrm>
            <a:off x="1557071" y="1584552"/>
            <a:ext cx="9099255" cy="2537251"/>
          </a:xfrm>
        </p:spPr>
        <p:txBody>
          <a:bodyPr vert="horz" lIns="91440" tIns="45720" rIns="91440" bIns="0" rtlCol="0" anchor="ctr">
            <a:normAutofit/>
          </a:bodyPr>
          <a:lstStyle/>
          <a:p>
            <a:r>
              <a:rPr lang="en-US" sz="3400">
                <a:solidFill>
                  <a:schemeClr val="bg2"/>
                </a:solidFill>
              </a:rPr>
              <a:t>The terms hoist and winch are often incorrectly used in referring to rescue hoists. For clarification "hoists" are used for lifting and "winches" are used for pulling. </a:t>
            </a:r>
          </a:p>
        </p:txBody>
      </p:sp>
      <p:cxnSp>
        <p:nvCxnSpPr>
          <p:cNvPr id="25" name="Straight Connector 2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54073B-2E31-4E11-95E9-80B425A43A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98508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30EF-BAC2-4AE6-9A30-6C45D12E1444}"/>
              </a:ext>
            </a:extLst>
          </p:cNvPr>
          <p:cNvSpPr>
            <a:spLocks noGrp="1"/>
          </p:cNvSpPr>
          <p:nvPr>
            <p:ph type="title"/>
          </p:nvPr>
        </p:nvSpPr>
        <p:spPr>
          <a:xfrm>
            <a:off x="1451580" y="804520"/>
            <a:ext cx="4176815" cy="1049235"/>
          </a:xfrm>
        </p:spPr>
        <p:txBody>
          <a:bodyPr>
            <a:normAutofit/>
          </a:bodyPr>
          <a:lstStyle/>
          <a:p>
            <a:r>
              <a:rPr lang="en-US" b="1" dirty="0"/>
              <a:t>Possible Cable Damage </a:t>
            </a:r>
          </a:p>
        </p:txBody>
      </p:sp>
      <p:sp>
        <p:nvSpPr>
          <p:cNvPr id="3" name="Content Placeholder 2">
            <a:extLst>
              <a:ext uri="{FF2B5EF4-FFF2-40B4-BE49-F238E27FC236}">
                <a16:creationId xmlns:a16="http://schemas.microsoft.com/office/drawing/2014/main" id="{CC37393A-A7FA-4DCD-BBBA-A1A5B4121A79}"/>
              </a:ext>
            </a:extLst>
          </p:cNvPr>
          <p:cNvSpPr>
            <a:spLocks noGrp="1"/>
          </p:cNvSpPr>
          <p:nvPr>
            <p:ph idx="1"/>
          </p:nvPr>
        </p:nvSpPr>
        <p:spPr>
          <a:xfrm>
            <a:off x="1451581" y="2015732"/>
            <a:ext cx="4172515" cy="3450613"/>
          </a:xfrm>
        </p:spPr>
        <p:txBody>
          <a:bodyPr>
            <a:normAutofit/>
          </a:bodyPr>
          <a:lstStyle/>
          <a:p>
            <a:r>
              <a:rPr lang="en-US" dirty="0"/>
              <a:t>Hoist cable damage can include a single broken wire strand as well as multiple broken strands within a section of cable, requiring replacement of the cable. Additional problems may include</a:t>
            </a:r>
          </a:p>
        </p:txBody>
      </p:sp>
      <p:pic>
        <p:nvPicPr>
          <p:cNvPr id="5" name="Picture 4" descr="A close up of a plane&#10;&#10;Description automatically generated">
            <a:extLst>
              <a:ext uri="{FF2B5EF4-FFF2-40B4-BE49-F238E27FC236}">
                <a16:creationId xmlns:a16="http://schemas.microsoft.com/office/drawing/2014/main" id="{5A25006C-C163-406D-B6B2-7A1D10F77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759895"/>
            <a:ext cx="4960442" cy="2752138"/>
          </a:xfrm>
          <a:prstGeom prst="rect">
            <a:avLst/>
          </a:prstGeom>
        </p:spPr>
      </p:pic>
    </p:spTree>
    <p:extLst>
      <p:ext uri="{BB962C8B-B14F-4D97-AF65-F5344CB8AC3E}">
        <p14:creationId xmlns:p14="http://schemas.microsoft.com/office/powerpoint/2010/main" val="3910492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9EE11F2-DC9B-47A5-B763-4458EE2BD56B}"/>
              </a:ext>
            </a:extLst>
          </p:cNvPr>
          <p:cNvSpPr>
            <a:spLocks noGrp="1"/>
          </p:cNvSpPr>
          <p:nvPr>
            <p:ph type="title"/>
          </p:nvPr>
        </p:nvSpPr>
        <p:spPr>
          <a:xfrm>
            <a:off x="893523" y="804519"/>
            <a:ext cx="3160501" cy="4431360"/>
          </a:xfrm>
        </p:spPr>
        <p:txBody>
          <a:bodyPr anchor="ctr">
            <a:normAutofit/>
          </a:bodyPr>
          <a:lstStyle/>
          <a:p>
            <a:r>
              <a:rPr lang="en-US" b="1" dirty="0"/>
              <a:t>KINK</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5AB2B-10F0-4078-927C-81D419201899}"/>
              </a:ext>
            </a:extLst>
          </p:cNvPr>
          <p:cNvSpPr>
            <a:spLocks noGrp="1"/>
          </p:cNvSpPr>
          <p:nvPr>
            <p:ph idx="1"/>
          </p:nvPr>
        </p:nvSpPr>
        <p:spPr>
          <a:xfrm>
            <a:off x="4637863" y="804520"/>
            <a:ext cx="6102559" cy="4431359"/>
          </a:xfrm>
        </p:spPr>
        <p:txBody>
          <a:bodyPr anchor="ctr">
            <a:normAutofit/>
          </a:bodyPr>
          <a:lstStyle/>
          <a:p>
            <a:r>
              <a:rPr lang="en-US" dirty="0"/>
              <a:t>A loop in the cable may lead to developing a kink, which may be identified as open or closed. An open kink is caused by pulling a cable loop tight, creating a permanent bend which tends to open the lay of the cable.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45873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over a body of water&#10;&#10;Description automatically generated">
            <a:extLst>
              <a:ext uri="{FF2B5EF4-FFF2-40B4-BE49-F238E27FC236}">
                <a16:creationId xmlns:a16="http://schemas.microsoft.com/office/drawing/2014/main" id="{C2CE15B8-5529-41B5-8F2B-41F6AF0CBCD8}"/>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7959" r="-1" b="1756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9EE11F2-DC9B-47A5-B763-4458EE2BD56B}"/>
              </a:ext>
            </a:extLst>
          </p:cNvPr>
          <p:cNvSpPr>
            <a:spLocks noGrp="1"/>
          </p:cNvSpPr>
          <p:nvPr>
            <p:ph type="title"/>
          </p:nvPr>
        </p:nvSpPr>
        <p:spPr>
          <a:xfrm>
            <a:off x="1130271" y="1193800"/>
            <a:ext cx="3193050" cy="4699000"/>
          </a:xfrm>
        </p:spPr>
        <p:txBody>
          <a:bodyPr anchor="ctr">
            <a:normAutofit/>
          </a:bodyPr>
          <a:lstStyle/>
          <a:p>
            <a:r>
              <a:rPr lang="en-US" b="1" dirty="0"/>
              <a:t>KINK</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5AB2B-10F0-4078-927C-81D419201899}"/>
              </a:ext>
            </a:extLst>
          </p:cNvPr>
          <p:cNvSpPr>
            <a:spLocks noGrp="1"/>
          </p:cNvSpPr>
          <p:nvPr>
            <p:ph idx="1"/>
          </p:nvPr>
        </p:nvSpPr>
        <p:spPr>
          <a:xfrm>
            <a:off x="4976636" y="1193800"/>
            <a:ext cx="6085091" cy="4699000"/>
          </a:xfrm>
        </p:spPr>
        <p:txBody>
          <a:bodyPr anchor="ctr">
            <a:normAutofit/>
          </a:bodyPr>
          <a:lstStyle/>
          <a:p>
            <a:r>
              <a:rPr lang="en-US" dirty="0"/>
              <a:t>A closed kink is created in the same manner but creates a sharp permanent bend that tends to close the lay of the cable. </a:t>
            </a:r>
          </a:p>
          <a:p>
            <a:r>
              <a:rPr lang="en-US" dirty="0"/>
              <a:t>A kink in a cable significantly reduces the load capacity.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7550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gear, skiing, person&#10;&#10;Description automatically generated">
            <a:extLst>
              <a:ext uri="{FF2B5EF4-FFF2-40B4-BE49-F238E27FC236}">
                <a16:creationId xmlns:a16="http://schemas.microsoft.com/office/drawing/2014/main" id="{D4154020-877F-4614-98B7-EBE0B2739AD1}"/>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0185" r="-1" b="13282"/>
          <a:stretch/>
        </p:blipFill>
        <p:spPr>
          <a:xfrm>
            <a:off x="305" y="10"/>
            <a:ext cx="12191695" cy="6857990"/>
          </a:xfrm>
          <a:prstGeom prst="rect">
            <a:avLst/>
          </a:prstGeom>
        </p:spPr>
      </p:pic>
      <p:sp>
        <p:nvSpPr>
          <p:cNvPr id="2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7"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9EE11F2-DC9B-47A5-B763-4458EE2BD56B}"/>
              </a:ext>
            </a:extLst>
          </p:cNvPr>
          <p:cNvSpPr>
            <a:spLocks noGrp="1"/>
          </p:cNvSpPr>
          <p:nvPr>
            <p:ph type="title"/>
          </p:nvPr>
        </p:nvSpPr>
        <p:spPr>
          <a:xfrm>
            <a:off x="1130271" y="1193800"/>
            <a:ext cx="3193050" cy="4699000"/>
          </a:xfrm>
        </p:spPr>
        <p:txBody>
          <a:bodyPr anchor="ctr">
            <a:normAutofit/>
          </a:bodyPr>
          <a:lstStyle/>
          <a:p>
            <a:r>
              <a:rPr lang="en-US" b="1"/>
              <a:t>KINK</a:t>
            </a:r>
            <a:endParaRPr lang="en-US" b="1" dirty="0"/>
          </a:p>
        </p:txBody>
      </p:sp>
      <p:cxnSp>
        <p:nvCxnSpPr>
          <p:cNvPr id="28"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5AB2B-10F0-4078-927C-81D419201899}"/>
              </a:ext>
            </a:extLst>
          </p:cNvPr>
          <p:cNvSpPr>
            <a:spLocks noGrp="1"/>
          </p:cNvSpPr>
          <p:nvPr>
            <p:ph idx="1"/>
          </p:nvPr>
        </p:nvSpPr>
        <p:spPr>
          <a:xfrm>
            <a:off x="4976636" y="1193800"/>
            <a:ext cx="6085091" cy="4699000"/>
          </a:xfrm>
        </p:spPr>
        <p:txBody>
          <a:bodyPr anchor="ctr">
            <a:normAutofit/>
          </a:bodyPr>
          <a:lstStyle/>
          <a:p>
            <a:r>
              <a:rPr lang="en-US" dirty="0"/>
              <a:t>The continued use of a kinked cable can lead to the kink being caught in the cable guide assembly resulting in cable fouling. </a:t>
            </a:r>
          </a:p>
          <a:p>
            <a:r>
              <a:rPr lang="en-US" dirty="0"/>
              <a:t>Hoist operations should be terminated when a kinked cable develops. </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66826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7CC1A-7926-4DEF-A54C-5AFD1176D35B}"/>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ABRASION </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52112-4784-46BF-A13F-0A389060BFF1}"/>
              </a:ext>
            </a:extLst>
          </p:cNvPr>
          <p:cNvSpPr>
            <a:spLocks noGrp="1"/>
          </p:cNvSpPr>
          <p:nvPr>
            <p:ph idx="1"/>
          </p:nvPr>
        </p:nvSpPr>
        <p:spPr>
          <a:xfrm>
            <a:off x="1451580" y="2965045"/>
            <a:ext cx="9436404" cy="3087524"/>
          </a:xfrm>
        </p:spPr>
        <p:txBody>
          <a:bodyPr>
            <a:normAutofit/>
          </a:bodyPr>
          <a:lstStyle/>
          <a:p>
            <a:r>
              <a:rPr lang="en-US" dirty="0"/>
              <a:t> A cable may develop abrasion if it contacts other material, such as aircraft structural members. Dirt, sand, grit, and other foreign particles can also result in abrasion. </a:t>
            </a:r>
          </a:p>
        </p:txBody>
      </p:sp>
    </p:spTree>
    <p:extLst>
      <p:ext uri="{BB962C8B-B14F-4D97-AF65-F5344CB8AC3E}">
        <p14:creationId xmlns:p14="http://schemas.microsoft.com/office/powerpoint/2010/main" val="3653934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descr="A picture containing sunset, outdoor, nature, sun&#10;&#10;Description automatically generated">
            <a:extLst>
              <a:ext uri="{FF2B5EF4-FFF2-40B4-BE49-F238E27FC236}">
                <a16:creationId xmlns:a16="http://schemas.microsoft.com/office/drawing/2014/main" id="{B1D5D53D-F3FD-449C-8028-0F8DC2246C03}"/>
              </a:ext>
            </a:extLst>
          </p:cNvPr>
          <p:cNvPicPr>
            <a:picLocks noChangeAspect="1"/>
          </p:cNvPicPr>
          <p:nvPr/>
        </p:nvPicPr>
        <p:blipFill rotWithShape="1">
          <a:blip r:embed="rId2">
            <a:extLst>
              <a:ext uri="{28A0092B-C50C-407E-A947-70E740481C1C}">
                <a14:useLocalDpi xmlns:a14="http://schemas.microsoft.com/office/drawing/2010/main" val="0"/>
              </a:ext>
            </a:extLst>
          </a:blip>
          <a:srcRect l="15113" r="1" b="1"/>
          <a:stretch/>
        </p:blipFill>
        <p:spPr>
          <a:xfrm>
            <a:off x="2" y="10"/>
            <a:ext cx="12191695" cy="6857990"/>
          </a:xfrm>
          <a:prstGeom prst="rect">
            <a:avLst/>
          </a:prstGeom>
        </p:spPr>
      </p:pic>
      <p:sp>
        <p:nvSpPr>
          <p:cNvPr id="14" name="Rectangle 13">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7CC1A-7926-4DEF-A54C-5AFD1176D35B}"/>
              </a:ext>
            </a:extLst>
          </p:cNvPr>
          <p:cNvSpPr>
            <a:spLocks noGrp="1"/>
          </p:cNvSpPr>
          <p:nvPr>
            <p:ph type="title"/>
          </p:nvPr>
        </p:nvSpPr>
        <p:spPr>
          <a:xfrm>
            <a:off x="4063421" y="804520"/>
            <a:ext cx="6815731" cy="1049235"/>
          </a:xfrm>
        </p:spPr>
        <p:txBody>
          <a:bodyPr>
            <a:normAutofit/>
          </a:bodyPr>
          <a:lstStyle/>
          <a:p>
            <a:r>
              <a:rPr lang="en-US" b="1" dirty="0"/>
              <a:t>ABRASION </a:t>
            </a:r>
          </a:p>
        </p:txBody>
      </p:sp>
      <p:sp>
        <p:nvSpPr>
          <p:cNvPr id="3" name="Content Placeholder 2">
            <a:extLst>
              <a:ext uri="{FF2B5EF4-FFF2-40B4-BE49-F238E27FC236}">
                <a16:creationId xmlns:a16="http://schemas.microsoft.com/office/drawing/2014/main" id="{11A52112-4784-46BF-A13F-0A389060BFF1}"/>
              </a:ext>
            </a:extLst>
          </p:cNvPr>
          <p:cNvSpPr>
            <a:spLocks noGrp="1"/>
          </p:cNvSpPr>
          <p:nvPr>
            <p:ph idx="1"/>
          </p:nvPr>
        </p:nvSpPr>
        <p:spPr>
          <a:xfrm>
            <a:off x="4063421" y="2015733"/>
            <a:ext cx="6815731" cy="4021267"/>
          </a:xfrm>
        </p:spPr>
        <p:txBody>
          <a:bodyPr>
            <a:normAutofit/>
          </a:bodyPr>
          <a:lstStyle/>
          <a:p>
            <a:r>
              <a:rPr lang="en-US">
                <a:solidFill>
                  <a:srgbClr val="FFFFFE"/>
                </a:solidFill>
              </a:rPr>
              <a:t>Abrasion weakens the cable by removing metal from the wires in the outer strands. Cables that show signs of excessive abrasion should be removed from service. </a:t>
            </a:r>
          </a:p>
        </p:txBody>
      </p:sp>
    </p:spTree>
    <p:extLst>
      <p:ext uri="{BB962C8B-B14F-4D97-AF65-F5344CB8AC3E}">
        <p14:creationId xmlns:p14="http://schemas.microsoft.com/office/powerpoint/2010/main" val="1424671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10;&#10;Description automatically generated">
            <a:extLst>
              <a:ext uri="{FF2B5EF4-FFF2-40B4-BE49-F238E27FC236}">
                <a16:creationId xmlns:a16="http://schemas.microsoft.com/office/drawing/2014/main" id="{07255ADD-9F98-4B28-9E09-D990F21194BA}"/>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666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88133BD-8C02-4C14-A6DE-2D8EDCD0146D}"/>
              </a:ext>
            </a:extLst>
          </p:cNvPr>
          <p:cNvSpPr>
            <a:spLocks noGrp="1"/>
          </p:cNvSpPr>
          <p:nvPr>
            <p:ph type="title"/>
          </p:nvPr>
        </p:nvSpPr>
        <p:spPr>
          <a:xfrm>
            <a:off x="1130271" y="1193800"/>
            <a:ext cx="3193050" cy="4699000"/>
          </a:xfrm>
        </p:spPr>
        <p:txBody>
          <a:bodyPr anchor="ctr">
            <a:normAutofit/>
          </a:bodyPr>
          <a:lstStyle/>
          <a:p>
            <a:r>
              <a:rPr lang="en-US" b="1"/>
              <a:t>BIRDCAGING</a:t>
            </a:r>
            <a:endParaRPr lang="en-US" b="1"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02EBB8-1BC6-4C19-A3B5-9504066B0EDB}"/>
              </a:ext>
            </a:extLst>
          </p:cNvPr>
          <p:cNvSpPr>
            <a:spLocks noGrp="1"/>
          </p:cNvSpPr>
          <p:nvPr>
            <p:ph idx="1"/>
          </p:nvPr>
        </p:nvSpPr>
        <p:spPr>
          <a:xfrm>
            <a:off x="4976636" y="1193800"/>
            <a:ext cx="6085091" cy="4699000"/>
          </a:xfrm>
        </p:spPr>
        <p:txBody>
          <a:bodyPr anchor="ctr">
            <a:normAutofit/>
          </a:bodyPr>
          <a:lstStyle/>
          <a:p>
            <a:r>
              <a:rPr lang="en-US" dirty="0"/>
              <a:t>A deformity with a distinctive "birdcage" appearance may develop where a hoist cable has significant stretched open or untwisted outer wraps of wire strands in an uneven or irregular bulging manner.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45196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BE6055D-C36D-4C86-B6BF-E5750960F062}"/>
              </a:ext>
            </a:extLst>
          </p:cNvPr>
          <p:cNvSpPr>
            <a:spLocks noGrp="1"/>
          </p:cNvSpPr>
          <p:nvPr>
            <p:ph type="title"/>
          </p:nvPr>
        </p:nvSpPr>
        <p:spPr>
          <a:xfrm>
            <a:off x="893523" y="804519"/>
            <a:ext cx="3160501" cy="4431360"/>
          </a:xfrm>
        </p:spPr>
        <p:txBody>
          <a:bodyPr anchor="ctr">
            <a:normAutofit/>
          </a:bodyPr>
          <a:lstStyle/>
          <a:p>
            <a:r>
              <a:rPr lang="en-US" b="1" dirty="0"/>
              <a:t>BIRDCAGING</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9A5E52-6B5E-465D-999F-23BFB118DD93}"/>
              </a:ext>
            </a:extLst>
          </p:cNvPr>
          <p:cNvSpPr>
            <a:spLocks noGrp="1"/>
          </p:cNvSpPr>
          <p:nvPr>
            <p:ph idx="1"/>
          </p:nvPr>
        </p:nvSpPr>
        <p:spPr>
          <a:xfrm>
            <a:off x="4637863" y="804520"/>
            <a:ext cx="6102559" cy="4431359"/>
          </a:xfrm>
        </p:spPr>
        <p:txBody>
          <a:bodyPr anchor="ctr">
            <a:normAutofit/>
          </a:bodyPr>
          <a:lstStyle/>
          <a:p>
            <a:r>
              <a:rPr lang="en-US" dirty="0" err="1"/>
              <a:t>Birdcaging</a:t>
            </a:r>
            <a:r>
              <a:rPr lang="en-US" dirty="0"/>
              <a:t> results from torsional imbalance that occurs because of mistreatments, such as sudden stops, cable being worked through tight sheaves, or a hook bearing that is not rotating freely. </a:t>
            </a:r>
          </a:p>
          <a:p>
            <a:r>
              <a:rPr lang="en-US" dirty="0"/>
              <a:t>A hoist evolution should be terminated if there is the presence of </a:t>
            </a:r>
            <a:r>
              <a:rPr lang="en-US" dirty="0" err="1"/>
              <a:t>birdcaging</a:t>
            </a:r>
            <a:r>
              <a:rPr lang="en-US" dirty="0"/>
              <a:t> on a cable.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940312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8BE0C28-93AA-4255-B4F8-C0E8979B7FC9}"/>
              </a:ext>
            </a:extLst>
          </p:cNvPr>
          <p:cNvSpPr>
            <a:spLocks noGrp="1"/>
          </p:cNvSpPr>
          <p:nvPr>
            <p:ph type="title"/>
          </p:nvPr>
        </p:nvSpPr>
        <p:spPr>
          <a:xfrm>
            <a:off x="1451579" y="2303047"/>
            <a:ext cx="3272093" cy="2674198"/>
          </a:xfrm>
        </p:spPr>
        <p:txBody>
          <a:bodyPr anchor="t">
            <a:normAutofit/>
          </a:bodyPr>
          <a:lstStyle/>
          <a:p>
            <a:r>
              <a:rPr lang="en-US" b="1" dirty="0"/>
              <a:t>OVERLOAD</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7" name="Content Placeholder 2">
            <a:extLst>
              <a:ext uri="{FF2B5EF4-FFF2-40B4-BE49-F238E27FC236}">
                <a16:creationId xmlns:a16="http://schemas.microsoft.com/office/drawing/2014/main" id="{E1823027-3194-4C0C-BF49-D50B4F0AB8E2}"/>
              </a:ext>
            </a:extLst>
          </p:cNvPr>
          <p:cNvGraphicFramePr>
            <a:graphicFrameLocks noGrp="1"/>
          </p:cNvGraphicFramePr>
          <p:nvPr>
            <p:ph idx="1"/>
            <p:extLst>
              <p:ext uri="{D42A27DB-BD31-4B8C-83A1-F6EECF244321}">
                <p14:modId xmlns:p14="http://schemas.microsoft.com/office/powerpoint/2010/main" val="270681378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709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person, wearing&#10;&#10;Description automatically generated">
            <a:extLst>
              <a:ext uri="{FF2B5EF4-FFF2-40B4-BE49-F238E27FC236}">
                <a16:creationId xmlns:a16="http://schemas.microsoft.com/office/drawing/2014/main" id="{FF6EDB5E-4082-42A8-98F0-B2C624AE9316}"/>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l="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BE0C28-93AA-4255-B4F8-C0E8979B7FC9}"/>
              </a:ext>
            </a:extLst>
          </p:cNvPr>
          <p:cNvSpPr>
            <a:spLocks noGrp="1"/>
          </p:cNvSpPr>
          <p:nvPr>
            <p:ph type="title"/>
          </p:nvPr>
        </p:nvSpPr>
        <p:spPr>
          <a:xfrm>
            <a:off x="1130271" y="1193800"/>
            <a:ext cx="3193050" cy="4699000"/>
          </a:xfrm>
        </p:spPr>
        <p:txBody>
          <a:bodyPr anchor="ctr">
            <a:normAutofit/>
          </a:bodyPr>
          <a:lstStyle/>
          <a:p>
            <a:r>
              <a:rPr lang="en-US" b="1" dirty="0"/>
              <a:t>OVERLOAD</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FB5FCF-A136-4DAA-9E06-1916B0661986}"/>
              </a:ext>
            </a:extLst>
          </p:cNvPr>
          <p:cNvSpPr>
            <a:spLocks noGrp="1"/>
          </p:cNvSpPr>
          <p:nvPr>
            <p:ph idx="1"/>
          </p:nvPr>
        </p:nvSpPr>
        <p:spPr>
          <a:xfrm>
            <a:off x="4976636" y="1193800"/>
            <a:ext cx="6085091" cy="4699000"/>
          </a:xfrm>
        </p:spPr>
        <p:txBody>
          <a:bodyPr anchor="ctr">
            <a:normAutofit/>
          </a:bodyPr>
          <a:lstStyle/>
          <a:p>
            <a:r>
              <a:rPr lang="en-US" dirty="0"/>
              <a:t>Necking-down is a noticeable reduction of cable diameter indicating broken internal core wires. Any cable with necking- down is cause for immediate replacement.</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344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DE84945-692F-4681-95D0-3AAA84EDAC5B}"/>
              </a:ext>
            </a:extLst>
          </p:cNvPr>
          <p:cNvSpPr>
            <a:spLocks noGrp="1"/>
          </p:cNvSpPr>
          <p:nvPr>
            <p:ph type="title"/>
          </p:nvPr>
        </p:nvSpPr>
        <p:spPr>
          <a:xfrm>
            <a:off x="7555992" y="2307409"/>
            <a:ext cx="3157577" cy="3747316"/>
          </a:xfrm>
        </p:spPr>
        <p:txBody>
          <a:bodyPr anchor="t">
            <a:normAutofit/>
          </a:bodyPr>
          <a:lstStyle/>
          <a:p>
            <a:r>
              <a:rPr lang="en-US" sz="2200" b="1" dirty="0"/>
              <a:t>OPERATIONAL CONSIDERATIONS </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1C13B8B1-45CF-4F30-8265-169176A07380}"/>
              </a:ext>
            </a:extLst>
          </p:cNvPr>
          <p:cNvGraphicFramePr>
            <a:graphicFrameLocks noGrp="1"/>
          </p:cNvGraphicFramePr>
          <p:nvPr>
            <p:ph idx="1"/>
            <p:extLst>
              <p:ext uri="{D42A27DB-BD31-4B8C-83A1-F6EECF244321}">
                <p14:modId xmlns:p14="http://schemas.microsoft.com/office/powerpoint/2010/main" val="203037339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121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615F4-3516-40F3-AA28-C02C21B94BBB}"/>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DEFECTIVE BALL FITTING</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86E04A-9340-4B3B-B7EC-D78B0003A566}"/>
              </a:ext>
            </a:extLst>
          </p:cNvPr>
          <p:cNvSpPr>
            <a:spLocks noGrp="1"/>
          </p:cNvSpPr>
          <p:nvPr>
            <p:ph idx="1"/>
          </p:nvPr>
        </p:nvSpPr>
        <p:spPr>
          <a:xfrm>
            <a:off x="1451580" y="2965045"/>
            <a:ext cx="9436404" cy="3087524"/>
          </a:xfrm>
        </p:spPr>
        <p:txBody>
          <a:bodyPr>
            <a:normAutofit/>
          </a:bodyPr>
          <a:lstStyle/>
          <a:p>
            <a:r>
              <a:rPr lang="en-US" dirty="0"/>
              <a:t>The terminus of the cable inside the hook has a swaged ball fitting, where broken wires may develop. </a:t>
            </a:r>
          </a:p>
          <a:p>
            <a:r>
              <a:rPr lang="en-US" dirty="0"/>
              <a:t>This can be prevented by properly seating the hoist cable bumper against the cable guide bell mouth, when the hoist is not in use. </a:t>
            </a:r>
          </a:p>
        </p:txBody>
      </p:sp>
    </p:spTree>
    <p:extLst>
      <p:ext uri="{BB962C8B-B14F-4D97-AF65-F5344CB8AC3E}">
        <p14:creationId xmlns:p14="http://schemas.microsoft.com/office/powerpoint/2010/main" val="2685410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61B5-64F8-44EC-A29B-E829A273F1BA}"/>
              </a:ext>
            </a:extLst>
          </p:cNvPr>
          <p:cNvSpPr>
            <a:spLocks noGrp="1"/>
          </p:cNvSpPr>
          <p:nvPr>
            <p:ph type="title"/>
          </p:nvPr>
        </p:nvSpPr>
        <p:spPr/>
        <p:txBody>
          <a:bodyPr/>
          <a:lstStyle/>
          <a:p>
            <a:r>
              <a:rPr lang="en-US" b="1" dirty="0"/>
              <a:t>Static Discharge </a:t>
            </a:r>
          </a:p>
        </p:txBody>
      </p:sp>
      <p:sp>
        <p:nvSpPr>
          <p:cNvPr id="3" name="Content Placeholder 2">
            <a:extLst>
              <a:ext uri="{FF2B5EF4-FFF2-40B4-BE49-F238E27FC236}">
                <a16:creationId xmlns:a16="http://schemas.microsoft.com/office/drawing/2014/main" id="{15A9A909-E299-41F2-B326-93460C149B84}"/>
              </a:ext>
            </a:extLst>
          </p:cNvPr>
          <p:cNvSpPr>
            <a:spLocks noGrp="1"/>
          </p:cNvSpPr>
          <p:nvPr>
            <p:ph idx="1"/>
          </p:nvPr>
        </p:nvSpPr>
        <p:spPr/>
        <p:txBody>
          <a:bodyPr/>
          <a:lstStyle/>
          <a:p>
            <a:r>
              <a:rPr lang="en-US" dirty="0"/>
              <a:t>Helicopters generate static electricity as air particles move over the surface of the fuselage and rotor blades. </a:t>
            </a:r>
          </a:p>
        </p:txBody>
      </p:sp>
      <p:pic>
        <p:nvPicPr>
          <p:cNvPr id="5" name="Picture 4" descr="A close up of a device&#10;&#10;Description automatically generated">
            <a:extLst>
              <a:ext uri="{FF2B5EF4-FFF2-40B4-BE49-F238E27FC236}">
                <a16:creationId xmlns:a16="http://schemas.microsoft.com/office/drawing/2014/main" id="{F663A8EF-4D65-4EB6-A189-6ED0A486E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3207529"/>
            <a:ext cx="11843657" cy="3593436"/>
          </a:xfrm>
          <a:prstGeom prst="rect">
            <a:avLst/>
          </a:prstGeom>
        </p:spPr>
      </p:pic>
    </p:spTree>
    <p:extLst>
      <p:ext uri="{BB962C8B-B14F-4D97-AF65-F5344CB8AC3E}">
        <p14:creationId xmlns:p14="http://schemas.microsoft.com/office/powerpoint/2010/main" val="142288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EE22F66-8EB2-41C4-BF07-92A7B618A1EB}"/>
              </a:ext>
            </a:extLst>
          </p:cNvPr>
          <p:cNvSpPr>
            <a:spLocks noGrp="1"/>
          </p:cNvSpPr>
          <p:nvPr>
            <p:ph type="title"/>
          </p:nvPr>
        </p:nvSpPr>
        <p:spPr>
          <a:xfrm>
            <a:off x="893523" y="804519"/>
            <a:ext cx="3160501" cy="4431360"/>
          </a:xfrm>
        </p:spPr>
        <p:txBody>
          <a:bodyPr anchor="ctr">
            <a:normAutofit/>
          </a:bodyPr>
          <a:lstStyle/>
          <a:p>
            <a:r>
              <a:rPr lang="en-US" b="1" dirty="0"/>
              <a:t>Static Discharge </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6D4866-5B45-497E-B0CA-55A917257E0C}"/>
              </a:ext>
            </a:extLst>
          </p:cNvPr>
          <p:cNvSpPr>
            <a:spLocks noGrp="1"/>
          </p:cNvSpPr>
          <p:nvPr>
            <p:ph idx="1"/>
          </p:nvPr>
        </p:nvSpPr>
        <p:spPr>
          <a:xfrm>
            <a:off x="4637863" y="804520"/>
            <a:ext cx="6102559" cy="4431359"/>
          </a:xfrm>
        </p:spPr>
        <p:txBody>
          <a:bodyPr anchor="ctr">
            <a:normAutofit/>
          </a:bodyPr>
          <a:lstStyle/>
          <a:p>
            <a:r>
              <a:rPr lang="en-US" dirty="0"/>
              <a:t>Rescuers can prevent this static shock by always allowing the hoist cable to contact the ground before they touch it.</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3346628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7EC4-F401-4245-A75A-7327C6B26EDB}"/>
              </a:ext>
            </a:extLst>
          </p:cNvPr>
          <p:cNvSpPr>
            <a:spLocks noGrp="1"/>
          </p:cNvSpPr>
          <p:nvPr>
            <p:ph type="title"/>
          </p:nvPr>
        </p:nvSpPr>
        <p:spPr/>
        <p:txBody>
          <a:bodyPr/>
          <a:lstStyle/>
          <a:p>
            <a:r>
              <a:rPr lang="en-US" b="1" dirty="0"/>
              <a:t>Line Entanglement </a:t>
            </a:r>
          </a:p>
        </p:txBody>
      </p:sp>
      <p:sp>
        <p:nvSpPr>
          <p:cNvPr id="3" name="Content Placeholder 2">
            <a:extLst>
              <a:ext uri="{FF2B5EF4-FFF2-40B4-BE49-F238E27FC236}">
                <a16:creationId xmlns:a16="http://schemas.microsoft.com/office/drawing/2014/main" id="{1EF386E5-C34D-4311-BECF-A7A6FCF979D6}"/>
              </a:ext>
            </a:extLst>
          </p:cNvPr>
          <p:cNvSpPr>
            <a:spLocks noGrp="1"/>
          </p:cNvSpPr>
          <p:nvPr>
            <p:ph idx="1"/>
          </p:nvPr>
        </p:nvSpPr>
        <p:spPr/>
        <p:txBody>
          <a:bodyPr/>
          <a:lstStyle/>
          <a:p>
            <a:r>
              <a:rPr lang="en-US" dirty="0"/>
              <a:t>During a helicopter hoist rescue operations this is a very real concern as the cable reaches the ground or structures. During hoist or short-haul rescues, a line or hook has become entangled with rescuer packs, ices axes, harness gear loops, non-locking carabiners, and more. These incidents have included fatal outcomes. </a:t>
            </a:r>
          </a:p>
        </p:txBody>
      </p:sp>
    </p:spTree>
    <p:extLst>
      <p:ext uri="{BB962C8B-B14F-4D97-AF65-F5344CB8AC3E}">
        <p14:creationId xmlns:p14="http://schemas.microsoft.com/office/powerpoint/2010/main" val="1811119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7EC4-F401-4245-A75A-7327C6B26EDB}"/>
              </a:ext>
            </a:extLst>
          </p:cNvPr>
          <p:cNvSpPr>
            <a:spLocks noGrp="1"/>
          </p:cNvSpPr>
          <p:nvPr>
            <p:ph type="title"/>
          </p:nvPr>
        </p:nvSpPr>
        <p:spPr>
          <a:xfrm>
            <a:off x="1451580" y="804520"/>
            <a:ext cx="4176815" cy="1049235"/>
          </a:xfrm>
        </p:spPr>
        <p:txBody>
          <a:bodyPr>
            <a:normAutofit/>
          </a:bodyPr>
          <a:lstStyle/>
          <a:p>
            <a:r>
              <a:rPr lang="en-US" b="1" dirty="0"/>
              <a:t>Line Entanglement </a:t>
            </a:r>
          </a:p>
        </p:txBody>
      </p:sp>
      <p:sp>
        <p:nvSpPr>
          <p:cNvPr id="3" name="Content Placeholder 2">
            <a:extLst>
              <a:ext uri="{FF2B5EF4-FFF2-40B4-BE49-F238E27FC236}">
                <a16:creationId xmlns:a16="http://schemas.microsoft.com/office/drawing/2014/main" id="{1EF386E5-C34D-4311-BECF-A7A6FCF979D6}"/>
              </a:ext>
            </a:extLst>
          </p:cNvPr>
          <p:cNvSpPr>
            <a:spLocks noGrp="1"/>
          </p:cNvSpPr>
          <p:nvPr>
            <p:ph idx="1"/>
          </p:nvPr>
        </p:nvSpPr>
        <p:spPr>
          <a:xfrm>
            <a:off x="1451581" y="2015732"/>
            <a:ext cx="4172515" cy="3450613"/>
          </a:xfrm>
        </p:spPr>
        <p:txBody>
          <a:bodyPr>
            <a:normAutofit/>
          </a:bodyPr>
          <a:lstStyle/>
          <a:p>
            <a:r>
              <a:rPr lang="en-US" dirty="0"/>
              <a:t>All rescue personnel should be well-briefed regarding the danger of line entanglement during helicopter hoist and short-haul operations. </a:t>
            </a:r>
          </a:p>
        </p:txBody>
      </p:sp>
      <p:pic>
        <p:nvPicPr>
          <p:cNvPr id="5" name="Picture 4" descr="A picture containing person, standing, truck, people&#10;&#10;Description automatically generated">
            <a:extLst>
              <a:ext uri="{FF2B5EF4-FFF2-40B4-BE49-F238E27FC236}">
                <a16:creationId xmlns:a16="http://schemas.microsoft.com/office/drawing/2014/main" id="{16C5EDA5-54E1-4DF7-9BB1-6954A1FD2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123" y="805583"/>
            <a:ext cx="3699017" cy="4660762"/>
          </a:xfrm>
          <a:prstGeom prst="rect">
            <a:avLst/>
          </a:prstGeom>
        </p:spPr>
      </p:pic>
    </p:spTree>
    <p:extLst>
      <p:ext uri="{BB962C8B-B14F-4D97-AF65-F5344CB8AC3E}">
        <p14:creationId xmlns:p14="http://schemas.microsoft.com/office/powerpoint/2010/main" val="2305934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1">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4" name="Straight Connector 13">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14A3BB-CF54-4DE5-9D71-CCDFE215E740}"/>
              </a:ext>
            </a:extLst>
          </p:cNvPr>
          <p:cNvSpPr>
            <a:spLocks noGrp="1"/>
          </p:cNvSpPr>
          <p:nvPr>
            <p:ph type="title"/>
          </p:nvPr>
        </p:nvSpPr>
        <p:spPr>
          <a:xfrm>
            <a:off x="659301" y="1474968"/>
            <a:ext cx="2823919" cy="1959037"/>
          </a:xfrm>
        </p:spPr>
        <p:txBody>
          <a:bodyPr vert="horz" lIns="91440" tIns="45720" rIns="91440" bIns="0" rtlCol="0" anchor="b">
            <a:normAutofit/>
          </a:bodyPr>
          <a:lstStyle/>
          <a:p>
            <a:r>
              <a:rPr lang="en-US" sz="3600" b="1" dirty="0"/>
              <a:t>CABLE CUTTER</a:t>
            </a:r>
          </a:p>
        </p:txBody>
      </p:sp>
      <p:pic>
        <p:nvPicPr>
          <p:cNvPr id="5" name="Content Placeholder 4">
            <a:extLst>
              <a:ext uri="{FF2B5EF4-FFF2-40B4-BE49-F238E27FC236}">
                <a16:creationId xmlns:a16="http://schemas.microsoft.com/office/drawing/2014/main" id="{CD9006BC-6738-468F-87F3-EEE6CC4117FC}"/>
              </a:ext>
            </a:extLst>
          </p:cNvPr>
          <p:cNvPicPr>
            <a:picLocks noGrp="1" noChangeAspect="1"/>
          </p:cNvPicPr>
          <p:nvPr>
            <p:ph idx="1"/>
          </p:nvPr>
        </p:nvPicPr>
        <p:blipFill>
          <a:blip r:embed="rId3"/>
          <a:stretch>
            <a:fillRect/>
          </a:stretch>
        </p:blipFill>
        <p:spPr>
          <a:xfrm>
            <a:off x="5133560" y="486823"/>
            <a:ext cx="1429699" cy="5150164"/>
          </a:xfrm>
          <a:prstGeom prst="rect">
            <a:avLst/>
          </a:prstGeom>
        </p:spPr>
      </p:pic>
      <p:pic>
        <p:nvPicPr>
          <p:cNvPr id="4" name="Content Placeholder 3">
            <a:extLst>
              <a:ext uri="{FF2B5EF4-FFF2-40B4-BE49-F238E27FC236}">
                <a16:creationId xmlns:a16="http://schemas.microsoft.com/office/drawing/2014/main" id="{A90B594E-05AB-4988-85DF-BDF930B754C1}"/>
              </a:ext>
            </a:extLst>
          </p:cNvPr>
          <p:cNvPicPr>
            <a:picLocks noChangeAspect="1"/>
          </p:cNvPicPr>
          <p:nvPr/>
        </p:nvPicPr>
        <p:blipFill>
          <a:blip r:embed="rId4"/>
          <a:stretch>
            <a:fillRect/>
          </a:stretch>
        </p:blipFill>
        <p:spPr>
          <a:xfrm>
            <a:off x="7858342" y="1308011"/>
            <a:ext cx="3692411" cy="3507788"/>
          </a:xfrm>
          <a:prstGeom prst="rect">
            <a:avLst/>
          </a:prstGeom>
        </p:spPr>
      </p:pic>
    </p:spTree>
    <p:extLst>
      <p:ext uri="{BB962C8B-B14F-4D97-AF65-F5344CB8AC3E}">
        <p14:creationId xmlns:p14="http://schemas.microsoft.com/office/powerpoint/2010/main" val="1636382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D06C4-821B-4D74-8C81-8CDD1A18D3EF}"/>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CABLE CUTTER</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A77B6-8D80-49E5-8DD5-3221DDE07FCE}"/>
              </a:ext>
            </a:extLst>
          </p:cNvPr>
          <p:cNvSpPr>
            <a:spLocks noGrp="1"/>
          </p:cNvSpPr>
          <p:nvPr>
            <p:ph idx="1"/>
          </p:nvPr>
        </p:nvSpPr>
        <p:spPr>
          <a:xfrm>
            <a:off x="1451580" y="2965045"/>
            <a:ext cx="9436404" cy="3087524"/>
          </a:xfrm>
        </p:spPr>
        <p:txBody>
          <a:bodyPr>
            <a:normAutofit/>
          </a:bodyPr>
          <a:lstStyle/>
          <a:p>
            <a:r>
              <a:rPr lang="en-US" dirty="0"/>
              <a:t>If the cable becomes hopelessly entangled or during an aircraft emergency, the hoist operator can activate an emergency cable cutter</a:t>
            </a:r>
          </a:p>
        </p:txBody>
      </p:sp>
    </p:spTree>
    <p:extLst>
      <p:ext uri="{BB962C8B-B14F-4D97-AF65-F5344CB8AC3E}">
        <p14:creationId xmlns:p14="http://schemas.microsoft.com/office/powerpoint/2010/main" val="3549194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C217-2B7E-4596-A2CC-89912A5C1642}"/>
              </a:ext>
            </a:extLst>
          </p:cNvPr>
          <p:cNvSpPr>
            <a:spLocks noGrp="1"/>
          </p:cNvSpPr>
          <p:nvPr>
            <p:ph type="title"/>
          </p:nvPr>
        </p:nvSpPr>
        <p:spPr>
          <a:xfrm>
            <a:off x="1451579" y="2082201"/>
            <a:ext cx="3272095" cy="2104119"/>
          </a:xfrm>
        </p:spPr>
        <p:txBody>
          <a:bodyPr>
            <a:normAutofit/>
          </a:bodyPr>
          <a:lstStyle/>
          <a:p>
            <a:r>
              <a:rPr lang="en-US" b="1" dirty="0"/>
              <a:t>CABLE SPLICE </a:t>
            </a:r>
          </a:p>
        </p:txBody>
      </p:sp>
      <p:sp>
        <p:nvSpPr>
          <p:cNvPr id="3" name="Content Placeholder 2">
            <a:extLst>
              <a:ext uri="{FF2B5EF4-FFF2-40B4-BE49-F238E27FC236}">
                <a16:creationId xmlns:a16="http://schemas.microsoft.com/office/drawing/2014/main" id="{A1BD7601-EB43-435A-83D3-77A8A28D7B8C}"/>
              </a:ext>
            </a:extLst>
          </p:cNvPr>
          <p:cNvSpPr>
            <a:spLocks noGrp="1"/>
          </p:cNvSpPr>
          <p:nvPr>
            <p:ph idx="1"/>
          </p:nvPr>
        </p:nvSpPr>
        <p:spPr>
          <a:xfrm>
            <a:off x="5041970" y="798974"/>
            <a:ext cx="5695984" cy="2549385"/>
          </a:xfrm>
        </p:spPr>
        <p:txBody>
          <a:bodyPr>
            <a:normAutofit/>
          </a:bodyPr>
          <a:lstStyle/>
          <a:p>
            <a:r>
              <a:rPr lang="en-US" dirty="0"/>
              <a:t>To become operational again, once a cable has been sheered manually (not with use of the hoist-mounted ballistic cutter), it is possible to utilize a cable splice with a spare hoist hook as a backup device</a:t>
            </a:r>
          </a:p>
        </p:txBody>
      </p:sp>
      <p:pic>
        <p:nvPicPr>
          <p:cNvPr id="4" name="Picture 3">
            <a:extLst>
              <a:ext uri="{FF2B5EF4-FFF2-40B4-BE49-F238E27FC236}">
                <a16:creationId xmlns:a16="http://schemas.microsoft.com/office/drawing/2014/main" id="{4B8AE71F-E017-4D53-B609-14A3B6EEF758}"/>
              </a:ext>
            </a:extLst>
          </p:cNvPr>
          <p:cNvPicPr>
            <a:picLocks noChangeAspect="1"/>
          </p:cNvPicPr>
          <p:nvPr/>
        </p:nvPicPr>
        <p:blipFill>
          <a:blip r:embed="rId2"/>
          <a:stretch>
            <a:fillRect/>
          </a:stretch>
        </p:blipFill>
        <p:spPr>
          <a:xfrm>
            <a:off x="5041969" y="3866691"/>
            <a:ext cx="5695984" cy="1403056"/>
          </a:xfrm>
          <a:prstGeom prst="rect">
            <a:avLst/>
          </a:prstGeom>
        </p:spPr>
      </p:pic>
    </p:spTree>
    <p:extLst>
      <p:ext uri="{BB962C8B-B14F-4D97-AF65-F5344CB8AC3E}">
        <p14:creationId xmlns:p14="http://schemas.microsoft.com/office/powerpoint/2010/main" val="1160748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louds in the sky&#10;&#10;Description automatically generated">
            <a:extLst>
              <a:ext uri="{FF2B5EF4-FFF2-40B4-BE49-F238E27FC236}">
                <a16:creationId xmlns:a16="http://schemas.microsoft.com/office/drawing/2014/main" id="{3F8FE7C9-AD17-4E34-BE0A-8184642410E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C862FF4-E6F8-41E7-953E-C28F610DF6B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FLEET ANGLES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89A7FB-92AB-4E09-B90C-6FDBE279C862}"/>
              </a:ext>
            </a:extLst>
          </p:cNvPr>
          <p:cNvSpPr>
            <a:spLocks noGrp="1"/>
          </p:cNvSpPr>
          <p:nvPr>
            <p:ph idx="1"/>
          </p:nvPr>
        </p:nvSpPr>
        <p:spPr>
          <a:xfrm>
            <a:off x="4976636" y="1193800"/>
            <a:ext cx="6085091" cy="4699000"/>
          </a:xfrm>
        </p:spPr>
        <p:txBody>
          <a:bodyPr anchor="ctr">
            <a:normAutofit/>
          </a:bodyPr>
          <a:lstStyle/>
          <a:p>
            <a:r>
              <a:rPr lang="en-US" dirty="0"/>
              <a:t>The lateral center-of-gravity (CG) limits on the helicopter establish the maximum load rating for the hoist, if less than the manufacturer's stated hoist capacity. As excessive loads are placed out away from an imaginary line drawn down through the rotor mast, the helicopter becomes out of balance.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55355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F4B321-895F-4C05-B879-2D91509B4EDA}"/>
              </a:ext>
            </a:extLst>
          </p:cNvPr>
          <p:cNvSpPr>
            <a:spLocks noGrp="1"/>
          </p:cNvSpPr>
          <p:nvPr>
            <p:ph type="title"/>
          </p:nvPr>
        </p:nvSpPr>
        <p:spPr>
          <a:xfrm>
            <a:off x="304801" y="1474968"/>
            <a:ext cx="3498872" cy="1959037"/>
          </a:xfrm>
        </p:spPr>
        <p:txBody>
          <a:bodyPr vert="horz" lIns="91440" tIns="45720" rIns="91440" bIns="0" rtlCol="0" anchor="b">
            <a:normAutofit/>
          </a:bodyPr>
          <a:lstStyle/>
          <a:p>
            <a:r>
              <a:rPr lang="en-US" sz="3600" b="1" dirty="0"/>
              <a:t>TAG LINE (Trail Line) </a:t>
            </a:r>
          </a:p>
        </p:txBody>
      </p:sp>
      <p:grpSp>
        <p:nvGrpSpPr>
          <p:cNvPr id="15" name="Group 14">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6" name="Rectangle 15">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174" y="977099"/>
            <a:ext cx="6620836"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34665F0-C74C-4C45-9CF7-27DC1889CDD4}"/>
              </a:ext>
            </a:extLst>
          </p:cNvPr>
          <p:cNvPicPr>
            <a:picLocks noGrp="1" noChangeAspect="1"/>
          </p:cNvPicPr>
          <p:nvPr>
            <p:ph idx="1"/>
          </p:nvPr>
        </p:nvPicPr>
        <p:blipFill>
          <a:blip r:embed="rId4"/>
          <a:stretch>
            <a:fillRect/>
          </a:stretch>
        </p:blipFill>
        <p:spPr>
          <a:xfrm>
            <a:off x="4618374" y="1164556"/>
            <a:ext cx="6282919" cy="3769750"/>
          </a:xfrm>
          <a:prstGeom prst="rect">
            <a:avLst/>
          </a:prstGeom>
        </p:spPr>
      </p:pic>
    </p:spTree>
    <p:extLst>
      <p:ext uri="{BB962C8B-B14F-4D97-AF65-F5344CB8AC3E}">
        <p14:creationId xmlns:p14="http://schemas.microsoft.com/office/powerpoint/2010/main" val="243741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84945-692F-4681-95D0-3AAA84EDAC5B}"/>
              </a:ext>
            </a:extLst>
          </p:cNvPr>
          <p:cNvSpPr>
            <a:spLocks noGrp="1"/>
          </p:cNvSpPr>
          <p:nvPr>
            <p:ph type="title"/>
          </p:nvPr>
        </p:nvSpPr>
        <p:spPr>
          <a:xfrm>
            <a:off x="1451579" y="804519"/>
            <a:ext cx="9291215" cy="1049235"/>
          </a:xfrm>
        </p:spPr>
        <p:txBody>
          <a:bodyPr>
            <a:normAutofit/>
          </a:bodyPr>
          <a:lstStyle/>
          <a:p>
            <a:r>
              <a:rPr lang="en-US" b="1" dirty="0"/>
              <a:t>OPERATIONAL CONSIDERATIONS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2D7BFE4-C868-4A25-9A2E-BB2BF47694C7}"/>
              </a:ext>
            </a:extLst>
          </p:cNvPr>
          <p:cNvGraphicFramePr>
            <a:graphicFrameLocks noGrp="1"/>
          </p:cNvGraphicFramePr>
          <p:nvPr>
            <p:ph idx="1"/>
            <p:extLst>
              <p:ext uri="{D42A27DB-BD31-4B8C-83A1-F6EECF244321}">
                <p14:modId xmlns:p14="http://schemas.microsoft.com/office/powerpoint/2010/main" val="201267596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512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flying in the air&#10;&#10;Description automatically generated">
            <a:extLst>
              <a:ext uri="{FF2B5EF4-FFF2-40B4-BE49-F238E27FC236}">
                <a16:creationId xmlns:a16="http://schemas.microsoft.com/office/drawing/2014/main" id="{346060F0-86C0-47CB-A930-B4638CA4178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10B6FED-6356-40AA-A62D-5EBC2B700EC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TAG LINE (Trail Line) </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0428B9-C6C0-4104-B168-A20005010693}"/>
              </a:ext>
            </a:extLst>
          </p:cNvPr>
          <p:cNvSpPr>
            <a:spLocks noGrp="1"/>
          </p:cNvSpPr>
          <p:nvPr>
            <p:ph idx="1"/>
          </p:nvPr>
        </p:nvSpPr>
        <p:spPr>
          <a:xfrm>
            <a:off x="4976636" y="1193800"/>
            <a:ext cx="6085091" cy="4699000"/>
          </a:xfrm>
        </p:spPr>
        <p:txBody>
          <a:bodyPr anchor="ctr">
            <a:normAutofit/>
          </a:bodyPr>
          <a:lstStyle/>
          <a:p>
            <a:r>
              <a:rPr lang="en-US" dirty="0"/>
              <a:t>A tag line (trail line) may be employed by personnel on the ground or a vessel to assist with hoist hook delivery, however use of such a line to stabilize a litter during a hoisting evolution is very important.</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73463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bicycle, sitting, motorcycle&#10;&#10;Description automatically generated">
            <a:extLst>
              <a:ext uri="{FF2B5EF4-FFF2-40B4-BE49-F238E27FC236}">
                <a16:creationId xmlns:a16="http://schemas.microsoft.com/office/drawing/2014/main" id="{43F9633F-EFBB-4F95-9802-E43AC871E9D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111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28E3FA0-C009-4D07-B0A1-F8BF68CB1B5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STATIC HOIST TECHNIQUE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352393-AE2F-409A-A066-67874542F244}"/>
              </a:ext>
            </a:extLst>
          </p:cNvPr>
          <p:cNvSpPr>
            <a:spLocks noGrp="1"/>
          </p:cNvSpPr>
          <p:nvPr>
            <p:ph idx="1"/>
          </p:nvPr>
        </p:nvSpPr>
        <p:spPr>
          <a:xfrm>
            <a:off x="4976636" y="1193800"/>
            <a:ext cx="6085091" cy="4699000"/>
          </a:xfrm>
        </p:spPr>
        <p:txBody>
          <a:bodyPr anchor="ctr">
            <a:normAutofit/>
          </a:bodyPr>
          <a:lstStyle/>
          <a:p>
            <a:r>
              <a:rPr lang="en-US" dirty="0"/>
              <a:t>Use of a tagline is a standard procedure for a military helicopter "static hoist" evolution, where the aircraft remains stationary in a hover above the rescue scene.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41600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3FA0-C009-4D07-B0A1-F8BF68CB1B56}"/>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STATIC HOIST TECHNIQUE</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352393-AE2F-409A-A066-67874542F244}"/>
              </a:ext>
            </a:extLst>
          </p:cNvPr>
          <p:cNvSpPr>
            <a:spLocks noGrp="1"/>
          </p:cNvSpPr>
          <p:nvPr>
            <p:ph idx="1"/>
          </p:nvPr>
        </p:nvSpPr>
        <p:spPr>
          <a:xfrm>
            <a:off x="1451580" y="2965045"/>
            <a:ext cx="9436404" cy="3087524"/>
          </a:xfrm>
        </p:spPr>
        <p:txBody>
          <a:bodyPr>
            <a:normAutofit/>
          </a:bodyPr>
          <a:lstStyle/>
          <a:p>
            <a:r>
              <a:rPr lang="en-US" dirty="0"/>
              <a:t>Be alert when working beneath heavy-lift (Type 1) helicopters during hoist rescue operations, because the increased rotor wash can easily cause debris from slopes or forest canopy to strike ground rescuers, as well as cause them to lose footing. </a:t>
            </a:r>
          </a:p>
        </p:txBody>
      </p:sp>
    </p:spTree>
    <p:extLst>
      <p:ext uri="{BB962C8B-B14F-4D97-AF65-F5344CB8AC3E}">
        <p14:creationId xmlns:p14="http://schemas.microsoft.com/office/powerpoint/2010/main" val="738981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helicopter flying in the air&#10;&#10;Description automatically generated">
            <a:extLst>
              <a:ext uri="{FF2B5EF4-FFF2-40B4-BE49-F238E27FC236}">
                <a16:creationId xmlns:a16="http://schemas.microsoft.com/office/drawing/2014/main" id="{BCB12C9D-C1B8-441E-8E47-FEA0284AC956}"/>
              </a:ext>
            </a:extLst>
          </p:cNvPr>
          <p:cNvPicPr>
            <a:picLocks noChangeAspect="1"/>
          </p:cNvPicPr>
          <p:nvPr/>
        </p:nvPicPr>
        <p:blipFill rotWithShape="1">
          <a:blip r:embed="rId2">
            <a:extLst>
              <a:ext uri="{28A0092B-C50C-407E-A947-70E740481C1C}">
                <a14:useLocalDpi xmlns:a14="http://schemas.microsoft.com/office/drawing/2010/main" val="0"/>
              </a:ext>
            </a:extLst>
          </a:blip>
          <a:srcRect t="4640" r="-1" b="39109"/>
          <a:stretch/>
        </p:blipFill>
        <p:spPr>
          <a:xfrm>
            <a:off x="2" y="10"/>
            <a:ext cx="12191695" cy="6857990"/>
          </a:xfrm>
          <a:prstGeom prst="rect">
            <a:avLst/>
          </a:prstGeom>
        </p:spPr>
      </p:pic>
      <p:sp>
        <p:nvSpPr>
          <p:cNvPr id="24"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59A8E-E60B-426A-B25B-A3008D769C05}"/>
              </a:ext>
            </a:extLst>
          </p:cNvPr>
          <p:cNvSpPr>
            <a:spLocks noGrp="1"/>
          </p:cNvSpPr>
          <p:nvPr>
            <p:ph type="title"/>
          </p:nvPr>
        </p:nvSpPr>
        <p:spPr>
          <a:xfrm>
            <a:off x="4063421" y="804520"/>
            <a:ext cx="6815731" cy="1049235"/>
          </a:xfrm>
        </p:spPr>
        <p:txBody>
          <a:bodyPr>
            <a:normAutofit/>
          </a:bodyPr>
          <a:lstStyle/>
          <a:p>
            <a:r>
              <a:rPr lang="en-US" b="1"/>
              <a:t>DYNAMIC HOIST TECHNIQUE</a:t>
            </a:r>
            <a:endParaRPr lang="en-US" b="1" dirty="0"/>
          </a:p>
        </p:txBody>
      </p:sp>
      <p:sp>
        <p:nvSpPr>
          <p:cNvPr id="3" name="Content Placeholder 2">
            <a:extLst>
              <a:ext uri="{FF2B5EF4-FFF2-40B4-BE49-F238E27FC236}">
                <a16:creationId xmlns:a16="http://schemas.microsoft.com/office/drawing/2014/main" id="{2125E2EE-A82C-4EC7-995E-EE11FED23CBF}"/>
              </a:ext>
            </a:extLst>
          </p:cNvPr>
          <p:cNvSpPr>
            <a:spLocks noGrp="1"/>
          </p:cNvSpPr>
          <p:nvPr>
            <p:ph idx="1"/>
          </p:nvPr>
        </p:nvSpPr>
        <p:spPr>
          <a:xfrm>
            <a:off x="4063421" y="2015733"/>
            <a:ext cx="6815731" cy="4021267"/>
          </a:xfrm>
        </p:spPr>
        <p:txBody>
          <a:bodyPr>
            <a:normAutofit/>
          </a:bodyPr>
          <a:lstStyle/>
          <a:p>
            <a:r>
              <a:rPr lang="en-US">
                <a:solidFill>
                  <a:srgbClr val="FFFFFE"/>
                </a:solidFill>
              </a:rPr>
              <a:t>Another helicopter hoisting method is referred to as a "dynamic hoist." This technique involves lowering a rescuer on the hoist, while the helicopter is on final approach to the scene. The rescuer reaches the ground just as the aircraft is directly above the scene, and the rescuer immediately detaches, permitting the aircraft to depart. </a:t>
            </a:r>
          </a:p>
        </p:txBody>
      </p:sp>
    </p:spTree>
    <p:extLst>
      <p:ext uri="{BB962C8B-B14F-4D97-AF65-F5344CB8AC3E}">
        <p14:creationId xmlns:p14="http://schemas.microsoft.com/office/powerpoint/2010/main" val="862809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E4DA13E-C7A3-4469-B776-C8E68B035C7A}"/>
              </a:ext>
            </a:extLst>
          </p:cNvPr>
          <p:cNvSpPr>
            <a:spLocks noGrp="1"/>
          </p:cNvSpPr>
          <p:nvPr>
            <p:ph type="title"/>
          </p:nvPr>
        </p:nvSpPr>
        <p:spPr>
          <a:xfrm>
            <a:off x="1451579" y="2303047"/>
            <a:ext cx="3272093" cy="2674198"/>
          </a:xfrm>
        </p:spPr>
        <p:txBody>
          <a:bodyPr anchor="t">
            <a:normAutofit/>
          </a:bodyPr>
          <a:lstStyle/>
          <a:p>
            <a:r>
              <a:rPr lang="en-US" b="1" dirty="0"/>
              <a:t>DYNAMIC HOIST TECHNIQUE</a:t>
            </a: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A70A7FD5-5227-4265-BBDA-B9FBBA4F40FD}"/>
              </a:ext>
            </a:extLst>
          </p:cNvPr>
          <p:cNvGraphicFramePr>
            <a:graphicFrameLocks noGrp="1"/>
          </p:cNvGraphicFramePr>
          <p:nvPr>
            <p:ph idx="1"/>
            <p:extLst>
              <p:ext uri="{D42A27DB-BD31-4B8C-83A1-F6EECF244321}">
                <p14:modId xmlns:p14="http://schemas.microsoft.com/office/powerpoint/2010/main" val="209392476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720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D7A6-63A4-4661-BFA0-094C0D11E06E}"/>
              </a:ext>
            </a:extLst>
          </p:cNvPr>
          <p:cNvSpPr>
            <a:spLocks noGrp="1"/>
          </p:cNvSpPr>
          <p:nvPr>
            <p:ph type="title"/>
          </p:nvPr>
        </p:nvSpPr>
        <p:spPr>
          <a:xfrm>
            <a:off x="1451580" y="804520"/>
            <a:ext cx="4176815" cy="1049235"/>
          </a:xfrm>
        </p:spPr>
        <p:txBody>
          <a:bodyPr>
            <a:normAutofit/>
          </a:bodyPr>
          <a:lstStyle/>
          <a:p>
            <a:r>
              <a:rPr lang="en-US" sz="2700" b="1"/>
              <a:t>Litter Transfer in Exposed Terrain</a:t>
            </a:r>
          </a:p>
        </p:txBody>
      </p:sp>
      <p:sp>
        <p:nvSpPr>
          <p:cNvPr id="3" name="Content Placeholder 2">
            <a:extLst>
              <a:ext uri="{FF2B5EF4-FFF2-40B4-BE49-F238E27FC236}">
                <a16:creationId xmlns:a16="http://schemas.microsoft.com/office/drawing/2014/main" id="{B79B7BA3-A481-401F-9E69-9DBEDB866EBC}"/>
              </a:ext>
            </a:extLst>
          </p:cNvPr>
          <p:cNvSpPr>
            <a:spLocks noGrp="1"/>
          </p:cNvSpPr>
          <p:nvPr>
            <p:ph idx="1"/>
          </p:nvPr>
        </p:nvSpPr>
        <p:spPr>
          <a:xfrm>
            <a:off x="1451581" y="2015732"/>
            <a:ext cx="4172515" cy="3450613"/>
          </a:xfrm>
        </p:spPr>
        <p:txBody>
          <a:bodyPr>
            <a:normAutofit/>
          </a:bodyPr>
          <a:lstStyle/>
          <a:p>
            <a:r>
              <a:rPr lang="en-US" dirty="0"/>
              <a:t>During a rescue operation where the stretcher is positioned in hazardously exposed terrain, it needs to be tethered with a dedicated safety line rigged cleanly to an anchor system, until the helicopter extraction is actually occurring. </a:t>
            </a:r>
          </a:p>
        </p:txBody>
      </p:sp>
      <p:pic>
        <p:nvPicPr>
          <p:cNvPr id="5" name="Picture 4" descr="A helicopter flying in the air&#10;&#10;Description automatically generated">
            <a:extLst>
              <a:ext uri="{FF2B5EF4-FFF2-40B4-BE49-F238E27FC236}">
                <a16:creationId xmlns:a16="http://schemas.microsoft.com/office/drawing/2014/main" id="{F9D2AFD3-D102-497A-A684-59D7D0A04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886950"/>
            <a:ext cx="4960442" cy="4498027"/>
          </a:xfrm>
          <a:prstGeom prst="rect">
            <a:avLst/>
          </a:prstGeom>
        </p:spPr>
      </p:pic>
    </p:spTree>
    <p:extLst>
      <p:ext uri="{BB962C8B-B14F-4D97-AF65-F5344CB8AC3E}">
        <p14:creationId xmlns:p14="http://schemas.microsoft.com/office/powerpoint/2010/main" val="947862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flying in the air&#10;&#10;Description automatically generated">
            <a:extLst>
              <a:ext uri="{FF2B5EF4-FFF2-40B4-BE49-F238E27FC236}">
                <a16:creationId xmlns:a16="http://schemas.microsoft.com/office/drawing/2014/main" id="{DD88CB82-7BF7-47C5-AC22-7EFD109B1F4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D9CD7A6-63A4-4661-BFA0-094C0D11E06E}"/>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Litter Transfer in Exposed Terrain</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9B7BA3-A481-401F-9E69-9DBEDB866EBC}"/>
              </a:ext>
            </a:extLst>
          </p:cNvPr>
          <p:cNvSpPr>
            <a:spLocks noGrp="1"/>
          </p:cNvSpPr>
          <p:nvPr>
            <p:ph idx="1"/>
          </p:nvPr>
        </p:nvSpPr>
        <p:spPr>
          <a:xfrm>
            <a:off x="4976636" y="1193800"/>
            <a:ext cx="6085091" cy="4699000"/>
          </a:xfrm>
        </p:spPr>
        <p:txBody>
          <a:bodyPr anchor="ctr">
            <a:normAutofit/>
          </a:bodyPr>
          <a:lstStyle/>
          <a:p>
            <a:r>
              <a:rPr lang="en-US" dirty="0"/>
              <a:t>The transfer to the hoist cable needs to occur in a well- coordinated and accurately briefed maneuver. When the hoist hook is delivered to the ground rescuers, a designated team member should physically take control of it and position it within a few inches of the stretcher connection point.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88829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erson wearing a helmet&#10;&#10;Description automatically generated">
            <a:extLst>
              <a:ext uri="{FF2B5EF4-FFF2-40B4-BE49-F238E27FC236}">
                <a16:creationId xmlns:a16="http://schemas.microsoft.com/office/drawing/2014/main" id="{478E02BF-F1CE-445D-9CDF-F7E4A22CF83A}"/>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8108" b="983"/>
          <a:stretch/>
        </p:blipFill>
        <p:spPr>
          <a:xfrm>
            <a:off x="2" y="10"/>
            <a:ext cx="12191695" cy="6857990"/>
          </a:xfrm>
          <a:prstGeom prst="rect">
            <a:avLst/>
          </a:prstGeom>
        </p:spPr>
      </p:pic>
      <p:sp>
        <p:nvSpPr>
          <p:cNvPr id="24"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CD7A6-63A4-4661-BFA0-094C0D11E06E}"/>
              </a:ext>
            </a:extLst>
          </p:cNvPr>
          <p:cNvSpPr>
            <a:spLocks noGrp="1"/>
          </p:cNvSpPr>
          <p:nvPr>
            <p:ph type="title"/>
          </p:nvPr>
        </p:nvSpPr>
        <p:spPr>
          <a:xfrm>
            <a:off x="4063421" y="804520"/>
            <a:ext cx="6815731" cy="1049235"/>
          </a:xfrm>
        </p:spPr>
        <p:txBody>
          <a:bodyPr>
            <a:normAutofit/>
          </a:bodyPr>
          <a:lstStyle/>
          <a:p>
            <a:r>
              <a:rPr lang="en-US" b="1"/>
              <a:t>Litter Transfer in Exposed Terrain</a:t>
            </a:r>
            <a:endParaRPr lang="en-US" b="1" dirty="0"/>
          </a:p>
        </p:txBody>
      </p:sp>
      <p:sp>
        <p:nvSpPr>
          <p:cNvPr id="3" name="Content Placeholder 2">
            <a:extLst>
              <a:ext uri="{FF2B5EF4-FFF2-40B4-BE49-F238E27FC236}">
                <a16:creationId xmlns:a16="http://schemas.microsoft.com/office/drawing/2014/main" id="{B79B7BA3-A481-401F-9E69-9DBEDB866EBC}"/>
              </a:ext>
            </a:extLst>
          </p:cNvPr>
          <p:cNvSpPr>
            <a:spLocks noGrp="1"/>
          </p:cNvSpPr>
          <p:nvPr>
            <p:ph idx="1"/>
          </p:nvPr>
        </p:nvSpPr>
        <p:spPr>
          <a:xfrm>
            <a:off x="4063421" y="2015733"/>
            <a:ext cx="6815731" cy="4021267"/>
          </a:xfrm>
        </p:spPr>
        <p:txBody>
          <a:bodyPr>
            <a:normAutofit/>
          </a:bodyPr>
          <a:lstStyle/>
          <a:p>
            <a:r>
              <a:rPr lang="en-US">
                <a:solidFill>
                  <a:srgbClr val="FFFFFE"/>
                </a:solidFill>
              </a:rPr>
              <a:t>When directed, a quick transfer of the stretcher connection point will be made from the safety line to the hoist hook. During this time the stretcher will be momentarily disconnected from the safety line, however the aircraft will not become tethered directly to the ground.</a:t>
            </a:r>
          </a:p>
        </p:txBody>
      </p:sp>
    </p:spTree>
    <p:extLst>
      <p:ext uri="{BB962C8B-B14F-4D97-AF65-F5344CB8AC3E}">
        <p14:creationId xmlns:p14="http://schemas.microsoft.com/office/powerpoint/2010/main" val="78456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1"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2"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elicopter, outdoor, transport, aircraft&#10;&#10;Description automatically generated">
            <a:extLst>
              <a:ext uri="{FF2B5EF4-FFF2-40B4-BE49-F238E27FC236}">
                <a16:creationId xmlns:a16="http://schemas.microsoft.com/office/drawing/2014/main" id="{879282F9-D68E-4586-ABC9-61F0EBAC431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7022"/>
          <a:stretch/>
        </p:blipFill>
        <p:spPr>
          <a:xfrm>
            <a:off x="20" y="10"/>
            <a:ext cx="12191675" cy="6857990"/>
          </a:xfrm>
          <a:prstGeom prst="rect">
            <a:avLst/>
          </a:prstGeom>
        </p:spPr>
      </p:pic>
      <p:sp>
        <p:nvSpPr>
          <p:cNvPr id="2" name="Title 1">
            <a:extLst>
              <a:ext uri="{FF2B5EF4-FFF2-40B4-BE49-F238E27FC236}">
                <a16:creationId xmlns:a16="http://schemas.microsoft.com/office/drawing/2014/main" id="{72D01D91-08E8-4E29-BCE3-424AD98EF654}"/>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Helicopter rescue hoists</a:t>
            </a:r>
          </a:p>
        </p:txBody>
      </p:sp>
      <p:sp>
        <p:nvSpPr>
          <p:cNvPr id="3" name="Content Placeholder 2">
            <a:extLst>
              <a:ext uri="{FF2B5EF4-FFF2-40B4-BE49-F238E27FC236}">
                <a16:creationId xmlns:a16="http://schemas.microsoft.com/office/drawing/2014/main" id="{E0A35F77-52A6-4C1C-A1E8-0B7EC531B7D5}"/>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Helicopter rescue hoists are either electrically powered or hydraulically powered.</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0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2EC84-A592-4950-A601-D684A1EDA6F8}"/>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electrically powered</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8A88B2-0109-44D0-B928-4B89DE19E3D6}"/>
              </a:ext>
            </a:extLst>
          </p:cNvPr>
          <p:cNvSpPr>
            <a:spLocks noGrp="1"/>
          </p:cNvSpPr>
          <p:nvPr>
            <p:ph idx="1"/>
          </p:nvPr>
        </p:nvSpPr>
        <p:spPr>
          <a:xfrm>
            <a:off x="1451580" y="2965045"/>
            <a:ext cx="9436404" cy="3087524"/>
          </a:xfrm>
        </p:spPr>
        <p:txBody>
          <a:bodyPr>
            <a:normAutofit/>
          </a:bodyPr>
          <a:lstStyle/>
          <a:p>
            <a:r>
              <a:rPr lang="en-US" dirty="0"/>
              <a:t>From the standpoint of power to weight ratio, significant advances in electrical components have lead aircraft manufacturers to increasingly chose electrical (115 volt AC) rescue hoist designs for installations. 3</a:t>
            </a:r>
          </a:p>
        </p:txBody>
      </p:sp>
    </p:spTree>
    <p:extLst>
      <p:ext uri="{BB962C8B-B14F-4D97-AF65-F5344CB8AC3E}">
        <p14:creationId xmlns:p14="http://schemas.microsoft.com/office/powerpoint/2010/main" val="350682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F0535-5CB8-4CAD-9B01-A84D74B98BAB}"/>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hydraulically powered</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5CD488-907B-485C-A198-7540FE17F7D4}"/>
              </a:ext>
            </a:extLst>
          </p:cNvPr>
          <p:cNvSpPr>
            <a:spLocks noGrp="1"/>
          </p:cNvSpPr>
          <p:nvPr>
            <p:ph idx="1"/>
          </p:nvPr>
        </p:nvSpPr>
        <p:spPr>
          <a:xfrm>
            <a:off x="1451580" y="2965045"/>
            <a:ext cx="9436404" cy="3087524"/>
          </a:xfrm>
        </p:spPr>
        <p:txBody>
          <a:bodyPr>
            <a:normAutofit/>
          </a:bodyPr>
          <a:lstStyle/>
          <a:p>
            <a:r>
              <a:rPr lang="en-US" dirty="0"/>
              <a:t>A hydraulic hoist requires an on-board hydraulic pump system, typically found on larger helicopters. </a:t>
            </a:r>
          </a:p>
        </p:txBody>
      </p:sp>
    </p:spTree>
    <p:extLst>
      <p:ext uri="{BB962C8B-B14F-4D97-AF65-F5344CB8AC3E}">
        <p14:creationId xmlns:p14="http://schemas.microsoft.com/office/powerpoint/2010/main" val="22684898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2367</Words>
  <Application>Microsoft Office PowerPoint</Application>
  <PresentationFormat>Widescreen</PresentationFormat>
  <Paragraphs>139</Paragraphs>
  <Slides>67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Rockwell</vt:lpstr>
      <vt:lpstr>Gallery</vt:lpstr>
      <vt:lpstr>THE RESCUE COMPANY 1</vt:lpstr>
      <vt:lpstr> Helicopter rescue swimmer Helicopter Hoist Rescue </vt:lpstr>
      <vt:lpstr>Helicopter Hoist Rescue</vt:lpstr>
      <vt:lpstr>The terms hoist and winch are often incorrectly used in referring to rescue hoists. For clarification "hoists" are used for lifting and "winches" are used for pulling. </vt:lpstr>
      <vt:lpstr>OPERATIONAL CONSIDERATIONS </vt:lpstr>
      <vt:lpstr>OPERATIONAL CONSIDERATIONS </vt:lpstr>
      <vt:lpstr>Helicopter rescue hoists</vt:lpstr>
      <vt:lpstr>electrically powered</vt:lpstr>
      <vt:lpstr>hydraulically powered</vt:lpstr>
      <vt:lpstr>Helicopter Rescue Hoist Designs</vt:lpstr>
      <vt:lpstr>Level Wind Translating Drum Hoist</vt:lpstr>
      <vt:lpstr>Level Wind Translating Drum Hoist</vt:lpstr>
      <vt:lpstr>Level Wind Translating Cable Hoist</vt:lpstr>
      <vt:lpstr>Level Wind Translating Cable Hoist</vt:lpstr>
      <vt:lpstr>The installation design for the attachment of rescue hoists</vt:lpstr>
      <vt:lpstr>internal mounting styles </vt:lpstr>
      <vt:lpstr>external mounting styles </vt:lpstr>
      <vt:lpstr>The hoist operator</vt:lpstr>
      <vt:lpstr>Hoist Cable Management</vt:lpstr>
      <vt:lpstr>Hoist Cable Management</vt:lpstr>
      <vt:lpstr>Hoist Cable Construction </vt:lpstr>
      <vt:lpstr>Hoist Cable Construction </vt:lpstr>
      <vt:lpstr>Hoist Cable Construction </vt:lpstr>
      <vt:lpstr>Hoist Cable Construction </vt:lpstr>
      <vt:lpstr>Hoist Cable Construction </vt:lpstr>
      <vt:lpstr>Hoist Cable Construction </vt:lpstr>
      <vt:lpstr>Hoist Cable Construction </vt:lpstr>
      <vt:lpstr>Hoist Cable Construction </vt:lpstr>
      <vt:lpstr>Hoist Cable Construction </vt:lpstr>
      <vt:lpstr>Hoist Cable Construction </vt:lpstr>
      <vt:lpstr>Hoist Cable and Rescue Hook Assembly </vt:lpstr>
      <vt:lpstr>Rescue Hook Assembly </vt:lpstr>
      <vt:lpstr>Rescue Hook Assembly </vt:lpstr>
      <vt:lpstr>Unintentional designment </vt:lpstr>
      <vt:lpstr>Unintentional designment </vt:lpstr>
      <vt:lpstr>AUTO-LOCKING HOIST HOOKS </vt:lpstr>
      <vt:lpstr>AUTO-LOCKING HOIST HOOKS</vt:lpstr>
      <vt:lpstr>Possible Cable Damage </vt:lpstr>
      <vt:lpstr>Possible Cable Damage </vt:lpstr>
      <vt:lpstr>Possible Cable Damage </vt:lpstr>
      <vt:lpstr>KINK</vt:lpstr>
      <vt:lpstr>KINK</vt:lpstr>
      <vt:lpstr>KINK</vt:lpstr>
      <vt:lpstr>ABRASION </vt:lpstr>
      <vt:lpstr>ABRASION </vt:lpstr>
      <vt:lpstr>BIRDCAGING</vt:lpstr>
      <vt:lpstr>BIRDCAGING</vt:lpstr>
      <vt:lpstr>OVERLOAD</vt:lpstr>
      <vt:lpstr>OVERLOAD</vt:lpstr>
      <vt:lpstr>DEFECTIVE BALL FITTING</vt:lpstr>
      <vt:lpstr>Static Discharge </vt:lpstr>
      <vt:lpstr>Static Discharge </vt:lpstr>
      <vt:lpstr>Line Entanglement </vt:lpstr>
      <vt:lpstr>Line Entanglement </vt:lpstr>
      <vt:lpstr>CABLE CUTTER</vt:lpstr>
      <vt:lpstr>CABLE CUTTER</vt:lpstr>
      <vt:lpstr>CABLE SPLICE </vt:lpstr>
      <vt:lpstr>FLEET ANGLES</vt:lpstr>
      <vt:lpstr>TAG LINE (Trail Line) </vt:lpstr>
      <vt:lpstr>TAG LINE (Trail Line) </vt:lpstr>
      <vt:lpstr>STATIC HOIST TECHNIQUE</vt:lpstr>
      <vt:lpstr>STATIC HOIST TECHNIQUE</vt:lpstr>
      <vt:lpstr>DYNAMIC HOIST TECHNIQUE</vt:lpstr>
      <vt:lpstr>DYNAMIC HOIST TECHNIQUE</vt:lpstr>
      <vt:lpstr>Litter Transfer in Exposed Terrain</vt:lpstr>
      <vt:lpstr>Litter Transfer in Exposed Terrain</vt:lpstr>
      <vt:lpstr>Litter Transfer in Exposed Terrain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2020-08-31T12:00:35Z</dcterms:created>
  <dcterms:modified xsi:type="dcterms:W3CDTF">2020-08-31T12:00:44Z</dcterms:modified>
</cp:coreProperties>
</file>