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93" r:id="rId2"/>
  </p:sldMasterIdLst>
  <p:notesMasterIdLst>
    <p:notesMasterId r:id="rId36"/>
  </p:notesMasterIdLst>
  <p:handoutMasterIdLst>
    <p:handoutMasterId r:id="rId37"/>
  </p:handoutMasterIdLst>
  <p:sldIdLst>
    <p:sldId id="481" r:id="rId3"/>
    <p:sldId id="484" r:id="rId4"/>
    <p:sldId id="485" r:id="rId5"/>
    <p:sldId id="483" r:id="rId6"/>
    <p:sldId id="487" r:id="rId7"/>
    <p:sldId id="751" r:id="rId8"/>
    <p:sldId id="750" r:id="rId9"/>
    <p:sldId id="749" r:id="rId10"/>
    <p:sldId id="491" r:id="rId11"/>
    <p:sldId id="748" r:id="rId12"/>
    <p:sldId id="486" r:id="rId13"/>
    <p:sldId id="493" r:id="rId14"/>
    <p:sldId id="494" r:id="rId15"/>
    <p:sldId id="495" r:id="rId16"/>
    <p:sldId id="497" r:id="rId17"/>
    <p:sldId id="747" r:id="rId18"/>
    <p:sldId id="746" r:id="rId19"/>
    <p:sldId id="745" r:id="rId20"/>
    <p:sldId id="744" r:id="rId21"/>
    <p:sldId id="502" r:id="rId22"/>
    <p:sldId id="503" r:id="rId23"/>
    <p:sldId id="504" r:id="rId24"/>
    <p:sldId id="505" r:id="rId25"/>
    <p:sldId id="506" r:id="rId26"/>
    <p:sldId id="743" r:id="rId27"/>
    <p:sldId id="509" r:id="rId28"/>
    <p:sldId id="508" r:id="rId29"/>
    <p:sldId id="742" r:id="rId30"/>
    <p:sldId id="832" r:id="rId31"/>
    <p:sldId id="741" r:id="rId32"/>
    <p:sldId id="740" r:id="rId33"/>
    <p:sldId id="739" r:id="rId34"/>
    <p:sldId id="51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 Chris Brewster" initials="BCB" lastIdx="18" clrIdx="0">
    <p:extLst>
      <p:ext uri="{19B8F6BF-5375-455C-9EA6-DF929625EA0E}">
        <p15:presenceInfo xmlns:p15="http://schemas.microsoft.com/office/powerpoint/2012/main" userId="d3c440e2b8f28f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79705" autoAdjust="0"/>
  </p:normalViewPr>
  <p:slideViewPr>
    <p:cSldViewPr>
      <p:cViewPr varScale="1">
        <p:scale>
          <a:sx n="69" d="100"/>
          <a:sy n="69" d="100"/>
        </p:scale>
        <p:origin x="2050" y="67"/>
      </p:cViewPr>
      <p:guideLst>
        <p:guide orient="horz" pos="2160"/>
        <p:guide pos="2880"/>
      </p:guideLst>
    </p:cSldViewPr>
  </p:slideViewPr>
  <p:outlineViewPr>
    <p:cViewPr>
      <p:scale>
        <a:sx n="33" d="100"/>
        <a:sy n="33" d="100"/>
      </p:scale>
      <p:origin x="0" y="-523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F0BAC5-94FA-46B3-8A8A-CD0377A75F74}" type="datetimeFigureOut">
              <a:rPr lang="en-US" smtClean="0"/>
              <a:t>3/10/2017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D61C1-1A25-4234-893E-1663A07DD190}" type="slidenum">
              <a:rPr lang="en-US" smtClean="0"/>
              <a:t>‹#›</a:t>
            </a:fld>
            <a:endParaRPr lang="en-US" dirty="0"/>
          </a:p>
        </p:txBody>
      </p:sp>
    </p:spTree>
    <p:extLst>
      <p:ext uri="{BB962C8B-B14F-4D97-AF65-F5344CB8AC3E}">
        <p14:creationId xmlns:p14="http://schemas.microsoft.com/office/powerpoint/2010/main" val="3614663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9689F-1E9B-4204-A1B3-EF66E4127E55}" type="datetimeFigureOut">
              <a:rPr lang="en-US" smtClean="0"/>
              <a:t>3/10/2017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E86E8-C936-4B82-BEA8-3E6CEAEAA2F0}" type="slidenum">
              <a:rPr lang="en-US" smtClean="0"/>
              <a:t>‹#›</a:t>
            </a:fld>
            <a:endParaRPr lang="en-US" dirty="0"/>
          </a:p>
        </p:txBody>
      </p:sp>
    </p:spTree>
    <p:extLst>
      <p:ext uri="{BB962C8B-B14F-4D97-AF65-F5344CB8AC3E}">
        <p14:creationId xmlns:p14="http://schemas.microsoft.com/office/powerpoint/2010/main" val="211958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Identify statistics associated with drowning.</a:t>
            </a:r>
          </a:p>
          <a:p>
            <a:pPr marL="228600" indent="-228600">
              <a:buFont typeface="+mj-lt"/>
              <a:buAutoNum type="arabicPeriod"/>
            </a:pPr>
            <a:r>
              <a:rPr lang="en-US" dirty="0"/>
              <a:t>Explain the definition of drowning.</a:t>
            </a:r>
          </a:p>
          <a:p>
            <a:pPr marL="228600" indent="-228600">
              <a:buFont typeface="+mj-lt"/>
              <a:buAutoNum type="arabicPeriod"/>
            </a:pPr>
            <a:r>
              <a:rPr lang="en-US" dirty="0"/>
              <a:t>Identify activities associated with drowning.</a:t>
            </a:r>
          </a:p>
          <a:p>
            <a:pPr marL="228600" indent="-228600">
              <a:buFont typeface="+mj-lt"/>
              <a:buAutoNum type="arabicPeriod"/>
            </a:pPr>
            <a:r>
              <a:rPr lang="en-US" dirty="0"/>
              <a:t>Describe populations at high risk of drowning.</a:t>
            </a:r>
          </a:p>
          <a:p>
            <a:pPr marL="228600" indent="-228600">
              <a:buFont typeface="+mj-lt"/>
              <a:buAutoNum type="arabicPeriod"/>
            </a:pPr>
            <a:r>
              <a:rPr lang="en-US" dirty="0"/>
              <a:t>Describe the stages of drowning.</a:t>
            </a:r>
          </a:p>
          <a:p>
            <a:pPr marL="228600" indent="-228600">
              <a:buFont typeface="+mj-lt"/>
              <a:buAutoNum type="arabicPeriod"/>
            </a:pPr>
            <a:r>
              <a:rPr lang="en-US" dirty="0"/>
              <a:t>Describe the pathophysiology of drowning.</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a:t>
            </a:fld>
            <a:endParaRPr lang="en-US" dirty="0"/>
          </a:p>
        </p:txBody>
      </p:sp>
    </p:spTree>
    <p:extLst>
      <p:ext uri="{BB962C8B-B14F-4D97-AF65-F5344CB8AC3E}">
        <p14:creationId xmlns:p14="http://schemas.microsoft.com/office/powerpoint/2010/main" val="581512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Remember: Broad averages are not something that can be applied to individuals. Every person is different in terms of swimming skills and abilities.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14</a:t>
            </a:fld>
            <a:endParaRPr lang="en-US" dirty="0"/>
          </a:p>
        </p:txBody>
      </p:sp>
    </p:spTree>
    <p:extLst>
      <p:ext uri="{BB962C8B-B14F-4D97-AF65-F5344CB8AC3E}">
        <p14:creationId xmlns:p14="http://schemas.microsoft.com/office/powerpoint/2010/main" val="211714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time of gradually increasing distress, during which the victim may be able to call or wave for help or can move toward a support.</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stage can be as short as a few seconds or may last an extended period of time.</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some instances, victims may not be aware that they are in any danger and may argue with lifeguard assistance.</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case of a non-swimmer, the victim may completely miss the distress stage and may immediately submerge. </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the strength of the victim ebbs, the distress stage will normally move to the panic stage.</a:t>
            </a:r>
            <a:endParaRPr lang="en-US" sz="2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17</a:t>
            </a:fld>
            <a:endParaRPr lang="en-US" dirty="0"/>
          </a:p>
        </p:txBody>
      </p:sp>
    </p:spTree>
    <p:extLst>
      <p:ext uri="{BB962C8B-B14F-4D97-AF65-F5344CB8AC3E}">
        <p14:creationId xmlns:p14="http://schemas.microsoft.com/office/powerpoint/2010/main" val="38538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poor swimmer or a non-swimmer may immediately enter this stage without first experiencing the distress stage.</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person able to stay afloat enters the panic stage as fatigue sets in and the ability to remain buoyant diminishes.</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Non-swimmers in this stage have an ineffective kick, head and face low in the water, flailing of arms and all energy focused on grabbing breaths of air.</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Persons in this stage of drowning are unlikely able to call for help or alert others nearby.</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Lifeguards must stay alert to recognize victims in this stage.</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Weak swimmers in the panic state revert to an ineffective stroke similar to a dog paddle.</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Lifeguards refer to this stroke as “climbing out of the hole” or “climbing the ladder”.</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panic stage rarely lasts long because of the ineffectual efforts of the victim combined with the consumption of energy.</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the stage where the victim may grasp for a nearby swimmer.</a:t>
            </a:r>
            <a:endParaRPr lang="en-US" sz="2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18</a:t>
            </a:fld>
            <a:endParaRPr lang="en-US" dirty="0"/>
          </a:p>
        </p:txBody>
      </p:sp>
    </p:spTree>
    <p:extLst>
      <p:ext uri="{BB962C8B-B14F-4D97-AF65-F5344CB8AC3E}">
        <p14:creationId xmlns:p14="http://schemas.microsoft.com/office/powerpoint/2010/main" val="651222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Most drowning incidents do not result in the victim floating face-down in the water.</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Most people who lose buoyancy and are without a flotation device submerge rapidly and sink to the bottom.</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Aspiration of water into the lungs contributes to the lack of buoyancy.</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Freshwater provides less buoyancy than salt water.</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Submersion in and of itself is not fatal; however, time of rescue and resuscitation must be rapid and can be very difficult in open water. </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Open water is often murky and impedes visibility.</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submersion occurs, the chance of a successful rescue diminishes rapidly.</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USLA believes there is a 2-minute window of enhanced opportunity for successful recovery and resuscitation of a submerged victim.</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colder waters, successful recoveries have been documented (in rare cases) after an hour of submersion.</a:t>
            </a:r>
            <a:endParaRPr lang="en-US" sz="2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19</a:t>
            </a:fld>
            <a:endParaRPr lang="en-US" dirty="0"/>
          </a:p>
        </p:txBody>
      </p:sp>
    </p:spTree>
    <p:extLst>
      <p:ext uri="{BB962C8B-B14F-4D97-AF65-F5344CB8AC3E}">
        <p14:creationId xmlns:p14="http://schemas.microsoft.com/office/powerpoint/2010/main" val="1301916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Pathophysiology definition:  The functional changes that accompany a particular syndrome or disease</a:t>
            </a:r>
          </a:p>
        </p:txBody>
      </p:sp>
      <p:sp>
        <p:nvSpPr>
          <p:cNvPr id="4" name="Slide Number Placeholder 3"/>
          <p:cNvSpPr>
            <a:spLocks noGrp="1"/>
          </p:cNvSpPr>
          <p:nvPr>
            <p:ph type="sldNum" sz="quarter" idx="10"/>
          </p:nvPr>
        </p:nvSpPr>
        <p:spPr/>
        <p:txBody>
          <a:bodyPr/>
          <a:lstStyle/>
          <a:p>
            <a:fld id="{C92E86E8-C936-4B82-BEA8-3E6CEAEAA2F0}" type="slidenum">
              <a:rPr lang="en-US" smtClean="0"/>
              <a:t>20</a:t>
            </a:fld>
            <a:endParaRPr lang="en-US" dirty="0"/>
          </a:p>
        </p:txBody>
      </p:sp>
    </p:spTree>
    <p:extLst>
      <p:ext uri="{BB962C8B-B14F-4D97-AF65-F5344CB8AC3E}">
        <p14:creationId xmlns:p14="http://schemas.microsoft.com/office/powerpoint/2010/main" val="62477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drowning, lack of oxygen eventually causes a healthy heart to stop beating. This doesn’t occur suddenly</a:t>
            </a:r>
          </a:p>
        </p:txBody>
      </p:sp>
      <p:sp>
        <p:nvSpPr>
          <p:cNvPr id="4" name="Slide Number Placeholder 3"/>
          <p:cNvSpPr>
            <a:spLocks noGrp="1"/>
          </p:cNvSpPr>
          <p:nvPr>
            <p:ph type="sldNum" sz="quarter" idx="10"/>
          </p:nvPr>
        </p:nvSpPr>
        <p:spPr/>
        <p:txBody>
          <a:bodyPr/>
          <a:lstStyle/>
          <a:p>
            <a:fld id="{C92E86E8-C936-4B82-BEA8-3E6CEAEAA2F0}" type="slidenum">
              <a:rPr lang="en-US" smtClean="0"/>
              <a:t>23</a:t>
            </a:fld>
            <a:endParaRPr lang="en-US" dirty="0"/>
          </a:p>
        </p:txBody>
      </p:sp>
    </p:spTree>
    <p:extLst>
      <p:ext uri="{BB962C8B-B14F-4D97-AF65-F5344CB8AC3E}">
        <p14:creationId xmlns:p14="http://schemas.microsoft.com/office/powerpoint/2010/main" val="146436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25</a:t>
            </a:fld>
            <a:endParaRPr lang="en-US" dirty="0"/>
          </a:p>
        </p:txBody>
      </p:sp>
    </p:spTree>
    <p:extLst>
      <p:ext uri="{BB962C8B-B14F-4D97-AF65-F5344CB8AC3E}">
        <p14:creationId xmlns:p14="http://schemas.microsoft.com/office/powerpoint/2010/main" val="3242933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outcome of drowning patients is usually more dependent on the timeliness and effectiveness of the initial rescue and resuscitation efforts than on the quality of hospital care.</a:t>
            </a:r>
            <a:endParaRPr lang="en-US" sz="2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27</a:t>
            </a:fld>
            <a:endParaRPr lang="en-US" dirty="0"/>
          </a:p>
        </p:txBody>
      </p:sp>
    </p:spTree>
    <p:extLst>
      <p:ext uri="{BB962C8B-B14F-4D97-AF65-F5344CB8AC3E}">
        <p14:creationId xmlns:p14="http://schemas.microsoft.com/office/powerpoint/2010/main" val="213105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Should not be used in resuscitation of drowning victims, except in cases that repeated repositioning of the airway suggests a foreign body obstruction (other than water) is present.</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maneuver will not remove significant amounts of water from the lungs, and may instead cause regurgitation of stomach contents and aspiration of stomach contents.</a:t>
            </a:r>
            <a:endParaRPr lang="en-US" sz="2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28</a:t>
            </a:fld>
            <a:endParaRPr lang="en-US" dirty="0"/>
          </a:p>
        </p:txBody>
      </p:sp>
    </p:spTree>
    <p:extLst>
      <p:ext uri="{BB962C8B-B14F-4D97-AF65-F5344CB8AC3E}">
        <p14:creationId xmlns:p14="http://schemas.microsoft.com/office/powerpoint/2010/main" val="2727047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Occurs when a victim on the surface suddenly submerges due to heart attack, cardiovascular accident (stroke), epileptic seizure, head or neck injury, severe trauma, alcohol/drug use, cold shock or other conditions.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Usually submerges without a struggle.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Very difficult to see even during careful surveillance.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Presents a challenge because it is not preceded by a distress or panic stage.</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29</a:t>
            </a:fld>
            <a:endParaRPr lang="en-US" dirty="0"/>
          </a:p>
        </p:txBody>
      </p:sp>
    </p:spTree>
    <p:extLst>
      <p:ext uri="{BB962C8B-B14F-4D97-AF65-F5344CB8AC3E}">
        <p14:creationId xmlns:p14="http://schemas.microsoft.com/office/powerpoint/2010/main" val="276077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Drowning is a process, not an outcome.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definition of drowning: “Drowning is the process of experiencing respiratory impairment from submersion/immersion in liquid.”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Drowning may result in death, or may be interrupted by timely rescue or effective medical care.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Drowning takes place in a wide variety of environments.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Wherever there is liquid there is danger of drowning.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Infants have died by drowning in buckets.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“Infants were most likely to drown in bathtubs, young children in swimming pools and older children and adolescents in natural bodies of fresh water.”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Lifeguards have many opportunities to prevent drowning injury and death.</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4</a:t>
            </a:fld>
            <a:endParaRPr lang="en-US" dirty="0"/>
          </a:p>
        </p:txBody>
      </p:sp>
    </p:spTree>
    <p:extLst>
      <p:ext uri="{BB962C8B-B14F-4D97-AF65-F5344CB8AC3E}">
        <p14:creationId xmlns:p14="http://schemas.microsoft.com/office/powerpoint/2010/main" val="1962238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Swimmers often hold their breath and swim underwater. Sometimes they hyperventilate on the surface in an effort to stay underwater for an extended period of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can lead to unconsciousness and death.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Lifeguards should discourage this behavior as it can be impossible to see a person underwater in distress.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30</a:t>
            </a:fld>
            <a:endParaRPr lang="en-US" dirty="0"/>
          </a:p>
        </p:txBody>
      </p:sp>
    </p:spTree>
    <p:extLst>
      <p:ext uri="{BB962C8B-B14F-4D97-AF65-F5344CB8AC3E}">
        <p14:creationId xmlns:p14="http://schemas.microsoft.com/office/powerpoint/2010/main" val="2642765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People rescued from drowning may initially appear to be healthy.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may be embarrassed and want to walk away.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they have aspirated water or vomitus, they may later suffer serious complications.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typically due to damage to the lungs and the ability to exchange oxygen.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ARDS– Adult Respiratory Distress Syndrome is one type of damage that may not result in immediate symptoms.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can also suffer from ARDS.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always important to monitor victims who may have the potential to suffer from delayed effects</a:t>
            </a:r>
            <a:endParaRPr lang="en-US" dirty="0"/>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31</a:t>
            </a:fld>
            <a:endParaRPr lang="en-US" dirty="0"/>
          </a:p>
        </p:txBody>
      </p:sp>
    </p:spTree>
    <p:extLst>
      <p:ext uri="{BB962C8B-B14F-4D97-AF65-F5344CB8AC3E}">
        <p14:creationId xmlns:p14="http://schemas.microsoft.com/office/powerpoint/2010/main" val="351284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common tool of lifeguards.</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AED can correct </a:t>
            </a:r>
            <a:r>
              <a:rPr lang="en-US" sz="1200" i="1" kern="1200" dirty="0">
                <a:solidFill>
                  <a:schemeClr val="tx1"/>
                </a:solidFill>
                <a:effectLst/>
                <a:latin typeface="+mn-lt"/>
                <a:ea typeface="+mn-ea"/>
                <a:cs typeface="+mn-cs"/>
              </a:rPr>
              <a:t>ventricular fibrillation, </a:t>
            </a:r>
            <a:r>
              <a:rPr lang="en-US" sz="1200" kern="1200" dirty="0">
                <a:solidFill>
                  <a:schemeClr val="tx1"/>
                </a:solidFill>
                <a:effectLst/>
                <a:latin typeface="+mn-lt"/>
                <a:ea typeface="+mn-ea"/>
                <a:cs typeface="+mn-cs"/>
              </a:rPr>
              <a:t>but this is for sudden cardiac arrest, which is rare in submersion victims.</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best approach in treating a drowning victim is to prioritize immediate CPR measures, ideally with high flow oxygen.</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AED may be used in accordance with manufacturer’s instructions in the relatively unlikely event the drowning victim is experiencing ventricular fibrillation</a:t>
            </a:r>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32</a:t>
            </a:fld>
            <a:endParaRPr lang="en-US" dirty="0"/>
          </a:p>
        </p:txBody>
      </p:sp>
    </p:spTree>
    <p:extLst>
      <p:ext uri="{BB962C8B-B14F-4D97-AF65-F5344CB8AC3E}">
        <p14:creationId xmlns:p14="http://schemas.microsoft.com/office/powerpoint/2010/main" val="1511366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“Discussion Points” at the end of Chapter Nine, divide the class into groups of three.  Assign 3 or 4 questions to each group.  Ask each group to answer their questions, then share their work with the rest of the group.  Finally, link the discussion questions to the lesson objectives as a final check of participant understanding of the chapter.</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33</a:t>
            </a:fld>
            <a:endParaRPr lang="en-US" dirty="0"/>
          </a:p>
        </p:txBody>
      </p:sp>
    </p:spTree>
    <p:extLst>
      <p:ext uri="{BB962C8B-B14F-4D97-AF65-F5344CB8AC3E}">
        <p14:creationId xmlns:p14="http://schemas.microsoft.com/office/powerpoint/2010/main" val="407202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Most deaths from drowning occur in an open water environment.</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5</a:t>
            </a:fld>
            <a:endParaRPr lang="en-US" dirty="0"/>
          </a:p>
        </p:txBody>
      </p:sp>
    </p:spTree>
    <p:extLst>
      <p:ext uri="{BB962C8B-B14F-4D97-AF65-F5344CB8AC3E}">
        <p14:creationId xmlns:p14="http://schemas.microsoft.com/office/powerpoint/2010/main" val="381774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Most popular recreational activity in the US for ages 7 to 17.</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Environmental contributors to drowning include currents, waves, and drop-offs.</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Non-environmental factors that contribute to drowning include over-estimating one’s own swimming ability, failing to properly supervise children, swimming in unguarded areas, using drugs, trying to rescue others, and underwater breath holding</a:t>
            </a:r>
            <a:endParaRPr lang="en-US" sz="2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6</a:t>
            </a:fld>
            <a:endParaRPr lang="en-US" dirty="0"/>
          </a:p>
        </p:txBody>
      </p:sp>
    </p:spTree>
    <p:extLst>
      <p:ext uri="{BB962C8B-B14F-4D97-AF65-F5344CB8AC3E}">
        <p14:creationId xmlns:p14="http://schemas.microsoft.com/office/powerpoint/2010/main" val="385338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Very popular pastime in the U.S.</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During 2012 32.3 million US households had at least one member who boated  </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Boating accidents occur in the thousands each year, with hundreds resulting in fatalities.</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Two primary types of fatal boating accidents include falls overboard and capsizing of the vessel.</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Alcohol use has been determined to be a significant factor in boating accidents.</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typical boating operator has had no formal boating instruction.</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Overall, 70% of all boating fatalities have occurred on boats where the boating operator has not completed a boating safety course.</a:t>
            </a:r>
            <a:endParaRPr lang="en-US" sz="2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The USLA encourages all boaters to take a course in safe boating and encourages the wearing of personal flotation devices by all aboard.</a:t>
            </a:r>
            <a:endParaRPr lang="en-US" sz="2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7</a:t>
            </a:fld>
            <a:endParaRPr lang="en-US" dirty="0"/>
          </a:p>
        </p:txBody>
      </p:sp>
    </p:spTree>
    <p:extLst>
      <p:ext uri="{BB962C8B-B14F-4D97-AF65-F5344CB8AC3E}">
        <p14:creationId xmlns:p14="http://schemas.microsoft.com/office/powerpoint/2010/main" val="64262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Striking the bottom or underwater objects when diving causes many injuries and deaths.</a:t>
            </a:r>
            <a:endParaRPr lang="en-US" sz="26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Trauma may result directly to the victim’s head, causing concussion, fractured skull or brain hemorrhage.</a:t>
            </a:r>
            <a:endParaRPr lang="en-US" sz="26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There were an estimated 1,840 spinal injuries reported in 2014 where diving was the primary cause, </a:t>
            </a:r>
            <a:endParaRPr lang="en-US" sz="26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Males are more than three times as likely to be injured in diving accidents compared to females</a:t>
            </a:r>
            <a:endParaRPr lang="en-US" sz="26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Alcohol is often a contributing factor.</a:t>
            </a:r>
            <a:endParaRPr lang="en-US" sz="26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Body surfing injuries, when surfers strike the bottom headfirst, are similar to diving injuries.</a:t>
            </a:r>
            <a:endParaRPr lang="en-US" sz="26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A major problem with diving injuries is that the victim may be improperly removed from the water by those unaware of the possibility of spinal injury.</a:t>
            </a:r>
            <a:endParaRPr lang="en-US" sz="2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8</a:t>
            </a:fld>
            <a:endParaRPr lang="en-US" dirty="0"/>
          </a:p>
        </p:txBody>
      </p:sp>
    </p:spTree>
    <p:extLst>
      <p:ext uri="{BB962C8B-B14F-4D97-AF65-F5344CB8AC3E}">
        <p14:creationId xmlns:p14="http://schemas.microsoft.com/office/powerpoint/2010/main" val="3228288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9</a:t>
            </a:fld>
            <a:endParaRPr lang="en-US" dirty="0"/>
          </a:p>
        </p:txBody>
      </p:sp>
    </p:spTree>
    <p:extLst>
      <p:ext uri="{BB962C8B-B14F-4D97-AF65-F5344CB8AC3E}">
        <p14:creationId xmlns:p14="http://schemas.microsoft.com/office/powerpoint/2010/main" val="417716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Most scuba diving fatalities result from drowning due to panic, entanglement, running out of air or heart attack.</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10</a:t>
            </a:fld>
            <a:endParaRPr lang="en-US" dirty="0"/>
          </a:p>
        </p:txBody>
      </p:sp>
    </p:spTree>
    <p:extLst>
      <p:ext uri="{BB962C8B-B14F-4D97-AF65-F5344CB8AC3E}">
        <p14:creationId xmlns:p14="http://schemas.microsoft.com/office/powerpoint/2010/main" val="2957630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People of all races, ethnicities and ages, both male and female, are susceptible to drowning.  No one is immune.</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11</a:t>
            </a:fld>
            <a:endParaRPr lang="en-US" dirty="0"/>
          </a:p>
        </p:txBody>
      </p:sp>
    </p:spTree>
    <p:extLst>
      <p:ext uri="{BB962C8B-B14F-4D97-AF65-F5344CB8AC3E}">
        <p14:creationId xmlns:p14="http://schemas.microsoft.com/office/powerpoint/2010/main" val="278380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lvl1pPr algn="l">
              <a:defRPr/>
            </a:lvl1pPr>
          </a:lstStyle>
          <a:p>
            <a:r>
              <a:rPr lang="en-US" dirty="0"/>
              <a:t>Click to edit Master title style</a:t>
            </a:r>
          </a:p>
        </p:txBody>
      </p:sp>
      <p:sp>
        <p:nvSpPr>
          <p:cNvPr id="3" name="Content Placeholder 2"/>
          <p:cNvSpPr>
            <a:spLocks noGrp="1"/>
          </p:cNvSpPr>
          <p:nvPr>
            <p:ph sz="half" idx="1" hasCustomPrompt="1"/>
          </p:nvPr>
        </p:nvSpPr>
        <p:spPr>
          <a:xfrm>
            <a:off x="457200" y="1148216"/>
            <a:ext cx="4038600" cy="4525963"/>
          </a:xfrm>
        </p:spPr>
        <p:txBody>
          <a:bodyPr/>
          <a:lstStyle>
            <a:lvl1pPr>
              <a:defRPr sz="2800">
                <a:solidFill>
                  <a:schemeClr val="tx2">
                    <a:lumMod val="7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8216"/>
            <a:ext cx="4038600" cy="49779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38108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3505200" cy="4038600"/>
          </a:xfrm>
        </p:spPr>
        <p:txBody>
          <a:bodyPr/>
          <a:lstStyle>
            <a:lvl1pPr>
              <a:defRPr>
                <a:solidFill>
                  <a:schemeClr val="tx2">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5946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01E278-1ADF-4048-9E51-866E592FFA07}" type="slidenum">
              <a:rPr lang="en-US" smtClean="0"/>
              <a:t>‹#›</a:t>
            </a:fld>
            <a:endParaRPr lang="en-US" dirty="0"/>
          </a:p>
        </p:txBody>
      </p:sp>
      <p:sp>
        <p:nvSpPr>
          <p:cNvPr id="5" name="Title 1"/>
          <p:cNvSpPr>
            <a:spLocks noGrp="1"/>
          </p:cNvSpPr>
          <p:nvPr>
            <p:ph type="title"/>
          </p:nvPr>
        </p:nvSpPr>
        <p:spPr>
          <a:xfrm>
            <a:off x="762000" y="381000"/>
            <a:ext cx="7620000" cy="565150"/>
          </a:xfrm>
        </p:spPr>
        <p:txBody>
          <a:bodyPr anchor="b"/>
          <a:lstStyle>
            <a:lvl1pPr algn="ctr">
              <a:defRPr sz="3200" b="0">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74290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733800" cy="565150"/>
          </a:xfrm>
        </p:spPr>
        <p:txBody>
          <a:bodyPr anchor="b"/>
          <a:lstStyle>
            <a:lvl1pPr algn="l">
              <a:defRPr sz="3200" b="0">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990600"/>
            <a:ext cx="3733800" cy="4419601"/>
          </a:xfrm>
        </p:spPr>
        <p:txBody>
          <a:bodyPr/>
          <a:lstStyle>
            <a:lvl1pPr marL="0" indent="0">
              <a:buNone/>
              <a:defRPr sz="3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2578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ter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a:bodyPr>
          <a:lstStyle>
            <a:lvl1pPr>
              <a:defRPr sz="360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descr="\\local.cityofevanston.org\users\users\aabajian\Desktop\clear USLA 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1674" y="1600200"/>
            <a:ext cx="473392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0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Slide Landscap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normAutofit/>
          </a:bodyPr>
          <a:lstStyle>
            <a:lvl1pPr algn="ctr">
              <a:defRPr sz="3600" b="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5993525"/>
            <a:ext cx="1981200" cy="864475"/>
          </a:xfrm>
          <a:prstGeom prst="rect">
            <a:avLst/>
          </a:prstGeom>
          <a:noFill/>
          <a:ln w="9525">
            <a:solidFill>
              <a:schemeClr val="tx1"/>
            </a:solidFill>
            <a:miter lim="800000"/>
            <a:headEnd/>
            <a:tailEnd/>
          </a:ln>
          <a:effectLst>
            <a:glow>
              <a:schemeClr val="accent1">
                <a:alpha val="44000"/>
              </a:schemeClr>
            </a:glow>
            <a:outerShdw dir="366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681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bjective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1110342"/>
            <a:ext cx="4800600" cy="5246007"/>
          </a:xfrm>
        </p:spPr>
        <p:txBody>
          <a:bodyPr>
            <a:normAutofit/>
          </a:bodyPr>
          <a:lstStyle>
            <a:lvl1pPr marL="571500" indent="-571500" algn="l">
              <a:buFont typeface="Arial" panose="020B0604020202020204" pitchFamily="34" charset="0"/>
              <a:buChar char="•"/>
              <a:defRPr sz="3600">
                <a:solidFill>
                  <a:schemeClr val="tx2">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3919280" cy="7467600"/>
          </a:xfrm>
          <a:prstGeom prst="rect">
            <a:avLst/>
          </a:prstGeom>
        </p:spPr>
      </p:pic>
      <p:sp>
        <p:nvSpPr>
          <p:cNvPr id="9" name="Title 1"/>
          <p:cNvSpPr>
            <a:spLocks noGrp="1"/>
          </p:cNvSpPr>
          <p:nvPr>
            <p:ph type="title"/>
          </p:nvPr>
        </p:nvSpPr>
        <p:spPr>
          <a:xfrm>
            <a:off x="4038600" y="60324"/>
            <a:ext cx="4800600" cy="930275"/>
          </a:xfr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27052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ussion Poin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066800"/>
            <a:ext cx="8763000" cy="4267200"/>
          </a:xfrm>
        </p:spPr>
        <p:txBody>
          <a:bodyPr anchor="t"/>
          <a:lstStyle>
            <a:lvl1pPr marL="0" indent="0">
              <a:buNone/>
              <a:defRPr sz="2400">
                <a:solidFill>
                  <a:schemeClr val="tx2">
                    <a:lumMod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3109" y="5649395"/>
            <a:ext cx="6667500" cy="1190625"/>
          </a:xfrm>
          <a:prstGeom prst="rect">
            <a:avLst/>
          </a:prstGeom>
          <a:ln>
            <a:solidFill>
              <a:schemeClr val="accent1"/>
            </a:solidFill>
          </a:ln>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1" y="794452"/>
            <a:ext cx="9144000" cy="3990864"/>
          </a:xfrm>
          <a:prstGeom prst="rect">
            <a:avLst/>
          </a:prstGeom>
        </p:spPr>
      </p:pic>
    </p:spTree>
    <p:extLst>
      <p:ext uri="{BB962C8B-B14F-4D97-AF65-F5344CB8AC3E}">
        <p14:creationId xmlns:p14="http://schemas.microsoft.com/office/powerpoint/2010/main" val="295822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3303" b="6879"/>
          <a:stretch/>
        </p:blipFill>
        <p:spPr>
          <a:xfrm>
            <a:off x="-76200" y="0"/>
            <a:ext cx="9144000" cy="6858000"/>
          </a:xfrm>
          <a:prstGeom prst="rect">
            <a:avLst/>
          </a:prstGeom>
        </p:spPr>
      </p:pic>
      <p:sp>
        <p:nvSpPr>
          <p:cNvPr id="2" name="Title 1"/>
          <p:cNvSpPr>
            <a:spLocks noGrp="1"/>
          </p:cNvSpPr>
          <p:nvPr>
            <p:ph type="title"/>
          </p:nvPr>
        </p:nvSpPr>
        <p:spPr>
          <a:xfrm>
            <a:off x="533400" y="2209800"/>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54406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42672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676399"/>
            <a:ext cx="4267200" cy="3886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569193"/>
            <a:ext cx="1371600" cy="1288807"/>
          </a:xfrm>
          <a:prstGeom prst="rect">
            <a:avLst/>
          </a:prstGeom>
        </p:spPr>
      </p:pic>
    </p:spTree>
    <p:extLst>
      <p:ext uri="{BB962C8B-B14F-4D97-AF65-F5344CB8AC3E}">
        <p14:creationId xmlns:p14="http://schemas.microsoft.com/office/powerpoint/2010/main" val="3043305404"/>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Lst>
  <p:txStyles>
    <p:titleStyle>
      <a:lvl1pPr algn="ctr" defTabSz="914400" rtl="0" eaLnBrk="1" latinLnBrk="0" hangingPunct="1">
        <a:spcBef>
          <a:spcPct val="0"/>
        </a:spcBef>
        <a:buNone/>
        <a:defRPr sz="36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60000"/>
              <a:lumOff val="4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spTree>
    <p:extLst>
      <p:ext uri="{BB962C8B-B14F-4D97-AF65-F5344CB8AC3E}">
        <p14:creationId xmlns:p14="http://schemas.microsoft.com/office/powerpoint/2010/main" val="1488921432"/>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10" r:id="rId4"/>
    <p:sldLayoutId id="2147483711" r:id="rId5"/>
  </p:sldLayoutIdLst>
  <p:txStyles>
    <p:titleStyle>
      <a:lvl1pPr algn="ctr" defTabSz="914400" rtl="0" eaLnBrk="1" latinLnBrk="0" hangingPunct="1">
        <a:spcBef>
          <a:spcPct val="0"/>
        </a:spcBef>
        <a:buNone/>
        <a:defRPr sz="44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8: Drowning</a:t>
            </a:r>
          </a:p>
        </p:txBody>
      </p:sp>
    </p:spTree>
    <p:extLst>
      <p:ext uri="{BB962C8B-B14F-4D97-AF65-F5344CB8AC3E}">
        <p14:creationId xmlns:p14="http://schemas.microsoft.com/office/powerpoint/2010/main" val="32687318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Panic</a:t>
            </a:r>
          </a:p>
          <a:p>
            <a:r>
              <a:rPr lang="en-US" dirty="0"/>
              <a:t>Entanglement</a:t>
            </a:r>
          </a:p>
          <a:p>
            <a:r>
              <a:rPr lang="en-US" dirty="0"/>
              <a:t>Running out of air</a:t>
            </a:r>
          </a:p>
          <a:p>
            <a:r>
              <a:rPr lang="en-US" dirty="0"/>
              <a:t>Heart attack</a:t>
            </a:r>
          </a:p>
        </p:txBody>
      </p:sp>
      <p:sp>
        <p:nvSpPr>
          <p:cNvPr id="3" name="Title 2"/>
          <p:cNvSpPr>
            <a:spLocks noGrp="1"/>
          </p:cNvSpPr>
          <p:nvPr>
            <p:ph type="title"/>
          </p:nvPr>
        </p:nvSpPr>
        <p:spPr/>
        <p:txBody>
          <a:bodyPr/>
          <a:lstStyle/>
          <a:p>
            <a:r>
              <a:rPr lang="en-US" dirty="0"/>
              <a:t>Scuba Diving</a:t>
            </a:r>
          </a:p>
        </p:txBody>
      </p:sp>
    </p:spTree>
    <p:extLst>
      <p:ext uri="{BB962C8B-B14F-4D97-AF65-F5344CB8AC3E}">
        <p14:creationId xmlns:p14="http://schemas.microsoft.com/office/powerpoint/2010/main" val="408374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 Risk Populations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325" y="1143000"/>
            <a:ext cx="6229350" cy="4672013"/>
          </a:xfrm>
          <a:prstGeom prst="rect">
            <a:avLst/>
          </a:prstGeom>
        </p:spPr>
      </p:pic>
    </p:spTree>
    <p:extLst>
      <p:ext uri="{BB962C8B-B14F-4D97-AF65-F5344CB8AC3E}">
        <p14:creationId xmlns:p14="http://schemas.microsoft.com/office/powerpoint/2010/main" val="319088903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a:t>
            </a:r>
          </a:p>
        </p:txBody>
      </p:sp>
      <p:sp>
        <p:nvSpPr>
          <p:cNvPr id="3" name="Content Placeholder 2"/>
          <p:cNvSpPr>
            <a:spLocks noGrp="1"/>
          </p:cNvSpPr>
          <p:nvPr>
            <p:ph sz="half" idx="1"/>
          </p:nvPr>
        </p:nvSpPr>
        <p:spPr>
          <a:xfrm>
            <a:off x="457200" y="1066800"/>
            <a:ext cx="4038600" cy="4572001"/>
          </a:xfrm>
        </p:spPr>
        <p:txBody>
          <a:bodyPr>
            <a:normAutofit fontScale="92500" lnSpcReduction="10000"/>
          </a:bodyPr>
          <a:lstStyle/>
          <a:p>
            <a:r>
              <a:rPr lang="en-US" dirty="0">
                <a:solidFill>
                  <a:schemeClr val="tx2">
                    <a:lumMod val="75000"/>
                  </a:schemeClr>
                </a:solidFill>
              </a:rPr>
              <a:t>One in five people who die from drowning are children 14 and younger</a:t>
            </a:r>
            <a:endParaRPr lang="en-US" sz="5200" dirty="0">
              <a:solidFill>
                <a:schemeClr val="tx2">
                  <a:lumMod val="75000"/>
                </a:schemeClr>
              </a:solidFill>
            </a:endParaRPr>
          </a:p>
          <a:p>
            <a:r>
              <a:rPr lang="en-US" dirty="0">
                <a:solidFill>
                  <a:schemeClr val="tx2">
                    <a:lumMod val="75000"/>
                  </a:schemeClr>
                </a:solidFill>
              </a:rPr>
              <a:t>Failure to adequately fence off pools and provide adequate and continuous adult supervision are two major factors in backyard pool drownings</a:t>
            </a:r>
            <a:endParaRPr lang="en-US" sz="5200" dirty="0">
              <a:solidFill>
                <a:schemeClr val="tx2">
                  <a:lumMod val="75000"/>
                </a:schemeClr>
              </a:solidFill>
            </a:endParaRPr>
          </a:p>
          <a:p>
            <a:endParaRPr lang="en-US" dirty="0"/>
          </a:p>
        </p:txBody>
      </p:sp>
      <p:sp>
        <p:nvSpPr>
          <p:cNvPr id="4" name="Content Placeholder 3"/>
          <p:cNvSpPr>
            <a:spLocks noGrp="1"/>
          </p:cNvSpPr>
          <p:nvPr>
            <p:ph sz="half" idx="2"/>
          </p:nvPr>
        </p:nvSpPr>
        <p:spPr>
          <a:xfrm>
            <a:off x="4648200" y="1066800"/>
            <a:ext cx="4038600" cy="4572001"/>
          </a:xfrm>
        </p:spPr>
        <p:txBody>
          <a:bodyPr>
            <a:normAutofit fontScale="92500" lnSpcReduction="10000"/>
          </a:bodyPr>
          <a:lstStyle/>
          <a:p>
            <a:r>
              <a:rPr lang="en-US" dirty="0"/>
              <a:t>Backyard pools should be surrounded by fences with a self-closing, self-locking gate</a:t>
            </a:r>
          </a:p>
          <a:p>
            <a:r>
              <a:rPr lang="en-US" dirty="0"/>
              <a:t>Young children, especially those unable to swim, should never, ever be left alone anywhere near a pool</a:t>
            </a:r>
          </a:p>
        </p:txBody>
      </p:sp>
    </p:spTree>
    <p:extLst>
      <p:ext uri="{BB962C8B-B14F-4D97-AF65-F5344CB8AC3E}">
        <p14:creationId xmlns:p14="http://schemas.microsoft.com/office/powerpoint/2010/main" val="3751705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Males</a:t>
            </a:r>
          </a:p>
        </p:txBody>
      </p:sp>
      <p:sp>
        <p:nvSpPr>
          <p:cNvPr id="3" name="Content Placeholder 2"/>
          <p:cNvSpPr>
            <a:spLocks noGrp="1"/>
          </p:cNvSpPr>
          <p:nvPr>
            <p:ph sz="half" idx="1"/>
          </p:nvPr>
        </p:nvSpPr>
        <p:spPr/>
        <p:txBody>
          <a:bodyPr/>
          <a:lstStyle/>
          <a:p>
            <a:r>
              <a:rPr lang="en-US" dirty="0"/>
              <a:t>Males drown at a rate of 4:1 compared to females</a:t>
            </a:r>
          </a:p>
        </p:txBody>
      </p:sp>
      <p:sp>
        <p:nvSpPr>
          <p:cNvPr id="4" name="Content Placeholder 3"/>
          <p:cNvSpPr>
            <a:spLocks noGrp="1"/>
          </p:cNvSpPr>
          <p:nvPr>
            <p:ph sz="half" idx="2"/>
          </p:nvPr>
        </p:nvSpPr>
        <p:spPr/>
        <p:txBody>
          <a:bodyPr/>
          <a:lstStyle/>
          <a:p>
            <a:r>
              <a:rPr lang="en-US" dirty="0"/>
              <a:t>Adolescent males in particular are highly physically active and are known to be frequent risk takers</a:t>
            </a:r>
          </a:p>
          <a:p>
            <a:pPr marL="0" indent="0">
              <a:buNone/>
            </a:pPr>
            <a:endParaRPr lang="en-US" dirty="0"/>
          </a:p>
        </p:txBody>
      </p:sp>
    </p:spTree>
    <p:extLst>
      <p:ext uri="{BB962C8B-B14F-4D97-AF65-F5344CB8AC3E}">
        <p14:creationId xmlns:p14="http://schemas.microsoft.com/office/powerpoint/2010/main" val="358465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and Ethnicity</a:t>
            </a:r>
          </a:p>
        </p:txBody>
      </p:sp>
      <p:sp>
        <p:nvSpPr>
          <p:cNvPr id="3" name="Content Placeholder 2"/>
          <p:cNvSpPr>
            <a:spLocks noGrp="1"/>
          </p:cNvSpPr>
          <p:nvPr>
            <p:ph sz="half" idx="1"/>
          </p:nvPr>
        </p:nvSpPr>
        <p:spPr>
          <a:xfrm>
            <a:off x="457200" y="1148216"/>
            <a:ext cx="4038600" cy="4414385"/>
          </a:xfrm>
        </p:spPr>
        <p:txBody>
          <a:bodyPr>
            <a:normAutofit/>
          </a:bodyPr>
          <a:lstStyle/>
          <a:p>
            <a:r>
              <a:rPr lang="en-US" dirty="0"/>
              <a:t>U.S. drowning death rates vary </a:t>
            </a:r>
            <a:r>
              <a:rPr lang="en-US" i="1" dirty="0"/>
              <a:t>on average</a:t>
            </a:r>
            <a:r>
              <a:rPr lang="en-US" dirty="0"/>
              <a:t> among racial and ethnic groups.  </a:t>
            </a:r>
          </a:p>
          <a:p>
            <a:endParaRPr lang="en-US" dirty="0"/>
          </a:p>
        </p:txBody>
      </p:sp>
      <p:sp>
        <p:nvSpPr>
          <p:cNvPr id="4" name="Content Placeholder 3"/>
          <p:cNvSpPr>
            <a:spLocks noGrp="1"/>
          </p:cNvSpPr>
          <p:nvPr>
            <p:ph sz="half" idx="2"/>
          </p:nvPr>
        </p:nvSpPr>
        <p:spPr/>
        <p:txBody>
          <a:bodyPr>
            <a:normAutofit/>
          </a:bodyPr>
          <a:lstStyle/>
          <a:p>
            <a:r>
              <a:rPr lang="en-US" dirty="0"/>
              <a:t>Since swimmers of all races and ethnicities have competed at the Olympic level, remember that each swimmer at your beach is an individual.</a:t>
            </a:r>
          </a:p>
          <a:p>
            <a:pPr marL="0" indent="0">
              <a:buNone/>
            </a:pPr>
            <a:endParaRPr lang="en-US" dirty="0"/>
          </a:p>
        </p:txBody>
      </p:sp>
    </p:spTree>
    <p:extLst>
      <p:ext uri="{BB962C8B-B14F-4D97-AF65-F5344CB8AC3E}">
        <p14:creationId xmlns:p14="http://schemas.microsoft.com/office/powerpoint/2010/main" val="3165914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Epilepsy</a:t>
            </a:r>
          </a:p>
        </p:txBody>
      </p:sp>
      <p:sp>
        <p:nvSpPr>
          <p:cNvPr id="3" name="Content Placeholder 2"/>
          <p:cNvSpPr>
            <a:spLocks noGrp="1"/>
          </p:cNvSpPr>
          <p:nvPr>
            <p:ph sz="half" idx="1"/>
          </p:nvPr>
        </p:nvSpPr>
        <p:spPr/>
        <p:txBody>
          <a:bodyPr/>
          <a:lstStyle/>
          <a:p>
            <a:r>
              <a:rPr lang="en-US" dirty="0"/>
              <a:t>People with epilepsy are disproportionately susceptible to drowning</a:t>
            </a:r>
          </a:p>
          <a:p>
            <a:r>
              <a:rPr lang="en-US" dirty="0"/>
              <a:t>Victims experiencing a seizure generally are without motor function control</a:t>
            </a:r>
          </a:p>
          <a:p>
            <a:pPr marL="0" indent="0">
              <a:buNone/>
            </a:pPr>
            <a:endParaRPr lang="en-US" dirty="0"/>
          </a:p>
        </p:txBody>
      </p:sp>
      <p:sp>
        <p:nvSpPr>
          <p:cNvPr id="4" name="Content Placeholder 3"/>
          <p:cNvSpPr>
            <a:spLocks noGrp="1"/>
          </p:cNvSpPr>
          <p:nvPr>
            <p:ph sz="half" idx="2"/>
          </p:nvPr>
        </p:nvSpPr>
        <p:spPr/>
        <p:txBody>
          <a:bodyPr/>
          <a:lstStyle/>
          <a:p>
            <a:r>
              <a:rPr lang="en-US" dirty="0"/>
              <a:t>People with epilepsy should be cautioned to advise lifeguards before swimming</a:t>
            </a:r>
          </a:p>
          <a:p>
            <a:r>
              <a:rPr lang="en-US" dirty="0"/>
              <a:t>Personal flotation devices should be worn by people with epilepsy when around or in the water</a:t>
            </a:r>
          </a:p>
          <a:p>
            <a:endParaRPr lang="en-US" dirty="0"/>
          </a:p>
        </p:txBody>
      </p:sp>
    </p:spTree>
    <p:extLst>
      <p:ext uri="{BB962C8B-B14F-4D97-AF65-F5344CB8AC3E}">
        <p14:creationId xmlns:p14="http://schemas.microsoft.com/office/powerpoint/2010/main" val="3757097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In the open water environment, the drowning process involves three distinct stages:</a:t>
            </a:r>
          </a:p>
          <a:p>
            <a:pPr lvl="1"/>
            <a:r>
              <a:rPr lang="en-US" dirty="0"/>
              <a:t> </a:t>
            </a:r>
            <a:r>
              <a:rPr lang="en-US" dirty="0">
                <a:solidFill>
                  <a:schemeClr val="accent2">
                    <a:lumMod val="75000"/>
                  </a:schemeClr>
                </a:solidFill>
                <a:latin typeface="Arial" panose="020B0604020202020204" pitchFamily="34" charset="0"/>
                <a:cs typeface="Arial" panose="020B0604020202020204" pitchFamily="34" charset="0"/>
              </a:rPr>
              <a:t>distress</a:t>
            </a:r>
          </a:p>
          <a:p>
            <a:pPr lvl="1"/>
            <a:r>
              <a:rPr lang="en-US" dirty="0">
                <a:solidFill>
                  <a:schemeClr val="accent2">
                    <a:lumMod val="75000"/>
                  </a:schemeClr>
                </a:solidFill>
                <a:latin typeface="Arial" panose="020B0604020202020204" pitchFamily="34" charset="0"/>
                <a:cs typeface="Arial" panose="020B0604020202020204" pitchFamily="34" charset="0"/>
              </a:rPr>
              <a:t>panic</a:t>
            </a:r>
          </a:p>
          <a:p>
            <a:pPr lvl="1"/>
            <a:r>
              <a:rPr lang="en-US" dirty="0">
                <a:solidFill>
                  <a:schemeClr val="accent2">
                    <a:lumMod val="75000"/>
                  </a:schemeClr>
                </a:solidFill>
                <a:latin typeface="Arial" panose="020B0604020202020204" pitchFamily="34" charset="0"/>
                <a:cs typeface="Arial" panose="020B0604020202020204" pitchFamily="34" charset="0"/>
              </a:rPr>
              <a:t>submersion</a:t>
            </a:r>
          </a:p>
        </p:txBody>
      </p:sp>
      <p:sp>
        <p:nvSpPr>
          <p:cNvPr id="3" name="Title 2"/>
          <p:cNvSpPr>
            <a:spLocks noGrp="1"/>
          </p:cNvSpPr>
          <p:nvPr>
            <p:ph type="title"/>
          </p:nvPr>
        </p:nvSpPr>
        <p:spPr/>
        <p:txBody>
          <a:bodyPr/>
          <a:lstStyle/>
          <a:p>
            <a:r>
              <a:rPr lang="en-US" dirty="0"/>
              <a:t>Drowning Stages</a:t>
            </a:r>
          </a:p>
        </p:txBody>
      </p:sp>
    </p:spTree>
    <p:extLst>
      <p:ext uri="{BB962C8B-B14F-4D97-AF65-F5344CB8AC3E}">
        <p14:creationId xmlns:p14="http://schemas.microsoft.com/office/powerpoint/2010/main" val="2965406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Victim may be able to call or wave</a:t>
            </a:r>
          </a:p>
          <a:p>
            <a:r>
              <a:rPr lang="en-US" dirty="0"/>
              <a:t>This stage could end quickly</a:t>
            </a:r>
          </a:p>
          <a:p>
            <a:r>
              <a:rPr lang="en-US" dirty="0"/>
              <a:t>Victims could be unaware of danger</a:t>
            </a:r>
          </a:p>
          <a:p>
            <a:r>
              <a:rPr lang="en-US" dirty="0"/>
              <a:t>Leads to panic stage</a:t>
            </a:r>
          </a:p>
        </p:txBody>
      </p:sp>
      <p:sp>
        <p:nvSpPr>
          <p:cNvPr id="3" name="Title 2"/>
          <p:cNvSpPr>
            <a:spLocks noGrp="1"/>
          </p:cNvSpPr>
          <p:nvPr>
            <p:ph type="title"/>
          </p:nvPr>
        </p:nvSpPr>
        <p:spPr/>
        <p:txBody>
          <a:bodyPr/>
          <a:lstStyle/>
          <a:p>
            <a:r>
              <a:rPr lang="en-US" dirty="0"/>
              <a:t>Distress Stage</a:t>
            </a:r>
          </a:p>
        </p:txBody>
      </p:sp>
    </p:spTree>
    <p:extLst>
      <p:ext uri="{BB962C8B-B14F-4D97-AF65-F5344CB8AC3E}">
        <p14:creationId xmlns:p14="http://schemas.microsoft.com/office/powerpoint/2010/main" val="292031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a:t>May stay afloat depending on buoyancy</a:t>
            </a:r>
          </a:p>
          <a:p>
            <a:r>
              <a:rPr lang="en-US" dirty="0"/>
              <a:t>Can have ineffective kick, head low in water, flailing arms </a:t>
            </a:r>
          </a:p>
          <a:p>
            <a:r>
              <a:rPr lang="en-US" dirty="0"/>
              <a:t>Focused on getting air</a:t>
            </a:r>
          </a:p>
          <a:p>
            <a:r>
              <a:rPr lang="en-US" dirty="0"/>
              <a:t>Stroke quality fails</a:t>
            </a:r>
          </a:p>
          <a:p>
            <a:r>
              <a:rPr lang="en-US" dirty="0"/>
              <a:t>“Climbing”</a:t>
            </a:r>
          </a:p>
          <a:p>
            <a:pPr marL="0" indent="0">
              <a:buNone/>
            </a:pPr>
            <a:endParaRPr lang="en-US" dirty="0"/>
          </a:p>
        </p:txBody>
      </p:sp>
      <p:sp>
        <p:nvSpPr>
          <p:cNvPr id="3" name="Title 2"/>
          <p:cNvSpPr>
            <a:spLocks noGrp="1"/>
          </p:cNvSpPr>
          <p:nvPr>
            <p:ph type="title"/>
          </p:nvPr>
        </p:nvSpPr>
        <p:spPr/>
        <p:txBody>
          <a:bodyPr/>
          <a:lstStyle/>
          <a:p>
            <a:r>
              <a:rPr lang="en-US" dirty="0"/>
              <a:t>Panic Stage</a:t>
            </a:r>
          </a:p>
        </p:txBody>
      </p:sp>
    </p:spTree>
    <p:extLst>
      <p:ext uri="{BB962C8B-B14F-4D97-AF65-F5344CB8AC3E}">
        <p14:creationId xmlns:p14="http://schemas.microsoft.com/office/powerpoint/2010/main" val="2196818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20000"/>
          </a:bodyPr>
          <a:lstStyle/>
          <a:p>
            <a:r>
              <a:rPr lang="en-US" dirty="0"/>
              <a:t>Most victims sink toward bottom</a:t>
            </a:r>
          </a:p>
          <a:p>
            <a:r>
              <a:rPr lang="en-US" dirty="0"/>
              <a:t>Fresh water victims sink faster</a:t>
            </a:r>
          </a:p>
          <a:p>
            <a:r>
              <a:rPr lang="en-US" dirty="0"/>
              <a:t>It’s hard to see under the surface of open water</a:t>
            </a:r>
          </a:p>
          <a:p>
            <a:r>
              <a:rPr lang="en-US" dirty="0"/>
              <a:t>Rescues need to made quickly (under 2 minutes)</a:t>
            </a:r>
          </a:p>
          <a:p>
            <a:r>
              <a:rPr lang="en-US" dirty="0"/>
              <a:t>Cold water sometimes extends survival</a:t>
            </a:r>
          </a:p>
        </p:txBody>
      </p:sp>
      <p:sp>
        <p:nvSpPr>
          <p:cNvPr id="3" name="Title 2"/>
          <p:cNvSpPr>
            <a:spLocks noGrp="1"/>
          </p:cNvSpPr>
          <p:nvPr>
            <p:ph type="title"/>
          </p:nvPr>
        </p:nvSpPr>
        <p:spPr/>
        <p:txBody>
          <a:bodyPr/>
          <a:lstStyle/>
          <a:p>
            <a:r>
              <a:rPr lang="en-US" dirty="0"/>
              <a:t>Submersion</a:t>
            </a:r>
          </a:p>
        </p:txBody>
      </p:sp>
    </p:spTree>
    <p:extLst>
      <p:ext uri="{BB962C8B-B14F-4D97-AF65-F5344CB8AC3E}">
        <p14:creationId xmlns:p14="http://schemas.microsoft.com/office/powerpoint/2010/main" val="455431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04800"/>
            <a:ext cx="17526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Statistics</a:t>
            </a:r>
          </a:p>
        </p:txBody>
      </p:sp>
      <p:sp>
        <p:nvSpPr>
          <p:cNvPr id="5" name="Speech Bubble: Rectangle with Corners Rounded 4"/>
          <p:cNvSpPr/>
          <p:nvPr/>
        </p:nvSpPr>
        <p:spPr>
          <a:xfrm>
            <a:off x="609600" y="1371600"/>
            <a:ext cx="2667000" cy="1371600"/>
          </a:xfrm>
          <a:prstGeom prst="wedgeRoundRectCallout">
            <a:avLst>
              <a:gd name="adj1" fmla="val 24474"/>
              <a:gd name="adj2" fmla="val 755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Drowning is a leading cause of accidental death in U.S. and worldwide.</a:t>
            </a:r>
          </a:p>
        </p:txBody>
      </p:sp>
      <p:sp>
        <p:nvSpPr>
          <p:cNvPr id="6" name="Speech Bubble: Rectangle with Corners Rounded 5"/>
          <p:cNvSpPr/>
          <p:nvPr/>
        </p:nvSpPr>
        <p:spPr>
          <a:xfrm>
            <a:off x="5905500" y="321129"/>
            <a:ext cx="2590800" cy="1600200"/>
          </a:xfrm>
          <a:prstGeom prst="wedgeRoundRectCallout">
            <a:avLst>
              <a:gd name="adj1" fmla="val -37220"/>
              <a:gd name="adj2" fmla="val 798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During 2005-2009 an average of 3,880 died annually from unintentional drowning in the United States</a:t>
            </a:r>
          </a:p>
        </p:txBody>
      </p:sp>
      <p:sp>
        <p:nvSpPr>
          <p:cNvPr id="7" name="Speech Bubble: Rectangle with Corners Rounded 6"/>
          <p:cNvSpPr/>
          <p:nvPr/>
        </p:nvSpPr>
        <p:spPr>
          <a:xfrm>
            <a:off x="1910443" y="4054929"/>
            <a:ext cx="2514601" cy="2057400"/>
          </a:xfrm>
          <a:prstGeom prst="wedgeRoundRectCallout">
            <a:avLst>
              <a:gd name="adj1" fmla="val 24621"/>
              <a:gd name="adj2" fmla="val 688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During 2005-2009, an estimated 5,789 people on average were treated annually in the US for nonfatal drowning</a:t>
            </a:r>
          </a:p>
        </p:txBody>
      </p:sp>
      <p:sp>
        <p:nvSpPr>
          <p:cNvPr id="8" name="Speech Bubble: Rectangle with Corners Rounded 7"/>
          <p:cNvSpPr/>
          <p:nvPr/>
        </p:nvSpPr>
        <p:spPr>
          <a:xfrm>
            <a:off x="5181600" y="3015343"/>
            <a:ext cx="2514600" cy="2057400"/>
          </a:xfrm>
          <a:prstGeom prst="wedgeRoundRectCallout">
            <a:avLst>
              <a:gd name="adj1" fmla="val -32521"/>
              <a:gd name="adj2" fmla="val 704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Survivors of drowning incidents are sometimes left with permanent disabilities       and can suffer irreparable brain damage</a:t>
            </a:r>
          </a:p>
        </p:txBody>
      </p:sp>
    </p:spTree>
    <p:extLst>
      <p:ext uri="{BB962C8B-B14F-4D97-AF65-F5344CB8AC3E}">
        <p14:creationId xmlns:p14="http://schemas.microsoft.com/office/powerpoint/2010/main" val="381223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Pathophysiology of Drowning</a:t>
            </a:r>
          </a:p>
        </p:txBody>
      </p:sp>
      <p:pic>
        <p:nvPicPr>
          <p:cNvPr id="3" name="Picture 2" descr="\\local.cityofevanston.org\users\users\aabajian\Desktop\clear USLA 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918" y="1143000"/>
            <a:ext cx="5110163" cy="480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13978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43000"/>
          </a:xfrm>
        </p:spPr>
        <p:txBody>
          <a:bodyPr/>
          <a:lstStyle/>
          <a:p>
            <a:r>
              <a:rPr lang="en-US" dirty="0"/>
              <a:t>Water Aspiration and Water Ingestion</a:t>
            </a:r>
          </a:p>
        </p:txBody>
      </p:sp>
      <p:sp>
        <p:nvSpPr>
          <p:cNvPr id="3" name="Content Placeholder 2"/>
          <p:cNvSpPr>
            <a:spLocks noGrp="1"/>
          </p:cNvSpPr>
          <p:nvPr>
            <p:ph sz="half" idx="1"/>
          </p:nvPr>
        </p:nvSpPr>
        <p:spPr>
          <a:xfrm>
            <a:off x="457200" y="1384611"/>
            <a:ext cx="4038600" cy="4177990"/>
          </a:xfrm>
        </p:spPr>
        <p:txBody>
          <a:bodyPr>
            <a:normAutofit fontScale="92500" lnSpcReduction="10000"/>
          </a:bodyPr>
          <a:lstStyle/>
          <a:p>
            <a:r>
              <a:rPr lang="en-US" dirty="0"/>
              <a:t>Fitful gasps are attempted on the surface</a:t>
            </a:r>
          </a:p>
          <a:p>
            <a:r>
              <a:rPr lang="en-US" dirty="0"/>
              <a:t>There may also be coughing and sputtering as water is drawn in with a breath</a:t>
            </a:r>
          </a:p>
          <a:p>
            <a:r>
              <a:rPr lang="en-US" dirty="0"/>
              <a:t>Water aspiration occurs when water is drawn into the lungs (inhaled)</a:t>
            </a:r>
          </a:p>
          <a:p>
            <a:endParaRPr lang="en-US" dirty="0"/>
          </a:p>
        </p:txBody>
      </p:sp>
      <p:sp>
        <p:nvSpPr>
          <p:cNvPr id="4" name="Content Placeholder 3"/>
          <p:cNvSpPr>
            <a:spLocks noGrp="1"/>
          </p:cNvSpPr>
          <p:nvPr>
            <p:ph sz="half" idx="2"/>
          </p:nvPr>
        </p:nvSpPr>
        <p:spPr>
          <a:xfrm>
            <a:off x="4648200" y="1371600"/>
            <a:ext cx="4038600" cy="4525963"/>
          </a:xfrm>
        </p:spPr>
        <p:txBody>
          <a:bodyPr>
            <a:normAutofit fontScale="92500" lnSpcReduction="10000"/>
          </a:bodyPr>
          <a:lstStyle/>
          <a:p>
            <a:r>
              <a:rPr lang="en-US" dirty="0"/>
              <a:t>Water ingestion occurs when water is swallowed</a:t>
            </a:r>
          </a:p>
          <a:p>
            <a:r>
              <a:rPr lang="en-US" dirty="0"/>
              <a:t>A significant amount of water is often swallowed, in the effort to avoid drawing the water into the lungs</a:t>
            </a:r>
          </a:p>
          <a:p>
            <a:endParaRPr lang="en-US" dirty="0"/>
          </a:p>
        </p:txBody>
      </p:sp>
    </p:spTree>
    <p:extLst>
      <p:ext uri="{BB962C8B-B14F-4D97-AF65-F5344CB8AC3E}">
        <p14:creationId xmlns:p14="http://schemas.microsoft.com/office/powerpoint/2010/main" val="3072422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038600" cy="609600"/>
          </a:xfrm>
        </p:spPr>
        <p:txBody>
          <a:bodyPr/>
          <a:lstStyle/>
          <a:p>
            <a:r>
              <a:rPr lang="en-US" dirty="0"/>
              <a:t>Hypoxia</a:t>
            </a:r>
          </a:p>
        </p:txBody>
      </p:sp>
      <p:sp>
        <p:nvSpPr>
          <p:cNvPr id="3" name="Content Placeholder 2"/>
          <p:cNvSpPr>
            <a:spLocks noGrp="1"/>
          </p:cNvSpPr>
          <p:nvPr>
            <p:ph sz="half" idx="1"/>
          </p:nvPr>
        </p:nvSpPr>
        <p:spPr>
          <a:xfrm>
            <a:off x="304800" y="1143001"/>
            <a:ext cx="4191000" cy="4419600"/>
          </a:xfrm>
        </p:spPr>
        <p:txBody>
          <a:bodyPr>
            <a:normAutofit fontScale="92500" lnSpcReduction="20000"/>
          </a:bodyPr>
          <a:lstStyle/>
          <a:p>
            <a:r>
              <a:rPr lang="en-US" dirty="0"/>
              <a:t>Hypoxia is the lack of oxygen in the tissues of the body, which leads to unconsciousness</a:t>
            </a:r>
          </a:p>
          <a:p>
            <a:r>
              <a:rPr lang="en-US" dirty="0"/>
              <a:t>The drowning victim may inhale water when submerged</a:t>
            </a:r>
          </a:p>
          <a:p>
            <a:r>
              <a:rPr lang="en-US" dirty="0"/>
              <a:t>The larynx will sometimes close reflexively, permitting only a small amount of aspirated water to enter the lungs</a:t>
            </a:r>
          </a:p>
        </p:txBody>
      </p:sp>
      <p:sp>
        <p:nvSpPr>
          <p:cNvPr id="4" name="Content Placeholder 3"/>
          <p:cNvSpPr>
            <a:spLocks noGrp="1"/>
          </p:cNvSpPr>
          <p:nvPr>
            <p:ph sz="half" idx="2"/>
          </p:nvPr>
        </p:nvSpPr>
        <p:spPr>
          <a:xfrm>
            <a:off x="4648200" y="1143000"/>
            <a:ext cx="4191000" cy="4983163"/>
          </a:xfrm>
        </p:spPr>
        <p:txBody>
          <a:bodyPr>
            <a:normAutofit fontScale="92500" lnSpcReduction="20000"/>
          </a:bodyPr>
          <a:lstStyle/>
          <a:p>
            <a:r>
              <a:rPr lang="en-US" dirty="0"/>
              <a:t>When the larynx does not close, victims will aspirate more water</a:t>
            </a:r>
          </a:p>
          <a:p>
            <a:r>
              <a:rPr lang="en-US" dirty="0"/>
              <a:t>Vomiting may occur secondary to cerebral hypoxia or gastric distension</a:t>
            </a:r>
          </a:p>
          <a:p>
            <a:pPr marL="0" indent="0">
              <a:buNone/>
            </a:pPr>
            <a:endParaRPr lang="en-US" dirty="0"/>
          </a:p>
        </p:txBody>
      </p:sp>
    </p:spTree>
    <p:extLst>
      <p:ext uri="{BB962C8B-B14F-4D97-AF65-F5344CB8AC3E}">
        <p14:creationId xmlns:p14="http://schemas.microsoft.com/office/powerpoint/2010/main" val="3241898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267200" cy="762000"/>
          </a:xfrm>
        </p:spPr>
        <p:txBody>
          <a:bodyPr/>
          <a:lstStyle/>
          <a:p>
            <a:r>
              <a:rPr lang="en-US" dirty="0"/>
              <a:t>Hypoxia (cont.)</a:t>
            </a:r>
          </a:p>
        </p:txBody>
      </p:sp>
      <p:sp>
        <p:nvSpPr>
          <p:cNvPr id="3" name="Content Placeholder 2"/>
          <p:cNvSpPr>
            <a:spLocks noGrp="1"/>
          </p:cNvSpPr>
          <p:nvPr>
            <p:ph sz="half" idx="1"/>
          </p:nvPr>
        </p:nvSpPr>
        <p:spPr>
          <a:xfrm>
            <a:off x="457200" y="1219201"/>
            <a:ext cx="4038600" cy="4419599"/>
          </a:xfrm>
        </p:spPr>
        <p:txBody>
          <a:bodyPr>
            <a:normAutofit fontScale="92500" lnSpcReduction="20000"/>
          </a:bodyPr>
          <a:lstStyle/>
          <a:p>
            <a:r>
              <a:rPr lang="en-US" dirty="0"/>
              <a:t>Without freshly oxygenated blood, the heart will eventually cease functioning</a:t>
            </a:r>
          </a:p>
          <a:p>
            <a:r>
              <a:rPr lang="en-US" dirty="0"/>
              <a:t>Different from sudden cardiac arrest where heart suddenly stops</a:t>
            </a:r>
          </a:p>
          <a:p>
            <a:r>
              <a:rPr lang="en-US" dirty="0"/>
              <a:t>Brain death usually begins in five to six minutes after adequately oxygenated blood stops circulating</a:t>
            </a:r>
          </a:p>
          <a:p>
            <a:endParaRPr lang="en-US" dirty="0"/>
          </a:p>
        </p:txBody>
      </p:sp>
      <p:sp>
        <p:nvSpPr>
          <p:cNvPr id="4" name="Content Placeholder 3"/>
          <p:cNvSpPr>
            <a:spLocks noGrp="1"/>
          </p:cNvSpPr>
          <p:nvPr>
            <p:ph sz="half" idx="2"/>
          </p:nvPr>
        </p:nvSpPr>
        <p:spPr>
          <a:xfrm>
            <a:off x="4648200" y="1219200"/>
            <a:ext cx="4495800" cy="5334000"/>
          </a:xfrm>
        </p:spPr>
        <p:txBody>
          <a:bodyPr>
            <a:normAutofit fontScale="92500" lnSpcReduction="20000"/>
          </a:bodyPr>
          <a:lstStyle/>
          <a:p>
            <a:r>
              <a:rPr lang="en-US" dirty="0"/>
              <a:t>In extremely cold conditions, the five to six minute timeframe may be greatly extended</a:t>
            </a:r>
          </a:p>
          <a:p>
            <a:r>
              <a:rPr lang="en-US" dirty="0"/>
              <a:t>Treatment of a recovered drowning victim by lifeguards is always the same, regardless of whether water has been aspirated or not</a:t>
            </a:r>
          </a:p>
          <a:p>
            <a:pPr marL="0" indent="0">
              <a:buNone/>
            </a:pPr>
            <a:endParaRPr lang="en-US" dirty="0"/>
          </a:p>
        </p:txBody>
      </p:sp>
    </p:spTree>
    <p:extLst>
      <p:ext uri="{BB962C8B-B14F-4D97-AF65-F5344CB8AC3E}">
        <p14:creationId xmlns:p14="http://schemas.microsoft.com/office/powerpoint/2010/main" val="3601984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Suffocation</a:t>
            </a:r>
          </a:p>
        </p:txBody>
      </p:sp>
      <p:sp>
        <p:nvSpPr>
          <p:cNvPr id="3" name="Content Placeholder 2"/>
          <p:cNvSpPr>
            <a:spLocks noGrp="1"/>
          </p:cNvSpPr>
          <p:nvPr>
            <p:ph sz="half" idx="1"/>
          </p:nvPr>
        </p:nvSpPr>
        <p:spPr>
          <a:xfrm>
            <a:off x="457200" y="1371600"/>
            <a:ext cx="4038600" cy="4754563"/>
          </a:xfrm>
        </p:spPr>
        <p:txBody>
          <a:bodyPr>
            <a:normAutofit fontScale="92500"/>
          </a:bodyPr>
          <a:lstStyle/>
          <a:p>
            <a:r>
              <a:rPr lang="en-US" dirty="0"/>
              <a:t>Drowning is not simply a case of suffocation</a:t>
            </a:r>
          </a:p>
          <a:p>
            <a:r>
              <a:rPr lang="en-US" dirty="0"/>
              <a:t>The lungs are traumatized by aspiration of water</a:t>
            </a:r>
          </a:p>
          <a:p>
            <a:endParaRPr lang="en-US" dirty="0"/>
          </a:p>
        </p:txBody>
      </p:sp>
      <p:sp>
        <p:nvSpPr>
          <p:cNvPr id="4" name="Content Placeholder 3"/>
          <p:cNvSpPr>
            <a:spLocks noGrp="1"/>
          </p:cNvSpPr>
          <p:nvPr>
            <p:ph sz="half" idx="2"/>
          </p:nvPr>
        </p:nvSpPr>
        <p:spPr>
          <a:xfrm>
            <a:off x="4648200" y="1371600"/>
            <a:ext cx="4038600" cy="4754563"/>
          </a:xfrm>
        </p:spPr>
        <p:txBody>
          <a:bodyPr>
            <a:normAutofit fontScale="92500"/>
          </a:bodyPr>
          <a:lstStyle/>
          <a:p>
            <a:r>
              <a:rPr lang="en-US" dirty="0"/>
              <a:t>Even if rescued, the traumatized lungs will have difficulty transporting oxygen to the bloodstream and tissues</a:t>
            </a:r>
          </a:p>
          <a:p>
            <a:r>
              <a:rPr lang="en-US" dirty="0"/>
              <a:t>Immediate resuscitation with 100% oxygen and, if possible, positive pressure ventilation is required</a:t>
            </a:r>
          </a:p>
          <a:p>
            <a:endParaRPr lang="en-US" dirty="0"/>
          </a:p>
        </p:txBody>
      </p:sp>
    </p:spTree>
    <p:extLst>
      <p:ext uri="{BB962C8B-B14F-4D97-AF65-F5344CB8AC3E}">
        <p14:creationId xmlns:p14="http://schemas.microsoft.com/office/powerpoint/2010/main" val="3223316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33800" y="2362200"/>
            <a:ext cx="5105400" cy="3994150"/>
          </a:xfrm>
        </p:spPr>
        <p:txBody>
          <a:bodyPr wrap="square" lIns="0" rIns="0"/>
          <a:lstStyle/>
          <a:p>
            <a:r>
              <a:rPr lang="en-US" dirty="0"/>
              <a:t>There are differences, but treatment by lifeguards is the same</a:t>
            </a:r>
          </a:p>
        </p:txBody>
      </p:sp>
      <p:sp>
        <p:nvSpPr>
          <p:cNvPr id="3" name="Title 2"/>
          <p:cNvSpPr>
            <a:spLocks noGrp="1"/>
          </p:cNvSpPr>
          <p:nvPr>
            <p:ph type="title"/>
          </p:nvPr>
        </p:nvSpPr>
        <p:spPr>
          <a:xfrm>
            <a:off x="4038600" y="1143000"/>
            <a:ext cx="4823791" cy="427383"/>
          </a:xfrm>
        </p:spPr>
        <p:txBody>
          <a:bodyPr/>
          <a:lstStyle/>
          <a:p>
            <a:r>
              <a:rPr lang="en-US" dirty="0"/>
              <a:t>Effects of Freshwater and Seawater Drowning</a:t>
            </a:r>
            <a:br>
              <a:rPr lang="en-US" sz="6600" dirty="0"/>
            </a:br>
            <a:endParaRPr lang="en-US" dirty="0"/>
          </a:p>
        </p:txBody>
      </p:sp>
    </p:spTree>
    <p:extLst>
      <p:ext uri="{BB962C8B-B14F-4D97-AF65-F5344CB8AC3E}">
        <p14:creationId xmlns:p14="http://schemas.microsoft.com/office/powerpoint/2010/main" val="3671906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14400"/>
          </a:xfrm>
        </p:spPr>
        <p:txBody>
          <a:bodyPr>
            <a:normAutofit fontScale="90000"/>
          </a:bodyPr>
          <a:lstStyle/>
          <a:p>
            <a:r>
              <a:rPr lang="en-US" dirty="0"/>
              <a:t>Actions of Lifeguards in Rescue and Resuscitation</a:t>
            </a:r>
            <a:br>
              <a:rPr lang="en-US" dirty="0"/>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74595"/>
            <a:ext cx="4835384" cy="43996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57550" cy="4343400"/>
          </a:xfrm>
          <a:prstGeom prst="rect">
            <a:avLst/>
          </a:prstGeom>
        </p:spPr>
      </p:pic>
    </p:spTree>
    <p:extLst>
      <p:ext uri="{BB962C8B-B14F-4D97-AF65-F5344CB8AC3E}">
        <p14:creationId xmlns:p14="http://schemas.microsoft.com/office/powerpoint/2010/main" val="175755070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The lifeguard is the most important link</a:t>
            </a:r>
          </a:p>
          <a:p>
            <a:r>
              <a:rPr lang="en-US" dirty="0"/>
              <a:t>The outcome is heavily influenced by the rescue and treatment provided by the lifeguard</a:t>
            </a:r>
          </a:p>
        </p:txBody>
      </p:sp>
    </p:spTree>
    <p:extLst>
      <p:ext uri="{BB962C8B-B14F-4D97-AF65-F5344CB8AC3E}">
        <p14:creationId xmlns:p14="http://schemas.microsoft.com/office/powerpoint/2010/main" val="2502233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Should not be used in drowning victims</a:t>
            </a:r>
          </a:p>
          <a:p>
            <a:r>
              <a:rPr lang="en-US" dirty="0"/>
              <a:t>Will not remove water from lungs</a:t>
            </a:r>
          </a:p>
          <a:p>
            <a:r>
              <a:rPr lang="en-US" dirty="0"/>
              <a:t>Exception: A foreign body other than water (very rare)</a:t>
            </a:r>
          </a:p>
          <a:p>
            <a:pPr marL="0" indent="0">
              <a:buNone/>
            </a:pPr>
            <a:endParaRPr lang="en-US" dirty="0"/>
          </a:p>
        </p:txBody>
      </p:sp>
      <p:sp>
        <p:nvSpPr>
          <p:cNvPr id="3" name="Title 2"/>
          <p:cNvSpPr>
            <a:spLocks noGrp="1"/>
          </p:cNvSpPr>
          <p:nvPr>
            <p:ph type="title"/>
          </p:nvPr>
        </p:nvSpPr>
        <p:spPr/>
        <p:txBody>
          <a:bodyPr/>
          <a:lstStyle/>
          <a:p>
            <a:r>
              <a:rPr lang="en-US" dirty="0"/>
              <a:t>Abdominal Thrusts</a:t>
            </a:r>
          </a:p>
        </p:txBody>
      </p:sp>
    </p:spTree>
    <p:extLst>
      <p:ext uri="{BB962C8B-B14F-4D97-AF65-F5344CB8AC3E}">
        <p14:creationId xmlns:p14="http://schemas.microsoft.com/office/powerpoint/2010/main" val="4163433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1447800"/>
            <a:ext cx="4800600" cy="4908550"/>
          </a:xfrm>
        </p:spPr>
        <p:txBody>
          <a:bodyPr/>
          <a:lstStyle/>
          <a:p>
            <a:r>
              <a:rPr lang="en-US" dirty="0"/>
              <a:t>Victim submerges without warning</a:t>
            </a:r>
          </a:p>
          <a:p>
            <a:r>
              <a:rPr lang="en-US" dirty="0"/>
              <a:t>Due to medical issue not swimming issue</a:t>
            </a:r>
          </a:p>
          <a:p>
            <a:endParaRPr lang="en-US" dirty="0"/>
          </a:p>
        </p:txBody>
      </p:sp>
      <p:sp>
        <p:nvSpPr>
          <p:cNvPr id="3" name="Title 2"/>
          <p:cNvSpPr>
            <a:spLocks noGrp="1"/>
          </p:cNvSpPr>
          <p:nvPr>
            <p:ph type="title"/>
          </p:nvPr>
        </p:nvSpPr>
        <p:spPr>
          <a:xfrm>
            <a:off x="4038600" y="304800"/>
            <a:ext cx="4800600" cy="930275"/>
          </a:xfrm>
        </p:spPr>
        <p:txBody>
          <a:bodyPr/>
          <a:lstStyle/>
          <a:p>
            <a:r>
              <a:rPr lang="en-US" dirty="0"/>
              <a:t>Sudden Submersion Syndrome</a:t>
            </a:r>
          </a:p>
        </p:txBody>
      </p:sp>
    </p:spTree>
    <p:extLst>
      <p:ext uri="{BB962C8B-B14F-4D97-AF65-F5344CB8AC3E}">
        <p14:creationId xmlns:p14="http://schemas.microsoft.com/office/powerpoint/2010/main" val="3305087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Drowning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700" y="1125747"/>
            <a:ext cx="6324600" cy="4743450"/>
          </a:xfrm>
          <a:prstGeom prst="rect">
            <a:avLst/>
          </a:prstGeom>
        </p:spPr>
      </p:pic>
    </p:spTree>
    <p:extLst>
      <p:ext uri="{BB962C8B-B14F-4D97-AF65-F5344CB8AC3E}">
        <p14:creationId xmlns:p14="http://schemas.microsoft.com/office/powerpoint/2010/main" val="347315085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Victim goes unconscious due to breath holding</a:t>
            </a:r>
          </a:p>
          <a:p>
            <a:r>
              <a:rPr lang="en-US" dirty="0"/>
              <a:t>Lifeguards need to discourage this behavior</a:t>
            </a:r>
          </a:p>
          <a:p>
            <a:pPr marL="0" indent="0">
              <a:buNone/>
            </a:pPr>
            <a:endParaRPr lang="en-US" dirty="0"/>
          </a:p>
        </p:txBody>
      </p:sp>
      <p:sp>
        <p:nvSpPr>
          <p:cNvPr id="3" name="Title 2"/>
          <p:cNvSpPr>
            <a:spLocks noGrp="1"/>
          </p:cNvSpPr>
          <p:nvPr>
            <p:ph type="title"/>
          </p:nvPr>
        </p:nvSpPr>
        <p:spPr/>
        <p:txBody>
          <a:bodyPr/>
          <a:lstStyle/>
          <a:p>
            <a:r>
              <a:rPr lang="en-US" dirty="0"/>
              <a:t>Hypoxic Blackout</a:t>
            </a:r>
          </a:p>
        </p:txBody>
      </p:sp>
    </p:spTree>
    <p:extLst>
      <p:ext uri="{BB962C8B-B14F-4D97-AF65-F5344CB8AC3E}">
        <p14:creationId xmlns:p14="http://schemas.microsoft.com/office/powerpoint/2010/main" val="3705636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When victims are rescued but still aspirated water they can have delayed effects such as ARDS</a:t>
            </a:r>
          </a:p>
          <a:p>
            <a:pPr marL="0" indent="0">
              <a:buNone/>
            </a:pPr>
            <a:endParaRPr lang="en-US" dirty="0"/>
          </a:p>
        </p:txBody>
      </p:sp>
      <p:sp>
        <p:nvSpPr>
          <p:cNvPr id="3" name="Title 2"/>
          <p:cNvSpPr>
            <a:spLocks noGrp="1"/>
          </p:cNvSpPr>
          <p:nvPr>
            <p:ph type="title"/>
          </p:nvPr>
        </p:nvSpPr>
        <p:spPr/>
        <p:txBody>
          <a:bodyPr/>
          <a:lstStyle/>
          <a:p>
            <a:r>
              <a:rPr lang="en-US" dirty="0"/>
              <a:t>Delayed Effects</a:t>
            </a:r>
          </a:p>
        </p:txBody>
      </p:sp>
    </p:spTree>
    <p:extLst>
      <p:ext uri="{BB962C8B-B14F-4D97-AF65-F5344CB8AC3E}">
        <p14:creationId xmlns:p14="http://schemas.microsoft.com/office/powerpoint/2010/main" val="161742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Used to correct V-fib</a:t>
            </a:r>
          </a:p>
          <a:p>
            <a:r>
              <a:rPr lang="en-US" dirty="0"/>
              <a:t>CPR  w/ oxygen should be prioritized in drowning victims</a:t>
            </a:r>
          </a:p>
          <a:p>
            <a:endParaRPr lang="en-US" dirty="0"/>
          </a:p>
        </p:txBody>
      </p:sp>
      <p:sp>
        <p:nvSpPr>
          <p:cNvPr id="3" name="Title 2"/>
          <p:cNvSpPr>
            <a:spLocks noGrp="1"/>
          </p:cNvSpPr>
          <p:nvPr>
            <p:ph type="title"/>
          </p:nvPr>
        </p:nvSpPr>
        <p:spPr/>
        <p:txBody>
          <a:bodyPr/>
          <a:lstStyle/>
          <a:p>
            <a:r>
              <a:rPr lang="en-US" dirty="0"/>
              <a:t>AED’s</a:t>
            </a:r>
          </a:p>
        </p:txBody>
      </p:sp>
    </p:spTree>
    <p:extLst>
      <p:ext uri="{BB962C8B-B14F-4D97-AF65-F5344CB8AC3E}">
        <p14:creationId xmlns:p14="http://schemas.microsoft.com/office/powerpoint/2010/main" val="4026414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7679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762000"/>
            <a:ext cx="4800600" cy="5594350"/>
          </a:xfrm>
        </p:spPr>
        <p:txBody>
          <a:bodyPr>
            <a:normAutofit lnSpcReduction="10000"/>
          </a:bodyPr>
          <a:lstStyle/>
          <a:p>
            <a:r>
              <a:rPr lang="en-US" dirty="0"/>
              <a:t>Drowning is a process</a:t>
            </a:r>
          </a:p>
          <a:p>
            <a:r>
              <a:rPr lang="en-US" dirty="0"/>
              <a:t>Drowning may result in death … or not</a:t>
            </a:r>
          </a:p>
          <a:p>
            <a:r>
              <a:rPr lang="en-US" dirty="0"/>
              <a:t>Drowning can happen anywhere liquid is present</a:t>
            </a:r>
          </a:p>
          <a:p>
            <a:r>
              <a:rPr lang="en-US" dirty="0"/>
              <a:t>Lifeguards prevent drownings</a:t>
            </a:r>
          </a:p>
          <a:p>
            <a:endParaRPr lang="en-US" dirty="0"/>
          </a:p>
          <a:p>
            <a:endParaRPr lang="en-US" dirty="0"/>
          </a:p>
          <a:p>
            <a:endParaRPr lang="en-US" dirty="0"/>
          </a:p>
        </p:txBody>
      </p:sp>
    </p:spTree>
    <p:extLst>
      <p:ext uri="{BB962C8B-B14F-4D97-AF65-F5344CB8AC3E}">
        <p14:creationId xmlns:p14="http://schemas.microsoft.com/office/powerpoint/2010/main" val="1707633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12" y="1010216"/>
            <a:ext cx="2941471" cy="1961584"/>
          </a:xfrm>
          <a:prstGeom prst="rect">
            <a:avLst/>
          </a:prstGeom>
        </p:spPr>
      </p:pic>
      <p:sp>
        <p:nvSpPr>
          <p:cNvPr id="5" name="TextBox 4"/>
          <p:cNvSpPr txBox="1"/>
          <p:nvPr/>
        </p:nvSpPr>
        <p:spPr>
          <a:xfrm>
            <a:off x="192556" y="1010216"/>
            <a:ext cx="1219200" cy="369332"/>
          </a:xfrm>
          <a:prstGeom prst="rect">
            <a:avLst/>
          </a:prstGeom>
          <a:noFill/>
        </p:spPr>
        <p:txBody>
          <a:bodyPr wrap="square" rtlCol="0">
            <a:spAutoFit/>
          </a:bodyPr>
          <a:lstStyle/>
          <a:p>
            <a:r>
              <a:rPr lang="en-US" dirty="0"/>
              <a:t>Swimming</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5854" y="1098694"/>
            <a:ext cx="2963816" cy="2222862"/>
          </a:xfrm>
          <a:prstGeom prst="rect">
            <a:avLst/>
          </a:prstGeom>
        </p:spPr>
      </p:pic>
      <p:sp>
        <p:nvSpPr>
          <p:cNvPr id="6" name="TextBox 5"/>
          <p:cNvSpPr txBox="1"/>
          <p:nvPr/>
        </p:nvSpPr>
        <p:spPr>
          <a:xfrm>
            <a:off x="6145854" y="1047250"/>
            <a:ext cx="2209800" cy="369332"/>
          </a:xfrm>
          <a:prstGeom prst="rect">
            <a:avLst/>
          </a:prstGeom>
          <a:noFill/>
        </p:spPr>
        <p:txBody>
          <a:bodyPr wrap="square" rtlCol="0">
            <a:spAutoFit/>
          </a:bodyPr>
          <a:lstStyle/>
          <a:p>
            <a:r>
              <a:rPr lang="en-US" dirty="0"/>
              <a:t>Recreational Boating</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3227" y="3901903"/>
            <a:ext cx="2628900" cy="1971675"/>
          </a:xfrm>
          <a:prstGeom prst="rect">
            <a:avLst/>
          </a:prstGeom>
        </p:spPr>
      </p:pic>
      <p:sp>
        <p:nvSpPr>
          <p:cNvPr id="8" name="TextBox 7"/>
          <p:cNvSpPr txBox="1"/>
          <p:nvPr/>
        </p:nvSpPr>
        <p:spPr>
          <a:xfrm>
            <a:off x="1853227" y="3901903"/>
            <a:ext cx="1528383" cy="369332"/>
          </a:xfrm>
          <a:prstGeom prst="rect">
            <a:avLst/>
          </a:prstGeom>
          <a:noFill/>
        </p:spPr>
        <p:txBody>
          <a:bodyPr wrap="square" rtlCol="0">
            <a:spAutoFit/>
          </a:bodyPr>
          <a:lstStyle/>
          <a:p>
            <a:r>
              <a:rPr lang="en-US" dirty="0">
                <a:solidFill>
                  <a:schemeClr val="bg1">
                    <a:lumMod val="95000"/>
                  </a:schemeClr>
                </a:solidFill>
              </a:rPr>
              <a:t>Scuba Diving</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0" y="3717237"/>
            <a:ext cx="3143324" cy="3140763"/>
          </a:xfrm>
          <a:prstGeom prst="rect">
            <a:avLst/>
          </a:prstGeom>
        </p:spPr>
      </p:pic>
      <p:sp>
        <p:nvSpPr>
          <p:cNvPr id="10" name="TextBox 9"/>
          <p:cNvSpPr txBox="1"/>
          <p:nvPr/>
        </p:nvSpPr>
        <p:spPr>
          <a:xfrm>
            <a:off x="5524500" y="3717237"/>
            <a:ext cx="1158165" cy="369332"/>
          </a:xfrm>
          <a:prstGeom prst="rect">
            <a:avLst/>
          </a:prstGeom>
          <a:noFill/>
        </p:spPr>
        <p:txBody>
          <a:bodyPr wrap="square" rtlCol="0">
            <a:spAutoFit/>
          </a:bodyPr>
          <a:lstStyle/>
          <a:p>
            <a:r>
              <a:rPr lang="en-US" dirty="0"/>
              <a:t>Diving</a:t>
            </a:r>
          </a:p>
        </p:txBody>
      </p:sp>
      <p:sp>
        <p:nvSpPr>
          <p:cNvPr id="12" name="Title 11"/>
          <p:cNvSpPr>
            <a:spLocks noGrp="1"/>
          </p:cNvSpPr>
          <p:nvPr>
            <p:ph type="title"/>
          </p:nvPr>
        </p:nvSpPr>
        <p:spPr/>
        <p:txBody>
          <a:bodyPr/>
          <a:lstStyle/>
          <a:p>
            <a:r>
              <a:rPr lang="en-US" dirty="0"/>
              <a:t>Activities Associated with Drowning</a:t>
            </a:r>
          </a:p>
        </p:txBody>
      </p:sp>
    </p:spTree>
    <p:extLst>
      <p:ext uri="{BB962C8B-B14F-4D97-AF65-F5344CB8AC3E}">
        <p14:creationId xmlns:p14="http://schemas.microsoft.com/office/powerpoint/2010/main" val="384650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Favorite of kids 7-17</a:t>
            </a:r>
          </a:p>
          <a:p>
            <a:r>
              <a:rPr lang="en-US" dirty="0"/>
              <a:t>Environmental factors</a:t>
            </a:r>
          </a:p>
          <a:p>
            <a:r>
              <a:rPr lang="en-US" dirty="0"/>
              <a:t>Non-environmental </a:t>
            </a:r>
          </a:p>
          <a:p>
            <a:endParaRPr lang="en-US" dirty="0"/>
          </a:p>
        </p:txBody>
      </p:sp>
      <p:sp>
        <p:nvSpPr>
          <p:cNvPr id="3" name="Title 2"/>
          <p:cNvSpPr>
            <a:spLocks noGrp="1"/>
          </p:cNvSpPr>
          <p:nvPr>
            <p:ph type="title"/>
          </p:nvPr>
        </p:nvSpPr>
        <p:spPr/>
        <p:txBody>
          <a:bodyPr/>
          <a:lstStyle/>
          <a:p>
            <a:r>
              <a:rPr lang="en-US" dirty="0"/>
              <a:t>Swimming</a:t>
            </a:r>
          </a:p>
        </p:txBody>
      </p:sp>
    </p:spTree>
    <p:extLst>
      <p:ext uri="{BB962C8B-B14F-4D97-AF65-F5344CB8AC3E}">
        <p14:creationId xmlns:p14="http://schemas.microsoft.com/office/powerpoint/2010/main" val="2861411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Popular</a:t>
            </a:r>
          </a:p>
          <a:p>
            <a:r>
              <a:rPr lang="en-US" dirty="0"/>
              <a:t>Fatalities occur in the hundreds by capsizing and leaving the vessel</a:t>
            </a:r>
          </a:p>
          <a:p>
            <a:r>
              <a:rPr lang="en-US" dirty="0"/>
              <a:t>Alcohol</a:t>
            </a:r>
          </a:p>
          <a:p>
            <a:r>
              <a:rPr lang="en-US" dirty="0"/>
              <a:t>Untrained operators</a:t>
            </a:r>
          </a:p>
          <a:p>
            <a:pPr marL="0" indent="0">
              <a:buNone/>
            </a:pPr>
            <a:endParaRPr lang="en-US" dirty="0"/>
          </a:p>
        </p:txBody>
      </p:sp>
      <p:sp>
        <p:nvSpPr>
          <p:cNvPr id="3" name="Title 2"/>
          <p:cNvSpPr>
            <a:spLocks noGrp="1"/>
          </p:cNvSpPr>
          <p:nvPr>
            <p:ph type="title"/>
          </p:nvPr>
        </p:nvSpPr>
        <p:spPr/>
        <p:txBody>
          <a:bodyPr/>
          <a:lstStyle/>
          <a:p>
            <a:r>
              <a:rPr lang="en-US" dirty="0"/>
              <a:t>Recreational Boating</a:t>
            </a:r>
          </a:p>
        </p:txBody>
      </p:sp>
    </p:spTree>
    <p:extLst>
      <p:ext uri="{BB962C8B-B14F-4D97-AF65-F5344CB8AC3E}">
        <p14:creationId xmlns:p14="http://schemas.microsoft.com/office/powerpoint/2010/main" val="2720266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Striking the bottom</a:t>
            </a:r>
          </a:p>
          <a:p>
            <a:endParaRPr lang="en-US" dirty="0"/>
          </a:p>
        </p:txBody>
      </p:sp>
      <p:sp>
        <p:nvSpPr>
          <p:cNvPr id="3" name="Title 2"/>
          <p:cNvSpPr>
            <a:spLocks noGrp="1"/>
          </p:cNvSpPr>
          <p:nvPr>
            <p:ph type="title"/>
          </p:nvPr>
        </p:nvSpPr>
        <p:spPr/>
        <p:txBody>
          <a:bodyPr/>
          <a:lstStyle/>
          <a:p>
            <a:r>
              <a:rPr lang="en-US" dirty="0"/>
              <a:t>Diving</a:t>
            </a:r>
          </a:p>
        </p:txBody>
      </p:sp>
    </p:spTree>
    <p:extLst>
      <p:ext uri="{BB962C8B-B14F-4D97-AF65-F5344CB8AC3E}">
        <p14:creationId xmlns:p14="http://schemas.microsoft.com/office/powerpoint/2010/main" val="1535985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Alcohol use is involved in up to 70% of adolescent and adult deaths associated with water recreation.</a:t>
            </a:r>
          </a:p>
          <a:p>
            <a:endParaRPr lang="en-US" dirty="0"/>
          </a:p>
        </p:txBody>
      </p:sp>
    </p:spTree>
    <p:extLst>
      <p:ext uri="{BB962C8B-B14F-4D97-AF65-F5344CB8AC3E}">
        <p14:creationId xmlns:p14="http://schemas.microsoft.com/office/powerpoint/2010/main" val="729326093"/>
      </p:ext>
    </p:extLst>
  </p:cSld>
  <p:clrMapOvr>
    <a:masterClrMapping/>
  </p:clrMapOvr>
  <p:transition spd="slow">
    <p:push dir="u"/>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14120</TotalTime>
  <Words>2322</Words>
  <Application>Microsoft Office PowerPoint</Application>
  <PresentationFormat>On-screen Show (4:3)</PresentationFormat>
  <Paragraphs>223</Paragraphs>
  <Slides>33</Slides>
  <Notes>23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Calibri</vt:lpstr>
      <vt:lpstr>Custom Design</vt:lpstr>
      <vt:lpstr>Office Theme</vt:lpstr>
      <vt:lpstr>Chapter 8: Drowning</vt:lpstr>
      <vt:lpstr>PowerPoint Presentation</vt:lpstr>
      <vt:lpstr>Drowning</vt:lpstr>
      <vt:lpstr>PowerPoint Presentation</vt:lpstr>
      <vt:lpstr>Activities Associated with Drowning</vt:lpstr>
      <vt:lpstr>Swimming</vt:lpstr>
      <vt:lpstr>Recreational Boating</vt:lpstr>
      <vt:lpstr>Diving</vt:lpstr>
      <vt:lpstr>PowerPoint Presentation</vt:lpstr>
      <vt:lpstr>Scuba Diving</vt:lpstr>
      <vt:lpstr>Higher Risk Populations</vt:lpstr>
      <vt:lpstr>Youth</vt:lpstr>
      <vt:lpstr>Males</vt:lpstr>
      <vt:lpstr>Race and Ethnicity</vt:lpstr>
      <vt:lpstr>Epilepsy</vt:lpstr>
      <vt:lpstr>Drowning Stages</vt:lpstr>
      <vt:lpstr>Distress Stage</vt:lpstr>
      <vt:lpstr>Panic Stage</vt:lpstr>
      <vt:lpstr>Submersion</vt:lpstr>
      <vt:lpstr>The Pathophysiology of Drowning</vt:lpstr>
      <vt:lpstr>Water Aspiration and Water Ingestion</vt:lpstr>
      <vt:lpstr>Hypoxia</vt:lpstr>
      <vt:lpstr>Hypoxia (cont.)</vt:lpstr>
      <vt:lpstr>Suffocation</vt:lpstr>
      <vt:lpstr>Effects of Freshwater and Seawater Drowning </vt:lpstr>
      <vt:lpstr>Actions of Lifeguards in Rescue and Resuscitation </vt:lpstr>
      <vt:lpstr>PowerPoint Presentation</vt:lpstr>
      <vt:lpstr>Abdominal Thrusts</vt:lpstr>
      <vt:lpstr>Sudden Submersion Syndrome</vt:lpstr>
      <vt:lpstr>Hypoxic Blackout</vt:lpstr>
      <vt:lpstr>Delayed Effects</vt:lpstr>
      <vt:lpstr>AED’s</vt:lpstr>
      <vt:lpstr>PowerPoint Presentation</vt:lpstr>
    </vt:vector>
  </TitlesOfParts>
  <Company>City of Evanston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Abajian, Adam</dc:creator>
  <cp:lastModifiedBy>B. Chris Brewster</cp:lastModifiedBy>
  <cp:revision>538</cp:revision>
  <dcterms:created xsi:type="dcterms:W3CDTF">2016-10-05T17:47:24Z</dcterms:created>
  <dcterms:modified xsi:type="dcterms:W3CDTF">2017-03-10T15:31:35Z</dcterms:modified>
</cp:coreProperties>
</file>