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93" r:id="rId2"/>
  </p:sldMasterIdLst>
  <p:notesMasterIdLst>
    <p:notesMasterId r:id="rId37"/>
  </p:notesMasterIdLst>
  <p:handoutMasterIdLst>
    <p:handoutMasterId r:id="rId38"/>
  </p:handoutMasterIdLst>
  <p:sldIdLst>
    <p:sldId id="277" r:id="rId3"/>
    <p:sldId id="280" r:id="rId4"/>
    <p:sldId id="283" r:id="rId5"/>
    <p:sldId id="281" r:id="rId6"/>
    <p:sldId id="333" r:id="rId7"/>
    <p:sldId id="284" r:id="rId8"/>
    <p:sldId id="279" r:id="rId9"/>
    <p:sldId id="287" r:id="rId10"/>
    <p:sldId id="286" r:id="rId11"/>
    <p:sldId id="297" r:id="rId12"/>
    <p:sldId id="298" r:id="rId13"/>
    <p:sldId id="300" r:id="rId14"/>
    <p:sldId id="332" r:id="rId15"/>
    <p:sldId id="304" r:id="rId16"/>
    <p:sldId id="293" r:id="rId17"/>
    <p:sldId id="305" r:id="rId18"/>
    <p:sldId id="331" r:id="rId19"/>
    <p:sldId id="306" r:id="rId20"/>
    <p:sldId id="307" r:id="rId21"/>
    <p:sldId id="310" r:id="rId22"/>
    <p:sldId id="312" r:id="rId23"/>
    <p:sldId id="315" r:id="rId24"/>
    <p:sldId id="317" r:id="rId25"/>
    <p:sldId id="319" r:id="rId26"/>
    <p:sldId id="320" r:id="rId27"/>
    <p:sldId id="321" r:id="rId28"/>
    <p:sldId id="835" r:id="rId29"/>
    <p:sldId id="325" r:id="rId30"/>
    <p:sldId id="326" r:id="rId31"/>
    <p:sldId id="327" r:id="rId32"/>
    <p:sldId id="328" r:id="rId33"/>
    <p:sldId id="329" r:id="rId34"/>
    <p:sldId id="330" r:id="rId35"/>
    <p:sldId id="33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 Chris Brewster" initials="BCB" lastIdx="18" clrIdx="0">
    <p:extLst>
      <p:ext uri="{19B8F6BF-5375-455C-9EA6-DF929625EA0E}">
        <p15:presenceInfo xmlns:p15="http://schemas.microsoft.com/office/powerpoint/2012/main" userId="d3c440e2b8f28f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79705" autoAdjust="0"/>
  </p:normalViewPr>
  <p:slideViewPr>
    <p:cSldViewPr>
      <p:cViewPr varScale="1">
        <p:scale>
          <a:sx n="69" d="100"/>
          <a:sy n="69" d="100"/>
        </p:scale>
        <p:origin x="2050" y="67"/>
      </p:cViewPr>
      <p:guideLst>
        <p:guide orient="horz" pos="2160"/>
        <p:guide pos="2880"/>
      </p:guideLst>
    </p:cSldViewPr>
  </p:slideViewPr>
  <p:outlineViewPr>
    <p:cViewPr>
      <p:scale>
        <a:sx n="33" d="100"/>
        <a:sy n="33" d="100"/>
      </p:scale>
      <p:origin x="0" y="-523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E2156-0EAA-456C-8CA0-9576374596E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9CDABE5A-3896-417E-B117-0CC3A8DA621D}">
      <dgm:prSet phldrT="[Text]"/>
      <dgm:spPr/>
      <dgm:t>
        <a:bodyPr/>
        <a:lstStyle/>
        <a:p>
          <a:r>
            <a:rPr lang="en-US" dirty="0"/>
            <a:t>1956 - The Surf Life Saving Association of America</a:t>
          </a:r>
        </a:p>
      </dgm:t>
    </dgm:pt>
    <dgm:pt modelId="{2CD00701-3512-470E-B7AE-5A146029DEF3}" type="parTrans" cxnId="{4D3F9544-7C23-46BF-93C5-74B5C00C9706}">
      <dgm:prSet/>
      <dgm:spPr/>
      <dgm:t>
        <a:bodyPr/>
        <a:lstStyle/>
        <a:p>
          <a:endParaRPr lang="en-US"/>
        </a:p>
      </dgm:t>
    </dgm:pt>
    <dgm:pt modelId="{029809B5-D673-47D7-B700-E26AB9A4F3B3}" type="sibTrans" cxnId="{4D3F9544-7C23-46BF-93C5-74B5C00C9706}">
      <dgm:prSet/>
      <dgm:spPr/>
      <dgm:t>
        <a:bodyPr/>
        <a:lstStyle/>
        <a:p>
          <a:endParaRPr lang="en-US"/>
        </a:p>
      </dgm:t>
    </dgm:pt>
    <dgm:pt modelId="{9C0AFDE6-6665-440C-86D7-73D28CFB28EB}">
      <dgm:prSet phldrT="[Text]"/>
      <dgm:spPr/>
      <dgm:t>
        <a:bodyPr/>
        <a:lstStyle/>
        <a:p>
          <a:r>
            <a:rPr lang="en-US" dirty="0"/>
            <a:t>1964 - The National Surf Lifesaving Association</a:t>
          </a:r>
        </a:p>
      </dgm:t>
    </dgm:pt>
    <dgm:pt modelId="{38184152-9172-44F0-B95B-54F57648E3DF}" type="parTrans" cxnId="{A35CDB35-E808-45EF-8F99-956168B2D42C}">
      <dgm:prSet/>
      <dgm:spPr/>
      <dgm:t>
        <a:bodyPr/>
        <a:lstStyle/>
        <a:p>
          <a:endParaRPr lang="en-US"/>
        </a:p>
      </dgm:t>
    </dgm:pt>
    <dgm:pt modelId="{F858E42B-6574-4155-9E16-57F4DE897FC8}" type="sibTrans" cxnId="{A35CDB35-E808-45EF-8F99-956168B2D42C}">
      <dgm:prSet/>
      <dgm:spPr/>
      <dgm:t>
        <a:bodyPr/>
        <a:lstStyle/>
        <a:p>
          <a:endParaRPr lang="en-US"/>
        </a:p>
      </dgm:t>
    </dgm:pt>
    <dgm:pt modelId="{1874DDC5-C814-4894-AF2F-B6682FC69F61}">
      <dgm:prSet phldrT="[Text]"/>
      <dgm:spPr/>
      <dgm:t>
        <a:bodyPr/>
        <a:lstStyle/>
        <a:p>
          <a:r>
            <a:rPr lang="en-US" dirty="0"/>
            <a:t>1979 – The United States Lifesaving Association</a:t>
          </a:r>
        </a:p>
      </dgm:t>
    </dgm:pt>
    <dgm:pt modelId="{55BF42B3-21BE-4A2E-B02D-5DA8A1F68B7D}" type="parTrans" cxnId="{CB2E9727-4435-4E2C-8DD8-814734997694}">
      <dgm:prSet/>
      <dgm:spPr/>
      <dgm:t>
        <a:bodyPr/>
        <a:lstStyle/>
        <a:p>
          <a:endParaRPr lang="en-US"/>
        </a:p>
      </dgm:t>
    </dgm:pt>
    <dgm:pt modelId="{02538FCB-AB8E-4104-A105-C6D87518035A}" type="sibTrans" cxnId="{CB2E9727-4435-4E2C-8DD8-814734997694}">
      <dgm:prSet/>
      <dgm:spPr/>
      <dgm:t>
        <a:bodyPr/>
        <a:lstStyle/>
        <a:p>
          <a:endParaRPr lang="en-US"/>
        </a:p>
      </dgm:t>
    </dgm:pt>
    <dgm:pt modelId="{BD9AD37D-F908-4B79-ACA8-0E84DDB9CDAF}">
      <dgm:prSet/>
      <dgm:spPr/>
      <dgm:t>
        <a:bodyPr/>
        <a:lstStyle/>
        <a:p>
          <a:r>
            <a:rPr lang="en-US" dirty="0"/>
            <a:t>2016 The USLA Helps Establish Water Safety USA</a:t>
          </a:r>
        </a:p>
      </dgm:t>
    </dgm:pt>
    <dgm:pt modelId="{B3D541AB-1665-46FA-A857-3377EF9F893A}" type="parTrans" cxnId="{BBC300F7-4052-4F8C-AFAF-166498EE7453}">
      <dgm:prSet/>
      <dgm:spPr/>
      <dgm:t>
        <a:bodyPr/>
        <a:lstStyle/>
        <a:p>
          <a:endParaRPr lang="en-US"/>
        </a:p>
      </dgm:t>
    </dgm:pt>
    <dgm:pt modelId="{BD750335-0012-4EE4-93D0-521788FC5A3A}" type="sibTrans" cxnId="{BBC300F7-4052-4F8C-AFAF-166498EE7453}">
      <dgm:prSet/>
      <dgm:spPr/>
      <dgm:t>
        <a:bodyPr/>
        <a:lstStyle/>
        <a:p>
          <a:endParaRPr lang="en-US"/>
        </a:p>
      </dgm:t>
    </dgm:pt>
    <dgm:pt modelId="{8A7D570E-7043-4849-BD16-5B34FC10FC46}" type="pres">
      <dgm:prSet presAssocID="{8C4E2156-0EAA-456C-8CA0-9576374596E1}" presName="Name0" presStyleCnt="0">
        <dgm:presLayoutVars>
          <dgm:dir/>
          <dgm:resizeHandles val="exact"/>
        </dgm:presLayoutVars>
      </dgm:prSet>
      <dgm:spPr/>
    </dgm:pt>
    <dgm:pt modelId="{336C205A-2B26-4515-BD1C-41A735848636}" type="pres">
      <dgm:prSet presAssocID="{8C4E2156-0EAA-456C-8CA0-9576374596E1}" presName="arrow" presStyleLbl="bgShp" presStyleIdx="0" presStyleCnt="1"/>
      <dgm:spPr/>
    </dgm:pt>
    <dgm:pt modelId="{0F153321-264B-43E8-AADB-F27C9BB14D52}" type="pres">
      <dgm:prSet presAssocID="{8C4E2156-0EAA-456C-8CA0-9576374596E1}" presName="points" presStyleCnt="0"/>
      <dgm:spPr/>
    </dgm:pt>
    <dgm:pt modelId="{69776059-2350-4301-AB1B-489D1C007DB7}" type="pres">
      <dgm:prSet presAssocID="{9CDABE5A-3896-417E-B117-0CC3A8DA621D}" presName="compositeA" presStyleCnt="0"/>
      <dgm:spPr/>
    </dgm:pt>
    <dgm:pt modelId="{56698959-5EC7-4018-A139-D1D50A1C634D}" type="pres">
      <dgm:prSet presAssocID="{9CDABE5A-3896-417E-B117-0CC3A8DA621D}" presName="textA" presStyleLbl="revTx" presStyleIdx="0" presStyleCnt="4">
        <dgm:presLayoutVars>
          <dgm:bulletEnabled val="1"/>
        </dgm:presLayoutVars>
      </dgm:prSet>
      <dgm:spPr/>
    </dgm:pt>
    <dgm:pt modelId="{C642ED9A-6A32-4948-A9C2-4D9CDD71B42E}" type="pres">
      <dgm:prSet presAssocID="{9CDABE5A-3896-417E-B117-0CC3A8DA621D}" presName="circleA" presStyleLbl="node1" presStyleIdx="0" presStyleCnt="4"/>
      <dgm:spPr/>
    </dgm:pt>
    <dgm:pt modelId="{38153AB5-3F26-4EE1-82F8-C6EB011B8BC4}" type="pres">
      <dgm:prSet presAssocID="{9CDABE5A-3896-417E-B117-0CC3A8DA621D}" presName="spaceA" presStyleCnt="0"/>
      <dgm:spPr/>
    </dgm:pt>
    <dgm:pt modelId="{E7A3E99B-14AB-4722-B822-CA3432F922BE}" type="pres">
      <dgm:prSet presAssocID="{029809B5-D673-47D7-B700-E26AB9A4F3B3}" presName="space" presStyleCnt="0"/>
      <dgm:spPr/>
    </dgm:pt>
    <dgm:pt modelId="{A37302A2-EDF6-4B8E-91CE-C7BB0A83FF1A}" type="pres">
      <dgm:prSet presAssocID="{9C0AFDE6-6665-440C-86D7-73D28CFB28EB}" presName="compositeB" presStyleCnt="0"/>
      <dgm:spPr/>
    </dgm:pt>
    <dgm:pt modelId="{C5FA61E7-EA3B-474B-8779-BC0971DE104F}" type="pres">
      <dgm:prSet presAssocID="{9C0AFDE6-6665-440C-86D7-73D28CFB28EB}" presName="textB" presStyleLbl="revTx" presStyleIdx="1" presStyleCnt="4" custLinFactNeighborX="-45923" custLinFactNeighborY="-1562">
        <dgm:presLayoutVars>
          <dgm:bulletEnabled val="1"/>
        </dgm:presLayoutVars>
      </dgm:prSet>
      <dgm:spPr/>
    </dgm:pt>
    <dgm:pt modelId="{9626FA4D-18EF-48B0-92E1-92D5E5D7A549}" type="pres">
      <dgm:prSet presAssocID="{9C0AFDE6-6665-440C-86D7-73D28CFB28EB}" presName="circleB" presStyleLbl="node1" presStyleIdx="1" presStyleCnt="4" custLinFactX="-100000" custLinFactNeighborX="-124728" custLinFactNeighborY="-6250"/>
      <dgm:spPr/>
    </dgm:pt>
    <dgm:pt modelId="{4887BDC0-283F-4085-961F-2E420B13B759}" type="pres">
      <dgm:prSet presAssocID="{9C0AFDE6-6665-440C-86D7-73D28CFB28EB}" presName="spaceB" presStyleCnt="0"/>
      <dgm:spPr/>
    </dgm:pt>
    <dgm:pt modelId="{CDBF3331-7E7C-4987-865A-38BAB1245EEA}" type="pres">
      <dgm:prSet presAssocID="{F858E42B-6574-4155-9E16-57F4DE897FC8}" presName="space" presStyleCnt="0"/>
      <dgm:spPr/>
    </dgm:pt>
    <dgm:pt modelId="{A890FFE4-1FAB-4CF1-83E9-AEC2A46349AB}" type="pres">
      <dgm:prSet presAssocID="{1874DDC5-C814-4894-AF2F-B6682FC69F61}" presName="compositeA" presStyleCnt="0"/>
      <dgm:spPr/>
    </dgm:pt>
    <dgm:pt modelId="{D8C02271-2530-475B-833D-BDA66A67E55B}" type="pres">
      <dgm:prSet presAssocID="{1874DDC5-C814-4894-AF2F-B6682FC69F61}" presName="textA" presStyleLbl="revTx" presStyleIdx="2" presStyleCnt="4" custLinFactNeighborX="-74700" custLinFactNeighborY="-1563">
        <dgm:presLayoutVars>
          <dgm:bulletEnabled val="1"/>
        </dgm:presLayoutVars>
      </dgm:prSet>
      <dgm:spPr/>
    </dgm:pt>
    <dgm:pt modelId="{E81B9C00-E3EC-43F7-AB55-6FE13FFF8E92}" type="pres">
      <dgm:prSet presAssocID="{1874DDC5-C814-4894-AF2F-B6682FC69F61}" presName="circleA" presStyleLbl="node1" presStyleIdx="2" presStyleCnt="4" custLinFactX="-152146" custLinFactNeighborX="-200000" custLinFactNeighborY="-6250"/>
      <dgm:spPr/>
    </dgm:pt>
    <dgm:pt modelId="{AF49D258-5E49-48AD-9E5D-2B9A871287D3}" type="pres">
      <dgm:prSet presAssocID="{1874DDC5-C814-4894-AF2F-B6682FC69F61}" presName="spaceA" presStyleCnt="0"/>
      <dgm:spPr/>
    </dgm:pt>
    <dgm:pt modelId="{4DCA77DE-CF4E-4F52-886E-C8899552079D}" type="pres">
      <dgm:prSet presAssocID="{02538FCB-AB8E-4104-A105-C6D87518035A}" presName="space" presStyleCnt="0"/>
      <dgm:spPr/>
    </dgm:pt>
    <dgm:pt modelId="{C9E78118-73F5-4579-89BC-2FAF9BE3056D}" type="pres">
      <dgm:prSet presAssocID="{BD9AD37D-F908-4B79-ACA8-0E84DDB9CDAF}" presName="compositeB" presStyleCnt="0"/>
      <dgm:spPr/>
    </dgm:pt>
    <dgm:pt modelId="{AC2D9DBB-B681-4079-A7E8-D36CD1009CBF}" type="pres">
      <dgm:prSet presAssocID="{BD9AD37D-F908-4B79-ACA8-0E84DDB9CDAF}" presName="textB" presStyleLbl="revTx" presStyleIdx="3" presStyleCnt="4">
        <dgm:presLayoutVars>
          <dgm:bulletEnabled val="1"/>
        </dgm:presLayoutVars>
      </dgm:prSet>
      <dgm:spPr/>
    </dgm:pt>
    <dgm:pt modelId="{AC577287-36E0-41B9-9698-3CD4BEB8F07A}" type="pres">
      <dgm:prSet presAssocID="{BD9AD37D-F908-4B79-ACA8-0E84DDB9CDAF}" presName="circleB" presStyleLbl="node1" presStyleIdx="3" presStyleCnt="4"/>
      <dgm:spPr/>
    </dgm:pt>
    <dgm:pt modelId="{79C3FE2C-4D73-42B5-8C1F-A9027951BB7C}" type="pres">
      <dgm:prSet presAssocID="{BD9AD37D-F908-4B79-ACA8-0E84DDB9CDAF}" presName="spaceB" presStyleCnt="0"/>
      <dgm:spPr/>
    </dgm:pt>
  </dgm:ptLst>
  <dgm:cxnLst>
    <dgm:cxn modelId="{00B3F722-D079-448E-94C5-63D3A3A6FAB3}" type="presOf" srcId="{8C4E2156-0EAA-456C-8CA0-9576374596E1}" destId="{8A7D570E-7043-4849-BD16-5B34FC10FC46}" srcOrd="0" destOrd="0" presId="urn:microsoft.com/office/officeart/2005/8/layout/hProcess11"/>
    <dgm:cxn modelId="{BB29E726-BA61-4155-B3EE-36724EEE890A}" type="presOf" srcId="{9CDABE5A-3896-417E-B117-0CC3A8DA621D}" destId="{56698959-5EC7-4018-A139-D1D50A1C634D}" srcOrd="0" destOrd="0" presId="urn:microsoft.com/office/officeart/2005/8/layout/hProcess11"/>
    <dgm:cxn modelId="{CB2E9727-4435-4E2C-8DD8-814734997694}" srcId="{8C4E2156-0EAA-456C-8CA0-9576374596E1}" destId="{1874DDC5-C814-4894-AF2F-B6682FC69F61}" srcOrd="2" destOrd="0" parTransId="{55BF42B3-21BE-4A2E-B02D-5DA8A1F68B7D}" sibTransId="{02538FCB-AB8E-4104-A105-C6D87518035A}"/>
    <dgm:cxn modelId="{A35CDB35-E808-45EF-8F99-956168B2D42C}" srcId="{8C4E2156-0EAA-456C-8CA0-9576374596E1}" destId="{9C0AFDE6-6665-440C-86D7-73D28CFB28EB}" srcOrd="1" destOrd="0" parTransId="{38184152-9172-44F0-B95B-54F57648E3DF}" sibTransId="{F858E42B-6574-4155-9E16-57F4DE897FC8}"/>
    <dgm:cxn modelId="{778DE33F-4DA7-473B-B4A6-CA3E0AA4B83E}" type="presOf" srcId="{9C0AFDE6-6665-440C-86D7-73D28CFB28EB}" destId="{C5FA61E7-EA3B-474B-8779-BC0971DE104F}" srcOrd="0" destOrd="0" presId="urn:microsoft.com/office/officeart/2005/8/layout/hProcess11"/>
    <dgm:cxn modelId="{4D3F9544-7C23-46BF-93C5-74B5C00C9706}" srcId="{8C4E2156-0EAA-456C-8CA0-9576374596E1}" destId="{9CDABE5A-3896-417E-B117-0CC3A8DA621D}" srcOrd="0" destOrd="0" parTransId="{2CD00701-3512-470E-B7AE-5A146029DEF3}" sibTransId="{029809B5-D673-47D7-B700-E26AB9A4F3B3}"/>
    <dgm:cxn modelId="{20871AA5-F317-47CD-B072-3AB0FA38AD4A}" type="presOf" srcId="{BD9AD37D-F908-4B79-ACA8-0E84DDB9CDAF}" destId="{AC2D9DBB-B681-4079-A7E8-D36CD1009CBF}" srcOrd="0" destOrd="0" presId="urn:microsoft.com/office/officeart/2005/8/layout/hProcess11"/>
    <dgm:cxn modelId="{F2F013E7-712A-404E-8D48-8AA202E00664}" type="presOf" srcId="{1874DDC5-C814-4894-AF2F-B6682FC69F61}" destId="{D8C02271-2530-475B-833D-BDA66A67E55B}" srcOrd="0" destOrd="0" presId="urn:microsoft.com/office/officeart/2005/8/layout/hProcess11"/>
    <dgm:cxn modelId="{BBC300F7-4052-4F8C-AFAF-166498EE7453}" srcId="{8C4E2156-0EAA-456C-8CA0-9576374596E1}" destId="{BD9AD37D-F908-4B79-ACA8-0E84DDB9CDAF}" srcOrd="3" destOrd="0" parTransId="{B3D541AB-1665-46FA-A857-3377EF9F893A}" sibTransId="{BD750335-0012-4EE4-93D0-521788FC5A3A}"/>
    <dgm:cxn modelId="{C44A3733-B88A-4997-8ABB-DB3AB8A0E3FE}" type="presParOf" srcId="{8A7D570E-7043-4849-BD16-5B34FC10FC46}" destId="{336C205A-2B26-4515-BD1C-41A735848636}" srcOrd="0" destOrd="0" presId="urn:microsoft.com/office/officeart/2005/8/layout/hProcess11"/>
    <dgm:cxn modelId="{A74CD3AB-BB8D-487E-959B-7F55789DE885}" type="presParOf" srcId="{8A7D570E-7043-4849-BD16-5B34FC10FC46}" destId="{0F153321-264B-43E8-AADB-F27C9BB14D52}" srcOrd="1" destOrd="0" presId="urn:microsoft.com/office/officeart/2005/8/layout/hProcess11"/>
    <dgm:cxn modelId="{1B41FB96-9448-4C06-B873-1FCF1847FF4F}" type="presParOf" srcId="{0F153321-264B-43E8-AADB-F27C9BB14D52}" destId="{69776059-2350-4301-AB1B-489D1C007DB7}" srcOrd="0" destOrd="0" presId="urn:microsoft.com/office/officeart/2005/8/layout/hProcess11"/>
    <dgm:cxn modelId="{B884F3C2-0D45-4AFE-9D58-3235D21330CF}" type="presParOf" srcId="{69776059-2350-4301-AB1B-489D1C007DB7}" destId="{56698959-5EC7-4018-A139-D1D50A1C634D}" srcOrd="0" destOrd="0" presId="urn:microsoft.com/office/officeart/2005/8/layout/hProcess11"/>
    <dgm:cxn modelId="{90AFB411-C7DD-4F5E-8B88-DE7F3C2F595F}" type="presParOf" srcId="{69776059-2350-4301-AB1B-489D1C007DB7}" destId="{C642ED9A-6A32-4948-A9C2-4D9CDD71B42E}" srcOrd="1" destOrd="0" presId="urn:microsoft.com/office/officeart/2005/8/layout/hProcess11"/>
    <dgm:cxn modelId="{9B452C82-13F6-42CB-9E75-37A7BB788A9E}" type="presParOf" srcId="{69776059-2350-4301-AB1B-489D1C007DB7}" destId="{38153AB5-3F26-4EE1-82F8-C6EB011B8BC4}" srcOrd="2" destOrd="0" presId="urn:microsoft.com/office/officeart/2005/8/layout/hProcess11"/>
    <dgm:cxn modelId="{48F1986C-9838-4E3B-8830-E9BDF649CAAC}" type="presParOf" srcId="{0F153321-264B-43E8-AADB-F27C9BB14D52}" destId="{E7A3E99B-14AB-4722-B822-CA3432F922BE}" srcOrd="1" destOrd="0" presId="urn:microsoft.com/office/officeart/2005/8/layout/hProcess11"/>
    <dgm:cxn modelId="{C254BAA3-8BE8-49CD-9E8C-A9D7EC5598E3}" type="presParOf" srcId="{0F153321-264B-43E8-AADB-F27C9BB14D52}" destId="{A37302A2-EDF6-4B8E-91CE-C7BB0A83FF1A}" srcOrd="2" destOrd="0" presId="urn:microsoft.com/office/officeart/2005/8/layout/hProcess11"/>
    <dgm:cxn modelId="{06902804-2BB2-4CC5-AA87-75CBAB84A5FB}" type="presParOf" srcId="{A37302A2-EDF6-4B8E-91CE-C7BB0A83FF1A}" destId="{C5FA61E7-EA3B-474B-8779-BC0971DE104F}" srcOrd="0" destOrd="0" presId="urn:microsoft.com/office/officeart/2005/8/layout/hProcess11"/>
    <dgm:cxn modelId="{3BD85E8B-DCEA-406D-B347-3E1133F3BD16}" type="presParOf" srcId="{A37302A2-EDF6-4B8E-91CE-C7BB0A83FF1A}" destId="{9626FA4D-18EF-48B0-92E1-92D5E5D7A549}" srcOrd="1" destOrd="0" presId="urn:microsoft.com/office/officeart/2005/8/layout/hProcess11"/>
    <dgm:cxn modelId="{B402503B-7B4D-44E1-94C1-A239A8E87FCA}" type="presParOf" srcId="{A37302A2-EDF6-4B8E-91CE-C7BB0A83FF1A}" destId="{4887BDC0-283F-4085-961F-2E420B13B759}" srcOrd="2" destOrd="0" presId="urn:microsoft.com/office/officeart/2005/8/layout/hProcess11"/>
    <dgm:cxn modelId="{25F9C148-C575-461E-B5D6-685BCA534689}" type="presParOf" srcId="{0F153321-264B-43E8-AADB-F27C9BB14D52}" destId="{CDBF3331-7E7C-4987-865A-38BAB1245EEA}" srcOrd="3" destOrd="0" presId="urn:microsoft.com/office/officeart/2005/8/layout/hProcess11"/>
    <dgm:cxn modelId="{DFF2C9F1-67B2-4ECD-9984-F0F45966ECA6}" type="presParOf" srcId="{0F153321-264B-43E8-AADB-F27C9BB14D52}" destId="{A890FFE4-1FAB-4CF1-83E9-AEC2A46349AB}" srcOrd="4" destOrd="0" presId="urn:microsoft.com/office/officeart/2005/8/layout/hProcess11"/>
    <dgm:cxn modelId="{78918736-52B3-4A2C-88C3-6B5CBCC69856}" type="presParOf" srcId="{A890FFE4-1FAB-4CF1-83E9-AEC2A46349AB}" destId="{D8C02271-2530-475B-833D-BDA66A67E55B}" srcOrd="0" destOrd="0" presId="urn:microsoft.com/office/officeart/2005/8/layout/hProcess11"/>
    <dgm:cxn modelId="{0510E212-7887-4FC2-858C-82B9934D2FD0}" type="presParOf" srcId="{A890FFE4-1FAB-4CF1-83E9-AEC2A46349AB}" destId="{E81B9C00-E3EC-43F7-AB55-6FE13FFF8E92}" srcOrd="1" destOrd="0" presId="urn:microsoft.com/office/officeart/2005/8/layout/hProcess11"/>
    <dgm:cxn modelId="{D77B337E-5144-4252-A91C-7C1F187D07D3}" type="presParOf" srcId="{A890FFE4-1FAB-4CF1-83E9-AEC2A46349AB}" destId="{AF49D258-5E49-48AD-9E5D-2B9A871287D3}" srcOrd="2" destOrd="0" presId="urn:microsoft.com/office/officeart/2005/8/layout/hProcess11"/>
    <dgm:cxn modelId="{08AA0DBA-429A-465C-A08A-67CA332E1A2A}" type="presParOf" srcId="{0F153321-264B-43E8-AADB-F27C9BB14D52}" destId="{4DCA77DE-CF4E-4F52-886E-C8899552079D}" srcOrd="5" destOrd="0" presId="urn:microsoft.com/office/officeart/2005/8/layout/hProcess11"/>
    <dgm:cxn modelId="{75415D78-DAB7-4575-B19B-E744E9B7EDE7}" type="presParOf" srcId="{0F153321-264B-43E8-AADB-F27C9BB14D52}" destId="{C9E78118-73F5-4579-89BC-2FAF9BE3056D}" srcOrd="6" destOrd="0" presId="urn:microsoft.com/office/officeart/2005/8/layout/hProcess11"/>
    <dgm:cxn modelId="{B7EC7834-E5E4-4CD2-91D4-6EE298322112}" type="presParOf" srcId="{C9E78118-73F5-4579-89BC-2FAF9BE3056D}" destId="{AC2D9DBB-B681-4079-A7E8-D36CD1009CBF}" srcOrd="0" destOrd="0" presId="urn:microsoft.com/office/officeart/2005/8/layout/hProcess11"/>
    <dgm:cxn modelId="{08681719-5F29-4C1F-99C7-AD5EEB5BD585}" type="presParOf" srcId="{C9E78118-73F5-4579-89BC-2FAF9BE3056D}" destId="{AC577287-36E0-41B9-9698-3CD4BEB8F07A}" srcOrd="1" destOrd="0" presId="urn:microsoft.com/office/officeart/2005/8/layout/hProcess11"/>
    <dgm:cxn modelId="{523E7833-4F2F-4713-8EA1-E74A9961D3CB}" type="presParOf" srcId="{C9E78118-73F5-4579-89BC-2FAF9BE3056D}" destId="{79C3FE2C-4D73-42B5-8C1F-A9027951BB7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4E2156-0EAA-456C-8CA0-9576374596E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A8AB8197-838F-4571-809E-6E965D10F8C8}">
      <dgm:prSet custT="1"/>
      <dgm:spPr/>
      <dgm:t>
        <a:bodyPr/>
        <a:lstStyle/>
        <a:p>
          <a:r>
            <a:rPr lang="en-US" sz="1600" dirty="0">
              <a:latin typeface="Arial" panose="020B0604020202020204" pitchFamily="34" charset="0"/>
              <a:cs typeface="Arial" panose="020B0604020202020204" pitchFamily="34" charset="0"/>
            </a:rPr>
            <a:t>1980 - </a:t>
          </a:r>
          <a:r>
            <a:rPr lang="en-US" sz="1600" i="1" dirty="0">
              <a:solidFill>
                <a:schemeClr val="tx1"/>
              </a:solidFill>
              <a:effectLst/>
              <a:latin typeface="+mn-lt"/>
              <a:ea typeface="+mn-ea"/>
              <a:cs typeface="+mn-cs"/>
            </a:rPr>
            <a:t>Guidelines for Establishing Open-Water Recreational Beach Standards.</a:t>
          </a:r>
          <a:endParaRPr lang="en-US" sz="1600" dirty="0">
            <a:latin typeface="Arial" panose="020B0604020202020204" pitchFamily="34" charset="0"/>
            <a:cs typeface="Arial" panose="020B0604020202020204" pitchFamily="34" charset="0"/>
          </a:endParaRPr>
        </a:p>
      </dgm:t>
    </dgm:pt>
    <dgm:pt modelId="{3E35ADB7-BB95-4A24-89B3-6BF9C06C413C}" type="parTrans" cxnId="{FD298C52-7E23-4727-B46D-89F6E7C7B11F}">
      <dgm:prSet/>
      <dgm:spPr/>
      <dgm:t>
        <a:bodyPr/>
        <a:lstStyle/>
        <a:p>
          <a:endParaRPr lang="en-US"/>
        </a:p>
      </dgm:t>
    </dgm:pt>
    <dgm:pt modelId="{9C87DAB4-9C68-46B5-BB28-D011330D5379}" type="sibTrans" cxnId="{FD298C52-7E23-4727-B46D-89F6E7C7B11F}">
      <dgm:prSet/>
      <dgm:spPr/>
      <dgm:t>
        <a:bodyPr/>
        <a:lstStyle/>
        <a:p>
          <a:endParaRPr lang="en-US"/>
        </a:p>
      </dgm:t>
    </dgm:pt>
    <dgm:pt modelId="{B95F9932-1815-4E86-814C-DBE8C6BE6B02}">
      <dgm:prSet custT="1"/>
      <dgm:spPr/>
      <dgm:t>
        <a:bodyPr/>
        <a:lstStyle/>
        <a:p>
          <a:r>
            <a:rPr lang="en-US" sz="1800" dirty="0">
              <a:latin typeface="Arial" panose="020B0604020202020204" pitchFamily="34" charset="0"/>
              <a:cs typeface="Arial" panose="020B0604020202020204" pitchFamily="34" charset="0"/>
            </a:rPr>
            <a:t>1981 - </a:t>
          </a:r>
          <a:r>
            <a:rPr lang="en-US" sz="1800" i="1" dirty="0">
              <a:solidFill>
                <a:schemeClr val="tx1"/>
              </a:solidFill>
              <a:effectLst/>
              <a:latin typeface="+mn-lt"/>
              <a:ea typeface="+mn-ea"/>
              <a:cs typeface="+mn-cs"/>
            </a:rPr>
            <a:t>Lifesaving and Marine Safety</a:t>
          </a:r>
          <a:endParaRPr lang="en-US" sz="1800" dirty="0">
            <a:latin typeface="Arial" panose="020B0604020202020204" pitchFamily="34" charset="0"/>
            <a:cs typeface="Arial" panose="020B0604020202020204" pitchFamily="34" charset="0"/>
          </a:endParaRPr>
        </a:p>
      </dgm:t>
    </dgm:pt>
    <dgm:pt modelId="{D907237D-6524-4586-9718-4EA6AD08DFED}" type="parTrans" cxnId="{C5EA7D5B-968A-40BF-9999-0FE72417AD13}">
      <dgm:prSet/>
      <dgm:spPr/>
      <dgm:t>
        <a:bodyPr/>
        <a:lstStyle/>
        <a:p>
          <a:endParaRPr lang="en-US"/>
        </a:p>
      </dgm:t>
    </dgm:pt>
    <dgm:pt modelId="{1447FAE4-2ABE-4654-BD8D-19C8A0FC056D}" type="sibTrans" cxnId="{C5EA7D5B-968A-40BF-9999-0FE72417AD13}">
      <dgm:prSet/>
      <dgm:spPr/>
      <dgm:t>
        <a:bodyPr/>
        <a:lstStyle/>
        <a:p>
          <a:endParaRPr lang="en-US"/>
        </a:p>
      </dgm:t>
    </dgm:pt>
    <dgm:pt modelId="{515955E5-08BE-4F51-837E-CB817DFD2721}">
      <dgm:prSet custT="1"/>
      <dgm:spPr/>
      <dgm:t>
        <a:bodyPr/>
        <a:lstStyle/>
        <a:p>
          <a:r>
            <a:rPr lang="en-US" sz="1800" dirty="0">
              <a:latin typeface="Arial" panose="020B0604020202020204" pitchFamily="34" charset="0"/>
              <a:cs typeface="Arial" panose="020B0604020202020204" pitchFamily="34" charset="0"/>
            </a:rPr>
            <a:t>1993 - </a:t>
          </a:r>
          <a:r>
            <a:rPr lang="en-US" sz="1800" dirty="0">
              <a:solidFill>
                <a:schemeClr val="tx1"/>
              </a:solidFill>
              <a:effectLst/>
              <a:latin typeface="+mn-lt"/>
              <a:ea typeface="+mn-ea"/>
              <a:cs typeface="+mn-cs"/>
            </a:rPr>
            <a:t>USLA created the Lifeguard Agency Certification Program </a:t>
          </a:r>
          <a:endParaRPr lang="en-US" sz="1800" dirty="0">
            <a:latin typeface="Arial" panose="020B0604020202020204" pitchFamily="34" charset="0"/>
            <a:cs typeface="Arial" panose="020B0604020202020204" pitchFamily="34" charset="0"/>
          </a:endParaRPr>
        </a:p>
      </dgm:t>
    </dgm:pt>
    <dgm:pt modelId="{F89FBE4A-D351-4352-BE04-5DD1B963D968}" type="parTrans" cxnId="{CED0A418-2E41-4148-99EF-41C19BADDF8F}">
      <dgm:prSet/>
      <dgm:spPr/>
      <dgm:t>
        <a:bodyPr/>
        <a:lstStyle/>
        <a:p>
          <a:endParaRPr lang="en-US"/>
        </a:p>
      </dgm:t>
    </dgm:pt>
    <dgm:pt modelId="{1A1F68E3-6AB0-4769-A139-4DBCB96F944F}" type="sibTrans" cxnId="{CED0A418-2E41-4148-99EF-41C19BADDF8F}">
      <dgm:prSet/>
      <dgm:spPr/>
      <dgm:t>
        <a:bodyPr/>
        <a:lstStyle/>
        <a:p>
          <a:endParaRPr lang="en-US"/>
        </a:p>
      </dgm:t>
    </dgm:pt>
    <dgm:pt modelId="{D664B2C1-DC73-4DF0-B09E-92A7E2803ED0}">
      <dgm:prSet custT="1"/>
      <dgm:spPr/>
      <dgm:t>
        <a:bodyPr/>
        <a:lstStyle/>
        <a:p>
          <a:r>
            <a:rPr lang="en-US" sz="1800" dirty="0">
              <a:latin typeface="Arial" panose="020B0604020202020204" pitchFamily="34" charset="0"/>
              <a:cs typeface="Arial" panose="020B0604020202020204" pitchFamily="34" charset="0"/>
            </a:rPr>
            <a:t>2016 – More Than </a:t>
          </a:r>
          <a:r>
            <a:rPr lang="en-US" sz="1800" dirty="0">
              <a:solidFill>
                <a:schemeClr val="tx1"/>
              </a:solidFill>
              <a:effectLst/>
              <a:latin typeface="+mn-lt"/>
              <a:ea typeface="+mn-ea"/>
              <a:cs typeface="+mn-cs"/>
            </a:rPr>
            <a:t>140 USLA Certified Lifeguard Agencies</a:t>
          </a:r>
          <a:endParaRPr lang="en-US" sz="1800" dirty="0">
            <a:latin typeface="Arial" panose="020B0604020202020204" pitchFamily="34" charset="0"/>
            <a:cs typeface="Arial" panose="020B0604020202020204" pitchFamily="34" charset="0"/>
          </a:endParaRPr>
        </a:p>
      </dgm:t>
    </dgm:pt>
    <dgm:pt modelId="{378370EA-AC88-44B2-B05B-5B9B1CE81BEB}" type="parTrans" cxnId="{03E55FDA-9CCD-4517-819C-76C2F0FAB9D2}">
      <dgm:prSet/>
      <dgm:spPr/>
      <dgm:t>
        <a:bodyPr/>
        <a:lstStyle/>
        <a:p>
          <a:endParaRPr lang="en-US"/>
        </a:p>
      </dgm:t>
    </dgm:pt>
    <dgm:pt modelId="{9A6653E6-9E4E-4D91-BFE3-5812B630767A}" type="sibTrans" cxnId="{03E55FDA-9CCD-4517-819C-76C2F0FAB9D2}">
      <dgm:prSet/>
      <dgm:spPr/>
      <dgm:t>
        <a:bodyPr/>
        <a:lstStyle/>
        <a:p>
          <a:endParaRPr lang="en-US"/>
        </a:p>
      </dgm:t>
    </dgm:pt>
    <dgm:pt modelId="{8A7D570E-7043-4849-BD16-5B34FC10FC46}" type="pres">
      <dgm:prSet presAssocID="{8C4E2156-0EAA-456C-8CA0-9576374596E1}" presName="Name0" presStyleCnt="0">
        <dgm:presLayoutVars>
          <dgm:dir/>
          <dgm:resizeHandles val="exact"/>
        </dgm:presLayoutVars>
      </dgm:prSet>
      <dgm:spPr/>
    </dgm:pt>
    <dgm:pt modelId="{336C205A-2B26-4515-BD1C-41A735848636}" type="pres">
      <dgm:prSet presAssocID="{8C4E2156-0EAA-456C-8CA0-9576374596E1}" presName="arrow" presStyleLbl="bgShp" presStyleIdx="0" presStyleCnt="1"/>
      <dgm:spPr/>
    </dgm:pt>
    <dgm:pt modelId="{0F153321-264B-43E8-AADB-F27C9BB14D52}" type="pres">
      <dgm:prSet presAssocID="{8C4E2156-0EAA-456C-8CA0-9576374596E1}" presName="points" presStyleCnt="0"/>
      <dgm:spPr/>
    </dgm:pt>
    <dgm:pt modelId="{2E636385-8343-408D-A07C-10C1AFC932A0}" type="pres">
      <dgm:prSet presAssocID="{A8AB8197-838F-4571-809E-6E965D10F8C8}" presName="compositeA" presStyleCnt="0"/>
      <dgm:spPr/>
    </dgm:pt>
    <dgm:pt modelId="{604860F6-8462-4418-9DC3-F8CC3555EA5F}" type="pres">
      <dgm:prSet presAssocID="{A8AB8197-838F-4571-809E-6E965D10F8C8}" presName="textA" presStyleLbl="revTx" presStyleIdx="0" presStyleCnt="4">
        <dgm:presLayoutVars>
          <dgm:bulletEnabled val="1"/>
        </dgm:presLayoutVars>
      </dgm:prSet>
      <dgm:spPr/>
    </dgm:pt>
    <dgm:pt modelId="{0D317D4F-EB5F-41E9-8C77-DAEC2B4AEE52}" type="pres">
      <dgm:prSet presAssocID="{A8AB8197-838F-4571-809E-6E965D10F8C8}" presName="circleA" presStyleLbl="node1" presStyleIdx="0" presStyleCnt="4"/>
      <dgm:spPr/>
    </dgm:pt>
    <dgm:pt modelId="{984977C5-BBD7-4D61-BCD0-A51867CE90BA}" type="pres">
      <dgm:prSet presAssocID="{A8AB8197-838F-4571-809E-6E965D10F8C8}" presName="spaceA" presStyleCnt="0"/>
      <dgm:spPr/>
    </dgm:pt>
    <dgm:pt modelId="{6B383E9D-9CB5-4B76-A22D-6343D02DB29C}" type="pres">
      <dgm:prSet presAssocID="{9C87DAB4-9C68-46B5-BB28-D011330D5379}" presName="space" presStyleCnt="0"/>
      <dgm:spPr/>
    </dgm:pt>
    <dgm:pt modelId="{EFE5324E-2BD6-4126-B306-3056E945B9CF}" type="pres">
      <dgm:prSet presAssocID="{B95F9932-1815-4E86-814C-DBE8C6BE6B02}" presName="compositeB" presStyleCnt="0"/>
      <dgm:spPr/>
    </dgm:pt>
    <dgm:pt modelId="{2CDBB8FC-CB1C-4255-AB86-E2F639ECD6B1}" type="pres">
      <dgm:prSet presAssocID="{B95F9932-1815-4E86-814C-DBE8C6BE6B02}" presName="textB" presStyleLbl="revTx" presStyleIdx="1" presStyleCnt="4">
        <dgm:presLayoutVars>
          <dgm:bulletEnabled val="1"/>
        </dgm:presLayoutVars>
      </dgm:prSet>
      <dgm:spPr/>
    </dgm:pt>
    <dgm:pt modelId="{696CA534-37E8-4571-8F97-C3DEC3FFF3F1}" type="pres">
      <dgm:prSet presAssocID="{B95F9932-1815-4E86-814C-DBE8C6BE6B02}" presName="circleB" presStyleLbl="node1" presStyleIdx="1" presStyleCnt="4"/>
      <dgm:spPr/>
    </dgm:pt>
    <dgm:pt modelId="{AA3F9442-2126-44CC-8547-5DD40326D6AE}" type="pres">
      <dgm:prSet presAssocID="{B95F9932-1815-4E86-814C-DBE8C6BE6B02}" presName="spaceB" presStyleCnt="0"/>
      <dgm:spPr/>
    </dgm:pt>
    <dgm:pt modelId="{93DCA274-A13C-4876-8240-36BCA5783496}" type="pres">
      <dgm:prSet presAssocID="{1447FAE4-2ABE-4654-BD8D-19C8A0FC056D}" presName="space" presStyleCnt="0"/>
      <dgm:spPr/>
    </dgm:pt>
    <dgm:pt modelId="{705190E0-ECEF-4BE8-9865-D1DD707DB4E6}" type="pres">
      <dgm:prSet presAssocID="{515955E5-08BE-4F51-837E-CB817DFD2721}" presName="compositeA" presStyleCnt="0"/>
      <dgm:spPr/>
    </dgm:pt>
    <dgm:pt modelId="{DB880196-3D0A-4A13-A071-2D39729331D3}" type="pres">
      <dgm:prSet presAssocID="{515955E5-08BE-4F51-837E-CB817DFD2721}" presName="textA" presStyleLbl="revTx" presStyleIdx="2" presStyleCnt="4">
        <dgm:presLayoutVars>
          <dgm:bulletEnabled val="1"/>
        </dgm:presLayoutVars>
      </dgm:prSet>
      <dgm:spPr/>
    </dgm:pt>
    <dgm:pt modelId="{E214F407-62C5-4410-8EAC-FECA92FC3120}" type="pres">
      <dgm:prSet presAssocID="{515955E5-08BE-4F51-837E-CB817DFD2721}" presName="circleA" presStyleLbl="node1" presStyleIdx="2" presStyleCnt="4"/>
      <dgm:spPr/>
    </dgm:pt>
    <dgm:pt modelId="{ED101E2B-A30F-4309-8C17-E3D25C32B19A}" type="pres">
      <dgm:prSet presAssocID="{515955E5-08BE-4F51-837E-CB817DFD2721}" presName="spaceA" presStyleCnt="0"/>
      <dgm:spPr/>
    </dgm:pt>
    <dgm:pt modelId="{0E0BF0FF-DBCD-4908-925C-EFEAA30C1631}" type="pres">
      <dgm:prSet presAssocID="{1A1F68E3-6AB0-4769-A139-4DBCB96F944F}" presName="space" presStyleCnt="0"/>
      <dgm:spPr/>
    </dgm:pt>
    <dgm:pt modelId="{9C11825A-0841-430D-90F2-C6DE1683F8D2}" type="pres">
      <dgm:prSet presAssocID="{D664B2C1-DC73-4DF0-B09E-92A7E2803ED0}" presName="compositeB" presStyleCnt="0"/>
      <dgm:spPr/>
    </dgm:pt>
    <dgm:pt modelId="{C6A1C467-1586-456D-A215-A92D30D9DF79}" type="pres">
      <dgm:prSet presAssocID="{D664B2C1-DC73-4DF0-B09E-92A7E2803ED0}" presName="textB" presStyleLbl="revTx" presStyleIdx="3" presStyleCnt="4">
        <dgm:presLayoutVars>
          <dgm:bulletEnabled val="1"/>
        </dgm:presLayoutVars>
      </dgm:prSet>
      <dgm:spPr/>
    </dgm:pt>
    <dgm:pt modelId="{3C26BEA7-6C12-42CF-97C8-A0DB43CE48C4}" type="pres">
      <dgm:prSet presAssocID="{D664B2C1-DC73-4DF0-B09E-92A7E2803ED0}" presName="circleB" presStyleLbl="node1" presStyleIdx="3" presStyleCnt="4"/>
      <dgm:spPr/>
    </dgm:pt>
    <dgm:pt modelId="{90DD60E1-551B-42F0-82E3-4151D60BB7E0}" type="pres">
      <dgm:prSet presAssocID="{D664B2C1-DC73-4DF0-B09E-92A7E2803ED0}" presName="spaceB" presStyleCnt="0"/>
      <dgm:spPr/>
    </dgm:pt>
  </dgm:ptLst>
  <dgm:cxnLst>
    <dgm:cxn modelId="{CED0A418-2E41-4148-99EF-41C19BADDF8F}" srcId="{8C4E2156-0EAA-456C-8CA0-9576374596E1}" destId="{515955E5-08BE-4F51-837E-CB817DFD2721}" srcOrd="2" destOrd="0" parTransId="{F89FBE4A-D351-4352-BE04-5DD1B963D968}" sibTransId="{1A1F68E3-6AB0-4769-A139-4DBCB96F944F}"/>
    <dgm:cxn modelId="{C5EA7D5B-968A-40BF-9999-0FE72417AD13}" srcId="{8C4E2156-0EAA-456C-8CA0-9576374596E1}" destId="{B95F9932-1815-4E86-814C-DBE8C6BE6B02}" srcOrd="1" destOrd="0" parTransId="{D907237D-6524-4586-9718-4EA6AD08DFED}" sibTransId="{1447FAE4-2ABE-4654-BD8D-19C8A0FC056D}"/>
    <dgm:cxn modelId="{3D5BC06A-D067-45BF-A23C-761322D09523}" type="presOf" srcId="{D664B2C1-DC73-4DF0-B09E-92A7E2803ED0}" destId="{C6A1C467-1586-456D-A215-A92D30D9DF79}" srcOrd="0" destOrd="0" presId="urn:microsoft.com/office/officeart/2005/8/layout/hProcess11"/>
    <dgm:cxn modelId="{FD298C52-7E23-4727-B46D-89F6E7C7B11F}" srcId="{8C4E2156-0EAA-456C-8CA0-9576374596E1}" destId="{A8AB8197-838F-4571-809E-6E965D10F8C8}" srcOrd="0" destOrd="0" parTransId="{3E35ADB7-BB95-4A24-89B3-6BF9C06C413C}" sibTransId="{9C87DAB4-9C68-46B5-BB28-D011330D5379}"/>
    <dgm:cxn modelId="{FFE1758A-3ABB-4268-B104-A49B1BA23A01}" type="presOf" srcId="{B95F9932-1815-4E86-814C-DBE8C6BE6B02}" destId="{2CDBB8FC-CB1C-4255-AB86-E2F639ECD6B1}" srcOrd="0" destOrd="0" presId="urn:microsoft.com/office/officeart/2005/8/layout/hProcess11"/>
    <dgm:cxn modelId="{DEA487C4-922F-4FD7-8C10-F8FD474463BD}" type="presOf" srcId="{A8AB8197-838F-4571-809E-6E965D10F8C8}" destId="{604860F6-8462-4418-9DC3-F8CC3555EA5F}" srcOrd="0" destOrd="0" presId="urn:microsoft.com/office/officeart/2005/8/layout/hProcess11"/>
    <dgm:cxn modelId="{B0FE76C8-0E32-4EEC-B851-035818873F04}" type="presOf" srcId="{515955E5-08BE-4F51-837E-CB817DFD2721}" destId="{DB880196-3D0A-4A13-A071-2D39729331D3}" srcOrd="0" destOrd="0" presId="urn:microsoft.com/office/officeart/2005/8/layout/hProcess11"/>
    <dgm:cxn modelId="{03E55FDA-9CCD-4517-819C-76C2F0FAB9D2}" srcId="{8C4E2156-0EAA-456C-8CA0-9576374596E1}" destId="{D664B2C1-DC73-4DF0-B09E-92A7E2803ED0}" srcOrd="3" destOrd="0" parTransId="{378370EA-AC88-44B2-B05B-5B9B1CE81BEB}" sibTransId="{9A6653E6-9E4E-4D91-BFE3-5812B630767A}"/>
    <dgm:cxn modelId="{FE57EFFF-17E9-4F3A-A331-1C69193D72FB}" type="presOf" srcId="{8C4E2156-0EAA-456C-8CA0-9576374596E1}" destId="{8A7D570E-7043-4849-BD16-5B34FC10FC46}" srcOrd="0" destOrd="0" presId="urn:microsoft.com/office/officeart/2005/8/layout/hProcess11"/>
    <dgm:cxn modelId="{B311CA4C-0596-44A8-A729-14FC869850D4}" type="presParOf" srcId="{8A7D570E-7043-4849-BD16-5B34FC10FC46}" destId="{336C205A-2B26-4515-BD1C-41A735848636}" srcOrd="0" destOrd="0" presId="urn:microsoft.com/office/officeart/2005/8/layout/hProcess11"/>
    <dgm:cxn modelId="{A11B0932-A9D6-45A3-9271-B5E88A175D44}" type="presParOf" srcId="{8A7D570E-7043-4849-BD16-5B34FC10FC46}" destId="{0F153321-264B-43E8-AADB-F27C9BB14D52}" srcOrd="1" destOrd="0" presId="urn:microsoft.com/office/officeart/2005/8/layout/hProcess11"/>
    <dgm:cxn modelId="{44623308-3876-4C18-B41D-5F6F7B2B4851}" type="presParOf" srcId="{0F153321-264B-43E8-AADB-F27C9BB14D52}" destId="{2E636385-8343-408D-A07C-10C1AFC932A0}" srcOrd="0" destOrd="0" presId="urn:microsoft.com/office/officeart/2005/8/layout/hProcess11"/>
    <dgm:cxn modelId="{EDB6FC8E-7503-43C8-9F49-38AA96D0CE11}" type="presParOf" srcId="{2E636385-8343-408D-A07C-10C1AFC932A0}" destId="{604860F6-8462-4418-9DC3-F8CC3555EA5F}" srcOrd="0" destOrd="0" presId="urn:microsoft.com/office/officeart/2005/8/layout/hProcess11"/>
    <dgm:cxn modelId="{0BFB7C24-9EBF-4B94-8E2B-E2424C7F86D0}" type="presParOf" srcId="{2E636385-8343-408D-A07C-10C1AFC932A0}" destId="{0D317D4F-EB5F-41E9-8C77-DAEC2B4AEE52}" srcOrd="1" destOrd="0" presId="urn:microsoft.com/office/officeart/2005/8/layout/hProcess11"/>
    <dgm:cxn modelId="{5CDA75B8-FF4C-42B3-A63C-C6428B4797BD}" type="presParOf" srcId="{2E636385-8343-408D-A07C-10C1AFC932A0}" destId="{984977C5-BBD7-4D61-BCD0-A51867CE90BA}" srcOrd="2" destOrd="0" presId="urn:microsoft.com/office/officeart/2005/8/layout/hProcess11"/>
    <dgm:cxn modelId="{F79DDFAD-9AD1-4169-A515-B646231E161F}" type="presParOf" srcId="{0F153321-264B-43E8-AADB-F27C9BB14D52}" destId="{6B383E9D-9CB5-4B76-A22D-6343D02DB29C}" srcOrd="1" destOrd="0" presId="urn:microsoft.com/office/officeart/2005/8/layout/hProcess11"/>
    <dgm:cxn modelId="{83C39F23-7838-40D9-800E-0D3150D4EFEA}" type="presParOf" srcId="{0F153321-264B-43E8-AADB-F27C9BB14D52}" destId="{EFE5324E-2BD6-4126-B306-3056E945B9CF}" srcOrd="2" destOrd="0" presId="urn:microsoft.com/office/officeart/2005/8/layout/hProcess11"/>
    <dgm:cxn modelId="{88B1A5FF-5EBF-48BB-A1AC-2AE7CEE14624}" type="presParOf" srcId="{EFE5324E-2BD6-4126-B306-3056E945B9CF}" destId="{2CDBB8FC-CB1C-4255-AB86-E2F639ECD6B1}" srcOrd="0" destOrd="0" presId="urn:microsoft.com/office/officeart/2005/8/layout/hProcess11"/>
    <dgm:cxn modelId="{C94C5848-1424-4308-AF5B-01F1C38400CB}" type="presParOf" srcId="{EFE5324E-2BD6-4126-B306-3056E945B9CF}" destId="{696CA534-37E8-4571-8F97-C3DEC3FFF3F1}" srcOrd="1" destOrd="0" presId="urn:microsoft.com/office/officeart/2005/8/layout/hProcess11"/>
    <dgm:cxn modelId="{9B364C1F-12E9-41D6-8D15-EC8475E7D797}" type="presParOf" srcId="{EFE5324E-2BD6-4126-B306-3056E945B9CF}" destId="{AA3F9442-2126-44CC-8547-5DD40326D6AE}" srcOrd="2" destOrd="0" presId="urn:microsoft.com/office/officeart/2005/8/layout/hProcess11"/>
    <dgm:cxn modelId="{09FC1EA0-52BD-4186-8D4F-B4C6AFC24370}" type="presParOf" srcId="{0F153321-264B-43E8-AADB-F27C9BB14D52}" destId="{93DCA274-A13C-4876-8240-36BCA5783496}" srcOrd="3" destOrd="0" presId="urn:microsoft.com/office/officeart/2005/8/layout/hProcess11"/>
    <dgm:cxn modelId="{C0CBF67C-ECA0-471D-AE3A-5F1519B62BAF}" type="presParOf" srcId="{0F153321-264B-43E8-AADB-F27C9BB14D52}" destId="{705190E0-ECEF-4BE8-9865-D1DD707DB4E6}" srcOrd="4" destOrd="0" presId="urn:microsoft.com/office/officeart/2005/8/layout/hProcess11"/>
    <dgm:cxn modelId="{706A99A0-3D93-4DDF-BE95-8E02DF0CB499}" type="presParOf" srcId="{705190E0-ECEF-4BE8-9865-D1DD707DB4E6}" destId="{DB880196-3D0A-4A13-A071-2D39729331D3}" srcOrd="0" destOrd="0" presId="urn:microsoft.com/office/officeart/2005/8/layout/hProcess11"/>
    <dgm:cxn modelId="{04E8F505-53A5-46D6-9942-F568A07FA42A}" type="presParOf" srcId="{705190E0-ECEF-4BE8-9865-D1DD707DB4E6}" destId="{E214F407-62C5-4410-8EAC-FECA92FC3120}" srcOrd="1" destOrd="0" presId="urn:microsoft.com/office/officeart/2005/8/layout/hProcess11"/>
    <dgm:cxn modelId="{342905C8-498B-4103-B62C-BF39D2403D76}" type="presParOf" srcId="{705190E0-ECEF-4BE8-9865-D1DD707DB4E6}" destId="{ED101E2B-A30F-4309-8C17-E3D25C32B19A}" srcOrd="2" destOrd="0" presId="urn:microsoft.com/office/officeart/2005/8/layout/hProcess11"/>
    <dgm:cxn modelId="{4905D559-48D7-475D-8259-D12CDCAF87A5}" type="presParOf" srcId="{0F153321-264B-43E8-AADB-F27C9BB14D52}" destId="{0E0BF0FF-DBCD-4908-925C-EFEAA30C1631}" srcOrd="5" destOrd="0" presId="urn:microsoft.com/office/officeart/2005/8/layout/hProcess11"/>
    <dgm:cxn modelId="{2695E311-A7E2-41C4-A78B-CCE33328B4C2}" type="presParOf" srcId="{0F153321-264B-43E8-AADB-F27C9BB14D52}" destId="{9C11825A-0841-430D-90F2-C6DE1683F8D2}" srcOrd="6" destOrd="0" presId="urn:microsoft.com/office/officeart/2005/8/layout/hProcess11"/>
    <dgm:cxn modelId="{7BD3D792-584B-497D-AB87-1B2084830BB0}" type="presParOf" srcId="{9C11825A-0841-430D-90F2-C6DE1683F8D2}" destId="{C6A1C467-1586-456D-A215-A92D30D9DF79}" srcOrd="0" destOrd="0" presId="urn:microsoft.com/office/officeart/2005/8/layout/hProcess11"/>
    <dgm:cxn modelId="{9834FE4B-1EBA-4D8D-9835-F2833692BB6D}" type="presParOf" srcId="{9C11825A-0841-430D-90F2-C6DE1683F8D2}" destId="{3C26BEA7-6C12-42CF-97C8-A0DB43CE48C4}" srcOrd="1" destOrd="0" presId="urn:microsoft.com/office/officeart/2005/8/layout/hProcess11"/>
    <dgm:cxn modelId="{A21BA003-B509-4E9F-ADDB-8B27BD4E1150}" type="presParOf" srcId="{9C11825A-0841-430D-90F2-C6DE1683F8D2}" destId="{90DD60E1-551B-42F0-82E3-4151D60BB7E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C205A-2B26-4515-BD1C-41A735848636}">
      <dsp:nvSpPr>
        <dsp:cNvPr id="0" name=""/>
        <dsp:cNvSpPr/>
      </dsp:nvSpPr>
      <dsp:spPr>
        <a:xfrm>
          <a:off x="0" y="1219199"/>
          <a:ext cx="8305800"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698959-5EC7-4018-A139-D1D50A1C634D}">
      <dsp:nvSpPr>
        <dsp:cNvPr id="0" name=""/>
        <dsp:cNvSpPr/>
      </dsp:nvSpPr>
      <dsp:spPr>
        <a:xfrm>
          <a:off x="3741" y="0"/>
          <a:ext cx="1799454"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US" sz="1900" kern="1200" dirty="0"/>
            <a:t>1956 - The Surf Life Saving Association of America</a:t>
          </a:r>
        </a:p>
      </dsp:txBody>
      <dsp:txXfrm>
        <a:off x="3741" y="0"/>
        <a:ext cx="1799454" cy="1625600"/>
      </dsp:txXfrm>
    </dsp:sp>
    <dsp:sp modelId="{C642ED9A-6A32-4948-A9C2-4D9CDD71B42E}">
      <dsp:nvSpPr>
        <dsp:cNvPr id="0" name=""/>
        <dsp:cNvSpPr/>
      </dsp:nvSpPr>
      <dsp:spPr>
        <a:xfrm>
          <a:off x="700268"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A61E7-EA3B-474B-8779-BC0971DE104F}">
      <dsp:nvSpPr>
        <dsp:cNvPr id="0" name=""/>
        <dsp:cNvSpPr/>
      </dsp:nvSpPr>
      <dsp:spPr>
        <a:xfrm>
          <a:off x="1066805" y="2413008"/>
          <a:ext cx="1799454"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1964 - The National Surf Lifesaving Association</a:t>
          </a:r>
        </a:p>
      </dsp:txBody>
      <dsp:txXfrm>
        <a:off x="1066805" y="2413008"/>
        <a:ext cx="1799454" cy="1625600"/>
      </dsp:txXfrm>
    </dsp:sp>
    <dsp:sp modelId="{9626FA4D-18EF-48B0-92E1-92D5E5D7A549}">
      <dsp:nvSpPr>
        <dsp:cNvPr id="0" name=""/>
        <dsp:cNvSpPr/>
      </dsp:nvSpPr>
      <dsp:spPr>
        <a:xfrm>
          <a:off x="1676401" y="18034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C02271-2530-475B-833D-BDA66A67E55B}">
      <dsp:nvSpPr>
        <dsp:cNvPr id="0" name=""/>
        <dsp:cNvSpPr/>
      </dsp:nvSpPr>
      <dsp:spPr>
        <a:xfrm>
          <a:off x="2438403" y="0"/>
          <a:ext cx="1799454"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US" sz="1900" kern="1200" dirty="0"/>
            <a:t>1979 – The United States Lifesaving Association</a:t>
          </a:r>
        </a:p>
      </dsp:txBody>
      <dsp:txXfrm>
        <a:off x="2438403" y="0"/>
        <a:ext cx="1799454" cy="1625600"/>
      </dsp:txXfrm>
    </dsp:sp>
    <dsp:sp modelId="{E81B9C00-E3EC-43F7-AB55-6FE13FFF8E92}">
      <dsp:nvSpPr>
        <dsp:cNvPr id="0" name=""/>
        <dsp:cNvSpPr/>
      </dsp:nvSpPr>
      <dsp:spPr>
        <a:xfrm>
          <a:off x="3048002" y="18034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2D9DBB-B681-4079-A7E8-D36CD1009CBF}">
      <dsp:nvSpPr>
        <dsp:cNvPr id="0" name=""/>
        <dsp:cNvSpPr/>
      </dsp:nvSpPr>
      <dsp:spPr>
        <a:xfrm>
          <a:off x="5672023" y="2438399"/>
          <a:ext cx="1799454"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2016 The USLA Helps Establish Water Safety USA</a:t>
          </a:r>
        </a:p>
      </dsp:txBody>
      <dsp:txXfrm>
        <a:off x="5672023" y="2438399"/>
        <a:ext cx="1799454" cy="1625600"/>
      </dsp:txXfrm>
    </dsp:sp>
    <dsp:sp modelId="{AC577287-36E0-41B9-9698-3CD4BEB8F07A}">
      <dsp:nvSpPr>
        <dsp:cNvPr id="0" name=""/>
        <dsp:cNvSpPr/>
      </dsp:nvSpPr>
      <dsp:spPr>
        <a:xfrm>
          <a:off x="6368551"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C205A-2B26-4515-BD1C-41A735848636}">
      <dsp:nvSpPr>
        <dsp:cNvPr id="0" name=""/>
        <dsp:cNvSpPr/>
      </dsp:nvSpPr>
      <dsp:spPr>
        <a:xfrm>
          <a:off x="0" y="1219199"/>
          <a:ext cx="8305800"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4860F6-8462-4418-9DC3-F8CC3555EA5F}">
      <dsp:nvSpPr>
        <dsp:cNvPr id="0" name=""/>
        <dsp:cNvSpPr/>
      </dsp:nvSpPr>
      <dsp:spPr>
        <a:xfrm>
          <a:off x="3741" y="0"/>
          <a:ext cx="1799454"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1980 - </a:t>
          </a:r>
          <a:r>
            <a:rPr lang="en-US" sz="1600" i="1" kern="1200" dirty="0">
              <a:solidFill>
                <a:schemeClr val="tx1"/>
              </a:solidFill>
              <a:effectLst/>
              <a:latin typeface="+mn-lt"/>
              <a:ea typeface="+mn-ea"/>
              <a:cs typeface="+mn-cs"/>
            </a:rPr>
            <a:t>Guidelines for Establishing Open-Water Recreational Beach Standards.</a:t>
          </a:r>
          <a:endParaRPr lang="en-US" sz="1600" kern="1200" dirty="0">
            <a:latin typeface="Arial" panose="020B0604020202020204" pitchFamily="34" charset="0"/>
            <a:cs typeface="Arial" panose="020B0604020202020204" pitchFamily="34" charset="0"/>
          </a:endParaRPr>
        </a:p>
      </dsp:txBody>
      <dsp:txXfrm>
        <a:off x="3741" y="0"/>
        <a:ext cx="1799454" cy="1625600"/>
      </dsp:txXfrm>
    </dsp:sp>
    <dsp:sp modelId="{0D317D4F-EB5F-41E9-8C77-DAEC2B4AEE52}">
      <dsp:nvSpPr>
        <dsp:cNvPr id="0" name=""/>
        <dsp:cNvSpPr/>
      </dsp:nvSpPr>
      <dsp:spPr>
        <a:xfrm>
          <a:off x="700268"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BB8FC-CB1C-4255-AB86-E2F639ECD6B1}">
      <dsp:nvSpPr>
        <dsp:cNvPr id="0" name=""/>
        <dsp:cNvSpPr/>
      </dsp:nvSpPr>
      <dsp:spPr>
        <a:xfrm>
          <a:off x="1893168" y="2438399"/>
          <a:ext cx="1799454"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1981 - </a:t>
          </a:r>
          <a:r>
            <a:rPr lang="en-US" sz="1800" i="1" kern="1200" dirty="0">
              <a:solidFill>
                <a:schemeClr val="tx1"/>
              </a:solidFill>
              <a:effectLst/>
              <a:latin typeface="+mn-lt"/>
              <a:ea typeface="+mn-ea"/>
              <a:cs typeface="+mn-cs"/>
            </a:rPr>
            <a:t>Lifesaving and Marine Safety</a:t>
          </a:r>
          <a:endParaRPr lang="en-US" sz="1800" kern="1200" dirty="0">
            <a:latin typeface="Arial" panose="020B0604020202020204" pitchFamily="34" charset="0"/>
            <a:cs typeface="Arial" panose="020B0604020202020204" pitchFamily="34" charset="0"/>
          </a:endParaRPr>
        </a:p>
      </dsp:txBody>
      <dsp:txXfrm>
        <a:off x="1893168" y="2438399"/>
        <a:ext cx="1799454" cy="1625600"/>
      </dsp:txXfrm>
    </dsp:sp>
    <dsp:sp modelId="{696CA534-37E8-4571-8F97-C3DEC3FFF3F1}">
      <dsp:nvSpPr>
        <dsp:cNvPr id="0" name=""/>
        <dsp:cNvSpPr/>
      </dsp:nvSpPr>
      <dsp:spPr>
        <a:xfrm>
          <a:off x="2589696"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80196-3D0A-4A13-A071-2D39729331D3}">
      <dsp:nvSpPr>
        <dsp:cNvPr id="0" name=""/>
        <dsp:cNvSpPr/>
      </dsp:nvSpPr>
      <dsp:spPr>
        <a:xfrm>
          <a:off x="3782596" y="0"/>
          <a:ext cx="1799454"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1993 - </a:t>
          </a:r>
          <a:r>
            <a:rPr lang="en-US" sz="1800" kern="1200" dirty="0">
              <a:solidFill>
                <a:schemeClr val="tx1"/>
              </a:solidFill>
              <a:effectLst/>
              <a:latin typeface="+mn-lt"/>
              <a:ea typeface="+mn-ea"/>
              <a:cs typeface="+mn-cs"/>
            </a:rPr>
            <a:t>USLA created the Lifeguard Agency Certification Program </a:t>
          </a:r>
          <a:endParaRPr lang="en-US" sz="1800" kern="1200" dirty="0">
            <a:latin typeface="Arial" panose="020B0604020202020204" pitchFamily="34" charset="0"/>
            <a:cs typeface="Arial" panose="020B0604020202020204" pitchFamily="34" charset="0"/>
          </a:endParaRPr>
        </a:p>
      </dsp:txBody>
      <dsp:txXfrm>
        <a:off x="3782596" y="0"/>
        <a:ext cx="1799454" cy="1625600"/>
      </dsp:txXfrm>
    </dsp:sp>
    <dsp:sp modelId="{E214F407-62C5-4410-8EAC-FECA92FC3120}">
      <dsp:nvSpPr>
        <dsp:cNvPr id="0" name=""/>
        <dsp:cNvSpPr/>
      </dsp:nvSpPr>
      <dsp:spPr>
        <a:xfrm>
          <a:off x="4479123"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1C467-1586-456D-A215-A92D30D9DF79}">
      <dsp:nvSpPr>
        <dsp:cNvPr id="0" name=""/>
        <dsp:cNvSpPr/>
      </dsp:nvSpPr>
      <dsp:spPr>
        <a:xfrm>
          <a:off x="5672023" y="2438399"/>
          <a:ext cx="1799454"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2016 – More Than </a:t>
          </a:r>
          <a:r>
            <a:rPr lang="en-US" sz="1800" kern="1200" dirty="0">
              <a:solidFill>
                <a:schemeClr val="tx1"/>
              </a:solidFill>
              <a:effectLst/>
              <a:latin typeface="+mn-lt"/>
              <a:ea typeface="+mn-ea"/>
              <a:cs typeface="+mn-cs"/>
            </a:rPr>
            <a:t>140 USLA Certified Lifeguard Agencies</a:t>
          </a:r>
          <a:endParaRPr lang="en-US" sz="1800" kern="1200" dirty="0">
            <a:latin typeface="Arial" panose="020B0604020202020204" pitchFamily="34" charset="0"/>
            <a:cs typeface="Arial" panose="020B0604020202020204" pitchFamily="34" charset="0"/>
          </a:endParaRPr>
        </a:p>
      </dsp:txBody>
      <dsp:txXfrm>
        <a:off x="5672023" y="2438399"/>
        <a:ext cx="1799454" cy="1625600"/>
      </dsp:txXfrm>
    </dsp:sp>
    <dsp:sp modelId="{3C26BEA7-6C12-42CF-97C8-A0DB43CE48C4}">
      <dsp:nvSpPr>
        <dsp:cNvPr id="0" name=""/>
        <dsp:cNvSpPr/>
      </dsp:nvSpPr>
      <dsp:spPr>
        <a:xfrm>
          <a:off x="6368551"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F0BAC5-94FA-46B3-8A8A-CD0377A75F74}" type="datetimeFigureOut">
              <a:rPr lang="en-US" smtClean="0"/>
              <a:t>3/10/2017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AD61C1-1A25-4234-893E-1663A07DD190}" type="slidenum">
              <a:rPr lang="en-US" smtClean="0"/>
              <a:t>‹#›</a:t>
            </a:fld>
            <a:endParaRPr lang="en-US" dirty="0"/>
          </a:p>
        </p:txBody>
      </p:sp>
    </p:spTree>
    <p:extLst>
      <p:ext uri="{BB962C8B-B14F-4D97-AF65-F5344CB8AC3E}">
        <p14:creationId xmlns:p14="http://schemas.microsoft.com/office/powerpoint/2010/main" val="3614663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9689F-1E9B-4204-A1B3-EF66E4127E55}" type="datetimeFigureOut">
              <a:rPr lang="en-US" smtClean="0"/>
              <a:t>3/10/2017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2E86E8-C936-4B82-BEA8-3E6CEAEAA2F0}" type="slidenum">
              <a:rPr lang="en-US" smtClean="0"/>
              <a:t>‹#›</a:t>
            </a:fld>
            <a:endParaRPr lang="en-US" dirty="0"/>
          </a:p>
        </p:txBody>
      </p:sp>
    </p:spTree>
    <p:extLst>
      <p:ext uri="{BB962C8B-B14F-4D97-AF65-F5344CB8AC3E}">
        <p14:creationId xmlns:p14="http://schemas.microsoft.com/office/powerpoint/2010/main" val="211958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After completing this lesson, the student will be able to: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Identify responsibilities of the first American lifesavers.</a:t>
            </a:r>
          </a:p>
          <a:p>
            <a:r>
              <a:rPr lang="en-US" sz="1200" kern="1200" dirty="0">
                <a:solidFill>
                  <a:schemeClr val="tx1"/>
                </a:solidFill>
                <a:effectLst/>
                <a:latin typeface="+mn-lt"/>
                <a:ea typeface="+mn-ea"/>
                <a:cs typeface="+mn-cs"/>
              </a:rPr>
              <a:t>2. Explain how the United States Life-Saving Service was created.</a:t>
            </a:r>
          </a:p>
          <a:p>
            <a:r>
              <a:rPr lang="en-US" sz="1200" kern="1200" dirty="0">
                <a:solidFill>
                  <a:schemeClr val="tx1"/>
                </a:solidFill>
                <a:effectLst/>
                <a:latin typeface="+mn-lt"/>
                <a:ea typeface="+mn-ea"/>
                <a:cs typeface="+mn-cs"/>
              </a:rPr>
              <a:t>3. List early examples of rescue apparatus.</a:t>
            </a:r>
          </a:p>
          <a:p>
            <a:r>
              <a:rPr lang="en-US" sz="1200" kern="1200" dirty="0">
                <a:solidFill>
                  <a:schemeClr val="tx1"/>
                </a:solidFill>
                <a:effectLst/>
                <a:latin typeface="+mn-lt"/>
                <a:ea typeface="+mn-ea"/>
                <a:cs typeface="+mn-cs"/>
              </a:rPr>
              <a:t>4. Identify the United States Life-Saving Service procedures.</a:t>
            </a:r>
          </a:p>
          <a:p>
            <a:r>
              <a:rPr lang="en-US" sz="1200" kern="1200" dirty="0">
                <a:solidFill>
                  <a:schemeClr val="tx1"/>
                </a:solidFill>
                <a:effectLst/>
                <a:latin typeface="+mn-lt"/>
                <a:ea typeface="+mn-ea"/>
                <a:cs typeface="+mn-cs"/>
              </a:rPr>
              <a:t>5. Identify the roots of modern lifeguarding.</a:t>
            </a:r>
          </a:p>
          <a:p>
            <a:r>
              <a:rPr lang="en-US" sz="1200" kern="1200" dirty="0">
                <a:solidFill>
                  <a:schemeClr val="tx1"/>
                </a:solidFill>
                <a:effectLst/>
                <a:latin typeface="+mn-lt"/>
                <a:ea typeface="+mn-ea"/>
                <a:cs typeface="+mn-cs"/>
              </a:rPr>
              <a:t>6. Describe the development of lifesaving devices. </a:t>
            </a:r>
          </a:p>
          <a:p>
            <a:r>
              <a:rPr lang="en-US" sz="1200" kern="1200" dirty="0">
                <a:solidFill>
                  <a:schemeClr val="tx1"/>
                </a:solidFill>
                <a:effectLst/>
                <a:latin typeface="+mn-lt"/>
                <a:ea typeface="+mn-ea"/>
                <a:cs typeface="+mn-cs"/>
              </a:rPr>
              <a:t>7. Describe the development of open water lifeguard standards.</a:t>
            </a:r>
          </a:p>
          <a:p>
            <a:r>
              <a:rPr lang="en-US" sz="1200" kern="1200" dirty="0">
                <a:solidFill>
                  <a:schemeClr val="tx1"/>
                </a:solidFill>
                <a:effectLst/>
                <a:latin typeface="+mn-lt"/>
                <a:ea typeface="+mn-ea"/>
                <a:cs typeface="+mn-cs"/>
              </a:rPr>
              <a:t>8. Identify the emergence of modern lifeguarding.</a:t>
            </a:r>
          </a:p>
          <a:p>
            <a:r>
              <a:rPr lang="en-US" sz="1200" kern="1200" dirty="0">
                <a:solidFill>
                  <a:schemeClr val="tx1"/>
                </a:solidFill>
                <a:effectLst/>
                <a:latin typeface="+mn-lt"/>
                <a:ea typeface="+mn-ea"/>
                <a:cs typeface="+mn-cs"/>
              </a:rPr>
              <a:t>9. Identify historical perspectives of the progression of modern lifeguarding.</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a:t>
            </a:fld>
            <a:endParaRPr lang="en-US" dirty="0"/>
          </a:p>
        </p:txBody>
      </p:sp>
    </p:spTree>
    <p:extLst>
      <p:ext uri="{BB962C8B-B14F-4D97-AF65-F5344CB8AC3E}">
        <p14:creationId xmlns:p14="http://schemas.microsoft.com/office/powerpoint/2010/main" val="25706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buFont typeface="Arial" panose="020B0604020202020204" pitchFamily="34" charset="0"/>
              <a:buChar char="•"/>
            </a:pPr>
            <a:r>
              <a:rPr lang="en-US" dirty="0"/>
              <a:t>Lifeboats most commonly associated with early lifesavers were made of wood, weighed 700 to 1,000 pounds and were 25 to 30 feet long.</a:t>
            </a:r>
          </a:p>
          <a:p>
            <a:pPr marL="171450" lvl="0" indent="-171450" algn="l">
              <a:buFont typeface="Arial" panose="020B0604020202020204" pitchFamily="34" charset="0"/>
              <a:buChar char="•"/>
            </a:pPr>
            <a:r>
              <a:rPr lang="en-US" dirty="0"/>
              <a:t>A crew of six surfmen generally rowed them, with the Station Keeper at the sweep oar</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10</a:t>
            </a:fld>
            <a:endParaRPr lang="en-US" dirty="0"/>
          </a:p>
        </p:txBody>
      </p:sp>
    </p:spTree>
    <p:extLst>
      <p:ext uri="{BB962C8B-B14F-4D97-AF65-F5344CB8AC3E}">
        <p14:creationId xmlns:p14="http://schemas.microsoft.com/office/powerpoint/2010/main" val="1332019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pPr>
            <a:endParaRPr lang="en-US" sz="800" dirty="0">
              <a:latin typeface="Times"/>
              <a:ea typeface="Times"/>
              <a:cs typeface="Times New Roman"/>
            </a:endParaRPr>
          </a:p>
          <a:p>
            <a:pPr marL="171450" marR="0" lvl="0" indent="-171450" algn="l">
              <a:spcBef>
                <a:spcPts val="0"/>
              </a:spcBef>
              <a:spcAft>
                <a:spcPts val="0"/>
              </a:spcAft>
              <a:buFont typeface="Arial" panose="020B0604020202020204" pitchFamily="34" charset="0"/>
              <a:buChar char="•"/>
              <a:tabLst>
                <a:tab pos="685800" algn="l"/>
              </a:tabLst>
            </a:pPr>
            <a:r>
              <a:rPr lang="en-US" dirty="0">
                <a:ea typeface="Times"/>
              </a:rPr>
              <a:t>When a surfboat was unavailable or could not be used due to ocean conditions, the Breeches Buoy was used.  It was actually a large life ring, with canvas slung across the center and two holes for the legs of the victim.  It was hung from a clothesline-like rigging strung between the distressed ship and the shore, with victims pulled ashore hanging in the breeches buoy. </a:t>
            </a:r>
            <a:endParaRPr lang="en-US" sz="1800" dirty="0">
              <a:ea typeface="Times"/>
            </a:endParaRPr>
          </a:p>
          <a:p>
            <a:pPr marL="171450" marR="0" lvl="0" indent="-171450" algn="l">
              <a:spcBef>
                <a:spcPts val="0"/>
              </a:spcBef>
              <a:spcAft>
                <a:spcPts val="0"/>
              </a:spcAft>
              <a:buFont typeface="Arial" panose="020B0604020202020204" pitchFamily="34" charset="0"/>
              <a:buChar char="•"/>
              <a:tabLst>
                <a:tab pos="685800" algn="l"/>
              </a:tabLst>
            </a:pPr>
            <a:r>
              <a:rPr lang="en-US" dirty="0">
                <a:ea typeface="Times"/>
              </a:rPr>
              <a:t>A Lyle gun was used to shoot a metal projectile and a light line to the distressed vessel. That line was used by those aboard the ship to pull one end of the Breeches Buoy device to the ship.  This gun was actually a small, 163-pound cannon. </a:t>
            </a:r>
            <a:endParaRPr lang="en-US" sz="1800" dirty="0">
              <a:ea typeface="Times"/>
            </a:endParaRPr>
          </a:p>
          <a:p>
            <a:pPr marL="171450" marR="0" lvl="0" indent="-171450" algn="l">
              <a:spcBef>
                <a:spcPts val="0"/>
              </a:spcBef>
              <a:spcAft>
                <a:spcPts val="0"/>
              </a:spcAft>
              <a:buFont typeface="Arial" panose="020B0604020202020204" pitchFamily="34" charset="0"/>
              <a:buChar char="•"/>
              <a:tabLst>
                <a:tab pos="685800" algn="l"/>
              </a:tabLst>
            </a:pPr>
            <a:r>
              <a:rPr lang="en-US" dirty="0">
                <a:ea typeface="Times"/>
              </a:rPr>
              <a:t>These devices were transported down the beach via a cart.</a:t>
            </a:r>
            <a:endParaRPr lang="en-US" sz="1800" dirty="0">
              <a:ea typeface="Time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11</a:t>
            </a:fld>
            <a:endParaRPr lang="en-US" dirty="0"/>
          </a:p>
        </p:txBody>
      </p:sp>
    </p:spTree>
    <p:extLst>
      <p:ext uri="{BB962C8B-B14F-4D97-AF65-F5344CB8AC3E}">
        <p14:creationId xmlns:p14="http://schemas.microsoft.com/office/powerpoint/2010/main" val="2608532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12</a:t>
            </a:fld>
            <a:endParaRPr lang="en-US" dirty="0"/>
          </a:p>
        </p:txBody>
      </p:sp>
    </p:spTree>
    <p:extLst>
      <p:ext uri="{BB962C8B-B14F-4D97-AF65-F5344CB8AC3E}">
        <p14:creationId xmlns:p14="http://schemas.microsoft.com/office/powerpoint/2010/main" val="2380512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a:spcBef>
                <a:spcPts val="0"/>
              </a:spcBef>
              <a:spcAft>
                <a:spcPts val="0"/>
              </a:spcAft>
              <a:buFont typeface="Arial" panose="020B0604020202020204" pitchFamily="34" charset="0"/>
              <a:buChar char="•"/>
              <a:tabLst>
                <a:tab pos="685800" algn="l"/>
              </a:tabLst>
            </a:pPr>
            <a:r>
              <a:rPr lang="en-US" sz="1200" dirty="0">
                <a:ea typeface="Times"/>
              </a:rPr>
              <a:t>Lifesavers patrolled beaches on foot throughout the night.</a:t>
            </a:r>
          </a:p>
          <a:p>
            <a:pPr marL="171450" marR="0" lvl="0" indent="-171450" algn="l">
              <a:spcBef>
                <a:spcPts val="0"/>
              </a:spcBef>
              <a:spcAft>
                <a:spcPts val="0"/>
              </a:spcAft>
              <a:buFont typeface="Arial" panose="020B0604020202020204" pitchFamily="34" charset="0"/>
              <a:buChar char="•"/>
              <a:tabLst>
                <a:tab pos="685800" algn="l"/>
              </a:tabLst>
            </a:pPr>
            <a:r>
              <a:rPr lang="en-US" sz="1200" dirty="0">
                <a:ea typeface="Times"/>
              </a:rPr>
              <a:t>They would walk to a halfway point to the next station, exchange a brass “check” with a lifesaver from the neighboring station, and return to wake up the next lifesaver whose turn it was to patrol.</a:t>
            </a:r>
          </a:p>
          <a:p>
            <a:pPr marL="171450" marR="0" lvl="0" indent="-171450" algn="l">
              <a:spcBef>
                <a:spcPts val="0"/>
              </a:spcBef>
              <a:spcAft>
                <a:spcPts val="0"/>
              </a:spcAft>
              <a:buFont typeface="Arial" panose="020B0604020202020204" pitchFamily="34" charset="0"/>
              <a:buChar char="•"/>
              <a:tabLst>
                <a:tab pos="685800" algn="l"/>
              </a:tabLst>
            </a:pPr>
            <a:r>
              <a:rPr lang="en-US" sz="1200" dirty="0">
                <a:ea typeface="Times"/>
              </a:rPr>
              <a:t>For a ship sighted near shore, the lifesavers would burn a red coston</a:t>
            </a:r>
            <a:r>
              <a:rPr lang="en-US" dirty="0">
                <a:ea typeface="Times"/>
              </a:rPr>
              <a:t> </a:t>
            </a:r>
            <a:r>
              <a:rPr lang="en-US" sz="1200" dirty="0">
                <a:ea typeface="Times"/>
              </a:rPr>
              <a:t>signal as a warning to turn away.</a:t>
            </a:r>
          </a:p>
          <a:p>
            <a:pPr marL="171450" marR="0" lvl="0" indent="-171450" algn="l">
              <a:spcBef>
                <a:spcPts val="0"/>
              </a:spcBef>
              <a:spcAft>
                <a:spcPts val="0"/>
              </a:spcAft>
              <a:buFont typeface="Arial" panose="020B0604020202020204" pitchFamily="34" charset="0"/>
              <a:buChar char="•"/>
              <a:tabLst>
                <a:tab pos="685800" algn="l"/>
              </a:tabLst>
            </a:pPr>
            <a:r>
              <a:rPr lang="en-US" sz="1200" dirty="0">
                <a:ea typeface="Times"/>
              </a:rPr>
              <a:t>Heroism of lifesavers became legendary.</a:t>
            </a:r>
          </a:p>
          <a:p>
            <a:pPr marL="171450" marR="0" lvl="0" indent="-171450" algn="l">
              <a:spcBef>
                <a:spcPts val="0"/>
              </a:spcBef>
              <a:spcAft>
                <a:spcPts val="0"/>
              </a:spcAft>
              <a:buFont typeface="Arial" panose="020B0604020202020204" pitchFamily="34" charset="0"/>
              <a:buChar char="•"/>
              <a:tabLst>
                <a:tab pos="685800" algn="l"/>
              </a:tabLst>
            </a:pPr>
            <a:r>
              <a:rPr lang="en-US" sz="1200" dirty="0">
                <a:ea typeface="Times"/>
              </a:rPr>
              <a:t>The U.S. Lifesaving Service amassed an extraordinary record of 28,121 vessels aided and 178,741 people saved.  In 1915, the Life-Saving Service merged with Revenue Cutter Service to form the United States Coast Guard.</a:t>
            </a:r>
          </a:p>
        </p:txBody>
      </p:sp>
      <p:sp>
        <p:nvSpPr>
          <p:cNvPr id="4" name="Slide Number Placeholder 3"/>
          <p:cNvSpPr>
            <a:spLocks noGrp="1"/>
          </p:cNvSpPr>
          <p:nvPr>
            <p:ph type="sldNum" sz="quarter" idx="10"/>
          </p:nvPr>
        </p:nvSpPr>
        <p:spPr/>
        <p:txBody>
          <a:bodyPr/>
          <a:lstStyle/>
          <a:p>
            <a:fld id="{C92E86E8-C936-4B82-BEA8-3E6CEAEAA2F0}" type="slidenum">
              <a:rPr lang="en-US" smtClean="0"/>
              <a:t>13</a:t>
            </a:fld>
            <a:endParaRPr lang="en-US" dirty="0"/>
          </a:p>
        </p:txBody>
      </p:sp>
    </p:spTree>
    <p:extLst>
      <p:ext uri="{BB962C8B-B14F-4D97-AF65-F5344CB8AC3E}">
        <p14:creationId xmlns:p14="http://schemas.microsoft.com/office/powerpoint/2010/main" val="2237303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14</a:t>
            </a:fld>
            <a:endParaRPr lang="en-US" dirty="0"/>
          </a:p>
        </p:txBody>
      </p:sp>
    </p:spTree>
    <p:extLst>
      <p:ext uri="{BB962C8B-B14F-4D97-AF65-F5344CB8AC3E}">
        <p14:creationId xmlns:p14="http://schemas.microsoft.com/office/powerpoint/2010/main" val="286500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a:spcBef>
                <a:spcPts val="0"/>
              </a:spcBef>
              <a:spcAft>
                <a:spcPts val="0"/>
              </a:spcAft>
              <a:buFont typeface="Arial" panose="020B0604020202020204" pitchFamily="34" charset="0"/>
              <a:buChar char="•"/>
              <a:tabLst>
                <a:tab pos="685800" algn="l"/>
              </a:tabLst>
            </a:pPr>
            <a:r>
              <a:rPr lang="en-US" sz="1200" dirty="0">
                <a:effectLst/>
                <a:latin typeface="Times"/>
                <a:ea typeface="Times"/>
                <a:cs typeface="Times New Roman"/>
              </a:rPr>
              <a:t>During the 1880’s American prosperity resulted in increased leisure time.  One result was increased interest in recreational swimming.  </a:t>
            </a:r>
            <a:endParaRPr lang="en-US" sz="2600" dirty="0">
              <a:effectLst/>
              <a:latin typeface="Times"/>
              <a:ea typeface="Times"/>
              <a:cs typeface="Times New Roman"/>
            </a:endParaRPr>
          </a:p>
          <a:p>
            <a:pPr marL="171450" marR="0" lvl="0" indent="-171450" algn="l">
              <a:spcBef>
                <a:spcPts val="0"/>
              </a:spcBef>
              <a:spcAft>
                <a:spcPts val="0"/>
              </a:spcAft>
              <a:buFont typeface="Arial" panose="020B0604020202020204" pitchFamily="34" charset="0"/>
              <a:buChar char="•"/>
              <a:tabLst>
                <a:tab pos="685800" algn="l"/>
              </a:tabLst>
            </a:pPr>
            <a:r>
              <a:rPr lang="en-US" sz="1200" dirty="0">
                <a:effectLst/>
                <a:latin typeface="Times"/>
                <a:ea typeface="Times"/>
                <a:cs typeface="Times New Roman"/>
              </a:rPr>
              <a:t>Entrepreneurs built seaside resorts, in part to capitalize on this interest. </a:t>
            </a:r>
            <a:endParaRPr lang="en-US" sz="2600" dirty="0">
              <a:effectLst/>
              <a:latin typeface="Times"/>
              <a:ea typeface="Times"/>
              <a:cs typeface="Times New Roman"/>
            </a:endParaRPr>
          </a:p>
          <a:p>
            <a:pPr marL="171450" marR="0" lvl="0" indent="-171450" algn="l">
              <a:spcBef>
                <a:spcPts val="0"/>
              </a:spcBef>
              <a:spcAft>
                <a:spcPts val="0"/>
              </a:spcAft>
              <a:buFont typeface="Arial" panose="020B0604020202020204" pitchFamily="34" charset="0"/>
              <a:buChar char="•"/>
              <a:tabLst>
                <a:tab pos="685800" algn="l"/>
              </a:tabLst>
            </a:pPr>
            <a:r>
              <a:rPr lang="en-US" sz="1200" dirty="0">
                <a:effectLst/>
                <a:latin typeface="Times"/>
                <a:ea typeface="Times"/>
                <a:cs typeface="Times New Roman"/>
              </a:rPr>
              <a:t>News reports buzzed with reports of drownings, such as an 1865 incident in Atlantic City, in which 13 lives were lost. </a:t>
            </a:r>
            <a:endParaRPr lang="en-US" sz="2600" dirty="0">
              <a:effectLst/>
              <a:latin typeface="Times"/>
              <a:ea typeface="Times"/>
              <a:cs typeface="Times New Roman"/>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15</a:t>
            </a:fld>
            <a:endParaRPr lang="en-US" dirty="0"/>
          </a:p>
        </p:txBody>
      </p:sp>
    </p:spTree>
    <p:extLst>
      <p:ext uri="{BB962C8B-B14F-4D97-AF65-F5344CB8AC3E}">
        <p14:creationId xmlns:p14="http://schemas.microsoft.com/office/powerpoint/2010/main" val="2237303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16</a:t>
            </a:fld>
            <a:endParaRPr lang="en-US" dirty="0"/>
          </a:p>
        </p:txBody>
      </p:sp>
    </p:spTree>
    <p:extLst>
      <p:ext uri="{BB962C8B-B14F-4D97-AF65-F5344CB8AC3E}">
        <p14:creationId xmlns:p14="http://schemas.microsoft.com/office/powerpoint/2010/main" val="2511700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a:spcBef>
                <a:spcPts val="0"/>
              </a:spcBef>
              <a:spcAft>
                <a:spcPts val="0"/>
              </a:spcAft>
              <a:buFont typeface="Arial" panose="020B0604020202020204" pitchFamily="34" charset="0"/>
              <a:buChar char="•"/>
              <a:tabLst>
                <a:tab pos="685800" algn="l"/>
              </a:tabLst>
            </a:pPr>
            <a:r>
              <a:rPr lang="en-US" dirty="0">
                <a:ea typeface="Times"/>
              </a:rPr>
              <a:t>Atlantic City was the first municipality to employ paid personnel called lifeguards to patrol beaches.</a:t>
            </a:r>
            <a:endParaRPr lang="en-US" sz="1800" dirty="0">
              <a:ea typeface="Times"/>
            </a:endParaRPr>
          </a:p>
          <a:p>
            <a:pPr marL="171450" marR="0" lvl="0" indent="-171450" algn="l">
              <a:spcBef>
                <a:spcPts val="0"/>
              </a:spcBef>
              <a:spcAft>
                <a:spcPts val="0"/>
              </a:spcAft>
              <a:buFont typeface="Arial" panose="020B0604020202020204" pitchFamily="34" charset="0"/>
              <a:buChar char="•"/>
              <a:tabLst>
                <a:tab pos="685800" algn="l"/>
              </a:tabLst>
            </a:pPr>
            <a:r>
              <a:rPr lang="en-US" dirty="0">
                <a:ea typeface="Times"/>
              </a:rPr>
              <a:t>One approach to drowning prevention was to teach swimming. The YMCA of the USA provided pools and taught mass swimming lessons.</a:t>
            </a:r>
            <a:endParaRPr lang="en-US" sz="1800" dirty="0">
              <a:ea typeface="Times"/>
            </a:endParaRPr>
          </a:p>
          <a:p>
            <a:pPr marL="171450" marR="0" lvl="0" indent="-171450" algn="l">
              <a:spcBef>
                <a:spcPts val="0"/>
              </a:spcBef>
              <a:spcAft>
                <a:spcPts val="0"/>
              </a:spcAft>
              <a:buFont typeface="Arial" panose="020B0604020202020204" pitchFamily="34" charset="0"/>
              <a:buChar char="•"/>
              <a:tabLst>
                <a:tab pos="685800" algn="l"/>
              </a:tabLst>
            </a:pPr>
            <a:r>
              <a:rPr lang="en-US" dirty="0">
                <a:ea typeface="Times"/>
              </a:rPr>
              <a:t>In 1914, Commodore Wilbert Longfellow formed the Life-Saving Service of the American Red Cross.  This service consisted of a corps of volunteers recruited and trained to provide rescues at beaches not regularly patrolled by paid lifeguards.</a:t>
            </a:r>
            <a:endParaRPr lang="en-US" sz="1800" dirty="0">
              <a:ea typeface="Times"/>
            </a:endParaRPr>
          </a:p>
          <a:p>
            <a:pPr marL="171450" marR="0" lvl="0" indent="-171450" algn="l">
              <a:spcBef>
                <a:spcPts val="0"/>
              </a:spcBef>
              <a:spcAft>
                <a:spcPts val="0"/>
              </a:spcAft>
              <a:buFont typeface="Arial" panose="020B0604020202020204" pitchFamily="34" charset="0"/>
              <a:buChar char="•"/>
              <a:tabLst>
                <a:tab pos="685800" algn="l"/>
              </a:tabLst>
            </a:pPr>
            <a:r>
              <a:rPr lang="en-US" dirty="0">
                <a:ea typeface="Times"/>
              </a:rPr>
              <a:t>Longfellow also began a program to “Waterproof America”.</a:t>
            </a:r>
            <a:endParaRPr lang="en-US" sz="1800" dirty="0">
              <a:ea typeface="Times"/>
            </a:endParaRPr>
          </a:p>
          <a:p>
            <a:pPr marL="171450" marR="0" lvl="0" indent="-171450" algn="l">
              <a:spcBef>
                <a:spcPts val="0"/>
              </a:spcBef>
              <a:spcAft>
                <a:spcPts val="0"/>
              </a:spcAft>
              <a:buFont typeface="Arial" panose="020B0604020202020204" pitchFamily="34" charset="0"/>
              <a:buChar char="•"/>
              <a:tabLst>
                <a:tab pos="685800" algn="l"/>
              </a:tabLst>
            </a:pPr>
            <a:r>
              <a:rPr lang="en-US" dirty="0">
                <a:ea typeface="Times"/>
              </a:rPr>
              <a:t>Longfellow’s slogan was, “Everyone a swimmer, every swimmer a lifesaver”.</a:t>
            </a:r>
            <a:endParaRPr lang="en-US" sz="1800" dirty="0">
              <a:ea typeface="Times"/>
            </a:endParaRPr>
          </a:p>
          <a:p>
            <a:pPr marL="171450" marR="0" lvl="0" indent="-171450" algn="l">
              <a:spcBef>
                <a:spcPts val="0"/>
              </a:spcBef>
              <a:spcAft>
                <a:spcPts val="0"/>
              </a:spcAft>
              <a:buFont typeface="Arial" panose="020B0604020202020204" pitchFamily="34" charset="0"/>
              <a:buChar char="•"/>
              <a:tabLst>
                <a:tab pos="685800" algn="l"/>
              </a:tabLst>
            </a:pPr>
            <a:r>
              <a:rPr lang="en-US" dirty="0">
                <a:ea typeface="Times"/>
              </a:rPr>
              <a:t>The YMCA and ARC were reluctant to become involved with professional lifeguarding.  Instead, paid lifeguards were typically provided by resort owners and municipal governments</a:t>
            </a:r>
            <a:r>
              <a:rPr lang="en-US" dirty="0">
                <a:latin typeface="Times"/>
                <a:ea typeface="Times"/>
                <a:cs typeface="Times New Roman"/>
              </a:rPr>
              <a:t>.</a:t>
            </a:r>
            <a:endParaRPr lang="en-US" sz="1800" dirty="0">
              <a:latin typeface="Times"/>
              <a:ea typeface="Times"/>
              <a:cs typeface="Times New Roman"/>
            </a:endParaRPr>
          </a:p>
        </p:txBody>
      </p:sp>
      <p:sp>
        <p:nvSpPr>
          <p:cNvPr id="4" name="Slide Number Placeholder 3"/>
          <p:cNvSpPr>
            <a:spLocks noGrp="1"/>
          </p:cNvSpPr>
          <p:nvPr>
            <p:ph type="sldNum" sz="quarter" idx="10"/>
          </p:nvPr>
        </p:nvSpPr>
        <p:spPr/>
        <p:txBody>
          <a:bodyPr/>
          <a:lstStyle/>
          <a:p>
            <a:fld id="{C92E86E8-C936-4B82-BEA8-3E6CEAEAA2F0}" type="slidenum">
              <a:rPr lang="en-US" smtClean="0"/>
              <a:t>17</a:t>
            </a:fld>
            <a:endParaRPr lang="en-US" dirty="0"/>
          </a:p>
        </p:txBody>
      </p:sp>
    </p:spTree>
    <p:extLst>
      <p:ext uri="{BB962C8B-B14F-4D97-AF65-F5344CB8AC3E}">
        <p14:creationId xmlns:p14="http://schemas.microsoft.com/office/powerpoint/2010/main" val="1537787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Other efforts followed on the East Coast and the West Coast, often as a result of the needs created by beach resorts.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 lifeguard services were governed by public safety organizations, such as police and fire departments.  This provided lifeguards stature equivalent to that of other public safety providers.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other cases lifeguard services found themselves governed under park and recreation organizations.  This recreation perception persisted through the 1960’s until two events changed the course of professional lifeguarding.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events included the creation of a national association of open water lifeguards, and the increased attention of Americans to accident prevention and treatment.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profession of lifeguarding is relatively new to public safety when compared to police and fire professions.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18</a:t>
            </a:fld>
            <a:endParaRPr lang="en-US" dirty="0"/>
          </a:p>
        </p:txBody>
      </p:sp>
    </p:spTree>
    <p:extLst>
      <p:ext uri="{BB962C8B-B14F-4D97-AF65-F5344CB8AC3E}">
        <p14:creationId xmlns:p14="http://schemas.microsoft.com/office/powerpoint/2010/main" val="1537787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19</a:t>
            </a:fld>
            <a:endParaRPr lang="en-US" dirty="0"/>
          </a:p>
        </p:txBody>
      </p:sp>
    </p:spTree>
    <p:extLst>
      <p:ext uri="{BB962C8B-B14F-4D97-AF65-F5344CB8AC3E}">
        <p14:creationId xmlns:p14="http://schemas.microsoft.com/office/powerpoint/2010/main" val="365881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a:t>
            </a:fld>
            <a:endParaRPr lang="en-US" dirty="0"/>
          </a:p>
        </p:txBody>
      </p:sp>
    </p:spTree>
    <p:extLst>
      <p:ext uri="{BB962C8B-B14F-4D97-AF65-F5344CB8AC3E}">
        <p14:creationId xmlns:p14="http://schemas.microsoft.com/office/powerpoint/2010/main" val="2309135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California lifeguards first organized the Surf Life Saving Association of America so that they could participate in an invitational lifesaving competition in Australia held in the same year of the 1956 Olympic Games there.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this event, the organization grew to include lifeguards from multiple agencies in California and in 1965 the organization changed its name to the National Surf Lifesaving Association.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1979 the organization officially broadened its mandate to include lifeguards from both surf and Stillwater bodies of water.  The name was changed to its current name of the United States Lifesaving Association (USLA).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USLA goal has been to establish and maintain high standards of professional open water lifesaving and to educate the public in water safety and the role of lifeguards.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USLA was one of the founding members of World Life Saving, which is now the International Life Saving Federation, in which USLA is the United States’ Full Member. The USLA was also a founding member, in 2016, of Water Safety USA.</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20</a:t>
            </a:fld>
            <a:endParaRPr lang="en-US" dirty="0"/>
          </a:p>
        </p:txBody>
      </p:sp>
    </p:spTree>
    <p:extLst>
      <p:ext uri="{BB962C8B-B14F-4D97-AF65-F5344CB8AC3E}">
        <p14:creationId xmlns:p14="http://schemas.microsoft.com/office/powerpoint/2010/main" val="3340624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Highway Safety Act of 1966 helped establish and develop an Emergency Medical Service standard.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nationwide 911 emergency call system is one of the outcomes of the Act.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helped many communities evaluate training and service standards for emergency services including fire, police, and lifeguard services.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became evident that some agencies worked with little or no formal training.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National standards for open water lifeguarding needed to be provided, and the USLA played a major role in developing them.</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21</a:t>
            </a:fld>
            <a:endParaRPr lang="en-US" dirty="0"/>
          </a:p>
        </p:txBody>
      </p:sp>
    </p:spTree>
    <p:extLst>
      <p:ext uri="{BB962C8B-B14F-4D97-AF65-F5344CB8AC3E}">
        <p14:creationId xmlns:p14="http://schemas.microsoft.com/office/powerpoint/2010/main" val="2215416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22</a:t>
            </a:fld>
            <a:endParaRPr lang="en-US" dirty="0"/>
          </a:p>
        </p:txBody>
      </p:sp>
    </p:spTree>
    <p:extLst>
      <p:ext uri="{BB962C8B-B14F-4D97-AF65-F5344CB8AC3E}">
        <p14:creationId xmlns:p14="http://schemas.microsoft.com/office/powerpoint/2010/main" val="3147656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Line and reel (landline) allowed the rescuer to be attached by a line so that they could swim out, clutch the victim, and then be pulled back to shore.</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23</a:t>
            </a:fld>
            <a:endParaRPr lang="en-US" dirty="0"/>
          </a:p>
        </p:txBody>
      </p:sp>
    </p:spTree>
    <p:extLst>
      <p:ext uri="{BB962C8B-B14F-4D97-AF65-F5344CB8AC3E}">
        <p14:creationId xmlns:p14="http://schemas.microsoft.com/office/powerpoint/2010/main" val="818670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Atlantic City, NJ rescuers initially used a device that had a ring buoy attached by a line to a shoulder harness.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 injuries and deaths to rescuers occurred in the US and in Australia. Eventually the device was mostly replaced by other methods.</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24</a:t>
            </a:fld>
            <a:endParaRPr lang="en-US" dirty="0"/>
          </a:p>
        </p:txBody>
      </p:sp>
    </p:spTree>
    <p:extLst>
      <p:ext uri="{BB962C8B-B14F-4D97-AF65-F5344CB8AC3E}">
        <p14:creationId xmlns:p14="http://schemas.microsoft.com/office/powerpoint/2010/main" val="2320600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Captain Henry Sheffield developed the first rescue can made of sheet metal in 1897.  It was pointed at both ends, with line supported by small cork floats and a belt to be attached to the lifesaver.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Rounding the ends and using copper, then aluminum, later modified this design.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wasn’t until the mid-1960’s that Los Angeles County Lifeguard Lt. Bob Burnside developed the plastic rescue buoy widely used today.  It became known as the Burnside buoy, but is now commonly known as the rescue buoy. </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25</a:t>
            </a:fld>
            <a:endParaRPr lang="en-US" dirty="0"/>
          </a:p>
        </p:txBody>
      </p:sp>
    </p:spTree>
    <p:extLst>
      <p:ext uri="{BB962C8B-B14F-4D97-AF65-F5344CB8AC3E}">
        <p14:creationId xmlns:p14="http://schemas.microsoft.com/office/powerpoint/2010/main" val="2656298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legendary Duke Kahanamoku introduced a redwood surfboard to Long Beach, California lifeguards, and they began using a modified (shorter) version as a rescue device.</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26</a:t>
            </a:fld>
            <a:endParaRPr lang="en-US" dirty="0"/>
          </a:p>
        </p:txBody>
      </p:sp>
    </p:spTree>
    <p:extLst>
      <p:ext uri="{BB962C8B-B14F-4D97-AF65-F5344CB8AC3E}">
        <p14:creationId xmlns:p14="http://schemas.microsoft.com/office/powerpoint/2010/main" val="2337947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Santa Monica lifeguard Pete Peterson produced an inflatable rescue tube with a snap hook on one end, connected to a shoulder harness that could be wrapped around a victim for security in surf rescue.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was later constructed of a flexible foam rubber.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became known as the Peterson tube, but is now commonly known as the rescue tube.</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27</a:t>
            </a:fld>
            <a:endParaRPr lang="en-US" dirty="0"/>
          </a:p>
        </p:txBody>
      </p:sp>
    </p:spTree>
    <p:extLst>
      <p:ext uri="{BB962C8B-B14F-4D97-AF65-F5344CB8AC3E}">
        <p14:creationId xmlns:p14="http://schemas.microsoft.com/office/powerpoint/2010/main" val="1668307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28</a:t>
            </a:fld>
            <a:endParaRPr lang="en-US" dirty="0"/>
          </a:p>
        </p:txBody>
      </p:sp>
    </p:spTree>
    <p:extLst>
      <p:ext uri="{BB962C8B-B14F-4D97-AF65-F5344CB8AC3E}">
        <p14:creationId xmlns:p14="http://schemas.microsoft.com/office/powerpoint/2010/main" val="464561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became clear that the pool and open water environments are incomparable for the purpose of training or standards, but most national lifeguard standards primarily addressed pools.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a result, open water lifeguards began to seek specialized standards for their unique environment.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1980, a conference held at University of Texas A &amp; M brought together all of the major American organizations concerned with promoting public safety in and around the aquatic environment.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result was a Sea Grant funded publication entitled, </a:t>
            </a:r>
            <a:r>
              <a:rPr lang="en-US" sz="1200" i="1" kern="1200" dirty="0">
                <a:solidFill>
                  <a:schemeClr val="tx1"/>
                </a:solidFill>
                <a:effectLst/>
                <a:latin typeface="+mn-lt"/>
                <a:ea typeface="+mn-ea"/>
                <a:cs typeface="+mn-cs"/>
              </a:rPr>
              <a:t>Guidelines for Establishing Open-Water Recreational Beach Standards.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first USLA lifesaving text, “</a:t>
            </a:r>
            <a:r>
              <a:rPr lang="en-US" sz="1200" i="1" kern="1200" dirty="0">
                <a:solidFill>
                  <a:schemeClr val="tx1"/>
                </a:solidFill>
                <a:effectLst/>
                <a:latin typeface="+mn-lt"/>
                <a:ea typeface="+mn-ea"/>
                <a:cs typeface="+mn-cs"/>
              </a:rPr>
              <a:t>Lifesaving and Marine Safety”</a:t>
            </a:r>
            <a:r>
              <a:rPr lang="en-US" sz="1200" kern="1200" dirty="0">
                <a:solidFill>
                  <a:schemeClr val="tx1"/>
                </a:solidFill>
                <a:effectLst/>
                <a:latin typeface="+mn-lt"/>
                <a:ea typeface="+mn-ea"/>
                <a:cs typeface="+mn-cs"/>
              </a:rPr>
              <a:t>, was published in 1981.</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Ten years later, the USLA formed the first national certification program for inland and surf lifeguard training programs.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Rather than certifying lifeguards and aquatic rescue response teams themselves, the USLA created the Lifeguard Agency Certification Program in 1993 to certify the training programs of agencies that meet USLA standards.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now over 140 USLA certified lifeguard agencies.</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29</a:t>
            </a:fld>
            <a:endParaRPr lang="en-US" dirty="0"/>
          </a:p>
        </p:txBody>
      </p:sp>
    </p:spTree>
    <p:extLst>
      <p:ext uri="{BB962C8B-B14F-4D97-AF65-F5344CB8AC3E}">
        <p14:creationId xmlns:p14="http://schemas.microsoft.com/office/powerpoint/2010/main" val="334062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first lifesavers rarely worked during the summer months.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Most of their work came during fall, winter and spring and using foot patrols mostly at night.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3</a:t>
            </a:fld>
            <a:endParaRPr lang="en-US" dirty="0"/>
          </a:p>
        </p:txBody>
      </p:sp>
    </p:spTree>
    <p:extLst>
      <p:ext uri="{BB962C8B-B14F-4D97-AF65-F5344CB8AC3E}">
        <p14:creationId xmlns:p14="http://schemas.microsoft.com/office/powerpoint/2010/main" val="546104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30</a:t>
            </a:fld>
            <a:endParaRPr lang="en-US" dirty="0"/>
          </a:p>
        </p:txBody>
      </p:sp>
    </p:spTree>
    <p:extLst>
      <p:ext uri="{BB962C8B-B14F-4D97-AF65-F5344CB8AC3E}">
        <p14:creationId xmlns:p14="http://schemas.microsoft.com/office/powerpoint/2010/main" val="3901345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profession of lifeguarding will always be unique among emergency services due to its highly seasonal nature.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While California, Florida, and Hawaii operate year-round on with many of their lifeguards employed career basis, lifeguards in most other states work seasonally.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 lifeguard agencies are armed police officers, while others perform marine firefighting, cliff rescues, medical services, and scuba search and recovery.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Two lifeguard agencies (Los Angeles and San Diego) work 24-hour shifts.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Equipment continues to evolve with the use of inshore rescue boats (IRB), personal watercraft (PWC), and the larger hard-hull rescue boats.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also an increase in more advanced medical training, such as Emergency Medical Responder and EMT.</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31</a:t>
            </a:fld>
            <a:endParaRPr lang="en-US" dirty="0"/>
          </a:p>
        </p:txBody>
      </p:sp>
    </p:spTree>
    <p:extLst>
      <p:ext uri="{BB962C8B-B14F-4D97-AF65-F5344CB8AC3E}">
        <p14:creationId xmlns:p14="http://schemas.microsoft.com/office/powerpoint/2010/main" val="3601065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32</a:t>
            </a:fld>
            <a:endParaRPr lang="en-US" dirty="0"/>
          </a:p>
        </p:txBody>
      </p:sp>
    </p:spTree>
    <p:extLst>
      <p:ext uri="{BB962C8B-B14F-4D97-AF65-F5344CB8AC3E}">
        <p14:creationId xmlns:p14="http://schemas.microsoft.com/office/powerpoint/2010/main" val="1723528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Despite many advances, not all open water lifeguard agencies can boast of modern equipment and facilities.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Traditions were once the basis of local lifeguard standards, but have mostly been replaced with national standards that reflect “best practice.”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importance of lifeguards in drowning prevention is sometimes recognized only after drowning deaths in the absence of lifeguards, though some communities still decline to provide lifeguard services.</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33</a:t>
            </a:fld>
            <a:endParaRPr lang="en-US" dirty="0"/>
          </a:p>
        </p:txBody>
      </p:sp>
    </p:spTree>
    <p:extLst>
      <p:ext uri="{BB962C8B-B14F-4D97-AF65-F5344CB8AC3E}">
        <p14:creationId xmlns:p14="http://schemas.microsoft.com/office/powerpoint/2010/main" val="1991028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“Discussion Points” at the end of Chapter One, divide the class into groups of three.  Assign 3 or 4 questions to each group.  Ask each group to answer their questions, then share their work with the rest of the group.  </a:t>
            </a:r>
            <a:r>
              <a:rPr lang="en-US" sz="1200" kern="1200">
                <a:solidFill>
                  <a:schemeClr val="tx1"/>
                </a:solidFill>
                <a:effectLst/>
                <a:latin typeface="+mn-lt"/>
                <a:ea typeface="+mn-ea"/>
                <a:cs typeface="+mn-cs"/>
              </a:rPr>
              <a:t>Finally, link the discussion questions to the lesson objectives as a final check of participant understanding of the chapter.</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34</a:t>
            </a:fld>
            <a:endParaRPr lang="en-US" dirty="0"/>
          </a:p>
        </p:txBody>
      </p:sp>
    </p:spTree>
    <p:extLst>
      <p:ext uri="{BB962C8B-B14F-4D97-AF65-F5344CB8AC3E}">
        <p14:creationId xmlns:p14="http://schemas.microsoft.com/office/powerpoint/2010/main" val="348691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4</a:t>
            </a:fld>
            <a:endParaRPr lang="en-US" dirty="0"/>
          </a:p>
        </p:txBody>
      </p:sp>
    </p:spTree>
    <p:extLst>
      <p:ext uri="{BB962C8B-B14F-4D97-AF65-F5344CB8AC3E}">
        <p14:creationId xmlns:p14="http://schemas.microsoft.com/office/powerpoint/2010/main" val="210234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During the 1700’s much of the American coastline was totally uninhabited.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Recreational swimming was of little interest.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Yet loss of life due to drowning was a serious problem due to shipwrecks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Much of this was due to storms and lack of navigational aids common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By mid-1800’s Cape Cod alone was having a shipwreck once every two to three weeks</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5</a:t>
            </a:fld>
            <a:endParaRPr lang="en-US" dirty="0"/>
          </a:p>
        </p:txBody>
      </p:sp>
    </p:spTree>
    <p:extLst>
      <p:ext uri="{BB962C8B-B14F-4D97-AF65-F5344CB8AC3E}">
        <p14:creationId xmlns:p14="http://schemas.microsoft.com/office/powerpoint/2010/main" val="231621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buFont typeface="Arial" panose="020B0604020202020204" pitchFamily="34" charset="0"/>
              <a:buChar char="•"/>
            </a:pPr>
            <a:r>
              <a:rPr lang="en-US" dirty="0"/>
              <a:t>The first United States organized (but volunteer) lifesaving efforts began with the founding of the Massachusetts Humane Society in 1786.</a:t>
            </a:r>
          </a:p>
          <a:p>
            <a:pPr marL="171450" lvl="0" indent="-171450" algn="l">
              <a:buFont typeface="Arial" panose="020B0604020202020204" pitchFamily="34" charset="0"/>
              <a:buChar char="•"/>
            </a:pPr>
            <a:r>
              <a:rPr lang="en-US" dirty="0"/>
              <a:t>Additional volunteer efforts spread to other Eastern seaboard states, including the placement of lifesaving stations and equipment for local volunteers to use in rescue attempts.</a:t>
            </a:r>
          </a:p>
        </p:txBody>
      </p:sp>
      <p:sp>
        <p:nvSpPr>
          <p:cNvPr id="4" name="Slide Number Placeholder 3"/>
          <p:cNvSpPr>
            <a:spLocks noGrp="1"/>
          </p:cNvSpPr>
          <p:nvPr>
            <p:ph type="sldNum" sz="quarter" idx="10"/>
          </p:nvPr>
        </p:nvSpPr>
        <p:spPr/>
        <p:txBody>
          <a:bodyPr/>
          <a:lstStyle/>
          <a:p>
            <a:fld id="{C92E86E8-C936-4B82-BEA8-3E6CEAEAA2F0}" type="slidenum">
              <a:rPr lang="en-US" smtClean="0"/>
              <a:t>6</a:t>
            </a:fld>
            <a:endParaRPr lang="en-US" dirty="0"/>
          </a:p>
        </p:txBody>
      </p:sp>
    </p:spTree>
    <p:extLst>
      <p:ext uri="{BB962C8B-B14F-4D97-AF65-F5344CB8AC3E}">
        <p14:creationId xmlns:p14="http://schemas.microsoft.com/office/powerpoint/2010/main" val="231621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7</a:t>
            </a:fld>
            <a:endParaRPr lang="en-US" dirty="0"/>
          </a:p>
        </p:txBody>
      </p:sp>
    </p:spTree>
    <p:extLst>
      <p:ext uri="{BB962C8B-B14F-4D97-AF65-F5344CB8AC3E}">
        <p14:creationId xmlns:p14="http://schemas.microsoft.com/office/powerpoint/2010/main" val="3919018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a:spcBef>
                <a:spcPts val="0"/>
              </a:spcBef>
              <a:spcAft>
                <a:spcPts val="0"/>
              </a:spcAft>
              <a:buFont typeface="Arial" panose="020B0604020202020204" pitchFamily="34" charset="0"/>
              <a:buChar char="•"/>
              <a:tabLst>
                <a:tab pos="628650" algn="l"/>
              </a:tabLst>
            </a:pPr>
            <a:r>
              <a:rPr lang="en-US" dirty="0">
                <a:ea typeface="Times"/>
              </a:rPr>
              <a:t>Started in 1878 with funding from Congress.</a:t>
            </a:r>
            <a:endParaRPr lang="en-US" sz="2800" dirty="0">
              <a:ea typeface="Times"/>
            </a:endParaRPr>
          </a:p>
          <a:p>
            <a:pPr marL="171450" marR="0" lvl="0" indent="-171450" algn="l">
              <a:spcBef>
                <a:spcPts val="0"/>
              </a:spcBef>
              <a:spcAft>
                <a:spcPts val="0"/>
              </a:spcAft>
              <a:buFont typeface="Arial" panose="020B0604020202020204" pitchFamily="34" charset="0"/>
              <a:buChar char="•"/>
              <a:tabLst>
                <a:tab pos="628650" algn="l"/>
              </a:tabLst>
            </a:pPr>
            <a:r>
              <a:rPr lang="en-US" dirty="0">
                <a:ea typeface="Times"/>
              </a:rPr>
              <a:t>Crews were employed to staff each station.</a:t>
            </a:r>
            <a:endParaRPr lang="en-US" sz="2800" dirty="0">
              <a:ea typeface="Times"/>
            </a:endParaRPr>
          </a:p>
          <a:p>
            <a:pPr marL="171450" marR="0" lvl="0" indent="-171450" algn="l">
              <a:spcBef>
                <a:spcPts val="0"/>
              </a:spcBef>
              <a:spcAft>
                <a:spcPts val="0"/>
              </a:spcAft>
              <a:buFont typeface="Arial" panose="020B0604020202020204" pitchFamily="34" charset="0"/>
              <a:buChar char="•"/>
              <a:tabLst>
                <a:tab pos="628650" algn="l"/>
              </a:tabLst>
            </a:pPr>
            <a:r>
              <a:rPr lang="en-US" dirty="0">
                <a:ea typeface="Times"/>
              </a:rPr>
              <a:t>The rescuers who worked these stations were known as surfmen.</a:t>
            </a:r>
            <a:endParaRPr lang="en-US" sz="2800" dirty="0">
              <a:ea typeface="Times"/>
            </a:endParaRPr>
          </a:p>
          <a:p>
            <a:pPr marL="171450" marR="0" lvl="0" indent="-171450" algn="l">
              <a:spcBef>
                <a:spcPts val="0"/>
              </a:spcBef>
              <a:spcAft>
                <a:spcPts val="0"/>
              </a:spcAft>
              <a:buFont typeface="Arial" panose="020B0604020202020204" pitchFamily="34" charset="0"/>
              <a:buChar char="•"/>
              <a:tabLst>
                <a:tab pos="628650" algn="l"/>
              </a:tabLst>
            </a:pPr>
            <a:r>
              <a:rPr lang="en-US" dirty="0">
                <a:ea typeface="Times"/>
              </a:rPr>
              <a:t>The officer in charge was called a Station Keeper.</a:t>
            </a:r>
            <a:endParaRPr lang="en-US" sz="2800" dirty="0">
              <a:ea typeface="Times"/>
            </a:endParaRPr>
          </a:p>
          <a:p>
            <a:pPr marL="171450" marR="0" lvl="0" indent="-171450" algn="l">
              <a:spcBef>
                <a:spcPts val="0"/>
              </a:spcBef>
              <a:spcAft>
                <a:spcPts val="0"/>
              </a:spcAft>
              <a:buFont typeface="Arial" panose="020B0604020202020204" pitchFamily="34" charset="0"/>
              <a:buChar char="•"/>
              <a:tabLst>
                <a:tab pos="628650" algn="l"/>
              </a:tabLst>
            </a:pPr>
            <a:r>
              <a:rPr lang="en-US" dirty="0">
                <a:ea typeface="Times"/>
              </a:rPr>
              <a:t>This system eventually grew to 189 lifesaving stations on the Atlantic, Pacific, and Great Lakes coasts.</a:t>
            </a:r>
            <a:endParaRPr lang="en-US" sz="2800" dirty="0">
              <a:ea typeface="Times"/>
            </a:endParaRPr>
          </a:p>
        </p:txBody>
      </p:sp>
      <p:sp>
        <p:nvSpPr>
          <p:cNvPr id="4" name="Slide Number Placeholder 3"/>
          <p:cNvSpPr>
            <a:spLocks noGrp="1"/>
          </p:cNvSpPr>
          <p:nvPr>
            <p:ph type="sldNum" sz="quarter" idx="10"/>
          </p:nvPr>
        </p:nvSpPr>
        <p:spPr/>
        <p:txBody>
          <a:bodyPr/>
          <a:lstStyle/>
          <a:p>
            <a:fld id="{C92E86E8-C936-4B82-BEA8-3E6CEAEAA2F0}" type="slidenum">
              <a:rPr lang="en-US" smtClean="0"/>
              <a:t>8</a:t>
            </a:fld>
            <a:endParaRPr lang="en-US" dirty="0"/>
          </a:p>
        </p:txBody>
      </p:sp>
    </p:spTree>
    <p:extLst>
      <p:ext uri="{BB962C8B-B14F-4D97-AF65-F5344CB8AC3E}">
        <p14:creationId xmlns:p14="http://schemas.microsoft.com/office/powerpoint/2010/main" val="1916000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9</a:t>
            </a:fld>
            <a:endParaRPr lang="en-US" dirty="0"/>
          </a:p>
        </p:txBody>
      </p:sp>
    </p:spTree>
    <p:extLst>
      <p:ext uri="{BB962C8B-B14F-4D97-AF65-F5344CB8AC3E}">
        <p14:creationId xmlns:p14="http://schemas.microsoft.com/office/powerpoint/2010/main" val="395760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lvl1pPr algn="l">
              <a:defRPr/>
            </a:lvl1pPr>
          </a:lstStyle>
          <a:p>
            <a:r>
              <a:rPr lang="en-US" dirty="0"/>
              <a:t>Click to edit Master title style</a:t>
            </a:r>
          </a:p>
        </p:txBody>
      </p:sp>
      <p:sp>
        <p:nvSpPr>
          <p:cNvPr id="3" name="Content Placeholder 2"/>
          <p:cNvSpPr>
            <a:spLocks noGrp="1"/>
          </p:cNvSpPr>
          <p:nvPr>
            <p:ph sz="half" idx="1" hasCustomPrompt="1"/>
          </p:nvPr>
        </p:nvSpPr>
        <p:spPr>
          <a:xfrm>
            <a:off x="457200" y="1148216"/>
            <a:ext cx="4038600" cy="4525963"/>
          </a:xfrm>
        </p:spPr>
        <p:txBody>
          <a:bodyPr/>
          <a:lstStyle>
            <a:lvl1pPr>
              <a:defRPr sz="2800">
                <a:solidFill>
                  <a:schemeClr val="tx2">
                    <a:lumMod val="7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8216"/>
            <a:ext cx="4038600" cy="49779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338108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3505200" cy="4038600"/>
          </a:xfrm>
        </p:spPr>
        <p:txBody>
          <a:bodyPr/>
          <a:lstStyle>
            <a:lvl1pPr>
              <a:defRPr>
                <a:solidFill>
                  <a:schemeClr val="tx2">
                    <a:lumMod val="7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35946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01E278-1ADF-4048-9E51-866E592FFA07}" type="slidenum">
              <a:rPr lang="en-US" smtClean="0"/>
              <a:t>‹#›</a:t>
            </a:fld>
            <a:endParaRPr lang="en-US" dirty="0"/>
          </a:p>
        </p:txBody>
      </p:sp>
      <p:sp>
        <p:nvSpPr>
          <p:cNvPr id="5" name="Title 1"/>
          <p:cNvSpPr>
            <a:spLocks noGrp="1"/>
          </p:cNvSpPr>
          <p:nvPr>
            <p:ph type="title"/>
          </p:nvPr>
        </p:nvSpPr>
        <p:spPr>
          <a:xfrm>
            <a:off x="762000" y="381000"/>
            <a:ext cx="7620000" cy="565150"/>
          </a:xfrm>
        </p:spPr>
        <p:txBody>
          <a:bodyPr anchor="b"/>
          <a:lstStyle>
            <a:lvl1pPr algn="ctr">
              <a:defRPr sz="3200" b="0">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74290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733800" cy="565150"/>
          </a:xfrm>
        </p:spPr>
        <p:txBody>
          <a:bodyPr anchor="b"/>
          <a:lstStyle>
            <a:lvl1pPr algn="l">
              <a:defRPr sz="3200" b="0">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8600" y="990600"/>
            <a:ext cx="3733800" cy="4419601"/>
          </a:xfrm>
        </p:spPr>
        <p:txBody>
          <a:bodyPr/>
          <a:lstStyle>
            <a:lvl1pPr marL="0" indent="0">
              <a:buNone/>
              <a:defRPr sz="3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1625780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ter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a:bodyPr>
          <a:lstStyle>
            <a:lvl1pPr>
              <a:defRPr sz="3600">
                <a:solidFill>
                  <a:schemeClr val="tx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8B303B-DE31-49A9-9E32-CC990A95794A}" type="slidenum">
              <a:rPr lang="en-US" smtClean="0"/>
              <a:t>‹#›</a:t>
            </a:fld>
            <a:endParaRPr lang="en-US" dirty="0"/>
          </a:p>
        </p:txBody>
      </p:sp>
      <p:pic>
        <p:nvPicPr>
          <p:cNvPr id="1026" name="Picture 2" descr="\\local.cityofevanston.org\users\users\aabajian\Desktop\clear USLA 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61674" y="1600200"/>
            <a:ext cx="473392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05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hoto Slide Landscape">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normAutofit/>
          </a:bodyPr>
          <a:lstStyle>
            <a:lvl1pPr algn="ctr">
              <a:defRPr sz="3600" b="0">
                <a:solidFill>
                  <a:schemeClr val="tx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8B303B-DE31-49A9-9E32-CC990A95794A}" type="slidenum">
              <a:rPr lang="en-US" smtClean="0"/>
              <a:t>‹#›</a:t>
            </a:fld>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2800" y="5993525"/>
            <a:ext cx="1981200" cy="864475"/>
          </a:xfrm>
          <a:prstGeom prst="rect">
            <a:avLst/>
          </a:prstGeom>
          <a:noFill/>
          <a:ln w="9525">
            <a:solidFill>
              <a:schemeClr val="tx1"/>
            </a:solidFill>
            <a:miter lim="800000"/>
            <a:headEnd/>
            <a:tailEnd/>
          </a:ln>
          <a:effectLst>
            <a:glow>
              <a:schemeClr val="accent1">
                <a:alpha val="44000"/>
              </a:schemeClr>
            </a:glow>
            <a:outerShdw dir="366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681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bjective Conten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600" y="1110342"/>
            <a:ext cx="4800600" cy="5246007"/>
          </a:xfrm>
        </p:spPr>
        <p:txBody>
          <a:bodyPr>
            <a:normAutofit/>
          </a:bodyPr>
          <a:lstStyle>
            <a:lvl1pPr marL="571500" indent="-571500" algn="l">
              <a:buFont typeface="Arial" panose="020B0604020202020204" pitchFamily="34" charset="0"/>
              <a:buChar char="•"/>
              <a:defRPr sz="3600">
                <a:solidFill>
                  <a:schemeClr val="tx2">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8B303B-DE31-49A9-9E32-CC990A9579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3919280" cy="7467600"/>
          </a:xfrm>
          <a:prstGeom prst="rect">
            <a:avLst/>
          </a:prstGeom>
        </p:spPr>
      </p:pic>
      <p:sp>
        <p:nvSpPr>
          <p:cNvPr id="9" name="Title 1"/>
          <p:cNvSpPr>
            <a:spLocks noGrp="1"/>
          </p:cNvSpPr>
          <p:nvPr>
            <p:ph type="title"/>
          </p:nvPr>
        </p:nvSpPr>
        <p:spPr>
          <a:xfrm>
            <a:off x="4038600" y="60324"/>
            <a:ext cx="4800600" cy="930275"/>
          </a:xfr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270529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ussion Poin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066800"/>
            <a:ext cx="8763000" cy="4267200"/>
          </a:xfrm>
        </p:spPr>
        <p:txBody>
          <a:bodyPr anchor="t"/>
          <a:lstStyle>
            <a:lvl1pPr marL="0" indent="0">
              <a:buNone/>
              <a:defRPr sz="2400">
                <a:solidFill>
                  <a:schemeClr val="tx2">
                    <a:lumMod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8B303B-DE31-49A9-9E32-CC990A9579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3109" y="5649395"/>
            <a:ext cx="6667500" cy="1190625"/>
          </a:xfrm>
          <a:prstGeom prst="rect">
            <a:avLst/>
          </a:prstGeom>
          <a:ln>
            <a:solidFill>
              <a:schemeClr val="accent1"/>
            </a:solidFill>
          </a:ln>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1" y="794452"/>
            <a:ext cx="9144000" cy="3990864"/>
          </a:xfrm>
          <a:prstGeom prst="rect">
            <a:avLst/>
          </a:prstGeom>
        </p:spPr>
      </p:pic>
    </p:spTree>
    <p:extLst>
      <p:ext uri="{BB962C8B-B14F-4D97-AF65-F5344CB8AC3E}">
        <p14:creationId xmlns:p14="http://schemas.microsoft.com/office/powerpoint/2010/main" val="295822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3303" b="6879"/>
          <a:stretch/>
        </p:blipFill>
        <p:spPr>
          <a:xfrm>
            <a:off x="-76200" y="0"/>
            <a:ext cx="9144000" cy="6858000"/>
          </a:xfrm>
          <a:prstGeom prst="rect">
            <a:avLst/>
          </a:prstGeom>
        </p:spPr>
      </p:pic>
      <p:sp>
        <p:nvSpPr>
          <p:cNvPr id="2" name="Title 1"/>
          <p:cNvSpPr>
            <a:spLocks noGrp="1"/>
          </p:cNvSpPr>
          <p:nvPr>
            <p:ph type="title"/>
          </p:nvPr>
        </p:nvSpPr>
        <p:spPr>
          <a:xfrm>
            <a:off x="533400" y="2209800"/>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1654406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42672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676399"/>
            <a:ext cx="4267200" cy="38862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1AEDA-ABE6-4B1D-AAC7-B69D2E1C451F}" type="datetimeFigureOut">
              <a:rPr lang="en-US" smtClean="0"/>
              <a:t>3/10/2017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1E278-1ADF-4048-9E51-866E592FFA07}" type="slidenum">
              <a:rPr lang="en-US" smtClean="0"/>
              <a:t>‹#›</a:t>
            </a:fld>
            <a:endParaRPr lang="en-US" dirty="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569193"/>
            <a:ext cx="1371600" cy="1288807"/>
          </a:xfrm>
          <a:prstGeom prst="rect">
            <a:avLst/>
          </a:prstGeom>
        </p:spPr>
      </p:pic>
    </p:spTree>
    <p:extLst>
      <p:ext uri="{BB962C8B-B14F-4D97-AF65-F5344CB8AC3E}">
        <p14:creationId xmlns:p14="http://schemas.microsoft.com/office/powerpoint/2010/main" val="3043305404"/>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Lst>
  <p:txStyles>
    <p:titleStyle>
      <a:lvl1pPr algn="ctr" defTabSz="914400" rtl="0" eaLnBrk="1" latinLnBrk="0" hangingPunct="1">
        <a:spcBef>
          <a:spcPct val="0"/>
        </a:spcBef>
        <a:buNone/>
        <a:defRPr sz="3600"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60000"/>
              <a:lumOff val="4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60000"/>
              <a:lumOff val="4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60000"/>
              <a:lumOff val="4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60000"/>
              <a:lumOff val="4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1AEDA-ABE6-4B1D-AAC7-B69D2E1C451F}" type="datetimeFigureOut">
              <a:rPr lang="en-US" smtClean="0"/>
              <a:t>3/10/2017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1E278-1ADF-4048-9E51-866E592FFA07}" type="slidenum">
              <a:rPr lang="en-US" smtClean="0"/>
              <a:t>‹#›</a:t>
            </a:fld>
            <a:endParaRPr lang="en-US" dirty="0"/>
          </a:p>
        </p:txBody>
      </p:sp>
    </p:spTree>
    <p:extLst>
      <p:ext uri="{BB962C8B-B14F-4D97-AF65-F5344CB8AC3E}">
        <p14:creationId xmlns:p14="http://schemas.microsoft.com/office/powerpoint/2010/main" val="1488921432"/>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10" r:id="rId4"/>
    <p:sldLayoutId id="2147483711" r:id="rId5"/>
  </p:sldLayoutIdLst>
  <p:txStyles>
    <p:titleStyle>
      <a:lvl1pPr algn="ctr" defTabSz="914400" rtl="0" eaLnBrk="1" latinLnBrk="0" hangingPunct="1">
        <a:spcBef>
          <a:spcPct val="0"/>
        </a:spcBef>
        <a:buNone/>
        <a:defRPr sz="4400"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 Lifesaving History</a:t>
            </a:r>
          </a:p>
        </p:txBody>
      </p:sp>
    </p:spTree>
    <p:extLst>
      <p:ext uri="{BB962C8B-B14F-4D97-AF65-F5344CB8AC3E}">
        <p14:creationId xmlns:p14="http://schemas.microsoft.com/office/powerpoint/2010/main" val="221215625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Lifeboats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1143000"/>
            <a:ext cx="7543800" cy="4702726"/>
          </a:xfrm>
          <a:prstGeom prst="rect">
            <a:avLst/>
          </a:prstGeom>
        </p:spPr>
      </p:pic>
    </p:spTree>
    <p:extLst>
      <p:ext uri="{BB962C8B-B14F-4D97-AF65-F5344CB8AC3E}">
        <p14:creationId xmlns:p14="http://schemas.microsoft.com/office/powerpoint/2010/main" val="190915087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Breeches Buoy</a:t>
            </a:r>
          </a:p>
        </p:txBody>
      </p:sp>
      <p:pic>
        <p:nvPicPr>
          <p:cNvPr id="1026" name="Picture 2" descr="\\local.cityofevanston.org\users\users\aabajian\Desktop\Chapter 1 Photos\Breaches Buoy used during 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321" y="1143000"/>
            <a:ext cx="6129358" cy="46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96156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Lifesaving Service Procedures</a:t>
            </a:r>
          </a:p>
        </p:txBody>
      </p:sp>
      <p:pic>
        <p:nvPicPr>
          <p:cNvPr id="3074" name="Picture 2" descr="\\local.cityofevanston.org\users\users\aabajian\Desktop\Chapter 1 Photos\Lifesaving station with cr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030" y="1143000"/>
            <a:ext cx="5843940" cy="466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76279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38600" y="533400"/>
            <a:ext cx="4800600" cy="5822950"/>
          </a:xfrm>
        </p:spPr>
        <p:txBody>
          <a:bodyPr>
            <a:normAutofit lnSpcReduction="10000"/>
          </a:bodyPr>
          <a:lstStyle/>
          <a:p>
            <a:pPr marL="571500" indent="-571500" algn="l">
              <a:spcBef>
                <a:spcPts val="0"/>
              </a:spcBef>
              <a:buFont typeface="Arial" panose="020B0604020202020204" pitchFamily="34" charset="0"/>
              <a:buChar char="•"/>
            </a:pPr>
            <a:r>
              <a:rPr lang="en-US" dirty="0">
                <a:ea typeface="Times"/>
              </a:rPr>
              <a:t>Vigilance through</a:t>
            </a:r>
          </a:p>
          <a:p>
            <a:pPr marL="914400" lvl="1" indent="-457200" algn="l">
              <a:spcBef>
                <a:spcPts val="0"/>
              </a:spcBef>
              <a:buFontTx/>
              <a:buChar char="-"/>
            </a:pPr>
            <a:r>
              <a:rPr lang="en-US" dirty="0">
                <a:solidFill>
                  <a:schemeClr val="accent2">
                    <a:lumMod val="75000"/>
                  </a:schemeClr>
                </a:solidFill>
                <a:latin typeface="Arial" panose="020B0604020202020204" pitchFamily="34" charset="0"/>
                <a:ea typeface="Times"/>
                <a:cs typeface="Arial" panose="020B0604020202020204" pitchFamily="34" charset="0"/>
              </a:rPr>
              <a:t>Procedure</a:t>
            </a:r>
          </a:p>
          <a:p>
            <a:pPr marL="914400" lvl="1" indent="-457200" algn="l">
              <a:spcBef>
                <a:spcPts val="0"/>
              </a:spcBef>
              <a:buFontTx/>
              <a:buChar char="-"/>
            </a:pPr>
            <a:r>
              <a:rPr lang="en-US" dirty="0">
                <a:solidFill>
                  <a:schemeClr val="accent2">
                    <a:lumMod val="75000"/>
                  </a:schemeClr>
                </a:solidFill>
                <a:latin typeface="Arial" panose="020B0604020202020204" pitchFamily="34" charset="0"/>
                <a:ea typeface="Times"/>
                <a:cs typeface="Arial" panose="020B0604020202020204" pitchFamily="34" charset="0"/>
              </a:rPr>
              <a:t>Observation</a:t>
            </a:r>
          </a:p>
          <a:p>
            <a:pPr marL="914400" lvl="1" indent="-457200" algn="l">
              <a:spcBef>
                <a:spcPts val="0"/>
              </a:spcBef>
              <a:buFontTx/>
              <a:buChar char="-"/>
            </a:pPr>
            <a:r>
              <a:rPr lang="en-US" dirty="0">
                <a:solidFill>
                  <a:schemeClr val="accent2">
                    <a:lumMod val="75000"/>
                  </a:schemeClr>
                </a:solidFill>
                <a:latin typeface="Arial" panose="020B0604020202020204" pitchFamily="34" charset="0"/>
                <a:ea typeface="Times"/>
                <a:cs typeface="Arial" panose="020B0604020202020204" pitchFamily="34" charset="0"/>
              </a:rPr>
              <a:t>Protocol</a:t>
            </a:r>
          </a:p>
          <a:p>
            <a:pPr marL="571500" indent="-571500" algn="l">
              <a:spcBef>
                <a:spcPts val="0"/>
              </a:spcBef>
              <a:buFont typeface="Arial" panose="020B0604020202020204" pitchFamily="34" charset="0"/>
              <a:buChar char="•"/>
            </a:pPr>
            <a:r>
              <a:rPr lang="en-US" dirty="0">
                <a:ea typeface="Times"/>
              </a:rPr>
              <a:t>Early preventative measures</a:t>
            </a:r>
          </a:p>
          <a:p>
            <a:pPr marL="571500" indent="-571500" algn="l">
              <a:spcBef>
                <a:spcPts val="0"/>
              </a:spcBef>
              <a:buFont typeface="Arial" panose="020B0604020202020204" pitchFamily="34" charset="0"/>
              <a:buChar char="•"/>
            </a:pPr>
            <a:r>
              <a:rPr lang="en-US" dirty="0">
                <a:ea typeface="Times"/>
              </a:rPr>
              <a:t>Heroism</a:t>
            </a:r>
          </a:p>
          <a:p>
            <a:pPr marL="571500" indent="-571500" algn="l">
              <a:spcBef>
                <a:spcPts val="0"/>
              </a:spcBef>
              <a:buFont typeface="Arial" panose="020B0604020202020204" pitchFamily="34" charset="0"/>
              <a:buChar char="•"/>
            </a:pPr>
            <a:r>
              <a:rPr lang="en-US" dirty="0">
                <a:ea typeface="Times"/>
              </a:rPr>
              <a:t>USLS Statistics</a:t>
            </a:r>
          </a:p>
          <a:p>
            <a:pPr marL="914400" lvl="1" indent="-457200" algn="l">
              <a:spcBef>
                <a:spcPts val="0"/>
              </a:spcBef>
              <a:buFontTx/>
              <a:buChar char="-"/>
            </a:pPr>
            <a:r>
              <a:rPr lang="en-US" dirty="0">
                <a:solidFill>
                  <a:schemeClr val="accent2">
                    <a:lumMod val="75000"/>
                  </a:schemeClr>
                </a:solidFill>
                <a:latin typeface="Arial" panose="020B0604020202020204" pitchFamily="34" charset="0"/>
                <a:ea typeface="Times"/>
                <a:cs typeface="Arial" panose="020B0604020202020204" pitchFamily="34" charset="0"/>
              </a:rPr>
              <a:t>28,121 vessels aided</a:t>
            </a:r>
          </a:p>
          <a:p>
            <a:pPr marL="914400" lvl="1" indent="-457200" algn="l">
              <a:spcBef>
                <a:spcPts val="0"/>
              </a:spcBef>
              <a:buFontTx/>
              <a:buChar char="-"/>
            </a:pPr>
            <a:r>
              <a:rPr lang="en-US" dirty="0">
                <a:solidFill>
                  <a:schemeClr val="accent2">
                    <a:lumMod val="75000"/>
                  </a:schemeClr>
                </a:solidFill>
                <a:latin typeface="Arial" panose="020B0604020202020204" pitchFamily="34" charset="0"/>
                <a:ea typeface="Times"/>
                <a:cs typeface="Arial" panose="020B0604020202020204" pitchFamily="34" charset="0"/>
              </a:rPr>
              <a:t>178,741 Saved</a:t>
            </a:r>
          </a:p>
          <a:p>
            <a:pPr marL="571500" lvl="0" indent="-571500" algn="l">
              <a:spcBef>
                <a:spcPts val="0"/>
              </a:spcBef>
              <a:buFont typeface="Arial" panose="020B0604020202020204" pitchFamily="34" charset="0"/>
              <a:buChar char="•"/>
            </a:pPr>
            <a:r>
              <a:rPr lang="en-US" dirty="0">
                <a:solidFill>
                  <a:srgbClr val="1F497D">
                    <a:lumMod val="75000"/>
                  </a:srgbClr>
                </a:solidFill>
                <a:ea typeface="Times"/>
              </a:rPr>
              <a:t>The birth of the USCG</a:t>
            </a:r>
          </a:p>
          <a:p>
            <a:pPr algn="l"/>
            <a:endParaRPr lang="en-US" dirty="0"/>
          </a:p>
          <a:p>
            <a:pPr marL="571500" indent="-571500"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256110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3505200" cy="4038600"/>
          </a:xfrm>
        </p:spPr>
        <p:txBody>
          <a:bodyPr/>
          <a:lstStyle/>
          <a:p>
            <a:r>
              <a:rPr lang="en-US" dirty="0"/>
              <a:t>The Roots of Modern Lifeguarding</a:t>
            </a:r>
          </a:p>
        </p:txBody>
      </p:sp>
      <p:pic>
        <p:nvPicPr>
          <p:cNvPr id="1027" name="Picture 3" descr="C:\Users\aabajian\Downloads\Spade Burns Police Chief Lifeguard 1923 - 1936.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234043"/>
            <a:ext cx="4560683"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3247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marL="571500" indent="-571500" algn="l">
              <a:buFont typeface="Arial" panose="020B0604020202020204" pitchFamily="34" charset="0"/>
              <a:buChar char="•"/>
            </a:pPr>
            <a:r>
              <a:rPr lang="en-US" dirty="0"/>
              <a:t>Prosperity Leads to recreation</a:t>
            </a:r>
          </a:p>
          <a:p>
            <a:pPr marL="571500" indent="-571500" algn="l">
              <a:buFont typeface="Arial" panose="020B0604020202020204" pitchFamily="34" charset="0"/>
              <a:buChar char="•"/>
            </a:pPr>
            <a:r>
              <a:rPr lang="en-US" dirty="0"/>
              <a:t>Resorts flourish</a:t>
            </a:r>
          </a:p>
          <a:p>
            <a:pPr marL="571500" indent="-571500" algn="l">
              <a:buFont typeface="Arial" panose="020B0604020202020204" pitchFamily="34" charset="0"/>
              <a:buChar char="•"/>
            </a:pPr>
            <a:r>
              <a:rPr lang="en-US" dirty="0"/>
              <a:t>Drownings become part of the conversation</a:t>
            </a:r>
          </a:p>
          <a:p>
            <a:pPr algn="l"/>
            <a:endParaRPr lang="en-US" dirty="0"/>
          </a:p>
          <a:p>
            <a:pPr marL="571500" indent="-571500"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572828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505200" cy="4038600"/>
          </a:xfrm>
        </p:spPr>
        <p:txBody>
          <a:bodyPr/>
          <a:lstStyle/>
          <a:p>
            <a:r>
              <a:rPr lang="en-US" dirty="0">
                <a:ea typeface="Times"/>
              </a:rPr>
              <a:t>The First </a:t>
            </a:r>
            <a:br>
              <a:rPr lang="en-US" dirty="0">
                <a:ea typeface="Times"/>
              </a:rPr>
            </a:br>
            <a:r>
              <a:rPr lang="en-US" dirty="0">
                <a:ea typeface="Times"/>
              </a:rPr>
              <a:t>Lifeguards</a:t>
            </a:r>
            <a:endParaRPr lang="en-US" dirty="0"/>
          </a:p>
        </p:txBody>
      </p:sp>
      <p:pic>
        <p:nvPicPr>
          <p:cNvPr id="3" name="Picture 2" descr="\\local.cityofevanston.org\users\users\aabajian\Desktop\Chapter 1 Photos\History Chapter Photo #3.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23157"/>
            <a:ext cx="3581400" cy="599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69557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marL="571500" indent="-571500" algn="l">
              <a:buFont typeface="Arial" panose="020B0604020202020204" pitchFamily="34" charset="0"/>
              <a:buChar char="•"/>
            </a:pPr>
            <a:r>
              <a:rPr lang="en-US" dirty="0"/>
              <a:t>Atlantic City</a:t>
            </a:r>
          </a:p>
          <a:p>
            <a:pPr marL="571500" indent="-571500" algn="l">
              <a:buFont typeface="Arial" panose="020B0604020202020204" pitchFamily="34" charset="0"/>
              <a:buChar char="•"/>
            </a:pPr>
            <a:r>
              <a:rPr lang="en-US" dirty="0"/>
              <a:t>The YMCA and swimming</a:t>
            </a:r>
          </a:p>
          <a:p>
            <a:pPr marL="571500" indent="-571500" algn="l">
              <a:buFont typeface="Arial" panose="020B0604020202020204" pitchFamily="34" charset="0"/>
              <a:buChar char="•"/>
            </a:pPr>
            <a:r>
              <a:rPr lang="en-US" dirty="0"/>
              <a:t>Commodore Longfellow and the ARC</a:t>
            </a:r>
          </a:p>
          <a:p>
            <a:pPr marL="571500" indent="-571500" algn="l">
              <a:buFont typeface="Arial" panose="020B0604020202020204" pitchFamily="34" charset="0"/>
              <a:buChar char="•"/>
            </a:pPr>
            <a:r>
              <a:rPr lang="en-US" dirty="0"/>
              <a:t>Volunteer vs. pro</a:t>
            </a:r>
          </a:p>
          <a:p>
            <a:pPr algn="l"/>
            <a:endParaRPr lang="en-US" dirty="0"/>
          </a:p>
          <a:p>
            <a:pPr marL="571500" indent="-571500" algn="l">
              <a:buFont typeface="Arial" panose="020B0604020202020204" pitchFamily="34" charset="0"/>
              <a:buChar char="•"/>
            </a:pPr>
            <a:endParaRPr lang="en-US" dirty="0"/>
          </a:p>
          <a:p>
            <a:pPr marL="571500" indent="-571500" algn="l">
              <a:buFont typeface="Arial" panose="020B0604020202020204" pitchFamily="34" charset="0"/>
              <a:buChar char="•"/>
            </a:pPr>
            <a:endParaRPr lang="en-US" dirty="0"/>
          </a:p>
        </p:txBody>
      </p:sp>
    </p:spTree>
    <p:extLst>
      <p:ext uri="{BB962C8B-B14F-4D97-AF65-F5344CB8AC3E}">
        <p14:creationId xmlns:p14="http://schemas.microsoft.com/office/powerpoint/2010/main" val="2586609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38600" y="609600"/>
            <a:ext cx="4800600" cy="5746750"/>
          </a:xfrm>
        </p:spPr>
        <p:txBody>
          <a:bodyPr>
            <a:normAutofit fontScale="92500" lnSpcReduction="10000"/>
          </a:bodyPr>
          <a:lstStyle/>
          <a:p>
            <a:pPr marL="571500" indent="-571500" algn="l">
              <a:buFont typeface="Arial" panose="020B0604020202020204" pitchFamily="34" charset="0"/>
              <a:buChar char="•"/>
            </a:pPr>
            <a:r>
              <a:rPr lang="en-US" dirty="0"/>
              <a:t>The coasts lead the charge</a:t>
            </a:r>
          </a:p>
          <a:p>
            <a:pPr marL="571500" indent="-571500" algn="l">
              <a:buFont typeface="Arial" panose="020B0604020202020204" pitchFamily="34" charset="0"/>
              <a:buChar char="•"/>
            </a:pPr>
            <a:r>
              <a:rPr lang="en-US" dirty="0"/>
              <a:t>Some guards seen as public safety personnel, some as recreation staff</a:t>
            </a:r>
          </a:p>
          <a:p>
            <a:pPr marL="571500" indent="-571500" algn="l">
              <a:buFont typeface="Arial" panose="020B0604020202020204" pitchFamily="34" charset="0"/>
              <a:buChar char="•"/>
            </a:pPr>
            <a:r>
              <a:rPr lang="en-US" dirty="0"/>
              <a:t>Accident prevention and emergency medical care</a:t>
            </a:r>
          </a:p>
          <a:p>
            <a:pPr marL="571500" indent="-571500" algn="l">
              <a:buFont typeface="Arial" panose="020B0604020202020204" pitchFamily="34" charset="0"/>
              <a:buChar char="•"/>
            </a:pPr>
            <a:r>
              <a:rPr lang="en-US" dirty="0"/>
              <a:t>National lifeguard association created</a:t>
            </a:r>
          </a:p>
          <a:p>
            <a:pPr marL="571500" indent="-571500" algn="l">
              <a:buFont typeface="Arial" panose="020B0604020202020204" pitchFamily="34" charset="0"/>
              <a:buChar char="•"/>
            </a:pPr>
            <a:endParaRPr lang="en-US" dirty="0"/>
          </a:p>
          <a:p>
            <a:pPr marL="571500" indent="-571500" algn="l">
              <a:buFont typeface="Arial" panose="020B0604020202020204" pitchFamily="34" charset="0"/>
              <a:buChar char="•"/>
            </a:pPr>
            <a:endParaRPr lang="en-US" dirty="0"/>
          </a:p>
          <a:p>
            <a:pPr marL="571500" indent="-571500" algn="l">
              <a:buFont typeface="Arial" panose="020B0604020202020204" pitchFamily="34" charset="0"/>
              <a:buChar char="•"/>
            </a:pPr>
            <a:endParaRPr lang="en-US" dirty="0"/>
          </a:p>
        </p:txBody>
      </p:sp>
    </p:spTree>
    <p:extLst>
      <p:ext uri="{BB962C8B-B14F-4D97-AF65-F5344CB8AC3E}">
        <p14:creationId xmlns:p14="http://schemas.microsoft.com/office/powerpoint/2010/main" val="3057185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Birth of the USLA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037" y="1143000"/>
            <a:ext cx="4733925" cy="4448175"/>
          </a:xfrm>
          <a:prstGeom prst="rect">
            <a:avLst/>
          </a:prstGeom>
        </p:spPr>
      </p:pic>
    </p:spTree>
    <p:extLst>
      <p:ext uri="{BB962C8B-B14F-4D97-AF65-F5344CB8AC3E}">
        <p14:creationId xmlns:p14="http://schemas.microsoft.com/office/powerpoint/2010/main" val="1522728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First American Lifesavers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99" y="1295400"/>
            <a:ext cx="7543801" cy="4135815"/>
          </a:xfrm>
          <a:prstGeom prst="rect">
            <a:avLst/>
          </a:prstGeom>
          <a:effectLst>
            <a:innerShdw blurRad="304800" dist="50800" dir="8100000">
              <a:prstClr val="black">
                <a:alpha val="50000"/>
              </a:prstClr>
            </a:innerShdw>
          </a:effectLst>
        </p:spPr>
      </p:pic>
    </p:spTree>
    <p:extLst>
      <p:ext uri="{BB962C8B-B14F-4D97-AF65-F5344CB8AC3E}">
        <p14:creationId xmlns:p14="http://schemas.microsoft.com/office/powerpoint/2010/main" val="262580450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History of the USLA</a:t>
            </a:r>
          </a:p>
        </p:txBody>
      </p:sp>
      <p:graphicFrame>
        <p:nvGraphicFramePr>
          <p:cNvPr id="3" name="Diagram 2"/>
          <p:cNvGraphicFramePr/>
          <p:nvPr>
            <p:extLst>
              <p:ext uri="{D42A27DB-BD31-4B8C-83A1-F6EECF244321}">
                <p14:modId xmlns:p14="http://schemas.microsoft.com/office/powerpoint/2010/main" val="2805215699"/>
              </p:ext>
            </p:extLst>
          </p:nvPr>
        </p:nvGraphicFramePr>
        <p:xfrm>
          <a:off x="457200" y="1397000"/>
          <a:ext cx="8305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1417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336C205A-2B26-4515-BD1C-41A73584863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C642ED9A-6A32-4948-A9C2-4D9CDD71B42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56698959-5EC7-4018-A139-D1D50A1C634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9626FA4D-18EF-48B0-92E1-92D5E5D7A54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C5FA61E7-EA3B-474B-8779-BC0971DE104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E81B9C00-E3EC-43F7-AB55-6FE13FFF8E9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D8C02271-2530-475B-833D-BDA66A67E55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AC577287-36E0-41B9-9698-3CD4BEB8F07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AC2D9DBB-B681-4079-A7E8-D36CD1009CB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05800" cy="1143000"/>
          </a:xfrm>
        </p:spPr>
        <p:txBody>
          <a:bodyPr/>
          <a:lstStyle/>
          <a:p>
            <a:r>
              <a:rPr lang="en-US" dirty="0"/>
              <a:t>Emergency Medical Aid Advances</a:t>
            </a:r>
          </a:p>
        </p:txBody>
      </p:sp>
      <p:sp>
        <p:nvSpPr>
          <p:cNvPr id="3" name="Content Placeholder 2"/>
          <p:cNvSpPr>
            <a:spLocks noGrp="1"/>
          </p:cNvSpPr>
          <p:nvPr>
            <p:ph sz="half" idx="1"/>
          </p:nvPr>
        </p:nvSpPr>
        <p:spPr>
          <a:xfrm>
            <a:off x="457200" y="1371600"/>
            <a:ext cx="4038600" cy="4302579"/>
          </a:xfrm>
        </p:spPr>
        <p:txBody>
          <a:bodyPr/>
          <a:lstStyle/>
          <a:p>
            <a:r>
              <a:rPr lang="en-US" dirty="0"/>
              <a:t>The Highway Safety Act of 1966</a:t>
            </a:r>
          </a:p>
          <a:p>
            <a:r>
              <a:rPr lang="en-US" dirty="0"/>
              <a:t>Evaluation of emergency services training</a:t>
            </a:r>
          </a:p>
          <a:p>
            <a:r>
              <a:rPr lang="en-US" dirty="0"/>
              <a:t>USLA to set beach lifeguard standards</a:t>
            </a:r>
          </a:p>
        </p:txBody>
      </p:sp>
      <p:sp>
        <p:nvSpPr>
          <p:cNvPr id="4" name="Content Placeholder 3"/>
          <p:cNvSpPr>
            <a:spLocks noGrp="1"/>
          </p:cNvSpPr>
          <p:nvPr>
            <p:ph sz="half" idx="2"/>
          </p:nvPr>
        </p:nvSpPr>
        <p:spPr>
          <a:xfrm>
            <a:off x="4648200" y="1371600"/>
            <a:ext cx="4038600" cy="4754563"/>
          </a:xfrm>
        </p:spPr>
        <p:txBody>
          <a:bodyPr/>
          <a:lstStyle/>
          <a:p>
            <a:r>
              <a:rPr lang="en-US" dirty="0"/>
              <a:t>911</a:t>
            </a:r>
          </a:p>
          <a:p>
            <a:r>
              <a:rPr lang="en-US" dirty="0"/>
              <a:t>Lack of formal training</a:t>
            </a:r>
          </a:p>
        </p:txBody>
      </p:sp>
    </p:spTree>
    <p:extLst>
      <p:ext uri="{BB962C8B-B14F-4D97-AF65-F5344CB8AC3E}">
        <p14:creationId xmlns:p14="http://schemas.microsoft.com/office/powerpoint/2010/main" val="4084837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200400" cy="4800600"/>
          </a:xfrm>
        </p:spPr>
        <p:txBody>
          <a:bodyPr/>
          <a:lstStyle/>
          <a:p>
            <a:r>
              <a:rPr lang="en-US" dirty="0"/>
              <a:t>Lifesaving Devices</a:t>
            </a:r>
            <a:br>
              <a:rPr lang="en-US" dirty="0"/>
            </a:br>
            <a:endParaRPr lang="en-US" dirty="0"/>
          </a:p>
        </p:txBody>
      </p:sp>
      <p:pic>
        <p:nvPicPr>
          <p:cNvPr id="2050" name="Picture 2" descr="U:\Photos\2013\photo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85378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Landline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037" y="1143000"/>
            <a:ext cx="4733925" cy="4448175"/>
          </a:xfrm>
          <a:prstGeom prst="rect">
            <a:avLst/>
          </a:prstGeom>
        </p:spPr>
      </p:pic>
    </p:spTree>
    <p:extLst>
      <p:ext uri="{BB962C8B-B14F-4D97-AF65-F5344CB8AC3E}">
        <p14:creationId xmlns:p14="http://schemas.microsoft.com/office/powerpoint/2010/main" val="24889989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571500" indent="-571500" algn="l">
              <a:buFont typeface="Arial" panose="020B0604020202020204" pitchFamily="34" charset="0"/>
              <a:buChar char="•"/>
            </a:pPr>
            <a:r>
              <a:rPr lang="en-US" dirty="0"/>
              <a:t>Ring buoy with harness</a:t>
            </a:r>
          </a:p>
          <a:p>
            <a:pPr marL="571500" indent="-571500" algn="l">
              <a:buFont typeface="Arial" panose="020B0604020202020204" pitchFamily="34" charset="0"/>
              <a:buChar char="•"/>
            </a:pPr>
            <a:r>
              <a:rPr lang="en-US" dirty="0"/>
              <a:t>Innovations were made after costly mistakes</a:t>
            </a:r>
          </a:p>
          <a:p>
            <a:endParaRPr lang="en-US" dirty="0"/>
          </a:p>
        </p:txBody>
      </p:sp>
      <p:sp>
        <p:nvSpPr>
          <p:cNvPr id="3" name="Title 2"/>
          <p:cNvSpPr>
            <a:spLocks noGrp="1"/>
          </p:cNvSpPr>
          <p:nvPr>
            <p:ph type="title"/>
          </p:nvPr>
        </p:nvSpPr>
        <p:spPr/>
        <p:txBody>
          <a:bodyPr/>
          <a:lstStyle/>
          <a:p>
            <a:r>
              <a:rPr lang="en-US" dirty="0"/>
              <a:t>Ring Buoy</a:t>
            </a:r>
          </a:p>
        </p:txBody>
      </p:sp>
    </p:spTree>
    <p:extLst>
      <p:ext uri="{BB962C8B-B14F-4D97-AF65-F5344CB8AC3E}">
        <p14:creationId xmlns:p14="http://schemas.microsoft.com/office/powerpoint/2010/main" val="3080267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7046"/>
            <a:ext cx="3008313" cy="1162050"/>
          </a:xfrm>
        </p:spPr>
        <p:txBody>
          <a:bodyPr/>
          <a:lstStyle/>
          <a:p>
            <a:r>
              <a:rPr lang="en-US" sz="3200" dirty="0"/>
              <a:t>Rescue Buoy</a:t>
            </a:r>
            <a:br>
              <a:rPr lang="en-US" dirty="0"/>
            </a:br>
            <a:endParaRPr lang="en-US" dirty="0"/>
          </a:p>
        </p:txBody>
      </p:sp>
      <p:sp>
        <p:nvSpPr>
          <p:cNvPr id="3" name="Content Placeholder 2"/>
          <p:cNvSpPr>
            <a:spLocks noGrp="1"/>
          </p:cNvSpPr>
          <p:nvPr>
            <p:ph idx="1"/>
          </p:nvPr>
        </p:nvSpPr>
        <p:spPr>
          <a:xfrm>
            <a:off x="3575050" y="2590800"/>
            <a:ext cx="3892550" cy="3535363"/>
          </a:xfrm>
        </p:spPr>
        <p:txBody>
          <a:bodyPr/>
          <a:lstStyle/>
          <a:p>
            <a:endParaRPr lang="en-US" dirty="0"/>
          </a:p>
        </p:txBody>
      </p:sp>
      <p:sp>
        <p:nvSpPr>
          <p:cNvPr id="4" name="Text Placeholder 3"/>
          <p:cNvSpPr>
            <a:spLocks noGrp="1"/>
          </p:cNvSpPr>
          <p:nvPr>
            <p:ph type="body" sz="half" idx="2"/>
          </p:nvPr>
        </p:nvSpPr>
        <p:spPr>
          <a:xfrm>
            <a:off x="228600" y="914400"/>
            <a:ext cx="2286000" cy="4767263"/>
          </a:xfrm>
        </p:spPr>
        <p:txBody>
          <a:bodyPr>
            <a:normAutofit/>
          </a:bodyPr>
          <a:lstStyle/>
          <a:p>
            <a:pPr marL="285750" indent="-285750">
              <a:buFont typeface="Arial" panose="020B0604020202020204" pitchFamily="34" charset="0"/>
              <a:buChar char="•"/>
            </a:pPr>
            <a:r>
              <a:rPr lang="en-US" sz="2400" dirty="0"/>
              <a:t>The Sheffield Lifesaving Cylinder</a:t>
            </a:r>
          </a:p>
          <a:p>
            <a:pPr marL="285750" indent="-285750">
              <a:buFont typeface="Arial" panose="020B0604020202020204" pitchFamily="34" charset="0"/>
              <a:buChar char="•"/>
            </a:pPr>
            <a:r>
              <a:rPr lang="en-US" sz="2400" dirty="0"/>
              <a:t>Metal construction</a:t>
            </a:r>
          </a:p>
          <a:p>
            <a:pPr marL="285750" indent="-285750">
              <a:buFont typeface="Arial" panose="020B0604020202020204" pitchFamily="34" charset="0"/>
              <a:buChar char="•"/>
            </a:pPr>
            <a:r>
              <a:rPr lang="en-US" sz="2400" dirty="0"/>
              <a:t>The Burnside Buoy</a:t>
            </a:r>
          </a:p>
          <a:p>
            <a:pPr marL="285750" indent="-285750">
              <a:buFont typeface="Arial" panose="020B0604020202020204" pitchFamily="34" charset="0"/>
              <a:buChar char="•"/>
            </a:pPr>
            <a:endParaRPr lang="en-US" sz="2400" dirty="0"/>
          </a:p>
        </p:txBody>
      </p:sp>
      <p:pic>
        <p:nvPicPr>
          <p:cNvPr id="4098" name="Picture 2" descr="\\local.cityofevanston.org\users\users\aabajian\Desktop\Chapter 1 Photos\Sheffield Rescue C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643" y="484345"/>
            <a:ext cx="6400800" cy="562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018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2667000" cy="838200"/>
          </a:xfrm>
        </p:spPr>
        <p:txBody>
          <a:bodyPr>
            <a:normAutofit fontScale="90000"/>
          </a:bodyPr>
          <a:lstStyle/>
          <a:p>
            <a:r>
              <a:rPr lang="en-US" dirty="0"/>
              <a:t>The Rescue Board</a:t>
            </a:r>
          </a:p>
        </p:txBody>
      </p:sp>
      <p:pic>
        <p:nvPicPr>
          <p:cNvPr id="1026" name="Picture 2" descr="C:\Users\aabajian\Downloads\Rescue board at tow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52400"/>
            <a:ext cx="4335844" cy="647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11388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733800" cy="1022350"/>
          </a:xfrm>
        </p:spPr>
        <p:txBody>
          <a:bodyPr anchor="ctr"/>
          <a:lstStyle/>
          <a:p>
            <a:r>
              <a:rPr lang="en-US" dirty="0"/>
              <a:t>The Peterson Rescue Tube</a:t>
            </a:r>
          </a:p>
        </p:txBody>
      </p:sp>
      <p:sp>
        <p:nvSpPr>
          <p:cNvPr id="4" name="Text Placeholder 3"/>
          <p:cNvSpPr>
            <a:spLocks noGrp="1"/>
          </p:cNvSpPr>
          <p:nvPr>
            <p:ph type="body" sz="half" idx="2"/>
          </p:nvPr>
        </p:nvSpPr>
        <p:spPr>
          <a:xfrm>
            <a:off x="228600" y="1447800"/>
            <a:ext cx="3276600" cy="3962401"/>
          </a:xfrm>
        </p:spPr>
        <p:txBody>
          <a:bodyPr/>
          <a:lstStyle/>
          <a:p>
            <a:pPr marL="914400" lvl="1" indent="-457200">
              <a:buFont typeface="Arial" panose="020B0604020202020204" pitchFamily="34" charset="0"/>
              <a:buChar char="•"/>
            </a:pPr>
            <a:r>
              <a:rPr lang="en-US" sz="2800" dirty="0">
                <a:solidFill>
                  <a:srgbClr val="1F497D">
                    <a:lumMod val="75000"/>
                  </a:srgbClr>
                </a:solidFill>
              </a:rPr>
              <a:t>Inflatable</a:t>
            </a:r>
          </a:p>
          <a:p>
            <a:pPr marL="914400" lvl="1" indent="-457200">
              <a:buFont typeface="Arial" panose="020B0604020202020204" pitchFamily="34" charset="0"/>
              <a:buChar char="•"/>
            </a:pPr>
            <a:r>
              <a:rPr lang="en-US" sz="2800" dirty="0">
                <a:solidFill>
                  <a:srgbClr val="1F497D">
                    <a:lumMod val="75000"/>
                  </a:srgbClr>
                </a:solidFill>
              </a:rPr>
              <a:t>Foam</a:t>
            </a:r>
          </a:p>
          <a:p>
            <a:endParaRPr lang="en-US" dirty="0"/>
          </a:p>
        </p:txBody>
      </p:sp>
      <p:pic>
        <p:nvPicPr>
          <p:cNvPr id="5" name="Picture 2" descr="\\local.cityofevanston.org\users\users\aabajian\Desktop\Chapter 1 Photos\Rescue Tube.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9316"/>
            <a:ext cx="5181600" cy="691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189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National Open Water </a:t>
            </a:r>
            <a:br>
              <a:rPr lang="en-US" dirty="0"/>
            </a:br>
            <a:r>
              <a:rPr lang="en-US" dirty="0"/>
              <a:t>Lifeguard Standards</a:t>
            </a:r>
          </a:p>
        </p:txBody>
      </p:sp>
      <p:pic>
        <p:nvPicPr>
          <p:cNvPr id="7170" name="Picture 2" descr="C:\Users\aabajian\Downloads\Prior USLA manua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6400"/>
            <a:ext cx="9161980" cy="376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22708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History of Lifeguarding Standards</a:t>
            </a:r>
          </a:p>
        </p:txBody>
      </p:sp>
      <p:graphicFrame>
        <p:nvGraphicFramePr>
          <p:cNvPr id="3" name="Diagram 2"/>
          <p:cNvGraphicFramePr/>
          <p:nvPr>
            <p:extLst>
              <p:ext uri="{D42A27DB-BD31-4B8C-83A1-F6EECF244321}">
                <p14:modId xmlns:p14="http://schemas.microsoft.com/office/powerpoint/2010/main" val="730608636"/>
              </p:ext>
            </p:extLst>
          </p:nvPr>
        </p:nvGraphicFramePr>
        <p:xfrm>
          <a:off x="381000" y="1752600"/>
          <a:ext cx="8305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0502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336C205A-2B26-4515-BD1C-41A73584863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0D317D4F-EB5F-41E9-8C77-DAEC2B4AEE5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604860F6-8462-4418-9DC3-F8CC3555EA5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696CA534-37E8-4571-8F97-C3DEC3FFF3F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2CDBB8FC-CB1C-4255-AB86-E2F639ECD6B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E214F407-62C5-4410-8EAC-FECA92FC312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DB880196-3D0A-4A13-A071-2D39729331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3C26BEA7-6C12-42CF-97C8-A0DB43CE48C4}"/>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C6A1C467-1586-456D-A215-A92D30D9DF7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342900" lvl="0" indent="-342900" algn="l">
              <a:buFont typeface="Arial" panose="020B0604020202020204" pitchFamily="34" charset="0"/>
              <a:buChar char="•"/>
            </a:pPr>
            <a:r>
              <a:rPr lang="en-US" sz="3600" dirty="0"/>
              <a:t>The </a:t>
            </a:r>
            <a:r>
              <a:rPr lang="en-US" dirty="0"/>
              <a:t>f</a:t>
            </a:r>
            <a:r>
              <a:rPr lang="en-US" sz="3600" dirty="0"/>
              <a:t>irst </a:t>
            </a:r>
            <a:r>
              <a:rPr lang="en-US" dirty="0"/>
              <a:t>l</a:t>
            </a:r>
            <a:r>
              <a:rPr lang="en-US" sz="3600" dirty="0"/>
              <a:t>ifesavers </a:t>
            </a:r>
          </a:p>
          <a:p>
            <a:pPr marL="342900" lvl="0" indent="-342900" algn="l">
              <a:buFont typeface="Arial" panose="020B0604020202020204" pitchFamily="34" charset="0"/>
              <a:buChar char="•"/>
            </a:pPr>
            <a:r>
              <a:rPr lang="en-US" sz="3600" dirty="0"/>
              <a:t>The hot season wasn’t so hot</a:t>
            </a:r>
          </a:p>
          <a:p>
            <a:pPr marL="342900" lvl="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3412415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Lifeguarding</a:t>
            </a:r>
          </a:p>
        </p:txBody>
      </p:sp>
      <p:pic>
        <p:nvPicPr>
          <p:cNvPr id="8194" name="Picture 2" descr="C:\Users\aabajian\Downloads\Los Angeles County lifeguard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11" b="5784"/>
          <a:stretch/>
        </p:blipFill>
        <p:spPr bwMode="auto">
          <a:xfrm>
            <a:off x="495300" y="1143000"/>
            <a:ext cx="8153400" cy="474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5390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38600" y="533400"/>
            <a:ext cx="4800600" cy="5822950"/>
          </a:xfrm>
        </p:spPr>
        <p:txBody>
          <a:bodyPr>
            <a:normAutofit lnSpcReduction="10000"/>
          </a:bodyPr>
          <a:lstStyle/>
          <a:p>
            <a:pPr marL="571500" indent="-571500" algn="l">
              <a:buFont typeface="Arial" panose="020B0604020202020204" pitchFamily="34" charset="0"/>
              <a:buChar char="•"/>
            </a:pPr>
            <a:r>
              <a:rPr lang="en-US" dirty="0"/>
              <a:t>Lifeguarding is unique</a:t>
            </a:r>
          </a:p>
          <a:p>
            <a:pPr marL="571500" indent="-571500" algn="l">
              <a:buFont typeface="Arial" panose="020B0604020202020204" pitchFamily="34" charset="0"/>
              <a:buChar char="•"/>
            </a:pPr>
            <a:r>
              <a:rPr lang="en-US" dirty="0"/>
              <a:t>Year-round vs. seasonal</a:t>
            </a:r>
          </a:p>
          <a:p>
            <a:pPr marL="571500" indent="-571500" algn="l">
              <a:buFont typeface="Arial" panose="020B0604020202020204" pitchFamily="34" charset="0"/>
              <a:buChar char="•"/>
            </a:pPr>
            <a:r>
              <a:rPr lang="en-US" dirty="0"/>
              <a:t>Differing responsibilities</a:t>
            </a:r>
          </a:p>
          <a:p>
            <a:pPr marL="571500" indent="-571500" algn="l">
              <a:buFont typeface="Arial" panose="020B0604020202020204" pitchFamily="34" charset="0"/>
              <a:buChar char="•"/>
            </a:pPr>
            <a:r>
              <a:rPr lang="en-US" dirty="0"/>
              <a:t>Advancements in equipment</a:t>
            </a:r>
          </a:p>
          <a:p>
            <a:pPr marL="571500" indent="-571500" algn="l">
              <a:buFont typeface="Arial" panose="020B0604020202020204" pitchFamily="34" charset="0"/>
              <a:buChar char="•"/>
            </a:pPr>
            <a:r>
              <a:rPr lang="en-US" dirty="0"/>
              <a:t>Advancements in medical training</a:t>
            </a:r>
          </a:p>
          <a:p>
            <a:pPr marL="571500" indent="-571500" algn="l">
              <a:buFont typeface="Arial" panose="020B0604020202020204" pitchFamily="34" charset="0"/>
              <a:buChar char="•"/>
            </a:pPr>
            <a:endParaRPr lang="en-US" dirty="0"/>
          </a:p>
        </p:txBody>
      </p:sp>
    </p:spTree>
    <p:extLst>
      <p:ext uri="{BB962C8B-B14F-4D97-AF65-F5344CB8AC3E}">
        <p14:creationId xmlns:p14="http://schemas.microsoft.com/office/powerpoint/2010/main" val="164245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Lessons</a:t>
            </a:r>
          </a:p>
        </p:txBody>
      </p:sp>
      <p:pic>
        <p:nvPicPr>
          <p:cNvPr id="9219" name="Picture 3" descr="\\local.cityofevanston.org\users\users\aabajian\Desktop\Chapter 1 Photos\San Clemente Lifeguards circa 19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19883"/>
            <a:ext cx="5489812" cy="473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9060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571500" indent="-571500" algn="l">
              <a:buFont typeface="Arial" panose="020B0604020202020204" pitchFamily="34" charset="0"/>
              <a:buChar char="•"/>
            </a:pPr>
            <a:r>
              <a:rPr lang="en-US" dirty="0"/>
              <a:t>Not all agencies are the same</a:t>
            </a:r>
          </a:p>
          <a:p>
            <a:pPr marL="571500" indent="-571500" algn="l">
              <a:buFont typeface="Arial" panose="020B0604020202020204" pitchFamily="34" charset="0"/>
              <a:buChar char="•"/>
            </a:pPr>
            <a:r>
              <a:rPr lang="en-US" dirty="0"/>
              <a:t>Traditions vs. standards</a:t>
            </a:r>
          </a:p>
          <a:p>
            <a:pPr marL="571500" indent="-571500" algn="l">
              <a:buFont typeface="Arial" panose="020B0604020202020204" pitchFamily="34" charset="0"/>
              <a:buChar char="•"/>
            </a:pPr>
            <a:r>
              <a:rPr lang="en-US" dirty="0"/>
              <a:t>The public awareness of drowning and prevention differs</a:t>
            </a:r>
          </a:p>
        </p:txBody>
      </p:sp>
    </p:spTree>
    <p:extLst>
      <p:ext uri="{BB962C8B-B14F-4D97-AF65-F5344CB8AC3E}">
        <p14:creationId xmlns:p14="http://schemas.microsoft.com/office/powerpoint/2010/main" val="3524391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762000"/>
            <a:ext cx="8686800" cy="4724400"/>
          </a:xfrm>
        </p:spPr>
        <p:txBody>
          <a:bodyPr>
            <a:normAutofit/>
          </a:bodyPr>
          <a:lstStyle/>
          <a:p>
            <a:endParaRPr lang="en-US" dirty="0"/>
          </a:p>
        </p:txBody>
      </p:sp>
    </p:spTree>
    <p:extLst>
      <p:ext uri="{BB962C8B-B14F-4D97-AF65-F5344CB8AC3E}">
        <p14:creationId xmlns:p14="http://schemas.microsoft.com/office/powerpoint/2010/main" val="1018111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Early Days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295400"/>
            <a:ext cx="7086600" cy="4447865"/>
          </a:xfrm>
          <a:prstGeom prst="rect">
            <a:avLst/>
          </a:prstGeom>
        </p:spPr>
      </p:pic>
    </p:spTree>
    <p:extLst>
      <p:ext uri="{BB962C8B-B14F-4D97-AF65-F5344CB8AC3E}">
        <p14:creationId xmlns:p14="http://schemas.microsoft.com/office/powerpoint/2010/main" val="223213919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342900" lvl="0" indent="-342900" algn="l">
              <a:buFont typeface="Arial" panose="020B0604020202020204" pitchFamily="34" charset="0"/>
              <a:buChar char="•"/>
            </a:pPr>
            <a:r>
              <a:rPr lang="en-US" dirty="0"/>
              <a:t>The 1700’s</a:t>
            </a:r>
          </a:p>
          <a:p>
            <a:pPr marL="342900" lvl="0" indent="-342900" algn="l">
              <a:buFont typeface="Arial" panose="020B0604020202020204" pitchFamily="34" charset="0"/>
              <a:buChar char="•"/>
            </a:pPr>
            <a:r>
              <a:rPr lang="en-US" dirty="0"/>
              <a:t>Not many swimmers</a:t>
            </a:r>
          </a:p>
          <a:p>
            <a:pPr marL="342900" indent="-342900" algn="l">
              <a:buFont typeface="Arial" panose="020B0604020202020204" pitchFamily="34" charset="0"/>
              <a:buChar char="•"/>
            </a:pPr>
            <a:r>
              <a:rPr lang="en-US" dirty="0"/>
              <a:t>Storms</a:t>
            </a:r>
          </a:p>
          <a:p>
            <a:pPr marL="342900" lvl="0" indent="-342900" algn="l">
              <a:buFont typeface="Arial" panose="020B0604020202020204" pitchFamily="34" charset="0"/>
              <a:buChar char="•"/>
            </a:pPr>
            <a:r>
              <a:rPr lang="en-US" dirty="0"/>
              <a:t>Shipwrecks</a:t>
            </a:r>
          </a:p>
          <a:p>
            <a:pPr algn="l"/>
            <a:endParaRPr lang="en-US" sz="3600" dirty="0"/>
          </a:p>
          <a:p>
            <a:pPr algn="l"/>
            <a:endParaRPr lang="en-US" dirty="0"/>
          </a:p>
        </p:txBody>
      </p:sp>
    </p:spTree>
    <p:extLst>
      <p:ext uri="{BB962C8B-B14F-4D97-AF65-F5344CB8AC3E}">
        <p14:creationId xmlns:p14="http://schemas.microsoft.com/office/powerpoint/2010/main" val="2181578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571500" indent="-571500" algn="l">
              <a:buFont typeface="Arial" panose="020B0604020202020204" pitchFamily="34" charset="0"/>
              <a:buChar char="•"/>
            </a:pPr>
            <a:r>
              <a:rPr lang="en-US" sz="3600" dirty="0"/>
              <a:t>The Massachusetts Humane Society</a:t>
            </a:r>
          </a:p>
          <a:p>
            <a:pPr marL="571500" indent="-571500" algn="l">
              <a:buFont typeface="Arial" panose="020B0604020202020204" pitchFamily="34" charset="0"/>
              <a:buChar char="•"/>
            </a:pPr>
            <a:r>
              <a:rPr lang="en-US" sz="3600" dirty="0"/>
              <a:t>The Eastern Seaboard states</a:t>
            </a:r>
          </a:p>
          <a:p>
            <a:pPr algn="l"/>
            <a:endParaRPr lang="en-US" sz="3600" dirty="0"/>
          </a:p>
          <a:p>
            <a:pPr algn="l"/>
            <a:endParaRPr lang="en-US" dirty="0"/>
          </a:p>
        </p:txBody>
      </p:sp>
    </p:spTree>
    <p:extLst>
      <p:ext uri="{BB962C8B-B14F-4D97-AF65-F5344CB8AC3E}">
        <p14:creationId xmlns:p14="http://schemas.microsoft.com/office/powerpoint/2010/main" val="857502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Creation of the US Life-Saving Service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599" y="1143000"/>
            <a:ext cx="5638801" cy="4613566"/>
          </a:xfrm>
          <a:prstGeom prst="rect">
            <a:avLst/>
          </a:prstGeom>
        </p:spPr>
      </p:pic>
    </p:spTree>
    <p:extLst>
      <p:ext uri="{BB962C8B-B14F-4D97-AF65-F5344CB8AC3E}">
        <p14:creationId xmlns:p14="http://schemas.microsoft.com/office/powerpoint/2010/main" val="440945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571500" indent="-571500" algn="l">
              <a:buFont typeface="Arial" panose="020B0604020202020204" pitchFamily="34" charset="0"/>
              <a:buChar char="•"/>
            </a:pPr>
            <a:r>
              <a:rPr lang="en-US" dirty="0"/>
              <a:t>The 1878 Congress</a:t>
            </a:r>
          </a:p>
          <a:p>
            <a:pPr marL="571500" indent="-571500" algn="l">
              <a:buFont typeface="Arial" panose="020B0604020202020204" pitchFamily="34" charset="0"/>
              <a:buChar char="•"/>
            </a:pPr>
            <a:r>
              <a:rPr lang="en-US" dirty="0"/>
              <a:t>The Lifesaving Stations</a:t>
            </a:r>
          </a:p>
          <a:p>
            <a:pPr marL="571500" indent="-571500" algn="l">
              <a:buFont typeface="Arial" panose="020B0604020202020204" pitchFamily="34" charset="0"/>
              <a:buChar char="•"/>
            </a:pPr>
            <a:r>
              <a:rPr lang="en-US" dirty="0"/>
              <a:t>The surfmen and the station keeper</a:t>
            </a:r>
          </a:p>
          <a:p>
            <a:pPr marL="571500" indent="-571500" algn="l">
              <a:buFont typeface="Arial" panose="020B0604020202020204" pitchFamily="34" charset="0"/>
              <a:buChar char="•"/>
            </a:pPr>
            <a:r>
              <a:rPr lang="en-US" dirty="0"/>
              <a:t>The US Life Saving Service expands</a:t>
            </a:r>
          </a:p>
          <a:p>
            <a:pPr marL="571500" indent="-571500" algn="l">
              <a:buFont typeface="Arial" panose="020B0604020202020204" pitchFamily="34" charset="0"/>
              <a:buChar char="•"/>
            </a:pPr>
            <a:endParaRPr lang="en-US" dirty="0"/>
          </a:p>
        </p:txBody>
      </p:sp>
    </p:spTree>
    <p:extLst>
      <p:ext uri="{BB962C8B-B14F-4D97-AF65-F5344CB8AC3E}">
        <p14:creationId xmlns:p14="http://schemas.microsoft.com/office/powerpoint/2010/main" val="1768356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Lifesaving Apparatus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20" y="1137557"/>
            <a:ext cx="7569360" cy="4809067"/>
          </a:xfrm>
          <a:prstGeom prst="rect">
            <a:avLst/>
          </a:prstGeom>
        </p:spPr>
      </p:pic>
    </p:spTree>
    <p:extLst>
      <p:ext uri="{BB962C8B-B14F-4D97-AF65-F5344CB8AC3E}">
        <p14:creationId xmlns:p14="http://schemas.microsoft.com/office/powerpoint/2010/main" val="1399899620"/>
      </p:ext>
    </p:extLst>
  </p:cSld>
  <p:clrMapOvr>
    <a:masterClrMapping/>
  </p:clrMapOvr>
  <p:transition spd="slow">
    <p:push dir="u"/>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14113</TotalTime>
  <Words>2269</Words>
  <Application>Microsoft Office PowerPoint</Application>
  <PresentationFormat>On-screen Show (4:3)</PresentationFormat>
  <Paragraphs>211</Paragraphs>
  <Slides>34</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Times</vt:lpstr>
      <vt:lpstr>Times New Roman</vt:lpstr>
      <vt:lpstr>Custom Design</vt:lpstr>
      <vt:lpstr>Office Theme</vt:lpstr>
      <vt:lpstr>Chapter 1: Lifesaving History</vt:lpstr>
      <vt:lpstr>The First American Lifesavers</vt:lpstr>
      <vt:lpstr>PowerPoint Presentation</vt:lpstr>
      <vt:lpstr>The Early Days</vt:lpstr>
      <vt:lpstr>PowerPoint Presentation</vt:lpstr>
      <vt:lpstr>PowerPoint Presentation</vt:lpstr>
      <vt:lpstr>Creation of the US Life-Saving Service</vt:lpstr>
      <vt:lpstr>PowerPoint Presentation</vt:lpstr>
      <vt:lpstr>Early Lifesaving Apparatus</vt:lpstr>
      <vt:lpstr>Lifeboats</vt:lpstr>
      <vt:lpstr>The Breeches Buoy</vt:lpstr>
      <vt:lpstr>U.S. Lifesaving Service Procedures</vt:lpstr>
      <vt:lpstr>PowerPoint Presentation</vt:lpstr>
      <vt:lpstr>The Roots of Modern Lifeguarding</vt:lpstr>
      <vt:lpstr>PowerPoint Presentation</vt:lpstr>
      <vt:lpstr>The First  Lifeguards</vt:lpstr>
      <vt:lpstr>PowerPoint Presentation</vt:lpstr>
      <vt:lpstr>PowerPoint Presentation</vt:lpstr>
      <vt:lpstr>The Birth of the USLA</vt:lpstr>
      <vt:lpstr>The History of the USLA</vt:lpstr>
      <vt:lpstr>Emergency Medical Aid Advances</vt:lpstr>
      <vt:lpstr>Lifesaving Devices </vt:lpstr>
      <vt:lpstr>The Landline</vt:lpstr>
      <vt:lpstr>Ring Buoy</vt:lpstr>
      <vt:lpstr>Rescue Buoy </vt:lpstr>
      <vt:lpstr>The Rescue Board</vt:lpstr>
      <vt:lpstr>The Peterson Rescue Tube</vt:lpstr>
      <vt:lpstr>Developing National Open Water  Lifeguard Standards</vt:lpstr>
      <vt:lpstr>The History of Lifeguarding Standards</vt:lpstr>
      <vt:lpstr>Modern Lifeguarding</vt:lpstr>
      <vt:lpstr>PowerPoint Presentation</vt:lpstr>
      <vt:lpstr>Historical Lessons</vt:lpstr>
      <vt:lpstr>PowerPoint Presentation</vt:lpstr>
      <vt:lpstr>PowerPoint Presentation</vt:lpstr>
    </vt:vector>
  </TitlesOfParts>
  <Company>City of Evanston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Abajian, Adam</dc:creator>
  <cp:lastModifiedBy>B. Chris Brewster</cp:lastModifiedBy>
  <cp:revision>537</cp:revision>
  <dcterms:created xsi:type="dcterms:W3CDTF">2016-10-05T17:47:24Z</dcterms:created>
  <dcterms:modified xsi:type="dcterms:W3CDTF">2017-03-10T15:07:26Z</dcterms:modified>
</cp:coreProperties>
</file>