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63" r:id="rId2"/>
    <p:sldId id="257" r:id="rId3"/>
    <p:sldId id="258" r:id="rId4"/>
    <p:sldId id="312" r:id="rId5"/>
    <p:sldId id="365" r:id="rId6"/>
    <p:sldId id="313" r:id="rId7"/>
    <p:sldId id="314" r:id="rId8"/>
    <p:sldId id="274" r:id="rId9"/>
    <p:sldId id="276" r:id="rId10"/>
    <p:sldId id="281" r:id="rId11"/>
    <p:sldId id="285" r:id="rId12"/>
    <p:sldId id="315" r:id="rId13"/>
    <p:sldId id="364" r:id="rId14"/>
    <p:sldId id="316" r:id="rId15"/>
    <p:sldId id="295" r:id="rId16"/>
    <p:sldId id="318" r:id="rId17"/>
    <p:sldId id="320" r:id="rId18"/>
    <p:sldId id="321" r:id="rId19"/>
    <p:sldId id="322" r:id="rId20"/>
    <p:sldId id="294" r:id="rId21"/>
    <p:sldId id="323" r:id="rId22"/>
    <p:sldId id="345" r:id="rId23"/>
    <p:sldId id="324" r:id="rId24"/>
    <p:sldId id="301" r:id="rId25"/>
    <p:sldId id="302" r:id="rId26"/>
    <p:sldId id="303" r:id="rId27"/>
    <p:sldId id="259" r:id="rId28"/>
    <p:sldId id="3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RC" initials="JRC" lastIdx="4" clrIdx="6">
    <p:extLst>
      <p:ext uri="{19B8F6BF-5375-455C-9EA6-DF929625EA0E}">
        <p15:presenceInfo xmlns:p15="http://schemas.microsoft.com/office/powerpoint/2012/main" userId="JRC" providerId="None"/>
      </p:ext>
    </p:extLst>
  </p:cmAuthor>
  <p:cmAuthor id="1" name="Sabine Sagner" initials="SS" lastIdx="25" clrIdx="0">
    <p:extLst>
      <p:ext uri="{19B8F6BF-5375-455C-9EA6-DF929625EA0E}">
        <p15:presenceInfo xmlns:p15="http://schemas.microsoft.com/office/powerpoint/2012/main" userId="S-1-5-21-327440814-1183669050-1478062314-2701148" providerId="AD"/>
      </p:ext>
    </p:extLst>
  </p:cmAuthor>
  <p:cmAuthor id="8" name="S4C" initials="Q" lastIdx="1" clrIdx="7"/>
  <p:cmAuthor id="2" name="John Phelps" initials="JP" lastIdx="46" clrIdx="1">
    <p:extLst>
      <p:ext uri="{19B8F6BF-5375-455C-9EA6-DF929625EA0E}">
        <p15:presenceInfo xmlns:p15="http://schemas.microsoft.com/office/powerpoint/2012/main" userId="3f065e3f0381894b" providerId="Windows Live"/>
      </p:ext>
    </p:extLst>
  </p:cmAuthor>
  <p:cmAuthor id="9" name="Catherine Grainger" initials="CG" lastIdx="8" clrIdx="8">
    <p:extLst>
      <p:ext uri="{19B8F6BF-5375-455C-9EA6-DF929625EA0E}">
        <p15:presenceInfo xmlns:p15="http://schemas.microsoft.com/office/powerpoint/2012/main" userId="Catherine Grainger" providerId="None"/>
      </p:ext>
    </p:extLst>
  </p:cmAuthor>
  <p:cmAuthor id="3" name="Shannon Watson" initials="SW" lastIdx="1" clrIdx="2">
    <p:extLst>
      <p:ext uri="{19B8F6BF-5375-455C-9EA6-DF929625EA0E}">
        <p15:presenceInfo xmlns:p15="http://schemas.microsoft.com/office/powerpoint/2012/main" userId="S-1-5-21-327440814-1183669050-1478062314-135147" providerId="AD"/>
      </p:ext>
    </p:extLst>
  </p:cmAuthor>
  <p:cmAuthor id="4" name="Nancy Hoffmann" initials="NH" lastIdx="10" clrIdx="3">
    <p:extLst>
      <p:ext uri="{19B8F6BF-5375-455C-9EA6-DF929625EA0E}">
        <p15:presenceInfo xmlns:p15="http://schemas.microsoft.com/office/powerpoint/2012/main" userId="d63ea009cb74ca7a" providerId="Windows Live"/>
      </p:ext>
    </p:extLst>
  </p:cmAuthor>
  <p:cmAuthor id="5" name="HEMA" initials="H" lastIdx="6" clrIdx="4">
    <p:extLst>
      <p:ext uri="{19B8F6BF-5375-455C-9EA6-DF929625EA0E}">
        <p15:presenceInfo xmlns:p15="http://schemas.microsoft.com/office/powerpoint/2012/main" userId="HEMA" providerId="None"/>
      </p:ext>
    </p:extLst>
  </p:cmAuthor>
  <p:cmAuthor id="6" name="Heather Ehlers" initials="HE" lastIdx="64" clrIdx="5">
    <p:extLst>
      <p:ext uri="{19B8F6BF-5375-455C-9EA6-DF929625EA0E}">
        <p15:presenceInfo xmlns:p15="http://schemas.microsoft.com/office/powerpoint/2012/main" userId="812a143a31faa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30"/>
    <a:srgbClr val="FE05FF"/>
    <a:srgbClr val="FFFFFF"/>
    <a:srgbClr val="7A174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26" autoAdjust="0"/>
    <p:restoredTop sz="96327" autoAdjust="0"/>
  </p:normalViewPr>
  <p:slideViewPr>
    <p:cSldViewPr snapToGrid="0">
      <p:cViewPr varScale="1">
        <p:scale>
          <a:sx n="119" d="100"/>
          <a:sy n="119" d="100"/>
        </p:scale>
        <p:origin x="1328"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BF6EC-BB22-45E9-AAE2-62AA72B7FECB}" type="datetimeFigureOut">
              <a:rPr lang="en-US" smtClean="0"/>
              <a:t>10/5/21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FA4A8-9F44-4E81-B548-91F4726E3FD1}" type="slidenum">
              <a:rPr lang="en-US" smtClean="0"/>
              <a:t>‹#›</a:t>
            </a:fld>
            <a:endParaRPr lang="en-US" dirty="0"/>
          </a:p>
        </p:txBody>
      </p:sp>
    </p:spTree>
    <p:extLst>
      <p:ext uri="{BB962C8B-B14F-4D97-AF65-F5344CB8AC3E}">
        <p14:creationId xmlns:p14="http://schemas.microsoft.com/office/powerpoint/2010/main" val="376921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eaLnBrk="1" fontAlgn="auto" hangingPunct="1">
              <a:spcBef>
                <a:spcPct val="0"/>
              </a:spcBef>
              <a:spcAft>
                <a:spcPts val="0"/>
              </a:spcAft>
              <a:buFont typeface="Arial" panose="020B0604020202020204" pitchFamily="34" charset="0"/>
              <a:buNone/>
              <a:defRPr/>
            </a:pPr>
            <a:r>
              <a:rPr lang="en-US" altLang="en-US" dirty="0">
                <a:ea typeface="+mn-ea"/>
              </a:rPr>
              <a:t>Welcome to Lesson 8: Pediatric </a:t>
            </a:r>
            <a:r>
              <a:rPr lang="en-US" altLang="en-US" b="0" dirty="0">
                <a:ea typeface="+mn-ea"/>
              </a:rPr>
              <a:t>Maltreatment.</a:t>
            </a:r>
          </a:p>
        </p:txBody>
      </p:sp>
      <p:sp>
        <p:nvSpPr>
          <p:cNvPr id="4" name="Slide Number Placeholder 3"/>
          <p:cNvSpPr>
            <a:spLocks noGrp="1"/>
          </p:cNvSpPr>
          <p:nvPr>
            <p:ph type="sldNum" sz="quarter" idx="10"/>
          </p:nvPr>
        </p:nvSpPr>
        <p:spPr/>
        <p:txBody>
          <a:bodyPr/>
          <a:lstStyle/>
          <a:p>
            <a:fld id="{2B2225B7-14D2-4B83-9463-E78E66ECF1B1}" type="slidenum">
              <a:rPr lang="en-US" smtClean="0"/>
              <a:t>1</a:t>
            </a:fld>
            <a:endParaRPr lang="en-US" dirty="0"/>
          </a:p>
        </p:txBody>
      </p:sp>
    </p:spTree>
    <p:extLst>
      <p:ext uri="{BB962C8B-B14F-4D97-AF65-F5344CB8AC3E}">
        <p14:creationId xmlns:p14="http://schemas.microsoft.com/office/powerpoint/2010/main" val="427591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aseline="0" dirty="0"/>
              <a:t>“Shaken baby syndrome</a:t>
            </a:r>
            <a:r>
              <a:rPr lang="en-US" b="0" baseline="0" dirty="0"/>
              <a:t>” is now referred to as abusive head trauma. </a:t>
            </a:r>
          </a:p>
          <a:p>
            <a:pPr marL="628650" lvl="1" indent="-171450">
              <a:buFont typeface="Arial" panose="020B0604020202020204" pitchFamily="34" charset="0"/>
              <a:buChar char="•"/>
            </a:pPr>
            <a:r>
              <a:rPr lang="en-US" b="0" baseline="0" dirty="0"/>
              <a:t>Most often occurs when a parent or caregiver is tired or upset because a baby or small child won’t stop crying, is not listening to them, or is “misbehaving.” </a:t>
            </a:r>
          </a:p>
          <a:p>
            <a:pPr marL="1085850" lvl="2" indent="-171450">
              <a:buFont typeface="Arial" panose="020B0604020202020204" pitchFamily="34" charset="0"/>
              <a:buChar char="•"/>
            </a:pPr>
            <a:r>
              <a:rPr lang="en-US" b="0" baseline="0" dirty="0"/>
              <a:t>The parent may get frustrated and shake the baby to try to get it to stop crying.  </a:t>
            </a:r>
          </a:p>
          <a:p>
            <a:pPr marL="1085850" lvl="2" indent="-171450">
              <a:buFont typeface="Arial" panose="020B0604020202020204" pitchFamily="34" charset="0"/>
              <a:buChar char="•"/>
            </a:pPr>
            <a:r>
              <a:rPr lang="en-US" b="0" baseline="0" dirty="0"/>
              <a:t>The parent might strike the baby against something hard.</a:t>
            </a:r>
          </a:p>
          <a:p>
            <a:pPr marL="1543050" lvl="3" indent="-171450">
              <a:buFont typeface="Arial" panose="020B0604020202020204" pitchFamily="34" charset="0"/>
              <a:buChar char="•"/>
            </a:pPr>
            <a:r>
              <a:rPr lang="en-US" b="0" dirty="0"/>
              <a:t>It is an acceleration/deceleration injury.</a:t>
            </a:r>
          </a:p>
          <a:p>
            <a:pPr marL="1543050" lvl="3" indent="-171450">
              <a:buFont typeface="Arial" panose="020B0604020202020204" pitchFamily="34" charset="0"/>
              <a:buChar char="•"/>
            </a:pPr>
            <a:r>
              <a:rPr lang="en-US" b="0" dirty="0"/>
              <a:t>May not be what started the force, but what ultimately ended it. </a:t>
            </a:r>
          </a:p>
          <a:p>
            <a:pPr marL="1543050" lvl="3" indent="-171450">
              <a:buFont typeface="Arial" panose="020B0604020202020204" pitchFamily="34" charset="0"/>
              <a:buChar char="•"/>
            </a:pPr>
            <a:r>
              <a:rPr lang="en-US" b="0" dirty="0"/>
              <a:t>If patient is slapped and something on the other side stops the acceleration suddenly, injuries can occur.</a:t>
            </a:r>
          </a:p>
          <a:p>
            <a:pPr marL="171450" indent="-171450">
              <a:buFont typeface="Arial" panose="020B0604020202020204" pitchFamily="34" charset="0"/>
              <a:buChar char="•"/>
            </a:pPr>
            <a:r>
              <a:rPr lang="en-US" b="0" dirty="0"/>
              <a:t>Abusive head trauma accounts for most deaths associated with children younger than 2 years.</a:t>
            </a:r>
          </a:p>
          <a:p>
            <a:pPr marL="628650" lvl="1" indent="-171450">
              <a:buFont typeface="Arial" panose="020B0604020202020204" pitchFamily="34" charset="0"/>
              <a:buChar char="•"/>
            </a:pPr>
            <a:r>
              <a:rPr lang="en-US" b="0" dirty="0"/>
              <a:t>Affects approximately</a:t>
            </a:r>
            <a:r>
              <a:rPr lang="en-US" b="0" baseline="0" dirty="0"/>
              <a:t> </a:t>
            </a:r>
            <a:r>
              <a:rPr lang="en-US" b="0" dirty="0"/>
              <a:t>1000</a:t>
            </a:r>
            <a:r>
              <a:rPr lang="en-US" b="0" baseline="0" dirty="0"/>
              <a:t> to </a:t>
            </a:r>
            <a:r>
              <a:rPr lang="en-US" b="0" dirty="0"/>
              <a:t>3000 children per year.</a:t>
            </a:r>
          </a:p>
          <a:p>
            <a:pPr marL="628650" lvl="1" indent="-171450">
              <a:buFont typeface="Arial" panose="020B0604020202020204" pitchFamily="34" charset="0"/>
              <a:buChar char="•"/>
            </a:pPr>
            <a:r>
              <a:rPr lang="en-US" b="0" dirty="0"/>
              <a:t>Usually caregiver or parent is responsible for the injuries.</a:t>
            </a:r>
          </a:p>
          <a:p>
            <a:pPr marL="628650" lvl="1" indent="-171450">
              <a:buFont typeface="Arial" panose="020B0604020202020204" pitchFamily="34" charset="0"/>
              <a:buChar char="•"/>
            </a:pPr>
            <a:r>
              <a:rPr lang="en-US" b="0" dirty="0"/>
              <a:t>65% to 90% of these abusers are male.</a:t>
            </a:r>
          </a:p>
          <a:p>
            <a:pPr marL="628650" lvl="1" indent="-171450">
              <a:buFont typeface="Arial" panose="020B0604020202020204" pitchFamily="34" charset="0"/>
              <a:buChar char="•"/>
            </a:pPr>
            <a:r>
              <a:rPr lang="en-US" b="0" dirty="0"/>
              <a:t>80% of survivors suffer some sort of permanent damage.</a:t>
            </a:r>
          </a:p>
          <a:p>
            <a:pPr marL="171450" lvl="0" indent="-171450">
              <a:buFont typeface="Arial" panose="020B0604020202020204" pitchFamily="34" charset="0"/>
              <a:buChar char="•"/>
            </a:pPr>
            <a:r>
              <a:rPr lang="en-US" b="0" dirty="0"/>
              <a:t>Signs and symptoms of abusive head trauma include:</a:t>
            </a:r>
          </a:p>
          <a:p>
            <a:pPr marL="628650" lvl="1" indent="-171450">
              <a:buFont typeface="Arial" panose="020B0604020202020204" pitchFamily="34" charset="0"/>
              <a:buChar char="•"/>
            </a:pPr>
            <a:r>
              <a:rPr lang="en-US" b="0" dirty="0"/>
              <a:t>Altered mental status</a:t>
            </a:r>
          </a:p>
          <a:p>
            <a:pPr marL="628650" lvl="1" indent="-171450">
              <a:buFont typeface="Arial" panose="020B0604020202020204" pitchFamily="34" charset="0"/>
              <a:buChar char="•"/>
            </a:pPr>
            <a:r>
              <a:rPr lang="en-US" b="0" dirty="0"/>
              <a:t>Drowsiness with irritability</a:t>
            </a:r>
          </a:p>
          <a:p>
            <a:pPr marL="628650" lvl="1" indent="-171450">
              <a:buFont typeface="Arial" panose="020B0604020202020204" pitchFamily="34" charset="0"/>
              <a:buChar char="•"/>
            </a:pPr>
            <a:r>
              <a:rPr lang="en-US" b="0" dirty="0"/>
              <a:t>Seizures</a:t>
            </a:r>
          </a:p>
          <a:p>
            <a:pPr marL="628650" lvl="1" indent="-171450">
              <a:buFont typeface="Arial" panose="020B0604020202020204" pitchFamily="34" charset="0"/>
              <a:buChar char="•"/>
            </a:pPr>
            <a:r>
              <a:rPr lang="en-US" b="0" dirty="0"/>
              <a:t>Decreased appetite</a:t>
            </a:r>
          </a:p>
          <a:p>
            <a:pPr marL="628650" lvl="1" indent="-171450">
              <a:buFont typeface="Arial" panose="020B0604020202020204" pitchFamily="34" charset="0"/>
              <a:buChar char="•"/>
            </a:pPr>
            <a:r>
              <a:rPr lang="en-US" b="0" dirty="0"/>
              <a:t>Vomiting</a:t>
            </a:r>
          </a:p>
          <a:p>
            <a:pPr marL="628650" lvl="1" indent="-171450">
              <a:buFont typeface="Arial" panose="020B0604020202020204" pitchFamily="34" charset="0"/>
              <a:buChar char="•"/>
            </a:pPr>
            <a:r>
              <a:rPr lang="en-US" b="0" dirty="0"/>
              <a:t>Posturing in which the back is arched and head is bent back</a:t>
            </a:r>
          </a:p>
          <a:p>
            <a:pPr marL="171450" lvl="0" indent="-171450">
              <a:buFont typeface="Arial" panose="020B0604020202020204" pitchFamily="34" charset="0"/>
              <a:buChar char="•"/>
            </a:pPr>
            <a:r>
              <a:rPr lang="en-US" b="0" dirty="0"/>
              <a:t>Signs of physical injury outside the body may not be seen, leading to a missed diagnosis. </a:t>
            </a:r>
          </a:p>
          <a:p>
            <a:endParaRPr lang="en-US" dirty="0"/>
          </a:p>
        </p:txBody>
      </p:sp>
      <p:sp>
        <p:nvSpPr>
          <p:cNvPr id="4" name="Slide Number Placeholder 3"/>
          <p:cNvSpPr>
            <a:spLocks noGrp="1"/>
          </p:cNvSpPr>
          <p:nvPr>
            <p:ph type="sldNum" sz="quarter" idx="10"/>
          </p:nvPr>
        </p:nvSpPr>
        <p:spPr/>
        <p:txBody>
          <a:bodyPr/>
          <a:lstStyle/>
          <a:p>
            <a:fld id="{D71FA4A8-9F44-4E81-B548-91F4726E3FD1}" type="slidenum">
              <a:rPr lang="en-US" smtClean="0"/>
              <a:t>10</a:t>
            </a:fld>
            <a:endParaRPr lang="en-US" dirty="0"/>
          </a:p>
        </p:txBody>
      </p:sp>
    </p:spTree>
    <p:extLst>
      <p:ext uri="{BB962C8B-B14F-4D97-AF65-F5344CB8AC3E}">
        <p14:creationId xmlns:p14="http://schemas.microsoft.com/office/powerpoint/2010/main" val="3078954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0" dirty="0"/>
              <a:t>Types of </a:t>
            </a:r>
            <a:r>
              <a:rPr lang="en-US" dirty="0"/>
              <a:t>abusive burns</a:t>
            </a:r>
            <a:r>
              <a:rPr lang="en-US" b="0" dirty="0"/>
              <a:t>:</a:t>
            </a:r>
          </a:p>
          <a:p>
            <a:pPr marL="628650" lvl="1" indent="-171450">
              <a:buFont typeface="Arial" panose="020B0604020202020204" pitchFamily="34" charset="0"/>
              <a:buChar char="•"/>
            </a:pPr>
            <a:r>
              <a:rPr lang="en-US" dirty="0"/>
              <a:t>Contact</a:t>
            </a:r>
          </a:p>
          <a:p>
            <a:pPr marL="628650" lvl="1" indent="-171450">
              <a:buFont typeface="Arial" panose="020B0604020202020204" pitchFamily="34" charset="0"/>
              <a:buChar char="•"/>
            </a:pPr>
            <a:r>
              <a:rPr lang="en-US" dirty="0"/>
              <a:t>Thermal</a:t>
            </a:r>
          </a:p>
          <a:p>
            <a:pPr marL="628650" lvl="1" indent="-171450">
              <a:buFont typeface="Arial" panose="020B0604020202020204" pitchFamily="34" charset="0"/>
              <a:buChar char="•"/>
            </a:pPr>
            <a:r>
              <a:rPr lang="en-US" dirty="0"/>
              <a:t>Electrical</a:t>
            </a:r>
          </a:p>
          <a:p>
            <a:pPr marL="628650" lvl="1" indent="-171450">
              <a:buFont typeface="Arial" panose="020B0604020202020204" pitchFamily="34" charset="0"/>
              <a:buChar char="•"/>
            </a:pPr>
            <a:r>
              <a:rPr lang="en-US" dirty="0"/>
              <a:t>Chemical</a:t>
            </a:r>
          </a:p>
          <a:p>
            <a:pPr marL="628650" lvl="1" indent="-171450">
              <a:buFont typeface="Arial" panose="020B0604020202020204" pitchFamily="34" charset="0"/>
              <a:buChar char="•"/>
            </a:pPr>
            <a:r>
              <a:rPr lang="en-US" dirty="0"/>
              <a:t>Radiation</a:t>
            </a:r>
          </a:p>
          <a:p>
            <a:pPr marL="171450" indent="-171450">
              <a:buFont typeface="Arial" panose="020B0604020202020204" pitchFamily="34" charset="0"/>
              <a:buChar char="•"/>
            </a:pPr>
            <a:r>
              <a:rPr lang="en-US" dirty="0"/>
              <a:t>Abusive burns</a:t>
            </a:r>
            <a:endParaRPr lang="en-US" baseline="0" dirty="0"/>
          </a:p>
          <a:p>
            <a:pPr marL="628650" lvl="1" indent="-171450">
              <a:buFont typeface="Arial" panose="020B0604020202020204" pitchFamily="34" charset="0"/>
              <a:buChar char="•"/>
            </a:pPr>
            <a:r>
              <a:rPr lang="en-US" baseline="0" dirty="0"/>
              <a:t>Tend to be m</a:t>
            </a:r>
            <a:r>
              <a:rPr lang="en-US" dirty="0"/>
              <a:t>ore common in younger children and in children from single-parent families. </a:t>
            </a:r>
          </a:p>
          <a:p>
            <a:pPr marL="628650" lvl="1" indent="-171450">
              <a:buFont typeface="Arial" panose="020B0604020202020204" pitchFamily="34" charset="0"/>
              <a:buChar char="•"/>
            </a:pPr>
            <a:r>
              <a:rPr lang="en-US" dirty="0"/>
              <a:t>Are generally serious and more likely to be full-thickness burns</a:t>
            </a:r>
            <a:r>
              <a:rPr lang="en-US" b="0" dirty="0"/>
              <a:t>.</a:t>
            </a:r>
          </a:p>
          <a:p>
            <a:pPr marL="628650" lvl="1" indent="-171450">
              <a:buFont typeface="Arial" panose="020B0604020202020204" pitchFamily="34" charset="0"/>
              <a:buChar char="•"/>
            </a:pPr>
            <a:r>
              <a:rPr lang="en-US" dirty="0"/>
              <a:t>Associated with longer hospital stays than accidental burns.</a:t>
            </a:r>
          </a:p>
          <a:p>
            <a:pPr marL="171450" lvl="0" indent="-171450">
              <a:buFont typeface="Arial" panose="020B0604020202020204" pitchFamily="34" charset="0"/>
              <a:buChar char="•"/>
            </a:pPr>
            <a:r>
              <a:rPr lang="en-US" dirty="0"/>
              <a:t>Contact burns</a:t>
            </a:r>
          </a:p>
          <a:p>
            <a:pPr marL="628650" lvl="1" indent="-171450">
              <a:buFont typeface="Arial" panose="020B0604020202020204" pitchFamily="34" charset="0"/>
              <a:buChar char="•"/>
            </a:pPr>
            <a:r>
              <a:rPr lang="en-US" dirty="0"/>
              <a:t>Inflicted cigarette burns</a:t>
            </a:r>
          </a:p>
          <a:p>
            <a:pPr marL="1085850" lvl="2" indent="-171450">
              <a:buFont typeface="Arial" panose="020B0604020202020204" pitchFamily="34" charset="0"/>
              <a:buChar char="•"/>
            </a:pPr>
            <a:r>
              <a:rPr lang="en-US" dirty="0"/>
              <a:t>Circular, uniform-sized, deep</a:t>
            </a:r>
            <a:endParaRPr lang="en-US" dirty="0">
              <a:cs typeface="Calibri"/>
            </a:endParaRPr>
          </a:p>
          <a:p>
            <a:pPr marL="1085850" lvl="2" indent="-171450">
              <a:buFont typeface="Arial" panose="020B0604020202020204" pitchFamily="34" charset="0"/>
              <a:buChar char="•"/>
            </a:pPr>
            <a:r>
              <a:rPr lang="en-US" dirty="0"/>
              <a:t>0.75‒1.0 cm in diameter</a:t>
            </a:r>
          </a:p>
          <a:p>
            <a:pPr marL="1085850" lvl="2" indent="-171450">
              <a:buFont typeface="Arial" panose="020B0604020202020204" pitchFamily="34" charset="0"/>
              <a:buChar char="•"/>
            </a:pPr>
            <a:r>
              <a:rPr lang="en-US" dirty="0"/>
              <a:t>Often grouped on hands, feet, or back</a:t>
            </a:r>
          </a:p>
          <a:p>
            <a:pPr marL="1085850" lvl="2" indent="-171450">
              <a:buFont typeface="Arial" panose="020B0604020202020204" pitchFamily="34" charset="0"/>
              <a:buChar char="•"/>
            </a:pPr>
            <a:r>
              <a:rPr lang="en-US" dirty="0"/>
              <a:t>Accidental contact with cigarettes usually causes brushed lesions, which appear less pristine, and causes superficial burns instead of deep burns.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Lighter burns are more common than cigarette burns</a:t>
            </a:r>
            <a:r>
              <a:rPr lang="en-US" b="0"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Hair dryers/other appliances can cause deep pattern burns after just a few seconds of contact with the skin.</a:t>
            </a:r>
          </a:p>
          <a:p>
            <a:pPr marL="171450" lvl="0" indent="-171450">
              <a:buFont typeface="Arial" panose="020B0604020202020204" pitchFamily="34" charset="0"/>
              <a:buChar char="•"/>
            </a:pPr>
            <a:r>
              <a:rPr lang="en-US" dirty="0"/>
              <a:t>In the </a:t>
            </a:r>
            <a:r>
              <a:rPr lang="en-US" b="0" dirty="0"/>
              <a:t>U.S., </a:t>
            </a:r>
            <a:r>
              <a:rPr lang="en-US" dirty="0"/>
              <a:t>burns from tap water are the most common form of abusive burns, and the most common form of all burns. </a:t>
            </a:r>
          </a:p>
          <a:p>
            <a:pPr marL="628650" lvl="1" indent="-171450">
              <a:buFont typeface="Arial" panose="020B0604020202020204" pitchFamily="34" charset="0"/>
              <a:buChar char="•"/>
            </a:pPr>
            <a:r>
              <a:rPr lang="en-US" dirty="0"/>
              <a:t>Account for 50% of child abuse burns.</a:t>
            </a:r>
          </a:p>
          <a:p>
            <a:pPr marL="1085850" lvl="2" indent="-171450">
              <a:buFont typeface="Arial" panose="020B0604020202020204" pitchFamily="34" charset="0"/>
              <a:buChar char="•"/>
            </a:pPr>
            <a:r>
              <a:rPr lang="en-US" dirty="0"/>
              <a:t>Usually in children younger than 2 year</a:t>
            </a:r>
            <a:r>
              <a:rPr lang="en-US" b="0" dirty="0"/>
              <a:t>s.</a:t>
            </a:r>
          </a:p>
          <a:p>
            <a:pPr marL="628650" lvl="1" indent="-171450">
              <a:buFont typeface="Arial" panose="020B0604020202020204" pitchFamily="34" charset="0"/>
              <a:buChar char="•"/>
            </a:pPr>
            <a:r>
              <a:rPr lang="en-US" dirty="0"/>
              <a:t>Hot water, tea, microwaved items, ramen.  </a:t>
            </a:r>
          </a:p>
          <a:p>
            <a:pPr marL="628650" lvl="1" indent="-171450">
              <a:buFont typeface="Arial" panose="020B0604020202020204" pitchFamily="34" charset="0"/>
              <a:buChar char="•"/>
            </a:pPr>
            <a:r>
              <a:rPr lang="en-US" dirty="0"/>
              <a:t>These injuries are more common in families experiencing high levels of stress.</a:t>
            </a:r>
          </a:p>
          <a:p>
            <a:pPr marL="1085850" lvl="2" indent="-171450">
              <a:buFont typeface="Arial" panose="020B0604020202020204" pitchFamily="34" charset="0"/>
              <a:buChar char="•"/>
            </a:pPr>
            <a:r>
              <a:rPr lang="en-US" dirty="0"/>
              <a:t>Single-parent households</a:t>
            </a:r>
          </a:p>
          <a:p>
            <a:pPr marL="1085850" lvl="2" indent="-171450">
              <a:buFont typeface="Arial" panose="020B0604020202020204" pitchFamily="34" charset="0"/>
              <a:buChar char="•"/>
            </a:pPr>
            <a:r>
              <a:rPr lang="en-US" dirty="0"/>
              <a:t>Younger families</a:t>
            </a:r>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71FA4A8-9F44-4E81-B548-91F4726E3FD1}" type="slidenum">
              <a:rPr lang="en-US" smtClean="0"/>
              <a:t>11</a:t>
            </a:fld>
            <a:endParaRPr lang="en-US" dirty="0"/>
          </a:p>
        </p:txBody>
      </p:sp>
    </p:spTree>
    <p:extLst>
      <p:ext uri="{BB962C8B-B14F-4D97-AF65-F5344CB8AC3E}">
        <p14:creationId xmlns:p14="http://schemas.microsoft.com/office/powerpoint/2010/main" val="188778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Scald </a:t>
            </a:r>
            <a:r>
              <a:rPr lang="en-US" b="0" dirty="0"/>
              <a:t>burns</a:t>
            </a:r>
          </a:p>
          <a:p>
            <a:pPr marL="628650" lvl="1" indent="-171450">
              <a:buFont typeface="Arial" panose="020B0604020202020204" pitchFamily="34" charset="0"/>
              <a:buChar char="•"/>
            </a:pPr>
            <a:r>
              <a:rPr lang="en-US" b="0" dirty="0"/>
              <a:t>Usually involve the anterior face and head, neck, palmar surfaces of the hand, arms, and anterior shoulder and chest. </a:t>
            </a:r>
          </a:p>
          <a:p>
            <a:pPr marL="1085850" lvl="2" indent="-171450">
              <a:buFont typeface="Arial" panose="020B0604020202020204" pitchFamily="34" charset="0"/>
              <a:buChar char="•"/>
            </a:pPr>
            <a:r>
              <a:rPr lang="en-US" b="0" dirty="0"/>
              <a:t>Generally become less intense as the liquid runs down the body and dissipates heat.</a:t>
            </a:r>
          </a:p>
          <a:p>
            <a:pPr marL="1085850" lvl="2" indent="-171450">
              <a:buFont typeface="Arial" panose="020B0604020202020204" pitchFamily="34" charset="0"/>
              <a:buChar char="•"/>
            </a:pPr>
            <a:r>
              <a:rPr lang="en-US" b="0" dirty="0"/>
              <a:t>Area below the initial point of contact tapers down.</a:t>
            </a:r>
          </a:p>
          <a:p>
            <a:pPr marL="1543050" lvl="3" indent="-171450">
              <a:buFont typeface="Arial" panose="020B0604020202020204" pitchFamily="34" charset="0"/>
              <a:buChar char="•"/>
            </a:pPr>
            <a:r>
              <a:rPr lang="en-US" b="0" dirty="0"/>
              <a:t>“Arrow </a:t>
            </a:r>
            <a:r>
              <a:rPr lang="en-US" dirty="0"/>
              <a:t>down” pattern</a:t>
            </a:r>
            <a:r>
              <a:rPr lang="en-US" b="0" dirty="0"/>
              <a:t>.</a:t>
            </a:r>
          </a:p>
          <a:p>
            <a:pPr marL="628650" lvl="1" indent="-171450">
              <a:buFont typeface="Arial" panose="020B0604020202020204" pitchFamily="34" charset="0"/>
              <a:buChar char="•"/>
            </a:pPr>
            <a:r>
              <a:rPr lang="en-US" b="0" dirty="0"/>
              <a:t>Accidental scald burns are typically worse at the top or at point of contact, then lessen as the water runs down and cools. </a:t>
            </a:r>
          </a:p>
          <a:p>
            <a:pPr marL="1085850" lvl="2" indent="-171450">
              <a:buFont typeface="Arial" panose="020B0604020202020204" pitchFamily="34" charset="0"/>
              <a:buChar char="•"/>
            </a:pPr>
            <a:r>
              <a:rPr lang="en-US" b="0" baseline="0" dirty="0"/>
              <a:t>R</a:t>
            </a:r>
            <a:r>
              <a:rPr lang="en-US" b="0" dirty="0"/>
              <a:t>arely full thickness,</a:t>
            </a:r>
            <a:r>
              <a:rPr lang="en-US" b="0" baseline="0" dirty="0"/>
              <a:t> and the </a:t>
            </a:r>
            <a:r>
              <a:rPr lang="en-US" b="0" dirty="0"/>
              <a:t>burn margins will be irregular and asymmetric.</a:t>
            </a:r>
          </a:p>
          <a:p>
            <a:pPr marL="628650" lvl="1" indent="-171450">
              <a:buFont typeface="Arial" panose="020B0604020202020204" pitchFamily="34" charset="0"/>
              <a:buChar char="•"/>
            </a:pPr>
            <a:r>
              <a:rPr lang="en-US" dirty="0"/>
              <a:t>Accidental bathtub burns are generally not full thickness or well demarcated.  </a:t>
            </a:r>
          </a:p>
          <a:p>
            <a:pPr marL="1085850" lvl="2" indent="-171450">
              <a:buFont typeface="Arial" panose="020B0604020202020204" pitchFamily="34" charset="0"/>
              <a:buChar char="•"/>
            </a:pPr>
            <a:r>
              <a:rPr lang="en-US" dirty="0"/>
              <a:t>The child will immediately pull away.</a:t>
            </a:r>
          </a:p>
          <a:p>
            <a:pPr marL="628650" lvl="1" indent="-171450">
              <a:buFont typeface="Arial" panose="020B0604020202020204" pitchFamily="34" charset="0"/>
              <a:buChar char="•"/>
            </a:pPr>
            <a:r>
              <a:rPr lang="en-US" dirty="0"/>
              <a:t>Burns sustained in the kitchen are more likely to be accidental. </a:t>
            </a:r>
          </a:p>
          <a:p>
            <a:pPr marL="171450" indent="-171450">
              <a:buFont typeface="Arial" panose="020B0604020202020204" pitchFamily="34" charset="0"/>
              <a:buChar char="•"/>
            </a:pPr>
            <a:r>
              <a:rPr lang="en-US" dirty="0"/>
              <a:t>Immersion scald burns</a:t>
            </a:r>
          </a:p>
          <a:p>
            <a:pPr marL="628650" lvl="1" indent="-171450">
              <a:buFont typeface="Arial" panose="020B0604020202020204" pitchFamily="34" charset="0"/>
              <a:buChar char="•"/>
            </a:pPr>
            <a:r>
              <a:rPr lang="en-US" dirty="0"/>
              <a:t>Immersion</a:t>
            </a:r>
            <a:r>
              <a:rPr lang="en-US" baseline="0" dirty="0"/>
              <a:t> scald burns are the m</a:t>
            </a:r>
            <a:r>
              <a:rPr lang="en-US" dirty="0"/>
              <a:t>ost common inflicted burns. </a:t>
            </a:r>
          </a:p>
          <a:p>
            <a:pPr marL="1085850" lvl="2" indent="-171450">
              <a:buFont typeface="Arial" panose="020B0604020202020204" pitchFamily="34" charset="0"/>
              <a:buChar char="•"/>
            </a:pPr>
            <a:r>
              <a:rPr lang="en-US" dirty="0"/>
              <a:t>They</a:t>
            </a:r>
            <a:r>
              <a:rPr lang="en-US" baseline="0" dirty="0"/>
              <a:t> u</a:t>
            </a:r>
            <a:r>
              <a:rPr lang="en-US" dirty="0"/>
              <a:t>sually involve the lower trunk, buttocks, perineum, arms and legs</a:t>
            </a:r>
            <a:r>
              <a:rPr lang="en-US" b="0" dirty="0"/>
              <a:t>. </a:t>
            </a:r>
          </a:p>
          <a:p>
            <a:pPr marL="1543050" lvl="3" indent="-171450">
              <a:buFont typeface="Arial" panose="020B0604020202020204" pitchFamily="34" charset="0"/>
              <a:buChar char="•"/>
            </a:pPr>
            <a:r>
              <a:rPr lang="en-US" b="0" dirty="0"/>
              <a:t>Can appear as “stocking and glove” burns involving hands and feet or “donut burns” to the buttocks.</a:t>
            </a:r>
          </a:p>
          <a:p>
            <a:pPr marL="628650" lvl="1" indent="-171450">
              <a:buFont typeface="Arial" panose="020B0604020202020204" pitchFamily="34" charset="0"/>
              <a:buChar char="•"/>
            </a:pPr>
            <a:r>
              <a:rPr lang="en-US" dirty="0"/>
              <a:t>Sometimes</a:t>
            </a:r>
            <a:r>
              <a:rPr lang="en-US" baseline="0" dirty="0"/>
              <a:t> it is easy to tell </a:t>
            </a:r>
            <a:r>
              <a:rPr lang="en-US" dirty="0"/>
              <a:t>when a child’s hand has been forced into</a:t>
            </a:r>
            <a:r>
              <a:rPr lang="en-US" baseline="0" dirty="0"/>
              <a:t> hot water, because he/she will make a fist, sparing the palm</a:t>
            </a:r>
            <a:r>
              <a:rPr lang="en-US" b="0" baseline="0" dirty="0"/>
              <a:t>.</a:t>
            </a:r>
            <a:endParaRPr lang="en-US" b="0" dirty="0"/>
          </a:p>
          <a:p>
            <a:pPr marL="628650" lvl="1" indent="-171450">
              <a:buFont typeface="Arial" panose="020B0604020202020204" pitchFamily="34" charset="0"/>
              <a:buChar char="•"/>
            </a:pPr>
            <a:r>
              <a:rPr lang="en-US" b="0" dirty="0"/>
              <a:t>Note that a child will sustain a much more significant burn than an adult and in a much shorter period of time.</a:t>
            </a:r>
          </a:p>
          <a:p>
            <a:pPr marL="628650" lvl="1" indent="-171450">
              <a:buFont typeface="Arial" panose="020B0604020202020204" pitchFamily="34" charset="0"/>
              <a:buChar char="•"/>
            </a:pPr>
            <a:r>
              <a:rPr lang="en-US" b="0" dirty="0"/>
              <a:t>Variable</a:t>
            </a:r>
            <a:r>
              <a:rPr lang="en-US" b="0" baseline="0" dirty="0"/>
              <a:t>s of immersion burns:</a:t>
            </a:r>
          </a:p>
          <a:p>
            <a:pPr marL="1085850" lvl="2" indent="-171450">
              <a:buFont typeface="Arial" panose="020B0604020202020204" pitchFamily="34" charset="0"/>
              <a:buChar char="•"/>
            </a:pPr>
            <a:r>
              <a:rPr lang="en-US" b="0" baseline="0" dirty="0"/>
              <a:t>Water temperature.</a:t>
            </a:r>
          </a:p>
          <a:p>
            <a:pPr marL="1085850" lvl="2" indent="-171450">
              <a:buFont typeface="Arial" panose="020B0604020202020204" pitchFamily="34" charset="0"/>
              <a:buChar char="•"/>
            </a:pPr>
            <a:r>
              <a:rPr lang="en-US" b="0" baseline="0" dirty="0"/>
              <a:t>Length of time the child was exposed to the water.</a:t>
            </a:r>
          </a:p>
          <a:p>
            <a:pPr marL="1085850" lvl="2" indent="-171450">
              <a:buFont typeface="Arial" panose="020B0604020202020204" pitchFamily="34" charset="0"/>
              <a:buChar char="•"/>
            </a:pPr>
            <a:r>
              <a:rPr lang="en-US" b="0" baseline="0" dirty="0"/>
              <a:t>Depth of the burn.</a:t>
            </a:r>
          </a:p>
          <a:p>
            <a:pPr marL="1543050" lvl="3" indent="-171450">
              <a:buFont typeface="Arial" panose="020B0604020202020204" pitchFamily="34" charset="0"/>
              <a:buChar char="•"/>
            </a:pPr>
            <a:r>
              <a:rPr lang="en-US" b="0" baseline="0" dirty="0"/>
              <a:t>This may not be apparent until several days later.</a:t>
            </a:r>
            <a:endParaRPr lang="en-US" b="0"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71FA4A8-9F44-4E81-B548-91F4726E3FD1}" type="slidenum">
              <a:rPr lang="en-US" smtClean="0"/>
              <a:t>12</a:t>
            </a:fld>
            <a:endParaRPr lang="en-US" dirty="0"/>
          </a:p>
        </p:txBody>
      </p:sp>
    </p:spTree>
    <p:extLst>
      <p:ext uri="{BB962C8B-B14F-4D97-AF65-F5344CB8AC3E}">
        <p14:creationId xmlns:p14="http://schemas.microsoft.com/office/powerpoint/2010/main" val="223313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Pediatric human trafficking</a:t>
            </a:r>
          </a:p>
          <a:p>
            <a:pPr marL="628650" lvl="1" indent="-171450">
              <a:buFont typeface="Arial" panose="020B0604020202020204" pitchFamily="34" charset="0"/>
              <a:buChar char="•"/>
            </a:pPr>
            <a:r>
              <a:rPr lang="en-US" dirty="0"/>
              <a:t>Involves forced labor, domestic servitude, drug running, commercial sex acts, etc.</a:t>
            </a:r>
          </a:p>
          <a:p>
            <a:pPr marL="1085850" lvl="2" indent="-171450">
              <a:buFont typeface="Arial" panose="020B0604020202020204" pitchFamily="34" charset="0"/>
              <a:buChar char="•"/>
            </a:pPr>
            <a:r>
              <a:rPr lang="en-US" dirty="0"/>
              <a:t>Examples</a:t>
            </a:r>
            <a:r>
              <a:rPr lang="en-US" b="1" dirty="0"/>
              <a:t>:</a:t>
            </a:r>
          </a:p>
          <a:p>
            <a:pPr marL="1543050" lvl="3" indent="-171450">
              <a:buFont typeface="Arial" panose="020B0604020202020204" pitchFamily="34" charset="0"/>
              <a:buChar char="•"/>
            </a:pPr>
            <a:r>
              <a:rPr lang="en-US" dirty="0"/>
              <a:t>Prostitution </a:t>
            </a:r>
          </a:p>
          <a:p>
            <a:pPr marL="1543050" lvl="3" indent="-171450">
              <a:buFont typeface="Arial" panose="020B0604020202020204" pitchFamily="34" charset="0"/>
              <a:buChar char="•"/>
            </a:pPr>
            <a:r>
              <a:rPr lang="en-US" dirty="0"/>
              <a:t>Mail-order bride trade</a:t>
            </a:r>
          </a:p>
          <a:p>
            <a:pPr marL="1543050" lvl="3" indent="-171450">
              <a:buFont typeface="Arial" panose="020B0604020202020204" pitchFamily="34" charset="0"/>
              <a:buChar char="•"/>
            </a:pPr>
            <a:r>
              <a:rPr lang="en-US" dirty="0"/>
              <a:t>Child pornography</a:t>
            </a:r>
          </a:p>
          <a:p>
            <a:pPr marL="1543050" lvl="3" indent="-171450">
              <a:buFont typeface="Arial" panose="020B0604020202020204" pitchFamily="34" charset="0"/>
              <a:buChar char="•"/>
            </a:pPr>
            <a:r>
              <a:rPr lang="en-US" dirty="0"/>
              <a:t>Online sexual abuse</a:t>
            </a:r>
          </a:p>
          <a:p>
            <a:pPr marL="1543050" lvl="3" indent="-171450">
              <a:buFont typeface="Arial" panose="020B0604020202020204" pitchFamily="34" charset="0"/>
              <a:buChar char="•"/>
            </a:pPr>
            <a:r>
              <a:rPr lang="en-US" dirty="0"/>
              <a:t>Performance </a:t>
            </a:r>
            <a:r>
              <a:rPr lang="en-US" b="0" dirty="0"/>
              <a:t>in sexual venues</a:t>
            </a:r>
          </a:p>
          <a:p>
            <a:pPr marL="171450" indent="-171450">
              <a:buFont typeface="Arial" panose="020B0604020202020204" pitchFamily="34" charset="0"/>
              <a:buChar char="•"/>
            </a:pPr>
            <a:r>
              <a:rPr lang="en-US" b="0" dirty="0"/>
              <a:t>More than 21 million victims of human trafficking globally.</a:t>
            </a:r>
          </a:p>
          <a:p>
            <a:pPr marL="628650" lvl="1" indent="-171450">
              <a:buFont typeface="Arial" panose="020B0604020202020204" pitchFamily="34" charset="0"/>
              <a:buChar char="•"/>
            </a:pPr>
            <a:r>
              <a:rPr lang="en-US" b="0" dirty="0"/>
              <a:t>26% of them are children.</a:t>
            </a:r>
          </a:p>
          <a:p>
            <a:pPr marL="171450" lvl="0" indent="-171450">
              <a:buFont typeface="Arial" panose="020B0604020202020204" pitchFamily="34" charset="0"/>
              <a:buChar char="•"/>
            </a:pPr>
            <a:r>
              <a:rPr lang="en-US" b="0" dirty="0"/>
              <a:t>Average age when a child enters the commercial sex industry in the U.S. is 12</a:t>
            </a:r>
            <a:r>
              <a:rPr lang="en-US" b="0" baseline="0" dirty="0"/>
              <a:t> to </a:t>
            </a:r>
            <a:r>
              <a:rPr lang="en-US" b="0" dirty="0"/>
              <a:t>14 years.</a:t>
            </a:r>
          </a:p>
          <a:p>
            <a:pPr marL="628650" lvl="1" indent="-171450">
              <a:buFont typeface="Arial" panose="020B0604020202020204" pitchFamily="34" charset="0"/>
              <a:buChar char="•"/>
            </a:pPr>
            <a:r>
              <a:rPr lang="en-US" b="0" dirty="0"/>
              <a:t>Minors are easily targeted due to their poor critical-thinking skills and impulse control.</a:t>
            </a:r>
          </a:p>
          <a:p>
            <a:pPr marL="1085850" lvl="2" indent="-171450">
              <a:buFont typeface="Arial" panose="020B0604020202020204" pitchFamily="34" charset="0"/>
              <a:buChar char="•"/>
            </a:pPr>
            <a:r>
              <a:rPr lang="en-US" dirty="0"/>
              <a:t>Children with low self-esteem or who experience feelings of worthlessness are considered easy </a:t>
            </a:r>
            <a:r>
              <a:rPr lang="en-US" b="0" dirty="0"/>
              <a:t>targets.</a:t>
            </a:r>
          </a:p>
          <a:p>
            <a:pPr marL="171450" lvl="0" indent="-171450">
              <a:buFont typeface="Arial" panose="020B0604020202020204" pitchFamily="34" charset="0"/>
              <a:buChar char="•"/>
            </a:pPr>
            <a:r>
              <a:rPr lang="en-US" dirty="0"/>
              <a:t>Researchers have suggested that 9% to 28% of runaway and homeless youth have exchanged sexual activities for items needed to survive.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68% of females who are trafficked, are trafficked for labor. </a:t>
            </a:r>
          </a:p>
          <a:p>
            <a:pPr marL="171450" lvl="0" indent="-171450">
              <a:buFont typeface="Arial" panose="020B0604020202020204" pitchFamily="34" charset="0"/>
              <a:buChar char="•"/>
            </a:pPr>
            <a:r>
              <a:rPr lang="en-US" dirty="0"/>
              <a:t>Discuss common red flags for human trafficking</a:t>
            </a:r>
            <a:r>
              <a:rPr lang="en-US" b="1" dirty="0"/>
              <a:t>:</a:t>
            </a:r>
          </a:p>
          <a:p>
            <a:pPr marL="628650" lvl="1" indent="-171450">
              <a:buFont typeface="Arial" panose="020B0604020202020204" pitchFamily="34" charset="0"/>
              <a:buChar char="•"/>
            </a:pPr>
            <a:r>
              <a:rPr lang="en-US" dirty="0"/>
              <a:t>Person with child is reluctant to leave them alone</a:t>
            </a:r>
            <a:endParaRPr lang="en-US" b="1" dirty="0"/>
          </a:p>
          <a:p>
            <a:pPr marL="628650" lvl="1" indent="-171450">
              <a:buFont typeface="Arial" panose="020B0604020202020204" pitchFamily="34" charset="0"/>
              <a:buChar char="•"/>
            </a:pPr>
            <a:r>
              <a:rPr lang="en-US" dirty="0"/>
              <a:t>Inconsistent history</a:t>
            </a:r>
            <a:endParaRPr lang="en-US" b="1" dirty="0"/>
          </a:p>
          <a:p>
            <a:pPr marL="628650" lvl="1" indent="-171450">
              <a:buFont typeface="Arial" panose="020B0604020202020204" pitchFamily="34" charset="0"/>
              <a:buChar char="•"/>
            </a:pPr>
            <a:r>
              <a:rPr lang="en-US" dirty="0"/>
              <a:t>May not know address or how to get home</a:t>
            </a:r>
            <a:endParaRPr lang="en-US" b="1" dirty="0"/>
          </a:p>
          <a:p>
            <a:pPr marL="628650" lvl="1" indent="-171450">
              <a:buFont typeface="Arial" panose="020B0604020202020204" pitchFamily="34" charset="0"/>
              <a:buChar char="•"/>
            </a:pPr>
            <a:r>
              <a:rPr lang="en-US" dirty="0"/>
              <a:t>Unexplained absences from class</a:t>
            </a:r>
            <a:endParaRPr lang="en-US" b="1" dirty="0"/>
          </a:p>
          <a:p>
            <a:pPr marL="628650" lvl="1" indent="-171450">
              <a:buFont typeface="Arial" panose="020B0604020202020204" pitchFamily="34" charset="0"/>
              <a:buChar char="•"/>
            </a:pPr>
            <a:r>
              <a:rPr lang="en-US" dirty="0"/>
              <a:t>Sexual behavior</a:t>
            </a:r>
            <a:endParaRPr lang="en-US" b="1" dirty="0"/>
          </a:p>
          <a:p>
            <a:pPr marL="628650" lvl="1" indent="-171450">
              <a:buFont typeface="Arial" panose="020B0604020202020204" pitchFamily="34" charset="0"/>
              <a:buChar char="•"/>
            </a:pPr>
            <a:r>
              <a:rPr lang="en-US" dirty="0"/>
              <a:t>Untreated chronic illness</a:t>
            </a:r>
            <a:endParaRPr lang="en-US" b="1" dirty="0"/>
          </a:p>
          <a:p>
            <a:pPr marL="628650" lvl="1" indent="-171450">
              <a:buFont typeface="Arial" panose="020B0604020202020204" pitchFamily="34" charset="0"/>
              <a:buChar char="•"/>
            </a:pPr>
            <a:r>
              <a:rPr lang="en-US" dirty="0"/>
              <a:t>Chronic lack of care</a:t>
            </a:r>
            <a:endParaRPr lang="en-US" b="1" dirty="0"/>
          </a:p>
          <a:p>
            <a:pPr marL="628650" lvl="1" indent="-171450">
              <a:buFont typeface="Arial" panose="020B0604020202020204" pitchFamily="34" charset="0"/>
              <a:buChar char="•"/>
            </a:pPr>
            <a:r>
              <a:rPr lang="en-US" dirty="0"/>
              <a:t>Sexually transmitted infection or UTI</a:t>
            </a:r>
            <a:endParaRPr lang="en-US" b="1" dirty="0"/>
          </a:p>
          <a:p>
            <a:pPr marL="628650" lvl="1" indent="-171450">
              <a:buFont typeface="Arial" panose="020B0604020202020204" pitchFamily="34" charset="0"/>
              <a:buChar char="•"/>
            </a:pPr>
            <a:r>
              <a:rPr lang="en-US" dirty="0"/>
              <a:t>Trauma to vagina, scrotum, penis, or rectum</a:t>
            </a:r>
            <a:endParaRPr lang="en-US" b="1" dirty="0"/>
          </a:p>
          <a:p>
            <a:pPr marL="628650" lvl="1" indent="-171450">
              <a:buFont typeface="Arial" panose="020B0604020202020204" pitchFamily="34" charset="0"/>
              <a:buChar char="•"/>
            </a:pPr>
            <a:r>
              <a:rPr lang="en-US" dirty="0"/>
              <a:t>Cigarette, iron, or acid burns</a:t>
            </a:r>
            <a:endParaRPr lang="en-US" b="1" dirty="0"/>
          </a:p>
          <a:p>
            <a:pPr marL="628650" lvl="1" indent="-171450">
              <a:buFont typeface="Arial" panose="020B0604020202020204" pitchFamily="34" charset="0"/>
              <a:buChar char="•"/>
            </a:pPr>
            <a:r>
              <a:rPr lang="en-US" dirty="0"/>
              <a:t>Physical injuries</a:t>
            </a:r>
            <a:endParaRPr lang="en-US" b="1" dirty="0"/>
          </a:p>
          <a:p>
            <a:pPr marL="628650" lvl="1" indent="-171450">
              <a:buFont typeface="Arial" panose="020B0604020202020204" pitchFamily="34" charset="0"/>
              <a:buChar char="•"/>
            </a:pPr>
            <a:r>
              <a:rPr lang="en-US" dirty="0"/>
              <a:t>History of abortions or miscarriages</a:t>
            </a:r>
            <a:endParaRPr lang="en-US" b="1" dirty="0"/>
          </a:p>
          <a:p>
            <a:pPr marL="628650" lvl="1" indent="-171450">
              <a:buFont typeface="Arial" panose="020B0604020202020204" pitchFamily="34" charset="0"/>
              <a:buChar char="•"/>
            </a:pPr>
            <a:r>
              <a:rPr lang="en-US" dirty="0"/>
              <a:t>Tattoo or “brand” with man’s initials</a:t>
            </a:r>
            <a:endParaRPr lang="en-US" b="1"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71FA4A8-9F44-4E81-B548-91F4726E3FD1}" type="slidenum">
              <a:rPr lang="en-US" smtClean="0"/>
              <a:t>13</a:t>
            </a:fld>
            <a:endParaRPr lang="en-US" dirty="0"/>
          </a:p>
        </p:txBody>
      </p:sp>
    </p:spTree>
    <p:extLst>
      <p:ext uri="{BB962C8B-B14F-4D97-AF65-F5344CB8AC3E}">
        <p14:creationId xmlns:p14="http://schemas.microsoft.com/office/powerpoint/2010/main" val="345244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Mongolian spots are often mistaken for child abuse.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Blue-gray patches usually found in the lumbosacral area, but can </a:t>
            </a:r>
            <a:r>
              <a:rPr lang="en-US" b="0" dirty="0"/>
              <a:t>be found on back, shoulders, or extremities.</a:t>
            </a:r>
          </a:p>
          <a:p>
            <a:pPr marL="1085850" lvl="2" indent="-171450">
              <a:buFont typeface="Arial" panose="020B0604020202020204" pitchFamily="34" charset="0"/>
              <a:buChar char="•"/>
            </a:pPr>
            <a:r>
              <a:rPr lang="en-US" b="0" dirty="0"/>
              <a:t>Result from deposition of melanin in the dermis.</a:t>
            </a:r>
          </a:p>
          <a:p>
            <a:pPr marL="1085850" lvl="2" indent="-171450">
              <a:buFont typeface="Arial" panose="020B0604020202020204" pitchFamily="34" charset="0"/>
              <a:buChar char="•"/>
            </a:pPr>
            <a:r>
              <a:rPr lang="en-US" b="0" dirty="0"/>
              <a:t>Present at birth and tend to fade over several years.</a:t>
            </a:r>
          </a:p>
          <a:p>
            <a:pPr marL="1085850" lvl="2" indent="-171450">
              <a:buFont typeface="Arial" panose="020B0604020202020204" pitchFamily="34" charset="0"/>
              <a:buChar char="•"/>
            </a:pPr>
            <a:r>
              <a:rPr lang="en-US" b="0" dirty="0"/>
              <a:t>At least 2% of newborns </a:t>
            </a:r>
            <a:r>
              <a:rPr lang="en-US" b="0" baseline="0" dirty="0"/>
              <a:t>are born with some type of birthmark, including Mongolian spots. </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Always document presence and location.  </a:t>
            </a:r>
            <a:endParaRPr lang="en-US" b="0" baseline="0" dirty="0"/>
          </a:p>
          <a:p>
            <a:pPr marL="1085850" lvl="2" indent="-171450">
              <a:buFont typeface="Arial" panose="020B0604020202020204" pitchFamily="34" charset="0"/>
              <a:buChar char="•"/>
            </a:pPr>
            <a:r>
              <a:rPr lang="en-US" baseline="0" dirty="0"/>
              <a:t>The spots are harmless, but in a small number of children have been associated with rare metabolic diseases</a:t>
            </a:r>
            <a:r>
              <a:rPr lang="en-US" b="1" baseline="0" dirty="0"/>
              <a:t>.</a:t>
            </a:r>
            <a:endParaRPr lang="en-US" b="1" dirty="0"/>
          </a:p>
          <a:p>
            <a:pPr marL="1085850" lvl="2" indent="-171450">
              <a:buFont typeface="Arial" panose="020B0604020202020204" pitchFamily="34" charset="0"/>
              <a:buChar char="•"/>
            </a:pPr>
            <a:r>
              <a:rPr lang="en-US" dirty="0"/>
              <a:t>Distinguishing factors</a:t>
            </a:r>
            <a:r>
              <a:rPr lang="en-US" baseline="0" dirty="0"/>
              <a:t> of Mongolian spots are:</a:t>
            </a:r>
          </a:p>
          <a:p>
            <a:pPr marL="1543050" lvl="3" indent="-171450">
              <a:buFont typeface="Arial" panose="020B0604020202020204" pitchFamily="34" charset="0"/>
              <a:buChar char="•"/>
            </a:pPr>
            <a:r>
              <a:rPr lang="en-US" dirty="0"/>
              <a:t>Presence at birth</a:t>
            </a:r>
            <a:r>
              <a:rPr lang="en-US" baseline="0" dirty="0"/>
              <a:t> and </a:t>
            </a:r>
            <a:r>
              <a:rPr lang="en-US" dirty="0"/>
              <a:t>failure to manifest color progression. </a:t>
            </a:r>
          </a:p>
          <a:p>
            <a:pPr marL="1543050" lvl="3" indent="-171450">
              <a:buFont typeface="Arial" panose="020B0604020202020204" pitchFamily="34" charset="0"/>
              <a:buChar char="•"/>
            </a:pPr>
            <a:r>
              <a:rPr lang="en-US" dirty="0"/>
              <a:t>Mongolian spots will blanch; bruises will not. </a:t>
            </a:r>
          </a:p>
          <a:p>
            <a:pPr marL="171450" lvl="0" indent="-171450">
              <a:buFont typeface="Arial" panose="020B0604020202020204" pitchFamily="34" charset="0"/>
              <a:buChar char="•"/>
            </a:pPr>
            <a:r>
              <a:rPr lang="en-US" dirty="0"/>
              <a:t>Some cultures, when treating illnesses, use practices that can be mistaken for signs of abuse. </a:t>
            </a:r>
          </a:p>
          <a:p>
            <a:pPr marL="628650" lvl="1" indent="-171450">
              <a:buFont typeface="Arial" panose="020B0604020202020204" pitchFamily="34" charset="0"/>
              <a:buChar char="•"/>
            </a:pPr>
            <a:r>
              <a:rPr lang="en-US" dirty="0"/>
              <a:t>Cao Gio </a:t>
            </a:r>
            <a:r>
              <a:rPr lang="en-US" baseline="0" dirty="0"/>
              <a:t>is also referred to as Gua Sha or Kerikan, depending </a:t>
            </a:r>
            <a:r>
              <a:rPr lang="en-US" b="0" baseline="0" dirty="0"/>
              <a:t>on which ethnicity/nationality is practicing it</a:t>
            </a:r>
            <a:r>
              <a:rPr lang="en-US" b="0" dirty="0"/>
              <a:t>.</a:t>
            </a:r>
          </a:p>
          <a:p>
            <a:pPr marL="1085850" lvl="2" indent="-171450">
              <a:buFont typeface="Arial" panose="020B0604020202020204" pitchFamily="34" charset="0"/>
              <a:buChar char="•"/>
            </a:pPr>
            <a:r>
              <a:rPr lang="en-US" b="0" dirty="0"/>
              <a:t>It is a dermabrasion</a:t>
            </a:r>
            <a:r>
              <a:rPr lang="en-US" b="0" baseline="0" dirty="0"/>
              <a:t> therapy.</a:t>
            </a:r>
            <a:endParaRPr lang="en-US" b="0" dirty="0"/>
          </a:p>
          <a:p>
            <a:pPr marL="1085850" lvl="2" indent="-171450">
              <a:buFont typeface="Arial" panose="020B0604020202020204" pitchFamily="34" charset="0"/>
              <a:buChar char="•"/>
            </a:pPr>
            <a:r>
              <a:rPr lang="en-US" dirty="0"/>
              <a:t>Asian practice of rubbing skin with coin or spoon to alleviate “bad winds” presumed to cause illness.  </a:t>
            </a:r>
          </a:p>
          <a:p>
            <a:pPr marL="1543050" lvl="3" indent="-171450">
              <a:buFont typeface="Arial" panose="020B0604020202020204" pitchFamily="34" charset="0"/>
              <a:buChar char="•"/>
            </a:pPr>
            <a:r>
              <a:rPr lang="en-US" dirty="0"/>
              <a:t>The coining will bring the blood to the surface, where the negative energy can then be released.</a:t>
            </a:r>
          </a:p>
          <a:p>
            <a:pPr marL="628650" lvl="1" indent="-171450">
              <a:buFont typeface="Arial" panose="020B0604020202020204" pitchFamily="34" charset="0"/>
              <a:buChar char="•"/>
            </a:pPr>
            <a:r>
              <a:rPr lang="en-US" dirty="0"/>
              <a:t>Cupping </a:t>
            </a:r>
          </a:p>
          <a:p>
            <a:pPr marL="1085850" lvl="2" indent="-171450">
              <a:buFont typeface="Arial" panose="020B0604020202020204" pitchFamily="34" charset="0"/>
              <a:buChar char="•"/>
            </a:pPr>
            <a:r>
              <a:rPr lang="en-US" dirty="0"/>
              <a:t>The process of attaching cups to the skin to create suction.  </a:t>
            </a:r>
          </a:p>
          <a:p>
            <a:pPr marL="1085850" lvl="2" indent="-171450">
              <a:buFont typeface="Arial" panose="020B0604020202020204" pitchFamily="34" charset="0"/>
              <a:buChar char="•"/>
            </a:pPr>
            <a:r>
              <a:rPr lang="en-US" dirty="0"/>
              <a:t>Often used to treat sore muscles and is supposed to promote healing</a:t>
            </a:r>
            <a:r>
              <a:rPr lang="en-US" baseline="0" dirty="0"/>
              <a:t> by removing negative forces and promoting circulation.</a:t>
            </a:r>
          </a:p>
          <a:p>
            <a:pPr marL="1085850" lvl="2" indent="-171450">
              <a:buFont typeface="Arial" panose="020B0604020202020204" pitchFamily="34" charset="0"/>
              <a:buChar char="•"/>
            </a:pPr>
            <a:r>
              <a:rPr lang="en-US" dirty="0"/>
              <a:t>People have been using cupping for centuries, but there is not much research</a:t>
            </a:r>
            <a:r>
              <a:rPr lang="en-US" baseline="0" dirty="0"/>
              <a:t> available.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Michael Phelps was seen with cupping marks at the 2016 Summer Olympic</a:t>
            </a:r>
            <a:r>
              <a:rPr lang="en-US" b="0" baseline="0" dirty="0"/>
              <a:t>s.</a:t>
            </a:r>
            <a:endParaRPr lang="en-US" b="0" dirty="0">
              <a:cs typeface="Calibri" panose="020F0502020204030204"/>
            </a:endParaRPr>
          </a:p>
          <a:p>
            <a:pPr marL="171450" indent="-171450">
              <a:buFont typeface="Arial,Sans-Serif" panose="020B0604020202020204" pitchFamily="34" charset="0"/>
              <a:buChar char="•"/>
            </a:pPr>
            <a:r>
              <a:rPr lang="en-US" dirty="0"/>
              <a:t>Phytophotodermatitis</a:t>
            </a:r>
          </a:p>
          <a:p>
            <a:pPr marL="628650" lvl="1" indent="-171450">
              <a:buFont typeface="Arial,Sans-Serif" panose="020B0604020202020204" pitchFamily="34" charset="0"/>
              <a:buChar char="•"/>
            </a:pPr>
            <a:r>
              <a:rPr lang="en-US" dirty="0"/>
              <a:t>Dermatitis caused by contact of the skin with photosensitizing compounds in plant</a:t>
            </a:r>
            <a:r>
              <a:rPr lang="en-US" b="0" dirty="0"/>
              <a:t>s.</a:t>
            </a:r>
          </a:p>
          <a:p>
            <a:pPr marL="1085850" lvl="2" indent="-171450">
              <a:buFont typeface="Arial,Sans-Serif" panose="020B0604020202020204" pitchFamily="34" charset="0"/>
              <a:buChar char="•"/>
            </a:pPr>
            <a:r>
              <a:rPr lang="en-US" b="0" dirty="0"/>
              <a:t>When the skin is then exposed to sunlight, it reacts with an inflammatory eruption.</a:t>
            </a:r>
          </a:p>
          <a:p>
            <a:pPr marL="628650" lvl="1" indent="-171450">
              <a:buFont typeface="Arial,Sans-Serif" panose="020B0604020202020204" pitchFamily="34" charset="0"/>
              <a:buChar char="•"/>
            </a:pPr>
            <a:r>
              <a:rPr lang="en-US" b="0" dirty="0"/>
              <a:t>Can resemble a severe sunburn.</a:t>
            </a:r>
          </a:p>
          <a:p>
            <a:pPr marL="1085850" lvl="2" indent="-171450">
              <a:buFont typeface="Arial,Sans-Serif" panose="020B0604020202020204" pitchFamily="34" charset="0"/>
              <a:buChar char="•"/>
            </a:pPr>
            <a:r>
              <a:rPr lang="en-US" b="0" dirty="0"/>
              <a:t>Usually well-demarcated, irregular patterns.</a:t>
            </a:r>
          </a:p>
          <a:p>
            <a:endParaRPr lang="en-US" dirty="0"/>
          </a:p>
        </p:txBody>
      </p:sp>
      <p:sp>
        <p:nvSpPr>
          <p:cNvPr id="4" name="Slide Number Placeholder 3"/>
          <p:cNvSpPr>
            <a:spLocks noGrp="1"/>
          </p:cNvSpPr>
          <p:nvPr>
            <p:ph type="sldNum" sz="quarter" idx="5"/>
          </p:nvPr>
        </p:nvSpPr>
        <p:spPr/>
        <p:txBody>
          <a:bodyPr/>
          <a:lstStyle/>
          <a:p>
            <a:fld id="{D71FA4A8-9F44-4E81-B548-91F4726E3FD1}" type="slidenum">
              <a:rPr lang="en-US" smtClean="0"/>
              <a:t>14</a:t>
            </a:fld>
            <a:endParaRPr lang="en-US" dirty="0"/>
          </a:p>
        </p:txBody>
      </p:sp>
    </p:spTree>
    <p:extLst>
      <p:ext uri="{BB962C8B-B14F-4D97-AF65-F5344CB8AC3E}">
        <p14:creationId xmlns:p14="http://schemas.microsoft.com/office/powerpoint/2010/main" val="32169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Instructor Notes</a:t>
            </a:r>
          </a:p>
          <a:p>
            <a:endParaRPr lang="en-US" sz="1200" dirty="0"/>
          </a:p>
          <a:p>
            <a:pPr marL="171450" indent="-171450">
              <a:buFont typeface="Arial" panose="020B0604020202020204" pitchFamily="34" charset="0"/>
              <a:buChar char="•"/>
            </a:pPr>
            <a:r>
              <a:rPr lang="en-US" sz="1200" dirty="0"/>
              <a:t>History </a:t>
            </a:r>
            <a:r>
              <a:rPr lang="en-US" sz="1200" b="0" dirty="0"/>
              <a:t>taking</a:t>
            </a:r>
          </a:p>
          <a:p>
            <a:pPr marL="628650" lvl="1" indent="-171450">
              <a:buFont typeface="Arial" panose="020B0604020202020204" pitchFamily="34" charset="0"/>
              <a:buChar char="•"/>
            </a:pPr>
            <a:r>
              <a:rPr lang="en-US" sz="1200" b="0" dirty="0"/>
              <a:t>The initial</a:t>
            </a:r>
            <a:r>
              <a:rPr lang="en-US" sz="1200" b="0" baseline="0" dirty="0"/>
              <a:t> history can be the most important piece of evidence a healthcare provider can collect in a child maltreatment case.</a:t>
            </a:r>
          </a:p>
          <a:p>
            <a:pPr marL="1085850" lvl="2" indent="-171450">
              <a:buFont typeface="Arial" panose="020B0604020202020204" pitchFamily="34" charset="0"/>
              <a:buChar char="•"/>
            </a:pPr>
            <a:r>
              <a:rPr lang="en-US" sz="1200" baseline="0" dirty="0"/>
              <a:t>Both the history from the caregiver and the child </a:t>
            </a:r>
            <a:r>
              <a:rPr lang="en-US" sz="1200" b="0" baseline="0" dirty="0"/>
              <a:t>are important.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Segoe UI" panose="020B0502040204020203" pitchFamily="34" charset="0"/>
              </a:rPr>
              <a:t>Rarely does a family disclose concern for abuse</a:t>
            </a:r>
            <a:r>
              <a:rPr lang="en-US" sz="1200" b="0" baseline="0" dirty="0">
                <a:effectLst/>
                <a:latin typeface="Arial" panose="020B0604020202020204" pitchFamily="34" charset="0"/>
              </a:rPr>
              <a:t>.</a:t>
            </a:r>
            <a:endParaRPr lang="en-US" sz="1200" b="0" baseline="0" dirty="0"/>
          </a:p>
          <a:p>
            <a:pPr marL="1085850" lvl="2" indent="-171450">
              <a:buFont typeface="Arial" panose="020B0604020202020204" pitchFamily="34" charset="0"/>
              <a:buChar char="•"/>
            </a:pPr>
            <a:r>
              <a:rPr lang="en-US" sz="1200" b="0" baseline="0" dirty="0"/>
              <a:t>The child’s history will more than likely be in verbal form.</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However,</a:t>
            </a:r>
            <a:r>
              <a:rPr lang="en-US" sz="1200" b="0" dirty="0">
                <a:effectLst/>
                <a:latin typeface="Segoe UI" panose="020B0502040204020203" pitchFamily="34" charset="0"/>
              </a:rPr>
              <a:t> children younger than 3 years of age are at high risk for abuse because they are unable to tell their story.</a:t>
            </a:r>
            <a:endParaRPr lang="en-US" sz="1200" b="0" baseline="0" dirty="0"/>
          </a:p>
          <a:p>
            <a:pPr marL="628650" lvl="1" indent="-171450">
              <a:buFont typeface="Arial" panose="020B0604020202020204" pitchFamily="34" charset="0"/>
              <a:buChar char="•"/>
            </a:pPr>
            <a:r>
              <a:rPr lang="en-US" sz="1200" baseline="0" dirty="0"/>
              <a:t>Giving open-ended prompts to obtain the history is the best way to get detailed answers</a:t>
            </a:r>
            <a:r>
              <a:rPr lang="en-US" sz="1200" b="0" baseline="0" dirty="0"/>
              <a:t>.</a:t>
            </a:r>
          </a:p>
          <a:p>
            <a:pPr marL="1085850" lvl="2" indent="-171450">
              <a:buFont typeface="Arial" panose="020B0604020202020204" pitchFamily="34" charset="0"/>
              <a:buChar char="•"/>
            </a:pPr>
            <a:r>
              <a:rPr lang="en-US" sz="1200" b="0" baseline="0" dirty="0"/>
              <a:t>Absolute privacy should be provided when obtaining history from a suspected maltreated child.</a:t>
            </a:r>
          </a:p>
          <a:p>
            <a:pPr marL="628650" lvl="1" indent="-171450">
              <a:buFont typeface="Arial" panose="020B0604020202020204" pitchFamily="34" charset="0"/>
              <a:buChar char="•"/>
            </a:pPr>
            <a:r>
              <a:rPr lang="en-US" sz="1200" b="0" baseline="0" dirty="0"/>
              <a:t>All information should be documented verbatim.</a:t>
            </a:r>
            <a:endParaRPr lang="en-US" sz="1200" b="0" dirty="0"/>
          </a:p>
          <a:p>
            <a:pPr marL="171450" indent="-171450">
              <a:buFont typeface="Arial" panose="020B0604020202020204" pitchFamily="34" charset="0"/>
              <a:buChar char="•"/>
            </a:pPr>
            <a:r>
              <a:rPr lang="en-US" sz="1200" b="0" dirty="0"/>
              <a:t>Mandated reporting</a:t>
            </a:r>
          </a:p>
          <a:p>
            <a:pPr marL="628650" lvl="1" indent="-171450">
              <a:buFont typeface="Arial" panose="020B0604020202020204" pitchFamily="34" charset="0"/>
              <a:buChar char="•"/>
            </a:pPr>
            <a:r>
              <a:rPr lang="en-US" sz="1200" b="0" dirty="0"/>
              <a:t>A mandated reporter is one who is required by law to report reasonable suspicions of abuse.</a:t>
            </a:r>
          </a:p>
          <a:p>
            <a:pPr marL="628650" lvl="1" indent="-171450">
              <a:buFont typeface="Arial" panose="020B0604020202020204" pitchFamily="34" charset="0"/>
              <a:buChar char="•"/>
            </a:pPr>
            <a:r>
              <a:rPr lang="en-US" sz="1200" dirty="0"/>
              <a:t>Most state laws only require reasonable suspicion that abuse is occurring.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The job of EMS is to consider whether the injury/symptoms might have been caused by abuse rather than the story as told. If we do not think about abuse, we will miss it.</a:t>
            </a:r>
            <a:endParaRPr lang="en-US" sz="1200" dirty="0">
              <a:effectLst/>
              <a:latin typeface="Arial" panose="020B0604020202020204" pitchFamily="34" charset="0"/>
            </a:endParaRPr>
          </a:p>
          <a:p>
            <a:pPr marL="171450" indent="-171450">
              <a:buFont typeface="Arial" panose="020B0604020202020204" pitchFamily="34" charset="0"/>
              <a:buChar char="•"/>
            </a:pPr>
            <a:r>
              <a:rPr lang="en-US" sz="1200" b="0" dirty="0"/>
              <a:t>Participant engagement:</a:t>
            </a:r>
          </a:p>
          <a:p>
            <a:pPr marL="628650" lvl="1" indent="-171450">
              <a:buFont typeface="Arial" panose="020B0604020202020204" pitchFamily="34" charset="0"/>
              <a:buChar char="•"/>
            </a:pPr>
            <a:r>
              <a:rPr lang="en-US" sz="1200" dirty="0"/>
              <a:t>Are</a:t>
            </a:r>
            <a:r>
              <a:rPr lang="en-US" sz="1200" baseline="0" dirty="0"/>
              <a:t> you </a:t>
            </a:r>
            <a:r>
              <a:rPr lang="en-US" sz="1200" dirty="0"/>
              <a:t>liable if you make a report and it is not substantiated?</a:t>
            </a:r>
          </a:p>
          <a:p>
            <a:pPr marL="1085850" lvl="2" indent="-171450">
              <a:buFont typeface="Arial" panose="020B0604020202020204" pitchFamily="34" charset="0"/>
              <a:buChar char="•"/>
            </a:pPr>
            <a:r>
              <a:rPr lang="en-US" sz="1200" dirty="0"/>
              <a:t>No, those persons making a report in good faith are protected from liabilit</a:t>
            </a:r>
            <a:r>
              <a:rPr lang="en-US" sz="1200" b="0" dirty="0"/>
              <a:t>y.</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You do not need to have proof of abuse to make a good faith report.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What should I do if a child discloses abuse to me?</a:t>
            </a:r>
          </a:p>
          <a:p>
            <a:pPr marL="1085850" lvl="2" indent="-171450">
              <a:buFont typeface="Arial" panose="020B0604020202020204" pitchFamily="34" charset="0"/>
              <a:buChar char="•"/>
            </a:pPr>
            <a:r>
              <a:rPr lang="en-US" sz="1200" dirty="0"/>
              <a:t>Listen without expressing anger or disbelief. </a:t>
            </a:r>
          </a:p>
          <a:p>
            <a:pPr marL="1085850" lvl="2" indent="-171450">
              <a:buFont typeface="Arial" panose="020B0604020202020204" pitchFamily="34" charset="0"/>
              <a:buChar char="•"/>
            </a:pPr>
            <a:r>
              <a:rPr lang="en-US" sz="1200" dirty="0"/>
              <a:t>Ask open-ended questions like “then what happened?”</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Do not ask leading questions (may retraumatize child and contaminate investigation</a:t>
            </a:r>
            <a:r>
              <a:rPr lang="en-US" sz="1200" b="0" dirty="0"/>
              <a:t>).</a:t>
            </a:r>
          </a:p>
          <a:p>
            <a:pPr marL="1085850" lvl="2" indent="-171450">
              <a:buFont typeface="Arial" panose="020B0604020202020204" pitchFamily="34" charset="0"/>
              <a:buChar char="•"/>
            </a:pPr>
            <a:r>
              <a:rPr lang="en-US" sz="1200" b="0" dirty="0"/>
              <a:t>If possible, determine what, where, when, and by whom (minimal fact interview).</a:t>
            </a:r>
          </a:p>
          <a:p>
            <a:pPr marL="1085850" lvl="2" indent="-171450">
              <a:buFont typeface="Arial" panose="020B0604020202020204" pitchFamily="34" charset="0"/>
              <a:buChar char="•"/>
            </a:pPr>
            <a:r>
              <a:rPr lang="en-US" sz="1200" b="0" dirty="0"/>
              <a:t>Do not attempt further investigation on your own; especially do not investigate physical signs.</a:t>
            </a:r>
          </a:p>
          <a:p>
            <a:pPr marL="1085850" lvl="2" indent="-171450">
              <a:buFont typeface="Arial" panose="020B0604020202020204" pitchFamily="34" charset="0"/>
              <a:buChar char="•"/>
            </a:pPr>
            <a:r>
              <a:rPr lang="en-US" sz="1200" b="0" dirty="0"/>
              <a:t>Report any relevant</a:t>
            </a:r>
            <a:r>
              <a:rPr lang="en-US" sz="1200" b="0" baseline="0" dirty="0"/>
              <a:t> findings </a:t>
            </a:r>
            <a:r>
              <a:rPr lang="en-US" sz="1200" b="0" dirty="0"/>
              <a:t>immediately to law enforcement, Child Protective Services, or both.</a:t>
            </a:r>
          </a:p>
          <a:p>
            <a:endParaRPr lang="en-US" sz="1200" dirty="0"/>
          </a:p>
        </p:txBody>
      </p:sp>
      <p:sp>
        <p:nvSpPr>
          <p:cNvPr id="4" name="Slide Number Placeholder 3"/>
          <p:cNvSpPr>
            <a:spLocks noGrp="1"/>
          </p:cNvSpPr>
          <p:nvPr>
            <p:ph type="sldNum" sz="quarter" idx="10"/>
          </p:nvPr>
        </p:nvSpPr>
        <p:spPr/>
        <p:txBody>
          <a:bodyPr/>
          <a:lstStyle/>
          <a:p>
            <a:fld id="{D71FA4A8-9F44-4E81-B548-91F4726E3FD1}" type="slidenum">
              <a:rPr lang="en-US" smtClean="0"/>
              <a:t>15</a:t>
            </a:fld>
            <a:endParaRPr lang="en-US" dirty="0"/>
          </a:p>
        </p:txBody>
      </p:sp>
    </p:spTree>
    <p:extLst>
      <p:ext uri="{BB962C8B-B14F-4D97-AF65-F5344CB8AC3E}">
        <p14:creationId xmlns:p14="http://schemas.microsoft.com/office/powerpoint/2010/main" val="676648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1774">
              <a:defRPr/>
            </a:pPr>
            <a:r>
              <a:rPr lang="en-US" dirty="0"/>
              <a:t>Instructor</a:t>
            </a:r>
            <a:r>
              <a:rPr lang="en-US" baseline="0" dirty="0"/>
              <a:t> Notes</a:t>
            </a:r>
          </a:p>
          <a:p>
            <a:pPr defTabSz="931774">
              <a:defRPr/>
            </a:pPr>
            <a:endParaRPr lang="en-US" baseline="0" dirty="0"/>
          </a:p>
          <a:p>
            <a:pPr marL="171450" indent="-171450" defTabSz="931774">
              <a:buFont typeface="Arial" panose="020B0604020202020204" pitchFamily="34" charset="0"/>
              <a:buChar char="•"/>
              <a:defRPr/>
            </a:pPr>
            <a:r>
              <a:rPr lang="en-US" dirty="0"/>
              <a:t>For students other than prehospital practitioners, dispatch information can be modified.</a:t>
            </a:r>
          </a:p>
          <a:p>
            <a:pPr marL="171450" indent="-171450" defTabSz="931774">
              <a:buFont typeface="Arial" panose="020B0604020202020204" pitchFamily="34" charset="0"/>
              <a:buChar char="•"/>
              <a:defRPr/>
            </a:pPr>
            <a:r>
              <a:rPr lang="en-US" dirty="0"/>
              <a:t>What are your initial concerns and possible differential diagnosis from the dispatch information?</a:t>
            </a:r>
          </a:p>
          <a:p>
            <a:pPr marL="1085850" lvl="2" indent="-171450" defTabSz="931774">
              <a:buFont typeface="Arial" panose="020B0604020202020204" pitchFamily="34" charset="0"/>
              <a:buChar char="•"/>
              <a:defRPr/>
            </a:pPr>
            <a:r>
              <a:rPr lang="en-US" dirty="0"/>
              <a:t>Initial concerns</a:t>
            </a:r>
          </a:p>
          <a:p>
            <a:pPr marL="1543050" lvl="3" indent="-171450" defTabSz="931774">
              <a:buFont typeface="Arial" panose="020B0604020202020204" pitchFamily="34" charset="0"/>
              <a:buChar char="•"/>
              <a:defRPr/>
            </a:pPr>
            <a:r>
              <a:rPr lang="en-US" dirty="0"/>
              <a:t>Unresponsive</a:t>
            </a:r>
          </a:p>
          <a:p>
            <a:pPr marL="1085850" lvl="2" indent="-171450" defTabSz="931774">
              <a:buFont typeface="Arial" panose="020B0604020202020204" pitchFamily="34" charset="0"/>
              <a:buChar char="•"/>
              <a:defRPr/>
            </a:pPr>
            <a:r>
              <a:rPr lang="en-US" dirty="0"/>
              <a:t>Differential diagnosis</a:t>
            </a:r>
          </a:p>
          <a:p>
            <a:pPr marL="1543050" lvl="3" indent="-171450">
              <a:buFont typeface="Arial" panose="020B0604020202020204" pitchFamily="34" charset="0"/>
              <a:buChar char="•"/>
            </a:pPr>
            <a:r>
              <a:rPr lang="en-US" baseline="0" dirty="0"/>
              <a:t>Accidental ingestion</a:t>
            </a:r>
          </a:p>
          <a:p>
            <a:pPr marL="1543050" lvl="3" indent="-171450">
              <a:buFont typeface="Arial" panose="020B0604020202020204" pitchFamily="34" charset="0"/>
              <a:buChar char="•"/>
            </a:pPr>
            <a:r>
              <a:rPr lang="en-US" baseline="0" dirty="0"/>
              <a:t>Trauma</a:t>
            </a:r>
          </a:p>
          <a:p>
            <a:pPr marL="1543050" lvl="3" indent="-171450">
              <a:buFont typeface="Arial" panose="020B0604020202020204" pitchFamily="34" charset="0"/>
              <a:buChar char="•"/>
            </a:pPr>
            <a:r>
              <a:rPr lang="en-US" baseline="0" dirty="0"/>
              <a:t>Hypothermia</a:t>
            </a:r>
          </a:p>
          <a:p>
            <a:pPr marL="1543050" lvl="3" indent="-171450">
              <a:buFont typeface="Arial" panose="020B0604020202020204" pitchFamily="34" charset="0"/>
              <a:buChar char="•"/>
            </a:pPr>
            <a:r>
              <a:rPr lang="en-US" baseline="0" dirty="0"/>
              <a:t>Sudden death</a:t>
            </a:r>
          </a:p>
          <a:p>
            <a:pPr marL="1543050" lvl="3" indent="-171450">
              <a:buFont typeface="Arial" panose="020B0604020202020204" pitchFamily="34" charset="0"/>
              <a:buChar char="•"/>
            </a:pPr>
            <a:r>
              <a:rPr lang="en-US" baseline="0" dirty="0"/>
              <a:t>Child abuse</a:t>
            </a:r>
          </a:p>
          <a:p>
            <a:pPr marL="171450" lvl="0" indent="-171450" defTabSz="931774">
              <a:buFont typeface="Arial" panose="020B0604020202020204" pitchFamily="34" charset="0"/>
              <a:buChar char="•"/>
              <a:defRPr/>
            </a:pPr>
            <a:r>
              <a:rPr lang="en-US" dirty="0"/>
              <a:t>Discuss the importance of scene assessment and awarenes</a:t>
            </a:r>
            <a:r>
              <a:rPr lang="en-US" b="0" dirty="0"/>
              <a:t>s.</a:t>
            </a:r>
          </a:p>
          <a:p>
            <a:pPr marL="628650" lvl="1" indent="-171450" defTabSz="931774">
              <a:buFont typeface="Arial" panose="020B0604020202020204" pitchFamily="34" charset="0"/>
              <a:buChar char="•"/>
              <a:defRPr/>
            </a:pPr>
            <a:r>
              <a:rPr lang="en-US" b="0" dirty="0"/>
              <a:t>Expand on how it applies to this case.</a:t>
            </a:r>
          </a:p>
          <a:p>
            <a:pPr marL="1085850" lvl="2" indent="-171450">
              <a:buFont typeface="Arial" panose="020B0604020202020204" pitchFamily="34" charset="0"/>
              <a:buChar char="•"/>
            </a:pPr>
            <a:r>
              <a:rPr lang="en-US" b="0" baseline="0" dirty="0"/>
              <a:t>Ask the students:  What goes through your mind?</a:t>
            </a:r>
          </a:p>
          <a:p>
            <a:pPr marL="1543050" lvl="3" indent="-171450">
              <a:buFont typeface="Arial" panose="020B0604020202020204" pitchFamily="34" charset="0"/>
              <a:buChar char="•"/>
            </a:pPr>
            <a:r>
              <a:rPr lang="en-US" baseline="0" dirty="0"/>
              <a:t>Did the parents just panic, and the child is not truly unresponsive?</a:t>
            </a:r>
          </a:p>
          <a:p>
            <a:pPr marL="2000250" lvl="4" indent="-171450">
              <a:buFont typeface="Arial" panose="020B0604020202020204" pitchFamily="34" charset="0"/>
              <a:buChar char="•"/>
            </a:pPr>
            <a:r>
              <a:rPr lang="en-US" baseline="0" dirty="0"/>
              <a:t>Is this the “real deal”?</a:t>
            </a:r>
          </a:p>
          <a:p>
            <a:pPr marL="2000250" lvl="4" indent="-171450">
              <a:buFont typeface="Arial" panose="020B0604020202020204" pitchFamily="34" charset="0"/>
              <a:buChar char="•"/>
            </a:pPr>
            <a:r>
              <a:rPr lang="en-US" baseline="0" dirty="0"/>
              <a:t>If so, is the child still unresponsive?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Case Study 1 involves a 3-month-old unresponsive female. </a:t>
            </a:r>
          </a:p>
          <a:p>
            <a:pPr marL="628650" lvl="1" indent="-171450">
              <a:lnSpc>
                <a:spcPct val="100000"/>
              </a:lnSpc>
              <a:spcBef>
                <a:spcPts val="600"/>
              </a:spcBef>
              <a:buSzPct val="80000"/>
              <a:buFont typeface="Arial" panose="020B0604020202020204" pitchFamily="34" charset="0"/>
              <a:buChar char="•"/>
            </a:pPr>
            <a:r>
              <a:rPr lang="en-US" dirty="0"/>
              <a:t>Diagnosis: </a:t>
            </a:r>
            <a:r>
              <a:rPr lang="en-US" sz="1200" dirty="0"/>
              <a:t>Multiple subdural hematomas (nonaccidental trauma).</a:t>
            </a:r>
          </a:p>
        </p:txBody>
      </p:sp>
      <p:sp>
        <p:nvSpPr>
          <p:cNvPr id="4" name="Slide Number Placeholder 3"/>
          <p:cNvSpPr>
            <a:spLocks noGrp="1"/>
          </p:cNvSpPr>
          <p:nvPr>
            <p:ph type="sldNum" sz="quarter" idx="10"/>
          </p:nvPr>
        </p:nvSpPr>
        <p:spPr/>
        <p:txBody>
          <a:bodyPr/>
          <a:lstStyle/>
          <a:p>
            <a:fld id="{4912146E-B839-164B-9975-6846FA04A511}" type="slidenum">
              <a:rPr lang="en-US" smtClean="0"/>
              <a:pPr/>
              <a:t>16</a:t>
            </a:fld>
            <a:endParaRPr lang="en-US" dirty="0"/>
          </a:p>
        </p:txBody>
      </p:sp>
    </p:spTree>
    <p:extLst>
      <p:ext uri="{BB962C8B-B14F-4D97-AF65-F5344CB8AC3E}">
        <p14:creationId xmlns:p14="http://schemas.microsoft.com/office/powerpoint/2010/main" val="62122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b="0" baseline="0" dirty="0"/>
              <a:t>Discuss the following initial findings at the scene </a:t>
            </a:r>
            <a:r>
              <a:rPr lang="en-US" baseline="0" dirty="0"/>
              <a:t>and PAT findings</a:t>
            </a:r>
            <a:r>
              <a:rPr lang="en-US" b="0" baseline="0" dirty="0"/>
              <a:t>:</a:t>
            </a:r>
          </a:p>
          <a:p>
            <a:pPr marL="628650" lvl="1" indent="-171450">
              <a:buFont typeface="Arial" panose="020B0604020202020204" pitchFamily="34" charset="0"/>
              <a:buChar char="•"/>
            </a:pPr>
            <a:r>
              <a:rPr lang="en-US" b="0" dirty="0"/>
              <a:t>As you arrive on scene, a frantic couple rushes out to meet you, carrying a 3-month-old girl in their arms.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They are yelling at you to help the child, saying she is not breathing.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child appears limp and floppy.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PAT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Appearance: Unresponsive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Work </a:t>
            </a:r>
            <a:r>
              <a:rPr lang="en-US" sz="1200" b="0" dirty="0"/>
              <a:t>of breathing: Agonal</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Circulation: Cyanotic</a:t>
            </a:r>
          </a:p>
          <a:p>
            <a:pPr marL="628650" lvl="1" indent="-171450">
              <a:buFont typeface="Arial" panose="020B0604020202020204" pitchFamily="34" charset="0"/>
              <a:buChar char="•"/>
            </a:pPr>
            <a:r>
              <a:rPr lang="en-US" sz="1200" dirty="0"/>
              <a:t>The couple tells you that</a:t>
            </a:r>
            <a:r>
              <a:rPr lang="en-US" sz="1200" baseline="0" dirty="0"/>
              <a:t> </a:t>
            </a:r>
            <a:r>
              <a:rPr lang="en-US" sz="1200" dirty="0"/>
              <a:t>they are the girl’s aunt and uncle and that they have custody of her due to concern for parental methamphetamine abuse.  </a:t>
            </a:r>
          </a:p>
          <a:p>
            <a:pPr marL="1085850" lvl="2" indent="-171450">
              <a:buFont typeface="Arial" panose="020B0604020202020204" pitchFamily="34" charset="0"/>
              <a:buChar char="•"/>
            </a:pPr>
            <a:r>
              <a:rPr lang="en-US" sz="1200" dirty="0"/>
              <a:t>They appear appropriately concerned and tell you that the child fell out of her portable playpen (</a:t>
            </a:r>
            <a:r>
              <a:rPr lang="en-US" sz="1200" b="0" dirty="0"/>
              <a:t>pack ‘n play).  </a:t>
            </a:r>
          </a:p>
          <a:p>
            <a:pPr marL="1543050" lvl="3" indent="-171450">
              <a:buFont typeface="Arial" panose="020B0604020202020204" pitchFamily="34" charset="0"/>
              <a:buChar char="•"/>
            </a:pPr>
            <a:r>
              <a:rPr lang="en-US" sz="1200" b="0" dirty="0"/>
              <a:t>They say she cried immediately, then vomited and went limp, which is when they called 911.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t>Discuss additional precautions or concerns that may be warranted based on initial observations</a:t>
            </a:r>
            <a:r>
              <a:rPr lang="en-US" sz="1200" b="1" kern="0" dirty="0"/>
              <a:t>.</a:t>
            </a:r>
          </a:p>
          <a:p>
            <a:pPr marL="171450" lvl="0" indent="-171450">
              <a:buFont typeface="Arial" panose="020B0604020202020204" pitchFamily="34" charset="0"/>
              <a:buChar char="•"/>
            </a:pPr>
            <a:r>
              <a:rPr lang="en-US" sz="1200" baseline="0" dirty="0"/>
              <a:t>Is this patient “Quick” or “Not Quick”?</a:t>
            </a:r>
          </a:p>
          <a:p>
            <a:pPr marL="628650" lvl="1" indent="-171450">
              <a:buFont typeface="Arial" panose="020B0604020202020204" pitchFamily="34" charset="0"/>
              <a:buChar char="•"/>
            </a:pPr>
            <a:r>
              <a:rPr lang="en-US" sz="1200" baseline="0" dirty="0"/>
              <a:t>The patient is “Quick</a:t>
            </a:r>
            <a:r>
              <a:rPr lang="en-US" sz="1200" b="1" baseline="0" dirty="0"/>
              <a:t>.</a:t>
            </a:r>
            <a:r>
              <a:rPr lang="en-US" sz="1200" baseline="0" dirty="0"/>
              <a:t>” </a:t>
            </a:r>
          </a:p>
          <a:p>
            <a:pPr marL="1085850" lvl="2" indent="-171450">
              <a:buFont typeface="Arial" panose="020B0604020202020204" pitchFamily="34" charset="0"/>
              <a:buChar char="•"/>
            </a:pPr>
            <a:r>
              <a:rPr lang="en-US" baseline="0" dirty="0"/>
              <a:t>How was this determination made? </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Have you identified any possible red flags?</a:t>
            </a:r>
          </a:p>
          <a:p>
            <a:pPr marL="628650" lvl="1" indent="-171450">
              <a:buFont typeface="Arial" panose="020B0604020202020204" pitchFamily="34" charset="0"/>
              <a:buChar char="•"/>
            </a:pPr>
            <a:r>
              <a:rPr lang="en-US" sz="1200" baseline="0" dirty="0"/>
              <a:t>Implausible story </a:t>
            </a:r>
            <a:endParaRPr lang="en-US" dirty="0"/>
          </a:p>
        </p:txBody>
      </p:sp>
      <p:sp>
        <p:nvSpPr>
          <p:cNvPr id="4" name="Slide Number Placeholder 3"/>
          <p:cNvSpPr>
            <a:spLocks noGrp="1"/>
          </p:cNvSpPr>
          <p:nvPr>
            <p:ph type="sldNum" sz="quarter" idx="10"/>
          </p:nvPr>
        </p:nvSpPr>
        <p:spPr/>
        <p:txBody>
          <a:bodyPr/>
          <a:lstStyle/>
          <a:p>
            <a:fld id="{7D9ABA14-E0BF-4CBF-A78A-9309057C9CEC}" type="slidenum">
              <a:rPr lang="en-US" smtClean="0"/>
              <a:pPr/>
              <a:t>17</a:t>
            </a:fld>
            <a:endParaRPr lang="en-US" dirty="0"/>
          </a:p>
        </p:txBody>
      </p:sp>
    </p:spTree>
    <p:extLst>
      <p:ext uri="{BB962C8B-B14F-4D97-AF65-F5344CB8AC3E}">
        <p14:creationId xmlns:p14="http://schemas.microsoft.com/office/powerpoint/2010/main" val="2467518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endParaRPr lang="en-US" baseline="0" dirty="0"/>
          </a:p>
          <a:p>
            <a:pPr marL="171450" indent="-171450">
              <a:buFont typeface="Arial" panose="020B0604020202020204" pitchFamily="34" charset="0"/>
              <a:buChar char="•"/>
            </a:pPr>
            <a:r>
              <a:rPr lang="en-US" dirty="0"/>
              <a:t>Does the couple’s story sound credible?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 pediatric milestones and whether this is a plausible story.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2-month-old is not physically capable of falling out of a portable playpen.</a:t>
            </a:r>
            <a:endParaRPr lang="en-US" b="1" dirty="0"/>
          </a:p>
          <a:p>
            <a:pPr marL="628650" lvl="1" indent="-171450">
              <a:buFont typeface="Arial" panose="020B0604020202020204" pitchFamily="34" charset="0"/>
              <a:buChar char="•"/>
            </a:pPr>
            <a:r>
              <a:rPr lang="en-US" dirty="0"/>
              <a:t>Falls</a:t>
            </a:r>
          </a:p>
          <a:p>
            <a:pPr marL="1085850" lvl="2" indent="-171450">
              <a:buFont typeface="Arial" panose="020B0604020202020204" pitchFamily="34" charset="0"/>
              <a:buChar char="•"/>
            </a:pPr>
            <a:r>
              <a:rPr lang="en-US" dirty="0"/>
              <a:t>The likelihood of a child getting hurt from a fall </a:t>
            </a:r>
            <a:r>
              <a:rPr lang="en-US" b="0" dirty="0"/>
              <a:t>of less than 3</a:t>
            </a:r>
            <a:r>
              <a:rPr lang="en-US" b="0" baseline="0" dirty="0"/>
              <a:t> </a:t>
            </a:r>
            <a:r>
              <a:rPr lang="en-US" b="0" dirty="0"/>
              <a:t>feet is very</a:t>
            </a:r>
            <a:r>
              <a:rPr lang="en-US" b="0" baseline="0" dirty="0"/>
              <a:t> slim.</a:t>
            </a:r>
          </a:p>
          <a:p>
            <a:pPr marL="1543050" lvl="3" indent="-171450">
              <a:buFont typeface="Arial" panose="020B0604020202020204" pitchFamily="34" charset="0"/>
              <a:buChar char="•"/>
            </a:pPr>
            <a:r>
              <a:rPr lang="en-US" baseline="0" dirty="0"/>
              <a:t>This includes a fall from a bed, couch, chair, or coffee ta</a:t>
            </a:r>
            <a:r>
              <a:rPr lang="en-US" b="0" baseline="0" dirty="0"/>
              <a:t>ble.</a:t>
            </a:r>
          </a:p>
          <a:p>
            <a:pPr marL="1085850" lvl="2" indent="-171450">
              <a:buFont typeface="Arial" panose="020B0604020202020204" pitchFamily="34" charset="0"/>
              <a:buChar char="•"/>
            </a:pPr>
            <a:r>
              <a:rPr lang="en-US" b="0" baseline="0" dirty="0"/>
              <a:t>At 3 to 6 feet, injuries are not expected, but possible.</a:t>
            </a:r>
          </a:p>
          <a:p>
            <a:pPr marL="1543050" lvl="3" indent="-171450">
              <a:buFont typeface="Arial" panose="020B0604020202020204" pitchFamily="34" charset="0"/>
              <a:buChar char="•"/>
            </a:pPr>
            <a:r>
              <a:rPr lang="en-US" b="0" baseline="0" dirty="0"/>
              <a:t>For instance, a fall from a kitchen counter, changing table, bunk bed, or the stairs.</a:t>
            </a:r>
          </a:p>
          <a:p>
            <a:pPr marL="1085850" lvl="2" indent="-171450">
              <a:buFont typeface="Arial" panose="020B0604020202020204" pitchFamily="34" charset="0"/>
              <a:buChar char="•"/>
            </a:pPr>
            <a:r>
              <a:rPr lang="en-US" b="0" baseline="0" dirty="0"/>
              <a:t>At falls from heights of over 6 feet, injuries can be reasonably expected.</a:t>
            </a:r>
          </a:p>
          <a:p>
            <a:pPr marL="1543050" lvl="3" indent="-171450">
              <a:buFont typeface="Arial" panose="020B0604020202020204" pitchFamily="34" charset="0"/>
              <a:buChar char="•"/>
            </a:pPr>
            <a:r>
              <a:rPr lang="en-US" b="0" baseline="0" dirty="0"/>
              <a:t>These include falls from a deck or the top of a slide.</a:t>
            </a:r>
            <a:endParaRPr lang="en-US" b="0" dirty="0"/>
          </a:p>
          <a:p>
            <a:pPr marL="171450" lvl="0" indent="-171450">
              <a:buFont typeface="Arial" panose="020B0604020202020204" pitchFamily="34" charset="0"/>
              <a:buChar char="•"/>
            </a:pPr>
            <a:r>
              <a:rPr lang="en-US" dirty="0"/>
              <a:t>Recall risk factors with the students.  </a:t>
            </a:r>
          </a:p>
          <a:p>
            <a:pPr marL="628650" lvl="1" indent="-171450">
              <a:buFont typeface="Arial" panose="020B0604020202020204" pitchFamily="34" charset="0"/>
              <a:buChar char="•"/>
            </a:pPr>
            <a:r>
              <a:rPr lang="en-US" dirty="0"/>
              <a:t>Does it sound as if this child might have been in a less-than-ideal environment to begin with? </a:t>
            </a:r>
          </a:p>
          <a:p>
            <a:pPr marL="1085850" lvl="2" indent="-171450">
              <a:buFont typeface="Arial" panose="020B0604020202020204" pitchFamily="34" charset="0"/>
              <a:buChar char="•"/>
            </a:pPr>
            <a:r>
              <a:rPr lang="en-US" dirty="0"/>
              <a:t>In foster care, coming from a house in</a:t>
            </a:r>
            <a:r>
              <a:rPr lang="en-US" baseline="0" dirty="0"/>
              <a:t> </a:t>
            </a:r>
            <a:r>
              <a:rPr lang="en-US" b="0" baseline="0" dirty="0"/>
              <a:t>which parents were convicted of methamphetamine use.</a:t>
            </a:r>
          </a:p>
          <a:p>
            <a:pPr marL="1543050" lvl="3" indent="-171450">
              <a:buFont typeface="Arial" panose="020B0604020202020204" pitchFamily="34" charset="0"/>
              <a:buChar char="•"/>
            </a:pPr>
            <a:r>
              <a:rPr lang="en-US" b="0" baseline="0" dirty="0"/>
              <a:t>Foster parents are related to the child’s parents.</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Participant engagement:</a:t>
            </a:r>
          </a:p>
          <a:p>
            <a:pPr marL="640080" lvl="2" indent="-182880">
              <a:buFont typeface="Arial" panose="020B0604020202020204" pitchFamily="34" charset="0"/>
              <a:buChar char="•"/>
              <a:defRPr sz="1700"/>
            </a:pPr>
            <a:r>
              <a:rPr lang="en-US" sz="1200" b="0" dirty="0"/>
              <a:t>Remind participants that completing a thorough assessment and history in pediatrics </a:t>
            </a:r>
            <a:r>
              <a:rPr lang="en-US" sz="1200" b="0" baseline="0" dirty="0"/>
              <a:t>is of utmost importance</a:t>
            </a:r>
            <a:r>
              <a:rPr lang="en-US" sz="1200" b="0" dirty="0"/>
              <a:t>. </a:t>
            </a:r>
          </a:p>
          <a:p>
            <a:pPr marL="640080" lvl="2" indent="-182880">
              <a:buFont typeface="Arial" panose="020B0604020202020204" pitchFamily="34" charset="0"/>
              <a:buChar char="•"/>
              <a:defRPr sz="1700"/>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18</a:t>
            </a:fld>
            <a:endParaRPr lang="en-US" dirty="0"/>
          </a:p>
        </p:txBody>
      </p:sp>
    </p:spTree>
    <p:extLst>
      <p:ext uri="{BB962C8B-B14F-4D97-AF65-F5344CB8AC3E}">
        <p14:creationId xmlns:p14="http://schemas.microsoft.com/office/powerpoint/2010/main" val="2444883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Instructor Notes</a:t>
            </a:r>
          </a:p>
          <a:p>
            <a:endParaRPr lang="en-US" baseline="0" dirty="0"/>
          </a:p>
          <a:p>
            <a:pPr marL="171450" indent="-171450">
              <a:buFont typeface="Arial" panose="020B0604020202020204" pitchFamily="34" charset="0"/>
              <a:buChar char="•"/>
            </a:pPr>
            <a:r>
              <a:rPr lang="en-US" baseline="0" dirty="0"/>
              <a:t>Discuss the primary survey.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Note that the PAT is completed prior to the primary survey (</a:t>
            </a:r>
            <a:r>
              <a:rPr lang="en-US" b="0" baseline="0" dirty="0"/>
              <a:t>XABCDE).</a:t>
            </a:r>
          </a:p>
          <a:p>
            <a:pPr marL="1085850" lvl="2" indent="-171450">
              <a:buFont typeface="Arial" panose="020B0604020202020204" pitchFamily="34" charset="0"/>
              <a:buChar char="•"/>
            </a:pPr>
            <a:r>
              <a:rPr lang="en-US" b="0" baseline="0" dirty="0"/>
              <a:t>Ask </a:t>
            </a:r>
            <a:r>
              <a:rPr lang="en-US" sz="1200" b="0" baseline="0" dirty="0"/>
              <a:t>participants to explain any abnormal findings of their patient(s), whether physical and/or developmental, and why.</a:t>
            </a:r>
          </a:p>
          <a:p>
            <a:pPr marL="171450" lvl="0" indent="-171450">
              <a:buFont typeface="Arial" panose="020B0604020202020204" pitchFamily="34" charset="0"/>
              <a:buChar char="•"/>
            </a:pPr>
            <a:r>
              <a:rPr lang="en-US" sz="1200" b="0" dirty="0"/>
              <a:t>Discuss any life threats identified in this case.</a:t>
            </a:r>
          </a:p>
          <a:p>
            <a:pPr marL="628650" lvl="1" indent="-171450">
              <a:buFont typeface="Arial" panose="020B0604020202020204" pitchFamily="34" charset="0"/>
              <a:buChar char="•"/>
            </a:pPr>
            <a:r>
              <a:rPr lang="en-US" sz="1200" b="0" dirty="0"/>
              <a:t>Unresponsive, cyanotic female with absent pulse.</a:t>
            </a:r>
          </a:p>
          <a:p>
            <a:pPr marL="342900" lvl="2" indent="-342900">
              <a:spcBef>
                <a:spcPts val="750"/>
              </a:spcBef>
              <a:buFont typeface="Arial" panose="020B0604020202020204" pitchFamily="34" charset="0"/>
              <a:buChar char="•"/>
            </a:pPr>
            <a:r>
              <a:rPr lang="en-US" sz="1200" b="0" dirty="0"/>
              <a:t>Primary survey</a:t>
            </a:r>
          </a:p>
          <a:p>
            <a:pPr marL="514350" lvl="3" indent="-171450">
              <a:spcBef>
                <a:spcPts val="750"/>
              </a:spcBef>
              <a:buSzPct val="80000"/>
              <a:buFont typeface="Arial" panose="020B0604020202020204" pitchFamily="34" charset="0"/>
              <a:buChar char="•"/>
            </a:pPr>
            <a:r>
              <a:rPr lang="en-US" sz="1200" b="0" dirty="0"/>
              <a:t>X </a:t>
            </a:r>
            <a:r>
              <a:rPr lang="en-US" sz="1200" b="0" dirty="0">
                <a:solidFill>
                  <a:srgbClr val="FF0000"/>
                </a:solidFill>
              </a:rPr>
              <a:t>‒</a:t>
            </a:r>
            <a:r>
              <a:rPr lang="en-US" sz="1200" b="0" dirty="0"/>
              <a:t> No bleeding found.</a:t>
            </a:r>
          </a:p>
          <a:p>
            <a:pPr marL="514350" lvl="3" indent="-171450">
              <a:spcBef>
                <a:spcPts val="750"/>
              </a:spcBef>
              <a:buSzPct val="80000"/>
              <a:buFont typeface="Arial" panose="020B0604020202020204" pitchFamily="34" charset="0"/>
              <a:buChar char="•"/>
            </a:pPr>
            <a:r>
              <a:rPr lang="en-US" sz="1200" b="0" dirty="0"/>
              <a:t>A </a:t>
            </a:r>
            <a:r>
              <a:rPr lang="en-US" sz="1200" b="0" dirty="0">
                <a:solidFill>
                  <a:srgbClr val="FF0000"/>
                </a:solidFill>
              </a:rPr>
              <a:t>‒</a:t>
            </a:r>
            <a:r>
              <a:rPr lang="en-US" sz="1200" b="0" dirty="0"/>
              <a:t> Patent.</a:t>
            </a:r>
          </a:p>
          <a:p>
            <a:pPr marL="514350" lvl="3" indent="-171450">
              <a:spcBef>
                <a:spcPts val="750"/>
              </a:spcBef>
              <a:buSzPct val="80000"/>
              <a:buFont typeface="Arial" panose="020B0604020202020204" pitchFamily="34" charset="0"/>
              <a:buChar char="•"/>
            </a:pPr>
            <a:r>
              <a:rPr lang="en-US" sz="1200" b="0" dirty="0"/>
              <a:t>B </a:t>
            </a:r>
            <a:r>
              <a:rPr lang="en-US" sz="1200" b="0" dirty="0">
                <a:solidFill>
                  <a:srgbClr val="FF0000"/>
                </a:solidFill>
              </a:rPr>
              <a:t>‒</a:t>
            </a:r>
            <a:r>
              <a:rPr lang="en-US" sz="1200" b="0" dirty="0"/>
              <a:t> Agonal. </a:t>
            </a:r>
          </a:p>
          <a:p>
            <a:pPr marL="514350" marR="0" lvl="3" indent="-171450" algn="l" defTabSz="914400" rtl="0" eaLnBrk="1" fontAlgn="auto" latinLnBrk="0" hangingPunct="1">
              <a:lnSpc>
                <a:spcPct val="100000"/>
              </a:lnSpc>
              <a:spcBef>
                <a:spcPts val="750"/>
              </a:spcBef>
              <a:spcAft>
                <a:spcPts val="0"/>
              </a:spcAft>
              <a:buClrTx/>
              <a:buSzPct val="80000"/>
              <a:buFont typeface="Arial" panose="020B0604020202020204" pitchFamily="34" charset="0"/>
              <a:buChar char="•"/>
              <a:tabLst/>
              <a:defRPr/>
            </a:pPr>
            <a:r>
              <a:rPr lang="en-US" sz="1200" b="0" dirty="0"/>
              <a:t>C </a:t>
            </a:r>
            <a:r>
              <a:rPr lang="en-US" sz="1200" b="0" dirty="0">
                <a:solidFill>
                  <a:srgbClr val="FF0000"/>
                </a:solidFill>
              </a:rPr>
              <a:t>‒</a:t>
            </a:r>
            <a:r>
              <a:rPr lang="en-US" sz="1200" b="0" dirty="0"/>
              <a:t> Brachial</a:t>
            </a:r>
            <a:r>
              <a:rPr lang="en-US" sz="1200" b="0" dirty="0">
                <a:ea typeface="Times New Roman" panose="02020603050405020304" pitchFamily="18" charset="0"/>
              </a:rPr>
              <a:t> pulses are absent. Skin is cyanotic. (</a:t>
            </a:r>
            <a:r>
              <a:rPr lang="en-US" sz="1200" b="0" dirty="0"/>
              <a:t>The cardiac monitor represents asystole if applied.)</a:t>
            </a:r>
          </a:p>
          <a:p>
            <a:pPr marL="514350" lvl="3" indent="-171450">
              <a:spcBef>
                <a:spcPts val="750"/>
              </a:spcBef>
              <a:buSzPct val="80000"/>
              <a:buFont typeface="Arial" panose="020B0604020202020204" pitchFamily="34" charset="0"/>
              <a:buChar char="•"/>
            </a:pPr>
            <a:r>
              <a:rPr lang="en-US" sz="1200" b="0" dirty="0"/>
              <a:t>D – Unresponsive; GCS = 3 (E1, V1, M1).</a:t>
            </a:r>
          </a:p>
          <a:p>
            <a:pPr marL="514350" lvl="3" indent="-171450">
              <a:spcBef>
                <a:spcPts val="750"/>
              </a:spcBef>
              <a:buSzPct val="80000"/>
              <a:buFont typeface="Arial" panose="020B0604020202020204" pitchFamily="34" charset="0"/>
              <a:buChar char="•"/>
            </a:pPr>
            <a:r>
              <a:rPr lang="en-US" sz="1200" b="0" dirty="0"/>
              <a:t>E – In uncle’s arms.</a:t>
            </a:r>
          </a:p>
          <a:p>
            <a:pPr marL="57150" lvl="2" indent="-171450">
              <a:spcBef>
                <a:spcPts val="750"/>
              </a:spcBef>
              <a:buSzPct val="80000"/>
              <a:buFont typeface="Arial" panose="020B0604020202020204" pitchFamily="34" charset="0"/>
              <a:buChar char="•"/>
            </a:pPr>
            <a:r>
              <a:rPr lang="en-US" sz="1200" b="0" dirty="0"/>
              <a:t>What would your initial treatment be?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Discuss treatment options per local guidelines and policy.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Treatment should focus on cardiopulmonary support.</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Immediately begin chest compressions and ventilate with </a:t>
            </a:r>
            <a:r>
              <a:rPr lang="en-US" sz="1200" dirty="0"/>
              <a:t>an</a:t>
            </a:r>
            <a:r>
              <a:rPr lang="en-US" sz="1200" b="0" dirty="0"/>
              <a:t> appropriately sized bag-valve mask.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Discuss local guidelines on pediatric cardiac arrest in the field.</a:t>
            </a:r>
          </a:p>
          <a:p>
            <a:pPr marL="171450" lvl="0" indent="-171450">
              <a:buFont typeface="Arial" panose="020B0604020202020204" pitchFamily="34" charset="0"/>
              <a:buChar char="•"/>
            </a:pPr>
            <a:r>
              <a:rPr lang="en-US" sz="1200" b="0" dirty="0"/>
              <a:t>After 10 minutes of CPR, ROSC was obtained.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child is intubated with a 3.5-mm endotracheal</a:t>
            </a:r>
            <a:r>
              <a:rPr lang="en-US" sz="1200" b="0" baseline="0" dirty="0"/>
              <a:t> tube.</a:t>
            </a:r>
            <a:endParaRPr lang="en-US" sz="1200" b="0" dirty="0"/>
          </a:p>
          <a:p>
            <a:pPr marL="228600" lvl="2" indent="-342900">
              <a:spcBef>
                <a:spcPts val="750"/>
              </a:spcBef>
              <a:buSzPct val="80000"/>
              <a:buFont typeface="Arial" panose="020B0604020202020204" pitchFamily="34" charset="0"/>
              <a:buChar char="•"/>
            </a:pPr>
            <a:endParaRPr lang="en-US" sz="1200" dirty="0"/>
          </a:p>
          <a:p>
            <a:endParaRPr lang="en-US" baseline="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19</a:t>
            </a:fld>
            <a:endParaRPr lang="en-US" dirty="0"/>
          </a:p>
        </p:txBody>
      </p:sp>
    </p:spTree>
    <p:extLst>
      <p:ext uri="{BB962C8B-B14F-4D97-AF65-F5344CB8AC3E}">
        <p14:creationId xmlns:p14="http://schemas.microsoft.com/office/powerpoint/2010/main" val="406405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Discuss the learning objectives and the importance of thoroughly understanding each one.</a:t>
            </a:r>
          </a:p>
          <a:p>
            <a:pPr marL="628650" lvl="1" indent="-171450">
              <a:buFont typeface="Arial" panose="020B0604020202020204" pitchFamily="34" charset="0"/>
              <a:buChar char="•"/>
            </a:pPr>
            <a:r>
              <a:rPr lang="en-US" b="0" dirty="0"/>
              <a:t>Discuss the epidemiology of maltreatment.</a:t>
            </a:r>
          </a:p>
          <a:p>
            <a:pPr marL="628650" lvl="1" indent="-171450">
              <a:buFont typeface="Arial" panose="020B0604020202020204" pitchFamily="34" charset="0"/>
              <a:buChar char="•"/>
            </a:pPr>
            <a:r>
              <a:rPr lang="en-US" b="0" dirty="0"/>
              <a:t>Describe the different forms of maltreatment.</a:t>
            </a:r>
          </a:p>
          <a:p>
            <a:pPr marL="628650" lvl="1" indent="-171450">
              <a:buFont typeface="Arial" panose="020B0604020202020204" pitchFamily="34" charset="0"/>
              <a:buChar char="•"/>
            </a:pPr>
            <a:r>
              <a:rPr lang="en-US" b="0" dirty="0"/>
              <a:t>Identify a possible victim of maltreatment.</a:t>
            </a:r>
          </a:p>
          <a:p>
            <a:pPr marL="628650" lvl="1" indent="-171450">
              <a:buFont typeface="Arial" panose="020B0604020202020204" pitchFamily="34" charset="0"/>
              <a:buChar char="•"/>
            </a:pPr>
            <a:r>
              <a:rPr lang="en-US" b="0" dirty="0"/>
              <a:t>Gather an appropriate history.</a:t>
            </a:r>
          </a:p>
          <a:p>
            <a:pPr marL="628650" lvl="1" indent="-171450">
              <a:buFont typeface="Arial" panose="020B0604020202020204" pitchFamily="34" charset="0"/>
              <a:buChar char="•"/>
            </a:pPr>
            <a:r>
              <a:rPr lang="en-US" b="0" dirty="0"/>
              <a:t>Provide an appropriate level of care.</a:t>
            </a:r>
          </a:p>
          <a:p>
            <a:pPr marL="628650" lvl="1" indent="-171450">
              <a:buFont typeface="Arial" panose="020B0604020202020204" pitchFamily="34" charset="0"/>
              <a:buChar char="•"/>
            </a:pPr>
            <a:r>
              <a:rPr lang="en-US" b="0" dirty="0"/>
              <a:t>Interact professionally with caregivers.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71FA4A8-9F44-4E81-B548-91F4726E3FD1}" type="slidenum">
              <a:rPr lang="en-US" smtClean="0"/>
              <a:t>2</a:t>
            </a:fld>
            <a:endParaRPr lang="en-US" dirty="0"/>
          </a:p>
        </p:txBody>
      </p:sp>
    </p:spTree>
    <p:extLst>
      <p:ext uri="{BB962C8B-B14F-4D97-AF65-F5344CB8AC3E}">
        <p14:creationId xmlns:p14="http://schemas.microsoft.com/office/powerpoint/2010/main" val="1642000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Review history </a:t>
            </a:r>
            <a:r>
              <a:rPr lang="en-US" baseline="0" dirty="0"/>
              <a:t>taking using the OPQRST mnemonic.</a:t>
            </a:r>
          </a:p>
          <a:p>
            <a:pPr lvl="1"/>
            <a:r>
              <a:rPr lang="en-US" dirty="0"/>
              <a:t>O – Sudden</a:t>
            </a:r>
          </a:p>
          <a:p>
            <a:pPr lvl="1"/>
            <a:r>
              <a:rPr lang="en-US" dirty="0"/>
              <a:t>P – Unclear</a:t>
            </a:r>
          </a:p>
          <a:p>
            <a:pPr lvl="1"/>
            <a:r>
              <a:rPr lang="en-US" dirty="0"/>
              <a:t>Q – Unable to assess</a:t>
            </a:r>
          </a:p>
          <a:p>
            <a:pPr lvl="1"/>
            <a:r>
              <a:rPr lang="en-US" dirty="0"/>
              <a:t>R – Unable to assess</a:t>
            </a:r>
          </a:p>
          <a:p>
            <a:pPr lvl="1"/>
            <a:r>
              <a:rPr lang="en-US" dirty="0"/>
              <a:t>S – Unknown</a:t>
            </a:r>
          </a:p>
          <a:p>
            <a:pPr lvl="1"/>
            <a:r>
              <a:rPr lang="en-US" dirty="0"/>
              <a:t>T – 10 minutes</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3899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dirty="0"/>
              <a:t>Review history taking using </a:t>
            </a:r>
            <a:r>
              <a:rPr lang="en-US" sz="1200" b="0" dirty="0"/>
              <a:t>SAMPLER.</a:t>
            </a:r>
          </a:p>
          <a:p>
            <a:pPr marL="565150" lvl="2" indent="-273050">
              <a:buSzPct val="80000"/>
              <a:buFont typeface="Wingdings" charset="2"/>
              <a:buChar char="§"/>
              <a:tabLst>
                <a:tab pos="1028700" algn="l"/>
              </a:tabLst>
            </a:pPr>
            <a:r>
              <a:rPr lang="en-US" sz="1200" b="0" dirty="0"/>
              <a:t>S ‒ Unresponsive, cyanotic, pulseless.</a:t>
            </a:r>
          </a:p>
          <a:p>
            <a:pPr marL="565150" lvl="2" indent="-273050">
              <a:buSzPct val="80000"/>
              <a:buFont typeface="Wingdings" charset="2"/>
              <a:buChar char="§"/>
              <a:tabLst>
                <a:tab pos="1028700" algn="l"/>
              </a:tabLst>
            </a:pPr>
            <a:r>
              <a:rPr lang="en-US" sz="1200" b="0" dirty="0"/>
              <a:t>A</a:t>
            </a:r>
            <a:r>
              <a:rPr lang="en-US" sz="1200" b="0" baseline="0" dirty="0"/>
              <a:t> </a:t>
            </a:r>
            <a:r>
              <a:rPr lang="en-US" sz="1200" b="0" dirty="0"/>
              <a:t>‒ No known allergies.</a:t>
            </a:r>
          </a:p>
          <a:p>
            <a:pPr marL="565150" lvl="2" indent="-273050">
              <a:buSzPct val="80000"/>
              <a:buFont typeface="Wingdings" charset="2"/>
              <a:buChar char="§"/>
            </a:pPr>
            <a:r>
              <a:rPr lang="en-US" sz="1200" b="0" dirty="0"/>
              <a:t>M</a:t>
            </a:r>
            <a:r>
              <a:rPr lang="en-US" sz="1200" b="0" baseline="0" dirty="0"/>
              <a:t> </a:t>
            </a:r>
            <a:r>
              <a:rPr lang="en-US" sz="1200" b="0" dirty="0"/>
              <a:t>‒ None.</a:t>
            </a:r>
            <a:endParaRPr lang="en-US" sz="1200" b="0" baseline="-25000" dirty="0"/>
          </a:p>
          <a:p>
            <a:pPr marL="565150" lvl="2" indent="-273050">
              <a:buSzPct val="80000"/>
              <a:buFont typeface="Wingdings" charset="2"/>
              <a:buChar char="§"/>
            </a:pPr>
            <a:r>
              <a:rPr lang="en-US" sz="1200" b="0" dirty="0"/>
              <a:t>P</a:t>
            </a:r>
            <a:r>
              <a:rPr lang="en-US" sz="1200" b="0" baseline="0" dirty="0"/>
              <a:t> </a:t>
            </a:r>
            <a:r>
              <a:rPr lang="en-US" sz="1200" b="0" dirty="0"/>
              <a:t>‒ Full-term infant. Resolved upper respiratory infection several weeks ago.</a:t>
            </a:r>
          </a:p>
          <a:p>
            <a:pPr marL="565150" lvl="2" indent="-273050">
              <a:buSzPct val="80000"/>
              <a:buFont typeface="Wingdings" charset="2"/>
              <a:buChar char="§"/>
            </a:pPr>
            <a:r>
              <a:rPr lang="en-US" sz="1200" b="0" dirty="0"/>
              <a:t>L</a:t>
            </a:r>
            <a:r>
              <a:rPr lang="en-US" sz="1200" b="0" baseline="0" dirty="0"/>
              <a:t> </a:t>
            </a:r>
            <a:r>
              <a:rPr lang="en-US" sz="1200" b="0" dirty="0"/>
              <a:t>‒ Bottle this morning.</a:t>
            </a:r>
          </a:p>
          <a:p>
            <a:pPr marL="565150" lvl="2" indent="-273050">
              <a:buSzPct val="80000"/>
              <a:buFont typeface="Wingdings" charset="2"/>
              <a:buChar char="§"/>
            </a:pPr>
            <a:r>
              <a:rPr lang="en-US" sz="1200" b="0" dirty="0"/>
              <a:t>E</a:t>
            </a:r>
            <a:r>
              <a:rPr lang="en-US" sz="1200" b="0" baseline="0" dirty="0"/>
              <a:t> </a:t>
            </a:r>
            <a:r>
              <a:rPr lang="en-US" sz="1200" b="0" dirty="0"/>
              <a:t>‒ Child was in her portable playpen when they heard a loud thump and found her lying on the bedroom floor.  </a:t>
            </a:r>
          </a:p>
          <a:p>
            <a:pPr marL="565150" lvl="2" indent="-273050">
              <a:buSzPct val="80000"/>
              <a:buFont typeface="Wingdings" charset="2"/>
              <a:buChar char="§"/>
            </a:pPr>
            <a:r>
              <a:rPr lang="en-US" sz="1200" b="0" dirty="0"/>
              <a:t>R – Age.</a:t>
            </a:r>
          </a:p>
          <a:p>
            <a:pPr marL="565150" lvl="2" indent="-273050">
              <a:buSzPct val="80000"/>
              <a:buFont typeface="Wingdings" charset="2"/>
              <a:buChar char="§"/>
            </a:pPr>
            <a:endParaRPr lang="en-US" sz="1200" dirty="0"/>
          </a:p>
          <a:p>
            <a:pPr marL="292100" lvl="2" indent="0">
              <a:buSzPct val="80000"/>
              <a:buFont typeface="Wingdings" charset="2"/>
              <a:buNone/>
            </a:pPr>
            <a:endParaRPr lang="en-US" sz="2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2146E-B839-164B-9975-6846FA04A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52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371600" y="1143000"/>
            <a:ext cx="4114800" cy="3086100"/>
          </a:xfrm>
          <a:ln/>
        </p:spPr>
      </p:sp>
      <p:sp>
        <p:nvSpPr>
          <p:cNvPr id="5632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Instructor </a:t>
            </a:r>
            <a:r>
              <a:rPr lang="en-US" b="0" dirty="0"/>
              <a:t>Notes</a:t>
            </a:r>
          </a:p>
          <a:p>
            <a:endParaRPr lang="en-US" b="0" dirty="0"/>
          </a:p>
          <a:p>
            <a:pPr marL="171450" indent="-171450">
              <a:buFont typeface="Arial" panose="020B0604020202020204" pitchFamily="34" charset="0"/>
              <a:buChar char="•"/>
            </a:pPr>
            <a:r>
              <a:rPr lang="en-US" b="0" dirty="0"/>
              <a:t>Discuss what the vital signs show about the patient: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SpO</a:t>
            </a:r>
            <a:r>
              <a:rPr lang="en-US" sz="1200" b="0" kern="1200" baseline="-25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 99% on oxygen via endotracheal</a:t>
            </a:r>
            <a:r>
              <a:rPr lang="en-US" sz="1200" b="0" kern="1200" baseline="0" dirty="0">
                <a:solidFill>
                  <a:schemeClr val="tx1"/>
                </a:solidFill>
                <a:effectLst/>
                <a:latin typeface="+mn-lt"/>
                <a:ea typeface="+mn-ea"/>
                <a:cs typeface="+mn-cs"/>
              </a:rPr>
              <a:t> tube</a:t>
            </a:r>
            <a:r>
              <a:rPr lang="en-US" sz="1200" b="0"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ETCO</a:t>
            </a:r>
            <a:r>
              <a:rPr kumimoji="0" lang="en-US" sz="1200" b="0" i="0" u="none" strike="noStrike" kern="1200" cap="none" spc="0" normalizeH="0" baseline="-25000" noProof="0" dirty="0">
                <a:ln>
                  <a:noFill/>
                </a:ln>
                <a:solidFill>
                  <a:prstClr val="black"/>
                </a:solidFill>
                <a:effectLst/>
                <a:uLnTx/>
                <a:uFillTx/>
                <a:latin typeface="+mn-lt"/>
                <a:ea typeface="+mn-ea"/>
                <a:cs typeface="+mn-cs"/>
              </a:rPr>
              <a:t>2</a:t>
            </a:r>
            <a:r>
              <a:rPr kumimoji="0" lang="en-US" sz="1200" b="0" i="0" u="none" strike="noStrike" kern="1200" cap="none" spc="0" normalizeH="0" baseline="0" noProof="0" dirty="0">
                <a:ln>
                  <a:noFill/>
                </a:ln>
                <a:solidFill>
                  <a:prstClr val="black"/>
                </a:solidFill>
                <a:effectLst/>
                <a:uLnTx/>
                <a:uFillTx/>
                <a:latin typeface="+mn-lt"/>
                <a:ea typeface="+mn-ea"/>
                <a:cs typeface="+mn-cs"/>
              </a:rPr>
              <a:t> is 38.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Respiratory rate is ventilatory rate via bag-valve mask.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pressure is 90/60.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glucose is 178 mg/dL (9.9 mmol/L).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Weight is 6 kg per length-based tape.</a:t>
            </a:r>
            <a:endParaRPr lang="en-US" sz="1200" b="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Diagnostics indicate sinus rhythm.</a:t>
            </a:r>
          </a:p>
          <a:p>
            <a:pPr marL="171450" indent="-171450">
              <a:buFont typeface="Arial" panose="020B0604020202020204" pitchFamily="34" charset="0"/>
              <a:buChar char="•"/>
              <a:defRPr/>
            </a:pPr>
            <a:r>
              <a:rPr lang="en-US" b="0" dirty="0"/>
              <a:t>Participant engagement:</a:t>
            </a:r>
          </a:p>
          <a:p>
            <a:pPr marL="628650" lvl="1" indent="-171450">
              <a:buFont typeface="Arial" panose="020B0604020202020204" pitchFamily="34" charset="0"/>
              <a:buChar char="•"/>
              <a:defRPr/>
            </a:pPr>
            <a:r>
              <a:rPr lang="en-US" b="0" dirty="0"/>
              <a:t>The patient begins having a generalized seizure as you complete your vital signs.</a:t>
            </a:r>
          </a:p>
          <a:p>
            <a:pPr marL="1085850" lvl="2" indent="-171450">
              <a:buFont typeface="Arial" panose="020B0604020202020204" pitchFamily="34" charset="0"/>
              <a:buChar char="•"/>
              <a:defRPr/>
            </a:pPr>
            <a:r>
              <a:rPr lang="en-US" b="0" dirty="0"/>
              <a:t>Discuss treatment in your region for seizure.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0.6 mg Lorazepam was given in this case.  </a:t>
            </a:r>
          </a:p>
          <a:p>
            <a:pPr marL="1543050" lvl="3" indent="-171450">
              <a:buFont typeface="Arial" panose="020B0604020202020204" pitchFamily="34" charset="0"/>
              <a:buChar char="•"/>
              <a:defRPr/>
            </a:pPr>
            <a:endParaRPr lang="en-US" b="0" dirty="0"/>
          </a:p>
          <a:p>
            <a:pPr marL="1543050" lvl="3" indent="-171450">
              <a:buFont typeface="Arial" panose="020B0604020202020204" pitchFamily="34" charset="0"/>
              <a:buChar char="•"/>
              <a:defRPr/>
            </a:pPr>
            <a:endParaRPr lang="en-US" b="0" dirty="0"/>
          </a:p>
          <a:p>
            <a:pPr marL="0" indent="0">
              <a:buFont typeface="Arial"/>
              <a:buNone/>
              <a:defRPr/>
            </a:pPr>
            <a:endParaRPr 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785372" indent="-302066" eaLnBrk="0" hangingPunct="0">
              <a:defRPr sz="2500">
                <a:solidFill>
                  <a:schemeClr val="tx1"/>
                </a:solidFill>
                <a:latin typeface="Arial" panose="020B0604020202020204" pitchFamily="34" charset="0"/>
                <a:ea typeface="ＭＳ Ｐゴシック" panose="020B0600070205080204" pitchFamily="34" charset="-128"/>
              </a:defRPr>
            </a:lvl2pPr>
            <a:lvl3pPr marL="1208265" indent="-241653" eaLnBrk="0" hangingPunct="0">
              <a:defRPr sz="2500">
                <a:solidFill>
                  <a:schemeClr val="tx1"/>
                </a:solidFill>
                <a:latin typeface="Arial" panose="020B0604020202020204" pitchFamily="34" charset="0"/>
                <a:ea typeface="ＭＳ Ｐゴシック" panose="020B0600070205080204" pitchFamily="34" charset="-128"/>
              </a:defRPr>
            </a:lvl3pPr>
            <a:lvl4pPr marL="1691571" indent="-241653" eaLnBrk="0" hangingPunct="0">
              <a:defRPr sz="2500">
                <a:solidFill>
                  <a:schemeClr val="tx1"/>
                </a:solidFill>
                <a:latin typeface="Arial" panose="020B0604020202020204" pitchFamily="34" charset="0"/>
                <a:ea typeface="ＭＳ Ｐゴシック" panose="020B0600070205080204" pitchFamily="34" charset="-128"/>
              </a:defRPr>
            </a:lvl4pPr>
            <a:lvl5pPr marL="2174878" indent="-241653" eaLnBrk="0" hangingPunct="0">
              <a:defRPr sz="2500">
                <a:solidFill>
                  <a:schemeClr val="tx1"/>
                </a:solidFill>
                <a:latin typeface="Arial" panose="020B0604020202020204" pitchFamily="34" charset="0"/>
                <a:ea typeface="ＭＳ Ｐゴシック" panose="020B0600070205080204" pitchFamily="34" charset="-128"/>
              </a:defRPr>
            </a:lvl5pPr>
            <a:lvl6pPr marL="2658184"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41490"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24796"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08102" indent="-241653"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851E97FA-2DDF-453C-BAE1-9B1A1A1B3656}" type="slidenum">
              <a:rPr lang="en-US" altLang="en-US" sz="1300">
                <a:solidFill>
                  <a:prstClr val="black"/>
                </a:solidFill>
              </a:rPr>
              <a:pPr eaLnBrk="1" hangingPunct="1"/>
              <a:t>22</a:t>
            </a:fld>
            <a:endParaRPr lang="en-US" altLang="en-US" sz="1300" dirty="0">
              <a:solidFill>
                <a:prstClr val="black"/>
              </a:solidFill>
            </a:endParaRPr>
          </a:p>
        </p:txBody>
      </p:sp>
    </p:spTree>
    <p:extLst>
      <p:ext uri="{BB962C8B-B14F-4D97-AF65-F5344CB8AC3E}">
        <p14:creationId xmlns:p14="http://schemas.microsoft.com/office/powerpoint/2010/main" val="455967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92500" lnSpcReduction="10000"/>
          </a:bodyPr>
          <a:lstStyle/>
          <a:p>
            <a:r>
              <a:rPr lang="en-US" b="0" dirty="0"/>
              <a:t>Instructor Notes</a:t>
            </a:r>
          </a:p>
          <a:p>
            <a:endParaRPr lang="en-US" b="0" dirty="0"/>
          </a:p>
          <a:p>
            <a:r>
              <a:rPr lang="en-US" b="0" i="1" dirty="0"/>
              <a:t>*Ask students: Given the age of this child, would you perform a head-to-toe or toe-to-head assessment? </a:t>
            </a:r>
          </a:p>
          <a:p>
            <a:endParaRPr lang="en-US" b="1" dirty="0"/>
          </a:p>
          <a:p>
            <a:pPr marL="171450" indent="-171450">
              <a:buFont typeface="Arial" panose="020B0604020202020204" pitchFamily="34" charset="0"/>
              <a:buChar char="•"/>
            </a:pPr>
            <a:r>
              <a:rPr lang="en-US" b="1" dirty="0"/>
              <a:t>HEENT</a:t>
            </a:r>
          </a:p>
          <a:p>
            <a:pPr marL="628650" lvl="1" indent="-171450">
              <a:buFont typeface="Arial" panose="020B0604020202020204" pitchFamily="34" charset="0"/>
              <a:buChar char="•"/>
            </a:pPr>
            <a:r>
              <a:rPr lang="en-US" dirty="0"/>
              <a:t>Head: No external evidence of bruising or trauma noted. Soft, nonbulging fontanelle.</a:t>
            </a:r>
          </a:p>
          <a:p>
            <a:pPr marL="628650" lvl="1" indent="-171450">
              <a:buFont typeface="Arial" panose="020B0604020202020204" pitchFamily="34" charset="0"/>
              <a:buChar char="•"/>
            </a:pPr>
            <a:r>
              <a:rPr lang="en-US" dirty="0"/>
              <a:t>Eyes: PERRL</a:t>
            </a:r>
          </a:p>
          <a:p>
            <a:pPr marL="628650" lvl="1" indent="-171450">
              <a:buFont typeface="Arial" panose="020B0604020202020204" pitchFamily="34" charset="0"/>
              <a:buChar char="•"/>
            </a:pPr>
            <a:r>
              <a:rPr lang="en-US" dirty="0"/>
              <a:t>Ears: Unremarkable</a:t>
            </a:r>
          </a:p>
          <a:p>
            <a:pPr marL="628650" lvl="1" indent="-171450">
              <a:buFont typeface="Arial" panose="020B0604020202020204" pitchFamily="34" charset="0"/>
              <a:buChar char="•"/>
            </a:pPr>
            <a:r>
              <a:rPr lang="en-US" dirty="0"/>
              <a:t>Nose: </a:t>
            </a:r>
            <a:r>
              <a:rPr lang="en-US" sz="1200" dirty="0">
                <a:solidFill>
                  <a:prstClr val="black"/>
                </a:solidFill>
                <a:latin typeface="+mn-lt"/>
              </a:rPr>
              <a:t>Mucus present</a:t>
            </a:r>
          </a:p>
          <a:p>
            <a:pPr marL="628650" lvl="1" indent="-171450">
              <a:buFont typeface="Arial" panose="020B0604020202020204" pitchFamily="34" charset="0"/>
              <a:buChar char="•"/>
            </a:pPr>
            <a:r>
              <a:rPr lang="en-US" dirty="0"/>
              <a:t>Throat: Unremarkable</a:t>
            </a:r>
          </a:p>
          <a:p>
            <a:pPr marL="171450" indent="-171450">
              <a:buFont typeface="Arial" panose="020B0604020202020204" pitchFamily="34" charset="0"/>
              <a:buChar char="•"/>
            </a:pPr>
            <a:r>
              <a:rPr lang="en-US" b="1" dirty="0"/>
              <a:t>Heart and lungs</a:t>
            </a:r>
          </a:p>
          <a:p>
            <a:pPr marL="742950" lvl="1" indent="-285750" defTabSz="914400">
              <a:buFont typeface="Arial" panose="020B0604020202020204" pitchFamily="34" charset="0"/>
              <a:buChar char="•"/>
              <a:defRPr/>
            </a:pPr>
            <a:r>
              <a:rPr lang="en-US" sz="1400" dirty="0">
                <a:solidFill>
                  <a:prstClr val="black"/>
                </a:solidFill>
              </a:rPr>
              <a:t>Lung sounds, clear bilaterally. Heart sounds are normal, no murmur.</a:t>
            </a:r>
          </a:p>
          <a:p>
            <a:pPr marL="1200150" lvl="2" indent="-285750" defTabSz="914400">
              <a:buFont typeface="Arial" panose="020B0604020202020204" pitchFamily="34" charset="0"/>
              <a:buChar char="•"/>
              <a:defRPr/>
            </a:pPr>
            <a:r>
              <a:rPr lang="en-US" sz="1200" dirty="0">
                <a:solidFill>
                  <a:prstClr val="black"/>
                </a:solidFill>
              </a:rPr>
              <a:t>No external trauma noted</a:t>
            </a:r>
            <a:r>
              <a:rPr lang="en-US" sz="1200" b="0" dirty="0">
                <a:solidFill>
                  <a:prstClr val="black"/>
                </a:solidFill>
              </a:rPr>
              <a:t>.</a:t>
            </a:r>
            <a:endParaRPr lang="en-US" b="0" dirty="0"/>
          </a:p>
          <a:p>
            <a:pPr marL="171450" indent="-171450">
              <a:buFont typeface="Arial" panose="020B0604020202020204" pitchFamily="34" charset="0"/>
              <a:buChar char="•"/>
            </a:pPr>
            <a:r>
              <a:rPr lang="en-US" b="1" dirty="0"/>
              <a:t>Neuro</a:t>
            </a:r>
          </a:p>
          <a:p>
            <a:pPr marL="628650" lvl="1" indent="-171450">
              <a:buFont typeface="Arial" panose="020B0604020202020204" pitchFamily="34" charset="0"/>
              <a:buChar char="•"/>
            </a:pPr>
            <a:r>
              <a:rPr lang="en-US" dirty="0"/>
              <a:t>Unresponsive</a:t>
            </a:r>
          </a:p>
          <a:p>
            <a:pPr marL="171450" indent="-171450">
              <a:buFont typeface="Arial" panose="020B0604020202020204" pitchFamily="34" charset="0"/>
              <a:buChar char="•"/>
            </a:pPr>
            <a:r>
              <a:rPr lang="en-US" b="1" dirty="0"/>
              <a:t>Abdomen and pelvis</a:t>
            </a:r>
          </a:p>
          <a:p>
            <a:pPr marL="628650" lvl="1" indent="-171450">
              <a:buFont typeface="Arial" panose="020B0604020202020204" pitchFamily="34" charset="0"/>
              <a:buChar char="•"/>
            </a:pPr>
            <a:r>
              <a:rPr lang="en-US" dirty="0"/>
              <a:t>Soft, nontender</a:t>
            </a:r>
          </a:p>
          <a:p>
            <a:pPr marL="171450" lvl="0" indent="-171450">
              <a:buFont typeface="Arial" panose="020B0604020202020204" pitchFamily="34" charset="0"/>
              <a:buChar char="•"/>
            </a:pPr>
            <a:r>
              <a:rPr lang="en-US" b="1" dirty="0"/>
              <a:t>Upper extremities</a:t>
            </a:r>
          </a:p>
          <a:p>
            <a:pPr marL="628650" lvl="1" indent="-171450">
              <a:buFont typeface="Arial" panose="020B0604020202020204" pitchFamily="34" charset="0"/>
              <a:buChar char="•"/>
            </a:pPr>
            <a:r>
              <a:rPr lang="en-US" dirty="0"/>
              <a:t>Nickel-sized bruise to her right upper arm</a:t>
            </a:r>
          </a:p>
          <a:p>
            <a:pPr marL="171450" indent="-171450">
              <a:buFont typeface="Arial" panose="020B0604020202020204" pitchFamily="34" charset="0"/>
              <a:buChar char="•"/>
            </a:pPr>
            <a:r>
              <a:rPr lang="en-US" b="1" dirty="0"/>
              <a:t>Lower extremities</a:t>
            </a:r>
          </a:p>
          <a:p>
            <a:pPr marL="628650" lvl="1" indent="-171450">
              <a:buFont typeface="Arial" panose="020B0604020202020204" pitchFamily="34" charset="0"/>
              <a:buChar char="•"/>
            </a:pPr>
            <a:r>
              <a:rPr lang="en-US" b="0" dirty="0"/>
              <a:t>Unremarkable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4E427-9911-4858-A637-FB4CBC46EF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3995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a:t>
            </a:r>
            <a:r>
              <a:rPr lang="en-US" b="0" dirty="0"/>
              <a:t>Notes</a:t>
            </a:r>
          </a:p>
          <a:p>
            <a:endParaRPr lang="en-US" dirty="0"/>
          </a:p>
          <a:p>
            <a:pPr marL="171450" indent="-171450">
              <a:buFont typeface="Arial" panose="020B0604020202020204" pitchFamily="34" charset="0"/>
              <a:buChar char="•"/>
            </a:pPr>
            <a:r>
              <a:rPr lang="en-US" dirty="0"/>
              <a:t>Ask students how they would treat this patient according to their local protocols and scope of practice.</a:t>
            </a:r>
          </a:p>
          <a:p>
            <a:pPr marL="171450" indent="-171450">
              <a:buFont typeface="Arial" panose="020B0604020202020204" pitchFamily="34" charset="0"/>
              <a:buChar char="•"/>
            </a:pPr>
            <a:r>
              <a:rPr lang="en-US" sz="1200" b="0" dirty="0">
                <a:ln/>
                <a:solidFill>
                  <a:schemeClr val="accent4"/>
                </a:solidFill>
              </a:rPr>
              <a:t>Patient management: </a:t>
            </a:r>
          </a:p>
          <a:p>
            <a:pPr marL="628650" lvl="1" indent="-171450">
              <a:buFont typeface="Arial" panose="020B0604020202020204" pitchFamily="34" charset="0"/>
              <a:buChar char="•"/>
            </a:pPr>
            <a:r>
              <a:rPr lang="en-US" sz="1200" b="0" dirty="0">
                <a:ln/>
                <a:solidFill>
                  <a:schemeClr val="accent4"/>
                </a:solidFill>
              </a:rPr>
              <a:t>What are your goals for this patient?</a:t>
            </a:r>
          </a:p>
          <a:p>
            <a:pPr marL="628650" lvl="1" indent="-171450">
              <a:buFont typeface="Arial" panose="020B0604020202020204" pitchFamily="34" charset="0"/>
              <a:buChar char="•"/>
            </a:pPr>
            <a:r>
              <a:rPr lang="en-US" dirty="0"/>
              <a:t>Discuss treatment options for this patien</a:t>
            </a:r>
            <a:r>
              <a:rPr lang="en-US" b="0" dirty="0"/>
              <a:t>t.</a:t>
            </a:r>
          </a:p>
          <a:p>
            <a:pPr marL="1085850" lvl="2" indent="-171450">
              <a:buFont typeface="Arial" panose="020B0604020202020204" pitchFamily="34" charset="0"/>
              <a:buChar char="•"/>
            </a:pPr>
            <a:r>
              <a:rPr lang="en-US" dirty="0"/>
              <a:t>The patient should be treated with</a:t>
            </a:r>
            <a:r>
              <a:rPr lang="en-US" baseline="0" dirty="0"/>
              <a:t> cardiopulmonary support and monitored for continued seizures. </a:t>
            </a:r>
          </a:p>
          <a:p>
            <a:pPr marL="1085850" lvl="2" indent="-171450">
              <a:buFont typeface="Arial" panose="020B0604020202020204" pitchFamily="34" charset="0"/>
              <a:buChar char="•"/>
            </a:pPr>
            <a:r>
              <a:rPr lang="en-US" dirty="0"/>
              <a:t>Be prepared for rapid</a:t>
            </a:r>
            <a:r>
              <a:rPr lang="en-US" baseline="0" dirty="0"/>
              <a:t> deterioration.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n/>
                <a:solidFill>
                  <a:schemeClr val="accent4"/>
                </a:solidFill>
              </a:rPr>
              <a:t>What conditions are part of your potential differential diagnosis?</a:t>
            </a:r>
          </a:p>
          <a:p>
            <a:pPr marL="628650" lvl="1" indent="-171450">
              <a:buFont typeface="Arial" panose="020B0604020202020204" pitchFamily="34" charset="0"/>
              <a:buChar char="•"/>
            </a:pPr>
            <a:r>
              <a:rPr lang="en-US" baseline="0" dirty="0"/>
              <a:t>Accidental ingestion</a:t>
            </a:r>
          </a:p>
          <a:p>
            <a:pPr marL="628650" lvl="1" indent="-171450">
              <a:buFont typeface="Arial" panose="020B0604020202020204" pitchFamily="34" charset="0"/>
              <a:buChar char="•"/>
            </a:pPr>
            <a:r>
              <a:rPr lang="en-US" baseline="0" dirty="0"/>
              <a:t>Trauma</a:t>
            </a:r>
          </a:p>
          <a:p>
            <a:pPr marL="628650" lvl="1" indent="-171450">
              <a:buFont typeface="Arial" panose="020B0604020202020204" pitchFamily="34" charset="0"/>
              <a:buChar char="•"/>
            </a:pPr>
            <a:r>
              <a:rPr lang="en-US" baseline="0" dirty="0"/>
              <a:t>Hypothermia</a:t>
            </a:r>
          </a:p>
          <a:p>
            <a:pPr marL="628650" lvl="1" indent="-171450">
              <a:buFont typeface="Arial" panose="020B0604020202020204" pitchFamily="34" charset="0"/>
              <a:buChar char="•"/>
            </a:pPr>
            <a:r>
              <a:rPr lang="en-US" baseline="0" dirty="0"/>
              <a:t>Sudden death</a:t>
            </a:r>
          </a:p>
          <a:p>
            <a:pPr marL="628650" lvl="1" indent="-171450">
              <a:buFont typeface="Arial" panose="020B0604020202020204" pitchFamily="34" charset="0"/>
              <a:buChar char="•"/>
            </a:pPr>
            <a:r>
              <a:rPr lang="en-US" baseline="0" dirty="0"/>
              <a:t>Child abuse</a:t>
            </a:r>
          </a:p>
          <a:p>
            <a:pPr marL="628650" lvl="1" indent="-171450">
              <a:buFont typeface="Arial" panose="020B0604020202020204" pitchFamily="34" charset="0"/>
              <a:buChar char="•"/>
            </a:pPr>
            <a:r>
              <a:rPr lang="en-US" baseline="0" dirty="0"/>
              <a:t>Abusive head trauma/concussion</a:t>
            </a:r>
          </a:p>
        </p:txBody>
      </p:sp>
      <p:sp>
        <p:nvSpPr>
          <p:cNvPr id="4" name="Slide Number Placeholder 3"/>
          <p:cNvSpPr>
            <a:spLocks noGrp="1"/>
          </p:cNvSpPr>
          <p:nvPr>
            <p:ph type="sldNum" sz="quarter" idx="10"/>
          </p:nvPr>
        </p:nvSpPr>
        <p:spPr/>
        <p:txBody>
          <a:bodyPr/>
          <a:lstStyle/>
          <a:p>
            <a:fld id="{4912146E-B839-164B-9975-6846FA04A511}" type="slidenum">
              <a:rPr lang="en-US" smtClean="0"/>
              <a:pPr/>
              <a:t>24</a:t>
            </a:fld>
            <a:endParaRPr lang="en-US" dirty="0"/>
          </a:p>
        </p:txBody>
      </p:sp>
    </p:spTree>
    <p:extLst>
      <p:ext uri="{BB962C8B-B14F-4D97-AF65-F5344CB8AC3E}">
        <p14:creationId xmlns:p14="http://schemas.microsoft.com/office/powerpoint/2010/main" val="310275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1774">
              <a:defRPr/>
            </a:pPr>
            <a:r>
              <a:rPr lang="en-US" dirty="0"/>
              <a:t>Instructor </a:t>
            </a:r>
            <a:r>
              <a:rPr lang="en-US" b="0" dirty="0"/>
              <a:t>Notes</a:t>
            </a:r>
          </a:p>
          <a:p>
            <a:pPr defTabSz="931774">
              <a:defRPr/>
            </a:pPr>
            <a:endParaRPr lang="en-US" b="0" dirty="0"/>
          </a:p>
          <a:p>
            <a:pPr marL="171450" indent="-171450" defTabSz="931774">
              <a:buFont typeface="Arial" panose="020B0604020202020204" pitchFamily="34" charset="0"/>
              <a:buChar char="•"/>
              <a:defRPr/>
            </a:pPr>
            <a:r>
              <a:rPr lang="en-US" b="0" dirty="0"/>
              <a:t>Discuss the ongoing management options based on scope of practice and local protocols.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Warm fluid administration of 20 mL/kg.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Continue rewarming measures.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child remains unresponsive without any need for sedation or paralytic meds. </a:t>
            </a:r>
            <a:endParaRPr lang="en-US" sz="1200" b="0" dirty="0"/>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Prepare for further seizure management.</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n/>
              </a:rPr>
              <a:t>What is the most appropriate treatment destination and why?</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 transportation destination options for pediatrics in your region </a:t>
            </a:r>
            <a:r>
              <a:rPr lang="en-US" altLang="en-US" baseline="0" dirty="0">
                <a:latin typeface="Arial" pitchFamily="34" charset="0"/>
              </a:rPr>
              <a:t>for this patient</a:t>
            </a:r>
            <a:r>
              <a:rPr lang="en-US" dirty="0"/>
              <a:t>. </a:t>
            </a:r>
            <a:endParaRPr lang="en-US" altLang="en-US" baseline="0" dirty="0">
              <a:latin typeface="Arial" pitchFamily="34" charset="0"/>
            </a:endParaRPr>
          </a:p>
          <a:p>
            <a:pPr marL="1543050" marR="0" lvl="3"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latin typeface="Arial" pitchFamily="34" charset="0"/>
              </a:rPr>
              <a:t>This child should be transported to the closest appropriate facility. </a:t>
            </a:r>
          </a:p>
          <a:p>
            <a:pPr marL="2000250" marR="0" lvl="4"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Advise students they</a:t>
            </a:r>
            <a:r>
              <a:rPr lang="en-US" dirty="0"/>
              <a:t> can mention any suspicions they may have to ED personnel, who will take the necessary steps of ensuring nothing is missed.  </a:t>
            </a:r>
            <a:endParaRPr lang="en-US" sz="1200" kern="1200" dirty="0">
              <a:solidFill>
                <a:schemeClr val="tx1"/>
              </a:solidFill>
              <a:effectLst/>
              <a:latin typeface="+mn-lt"/>
              <a:ea typeface="+mn-ea"/>
              <a:cs typeface="+mn-cs"/>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n/>
              </a:rPr>
              <a:t>How would  you safely transport this child in your ambulance?</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latin typeface="Arial" pitchFamily="34" charset="0"/>
              </a:rPr>
              <a:t>Discuss policies and procedures for transporting pediatrics in your region.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n/>
              </a:rPr>
              <a:t>Will you allow aunt and uncle to ride in the ambulance?</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latin typeface="Arial" pitchFamily="34" charset="0"/>
              </a:rPr>
              <a:t>Family-centered care is a priority, so we recommend allowing one of the family members to ride in the ambulance with the EMS crew if safety allows. </a:t>
            </a:r>
          </a:p>
          <a:p>
            <a:pPr marL="1085850" marR="0" lvl="2"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latin typeface="Arial" pitchFamily="34" charset="0"/>
              </a:rPr>
              <a:t>The uncle rode with EMS crew and was restrained in the front passenger seat.</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25</a:t>
            </a:fld>
            <a:endParaRPr lang="en-US" dirty="0"/>
          </a:p>
        </p:txBody>
      </p:sp>
    </p:spTree>
    <p:extLst>
      <p:ext uri="{BB962C8B-B14F-4D97-AF65-F5344CB8AC3E}">
        <p14:creationId xmlns:p14="http://schemas.microsoft.com/office/powerpoint/2010/main" val="3786774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Instructor Notes</a:t>
            </a:r>
          </a:p>
          <a:p>
            <a:endParaRPr lang="en-US" b="0" dirty="0"/>
          </a:p>
          <a:p>
            <a:pPr marL="171450" indent="-171450">
              <a:buFont typeface="Arial" panose="020B0604020202020204" pitchFamily="34" charset="0"/>
              <a:buChar char="•"/>
            </a:pPr>
            <a:r>
              <a:rPr lang="en-US" dirty="0"/>
              <a:t>The US Department of Health and Human Services (DHHS) reported that in 2018 there were 678,000 validated cases of child abuse, and the numbers are increasing each year.  </a:t>
            </a:r>
          </a:p>
          <a:p>
            <a:pPr marL="628650" lvl="1" indent="-171450">
              <a:buFont typeface="Arial" panose="020B0604020202020204" pitchFamily="34" charset="0"/>
              <a:buChar char="•"/>
            </a:pPr>
            <a:r>
              <a:rPr lang="en-US" dirty="0"/>
              <a:t>This doesn’t include the cases that receive a CPS response but are then deemed to deserve an “alternative response,” which could mean any number of things.</a:t>
            </a:r>
          </a:p>
          <a:p>
            <a:pPr marL="171450" lvl="0" indent="-171450">
              <a:buFont typeface="Arial" panose="020B0604020202020204" pitchFamily="34" charset="0"/>
              <a:buChar char="•"/>
            </a:pPr>
            <a:r>
              <a:rPr lang="en-US" sz="1200" dirty="0"/>
              <a:t>Case wrap-up:</a:t>
            </a:r>
            <a:endParaRPr lang="en-US" sz="1200" b="0" dirty="0"/>
          </a:p>
          <a:p>
            <a:pPr marL="628650" lvl="1" indent="-171450">
              <a:buFont typeface="Arial" panose="020B0604020202020204" pitchFamily="34" charset="0"/>
              <a:buChar char="•"/>
            </a:pPr>
            <a:r>
              <a:rPr lang="en-US" sz="1200" b="0" dirty="0"/>
              <a:t>At the hospital, </a:t>
            </a:r>
            <a:r>
              <a:rPr lang="en-US" sz="1200" b="0" baseline="0" dirty="0"/>
              <a:t>the patient is still hypothermic but otherwise remained stable from a hemodynamic and respiratory deterioration.</a:t>
            </a:r>
          </a:p>
          <a:p>
            <a:pPr marL="628650" lvl="1" indent="-171450">
              <a:buFont typeface="Arial" panose="020B0604020202020204" pitchFamily="34" charset="0"/>
              <a:buChar char="•"/>
            </a:pPr>
            <a:r>
              <a:rPr lang="en-US" sz="1200" b="0" dirty="0"/>
              <a:t>CT revealed multiple subdural hematomas, which immediately raised a concern for nonaccidental trauma, as did the mechanism of injury and the story told.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 discharge 26 days later, she was discharged into state care and transferred to a long-term pediatric facility for care.</a:t>
            </a:r>
          </a:p>
          <a:p>
            <a:pPr marL="628650" lvl="1" indent="-171450">
              <a:buFont typeface="Arial" panose="020B0604020202020204" pitchFamily="34" charset="0"/>
              <a:buChar char="•"/>
            </a:pPr>
            <a:r>
              <a:rPr lang="en-US" sz="1200" dirty="0"/>
              <a:t>She had some improvement in her neurologic exam and was moving all </a:t>
            </a:r>
            <a:r>
              <a:rPr lang="en-US" sz="1200" b="0" dirty="0"/>
              <a:t>extremities spontaneously.  </a:t>
            </a:r>
          </a:p>
          <a:p>
            <a:pPr marL="628650" lvl="1" indent="-171450">
              <a:buFont typeface="Arial" panose="020B0604020202020204" pitchFamily="34" charset="0"/>
              <a:buChar char="•"/>
            </a:pPr>
            <a:r>
              <a:rPr lang="en-US" sz="1200" b="0" dirty="0"/>
              <a:t>She was opening her eyes spontaneously but did not fix or track.    </a:t>
            </a:r>
          </a:p>
          <a:p>
            <a:pPr marL="628650" lvl="1" indent="-171450">
              <a:buFont typeface="Arial" panose="020B0604020202020204" pitchFamily="34" charset="0"/>
              <a:buChar char="•"/>
            </a:pPr>
            <a:r>
              <a:rPr lang="en-US" sz="1200" b="0" dirty="0"/>
              <a:t>She does not have a cough or gag reflex, and thus had a G-tube placed while in the hospital.  </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4912146E-B839-164B-9975-6846FA04A511}" type="slidenum">
              <a:rPr lang="en-US" smtClean="0"/>
              <a:pPr/>
              <a:t>26</a:t>
            </a:fld>
            <a:endParaRPr lang="en-US" dirty="0"/>
          </a:p>
        </p:txBody>
      </p:sp>
    </p:spTree>
    <p:extLst>
      <p:ext uri="{BB962C8B-B14F-4D97-AF65-F5344CB8AC3E}">
        <p14:creationId xmlns:p14="http://schemas.microsoft.com/office/powerpoint/2010/main" val="1492309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rPr>
              <a:t>Instructor Notes</a:t>
            </a:r>
          </a:p>
          <a:p>
            <a:pPr eaLnBrk="1" hangingPunct="1">
              <a:spcBef>
                <a:spcPct val="0"/>
              </a:spcBef>
            </a:pPr>
            <a:endParaRPr lang="en-US" dirty="0">
              <a:latin typeface="Calibri" charset="0"/>
            </a:endParaRPr>
          </a:p>
          <a:p>
            <a:pPr marL="171450" lvl="0" indent="-171450">
              <a:buFont typeface="Arial" panose="020B0604020202020204" pitchFamily="34" charset="0"/>
              <a:buChar char="•"/>
            </a:pPr>
            <a:r>
              <a:rPr lang="en-US" dirty="0"/>
              <a:t>A significant number of the permanent disabilities sustained by children are the result of injuries from child abuse and neglect. </a:t>
            </a:r>
          </a:p>
          <a:p>
            <a:pPr marL="171450" lvl="0" indent="-171450">
              <a:buFont typeface="Arial" panose="020B0604020202020204" pitchFamily="34" charset="0"/>
              <a:buChar char="•"/>
            </a:pPr>
            <a:r>
              <a:rPr lang="en-US" dirty="0"/>
              <a:t>The disabilities inflicted on victims are not always the physical ones that we can see. </a:t>
            </a:r>
          </a:p>
          <a:p>
            <a:pPr marL="171450" lvl="0" indent="-171450">
              <a:buFont typeface="Arial" panose="020B0604020202020204" pitchFamily="34" charset="0"/>
              <a:buChar char="•"/>
            </a:pPr>
            <a:r>
              <a:rPr lang="en-US" dirty="0"/>
              <a:t>The youngest victims often are subjected to traumatic injuries, such as: shaken baby syndrome and various other head traumas, causing mental retardation, learning and cognitive delays, as well as other brain and central nervous system disorders.</a:t>
            </a:r>
          </a:p>
          <a:p>
            <a:pPr marL="171450" lvl="0" indent="-171450">
              <a:buFont typeface="Arial" panose="020B0604020202020204" pitchFamily="34" charset="0"/>
              <a:buChar char="•"/>
            </a:pPr>
            <a:r>
              <a:rPr lang="en-US" baseline="0" dirty="0"/>
              <a:t>It is important to take down the history from both the caregiver and the child. </a:t>
            </a:r>
            <a:r>
              <a:rPr lang="en-US" dirty="0"/>
              <a:t> </a:t>
            </a:r>
            <a:endParaRPr lang="en-US" dirty="0">
              <a:latin typeface="Calibri" charset="0"/>
            </a:endParaRPr>
          </a:p>
          <a:p>
            <a:pPr marL="171450" indent="-171450">
              <a:spcBef>
                <a:spcPct val="0"/>
              </a:spcBef>
              <a:buFont typeface="Arial" panose="020B0604020202020204" pitchFamily="34" charset="0"/>
              <a:buChar char="•"/>
            </a:pPr>
            <a:r>
              <a:rPr lang="en-US" dirty="0">
                <a:latin typeface="Calibri" charset="0"/>
              </a:rPr>
              <a:t>Coming Up, Lesson </a:t>
            </a:r>
            <a:r>
              <a:rPr lang="en-US" b="0" dirty="0">
                <a:latin typeface="Calibri" charset="0"/>
              </a:rPr>
              <a:t>9: Obstetric, Newborn Care, and Congenital Defects.</a:t>
            </a:r>
          </a:p>
          <a:p>
            <a:pPr eaLnBrk="1" hangingPunct="1">
              <a:spcBef>
                <a:spcPct val="0"/>
              </a:spcBef>
            </a:pPr>
            <a:endParaRPr lang="en-US" dirty="0">
              <a:latin typeface="Calibri" charset="0"/>
            </a:endParaRPr>
          </a:p>
          <a:p>
            <a:endParaRPr lang="en-US" dirty="0"/>
          </a:p>
        </p:txBody>
      </p:sp>
      <p:sp>
        <p:nvSpPr>
          <p:cNvPr id="4" name="Slide Number Placeholder 3"/>
          <p:cNvSpPr>
            <a:spLocks noGrp="1"/>
          </p:cNvSpPr>
          <p:nvPr>
            <p:ph type="sldNum" sz="quarter" idx="10"/>
          </p:nvPr>
        </p:nvSpPr>
        <p:spPr/>
        <p:txBody>
          <a:bodyPr/>
          <a:lstStyle/>
          <a:p>
            <a:fld id="{2B2225B7-14D2-4B83-9463-E78E66ECF1B1}" type="slidenum">
              <a:rPr lang="en-US" smtClean="0"/>
              <a:t>27</a:t>
            </a:fld>
            <a:endParaRPr lang="en-US" dirty="0"/>
          </a:p>
        </p:txBody>
      </p:sp>
    </p:spTree>
    <p:extLst>
      <p:ext uri="{BB962C8B-B14F-4D97-AF65-F5344CB8AC3E}">
        <p14:creationId xmlns:p14="http://schemas.microsoft.com/office/powerpoint/2010/main" val="4078103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charset="0"/>
              </a:rPr>
              <a:t>Allow time for a question-and answer-session about the topics presented in the lesson. </a:t>
            </a:r>
          </a:p>
          <a:p>
            <a:endParaRPr lang="en-US" dirty="0"/>
          </a:p>
        </p:txBody>
      </p:sp>
      <p:sp>
        <p:nvSpPr>
          <p:cNvPr id="4" name="Slide Number Placeholder 3"/>
          <p:cNvSpPr>
            <a:spLocks noGrp="1"/>
          </p:cNvSpPr>
          <p:nvPr>
            <p:ph type="sldNum" sz="quarter" idx="5"/>
          </p:nvPr>
        </p:nvSpPr>
        <p:spPr/>
        <p:txBody>
          <a:bodyPr/>
          <a:lstStyle/>
          <a:p>
            <a:fld id="{2B2225B7-14D2-4B83-9463-E78E66ECF1B1}" type="slidenum">
              <a:rPr lang="en-US" smtClean="0"/>
              <a:t>28</a:t>
            </a:fld>
            <a:endParaRPr lang="en-US" dirty="0"/>
          </a:p>
        </p:txBody>
      </p:sp>
    </p:spTree>
    <p:extLst>
      <p:ext uri="{BB962C8B-B14F-4D97-AF65-F5344CB8AC3E}">
        <p14:creationId xmlns:p14="http://schemas.microsoft.com/office/powerpoint/2010/main" val="345797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Instructor Notes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Types of child maltreatment</a:t>
            </a:r>
            <a:r>
              <a:rPr lang="en-US" b="1" baseline="0" dirty="0"/>
              <a:t>:</a:t>
            </a:r>
          </a:p>
          <a:p>
            <a:pPr marL="628650" lvl="1" indent="-171450">
              <a:buFont typeface="Arial" panose="020B0604020202020204" pitchFamily="34" charset="0"/>
              <a:buChar char="•"/>
            </a:pPr>
            <a:r>
              <a:rPr lang="en-US" baseline="0" dirty="0"/>
              <a:t>Physical abuse</a:t>
            </a:r>
          </a:p>
          <a:p>
            <a:pPr marL="1085850" lvl="2" indent="-171450">
              <a:buFont typeface="Arial" panose="020B0604020202020204" pitchFamily="34" charset="0"/>
              <a:buChar char="•"/>
            </a:pPr>
            <a:r>
              <a:rPr lang="en-US" baseline="0" dirty="0"/>
              <a:t>A person intentionally injures a child or allows an injury to be inflicted in a child younger </a:t>
            </a:r>
            <a:r>
              <a:rPr lang="en-US" b="0" baseline="0" dirty="0"/>
              <a:t>than 18 years.</a:t>
            </a:r>
          </a:p>
          <a:p>
            <a:pPr marL="628650" lvl="1" indent="-171450">
              <a:buFont typeface="Arial" panose="020B0604020202020204" pitchFamily="34" charset="0"/>
              <a:buChar char="•"/>
            </a:pPr>
            <a:r>
              <a:rPr lang="en-US" baseline="0" dirty="0"/>
              <a:t>Emotional abuse</a:t>
            </a:r>
          </a:p>
          <a:p>
            <a:pPr marL="1085850" lvl="2" indent="-171450">
              <a:buFont typeface="Arial" panose="020B0604020202020204" pitchFamily="34" charset="0"/>
              <a:buChar char="•"/>
            </a:pPr>
            <a:r>
              <a:rPr lang="en-US" baseline="0" dirty="0"/>
              <a:t>A consistent pattern of behavior interfering with the social and normal psychological development of a child.</a:t>
            </a:r>
          </a:p>
          <a:p>
            <a:pPr marL="628650" lvl="1" indent="-171450">
              <a:buFont typeface="Arial" panose="020B0604020202020204" pitchFamily="34" charset="0"/>
              <a:buChar char="•"/>
            </a:pPr>
            <a:r>
              <a:rPr lang="en-US" baseline="0" dirty="0"/>
              <a:t>Sexual abuse</a:t>
            </a:r>
          </a:p>
          <a:p>
            <a:pPr marL="1085850" lvl="2" indent="-171450">
              <a:buFont typeface="Arial" panose="020B0604020202020204" pitchFamily="34" charset="0"/>
              <a:buChar char="•"/>
            </a:pPr>
            <a:r>
              <a:rPr lang="en-US" baseline="0" dirty="0"/>
              <a:t>Engagement of sexual activities with a</a:t>
            </a:r>
            <a:r>
              <a:rPr lang="en-US" b="0" baseline="0" dirty="0"/>
              <a:t> dependent or other child </a:t>
            </a:r>
            <a:r>
              <a:rPr lang="en-US" baseline="0" dirty="0"/>
              <a:t>for a person’s own excitement or for the enjoyment of others.</a:t>
            </a:r>
          </a:p>
          <a:p>
            <a:pPr marL="628650" lvl="1" indent="-171450">
              <a:buFont typeface="Arial" panose="020B0604020202020204" pitchFamily="34" charset="0"/>
              <a:buChar char="•"/>
            </a:pPr>
            <a:r>
              <a:rPr lang="en-US" baseline="0" dirty="0"/>
              <a:t>Child neglect</a:t>
            </a:r>
          </a:p>
          <a:p>
            <a:pPr marL="1085850" lvl="2" indent="-171450">
              <a:buFont typeface="Arial" panose="020B0604020202020204" pitchFamily="34" charset="0"/>
              <a:buChar char="•"/>
            </a:pPr>
            <a:r>
              <a:rPr lang="en-US" baseline="0" dirty="0"/>
              <a:t>Harming a child mentally, physically, or emotionally </a:t>
            </a:r>
            <a:r>
              <a:rPr lang="en-US" b="0" baseline="0" dirty="0"/>
              <a:t>through a caregiver failing to supply basic needs. </a:t>
            </a:r>
          </a:p>
          <a:p>
            <a:pPr marL="1085850" lvl="2" indent="-171450">
              <a:buFont typeface="Arial" panose="020B0604020202020204" pitchFamily="34" charset="0"/>
              <a:buChar char="•"/>
            </a:pPr>
            <a:r>
              <a:rPr lang="en-US" b="0" baseline="0" dirty="0"/>
              <a:t>Includes medical neglect, in which a caregiver fails to meet the medical needs of a child (either through not seeking medical care for obvious injuries/illnesses or ignoring medical advice).</a:t>
            </a:r>
          </a:p>
          <a:p>
            <a:pPr marL="1085850" lvl="2" indent="-171450">
              <a:buFont typeface="Arial" panose="020B0604020202020204" pitchFamily="34" charset="0"/>
              <a:buChar char="•"/>
            </a:pPr>
            <a:r>
              <a:rPr lang="en-US" b="0" dirty="0"/>
              <a:t>The most common form of maltreatment is neglect.  </a:t>
            </a:r>
          </a:p>
          <a:p>
            <a:pPr marL="171450" lvl="0" indent="-171450">
              <a:buFont typeface="Arial" panose="020B0604020202020204" pitchFamily="34" charset="0"/>
              <a:buChar char="•"/>
            </a:pPr>
            <a:r>
              <a:rPr lang="en-US" b="0" dirty="0"/>
              <a:t>The numbers in </a:t>
            </a:r>
            <a:r>
              <a:rPr lang="en-US" b="0" dirty="0">
                <a:solidFill>
                  <a:srgbClr val="FF0000"/>
                </a:solidFill>
              </a:rPr>
              <a:t>the figure </a:t>
            </a:r>
            <a:r>
              <a:rPr lang="en-US" b="0" dirty="0"/>
              <a:t>add up to more than 100% because a child may have suffered from more than one type of maltreatment.</a:t>
            </a:r>
          </a:p>
          <a:p>
            <a:pPr marL="628650" lvl="1" indent="-171450">
              <a:buFont typeface="Arial" panose="020B0604020202020204" pitchFamily="34" charset="0"/>
              <a:buChar char="•"/>
            </a:pPr>
            <a:r>
              <a:rPr lang="en-US" b="0" dirty="0"/>
              <a:t>Most statistics are misleading, because much abuse goes unreported. </a:t>
            </a:r>
          </a:p>
          <a:p>
            <a:pPr marL="628650" lvl="1" indent="-171450">
              <a:buFont typeface="Arial" panose="020B0604020202020204" pitchFamily="34" charset="0"/>
              <a:buChar char="•"/>
            </a:pPr>
            <a:r>
              <a:rPr lang="en-US" b="0" dirty="0"/>
              <a:t>The fatalities reported usually do not include co-sleeping deaths, which are more common than one might believe.</a:t>
            </a:r>
          </a:p>
          <a:p>
            <a:pPr marL="628650" lvl="1" indent="-171450">
              <a:buFont typeface="Arial" panose="020B0604020202020204" pitchFamily="34" charset="0"/>
              <a:buChar char="•"/>
            </a:pPr>
            <a:r>
              <a:rPr lang="en-US" b="0" dirty="0"/>
              <a:t>Of the children who died, 72.8% suffered neglect and 46.1% suffered physical abuse, either exclusively or in combination with another type of maltreatment. </a:t>
            </a:r>
            <a:endParaRPr lang="en-US" b="0" baseline="0" dirty="0"/>
          </a:p>
          <a:p>
            <a:pPr marL="171450" indent="-171450">
              <a:buFont typeface="Arial" panose="020B0604020202020204" pitchFamily="34" charset="0"/>
              <a:buChar char="•"/>
            </a:pPr>
            <a:r>
              <a:rPr lang="en-US" b="0" baseline="0" dirty="0"/>
              <a:t>In 2018, there were 3.5 million reported cases of child abuse.</a:t>
            </a:r>
          </a:p>
          <a:p>
            <a:pPr marL="628650" lvl="1" indent="-171450">
              <a:buFont typeface="Arial" panose="020B0604020202020204" pitchFamily="34" charset="0"/>
              <a:buChar char="•"/>
            </a:pPr>
            <a:r>
              <a:rPr lang="en-US" b="0" baseline="0" dirty="0"/>
              <a:t>Approximately 678,000 of these cases were substantiated.</a:t>
            </a:r>
          </a:p>
          <a:p>
            <a:pPr marL="628650" lvl="1" indent="-171450">
              <a:buFont typeface="Arial" panose="020B0604020202020204" pitchFamily="34" charset="0"/>
              <a:buChar char="•"/>
            </a:pPr>
            <a:r>
              <a:rPr lang="en-US" b="0" baseline="0" dirty="0"/>
              <a:t>There were 1,738 fatalities from child abuse in 2018.</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On average, child fatality rates decrease with increasing age. </a:t>
            </a:r>
            <a:endParaRPr lang="en-US" b="0" baseline="0" dirty="0"/>
          </a:p>
          <a:p>
            <a:pPr marL="1085850" lvl="2" indent="-171450">
              <a:buFont typeface="Arial" panose="020B0604020202020204" pitchFamily="34" charset="0"/>
              <a:buChar char="•"/>
            </a:pPr>
            <a:r>
              <a:rPr lang="en-US" b="0" baseline="0" dirty="0"/>
              <a:t>The highest occurrence is in children younger than 1 year.</a:t>
            </a:r>
          </a:p>
          <a:p>
            <a:pPr marL="1085850" lvl="2" indent="-171450">
              <a:buFont typeface="Arial" panose="020B0604020202020204" pitchFamily="34" charset="0"/>
              <a:buChar char="•"/>
            </a:pPr>
            <a:r>
              <a:rPr lang="en-US" b="0" baseline="0" dirty="0"/>
              <a:t>A single maltreatment type was present in 84.5% of reported cases.</a:t>
            </a:r>
          </a:p>
          <a:p>
            <a:pPr marL="1085850" lvl="2" indent="-171450">
              <a:buFont typeface="Arial" panose="020B0604020202020204" pitchFamily="34" charset="0"/>
              <a:buChar char="•"/>
            </a:pPr>
            <a:r>
              <a:rPr lang="en-US" b="0" baseline="0" dirty="0"/>
              <a:t>15.5% had more than two maltreatment types.</a:t>
            </a:r>
          </a:p>
          <a:p>
            <a:pPr marL="1085850" lvl="2" indent="-171450">
              <a:buFont typeface="Arial" panose="020B0604020202020204" pitchFamily="34" charset="0"/>
              <a:buChar char="•"/>
            </a:pPr>
            <a:r>
              <a:rPr lang="en-US" b="0" dirty="0"/>
              <a:t>Boys have a slightly higher fatality rate than girls.</a:t>
            </a:r>
          </a:p>
          <a:p>
            <a:pPr marL="1085850" lvl="2" indent="-171450">
              <a:buFont typeface="Arial" panose="020B0604020202020204" pitchFamily="34" charset="0"/>
              <a:buChar char="•"/>
            </a:pPr>
            <a:r>
              <a:rPr lang="en-US" b="0" dirty="0"/>
              <a:t>The youngest population is the most vulnerable for abuse, and the rates are very similar for boys (48.5 %) and girls (51.2 %). </a:t>
            </a:r>
          </a:p>
          <a:p>
            <a:pPr marL="1543050" lvl="3" indent="-171450">
              <a:buFont typeface="Arial" panose="020B0604020202020204" pitchFamily="34" charset="0"/>
              <a:buChar char="•"/>
            </a:pPr>
            <a:r>
              <a:rPr lang="en-US" b="0" dirty="0"/>
              <a:t>28.7% of abused children are younger than 3 years of</a:t>
            </a:r>
            <a:r>
              <a:rPr lang="en-US" b="0" baseline="0" dirty="0"/>
              <a:t> age</a:t>
            </a:r>
            <a:r>
              <a:rPr lang="en-US" b="0" dirty="0"/>
              <a:t>.</a:t>
            </a:r>
          </a:p>
          <a:p>
            <a:pPr marL="1543050" lvl="3" indent="-171450">
              <a:buFont typeface="Arial" panose="020B0604020202020204" pitchFamily="34" charset="0"/>
              <a:buChar char="•"/>
            </a:pPr>
            <a:r>
              <a:rPr lang="en-US" b="0" dirty="0"/>
              <a:t>15.3</a:t>
            </a:r>
            <a:r>
              <a:rPr lang="en-US" b="0" baseline="0" dirty="0"/>
              <a:t>% of abused children are younger than 1 year of age.</a:t>
            </a:r>
          </a:p>
          <a:p>
            <a:pPr marL="628650" lvl="1" indent="-171450">
              <a:buFont typeface="Arial" panose="020B0604020202020204" pitchFamily="34" charset="0"/>
              <a:buChar char="•"/>
            </a:pPr>
            <a:r>
              <a:rPr lang="en-US" b="0" dirty="0"/>
              <a:t>In 91.7% of cases, one or both parents were responsible for the abuse.  </a:t>
            </a:r>
          </a:p>
          <a:p>
            <a:pPr marL="1085850" lvl="2" indent="-171450">
              <a:buFont typeface="Arial" panose="020B0604020202020204" pitchFamily="34" charset="0"/>
              <a:buChar char="•"/>
            </a:pPr>
            <a:r>
              <a:rPr lang="en-US" b="0" dirty="0"/>
              <a:t>Nearly 40% of children are maltreated by a mother acting alone</a:t>
            </a:r>
          </a:p>
          <a:p>
            <a:pPr marL="1085850" lvl="2" indent="-171450">
              <a:buFont typeface="Arial" panose="020B0604020202020204" pitchFamily="34" charset="0"/>
              <a:buChar char="•"/>
            </a:pPr>
            <a:r>
              <a:rPr lang="en-US" b="0" dirty="0"/>
              <a:t>21.5 % are maltreated by a father acting alone.</a:t>
            </a:r>
          </a:p>
          <a:p>
            <a:pPr marL="171450"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baseline="0" dirty="0"/>
          </a:p>
          <a:p>
            <a:pPr marL="1085850" lvl="2"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71FA4A8-9F44-4E81-B548-91F4726E3FD1}" type="slidenum">
              <a:rPr lang="en-US" smtClean="0"/>
              <a:t>3</a:t>
            </a:fld>
            <a:endParaRPr lang="en-US" dirty="0"/>
          </a:p>
        </p:txBody>
      </p:sp>
    </p:spTree>
    <p:extLst>
      <p:ext uri="{BB962C8B-B14F-4D97-AF65-F5344CB8AC3E}">
        <p14:creationId xmlns:p14="http://schemas.microsoft.com/office/powerpoint/2010/main" val="316658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dirty="0"/>
          </a:p>
          <a:p>
            <a:pPr marL="171450" indent="-171450">
              <a:buFont typeface="Arial" panose="020B0604020202020204" pitchFamily="34" charset="0"/>
              <a:buChar char="•"/>
            </a:pPr>
            <a:r>
              <a:rPr lang="en-US" dirty="0"/>
              <a:t>Child</a:t>
            </a:r>
          </a:p>
          <a:p>
            <a:pPr marL="628650" lvl="1" indent="-171450">
              <a:lnSpc>
                <a:spcPct val="200000"/>
              </a:lnSpc>
              <a:buFont typeface="Arial" panose="020B0604020202020204" pitchFamily="34" charset="0"/>
              <a:buChar char="•"/>
            </a:pPr>
            <a:r>
              <a:rPr lang="en-US" dirty="0"/>
              <a:t>Some </a:t>
            </a:r>
            <a:r>
              <a:rPr lang="en-US" b="0" dirty="0"/>
              <a:t>factors make certain children more likely to be the victim of abuse. These are not absolutes; however, they increase the chances of the child being a target of abuse. </a:t>
            </a:r>
          </a:p>
          <a:p>
            <a:pPr marL="1085850" lvl="2" indent="-171450">
              <a:lnSpc>
                <a:spcPct val="200000"/>
              </a:lnSpc>
              <a:buFont typeface="Arial" panose="020B0604020202020204" pitchFamily="34" charset="0"/>
              <a:buChar char="•"/>
            </a:pPr>
            <a:r>
              <a:rPr lang="en-US" b="0" dirty="0"/>
              <a:t>Younger children are at greater risk.</a:t>
            </a:r>
          </a:p>
          <a:p>
            <a:pPr marL="1085850" lvl="2" indent="-171450">
              <a:lnSpc>
                <a:spcPct val="200000"/>
              </a:lnSpc>
              <a:buFont typeface="Arial" panose="020B0604020202020204" pitchFamily="34" charset="0"/>
              <a:buChar char="•"/>
            </a:pPr>
            <a:r>
              <a:rPr lang="en-US" b="0" dirty="0"/>
              <a:t>Premature infants may require more attention</a:t>
            </a:r>
            <a:r>
              <a:rPr lang="en-US" b="0" baseline="0" dirty="0"/>
              <a:t> and potentially more medical care</a:t>
            </a:r>
            <a:r>
              <a:rPr lang="en-US" b="0" dirty="0"/>
              <a:t>.</a:t>
            </a:r>
          </a:p>
          <a:p>
            <a:pPr marL="1085850" lvl="2" indent="-171450">
              <a:lnSpc>
                <a:spcPct val="200000"/>
              </a:lnSpc>
              <a:buFont typeface="Arial" panose="020B0604020202020204" pitchFamily="34" charset="0"/>
              <a:buChar char="•"/>
            </a:pPr>
            <a:r>
              <a:rPr lang="en-US" b="0" dirty="0"/>
              <a:t>A medically “complex” child is a lot more challenging than a child without health issues, and some children tend to be more “difficult” than others, which could simply mean that their personality is a little bit more than the parent is able to deal with. </a:t>
            </a:r>
          </a:p>
          <a:p>
            <a:pPr marL="1085850" lvl="2" indent="-171450">
              <a:lnSpc>
                <a:spcPct val="200000"/>
              </a:lnSpc>
              <a:buFont typeface="Arial" panose="020B0604020202020204" pitchFamily="34" charset="0"/>
              <a:buChar char="•"/>
            </a:pPr>
            <a:r>
              <a:rPr lang="en-US" b="0" dirty="0"/>
              <a:t>Stepchildren may be a target because they are not the perpetrator’s biological children.</a:t>
            </a:r>
          </a:p>
          <a:p>
            <a:pPr marL="1085850" lvl="2" indent="-171450">
              <a:lnSpc>
                <a:spcPct val="200000"/>
              </a:lnSpc>
              <a:buFont typeface="Arial" panose="020B0604020202020204" pitchFamily="34" charset="0"/>
              <a:buChar char="•"/>
            </a:pPr>
            <a:r>
              <a:rPr lang="en-US" b="0" dirty="0"/>
              <a:t>Siblings of abused children also are targets.</a:t>
            </a:r>
            <a:endParaRPr lang="en-US" b="0" baseline="0" dirty="0"/>
          </a:p>
          <a:p>
            <a:pPr marL="171450" lvl="0" indent="-171450">
              <a:lnSpc>
                <a:spcPct val="200000"/>
              </a:lnSpc>
              <a:buFont typeface="Arial" panose="020B0604020202020204" pitchFamily="34" charset="0"/>
              <a:buChar char="•"/>
            </a:pPr>
            <a:r>
              <a:rPr lang="en-US" b="0" baseline="0" dirty="0"/>
              <a:t>Parent/environment</a:t>
            </a:r>
          </a:p>
          <a:p>
            <a:pPr marL="628650" lvl="1" indent="-171450">
              <a:buFont typeface="Arial" panose="020B0604020202020204" pitchFamily="34" charset="0"/>
              <a:buChar char="•"/>
            </a:pPr>
            <a:r>
              <a:rPr lang="en-US" b="0" dirty="0"/>
              <a:t>Caregiver risk factors can include the caregiver as well as the environment.</a:t>
            </a:r>
          </a:p>
          <a:p>
            <a:pPr marL="1085850" lvl="2" indent="-171450">
              <a:buFont typeface="Arial" panose="020B0604020202020204" pitchFamily="34" charset="0"/>
              <a:buChar char="•"/>
            </a:pPr>
            <a:r>
              <a:rPr lang="en-US" b="0" dirty="0"/>
              <a:t>Single</a:t>
            </a:r>
            <a:r>
              <a:rPr lang="en-US" b="0" baseline="0" dirty="0"/>
              <a:t>-parent homes.</a:t>
            </a:r>
          </a:p>
          <a:p>
            <a:pPr marL="1085850" lvl="2" indent="-171450">
              <a:buFont typeface="Arial" panose="020B0604020202020204" pitchFamily="34" charset="0"/>
              <a:buChar char="•"/>
            </a:pPr>
            <a:r>
              <a:rPr lang="en-US" b="0" baseline="0" dirty="0"/>
              <a:t>Homes in which there is substance abuse.</a:t>
            </a:r>
          </a:p>
          <a:p>
            <a:pPr marL="1085850" lvl="2" indent="-171450">
              <a:buFont typeface="Arial" panose="020B0604020202020204" pitchFamily="34" charset="0"/>
              <a:buChar char="•"/>
            </a:pPr>
            <a:r>
              <a:rPr lang="en-US" b="0" baseline="0" dirty="0"/>
              <a:t>Low-income families.</a:t>
            </a:r>
          </a:p>
          <a:p>
            <a:pPr marL="1085850" lvl="2" indent="-171450">
              <a:buFont typeface="Arial" panose="020B0604020202020204" pitchFamily="34" charset="0"/>
              <a:buChar char="•"/>
            </a:pPr>
            <a:r>
              <a:rPr lang="en-US" b="0" baseline="0" dirty="0"/>
              <a:t>Parents who were abused themselves.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Unrealistic parental expectations can be a factor when either parent expected the “perfect child” and instead ended up with a willful, headstrong, energetic child instead of the “little angel” they were expecting.</a:t>
            </a:r>
            <a:endParaRPr lang="en-US" b="0" baseline="0" dirty="0"/>
          </a:p>
          <a:p>
            <a:pPr marL="628650" lvl="1" indent="-171450">
              <a:buFont typeface="Arial" panose="020B0604020202020204" pitchFamily="34" charset="0"/>
              <a:buChar char="•"/>
            </a:pPr>
            <a:r>
              <a:rPr lang="en-US" b="0" baseline="0" dirty="0"/>
              <a:t>Children of all ages and backgrounds and from all family types can be subject to maltreatment.</a:t>
            </a:r>
          </a:p>
          <a:p>
            <a:pPr marL="1085850" lvl="2" indent="-171450">
              <a:buFont typeface="Arial" panose="020B0604020202020204" pitchFamily="34" charset="0"/>
              <a:buChar char="•"/>
            </a:pPr>
            <a:r>
              <a:rPr lang="en-US" b="0" dirty="0"/>
              <a:t>All socioeconomic backgrounds are included. Although middle- and higher-income families may be better able to conceal what is going on behind closed doors, the fact that a child is growing up in a well-to-do family does not mean they are not subject to maltreatment.  </a:t>
            </a:r>
          </a:p>
          <a:p>
            <a:pPr marL="0" lvl="0" indent="0">
              <a:lnSpc>
                <a:spcPct val="200000"/>
              </a:lnSpc>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71FA4A8-9F44-4E81-B548-91F4726E3FD1}" type="slidenum">
              <a:rPr lang="en-US" smtClean="0"/>
              <a:t>4</a:t>
            </a:fld>
            <a:endParaRPr lang="en-US" dirty="0"/>
          </a:p>
        </p:txBody>
      </p:sp>
    </p:spTree>
    <p:extLst>
      <p:ext uri="{BB962C8B-B14F-4D97-AF65-F5344CB8AC3E}">
        <p14:creationId xmlns:p14="http://schemas.microsoft.com/office/powerpoint/2010/main" val="263218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endParaRPr lang="en-US" b="0" dirty="0"/>
          </a:p>
          <a:p>
            <a:endParaRPr lang="en-US" b="0" dirty="0"/>
          </a:p>
          <a:p>
            <a:pPr marL="171450" lvl="0" indent="-171450">
              <a:lnSpc>
                <a:spcPct val="200000"/>
              </a:lnSpc>
              <a:buFont typeface="Arial" panose="020B0604020202020204" pitchFamily="34" charset="0"/>
              <a:buChar char="•"/>
            </a:pPr>
            <a:r>
              <a:rPr lang="en-US" b="0" dirty="0"/>
              <a:t>Caregiver behavior</a:t>
            </a:r>
          </a:p>
          <a:p>
            <a:pPr marL="628650" lvl="1" indent="-171450">
              <a:lnSpc>
                <a:spcPct val="200000"/>
              </a:lnSpc>
              <a:buFont typeface="Arial" panose="020B0604020202020204" pitchFamily="34" charset="0"/>
              <a:buChar char="•"/>
            </a:pPr>
            <a:r>
              <a:rPr lang="en-US" b="0" dirty="0"/>
              <a:t>When a child is under stress, they seek support and comfort from their caregiver. </a:t>
            </a:r>
          </a:p>
          <a:p>
            <a:pPr marL="1085850" lvl="2" indent="-171450">
              <a:lnSpc>
                <a:spcPct val="200000"/>
              </a:lnSpc>
              <a:buFont typeface="Arial" panose="020B0604020202020204" pitchFamily="34" charset="0"/>
              <a:buChar char="•"/>
            </a:pPr>
            <a:r>
              <a:rPr lang="en-US" b="0" dirty="0"/>
              <a:t>The strong bond between a caregiver and child assists in regulating emotions, coping with stress, and providing social support.</a:t>
            </a:r>
          </a:p>
          <a:p>
            <a:pPr marL="628650" lvl="1" indent="-171450">
              <a:lnSpc>
                <a:spcPct val="200000"/>
              </a:lnSpc>
              <a:buFont typeface="Arial" panose="020B0604020202020204" pitchFamily="34" charset="0"/>
              <a:buChar char="•"/>
            </a:pPr>
            <a:r>
              <a:rPr lang="en-US" b="0" dirty="0"/>
              <a:t>Common behavioral characteristics of caregivers of maltreated children include lack of interpersonal skills and parenting knowledge, immaturity, drug use, and poor self-concept.</a:t>
            </a:r>
          </a:p>
          <a:p>
            <a:pPr marL="628650" lvl="1" indent="-171450">
              <a:buFont typeface="Arial" panose="020B0604020202020204" pitchFamily="34" charset="0"/>
              <a:buChar char="•"/>
            </a:pPr>
            <a:r>
              <a:rPr lang="en-US" b="0" dirty="0"/>
              <a:t>The list of common caregiver behaviors noted on the slide are not meant as confirmation that a caregiver has abused their child, but should serve as “red flags” for the potential of child maltreatment in the home. </a:t>
            </a:r>
          </a:p>
          <a:p>
            <a:pPr marL="628650" lvl="1" indent="-171450">
              <a:buFont typeface="Arial" panose="020B0604020202020204" pitchFamily="34" charset="0"/>
              <a:buChar char="•"/>
            </a:pPr>
            <a:r>
              <a:rPr lang="en-US" b="0" dirty="0"/>
              <a:t>Keep in mind that a caregiver who does not display these common characteristics could still be maltreating the child.</a:t>
            </a:r>
          </a:p>
          <a:p>
            <a:pPr marL="628650" lvl="1" indent="-171450">
              <a:buFont typeface="Arial" panose="020B0604020202020204" pitchFamily="34" charset="0"/>
              <a:buChar char="•"/>
            </a:pPr>
            <a:r>
              <a:rPr lang="en-US" b="0" dirty="0"/>
              <a:t>You should never confront a caregiver whom you suspect of causing maltreatment.</a:t>
            </a:r>
          </a:p>
          <a:p>
            <a:pPr marL="1085850" lvl="2" indent="-171450">
              <a:buFont typeface="Arial" panose="020B0604020202020204" pitchFamily="34" charset="0"/>
              <a:buChar char="•"/>
            </a:pPr>
            <a:r>
              <a:rPr lang="en-US" b="0" dirty="0"/>
              <a:t>Doing so could further endanger the child or create a hostile environment.</a:t>
            </a:r>
          </a:p>
          <a:p>
            <a:pPr marL="1085850" lvl="2" indent="-171450">
              <a:buFont typeface="Arial" panose="020B0604020202020204" pitchFamily="34" charset="0"/>
              <a:buChar char="•"/>
            </a:pPr>
            <a:r>
              <a:rPr lang="en-US" b="0" dirty="0"/>
              <a:t>The perpetrator may not be present on scene of the suspected abuse.</a:t>
            </a:r>
          </a:p>
          <a:p>
            <a:pPr marL="628650" lvl="1" indent="-171450">
              <a:buFont typeface="Arial" panose="020B0604020202020204" pitchFamily="34" charset="0"/>
              <a:buChar char="•"/>
            </a:pPr>
            <a:r>
              <a:rPr lang="en-US" b="0" dirty="0"/>
              <a:t>Including the interactions of caregivers in your documentation is critical but avoid being judgmental.</a:t>
            </a:r>
          </a:p>
          <a:p>
            <a:pPr marL="1085850" lvl="2" indent="-171450">
              <a:buFont typeface="Arial" panose="020B0604020202020204" pitchFamily="34" charset="0"/>
              <a:buChar char="•"/>
            </a:pPr>
            <a:r>
              <a:rPr lang="en-US" b="0" dirty="0"/>
              <a:t>Document what you see and hear from the caregivers, siblings, and children.</a:t>
            </a:r>
          </a:p>
          <a:p>
            <a:pPr marL="1543050" lvl="3" indent="-171450">
              <a:buFont typeface="Arial" panose="020B0604020202020204" pitchFamily="34" charset="0"/>
              <a:buChar char="•"/>
            </a:pPr>
            <a:r>
              <a:rPr lang="en-US" b="0" dirty="0"/>
              <a:t>Include the caregiver’s and child’s story of how the injury occurred. </a:t>
            </a:r>
          </a:p>
        </p:txBody>
      </p:sp>
      <p:sp>
        <p:nvSpPr>
          <p:cNvPr id="4" name="Slide Number Placeholder 3"/>
          <p:cNvSpPr>
            <a:spLocks noGrp="1"/>
          </p:cNvSpPr>
          <p:nvPr>
            <p:ph type="sldNum" sz="quarter" idx="5"/>
          </p:nvPr>
        </p:nvSpPr>
        <p:spPr/>
        <p:txBody>
          <a:bodyPr/>
          <a:lstStyle/>
          <a:p>
            <a:fld id="{D71FA4A8-9F44-4E81-B548-91F4726E3FD1}" type="slidenum">
              <a:rPr lang="en-US" smtClean="0"/>
              <a:t>5</a:t>
            </a:fld>
            <a:endParaRPr lang="en-US" dirty="0"/>
          </a:p>
        </p:txBody>
      </p:sp>
    </p:spTree>
    <p:extLst>
      <p:ext uri="{BB962C8B-B14F-4D97-AF65-F5344CB8AC3E}">
        <p14:creationId xmlns:p14="http://schemas.microsoft.com/office/powerpoint/2010/main" val="398992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Instructor Notes</a:t>
            </a:r>
          </a:p>
          <a:p>
            <a:endParaRPr lang="en-US" b="0" dirty="0"/>
          </a:p>
          <a:p>
            <a:pPr marL="171450" indent="-171450">
              <a:buFont typeface="Arial" panose="020B0604020202020204" pitchFamily="34" charset="0"/>
              <a:buChar char="•"/>
            </a:pPr>
            <a:r>
              <a:rPr lang="en-US" b="0" dirty="0"/>
              <a:t>Discuss the behavioral and physical signs associated with a child suffering from maltreatment.</a:t>
            </a:r>
          </a:p>
          <a:p>
            <a:pPr marL="628650" lvl="1" indent="-171450">
              <a:buFont typeface="Arial" panose="020B0604020202020204" pitchFamily="34" charset="0"/>
              <a:buChar char="•"/>
            </a:pPr>
            <a:r>
              <a:rPr lang="en-US" b="0" dirty="0"/>
              <a:t>Behavioral signs to look for can include: </a:t>
            </a:r>
          </a:p>
          <a:p>
            <a:pPr marL="1085850" lvl="2" indent="-171450">
              <a:buFont typeface="Arial" panose="020B0604020202020204" pitchFamily="34" charset="0"/>
              <a:buChar char="•"/>
            </a:pPr>
            <a:r>
              <a:rPr lang="en-US" b="0" dirty="0"/>
              <a:t>A child who</a:t>
            </a:r>
            <a:r>
              <a:rPr lang="en-US" b="0" baseline="0" dirty="0"/>
              <a:t> appears apprehensive around adults.</a:t>
            </a:r>
          </a:p>
          <a:p>
            <a:pPr marL="1085850" lvl="2" indent="-171450">
              <a:buFont typeface="Arial" panose="020B0604020202020204" pitchFamily="34" charset="0"/>
              <a:buChar char="•"/>
            </a:pPr>
            <a:r>
              <a:rPr lang="en-US" b="0" baseline="0" dirty="0"/>
              <a:t>A child who appears scared when other children cry.</a:t>
            </a:r>
          </a:p>
          <a:p>
            <a:pPr marL="1543050" lvl="3" indent="-171450">
              <a:buFont typeface="Arial" panose="020B0604020202020204" pitchFamily="34" charset="0"/>
              <a:buChar char="•"/>
            </a:pPr>
            <a:r>
              <a:rPr lang="en-US" b="0" dirty="0">
                <a:cs typeface="Calibri" panose="020F0502020204030204"/>
              </a:rPr>
              <a:t>Because they are scared, they will draw attention to themselves and get punished, or they are afraid the other child will get hurt.</a:t>
            </a:r>
          </a:p>
          <a:p>
            <a:pPr marL="1085850" lvl="2" indent="-171450">
              <a:buFont typeface="Arial" panose="020B0604020202020204" pitchFamily="34" charset="0"/>
              <a:buChar char="•"/>
            </a:pPr>
            <a:r>
              <a:rPr lang="en-US" b="0" baseline="0" dirty="0"/>
              <a:t>Behavioral extremes, either good or bad.</a:t>
            </a:r>
          </a:p>
          <a:p>
            <a:pPr marL="1085850" lvl="2" indent="-171450">
              <a:buFont typeface="Arial" panose="020B0604020202020204" pitchFamily="34" charset="0"/>
              <a:buChar char="•"/>
            </a:pPr>
            <a:r>
              <a:rPr lang="en-US" b="0" baseline="0" dirty="0"/>
              <a:t>An overly compliant child.</a:t>
            </a:r>
          </a:p>
          <a:p>
            <a:pPr marL="1085850" lvl="2" indent="-171450">
              <a:buFont typeface="Arial" panose="020B0604020202020204" pitchFamily="34" charset="0"/>
              <a:buChar char="•"/>
            </a:pPr>
            <a:r>
              <a:rPr lang="en-US" b="0" baseline="0" dirty="0"/>
              <a:t>A child who is afraid to go home.</a:t>
            </a:r>
          </a:p>
          <a:p>
            <a:pPr marL="1085850" lvl="2" indent="-171450">
              <a:buFont typeface="Arial" panose="020B0604020202020204" pitchFamily="34" charset="0"/>
              <a:buChar char="•"/>
            </a:pPr>
            <a:r>
              <a:rPr lang="en-US" b="0" dirty="0"/>
              <a:t>Complaining of soreness, moving awkwardly.</a:t>
            </a:r>
          </a:p>
          <a:p>
            <a:pPr marL="1085850" lvl="2" indent="-171450">
              <a:buFont typeface="Arial" panose="020B0604020202020204" pitchFamily="34" charset="0"/>
              <a:buChar char="•"/>
            </a:pPr>
            <a:r>
              <a:rPr lang="en-US" b="0" dirty="0"/>
              <a:t>Being destructive</a:t>
            </a:r>
            <a:r>
              <a:rPr lang="en-US" b="0" baseline="0" dirty="0"/>
              <a:t> to self and others.</a:t>
            </a:r>
          </a:p>
          <a:p>
            <a:pPr marL="1085850" lvl="2" indent="-171450">
              <a:buFont typeface="Arial" panose="020B0604020202020204" pitchFamily="34" charset="0"/>
              <a:buChar char="•"/>
            </a:pPr>
            <a:r>
              <a:rPr lang="en-US" b="0" baseline="0" dirty="0"/>
              <a:t>Being “accident prone.”</a:t>
            </a:r>
          </a:p>
          <a:p>
            <a:pPr marL="1543050" lvl="3" indent="-171450">
              <a:buFont typeface="Arial" panose="020B0604020202020204" pitchFamily="34" charset="0"/>
              <a:buChar char="•"/>
            </a:pPr>
            <a:r>
              <a:rPr lang="en-US" b="0" dirty="0"/>
              <a:t>An abusive parent may say that their child is accident prone in order to cover up the abuse. Everyone has heard the old cliché of “He/she fell down the stairs” or “He/she is so clumsy and is always getting hurt.”</a:t>
            </a:r>
          </a:p>
          <a:p>
            <a:pPr marL="1085850" lvl="2" indent="-171450">
              <a:buFont typeface="Arial" panose="020B0604020202020204" pitchFamily="34" charset="0"/>
              <a:buChar char="•"/>
            </a:pPr>
            <a:r>
              <a:rPr lang="en-US" b="0" dirty="0"/>
              <a:t>Wearing inappropriate clothing to cover the body.</a:t>
            </a:r>
          </a:p>
          <a:p>
            <a:pPr marL="1085850" lvl="2" indent="-171450">
              <a:buFont typeface="Arial" panose="020B0604020202020204" pitchFamily="34" charset="0"/>
              <a:buChar char="•"/>
            </a:pPr>
            <a:r>
              <a:rPr lang="en-US" b="0" dirty="0"/>
              <a:t>Having a history of running away.</a:t>
            </a:r>
          </a:p>
          <a:p>
            <a:pPr marL="1085850" lvl="2" indent="-171450">
              <a:buFont typeface="Arial" panose="020B0604020202020204" pitchFamily="34" charset="0"/>
              <a:buChar char="•"/>
            </a:pPr>
            <a:r>
              <a:rPr lang="en-US" b="0" dirty="0"/>
              <a:t>Having an aversion to physical contact or touch.</a:t>
            </a:r>
          </a:p>
          <a:p>
            <a:pPr marL="628650" lvl="1" indent="-171450">
              <a:buFont typeface="Arial" panose="020B0604020202020204" pitchFamily="34" charset="0"/>
              <a:buChar char="•"/>
            </a:pPr>
            <a:r>
              <a:rPr lang="en-US" b="0" dirty="0"/>
              <a:t>Physical signs to look for can include:</a:t>
            </a:r>
          </a:p>
          <a:p>
            <a:pPr marL="1085850" lvl="2" indent="-171450">
              <a:buFont typeface="Arial" panose="020B0604020202020204" pitchFamily="34" charset="0"/>
              <a:buChar char="•"/>
            </a:pPr>
            <a:r>
              <a:rPr lang="en-US" b="0" dirty="0"/>
              <a:t>Human bite marks.</a:t>
            </a:r>
          </a:p>
          <a:p>
            <a:pPr marL="1085850" lvl="2" indent="-171450">
              <a:buFont typeface="Arial" panose="020B0604020202020204" pitchFamily="34" charset="0"/>
              <a:buChar char="•"/>
            </a:pPr>
            <a:r>
              <a:rPr lang="en-US" b="0" dirty="0"/>
              <a:t>Bald spots.</a:t>
            </a:r>
          </a:p>
          <a:p>
            <a:pPr marL="1085850" lvl="2" indent="-171450">
              <a:buFont typeface="Arial" panose="020B0604020202020204" pitchFamily="34" charset="0"/>
              <a:buChar char="•"/>
            </a:pPr>
            <a:r>
              <a:rPr lang="en-US" b="0" dirty="0"/>
              <a:t>Unexplained</a:t>
            </a:r>
            <a:r>
              <a:rPr lang="en-US" b="0" baseline="0" dirty="0"/>
              <a:t> burns.</a:t>
            </a:r>
          </a:p>
          <a:p>
            <a:pPr marL="1085850" lvl="2" indent="-171450">
              <a:buFont typeface="Arial" panose="020B0604020202020204" pitchFamily="34" charset="0"/>
              <a:buChar char="•"/>
            </a:pPr>
            <a:r>
              <a:rPr lang="en-US" b="0" baseline="0" dirty="0"/>
              <a:t>Rope burns on arms, legs, neck, or torso.</a:t>
            </a:r>
          </a:p>
          <a:p>
            <a:pPr marL="1085850" lvl="2" indent="-171450">
              <a:buFont typeface="Arial" panose="020B0604020202020204" pitchFamily="34" charset="0"/>
              <a:buChar char="•"/>
            </a:pPr>
            <a:r>
              <a:rPr lang="en-US" b="0" dirty="0"/>
              <a:t>Injuries that do not correspond to the child’s developmental stage.</a:t>
            </a:r>
          </a:p>
          <a:p>
            <a:pPr marL="1543050" lvl="3" indent="-171450">
              <a:buFont typeface="Arial" panose="020B0604020202020204" pitchFamily="34" charset="0"/>
              <a:buChar char="•"/>
            </a:pPr>
            <a:r>
              <a:rPr lang="en-US" b="0" dirty="0"/>
              <a:t>Example: A 1-month-old does not roll off the bed and sustain a severe head injury.</a:t>
            </a:r>
          </a:p>
          <a:p>
            <a:pPr marL="1085850" lvl="2" indent="-171450">
              <a:buFont typeface="Arial" panose="020B0604020202020204" pitchFamily="34" charset="0"/>
              <a:buChar char="•"/>
            </a:pPr>
            <a:r>
              <a:rPr lang="en-US" b="0" dirty="0"/>
              <a:t>Multiple bruises or fractures at different stages of healing. </a:t>
            </a:r>
          </a:p>
          <a:p>
            <a:pPr marL="1085850" lvl="2" indent="-171450">
              <a:buFont typeface="Arial" panose="020B0604020202020204" pitchFamily="34" charset="0"/>
              <a:buChar char="•"/>
            </a:pPr>
            <a:r>
              <a:rPr lang="en-US" b="0" dirty="0"/>
              <a:t>Unexplained lacerations or abrasions should raise suspicion.</a:t>
            </a:r>
          </a:p>
          <a:p>
            <a:pPr marL="1085850" lvl="2" indent="-171450">
              <a:buFont typeface="Arial" panose="020B0604020202020204" pitchFamily="34" charset="0"/>
              <a:buChar char="•"/>
            </a:pPr>
            <a:r>
              <a:rPr lang="en-US" b="0" dirty="0"/>
              <a:t>Bruises at different stages.</a:t>
            </a:r>
          </a:p>
          <a:p>
            <a:pPr marL="1085850" lvl="2" indent="-171450">
              <a:buFont typeface="Arial" panose="020B0604020202020204" pitchFamily="34" charset="0"/>
              <a:buChar char="•"/>
            </a:pPr>
            <a:r>
              <a:rPr lang="en-US" b="0" dirty="0"/>
              <a:t>Marks that look like an object, pattern, or geometric shape.</a:t>
            </a:r>
          </a:p>
          <a:p>
            <a:pPr marL="1085850" lvl="2" indent="-171450">
              <a:buFont typeface="Arial" panose="020B0604020202020204" pitchFamily="34" charset="0"/>
              <a:buChar char="•"/>
            </a:pPr>
            <a:r>
              <a:rPr lang="en-US" b="0" dirty="0"/>
              <a:t>Marks with sharply demarcated borders/transition zones.</a:t>
            </a:r>
          </a:p>
          <a:p>
            <a:pPr marL="1085850" lvl="2" indent="-171450">
              <a:buFont typeface="Arial" panose="020B0604020202020204" pitchFamily="34" charset="0"/>
              <a:buChar char="•"/>
            </a:pPr>
            <a:r>
              <a:rPr lang="en-US" b="0" dirty="0"/>
              <a:t>Injuries to areas of the body that are unlikely to be injured accidentally.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71FA4A8-9F44-4E81-B548-91F4726E3FD1}" type="slidenum">
              <a:rPr lang="en-US" smtClean="0"/>
              <a:t>6</a:t>
            </a:fld>
            <a:endParaRPr lang="en-US" dirty="0"/>
          </a:p>
        </p:txBody>
      </p:sp>
    </p:spTree>
    <p:extLst>
      <p:ext uri="{BB962C8B-B14F-4D97-AF65-F5344CB8AC3E}">
        <p14:creationId xmlns:p14="http://schemas.microsoft.com/office/powerpoint/2010/main" val="144250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Why is there a critical need for </a:t>
            </a:r>
            <a:r>
              <a:rPr lang="en-US" b="0" dirty="0"/>
              <a:t>prehospital providers to recognize and understand abuse?</a:t>
            </a:r>
          </a:p>
          <a:p>
            <a:pPr marL="628650" lvl="1" indent="-171450">
              <a:buFont typeface="Arial" panose="020B0604020202020204" pitchFamily="34" charset="0"/>
              <a:buChar char="•"/>
            </a:pPr>
            <a:r>
              <a:rPr lang="en-US" b="0" dirty="0"/>
              <a:t>Prehospital professionals are more likely going to be dispatched to an “accidental fall” rather than “my boyfriend just hit my child.” </a:t>
            </a:r>
          </a:p>
          <a:p>
            <a:pPr marL="1085850" lvl="2" indent="-171450">
              <a:buFont typeface="Arial" panose="020B0604020202020204" pitchFamily="34" charset="0"/>
              <a:buChar char="•"/>
            </a:pPr>
            <a:r>
              <a:rPr lang="en-US" b="0" dirty="0"/>
              <a:t>A study determined that bruises where bruising was not expected and had no identified medical cause for the bruising were found in approximately 20% of abused children.</a:t>
            </a:r>
          </a:p>
          <a:p>
            <a:pPr marL="171450" lvl="0" indent="-171450">
              <a:buFont typeface="Arial" panose="020B0604020202020204" pitchFamily="34" charset="0"/>
              <a:buChar char="•"/>
            </a:pPr>
            <a:r>
              <a:rPr lang="en-US" b="0" dirty="0"/>
              <a:t>When is bruising normal in children?</a:t>
            </a:r>
          </a:p>
          <a:p>
            <a:pPr marL="628650" lvl="1" indent="-171450">
              <a:buFont typeface="Arial" panose="020B0604020202020204" pitchFamily="34" charset="0"/>
              <a:buChar char="•"/>
            </a:pPr>
            <a:r>
              <a:rPr lang="en-US" b="0" dirty="0"/>
              <a:t>Bruises are associated with developmental capabilities. </a:t>
            </a:r>
          </a:p>
          <a:p>
            <a:pPr marL="1085850" lvl="2" indent="-171450">
              <a:buFont typeface="Arial" panose="020B0604020202020204" pitchFamily="34" charset="0"/>
              <a:buChar char="•"/>
            </a:pPr>
            <a:r>
              <a:rPr lang="en-US" b="0" dirty="0"/>
              <a:t>A child younger than 4 months with a bruise is uncommon.</a:t>
            </a:r>
          </a:p>
          <a:p>
            <a:pPr marL="628650" lvl="1" indent="-171450">
              <a:buFont typeface="Arial" panose="020B0604020202020204" pitchFamily="34" charset="0"/>
              <a:buChar char="•"/>
            </a:pPr>
            <a:r>
              <a:rPr lang="en-US" b="0" dirty="0"/>
              <a:t>Bruises become more common in cruisers and walkers as children begin to walk.</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Children who are developmentally not able to cruise should not have bruises. </a:t>
            </a:r>
          </a:p>
          <a:p>
            <a:pPr marL="1085850" lvl="2" indent="-171450">
              <a:buFont typeface="Arial" panose="020B0604020202020204" pitchFamily="34" charset="0"/>
              <a:buChar char="•"/>
            </a:pPr>
            <a:r>
              <a:rPr lang="en-US" b="0" dirty="0"/>
              <a:t>Recognize normal patterns.</a:t>
            </a:r>
          </a:p>
          <a:p>
            <a:pPr marL="1543050" lvl="3" indent="-171450">
              <a:buFont typeface="Arial" panose="020B0604020202020204" pitchFamily="34" charset="0"/>
              <a:buChar char="•"/>
            </a:pPr>
            <a:r>
              <a:rPr lang="en-US" b="0" dirty="0"/>
              <a:t>Younger children have larger heads. </a:t>
            </a:r>
          </a:p>
          <a:p>
            <a:pPr marL="2000250" lvl="4" indent="-171450">
              <a:buFont typeface="Arial" panose="020B0604020202020204" pitchFamily="34" charset="0"/>
              <a:buChar char="•"/>
            </a:pPr>
            <a:r>
              <a:rPr lang="en-US" b="0" dirty="0"/>
              <a:t>This means they lead with their head and fall forward (i.e., they have learned how to walk/run, but not how to stop). </a:t>
            </a:r>
          </a:p>
          <a:p>
            <a:pPr marL="2000250" lvl="4" indent="-171450">
              <a:buFont typeface="Arial" panose="020B0604020202020204" pitchFamily="34" charset="0"/>
              <a:buChar char="•"/>
            </a:pPr>
            <a:r>
              <a:rPr lang="en-US" b="0" dirty="0"/>
              <a:t>Head and face injuries</a:t>
            </a:r>
            <a:r>
              <a:rPr lang="en-US" b="0" baseline="0" dirty="0"/>
              <a:t> are </a:t>
            </a:r>
            <a:r>
              <a:rPr lang="en-US" b="0" dirty="0"/>
              <a:t>more common in 10- to 18-month-old children </a:t>
            </a:r>
            <a:r>
              <a:rPr lang="en-US" b="0" baseline="0" dirty="0"/>
              <a:t>and </a:t>
            </a:r>
            <a:r>
              <a:rPr lang="en-US" b="0" dirty="0"/>
              <a:t>become less common in children older than 4 years of age.</a:t>
            </a:r>
          </a:p>
          <a:p>
            <a:pPr marL="2457450" lvl="5" indent="-171450">
              <a:buFont typeface="Arial" panose="020B0604020202020204" pitchFamily="34" charset="0"/>
              <a:buChar char="•"/>
            </a:pPr>
            <a:r>
              <a:rPr lang="en-US" b="0" dirty="0"/>
              <a:t>10- to 18-month-old children have larger heads (relatively) and bad balance, so when they fall, it will more than likely be their head or face that takes the brunt of the injury.</a:t>
            </a:r>
          </a:p>
          <a:p>
            <a:pPr marL="1543050" lvl="3" indent="-171450">
              <a:buFont typeface="Arial" panose="020B0604020202020204" pitchFamily="34" charset="0"/>
              <a:buChar char="•"/>
            </a:pPr>
            <a:r>
              <a:rPr lang="en-US" b="0" dirty="0"/>
              <a:t>Abusive bruises tend to be away from bony prominences.</a:t>
            </a:r>
          </a:p>
          <a:p>
            <a:pPr marL="2000250" lvl="4" indent="-171450">
              <a:buFont typeface="Arial" panose="020B0604020202020204" pitchFamily="34" charset="0"/>
              <a:buChar char="•"/>
            </a:pPr>
            <a:r>
              <a:rPr lang="en-US" b="0" dirty="0"/>
              <a:t>Bruising located in the hands, buttocks, and abdomen are not typical and should raise concern.</a:t>
            </a:r>
          </a:p>
          <a:p>
            <a:pPr marL="2000250" lvl="4" indent="-171450">
              <a:buFont typeface="Arial" panose="020B0604020202020204" pitchFamily="34" charset="0"/>
              <a:buChar char="•"/>
            </a:pPr>
            <a:r>
              <a:rPr lang="en-US" b="0" dirty="0"/>
              <a:t>Abusive bruises tend to be larger and in multiple stages of healing.</a:t>
            </a:r>
          </a:p>
          <a:p>
            <a:pPr marL="2457450" lvl="5" indent="-171450">
              <a:buFont typeface="Arial" panose="020B0604020202020204" pitchFamily="34" charset="0"/>
              <a:buChar char="•"/>
            </a:pPr>
            <a:r>
              <a:rPr lang="en-US" b="0" dirty="0"/>
              <a:t>They occur in clusters and some carry the imprint of an implement.</a:t>
            </a:r>
          </a:p>
        </p:txBody>
      </p:sp>
      <p:sp>
        <p:nvSpPr>
          <p:cNvPr id="4" name="Slide Number Placeholder 3"/>
          <p:cNvSpPr>
            <a:spLocks noGrp="1"/>
          </p:cNvSpPr>
          <p:nvPr>
            <p:ph type="sldNum" sz="quarter" idx="5"/>
          </p:nvPr>
        </p:nvSpPr>
        <p:spPr/>
        <p:txBody>
          <a:bodyPr/>
          <a:lstStyle/>
          <a:p>
            <a:fld id="{D71FA4A8-9F44-4E81-B548-91F4726E3FD1}" type="slidenum">
              <a:rPr lang="en-US" smtClean="0"/>
              <a:t>7</a:t>
            </a:fld>
            <a:endParaRPr lang="en-US" dirty="0"/>
          </a:p>
        </p:txBody>
      </p:sp>
    </p:spTree>
    <p:extLst>
      <p:ext uri="{BB962C8B-B14F-4D97-AF65-F5344CB8AC3E}">
        <p14:creationId xmlns:p14="http://schemas.microsoft.com/office/powerpoint/2010/main" val="398396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TEN-4 is a tool a provider can use to rule in or </a:t>
            </a:r>
            <a:r>
              <a:rPr lang="en-US" b="0" dirty="0"/>
              <a:t>rule out child abuse.  </a:t>
            </a:r>
          </a:p>
          <a:p>
            <a:pPr marL="628650" lvl="1" indent="-171450">
              <a:buFont typeface="Arial" panose="020B0604020202020204" pitchFamily="34" charset="0"/>
              <a:buChar char="•"/>
            </a:pPr>
            <a:r>
              <a:rPr lang="en-US" b="0" dirty="0"/>
              <a:t>In children younger than 4 years of age, bruises on the following parts of the body should be a red flag: </a:t>
            </a:r>
          </a:p>
          <a:p>
            <a:pPr marL="1085850" lvl="2" indent="-171450">
              <a:buFont typeface="Arial" panose="020B0604020202020204" pitchFamily="34" charset="0"/>
              <a:buChar char="•"/>
            </a:pPr>
            <a:r>
              <a:rPr lang="en-US" b="0" dirty="0"/>
              <a:t>Trunk</a:t>
            </a:r>
          </a:p>
          <a:p>
            <a:pPr marL="1085850" lvl="2" indent="-171450">
              <a:buFont typeface="Arial" panose="020B0604020202020204" pitchFamily="34" charset="0"/>
              <a:buChar char="•"/>
            </a:pPr>
            <a:r>
              <a:rPr lang="en-US" b="0" dirty="0"/>
              <a:t>Ears</a:t>
            </a:r>
          </a:p>
          <a:p>
            <a:pPr marL="1085850" lvl="2" indent="-171450">
              <a:buFont typeface="Arial" panose="020B0604020202020204" pitchFamily="34" charset="0"/>
              <a:buChar char="•"/>
            </a:pPr>
            <a:r>
              <a:rPr lang="en-US" b="0" dirty="0"/>
              <a:t>Neck</a:t>
            </a:r>
          </a:p>
          <a:p>
            <a:pPr marL="628650" lvl="1" indent="-171450">
              <a:buFont typeface="Arial" panose="020B0604020202020204" pitchFamily="34" charset="0"/>
              <a:buChar char="•"/>
            </a:pPr>
            <a:r>
              <a:rPr lang="en-US" b="0" dirty="0"/>
              <a:t>Any bruises in children younger than 4 months of age should be alarming.</a:t>
            </a:r>
          </a:p>
          <a:p>
            <a:pPr marL="628650" lvl="1" indent="-171450">
              <a:buFont typeface="Arial" panose="020B0604020202020204" pitchFamily="34" charset="0"/>
              <a:buChar char="•"/>
            </a:pPr>
            <a:r>
              <a:rPr lang="en-US" dirty="0"/>
              <a:t>“If they don’t cruise, they shouldn’t bruise.”  </a:t>
            </a:r>
          </a:p>
          <a:p>
            <a:pPr marL="171450" indent="-171450">
              <a:buFont typeface="Arial" panose="020B0604020202020204" pitchFamily="34" charset="0"/>
              <a:buChar char="•"/>
            </a:pPr>
            <a:r>
              <a:rPr lang="en-US" dirty="0"/>
              <a:t>Some providers like to add on to </a:t>
            </a:r>
            <a:r>
              <a:rPr lang="en-US" b="0" dirty="0"/>
              <a:t>TEN-4</a:t>
            </a:r>
            <a:r>
              <a:rPr lang="en-US" b="0" baseline="0" dirty="0"/>
              <a:t> </a:t>
            </a:r>
            <a:r>
              <a:rPr lang="en-US" b="0" dirty="0"/>
              <a:t>by adding FACES P: </a:t>
            </a:r>
          </a:p>
          <a:p>
            <a:pPr marL="628650" lvl="1" indent="-171450">
              <a:buFont typeface="Arial" panose="020B0604020202020204" pitchFamily="34" charset="0"/>
              <a:buChar char="•"/>
            </a:pPr>
            <a:r>
              <a:rPr lang="en-US" b="0" dirty="0"/>
              <a:t>Bruises on any of these areas are also a concern:  </a:t>
            </a:r>
          </a:p>
          <a:p>
            <a:pPr marL="1085850" lvl="2" indent="-171450">
              <a:buFont typeface="Arial" panose="020B0604020202020204" pitchFamily="34" charset="0"/>
              <a:buChar char="•"/>
            </a:pPr>
            <a:r>
              <a:rPr lang="en-US" dirty="0"/>
              <a:t>Frenulum</a:t>
            </a:r>
          </a:p>
          <a:p>
            <a:pPr marL="1085850" lvl="2" indent="-171450">
              <a:buFont typeface="Arial" panose="020B0604020202020204" pitchFamily="34" charset="0"/>
              <a:buChar char="•"/>
            </a:pPr>
            <a:r>
              <a:rPr lang="en-US" dirty="0"/>
              <a:t>Auricular area</a:t>
            </a:r>
          </a:p>
          <a:p>
            <a:pPr marL="1085850" lvl="2" indent="-171450">
              <a:buFont typeface="Arial" panose="020B0604020202020204" pitchFamily="34" charset="0"/>
              <a:buChar char="•"/>
            </a:pPr>
            <a:r>
              <a:rPr lang="en-US" dirty="0"/>
              <a:t>Cheek</a:t>
            </a:r>
          </a:p>
          <a:p>
            <a:pPr marL="1085850" lvl="2" indent="-171450">
              <a:buFont typeface="Arial" panose="020B0604020202020204" pitchFamily="34" charset="0"/>
              <a:buChar char="•"/>
            </a:pPr>
            <a:r>
              <a:rPr lang="en-US" dirty="0"/>
              <a:t>Eyes</a:t>
            </a:r>
          </a:p>
          <a:p>
            <a:pPr marL="1085850" lvl="2" indent="-171450">
              <a:buFont typeface="Arial" panose="020B0604020202020204" pitchFamily="34" charset="0"/>
              <a:buChar char="•"/>
            </a:pPr>
            <a:r>
              <a:rPr lang="en-US" dirty="0"/>
              <a:t>Sclera</a:t>
            </a:r>
          </a:p>
          <a:p>
            <a:pPr marL="171450" lvl="0" indent="-171450">
              <a:buFont typeface="Arial" panose="020B0604020202020204" pitchFamily="34" charset="0"/>
              <a:buChar char="•"/>
            </a:pPr>
            <a:r>
              <a:rPr lang="en-US" dirty="0"/>
              <a:t>Bruises that appear in a </a:t>
            </a:r>
            <a:r>
              <a:rPr lang="en-US" b="0" dirty="0"/>
              <a:t>p</a:t>
            </a:r>
            <a:r>
              <a:rPr lang="en-US" dirty="0"/>
              <a:t>attern (P) should quickly raise the prehospital provider’s concern.</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71FA4A8-9F44-4E81-B548-91F4726E3FD1}" type="slidenum">
              <a:rPr lang="en-US" smtClean="0"/>
              <a:t>8</a:t>
            </a:fld>
            <a:endParaRPr lang="en-US" dirty="0"/>
          </a:p>
        </p:txBody>
      </p:sp>
    </p:spTree>
    <p:extLst>
      <p:ext uri="{BB962C8B-B14F-4D97-AF65-F5344CB8AC3E}">
        <p14:creationId xmlns:p14="http://schemas.microsoft.com/office/powerpoint/2010/main" val="144236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Instructor Notes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Discuss how different objects can</a:t>
            </a:r>
            <a:r>
              <a:rPr lang="en-US" baseline="0" dirty="0"/>
              <a:t> </a:t>
            </a:r>
            <a:r>
              <a:rPr lang="en-US" b="0" baseline="0" dirty="0"/>
              <a:t>leave distinguishing marks/imprints.</a:t>
            </a:r>
          </a:p>
          <a:p>
            <a:pPr marL="628650" lvl="1" indent="-171450">
              <a:buFont typeface="Arial" panose="020B0604020202020204" pitchFamily="34" charset="0"/>
              <a:buChar char="•"/>
            </a:pPr>
            <a:r>
              <a:rPr lang="en-US" b="0" dirty="0"/>
              <a:t>Injuries inflicted with an object will often leave marks that reflect the outline of that object.</a:t>
            </a:r>
          </a:p>
          <a:p>
            <a:pPr marL="628650" lvl="1" indent="-171450">
              <a:buFont typeface="Arial" panose="020B0604020202020204" pitchFamily="34" charset="0"/>
              <a:buChar char="•"/>
            </a:pPr>
            <a:r>
              <a:rPr lang="en-US" b="0" dirty="0"/>
              <a:t>Hand</a:t>
            </a:r>
            <a:endParaRPr lang="en-US" b="0" dirty="0">
              <a:cs typeface="Calibri"/>
            </a:endParaRPr>
          </a:p>
          <a:p>
            <a:pPr marL="1085850" lvl="2" indent="-171450">
              <a:buFont typeface="Arial" panose="020B0604020202020204" pitchFamily="34" charset="0"/>
              <a:buChar char="•"/>
            </a:pPr>
            <a:r>
              <a:rPr lang="en-US" b="0" dirty="0"/>
              <a:t>Can leave a negative imprint </a:t>
            </a:r>
          </a:p>
          <a:p>
            <a:pPr marL="1543050" lvl="3" indent="-171450">
              <a:buFont typeface="Arial" panose="020B0604020202020204" pitchFamily="34" charset="0"/>
              <a:buChar char="•"/>
            </a:pPr>
            <a:r>
              <a:rPr lang="en-US" b="0" dirty="0"/>
              <a:t>Capillaries break between the fingers as blood is pushed away from the point of impact and into the place of least resistance.</a:t>
            </a:r>
          </a:p>
          <a:p>
            <a:pPr marL="628650" lvl="1" indent="-171450">
              <a:buFont typeface="Arial" panose="020B0604020202020204" pitchFamily="34" charset="0"/>
              <a:buChar char="•"/>
            </a:pPr>
            <a:r>
              <a:rPr lang="en-US" b="0" dirty="0"/>
              <a:t>Cords, ropes, shoes, kitchen implements, and belt buckles can leave notable outlines on the skin.</a:t>
            </a:r>
          </a:p>
          <a:p>
            <a:pPr marL="628650" lvl="1" indent="-171450">
              <a:buFont typeface="Arial" panose="020B0604020202020204" pitchFamily="34" charset="0"/>
              <a:buChar char="•"/>
            </a:pPr>
            <a:r>
              <a:rPr lang="en-US" b="0" dirty="0"/>
              <a:t>Pulling on kids’ ears can cause bruising. </a:t>
            </a:r>
          </a:p>
          <a:p>
            <a:pPr marL="1085850" lvl="2" indent="-171450">
              <a:buFont typeface="Arial" panose="020B0604020202020204" pitchFamily="34" charset="0"/>
              <a:buChar char="•"/>
            </a:pPr>
            <a:r>
              <a:rPr lang="en-US" b="0" dirty="0"/>
              <a:t>Some parents will try to explain it away by saying “He/she slept on it wrong.”  </a:t>
            </a:r>
          </a:p>
          <a:p>
            <a:pPr marL="628650" lvl="1" indent="-171450">
              <a:buFont typeface="Arial" panose="020B0604020202020204" pitchFamily="34" charset="0"/>
              <a:buChar char="•"/>
            </a:pPr>
            <a:r>
              <a:rPr lang="en-US" b="0" dirty="0"/>
              <a:t>Another common injury is the torn frenulum. </a:t>
            </a:r>
          </a:p>
          <a:p>
            <a:pPr marL="1085850" lvl="2" indent="-171450">
              <a:buFont typeface="Arial" panose="020B0604020202020204" pitchFamily="34" charset="0"/>
              <a:buChar char="•"/>
            </a:pPr>
            <a:r>
              <a:rPr lang="en-US" b="0" dirty="0"/>
              <a:t>These injuries are more than likely caused by a glancing blow to the face or objects shoved violently into the mouth. </a:t>
            </a:r>
          </a:p>
          <a:p>
            <a:pPr marL="1543050" lvl="3" indent="-171450">
              <a:buFont typeface="Arial" panose="020B0604020202020204" pitchFamily="34" charset="0"/>
              <a:buChar char="•"/>
            </a:pPr>
            <a:r>
              <a:rPr lang="en-US" b="0" dirty="0"/>
              <a:t>Often these may be bottles or pacifiers because the child is crying. </a:t>
            </a:r>
          </a:p>
          <a:p>
            <a:pPr marL="1085850" lvl="2" indent="-171450">
              <a:buFont typeface="Arial" panose="020B0604020202020204" pitchFamily="34" charset="0"/>
              <a:buChar char="•"/>
            </a:pPr>
            <a:r>
              <a:rPr lang="en-US" b="0" dirty="0"/>
              <a:t>A torn frenulum is easy to miss, if you are not looking for it.</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D71FA4A8-9F44-4E81-B548-91F4726E3FD1}" type="slidenum">
              <a:rPr lang="en-US" smtClean="0"/>
              <a:t>9</a:t>
            </a:fld>
            <a:endParaRPr lang="en-US" dirty="0"/>
          </a:p>
        </p:txBody>
      </p:sp>
    </p:spTree>
    <p:extLst>
      <p:ext uri="{BB962C8B-B14F-4D97-AF65-F5344CB8AC3E}">
        <p14:creationId xmlns:p14="http://schemas.microsoft.com/office/powerpoint/2010/main" val="635686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EEECFBC-FB4D-9945-A4FF-28E342055AC3}"/>
              </a:ext>
            </a:extLst>
          </p:cNvPr>
          <p:cNvSpPr/>
          <p:nvPr/>
        </p:nvSpPr>
        <p:spPr>
          <a:xfrm>
            <a:off x="0" y="6503670"/>
            <a:ext cx="9144000" cy="184666"/>
          </a:xfrm>
          <a:prstGeom prst="rect">
            <a:avLst/>
          </a:prstGeom>
        </p:spPr>
        <p:txBody>
          <a:bodyPr wrap="square">
            <a:spAutoFit/>
          </a:bodyPr>
          <a:lstStyle/>
          <a:p>
            <a:pPr algn="ctr"/>
            <a:r>
              <a:rPr lang="en-US" sz="600" dirty="0">
                <a:solidFill>
                  <a:schemeClr val="bg1">
                    <a:lumMod val="50000"/>
                  </a:schemeClr>
                </a:solidFill>
                <a:latin typeface="Arial" panose="020B0604020202020204" pitchFamily="34" charset="0"/>
                <a:cs typeface="Arial" panose="020B0604020202020204" pitchFamily="34" charset="0"/>
              </a:rPr>
              <a:t>© 2023 National Association of Emergency Medical Technicians (NAEMT). *Course materials are developed by the NAEMT for the sole purpose of conducting NAEMT education courses and may not be utilized for any other purpose.</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A44EBA8-451A-4C23-9D16-5A9454948E31}" type="datetimeFigureOut">
              <a:rPr lang="en-US" smtClean="0"/>
              <a:t>10/5/21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8E5484D-3766-4F43-AA44-FA5447C5F058}" type="slidenum">
              <a:rPr lang="en-US" smtClean="0"/>
              <a:t>‹#›</a:t>
            </a:fld>
            <a:endParaRPr lang="en-US" dirty="0"/>
          </a:p>
        </p:txBody>
      </p:sp>
    </p:spTree>
    <p:extLst>
      <p:ext uri="{BB962C8B-B14F-4D97-AF65-F5344CB8AC3E}">
        <p14:creationId xmlns:p14="http://schemas.microsoft.com/office/powerpoint/2010/main" val="289507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p:nvSpPr>
        <p:spPr>
          <a:xfrm>
            <a:off x="0" y="6503670"/>
            <a:ext cx="9144000" cy="184666"/>
          </a:xfrm>
          <a:prstGeom prst="rect">
            <a:avLst/>
          </a:prstGeom>
        </p:spPr>
        <p:txBody>
          <a:bodyPr wrap="square">
            <a:spAutoFit/>
          </a:bodyPr>
          <a:lstStyle/>
          <a:p>
            <a:pPr algn="ctr"/>
            <a:r>
              <a:rPr lang="en-US" sz="600">
                <a:latin typeface="Arial" panose="020B0604020202020204" pitchFamily="34" charset="0"/>
                <a:cs typeface="Arial" panose="020B0604020202020204" pitchFamily="34" charset="0"/>
              </a:rPr>
              <a:t>Copyright © 2021 by Public Safety Group, A Division of Jones &amp; Bartlett Learning. </a:t>
            </a:r>
            <a:r>
              <a:rPr lang="en-US" sz="600" err="1">
                <a:latin typeface="Arial" panose="020B0604020202020204" pitchFamily="34" charset="0"/>
                <a:cs typeface="Arial" panose="020B0604020202020204" pitchFamily="34" charset="0"/>
              </a:rPr>
              <a:t>www.psglearning.com</a:t>
            </a:r>
            <a:r>
              <a:rPr lang="en-US" sz="600">
                <a:latin typeface="Arial" panose="020B0604020202020204" pitchFamily="34" charset="0"/>
                <a:cs typeface="Arial" panose="020B0604020202020204" pitchFamily="34" charset="0"/>
              </a:rPr>
              <a:t>. Background texture © </a:t>
            </a:r>
            <a:r>
              <a:rPr lang="en-US" sz="600" err="1">
                <a:latin typeface="Arial" panose="020B0604020202020204" pitchFamily="34" charset="0"/>
                <a:cs typeface="Arial" panose="020B0604020202020204" pitchFamily="34" charset="0"/>
              </a:rPr>
              <a:t>Bunphot</a:t>
            </a:r>
            <a:r>
              <a:rPr lang="en-US" sz="60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p:nvSpPr>
        <p:spPr>
          <a:xfrm>
            <a:off x="0" y="2274570"/>
            <a:ext cx="9144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701279" y="2571751"/>
            <a:ext cx="7741444" cy="1165225"/>
          </a:xfrm>
        </p:spPr>
        <p:txBody>
          <a:bodyPr anchor="ctr" anchorCtr="0"/>
          <a:lstStyle>
            <a:lvl1pPr marL="0" indent="0" algn="ctr">
              <a:buNone/>
              <a:defRPr sz="3600" b="1">
                <a:solidFill>
                  <a:srgbClr val="FFFFFF"/>
                </a:solidFill>
              </a:defRPr>
            </a:lvl1pPr>
          </a:lstStyle>
          <a:p>
            <a:pPr lvl="0"/>
            <a:r>
              <a:rPr lang="en-US"/>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a:t>Click to edit Master title style</a:t>
            </a:r>
            <a:endParaRPr dirty="0"/>
          </a:p>
        </p:txBody>
      </p:sp>
      <p:sp>
        <p:nvSpPr>
          <p:cNvPr id="3" name="Content Placeholder 2"/>
          <p:cNvSpPr>
            <a:spLocks noGrp="1"/>
          </p:cNvSpPr>
          <p:nvPr>
            <p:ph idx="1"/>
          </p:nvPr>
        </p:nvSpPr>
        <p:spPr>
          <a:xfrm>
            <a:off x="694373" y="1490871"/>
            <a:ext cx="7715250" cy="4699047"/>
          </a:xfrm>
        </p:spPr>
        <p:txBody>
          <a:bodyPr/>
          <a:lstStyle>
            <a:lvl1pPr>
              <a:lnSpc>
                <a:spcPts val="2400"/>
              </a:lnSpc>
              <a:defRPr sz="2100">
                <a:latin typeface="Arial" panose="020B0604020202020204" pitchFamily="34" charset="0"/>
                <a:cs typeface="Arial" panose="020B0604020202020204" pitchFamily="34" charset="0"/>
              </a:defRPr>
            </a:lvl1pPr>
            <a:lvl2pPr marL="514350" indent="-171450">
              <a:lnSpc>
                <a:spcPts val="2400"/>
              </a:lnSpc>
              <a:buFont typeface="Arial" panose="020B0604020202020204" pitchFamily="34" charset="0"/>
              <a:buChar char="•"/>
              <a:defRPr sz="1800">
                <a:latin typeface="Arial" panose="020B0604020202020204" pitchFamily="34" charset="0"/>
                <a:cs typeface="Arial" panose="020B0604020202020204" pitchFamily="34" charset="0"/>
              </a:defRPr>
            </a:lvl2pPr>
            <a:lvl3pPr marL="857250" indent="-171450">
              <a:lnSpc>
                <a:spcPts val="2400"/>
              </a:lnSpc>
              <a:buFont typeface="Arial" panose="020B0604020202020204" pitchFamily="34" charset="0"/>
              <a:buChar char="○"/>
              <a:defRPr sz="1650">
                <a:latin typeface="Arial" panose="020B0604020202020204" pitchFamily="34" charset="0"/>
                <a:cs typeface="Arial" panose="020B0604020202020204" pitchFamily="34" charset="0"/>
              </a:defRPr>
            </a:lvl3pPr>
            <a:lvl4pPr marL="1200150" indent="-171450">
              <a:lnSpc>
                <a:spcPts val="2400"/>
              </a:lnSpc>
              <a:buSzPct val="90000"/>
              <a:buFont typeface="Arial" panose="020B0604020202020204" pitchFamily="34" charset="0"/>
              <a:buChar char="•"/>
              <a:defRPr sz="1500">
                <a:latin typeface="Arial" panose="020B0604020202020204" pitchFamily="34" charset="0"/>
                <a:cs typeface="Arial" panose="020B0604020202020204" pitchFamily="34" charset="0"/>
              </a:defRPr>
            </a:lvl4pPr>
            <a:lvl5pPr>
              <a:lnSpc>
                <a:spcPts val="2400"/>
              </a:lnSpc>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a:t>Click to edit Master title style</a:t>
            </a:r>
            <a:endParaRPr dirty="0"/>
          </a:p>
        </p:txBody>
      </p:sp>
      <p:sp>
        <p:nvSpPr>
          <p:cNvPr id="3" name="Content Placeholder 2"/>
          <p:cNvSpPr>
            <a:spLocks noGrp="1"/>
          </p:cNvSpPr>
          <p:nvPr>
            <p:ph sz="half" idx="1"/>
          </p:nvPr>
        </p:nvSpPr>
        <p:spPr>
          <a:xfrm>
            <a:off x="685800" y="1461052"/>
            <a:ext cx="3641598" cy="4729436"/>
          </a:xfrm>
        </p:spPr>
        <p:txBody>
          <a:bodyPr/>
          <a:lstStyle>
            <a:lvl1pPr>
              <a:defRPr sz="1800"/>
            </a:lvl1pPr>
            <a:lvl2pPr>
              <a:defRPr sz="165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11526" y="1461052"/>
            <a:ext cx="3646674" cy="4729436"/>
          </a:xfrm>
        </p:spPr>
        <p:txBody>
          <a:bodyPr/>
          <a:lstStyle>
            <a:lvl1pPr>
              <a:defRPr sz="1800"/>
            </a:lvl1pPr>
            <a:lvl2pPr>
              <a:defRPr sz="165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50"/>
            </a:lvl1pPr>
          </a:lstStyle>
          <a:p>
            <a:r>
              <a:rPr lang="en-US"/>
              <a:t>Click to edit Master title style</a:t>
            </a:r>
            <a:endParaRPr dirty="0"/>
          </a:p>
        </p:txBody>
      </p:sp>
      <p:sp>
        <p:nvSpPr>
          <p:cNvPr id="3" name="Text Placeholder 2"/>
          <p:cNvSpPr>
            <a:spLocks noGrp="1"/>
          </p:cNvSpPr>
          <p:nvPr>
            <p:ph type="body" idx="1"/>
          </p:nvPr>
        </p:nvSpPr>
        <p:spPr>
          <a:xfrm>
            <a:off x="582930" y="1496187"/>
            <a:ext cx="3744468" cy="470916"/>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82930" y="2077279"/>
            <a:ext cx="3744468" cy="4390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4572000" y="1496187"/>
            <a:ext cx="3906441" cy="4556743"/>
          </a:xfrm>
        </p:spPr>
        <p:txBody>
          <a:bodyPr/>
          <a:lstStyle/>
          <a:p>
            <a:r>
              <a:rPr lang="en-US"/>
              <a:t>Click icon to add picture</a:t>
            </a:r>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4572000" y="6142515"/>
            <a:ext cx="3906441" cy="651192"/>
          </a:xfrm>
        </p:spPr>
        <p:txBody>
          <a:bodyPr/>
          <a:lstStyle>
            <a:lvl1pPr marL="0" indent="0">
              <a:buNone/>
              <a:defRPr sz="750"/>
            </a:lvl1pPr>
          </a:lstStyle>
          <a:p>
            <a:pPr lvl="0"/>
            <a:r>
              <a:rPr lang="en-US"/>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50"/>
            </a:lvl1pPr>
          </a:lstStyle>
          <a:p>
            <a:r>
              <a:rPr lang="en-US"/>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550"/>
            </a:lvl1pPr>
          </a:lstStyle>
          <a:p>
            <a:r>
              <a:rPr lang="en-US"/>
              <a:t>Click to edit Master title style</a:t>
            </a:r>
            <a:endParaRPr dirty="0"/>
          </a:p>
        </p:txBody>
      </p:sp>
      <p:sp>
        <p:nvSpPr>
          <p:cNvPr id="4" name="Text Placeholder 2"/>
          <p:cNvSpPr>
            <a:spLocks noGrp="1"/>
          </p:cNvSpPr>
          <p:nvPr>
            <p:ph type="body" sz="half" idx="2"/>
          </p:nvPr>
        </p:nvSpPr>
        <p:spPr>
          <a:xfrm>
            <a:off x="660082" y="1510749"/>
            <a:ext cx="3184937" cy="4404625"/>
          </a:xfrm>
        </p:spPr>
        <p:txBody>
          <a:bodyPr>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4138613" y="6046788"/>
            <a:ext cx="4344744" cy="651192"/>
          </a:xfrm>
        </p:spPr>
        <p:txBody>
          <a:bodyPr/>
          <a:lstStyle>
            <a:lvl1pPr marL="0" indent="0">
              <a:buNone/>
              <a:defRPr sz="750"/>
            </a:lvl1pPr>
          </a:lstStyle>
          <a:p>
            <a:pPr lvl="0"/>
            <a:r>
              <a:rPr lang="en-US"/>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4138612" y="1508815"/>
            <a:ext cx="4344591" cy="4404624"/>
          </a:xfrm>
        </p:spPr>
        <p:txBody>
          <a:bodyPr/>
          <a:lstStyle/>
          <a:p>
            <a:r>
              <a:rPr lang="en-US"/>
              <a:t>Click icon to add picture</a:t>
            </a: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550"/>
            </a:lvl1pPr>
          </a:lstStyle>
          <a:p>
            <a:r>
              <a:rPr lang="en-US"/>
              <a:t>Click to edit Master title style</a:t>
            </a:r>
            <a:endParaRPr dirty="0"/>
          </a:p>
        </p:txBody>
      </p:sp>
      <p:sp>
        <p:nvSpPr>
          <p:cNvPr id="3" name="Content Placeholder 3"/>
          <p:cNvSpPr>
            <a:spLocks noGrp="1"/>
          </p:cNvSpPr>
          <p:nvPr>
            <p:ph idx="1" hasCustomPrompt="1"/>
          </p:nvPr>
        </p:nvSpPr>
        <p:spPr>
          <a:xfrm>
            <a:off x="691122" y="1461052"/>
            <a:ext cx="2386406" cy="4895328"/>
          </a:xfrm>
        </p:spPr>
        <p:txBody>
          <a:bodyPr>
            <a:normAutofit/>
          </a:bodyPr>
          <a:lstStyle>
            <a:lvl1pPr marL="0" indent="0">
              <a:buNone/>
              <a:defRPr sz="1650"/>
            </a:lvl1pPr>
            <a:lvl2pPr marL="342900" indent="0">
              <a:buNone/>
              <a:defRPr sz="1500"/>
            </a:lvl2pPr>
            <a:lvl3pPr marL="685800" indent="0">
              <a:buNone/>
              <a:defRPr sz="1350"/>
            </a:lvl3pPr>
            <a:lvl4pPr marL="1028700" indent="0">
              <a:buNone/>
              <a:defRPr sz="1200"/>
            </a:lvl4pPr>
            <a:lvl5pPr marL="1371600" indent="0">
              <a:buNone/>
              <a:defRPr sz="1200"/>
            </a:lvl5pPr>
            <a:lvl6pPr>
              <a:defRPr sz="1200"/>
            </a:lvl6pPr>
            <a:lvl7pPr>
              <a:defRPr sz="1200"/>
            </a:lvl7pPr>
            <a:lvl8pPr>
              <a:defRPr sz="1200"/>
            </a:lvl8pPr>
            <a:lvl9pPr>
              <a:defRPr sz="1200"/>
            </a:lvl9pPr>
          </a:lstStyle>
          <a:p>
            <a:pPr lvl="0"/>
            <a:r>
              <a:rPr lang="en-US"/>
              <a:t>Sample text</a:t>
            </a:r>
            <a:endParaRPr/>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3365742" y="1461052"/>
            <a:ext cx="2386406" cy="4895328"/>
          </a:xfrm>
        </p:spPr>
        <p:txBody>
          <a:bodyPr>
            <a:normAutofit/>
          </a:bodyPr>
          <a:lstStyle>
            <a:lvl1pPr marL="0" indent="0">
              <a:buNone/>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6040362" y="1461052"/>
            <a:ext cx="2386406" cy="4895328"/>
          </a:xfrm>
        </p:spPr>
        <p:txBody>
          <a:bodyPr>
            <a:normAutofit/>
          </a:bodyPr>
          <a:lstStyle>
            <a:lvl1pPr marL="0" indent="0">
              <a:buNone/>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44EBA8-451A-4C23-9D16-5A9454948E31}" type="datetimeFigureOut">
              <a:rPr lang="en-US" smtClean="0"/>
              <a:t>10/5/21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8E5484D-3766-4F43-AA44-FA5447C5F058}" type="slidenum">
              <a:rPr lang="en-US" smtClean="0"/>
              <a:t>‹#›</a:t>
            </a:fld>
            <a:endParaRPr lang="en-US" dirty="0"/>
          </a:p>
        </p:txBody>
      </p:sp>
    </p:spTree>
    <p:extLst>
      <p:ext uri="{BB962C8B-B14F-4D97-AF65-F5344CB8AC3E}">
        <p14:creationId xmlns:p14="http://schemas.microsoft.com/office/powerpoint/2010/main" val="242157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0" y="1035434"/>
            <a:ext cx="9144000" cy="1002089"/>
          </a:xfrm>
          <a:prstGeom prst="rect">
            <a:avLst/>
          </a:prstGeom>
          <a:noFill/>
        </p:spPr>
        <p:txBody>
          <a:bodyPr vert="horz" lIns="914400" tIns="45720" rIns="91440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668655" y="2203705"/>
            <a:ext cx="7826693" cy="398621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a:extLst>
              <a:ext uri="{FF2B5EF4-FFF2-40B4-BE49-F238E27FC236}">
                <a16:creationId xmlns:a16="http://schemas.microsoft.com/office/drawing/2014/main" id="{21F38BD8-3F75-CE4C-AFEF-0C6B45F77F8C}"/>
              </a:ext>
            </a:extLst>
          </p:cNvPr>
          <p:cNvSpPr/>
          <p:nvPr/>
        </p:nvSpPr>
        <p:spPr>
          <a:xfrm rot="5400000">
            <a:off x="6546419" y="4404272"/>
            <a:ext cx="5010495" cy="276999"/>
          </a:xfrm>
          <a:prstGeom prst="rect">
            <a:avLst/>
          </a:prstGeom>
        </p:spPr>
        <p:txBody>
          <a:bodyPr wrap="square">
            <a:spAutoFit/>
          </a:bodyPr>
          <a:lstStyle/>
          <a:p>
            <a:pPr algn="l"/>
            <a:r>
              <a:rPr lang="en-US" sz="600" dirty="0">
                <a:solidFill>
                  <a:schemeClr val="bg1">
                    <a:lumMod val="50000"/>
                  </a:schemeClr>
                </a:solidFill>
                <a:latin typeface="Arial" panose="020B0604020202020204" pitchFamily="34" charset="0"/>
                <a:cs typeface="Arial" panose="020B0604020202020204" pitchFamily="34" charset="0"/>
              </a:rPr>
              <a:t>© 2023 National Association of Emergency Medical Technicians (NAEMT). *Course materials are developed by the NAEMT for the sole purpose of conducting NAEMT education courses and may not be utilized for any other purpose.</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5000"/>
        </a:lnSpc>
        <a:spcBef>
          <a:spcPct val="0"/>
        </a:spcBef>
        <a:buNone/>
        <a:defRPr sz="2550" b="1" i="0" kern="1200">
          <a:solidFill>
            <a:schemeClr val="tx1"/>
          </a:solidFill>
          <a:latin typeface="Montserrat ExtraBold" pitchFamily="2" charset="77"/>
          <a:ea typeface="+mj-ea"/>
          <a:cs typeface="Arial" panose="020B0604020202020204" pitchFamily="34" charset="0"/>
        </a:defRPr>
      </a:lvl1pPr>
    </p:titleStyle>
    <p:bodyStyle>
      <a:lvl1pPr marL="171450" indent="-171450" algn="l" defTabSz="685800" rtl="0" eaLnBrk="1" latinLnBrk="0" hangingPunct="1">
        <a:lnSpc>
          <a:spcPts val="2400"/>
        </a:lnSpc>
        <a:spcBef>
          <a:spcPts val="1125"/>
        </a:spcBef>
        <a:buFont typeface="Wingdings" panose="05000000000000000000" pitchFamily="2" charset="2"/>
        <a:buChar char="§"/>
        <a:defRPr sz="2100" kern="1200">
          <a:solidFill>
            <a:schemeClr val="bg1">
              <a:lumMod val="50000"/>
            </a:schemeClr>
          </a:solidFill>
          <a:latin typeface="Minion Pro" panose="02040503050306020203" pitchFamily="18" charset="0"/>
          <a:ea typeface="+mn-ea"/>
          <a:cs typeface="Arial" panose="020B0604020202020204" pitchFamily="34" charset="0"/>
        </a:defRPr>
      </a:lvl1pPr>
      <a:lvl2pPr marL="514350" indent="-171450" algn="l" defTabSz="685800" rtl="0" eaLnBrk="1" latinLnBrk="0" hangingPunct="1">
        <a:lnSpc>
          <a:spcPts val="2400"/>
        </a:lnSpc>
        <a:spcBef>
          <a:spcPts val="225"/>
        </a:spcBef>
        <a:buFont typeface="Arial" panose="020B0604020202020204" pitchFamily="34" charset="0"/>
        <a:buChar char="•"/>
        <a:defRPr sz="1800" kern="1200">
          <a:solidFill>
            <a:schemeClr val="bg1">
              <a:lumMod val="50000"/>
            </a:schemeClr>
          </a:solidFill>
          <a:latin typeface="Minion Pro" panose="02040503050306020203" pitchFamily="18" charset="0"/>
          <a:ea typeface="+mn-ea"/>
          <a:cs typeface="Arial" panose="020B0604020202020204" pitchFamily="34" charset="0"/>
        </a:defRPr>
      </a:lvl2pPr>
      <a:lvl3pPr marL="857250" indent="-171450" algn="l" defTabSz="685800" rtl="0" eaLnBrk="1" latinLnBrk="0" hangingPunct="1">
        <a:lnSpc>
          <a:spcPts val="2400"/>
        </a:lnSpc>
        <a:spcBef>
          <a:spcPts val="225"/>
        </a:spcBef>
        <a:buFont typeface="Courier New" panose="02070309020205020404" pitchFamily="49" charset="0"/>
        <a:buChar char="o"/>
        <a:defRPr sz="1650" kern="1200">
          <a:solidFill>
            <a:schemeClr val="bg1">
              <a:lumMod val="50000"/>
            </a:schemeClr>
          </a:solidFill>
          <a:latin typeface="Minion Pro" panose="02040503050306020203" pitchFamily="18" charset="0"/>
          <a:ea typeface="+mn-ea"/>
          <a:cs typeface="Arial" panose="020B0604020202020204" pitchFamily="34" charset="0"/>
        </a:defRPr>
      </a:lvl3pPr>
      <a:lvl4pPr marL="1200150" indent="-171450" algn="l" defTabSz="685800" rtl="0" eaLnBrk="1" latinLnBrk="0" hangingPunct="1">
        <a:lnSpc>
          <a:spcPts val="2400"/>
        </a:lnSpc>
        <a:spcBef>
          <a:spcPts val="0"/>
        </a:spcBef>
        <a:buSzPct val="90000"/>
        <a:buFont typeface="Arial" panose="020B0604020202020204" pitchFamily="34" charset="0"/>
        <a:buChar char="•"/>
        <a:defRPr sz="1500" kern="1200">
          <a:solidFill>
            <a:schemeClr val="bg1">
              <a:lumMod val="50000"/>
            </a:schemeClr>
          </a:solidFill>
          <a:latin typeface="Minion Pro" panose="02040503050306020203" pitchFamily="18" charset="0"/>
          <a:ea typeface="+mn-ea"/>
          <a:cs typeface="Arial" panose="020B0604020202020204" pitchFamily="34" charset="0"/>
        </a:defRPr>
      </a:lvl4pPr>
      <a:lvl5pPr marL="1543050" indent="-171450" algn="l" defTabSz="685800" rtl="0" eaLnBrk="1" latinLnBrk="0" hangingPunct="1">
        <a:lnSpc>
          <a:spcPts val="2400"/>
        </a:lnSpc>
        <a:spcBef>
          <a:spcPts val="0"/>
        </a:spcBef>
        <a:buSzPct val="85000"/>
        <a:buFont typeface="Courier New" panose="02070309020205020404" pitchFamily="49" charset="0"/>
        <a:buChar char="o"/>
        <a:defRPr sz="1350" kern="1200">
          <a:solidFill>
            <a:schemeClr val="bg1">
              <a:lumMod val="50000"/>
            </a:schemeClr>
          </a:solidFill>
          <a:latin typeface="Minion Pro" panose="02040503050306020203" pitchFamily="18" charset="0"/>
          <a:ea typeface="+mn-ea"/>
          <a:cs typeface="Arial" panose="020B0604020202020204" pitchFamily="34" charset="0"/>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DC98A5-68F1-2B4F-BD76-54F5D6CE6C3A}"/>
              </a:ext>
            </a:extLst>
          </p:cNvPr>
          <p:cNvSpPr txBox="1"/>
          <p:nvPr/>
        </p:nvSpPr>
        <p:spPr>
          <a:xfrm>
            <a:off x="1998866" y="4452894"/>
            <a:ext cx="5146268" cy="1200329"/>
          </a:xfrm>
          <a:prstGeom prst="rect">
            <a:avLst/>
          </a:prstGeom>
          <a:noFill/>
        </p:spPr>
        <p:txBody>
          <a:bodyPr wrap="square" rtlCol="0">
            <a:spAutoFit/>
          </a:bodyPr>
          <a:lstStyle/>
          <a:p>
            <a:pPr algn="ctr"/>
            <a:r>
              <a:rPr lang="en-US" sz="3600" b="1" dirty="0">
                <a:solidFill>
                  <a:srgbClr val="6E6F71"/>
                </a:solidFill>
                <a:latin typeface="Montserrat ExtraBold" pitchFamily="2" charset="77"/>
              </a:rPr>
              <a:t>Lesson 8: Pediatric Maltreatment</a:t>
            </a:r>
          </a:p>
        </p:txBody>
      </p:sp>
      <p:sp>
        <p:nvSpPr>
          <p:cNvPr id="5" name="TextBox 4">
            <a:extLst>
              <a:ext uri="{FF2B5EF4-FFF2-40B4-BE49-F238E27FC236}">
                <a16:creationId xmlns:a16="http://schemas.microsoft.com/office/drawing/2014/main" id="{F4D60A4D-C7C9-43EF-A5F6-E98829AED99A}"/>
              </a:ext>
            </a:extLst>
          </p:cNvPr>
          <p:cNvSpPr txBox="1"/>
          <p:nvPr/>
        </p:nvSpPr>
        <p:spPr>
          <a:xfrm>
            <a:off x="2294164" y="3429000"/>
            <a:ext cx="4555672" cy="769441"/>
          </a:xfrm>
          <a:prstGeom prst="rect">
            <a:avLst/>
          </a:prstGeom>
          <a:noFill/>
        </p:spPr>
        <p:txBody>
          <a:bodyPr wrap="square" rtlCol="0">
            <a:spAutoFit/>
          </a:bodyPr>
          <a:lstStyle/>
          <a:p>
            <a:pPr algn="ctr"/>
            <a:r>
              <a:rPr lang="en-US" sz="4400" b="1" kern="1200" dirty="0">
                <a:solidFill>
                  <a:schemeClr val="tx1"/>
                </a:solidFill>
                <a:latin typeface="Montserrat ExtraBold" pitchFamily="2" charset="77"/>
              </a:rPr>
              <a:t>Fourth Edition</a:t>
            </a:r>
          </a:p>
        </p:txBody>
      </p:sp>
    </p:spTree>
    <p:extLst>
      <p:ext uri="{BB962C8B-B14F-4D97-AF65-F5344CB8AC3E}">
        <p14:creationId xmlns:p14="http://schemas.microsoft.com/office/powerpoint/2010/main" val="330617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Maltreatment </a:t>
            </a:r>
            <a:r>
              <a:rPr lang="en-US" sz="2000" dirty="0"/>
              <a:t>(5 of 10)</a:t>
            </a:r>
          </a:p>
        </p:txBody>
      </p:sp>
      <p:sp>
        <p:nvSpPr>
          <p:cNvPr id="3" name="Content Placeholder 2"/>
          <p:cNvSpPr>
            <a:spLocks noGrp="1"/>
          </p:cNvSpPr>
          <p:nvPr>
            <p:ph idx="1"/>
          </p:nvPr>
        </p:nvSpPr>
        <p:spPr>
          <a:xfrm>
            <a:off x="694373" y="2275114"/>
            <a:ext cx="7715250" cy="3914804"/>
          </a:xfrm>
        </p:spPr>
        <p:txBody>
          <a:bodyPr/>
          <a:lstStyle/>
          <a:p>
            <a:r>
              <a:rPr lang="en-US" dirty="0">
                <a:latin typeface="Minion Pro"/>
              </a:rPr>
              <a:t>Abusive head trauma</a:t>
            </a:r>
          </a:p>
          <a:p>
            <a:pPr lvl="1"/>
            <a:r>
              <a:rPr lang="en-US" dirty="0">
                <a:latin typeface="Minion Pro"/>
              </a:rPr>
              <a:t>Formerly referred to as “shaken baby syndrome”</a:t>
            </a:r>
          </a:p>
          <a:p>
            <a:pPr lvl="1"/>
            <a:endParaRPr lang="en-US" dirty="0"/>
          </a:p>
          <a:p>
            <a:endParaRPr lang="en-US" dirty="0"/>
          </a:p>
        </p:txBody>
      </p:sp>
      <p:pic>
        <p:nvPicPr>
          <p:cNvPr id="7171" name="Picture 3" descr="An illustration shows that when a person’s forehead hits a wall, brain trauma with diffuse axonal injury occurs. Under the skull layers, axon shear in the white matter occu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7594" y="3149669"/>
            <a:ext cx="3728811" cy="310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62972" y="6232655"/>
            <a:ext cx="1778051" cy="215444"/>
          </a:xfrm>
          <a:prstGeom prst="rect">
            <a:avLst/>
          </a:prstGeom>
          <a:noFill/>
        </p:spPr>
        <p:txBody>
          <a:bodyPr wrap="none" rtlCol="0">
            <a:spAutoFit/>
          </a:bodyPr>
          <a:lstStyle/>
          <a:p>
            <a:pPr algn="ctr"/>
            <a:r>
              <a:rPr lang="en-IN" sz="800" dirty="0">
                <a:solidFill>
                  <a:schemeClr val="bg1">
                    <a:lumMod val="50000"/>
                  </a:schemeClr>
                </a:solidFill>
                <a:latin typeface="Arial" pitchFamily="34" charset="0"/>
                <a:cs typeface="Arial" pitchFamily="34" charset="0"/>
              </a:rPr>
              <a:t>© </a:t>
            </a:r>
            <a:r>
              <a:rPr lang="en-IN" sz="800" dirty="0" err="1">
                <a:solidFill>
                  <a:schemeClr val="bg1">
                    <a:lumMod val="50000"/>
                  </a:schemeClr>
                </a:solidFill>
                <a:latin typeface="Arial" pitchFamily="34" charset="0"/>
                <a:cs typeface="Arial" pitchFamily="34" charset="0"/>
              </a:rPr>
              <a:t>Alila</a:t>
            </a:r>
            <a:r>
              <a:rPr lang="en-IN" sz="800" dirty="0">
                <a:solidFill>
                  <a:schemeClr val="bg1">
                    <a:lumMod val="50000"/>
                  </a:schemeClr>
                </a:solidFill>
                <a:latin typeface="Arial" pitchFamily="34" charset="0"/>
                <a:cs typeface="Arial" pitchFamily="34" charset="0"/>
              </a:rPr>
              <a:t> Medical Media/</a:t>
            </a:r>
            <a:r>
              <a:rPr lang="en-IN" sz="800" dirty="0" err="1">
                <a:solidFill>
                  <a:schemeClr val="bg1">
                    <a:lumMod val="50000"/>
                  </a:schemeClr>
                </a:solidFill>
                <a:latin typeface="Arial" pitchFamily="34" charset="0"/>
                <a:cs typeface="Arial" pitchFamily="34" charset="0"/>
              </a:rPr>
              <a:t>Shutterstock</a:t>
            </a:r>
            <a:endParaRPr lang="en-IN" sz="8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1687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Maltreatment </a:t>
            </a:r>
            <a:r>
              <a:rPr lang="en-US" sz="2000" dirty="0"/>
              <a:t>(6 of 10)</a:t>
            </a:r>
          </a:p>
        </p:txBody>
      </p:sp>
      <p:sp>
        <p:nvSpPr>
          <p:cNvPr id="9" name="Content Placeholder 8">
            <a:extLst>
              <a:ext uri="{FF2B5EF4-FFF2-40B4-BE49-F238E27FC236}">
                <a16:creationId xmlns:a16="http://schemas.microsoft.com/office/drawing/2014/main" id="{CCB99DFC-008D-431E-BDD0-147BC1236F0A}"/>
              </a:ext>
            </a:extLst>
          </p:cNvPr>
          <p:cNvSpPr>
            <a:spLocks noGrp="1"/>
          </p:cNvSpPr>
          <p:nvPr>
            <p:ph idx="1"/>
          </p:nvPr>
        </p:nvSpPr>
        <p:spPr>
          <a:xfrm>
            <a:off x="694373" y="1995847"/>
            <a:ext cx="7715250" cy="4699047"/>
          </a:xfrm>
        </p:spPr>
        <p:txBody>
          <a:bodyPr/>
          <a:lstStyle/>
          <a:p>
            <a:r>
              <a:rPr lang="en-US" dirty="0">
                <a:latin typeface="Minion Pro" panose="02040503050306020203" pitchFamily="18" charset="0"/>
              </a:rPr>
              <a:t>Burns</a:t>
            </a:r>
          </a:p>
          <a:p>
            <a:pPr lvl="1"/>
            <a:endParaRPr lang="en-US" dirty="0"/>
          </a:p>
        </p:txBody>
      </p:sp>
      <p:pic>
        <p:nvPicPr>
          <p:cNvPr id="8194" name="Picture 2" descr="A photo shows large, circular burn marks on a toddler’s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30" y="2775789"/>
            <a:ext cx="2327627" cy="31386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0800000" flipV="1">
            <a:off x="543652" y="5914408"/>
            <a:ext cx="2994981" cy="215444"/>
          </a:xfrm>
          <a:prstGeom prst="rect">
            <a:avLst/>
          </a:prstGeom>
        </p:spPr>
        <p:txBody>
          <a:bodyPr wrap="square">
            <a:spAutoFit/>
          </a:bodyPr>
          <a:lstStyle/>
          <a:p>
            <a:pPr algn="ctr"/>
            <a:r>
              <a:rPr lang="en-IN" sz="800" dirty="0">
                <a:solidFill>
                  <a:schemeClr val="bg1">
                    <a:lumMod val="50000"/>
                  </a:schemeClr>
                </a:solidFill>
                <a:latin typeface="Arial" pitchFamily="34" charset="0"/>
                <a:cs typeface="Arial" pitchFamily="34" charset="0"/>
              </a:rPr>
              <a:t>© </a:t>
            </a:r>
            <a:r>
              <a:rPr lang="en-IN" sz="800" dirty="0" err="1">
                <a:solidFill>
                  <a:schemeClr val="bg1">
                    <a:lumMod val="50000"/>
                  </a:schemeClr>
                </a:solidFill>
                <a:latin typeface="Arial" pitchFamily="34" charset="0"/>
                <a:cs typeface="Arial" pitchFamily="34" charset="0"/>
              </a:rPr>
              <a:t>Mediscan</a:t>
            </a:r>
            <a:r>
              <a:rPr lang="en-IN" sz="800" dirty="0">
                <a:solidFill>
                  <a:schemeClr val="bg1">
                    <a:lumMod val="50000"/>
                  </a:schemeClr>
                </a:solidFill>
                <a:latin typeface="Arial" pitchFamily="34" charset="0"/>
                <a:cs typeface="Arial" pitchFamily="34" charset="0"/>
              </a:rPr>
              <a:t>/</a:t>
            </a:r>
            <a:r>
              <a:rPr lang="en-IN" sz="800" dirty="0" err="1">
                <a:solidFill>
                  <a:schemeClr val="bg1">
                    <a:lumMod val="50000"/>
                  </a:schemeClr>
                </a:solidFill>
                <a:latin typeface="Arial" pitchFamily="34" charset="0"/>
                <a:cs typeface="Arial" pitchFamily="34" charset="0"/>
              </a:rPr>
              <a:t>Alamy</a:t>
            </a:r>
            <a:r>
              <a:rPr lang="en-IN" sz="800" dirty="0">
                <a:solidFill>
                  <a:schemeClr val="bg1">
                    <a:lumMod val="50000"/>
                  </a:schemeClr>
                </a:solidFill>
                <a:latin typeface="Arial" pitchFamily="34" charset="0"/>
                <a:cs typeface="Arial" pitchFamily="34" charset="0"/>
              </a:rPr>
              <a:t> Stock Photo</a:t>
            </a:r>
          </a:p>
        </p:txBody>
      </p:sp>
      <p:pic>
        <p:nvPicPr>
          <p:cNvPr id="8195" name="Picture 3" descr="A photo shows small, dark burn marks on a toddler’s forear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2703" y="2997936"/>
            <a:ext cx="4066920" cy="26943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74120" y="5698964"/>
            <a:ext cx="1804086" cy="215444"/>
          </a:xfrm>
          <a:prstGeom prst="rect">
            <a:avLst/>
          </a:prstGeom>
          <a:noFill/>
        </p:spPr>
        <p:txBody>
          <a:bodyPr wrap="square" rtlCol="0">
            <a:spAutoFit/>
          </a:bodyPr>
          <a:lstStyle/>
          <a:p>
            <a:pPr algn="ctr"/>
            <a:r>
              <a:rPr lang="en-IN" sz="800" dirty="0">
                <a:solidFill>
                  <a:schemeClr val="bg1">
                    <a:lumMod val="50000"/>
                  </a:schemeClr>
                </a:solidFill>
                <a:latin typeface="Arial" pitchFamily="34" charset="0"/>
                <a:cs typeface="Arial" pitchFamily="34" charset="0"/>
              </a:rPr>
              <a:t>© </a:t>
            </a:r>
            <a:r>
              <a:rPr lang="en-IN" sz="800" dirty="0" err="1">
                <a:solidFill>
                  <a:schemeClr val="bg1">
                    <a:lumMod val="50000"/>
                  </a:schemeClr>
                </a:solidFill>
                <a:latin typeface="Arial" pitchFamily="34" charset="0"/>
                <a:cs typeface="Arial" pitchFamily="34" charset="0"/>
              </a:rPr>
              <a:t>NataVilman</a:t>
            </a:r>
            <a:r>
              <a:rPr lang="en-IN" sz="800" dirty="0">
                <a:solidFill>
                  <a:schemeClr val="bg1">
                    <a:lumMod val="50000"/>
                  </a:schemeClr>
                </a:solidFill>
                <a:latin typeface="Arial" pitchFamily="34" charset="0"/>
                <a:cs typeface="Arial" pitchFamily="34" charset="0"/>
              </a:rPr>
              <a:t>/</a:t>
            </a:r>
            <a:r>
              <a:rPr lang="en-IN" sz="800" dirty="0" err="1">
                <a:solidFill>
                  <a:schemeClr val="bg1">
                    <a:lumMod val="50000"/>
                  </a:schemeClr>
                </a:solidFill>
                <a:latin typeface="Arial" pitchFamily="34" charset="0"/>
                <a:cs typeface="Arial" pitchFamily="34" charset="0"/>
              </a:rPr>
              <a:t>Shutterstock</a:t>
            </a:r>
            <a:endParaRPr lang="en-IN" sz="8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0756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88B3-87FC-4458-80D8-2EEC7B6F26B4}"/>
              </a:ext>
            </a:extLst>
          </p:cNvPr>
          <p:cNvSpPr>
            <a:spLocks noGrp="1"/>
          </p:cNvSpPr>
          <p:nvPr>
            <p:ph type="title"/>
          </p:nvPr>
        </p:nvSpPr>
        <p:spPr/>
        <p:txBody>
          <a:bodyPr/>
          <a:lstStyle/>
          <a:p>
            <a:r>
              <a:rPr lang="en-US" dirty="0"/>
              <a:t>Maltreatment (</a:t>
            </a:r>
            <a:r>
              <a:rPr lang="en-US" sz="2000" dirty="0"/>
              <a:t>7 of 10</a:t>
            </a:r>
            <a:r>
              <a:rPr lang="en-US" dirty="0"/>
              <a:t>)</a:t>
            </a:r>
          </a:p>
        </p:txBody>
      </p:sp>
      <p:sp>
        <p:nvSpPr>
          <p:cNvPr id="3" name="Content Placeholder 2">
            <a:extLst>
              <a:ext uri="{FF2B5EF4-FFF2-40B4-BE49-F238E27FC236}">
                <a16:creationId xmlns:a16="http://schemas.microsoft.com/office/drawing/2014/main" id="{932700DF-BAF6-4135-B98D-5DDB0DF242F8}"/>
              </a:ext>
            </a:extLst>
          </p:cNvPr>
          <p:cNvSpPr>
            <a:spLocks noGrp="1"/>
          </p:cNvSpPr>
          <p:nvPr>
            <p:ph idx="1"/>
          </p:nvPr>
        </p:nvSpPr>
        <p:spPr>
          <a:xfrm>
            <a:off x="694373" y="2220686"/>
            <a:ext cx="7715250" cy="3969232"/>
          </a:xfrm>
        </p:spPr>
        <p:txBody>
          <a:bodyPr/>
          <a:lstStyle/>
          <a:p>
            <a:r>
              <a:rPr lang="en-US" dirty="0">
                <a:latin typeface="Minion Pro"/>
              </a:rPr>
              <a:t>Scald burns</a:t>
            </a:r>
          </a:p>
          <a:p>
            <a:r>
              <a:rPr lang="en-US" dirty="0">
                <a:latin typeface="Minion Pro"/>
              </a:rPr>
              <a:t>Immersion scald burns</a:t>
            </a:r>
          </a:p>
        </p:txBody>
      </p:sp>
      <p:sp>
        <p:nvSpPr>
          <p:cNvPr id="5" name="Rectangle 4"/>
          <p:cNvSpPr/>
          <p:nvPr/>
        </p:nvSpPr>
        <p:spPr>
          <a:xfrm>
            <a:off x="5031624" y="5689133"/>
            <a:ext cx="2597389" cy="215444"/>
          </a:xfrm>
          <a:prstGeom prst="rect">
            <a:avLst/>
          </a:prstGeom>
        </p:spPr>
        <p:txBody>
          <a:bodyPr wrap="square">
            <a:spAutoFit/>
          </a:bodyPr>
          <a:lstStyle/>
          <a:p>
            <a:pPr algn="ctr"/>
            <a:r>
              <a:rPr lang="en-US" sz="800" dirty="0">
                <a:solidFill>
                  <a:schemeClr val="bg1">
                    <a:lumMod val="50000"/>
                  </a:schemeClr>
                </a:solidFill>
                <a:latin typeface="Arial" pitchFamily="34" charset="0"/>
                <a:cs typeface="Arial" pitchFamily="34" charset="0"/>
              </a:rPr>
              <a:t>Courtesy of Ron </a:t>
            </a:r>
            <a:r>
              <a:rPr lang="en-US" sz="800" dirty="0" err="1">
                <a:solidFill>
                  <a:schemeClr val="bg1">
                    <a:lumMod val="50000"/>
                  </a:schemeClr>
                </a:solidFill>
                <a:latin typeface="Arial" pitchFamily="34" charset="0"/>
                <a:cs typeface="Arial" pitchFamily="34" charset="0"/>
              </a:rPr>
              <a:t>Deickmann</a:t>
            </a:r>
            <a:r>
              <a:rPr lang="en-US" sz="800" dirty="0">
                <a:solidFill>
                  <a:schemeClr val="bg1">
                    <a:lumMod val="50000"/>
                  </a:schemeClr>
                </a:solidFill>
                <a:latin typeface="Arial" pitchFamily="34" charset="0"/>
                <a:cs typeface="Arial" pitchFamily="34" charset="0"/>
              </a:rPr>
              <a:t>, MD, FAAP.</a:t>
            </a:r>
            <a:endParaRPr lang="en-IN" sz="800" dirty="0">
              <a:solidFill>
                <a:schemeClr val="bg1">
                  <a:lumMod val="50000"/>
                </a:schemeClr>
              </a:solidFill>
              <a:latin typeface="Arial" pitchFamily="34" charset="0"/>
              <a:cs typeface="Arial" pitchFamily="34" charset="0"/>
            </a:endParaRPr>
          </a:p>
        </p:txBody>
      </p:sp>
      <p:pic>
        <p:nvPicPr>
          <p:cNvPr id="4" name="Picture 3" descr="A photo shows scald burns on a toddler's vulv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478" y="2721472"/>
            <a:ext cx="4525683" cy="2967661"/>
          </a:xfrm>
          <a:prstGeom prst="rect">
            <a:avLst/>
          </a:prstGeom>
        </p:spPr>
      </p:pic>
    </p:spTree>
    <p:extLst>
      <p:ext uri="{BB962C8B-B14F-4D97-AF65-F5344CB8AC3E}">
        <p14:creationId xmlns:p14="http://schemas.microsoft.com/office/powerpoint/2010/main" val="180857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C4A4-8063-48AE-9A1E-C2098EBF6BA2}"/>
              </a:ext>
            </a:extLst>
          </p:cNvPr>
          <p:cNvSpPr>
            <a:spLocks noGrp="1"/>
          </p:cNvSpPr>
          <p:nvPr>
            <p:ph type="title"/>
          </p:nvPr>
        </p:nvSpPr>
        <p:spPr>
          <a:xfrm>
            <a:off x="0" y="1097280"/>
            <a:ext cx="8516541" cy="960120"/>
          </a:xfrm>
        </p:spPr>
        <p:txBody>
          <a:bodyPr>
            <a:normAutofit/>
          </a:bodyPr>
          <a:lstStyle/>
          <a:p>
            <a:r>
              <a:rPr lang="en-US" dirty="0">
                <a:latin typeface="Montserrat ExtraBold"/>
              </a:rPr>
              <a:t>Maltreatment </a:t>
            </a:r>
            <a:r>
              <a:rPr lang="en-US" sz="2000" dirty="0">
                <a:latin typeface="Montserrat ExtraBold"/>
              </a:rPr>
              <a:t>(8 of 10)</a:t>
            </a:r>
          </a:p>
        </p:txBody>
      </p:sp>
      <p:sp>
        <p:nvSpPr>
          <p:cNvPr id="17" name="Content Placeholder 16">
            <a:extLst>
              <a:ext uri="{FF2B5EF4-FFF2-40B4-BE49-F238E27FC236}">
                <a16:creationId xmlns:a16="http://schemas.microsoft.com/office/drawing/2014/main" id="{5DA13514-2C9D-4305-BEFD-B0D437547DE1}"/>
              </a:ext>
            </a:extLst>
          </p:cNvPr>
          <p:cNvSpPr>
            <a:spLocks noGrp="1"/>
          </p:cNvSpPr>
          <p:nvPr>
            <p:ph sz="quarter" idx="4"/>
          </p:nvPr>
        </p:nvSpPr>
        <p:spPr>
          <a:xfrm>
            <a:off x="511279" y="2493055"/>
            <a:ext cx="3887391" cy="2111602"/>
          </a:xfrm>
        </p:spPr>
        <p:txBody>
          <a:bodyPr/>
          <a:lstStyle/>
          <a:p>
            <a:r>
              <a:rPr lang="en-US" dirty="0"/>
              <a:t>Pediatric human trafficking</a:t>
            </a:r>
          </a:p>
        </p:txBody>
      </p:sp>
      <p:pic>
        <p:nvPicPr>
          <p:cNvPr id="10242" name="Picture 2" descr="A photo shows a teenage girl sitting on a sidewalk and holding out a sign with the text, I’m not for s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210" y="2463073"/>
            <a:ext cx="4532029" cy="30213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00006" y="5484425"/>
            <a:ext cx="2624436" cy="215444"/>
          </a:xfrm>
          <a:prstGeom prst="rect">
            <a:avLst/>
          </a:prstGeom>
          <a:noFill/>
        </p:spPr>
        <p:txBody>
          <a:bodyPr wrap="none" rtlCol="0">
            <a:spAutoFit/>
          </a:bodyPr>
          <a:lstStyle/>
          <a:p>
            <a:pPr algn="ctr"/>
            <a:r>
              <a:rPr lang="en-IN" sz="800" dirty="0">
                <a:solidFill>
                  <a:schemeClr val="bg1">
                    <a:lumMod val="50000"/>
                  </a:schemeClr>
                </a:solidFill>
                <a:latin typeface="Arial" pitchFamily="34" charset="0"/>
                <a:cs typeface="Arial" pitchFamily="34" charset="0"/>
              </a:rPr>
              <a:t>© </a:t>
            </a:r>
            <a:r>
              <a:rPr lang="en-IN" sz="800" dirty="0" err="1">
                <a:solidFill>
                  <a:schemeClr val="bg1">
                    <a:lumMod val="50000"/>
                  </a:schemeClr>
                </a:solidFill>
                <a:latin typeface="Arial" pitchFamily="34" charset="0"/>
                <a:cs typeface="Arial" pitchFamily="34" charset="0"/>
              </a:rPr>
              <a:t>filadendron</a:t>
            </a:r>
            <a:r>
              <a:rPr lang="en-IN" sz="800" dirty="0">
                <a:solidFill>
                  <a:schemeClr val="bg1">
                    <a:lumMod val="50000"/>
                  </a:schemeClr>
                </a:solidFill>
                <a:latin typeface="Arial" pitchFamily="34" charset="0"/>
                <a:cs typeface="Arial" pitchFamily="34" charset="0"/>
              </a:rPr>
              <a:t>/</a:t>
            </a:r>
            <a:r>
              <a:rPr lang="en-IN" sz="800" dirty="0" err="1">
                <a:solidFill>
                  <a:schemeClr val="bg1">
                    <a:lumMod val="50000"/>
                  </a:schemeClr>
                </a:solidFill>
                <a:latin typeface="Arial" pitchFamily="34" charset="0"/>
                <a:cs typeface="Arial" pitchFamily="34" charset="0"/>
              </a:rPr>
              <a:t>iStock</a:t>
            </a:r>
            <a:r>
              <a:rPr lang="en-IN" sz="800" dirty="0">
                <a:solidFill>
                  <a:schemeClr val="bg1">
                    <a:lumMod val="50000"/>
                  </a:schemeClr>
                </a:solidFill>
                <a:latin typeface="Arial" pitchFamily="34" charset="0"/>
                <a:cs typeface="Arial" pitchFamily="34" charset="0"/>
              </a:rPr>
              <a:t>/Getty Images Plus/Getty Images</a:t>
            </a:r>
          </a:p>
        </p:txBody>
      </p:sp>
    </p:spTree>
    <p:extLst>
      <p:ext uri="{BB962C8B-B14F-4D97-AF65-F5344CB8AC3E}">
        <p14:creationId xmlns:p14="http://schemas.microsoft.com/office/powerpoint/2010/main" val="130461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C4A4-8063-48AE-9A1E-C2098EBF6BA2}"/>
              </a:ext>
            </a:extLst>
          </p:cNvPr>
          <p:cNvSpPr>
            <a:spLocks noGrp="1"/>
          </p:cNvSpPr>
          <p:nvPr>
            <p:ph type="title"/>
          </p:nvPr>
        </p:nvSpPr>
        <p:spPr/>
        <p:txBody>
          <a:bodyPr/>
          <a:lstStyle/>
          <a:p>
            <a:r>
              <a:rPr lang="en-US" dirty="0">
                <a:latin typeface="Montserrat ExtraBold"/>
              </a:rPr>
              <a:t>Maltreatment </a:t>
            </a:r>
            <a:r>
              <a:rPr lang="en-US" sz="2000" dirty="0">
                <a:latin typeface="Montserrat ExtraBold"/>
              </a:rPr>
              <a:t>(9 of 10)</a:t>
            </a:r>
          </a:p>
        </p:txBody>
      </p:sp>
      <p:sp>
        <p:nvSpPr>
          <p:cNvPr id="3" name="Content Placeholder 2">
            <a:extLst>
              <a:ext uri="{FF2B5EF4-FFF2-40B4-BE49-F238E27FC236}">
                <a16:creationId xmlns:a16="http://schemas.microsoft.com/office/drawing/2014/main" id="{14ADEB95-DBFB-44D7-B493-B58A3CCD74FB}"/>
              </a:ext>
            </a:extLst>
          </p:cNvPr>
          <p:cNvSpPr>
            <a:spLocks noGrp="1"/>
          </p:cNvSpPr>
          <p:nvPr>
            <p:ph idx="1"/>
          </p:nvPr>
        </p:nvSpPr>
        <p:spPr>
          <a:xfrm>
            <a:off x="694373" y="2075161"/>
            <a:ext cx="7715250" cy="4369181"/>
          </a:xfrm>
        </p:spPr>
        <p:txBody>
          <a:bodyPr/>
          <a:lstStyle/>
          <a:p>
            <a:r>
              <a:rPr lang="en-US" dirty="0">
                <a:latin typeface="Minion Pro"/>
              </a:rPr>
              <a:t>Signs mistaken for abuse</a:t>
            </a:r>
          </a:p>
          <a:p>
            <a:pPr lvl="1"/>
            <a:r>
              <a:rPr lang="en-US" dirty="0">
                <a:latin typeface="Minion Pro"/>
              </a:rPr>
              <a:t>Mongolian spots</a:t>
            </a:r>
          </a:p>
          <a:p>
            <a:pPr lvl="1"/>
            <a:r>
              <a:rPr lang="en-US" dirty="0">
                <a:latin typeface="Minion Pro"/>
              </a:rPr>
              <a:t>Cao Gio (“catch the wind”)/Gua Sha/Kerikan</a:t>
            </a:r>
          </a:p>
          <a:p>
            <a:pPr lvl="1"/>
            <a:r>
              <a:rPr lang="en-US" dirty="0">
                <a:latin typeface="Minion Pro"/>
              </a:rPr>
              <a:t>Cupping </a:t>
            </a:r>
          </a:p>
          <a:p>
            <a:pPr lvl="1"/>
            <a:r>
              <a:rPr lang="en-US" dirty="0">
                <a:latin typeface="Minion Pro"/>
              </a:rPr>
              <a:t>Phytophotodermatitis </a:t>
            </a:r>
          </a:p>
          <a:p>
            <a:pPr marL="457200" lvl="1" indent="0">
              <a:buNone/>
            </a:pPr>
            <a:endParaRPr lang="en-US" dirty="0">
              <a:latin typeface="Minion Pro"/>
            </a:endParaRPr>
          </a:p>
          <a:p>
            <a:pPr lvl="0"/>
            <a:endParaRPr lang="en-US" dirty="0"/>
          </a:p>
          <a:p>
            <a:endParaRPr lang="en-US" dirty="0"/>
          </a:p>
        </p:txBody>
      </p:sp>
      <p:sp>
        <p:nvSpPr>
          <p:cNvPr id="7" name="TextBox 6"/>
          <p:cNvSpPr txBox="1"/>
          <p:nvPr/>
        </p:nvSpPr>
        <p:spPr>
          <a:xfrm>
            <a:off x="802730" y="5962373"/>
            <a:ext cx="2531836" cy="215444"/>
          </a:xfrm>
          <a:prstGeom prst="rect">
            <a:avLst/>
          </a:prstGeom>
          <a:noFill/>
        </p:spPr>
        <p:txBody>
          <a:bodyPr wrap="square" rtlCol="0">
            <a:spAutoFit/>
          </a:bodyPr>
          <a:lstStyle/>
          <a:p>
            <a:pPr algn="ctr"/>
            <a:r>
              <a:rPr lang="en-US" sz="800" dirty="0">
                <a:solidFill>
                  <a:schemeClr val="bg1">
                    <a:lumMod val="50000"/>
                  </a:schemeClr>
                </a:solidFill>
                <a:latin typeface="Arial" pitchFamily="34" charset="0"/>
                <a:cs typeface="Arial" pitchFamily="34" charset="0"/>
              </a:rPr>
              <a:t>Courtesy of the American Academy of Pediatrics</a:t>
            </a:r>
            <a:endParaRPr lang="en-IN" sz="800" dirty="0">
              <a:solidFill>
                <a:schemeClr val="bg1">
                  <a:lumMod val="50000"/>
                </a:schemeClr>
              </a:solidFill>
              <a:latin typeface="Arial" pitchFamily="34" charset="0"/>
              <a:cs typeface="Arial" pitchFamily="34" charset="0"/>
            </a:endParaRPr>
          </a:p>
        </p:txBody>
      </p:sp>
      <p:sp>
        <p:nvSpPr>
          <p:cNvPr id="8" name="TextBox 7"/>
          <p:cNvSpPr txBox="1"/>
          <p:nvPr/>
        </p:nvSpPr>
        <p:spPr>
          <a:xfrm>
            <a:off x="3719960" y="5944683"/>
            <a:ext cx="2391244" cy="215444"/>
          </a:xfrm>
          <a:prstGeom prst="rect">
            <a:avLst/>
          </a:prstGeom>
          <a:noFill/>
        </p:spPr>
        <p:txBody>
          <a:bodyPr wrap="square" rtlCol="0">
            <a:spAutoFit/>
          </a:bodyPr>
          <a:lstStyle/>
          <a:p>
            <a:pPr algn="ctr"/>
            <a:r>
              <a:rPr lang="en-US" sz="800" dirty="0">
                <a:solidFill>
                  <a:schemeClr val="bg1">
                    <a:lumMod val="50000"/>
                  </a:schemeClr>
                </a:solidFill>
                <a:latin typeface="Arial" pitchFamily="34" charset="0"/>
                <a:cs typeface="Arial" pitchFamily="34" charset="0"/>
              </a:rPr>
              <a:t>Courtesy of the American Academy of Pediatrics</a:t>
            </a:r>
            <a:endParaRPr lang="en-IN" sz="800" dirty="0">
              <a:solidFill>
                <a:schemeClr val="bg1">
                  <a:lumMod val="50000"/>
                </a:schemeClr>
              </a:solidFill>
              <a:latin typeface="Arial" pitchFamily="34" charset="0"/>
              <a:cs typeface="Arial" pitchFamily="34" charset="0"/>
            </a:endParaRPr>
          </a:p>
        </p:txBody>
      </p:sp>
      <p:sp>
        <p:nvSpPr>
          <p:cNvPr id="9" name="TextBox 8"/>
          <p:cNvSpPr txBox="1"/>
          <p:nvPr/>
        </p:nvSpPr>
        <p:spPr>
          <a:xfrm>
            <a:off x="6409707" y="6249275"/>
            <a:ext cx="1999916" cy="338554"/>
          </a:xfrm>
          <a:prstGeom prst="rect">
            <a:avLst/>
          </a:prstGeom>
          <a:noFill/>
        </p:spPr>
        <p:txBody>
          <a:bodyPr wrap="square" rtlCol="0">
            <a:spAutoFit/>
          </a:bodyPr>
          <a:lstStyle/>
          <a:p>
            <a:pPr algn="ctr"/>
            <a:r>
              <a:rPr lang="en-US" sz="800" dirty="0">
                <a:solidFill>
                  <a:schemeClr val="bg1">
                    <a:lumMod val="50000"/>
                  </a:schemeClr>
                </a:solidFill>
                <a:latin typeface="Arial" pitchFamily="34" charset="0"/>
                <a:cs typeface="Arial" pitchFamily="34" charset="0"/>
              </a:rPr>
              <a:t>Courtesy of the American Academy of Pediatrics.</a:t>
            </a:r>
            <a:endParaRPr lang="en-IN" sz="800" dirty="0">
              <a:solidFill>
                <a:schemeClr val="bg1">
                  <a:lumMod val="50000"/>
                </a:schemeClr>
              </a:solidFill>
              <a:latin typeface="Arial" pitchFamily="34" charset="0"/>
              <a:cs typeface="Arial" pitchFamily="34" charset="0"/>
            </a:endParaRPr>
          </a:p>
        </p:txBody>
      </p:sp>
      <p:pic>
        <p:nvPicPr>
          <p:cNvPr id="4" name="Picture 3" descr="A photo shows marks on a toddler's leg. The skin in the area of the mark has become dar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85" y="4137856"/>
            <a:ext cx="2238527" cy="1794484"/>
          </a:xfrm>
          <a:prstGeom prst="rect">
            <a:avLst/>
          </a:prstGeom>
        </p:spPr>
      </p:pic>
      <p:pic>
        <p:nvPicPr>
          <p:cNvPr id="5" name="Picture 4" descr="A photo shows large, round marks on a child's ba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611" y="4242746"/>
            <a:ext cx="2551121" cy="1672866"/>
          </a:xfrm>
          <a:prstGeom prst="rect">
            <a:avLst/>
          </a:prstGeom>
        </p:spPr>
      </p:pic>
      <p:pic>
        <p:nvPicPr>
          <p:cNvPr id="6" name="Picture 5" descr="A photo shows wide lines on a toddler's bac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3252" y="3909084"/>
            <a:ext cx="1551363" cy="2340191"/>
          </a:xfrm>
          <a:prstGeom prst="rect">
            <a:avLst/>
          </a:prstGeom>
        </p:spPr>
      </p:pic>
    </p:spTree>
    <p:extLst>
      <p:ext uri="{BB962C8B-B14F-4D97-AF65-F5344CB8AC3E}">
        <p14:creationId xmlns:p14="http://schemas.microsoft.com/office/powerpoint/2010/main" val="153556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ontserrat ExtraBold"/>
              </a:rPr>
              <a:t>Maltreatment </a:t>
            </a:r>
            <a:r>
              <a:rPr lang="en-US" sz="2000" dirty="0">
                <a:latin typeface="Montserrat ExtraBold"/>
              </a:rPr>
              <a:t>(10 of 10)</a:t>
            </a:r>
          </a:p>
        </p:txBody>
      </p:sp>
      <p:sp>
        <p:nvSpPr>
          <p:cNvPr id="3" name="Content Placeholder 2"/>
          <p:cNvSpPr>
            <a:spLocks noGrp="1"/>
          </p:cNvSpPr>
          <p:nvPr>
            <p:ph idx="1"/>
          </p:nvPr>
        </p:nvSpPr>
        <p:spPr>
          <a:xfrm>
            <a:off x="727031" y="2205990"/>
            <a:ext cx="7715250" cy="3714750"/>
          </a:xfrm>
        </p:spPr>
        <p:txBody>
          <a:bodyPr/>
          <a:lstStyle/>
          <a:p>
            <a:r>
              <a:rPr lang="en-US" dirty="0">
                <a:latin typeface="Minion Pro"/>
              </a:rPr>
              <a:t>Reporting</a:t>
            </a:r>
          </a:p>
          <a:p>
            <a:pPr lvl="1"/>
            <a:r>
              <a:rPr lang="en-US" dirty="0">
                <a:latin typeface="Minion Pro"/>
              </a:rPr>
              <a:t>History taking</a:t>
            </a:r>
          </a:p>
          <a:p>
            <a:pPr lvl="1"/>
            <a:r>
              <a:rPr lang="en-US" dirty="0">
                <a:latin typeface="Minion Pro"/>
              </a:rPr>
              <a:t>Mandated reporting</a:t>
            </a:r>
          </a:p>
          <a:p>
            <a:endParaRPr lang="en-US" dirty="0"/>
          </a:p>
        </p:txBody>
      </p:sp>
      <p:pic>
        <p:nvPicPr>
          <p:cNvPr id="12290" name="Picture 2" descr="A photo shows a toddler looking intently at his teddy b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037" y="2375060"/>
            <a:ext cx="5003324" cy="33766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0696" y="5751669"/>
            <a:ext cx="4142005" cy="215444"/>
          </a:xfrm>
          <a:prstGeom prst="rect">
            <a:avLst/>
          </a:prstGeom>
          <a:noFill/>
        </p:spPr>
        <p:txBody>
          <a:bodyPr wrap="square" rtlCol="0">
            <a:spAutoFit/>
          </a:bodyPr>
          <a:lstStyle/>
          <a:p>
            <a:pPr algn="ctr"/>
            <a:r>
              <a:rPr lang="en-IN" sz="800" dirty="0">
                <a:solidFill>
                  <a:schemeClr val="bg1">
                    <a:lumMod val="50000"/>
                  </a:schemeClr>
                </a:solidFill>
                <a:latin typeface="Arial" pitchFamily="34" charset="0"/>
                <a:cs typeface="Arial" pitchFamily="34" charset="0"/>
              </a:rPr>
              <a:t>© </a:t>
            </a:r>
            <a:r>
              <a:rPr lang="en-IN" sz="800" dirty="0" err="1">
                <a:solidFill>
                  <a:schemeClr val="bg1">
                    <a:lumMod val="50000"/>
                  </a:schemeClr>
                </a:solidFill>
                <a:latin typeface="Arial" pitchFamily="34" charset="0"/>
                <a:cs typeface="Arial" pitchFamily="34" charset="0"/>
              </a:rPr>
              <a:t>twomeows</a:t>
            </a:r>
            <a:r>
              <a:rPr lang="en-IN" sz="800" dirty="0">
                <a:solidFill>
                  <a:schemeClr val="bg1">
                    <a:lumMod val="50000"/>
                  </a:schemeClr>
                </a:solidFill>
                <a:latin typeface="Arial" pitchFamily="34" charset="0"/>
                <a:cs typeface="Arial" pitchFamily="34" charset="0"/>
              </a:rPr>
              <a:t>/Moment/Getty Images</a:t>
            </a:r>
          </a:p>
        </p:txBody>
      </p:sp>
    </p:spTree>
    <p:extLst>
      <p:ext uri="{BB962C8B-B14F-4D97-AF65-F5344CB8AC3E}">
        <p14:creationId xmlns:p14="http://schemas.microsoft.com/office/powerpoint/2010/main" val="233857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a:rPr>
              <a:t>Case Study 1</a:t>
            </a:r>
          </a:p>
        </p:txBody>
      </p:sp>
      <p:sp>
        <p:nvSpPr>
          <p:cNvPr id="3" name="Content Placeholder 2"/>
          <p:cNvSpPr>
            <a:spLocks noGrp="1"/>
          </p:cNvSpPr>
          <p:nvPr>
            <p:ph idx="1"/>
          </p:nvPr>
        </p:nvSpPr>
        <p:spPr>
          <a:xfrm>
            <a:off x="694373" y="2194559"/>
            <a:ext cx="7715250" cy="3407607"/>
          </a:xfrm>
        </p:spPr>
        <p:txBody>
          <a:bodyPr>
            <a:normAutofit/>
          </a:bodyPr>
          <a:lstStyle/>
          <a:p>
            <a:pPr marL="292100" indent="-292100"/>
            <a:r>
              <a:rPr lang="en-US" dirty="0">
                <a:latin typeface="Minion Pro"/>
              </a:rPr>
              <a:t>Dispatch</a:t>
            </a:r>
          </a:p>
          <a:p>
            <a:pPr marL="749300" lvl="1" indent="-457200">
              <a:buSzPct val="80000"/>
            </a:pPr>
            <a:r>
              <a:rPr lang="en-US" dirty="0">
                <a:latin typeface="Minion Pro"/>
              </a:rPr>
              <a:t>You are dispatched to a private residence for a 3-month-old unresponsive female. It is a cool fall afternoon with an outside temperature of 56</a:t>
            </a:r>
            <a:r>
              <a:rPr lang="en-US" b="1" dirty="0">
                <a:latin typeface="Minion Pro"/>
              </a:rPr>
              <a:t>°</a:t>
            </a:r>
            <a:r>
              <a:rPr lang="en-US" dirty="0">
                <a:latin typeface="Minion Pro"/>
              </a:rPr>
              <a:t>F (13.3</a:t>
            </a:r>
            <a:r>
              <a:rPr lang="en-US" b="1" dirty="0">
                <a:latin typeface="Minion Pro"/>
              </a:rPr>
              <a:t>°</a:t>
            </a:r>
            <a:r>
              <a:rPr lang="en-US" dirty="0">
                <a:latin typeface="Minion Pro"/>
              </a:rPr>
              <a:t>C).</a:t>
            </a:r>
          </a:p>
          <a:p>
            <a:pPr marL="749300" lvl="1" indent="-457200">
              <a:buSzPct val="80000"/>
            </a:pPr>
            <a:endParaRPr lang="en-US" dirty="0"/>
          </a:p>
          <a:p>
            <a:pPr marL="0" indent="0" algn="ctr">
              <a:buNone/>
            </a:pPr>
            <a:endParaRPr lang="en-US" i="1" dirty="0"/>
          </a:p>
          <a:p>
            <a:pPr marL="0" indent="0" algn="ctr">
              <a:buNone/>
            </a:pPr>
            <a:endParaRPr lang="en-US" i="1" dirty="0"/>
          </a:p>
        </p:txBody>
      </p:sp>
    </p:spTree>
    <p:extLst>
      <p:ext uri="{BB962C8B-B14F-4D97-AF65-F5344CB8AC3E}">
        <p14:creationId xmlns:p14="http://schemas.microsoft.com/office/powerpoint/2010/main" val="410615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Observations</a:t>
            </a:r>
          </a:p>
        </p:txBody>
      </p:sp>
      <p:sp>
        <p:nvSpPr>
          <p:cNvPr id="12" name="TextBox 11">
            <a:extLst>
              <a:ext uri="{FF2B5EF4-FFF2-40B4-BE49-F238E27FC236}">
                <a16:creationId xmlns:a16="http://schemas.microsoft.com/office/drawing/2014/main" id="{85FDE325-0FB1-4637-BA7A-65DFF4AE9821}"/>
              </a:ext>
            </a:extLst>
          </p:cNvPr>
          <p:cNvSpPr txBox="1"/>
          <p:nvPr/>
        </p:nvSpPr>
        <p:spPr>
          <a:xfrm>
            <a:off x="4961656" y="5486913"/>
            <a:ext cx="3557842" cy="461665"/>
          </a:xfrm>
          <a:prstGeom prst="rect">
            <a:avLst/>
          </a:prstGeom>
          <a:noFill/>
        </p:spPr>
        <p:txBody>
          <a:bodyPr wrap="square" rtlCol="0">
            <a:spAutoFit/>
          </a:bodyPr>
          <a:lstStyle/>
          <a:p>
            <a:pPr algn="ctr"/>
            <a:r>
              <a:rPr lang="en-US" sz="800" dirty="0">
                <a:solidFill>
                  <a:schemeClr val="bg1">
                    <a:lumMod val="50000"/>
                  </a:schemeClr>
                </a:solidFill>
                <a:latin typeface="Arial" pitchFamily="34" charset="0"/>
                <a:cs typeface="Arial" pitchFamily="34" charset="0"/>
              </a:rPr>
              <a:t>Used with permission of the American Academy of Pediatrics, Pediatric Education for </a:t>
            </a:r>
            <a:r>
              <a:rPr lang="en-US" sz="800" dirty="0" err="1">
                <a:solidFill>
                  <a:schemeClr val="bg1">
                    <a:lumMod val="50000"/>
                  </a:schemeClr>
                </a:solidFill>
                <a:latin typeface="Arial" pitchFamily="34" charset="0"/>
                <a:cs typeface="Arial" pitchFamily="34" charset="0"/>
              </a:rPr>
              <a:t>Prehospital</a:t>
            </a:r>
            <a:r>
              <a:rPr lang="en-US" sz="800" dirty="0">
                <a:solidFill>
                  <a:schemeClr val="bg1">
                    <a:lumMod val="50000"/>
                  </a:schemeClr>
                </a:solidFill>
                <a:latin typeface="Arial" pitchFamily="34" charset="0"/>
                <a:cs typeface="Arial" pitchFamily="34" charset="0"/>
              </a:rPr>
              <a:t> Professionals, © American Academy of Pediatrics, 2000</a:t>
            </a:r>
          </a:p>
        </p:txBody>
      </p:sp>
      <p:pic>
        <p:nvPicPr>
          <p:cNvPr id="13314" name="Picture 2" descr="A photo shows an infant lying supine, scrunching its face, and cry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40" y="2396812"/>
            <a:ext cx="3838203" cy="28368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5339" y="5233632"/>
            <a:ext cx="3838203" cy="215444"/>
          </a:xfrm>
          <a:prstGeom prst="rect">
            <a:avLst/>
          </a:prstGeom>
          <a:noFill/>
        </p:spPr>
        <p:txBody>
          <a:bodyPr wrap="square" rtlCol="0">
            <a:spAutoFit/>
          </a:bodyPr>
          <a:lstStyle/>
          <a:p>
            <a:pPr algn="ctr"/>
            <a:r>
              <a:rPr lang="en-IN" sz="800" dirty="0">
                <a:solidFill>
                  <a:schemeClr val="bg1">
                    <a:lumMod val="50000"/>
                  </a:schemeClr>
                </a:solidFill>
                <a:latin typeface="Arial" pitchFamily="34" charset="0"/>
                <a:cs typeface="Arial" pitchFamily="34" charset="0"/>
              </a:rPr>
              <a:t>© Master the moment/</a:t>
            </a:r>
            <a:r>
              <a:rPr lang="en-IN" sz="800" dirty="0" err="1">
                <a:solidFill>
                  <a:schemeClr val="bg1">
                    <a:lumMod val="50000"/>
                  </a:schemeClr>
                </a:solidFill>
                <a:latin typeface="Arial" pitchFamily="34" charset="0"/>
                <a:cs typeface="Arial" pitchFamily="34" charset="0"/>
              </a:rPr>
              <a:t>Shutterstock</a:t>
            </a:r>
            <a:endParaRPr lang="en-IN" sz="800" dirty="0">
              <a:solidFill>
                <a:schemeClr val="bg1">
                  <a:lumMod val="50000"/>
                </a:schemeClr>
              </a:solidFill>
              <a:latin typeface="Arial" pitchFamily="34" charset="0"/>
              <a:cs typeface="Arial" pitchFamily="34" charset="0"/>
            </a:endParaRPr>
          </a:p>
        </p:txBody>
      </p:sp>
      <p:pic>
        <p:nvPicPr>
          <p:cNvPr id="1026" name="Picture 2" descr="The illustration depicts a triangle that is distinguished into three parts labeling the observations as follows. Appearance: Unresponsive. Work of Breathing: Agonal. Circulation to skin: Cyanotic." title="An illustration shows the initial observations in a child."/>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961656" y="2308277"/>
            <a:ext cx="3557842" cy="317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a:rPr>
              <a:t>Discussion</a:t>
            </a:r>
          </a:p>
        </p:txBody>
      </p:sp>
      <p:sp>
        <p:nvSpPr>
          <p:cNvPr id="3" name="Content Placeholder 2"/>
          <p:cNvSpPr>
            <a:spLocks noGrp="1"/>
          </p:cNvSpPr>
          <p:nvPr>
            <p:ph idx="1"/>
          </p:nvPr>
        </p:nvSpPr>
        <p:spPr>
          <a:xfrm>
            <a:off x="694373" y="2235638"/>
            <a:ext cx="7715250" cy="3209513"/>
          </a:xfrm>
        </p:spPr>
        <p:txBody>
          <a:bodyPr>
            <a:normAutofit/>
          </a:bodyPr>
          <a:lstStyle/>
          <a:p>
            <a:r>
              <a:rPr lang="en-US" dirty="0">
                <a:latin typeface="Minion Pro"/>
              </a:rPr>
              <a:t>Does the couple’s story sound credible?</a:t>
            </a:r>
          </a:p>
          <a:p>
            <a:r>
              <a:rPr lang="en-US" dirty="0">
                <a:latin typeface="Minion Pro"/>
              </a:rPr>
              <a:t>What are risk factors for child abuse?</a:t>
            </a:r>
          </a:p>
        </p:txBody>
      </p:sp>
    </p:spTree>
    <p:extLst>
      <p:ext uri="{BB962C8B-B14F-4D97-AF65-F5344CB8AC3E}">
        <p14:creationId xmlns:p14="http://schemas.microsoft.com/office/powerpoint/2010/main" val="348716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a:rPr>
              <a:t>Primary Survey</a:t>
            </a:r>
            <a:endParaRPr lang="en-US" sz="3600" dirty="0">
              <a:latin typeface="Montserrat ExtraBold"/>
            </a:endParaRPr>
          </a:p>
        </p:txBody>
      </p:sp>
      <p:sp>
        <p:nvSpPr>
          <p:cNvPr id="3" name="Content Placeholder 2"/>
          <p:cNvSpPr>
            <a:spLocks noGrp="1"/>
          </p:cNvSpPr>
          <p:nvPr>
            <p:ph idx="1"/>
          </p:nvPr>
        </p:nvSpPr>
        <p:spPr>
          <a:xfrm>
            <a:off x="931153" y="2032992"/>
            <a:ext cx="7029506" cy="3424530"/>
          </a:xfrm>
        </p:spPr>
        <p:txBody>
          <a:bodyPr>
            <a:normAutofit/>
          </a:bodyPr>
          <a:lstStyle/>
          <a:p>
            <a:pPr marL="285750" lvl="2" indent="-285750">
              <a:spcBef>
                <a:spcPts val="750"/>
              </a:spcBef>
              <a:buFont typeface="Wingdings" pitchFamily="2" charset="2"/>
              <a:buChar char="§"/>
            </a:pPr>
            <a:r>
              <a:rPr lang="en-US" sz="2100" dirty="0">
                <a:latin typeface="Minion Pro"/>
              </a:rPr>
              <a:t>Primary survey</a:t>
            </a:r>
          </a:p>
          <a:p>
            <a:pPr marL="685800" lvl="3" indent="-342900">
              <a:spcBef>
                <a:spcPts val="750"/>
              </a:spcBef>
              <a:buSzPct val="80000"/>
            </a:pPr>
            <a:r>
              <a:rPr lang="en-US" sz="1800" b="1" dirty="0">
                <a:latin typeface="Minion Pro"/>
              </a:rPr>
              <a:t>X </a:t>
            </a:r>
            <a:r>
              <a:rPr lang="en-US" sz="1800" dirty="0">
                <a:latin typeface="Minion Pro"/>
              </a:rPr>
              <a:t>‒ No bleeding found</a:t>
            </a:r>
            <a:r>
              <a:rPr lang="en-US" sz="1800" dirty="0">
                <a:solidFill>
                  <a:srgbClr val="FF0000"/>
                </a:solidFill>
                <a:latin typeface="Minion Pro"/>
              </a:rPr>
              <a:t>.</a:t>
            </a:r>
          </a:p>
          <a:p>
            <a:pPr marL="685800" lvl="3" indent="-342900">
              <a:spcBef>
                <a:spcPts val="750"/>
              </a:spcBef>
              <a:buSzPct val="80000"/>
            </a:pPr>
            <a:r>
              <a:rPr lang="en-US" sz="1800" b="1" dirty="0">
                <a:latin typeface="Minion Pro"/>
              </a:rPr>
              <a:t>A</a:t>
            </a:r>
            <a:r>
              <a:rPr lang="en-US" sz="1800" dirty="0">
                <a:latin typeface="Minion Pro"/>
              </a:rPr>
              <a:t> ‒ Patent</a:t>
            </a:r>
          </a:p>
          <a:p>
            <a:pPr marL="685800" lvl="3" indent="-342900">
              <a:spcBef>
                <a:spcPts val="750"/>
              </a:spcBef>
              <a:buSzPct val="80000"/>
              <a:defRPr/>
            </a:pPr>
            <a:r>
              <a:rPr lang="en-US" sz="1800" b="1" dirty="0">
                <a:latin typeface="Minion Pro"/>
              </a:rPr>
              <a:t>B </a:t>
            </a:r>
            <a:r>
              <a:rPr lang="en-US" sz="1800" dirty="0">
                <a:latin typeface="Minion Pro"/>
              </a:rPr>
              <a:t>‒ Agonal</a:t>
            </a:r>
          </a:p>
          <a:p>
            <a:pPr marL="685800" lvl="3" indent="-342900">
              <a:spcBef>
                <a:spcPts val="750"/>
              </a:spcBef>
              <a:buSzPct val="80000"/>
            </a:pPr>
            <a:r>
              <a:rPr lang="en-US" sz="1800" b="1" dirty="0">
                <a:latin typeface="Minion Pro"/>
              </a:rPr>
              <a:t>C</a:t>
            </a:r>
            <a:r>
              <a:rPr lang="en-US" sz="1800" dirty="0">
                <a:latin typeface="Minion Pro"/>
              </a:rPr>
              <a:t> ‒ Brachial</a:t>
            </a:r>
            <a:r>
              <a:rPr lang="en-US" sz="1800" dirty="0">
                <a:latin typeface="Minion Pro"/>
                <a:ea typeface="Times New Roman" panose="02020603050405020304" pitchFamily="18" charset="0"/>
              </a:rPr>
              <a:t> pulses are absent. Skin is cyanotic.</a:t>
            </a:r>
            <a:endParaRPr lang="en-US" sz="1800" dirty="0">
              <a:latin typeface="Minion Pro"/>
            </a:endParaRPr>
          </a:p>
          <a:p>
            <a:pPr marL="685800" lvl="3" indent="-342900">
              <a:spcBef>
                <a:spcPts val="750"/>
              </a:spcBef>
              <a:buSzPct val="80000"/>
            </a:pPr>
            <a:r>
              <a:rPr lang="en-US" sz="1800" b="1" dirty="0">
                <a:latin typeface="Minion Pro"/>
              </a:rPr>
              <a:t>D</a:t>
            </a:r>
            <a:r>
              <a:rPr lang="en-US" sz="1800" dirty="0">
                <a:latin typeface="Minion Pro"/>
              </a:rPr>
              <a:t> ‒ Unresponsive; GCS = 3 (E1, V1, M1)</a:t>
            </a:r>
          </a:p>
          <a:p>
            <a:pPr marL="685800" lvl="3" indent="-342900">
              <a:spcBef>
                <a:spcPts val="750"/>
              </a:spcBef>
              <a:buSzPct val="80000"/>
            </a:pPr>
            <a:r>
              <a:rPr lang="en-US" sz="1800" b="1" dirty="0">
                <a:latin typeface="Minion Pro"/>
              </a:rPr>
              <a:t>E </a:t>
            </a:r>
            <a:r>
              <a:rPr lang="en-US" sz="1800" dirty="0">
                <a:latin typeface="Minion Pro"/>
              </a:rPr>
              <a:t>‒ In uncle’s arms</a:t>
            </a:r>
            <a:r>
              <a:rPr lang="en-US" sz="1800" dirty="0">
                <a:solidFill>
                  <a:srgbClr val="FF0000"/>
                </a:solidFill>
                <a:latin typeface="Minion Pro"/>
              </a:rPr>
              <a:t>.</a:t>
            </a:r>
            <a:endParaRPr lang="en-US" sz="1800" dirty="0">
              <a:latin typeface="Minion Pro"/>
            </a:endParaRPr>
          </a:p>
        </p:txBody>
      </p:sp>
    </p:spTree>
    <p:extLst>
      <p:ext uri="{BB962C8B-B14F-4D97-AF65-F5344CB8AC3E}">
        <p14:creationId xmlns:p14="http://schemas.microsoft.com/office/powerpoint/2010/main" val="332661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a:xfrm>
            <a:off x="694373" y="2329543"/>
            <a:ext cx="7715250" cy="3860375"/>
          </a:xfrm>
        </p:spPr>
        <p:txBody>
          <a:bodyPr/>
          <a:lstStyle/>
          <a:p>
            <a:r>
              <a:rPr lang="en-US" dirty="0">
                <a:latin typeface="Minion Pro"/>
              </a:rPr>
              <a:t>Discuss the epidemiology of maltreatment​.</a:t>
            </a:r>
          </a:p>
          <a:p>
            <a:r>
              <a:rPr lang="en-US" dirty="0">
                <a:latin typeface="Minion Pro"/>
              </a:rPr>
              <a:t>Describe the different forms of maltreatment.</a:t>
            </a:r>
          </a:p>
          <a:p>
            <a:r>
              <a:rPr lang="en-US" dirty="0">
                <a:latin typeface="Minion Pro"/>
              </a:rPr>
              <a:t>Identify a possible victim of maltreatment​.</a:t>
            </a:r>
          </a:p>
          <a:p>
            <a:r>
              <a:rPr lang="en-US" dirty="0">
                <a:latin typeface="Minion Pro"/>
              </a:rPr>
              <a:t>Gather an appropriate history​.</a:t>
            </a:r>
          </a:p>
          <a:p>
            <a:r>
              <a:rPr lang="en-US" dirty="0">
                <a:latin typeface="Minion Pro"/>
              </a:rPr>
              <a:t>Provide an appropriate level of care​.</a:t>
            </a:r>
          </a:p>
          <a:p>
            <a:r>
              <a:rPr lang="en-US" dirty="0">
                <a:latin typeface="Minion Pro"/>
              </a:rPr>
              <a:t>Interact professionally with caregivers​.</a:t>
            </a:r>
          </a:p>
        </p:txBody>
      </p:sp>
    </p:spTree>
    <p:extLst>
      <p:ext uri="{BB962C8B-B14F-4D97-AF65-F5344CB8AC3E}">
        <p14:creationId xmlns:p14="http://schemas.microsoft.com/office/powerpoint/2010/main" val="363123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a:rPr>
              <a:t>Detailed Assessment</a:t>
            </a:r>
          </a:p>
        </p:txBody>
      </p:sp>
      <p:sp>
        <p:nvSpPr>
          <p:cNvPr id="3" name="Content Placeholder 2"/>
          <p:cNvSpPr>
            <a:spLocks noGrp="1"/>
          </p:cNvSpPr>
          <p:nvPr>
            <p:ph idx="1"/>
          </p:nvPr>
        </p:nvSpPr>
        <p:spPr>
          <a:xfrm>
            <a:off x="995922" y="2241308"/>
            <a:ext cx="7519427" cy="3201444"/>
          </a:xfrm>
        </p:spPr>
        <p:txBody>
          <a:bodyPr>
            <a:normAutofit/>
          </a:bodyPr>
          <a:lstStyle/>
          <a:p>
            <a:pPr marL="292100" indent="-292100"/>
            <a:r>
              <a:rPr lang="en-US" dirty="0">
                <a:latin typeface="Minion Pro"/>
              </a:rPr>
              <a:t>History taking</a:t>
            </a:r>
          </a:p>
          <a:p>
            <a:pPr lvl="1"/>
            <a:r>
              <a:rPr lang="en-US" b="1" dirty="0">
                <a:latin typeface="Minion Pro"/>
              </a:rPr>
              <a:t>O</a:t>
            </a:r>
            <a:r>
              <a:rPr lang="en-US" dirty="0">
                <a:latin typeface="Minion Pro"/>
              </a:rPr>
              <a:t> – Sudden</a:t>
            </a:r>
          </a:p>
          <a:p>
            <a:pPr lvl="1"/>
            <a:r>
              <a:rPr lang="en-US" b="1" dirty="0">
                <a:latin typeface="Minion Pro"/>
              </a:rPr>
              <a:t>P </a:t>
            </a:r>
            <a:r>
              <a:rPr lang="en-US" dirty="0">
                <a:latin typeface="Minion Pro"/>
              </a:rPr>
              <a:t>– Unclear</a:t>
            </a:r>
          </a:p>
          <a:p>
            <a:pPr lvl="1"/>
            <a:r>
              <a:rPr lang="en-US" b="1" dirty="0">
                <a:latin typeface="Minion Pro"/>
              </a:rPr>
              <a:t>Q </a:t>
            </a:r>
            <a:r>
              <a:rPr lang="en-US" dirty="0">
                <a:latin typeface="Minion Pro"/>
              </a:rPr>
              <a:t>– Unable to assess</a:t>
            </a:r>
          </a:p>
          <a:p>
            <a:pPr lvl="1"/>
            <a:r>
              <a:rPr lang="en-US" b="1" dirty="0">
                <a:latin typeface="Minion Pro"/>
              </a:rPr>
              <a:t>R </a:t>
            </a:r>
            <a:r>
              <a:rPr lang="en-US" dirty="0">
                <a:latin typeface="Minion Pro"/>
              </a:rPr>
              <a:t>– Unable to assess</a:t>
            </a:r>
          </a:p>
          <a:p>
            <a:pPr lvl="1"/>
            <a:r>
              <a:rPr lang="en-US" b="1" dirty="0">
                <a:latin typeface="Minion Pro"/>
              </a:rPr>
              <a:t>S </a:t>
            </a:r>
            <a:r>
              <a:rPr lang="en-US" dirty="0">
                <a:latin typeface="Minion Pro"/>
              </a:rPr>
              <a:t>– Unknown</a:t>
            </a:r>
          </a:p>
          <a:p>
            <a:pPr lvl="1"/>
            <a:r>
              <a:rPr lang="en-US" b="1" dirty="0">
                <a:latin typeface="Minion Pro"/>
              </a:rPr>
              <a:t>T </a:t>
            </a:r>
            <a:r>
              <a:rPr lang="en-US" dirty="0">
                <a:latin typeface="Minion Pro"/>
              </a:rPr>
              <a:t>– 10 minutes</a:t>
            </a:r>
          </a:p>
          <a:p>
            <a:pPr lvl="1"/>
            <a:endParaRPr lang="en-US" sz="2800" dirty="0"/>
          </a:p>
        </p:txBody>
      </p:sp>
    </p:spTree>
    <p:extLst>
      <p:ext uri="{BB962C8B-B14F-4D97-AF65-F5344CB8AC3E}">
        <p14:creationId xmlns:p14="http://schemas.microsoft.com/office/powerpoint/2010/main" val="40005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074420"/>
            <a:ext cx="8983980" cy="880110"/>
          </a:xfrm>
        </p:spPr>
        <p:txBody>
          <a:bodyPr>
            <a:noAutofit/>
          </a:bodyPr>
          <a:lstStyle/>
          <a:p>
            <a:br>
              <a:rPr lang="en-US" dirty="0">
                <a:latin typeface="Montserrat ExtraBold"/>
              </a:rPr>
            </a:br>
            <a:r>
              <a:rPr lang="en-US" dirty="0">
                <a:latin typeface="Montserrat ExtraBold"/>
              </a:rPr>
              <a:t>Detailed Assessment</a:t>
            </a:r>
            <a:br>
              <a:rPr lang="en-US" dirty="0">
                <a:latin typeface="Montserrat ExtraBold"/>
              </a:rPr>
            </a:br>
            <a:endParaRPr lang="en-US" dirty="0">
              <a:latin typeface="Montserrat ExtraBold"/>
            </a:endParaRPr>
          </a:p>
        </p:txBody>
      </p:sp>
      <p:sp>
        <p:nvSpPr>
          <p:cNvPr id="3" name="Content Placeholder 2"/>
          <p:cNvSpPr>
            <a:spLocks noGrp="1"/>
          </p:cNvSpPr>
          <p:nvPr>
            <p:ph idx="1"/>
          </p:nvPr>
        </p:nvSpPr>
        <p:spPr>
          <a:xfrm>
            <a:off x="806824" y="2053374"/>
            <a:ext cx="6760789" cy="3650740"/>
          </a:xfrm>
        </p:spPr>
        <p:txBody>
          <a:bodyPr>
            <a:noAutofit/>
          </a:bodyPr>
          <a:lstStyle/>
          <a:p>
            <a:pPr marL="292100" indent="-292100"/>
            <a:r>
              <a:rPr lang="en-US" dirty="0">
                <a:latin typeface="Minion Pro"/>
              </a:rPr>
              <a:t>History taking</a:t>
            </a:r>
          </a:p>
          <a:p>
            <a:pPr marL="635000" lvl="2" indent="-342900">
              <a:buSzPct val="80000"/>
              <a:buFont typeface="Arial" pitchFamily="34" charset="0"/>
              <a:buChar char="•"/>
              <a:tabLst>
                <a:tab pos="1028700" algn="l"/>
              </a:tabLst>
            </a:pPr>
            <a:r>
              <a:rPr lang="en-US" sz="1800" b="1" dirty="0">
                <a:latin typeface="Minion Pro"/>
              </a:rPr>
              <a:t>S </a:t>
            </a:r>
            <a:r>
              <a:rPr lang="en-US" sz="1800" dirty="0">
                <a:latin typeface="Minion Pro"/>
              </a:rPr>
              <a:t>‒ Unresponsive, cyanotic, pulseless.</a:t>
            </a:r>
          </a:p>
          <a:p>
            <a:pPr marL="635000" lvl="2" indent="-342900">
              <a:buSzPct val="80000"/>
              <a:buFont typeface="Arial" pitchFamily="34" charset="0"/>
              <a:buChar char="•"/>
              <a:tabLst>
                <a:tab pos="1028700" algn="l"/>
              </a:tabLst>
            </a:pPr>
            <a:r>
              <a:rPr lang="en-US" sz="1800" b="1" dirty="0">
                <a:latin typeface="Minion Pro"/>
              </a:rPr>
              <a:t>A</a:t>
            </a:r>
            <a:r>
              <a:rPr lang="en-US" sz="1800" dirty="0">
                <a:latin typeface="Minion Pro"/>
              </a:rPr>
              <a:t> ‒ No known allergies.</a:t>
            </a:r>
          </a:p>
          <a:p>
            <a:pPr marL="635000" lvl="2" indent="-342900">
              <a:buSzPct val="80000"/>
              <a:buFont typeface="Arial" pitchFamily="34" charset="0"/>
              <a:buChar char="•"/>
            </a:pPr>
            <a:r>
              <a:rPr lang="en-US" sz="1800" b="1" dirty="0">
                <a:latin typeface="Minion Pro"/>
              </a:rPr>
              <a:t>M</a:t>
            </a:r>
            <a:r>
              <a:rPr lang="en-US" sz="1800" dirty="0">
                <a:latin typeface="Minion Pro"/>
              </a:rPr>
              <a:t> ‒ None.</a:t>
            </a:r>
            <a:endParaRPr lang="en-US" sz="1800" baseline="-25000" dirty="0">
              <a:latin typeface="Minion Pro"/>
            </a:endParaRPr>
          </a:p>
          <a:p>
            <a:pPr marL="635000" lvl="2" indent="-342900">
              <a:buSzPct val="80000"/>
              <a:buFont typeface="Arial" pitchFamily="34" charset="0"/>
              <a:buChar char="•"/>
            </a:pPr>
            <a:r>
              <a:rPr lang="en-US" sz="1800" b="1" dirty="0">
                <a:latin typeface="Minion Pro"/>
              </a:rPr>
              <a:t>P </a:t>
            </a:r>
            <a:r>
              <a:rPr lang="en-US" sz="1800" dirty="0">
                <a:latin typeface="Minion Pro"/>
              </a:rPr>
              <a:t>‒ Full-term infant. Resolved upper respiratory infection several weeks ago.</a:t>
            </a:r>
          </a:p>
          <a:p>
            <a:pPr marL="635000" lvl="2" indent="-342900">
              <a:buSzPct val="80000"/>
              <a:buFont typeface="Arial" pitchFamily="34" charset="0"/>
              <a:buChar char="•"/>
            </a:pPr>
            <a:r>
              <a:rPr lang="en-US" sz="1800" b="1" dirty="0">
                <a:latin typeface="Minion Pro"/>
              </a:rPr>
              <a:t>L</a:t>
            </a:r>
            <a:r>
              <a:rPr lang="en-US" sz="1800" dirty="0">
                <a:latin typeface="Minion Pro"/>
              </a:rPr>
              <a:t> ‒ Bottle this morning.</a:t>
            </a:r>
          </a:p>
          <a:p>
            <a:pPr marL="635000" lvl="2" indent="-342900">
              <a:buSzPct val="80000"/>
              <a:buFont typeface="Arial" pitchFamily="34" charset="0"/>
              <a:buChar char="•"/>
            </a:pPr>
            <a:r>
              <a:rPr lang="en-US" sz="1800" b="1" dirty="0">
                <a:latin typeface="Minion Pro"/>
              </a:rPr>
              <a:t>E </a:t>
            </a:r>
            <a:r>
              <a:rPr lang="en-US" sz="1800" dirty="0">
                <a:latin typeface="Minion Pro"/>
              </a:rPr>
              <a:t>‒ Child was in her portable playpen when they heard a loud thump and found her lying on the bedroom floor.  </a:t>
            </a:r>
          </a:p>
          <a:p>
            <a:pPr marL="635000" lvl="2" indent="-342900">
              <a:buSzPct val="80000"/>
              <a:buFont typeface="Arial" pitchFamily="34" charset="0"/>
              <a:buChar char="•"/>
            </a:pPr>
            <a:r>
              <a:rPr lang="en-US" sz="1800" b="1" dirty="0">
                <a:latin typeface="Minion Pro"/>
              </a:rPr>
              <a:t>R</a:t>
            </a:r>
            <a:r>
              <a:rPr lang="en-US" sz="1800" dirty="0">
                <a:latin typeface="Minion Pro"/>
              </a:rPr>
              <a:t> – Age.</a:t>
            </a:r>
          </a:p>
        </p:txBody>
      </p:sp>
    </p:spTree>
    <p:extLst>
      <p:ext uri="{BB962C8B-B14F-4D97-AF65-F5344CB8AC3E}">
        <p14:creationId xmlns:p14="http://schemas.microsoft.com/office/powerpoint/2010/main" val="44645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defRPr/>
            </a:pPr>
            <a:r>
              <a:rPr lang="en-US" dirty="0">
                <a:latin typeface="Montserrat ExtraBold"/>
                <a:ea typeface="ＭＳ Ｐゴシック" pitchFamily="34" charset="-128"/>
              </a:rPr>
              <a:t>Vital Signs</a:t>
            </a:r>
          </a:p>
        </p:txBody>
      </p:sp>
      <p:pic>
        <p:nvPicPr>
          <p:cNvPr id="4" name="Content Placeholder 3" descr="The screen displays the following: Shocks 0, H R 158 beats per minute, Lead 2, S p O 2 99, E t C O 2 in millimeters of mercury 38 R R 30, Time 11:41, Temperature degree Fahrenheit 94.0, Temperature degree Celsius 34.4, N I B P in millimeters of mercury 90 over 60 open parenthesis 70 close parenthesis, 200 Joules, 1 Energy, 2 Charge, 3 Shock. Other buttons include sync, pacer, rate, output, pause, N B P start, N B P auto start, and off." title="A photo shows the screen of a monitor showing the vital signs of a patient.">
            <a:extLst>
              <a:ext uri="{FF2B5EF4-FFF2-40B4-BE49-F238E27FC236}">
                <a16:creationId xmlns:a16="http://schemas.microsoft.com/office/drawing/2014/main" id="{1114CC64-D8E8-7948-8F8C-3E5FC15A9E3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2080" y="1828800"/>
            <a:ext cx="6339840" cy="4771390"/>
          </a:xfrm>
        </p:spPr>
      </p:pic>
      <p:sp>
        <p:nvSpPr>
          <p:cNvPr id="3" name="Rectangle 2">
            <a:extLst>
              <a:ext uri="{FF2B5EF4-FFF2-40B4-BE49-F238E27FC236}">
                <a16:creationId xmlns:a16="http://schemas.microsoft.com/office/drawing/2014/main" id="{B50543CF-9695-7F4B-B578-49FEC544CF7D}"/>
              </a:ext>
            </a:extLst>
          </p:cNvPr>
          <p:cNvSpPr/>
          <p:nvPr/>
        </p:nvSpPr>
        <p:spPr>
          <a:xfrm>
            <a:off x="3426106" y="5874152"/>
            <a:ext cx="144684" cy="277792"/>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40A4F25-D421-534C-87E7-F8F44CAC9D0B}"/>
              </a:ext>
            </a:extLst>
          </p:cNvPr>
          <p:cNvSpPr txBox="1"/>
          <p:nvPr/>
        </p:nvSpPr>
        <p:spPr>
          <a:xfrm>
            <a:off x="3329171" y="5822566"/>
            <a:ext cx="338554" cy="400110"/>
          </a:xfrm>
          <a:prstGeom prst="rect">
            <a:avLst/>
          </a:prstGeom>
          <a:noFill/>
        </p:spPr>
        <p:txBody>
          <a:bodyPr wrap="none" rtlCol="0">
            <a:spAutoFit/>
          </a:bodyPr>
          <a:lstStyle/>
          <a:p>
            <a:r>
              <a:rPr lang="en-US" sz="2000" b="1" dirty="0">
                <a:solidFill>
                  <a:srgbClr val="FE05FF"/>
                </a:solidFill>
                <a:latin typeface="Andale Mono" panose="020B0509000000000004" pitchFamily="49" charset="0"/>
              </a:rPr>
              <a:t>4</a:t>
            </a:r>
          </a:p>
        </p:txBody>
      </p:sp>
    </p:spTree>
    <p:extLst>
      <p:ext uri="{BB962C8B-B14F-4D97-AF65-F5344CB8AC3E}">
        <p14:creationId xmlns:p14="http://schemas.microsoft.com/office/powerpoint/2010/main" val="26962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1570"/>
            <a:ext cx="8754035" cy="994410"/>
          </a:xfrm>
        </p:spPr>
        <p:txBody>
          <a:bodyPr>
            <a:normAutofit/>
          </a:bodyPr>
          <a:lstStyle/>
          <a:p>
            <a:r>
              <a:rPr lang="en-US" dirty="0">
                <a:latin typeface="Montserrat ExtraBold"/>
              </a:rPr>
              <a:t>Detailed Assessment</a:t>
            </a:r>
            <a:r>
              <a:rPr lang="en-US" sz="3600" dirty="0">
                <a:latin typeface="Montserrat ExtraBold"/>
              </a:rPr>
              <a:t> </a:t>
            </a:r>
          </a:p>
        </p:txBody>
      </p:sp>
      <p:pic>
        <p:nvPicPr>
          <p:cNvPr id="1026" name="Picture 2" descr="The labels in the illustration for the physical exam are as follows. H E E N T: P E R R L, no external evidence of bruising or trauma noted. Soft, nonbulging fontanelle. Neuro: Unresponsive. Heart and lungs: Lung sounds: clear bilateral. Heart sounds are normal, no murmur. Upper extremities: Nickel-size bruise to her right upper arm. Abdomen and pelvis: Soft, nontender. Lower extremities: Unremarkable." title="An illustration shows the detailed physical examination of a child."/>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786596" y="2125980"/>
            <a:ext cx="5570808" cy="427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714375" y="2158953"/>
            <a:ext cx="7715250" cy="4699047"/>
          </a:xfrm>
        </p:spPr>
        <p:txBody>
          <a:bodyPr numCol="2"/>
          <a:lstStyle/>
          <a:p>
            <a:r>
              <a:rPr lang="en-US" dirty="0">
                <a:latin typeface="Minion Pro" panose="02040503050306020203" pitchFamily="18" charset="0"/>
              </a:rPr>
              <a:t>BLS</a:t>
            </a:r>
          </a:p>
          <a:p>
            <a:pPr lvl="1"/>
            <a:r>
              <a:rPr lang="en-US" dirty="0">
                <a:latin typeface="Minion Pro" panose="02040503050306020203" pitchFamily="18" charset="0"/>
              </a:rPr>
              <a:t>Maintain patent airway</a:t>
            </a:r>
          </a:p>
          <a:p>
            <a:pPr lvl="1"/>
            <a:r>
              <a:rPr lang="en-US" dirty="0">
                <a:latin typeface="Minion Pro" panose="02040503050306020203" pitchFamily="18" charset="0"/>
              </a:rPr>
              <a:t>CPR</a:t>
            </a:r>
          </a:p>
          <a:p>
            <a:pPr lvl="1"/>
            <a:r>
              <a:rPr lang="en-US" dirty="0">
                <a:latin typeface="Minion Pro" panose="02040503050306020203" pitchFamily="18" charset="0"/>
              </a:rPr>
              <a:t>Oxygen</a:t>
            </a:r>
          </a:p>
          <a:p>
            <a:pPr lvl="1"/>
            <a:r>
              <a:rPr lang="en-US" dirty="0" err="1">
                <a:latin typeface="Minion Pro" panose="02040503050306020203" pitchFamily="18" charset="0"/>
              </a:rPr>
              <a:t>Ventilatory</a:t>
            </a:r>
            <a:r>
              <a:rPr lang="en-US" dirty="0">
                <a:latin typeface="Minion Pro" panose="02040503050306020203" pitchFamily="18" charset="0"/>
              </a:rPr>
              <a:t> support</a:t>
            </a:r>
          </a:p>
          <a:p>
            <a:pPr lvl="1"/>
            <a:r>
              <a:rPr lang="en-US" dirty="0">
                <a:latin typeface="Minion Pro" panose="02040503050306020203" pitchFamily="18" charset="0"/>
              </a:rPr>
              <a:t>Oral adjunct</a:t>
            </a:r>
          </a:p>
          <a:p>
            <a:r>
              <a:rPr lang="en-US" dirty="0">
                <a:latin typeface="Minion Pro" panose="02040503050306020203" pitchFamily="18" charset="0"/>
              </a:rPr>
              <a:t>ALS</a:t>
            </a:r>
          </a:p>
          <a:p>
            <a:pPr lvl="1"/>
            <a:r>
              <a:rPr lang="en-US" dirty="0">
                <a:latin typeface="Minion Pro" panose="02040503050306020203" pitchFamily="18" charset="0"/>
              </a:rPr>
              <a:t>BLS care</a:t>
            </a:r>
          </a:p>
          <a:p>
            <a:pPr lvl="1"/>
            <a:r>
              <a:rPr lang="en-US" dirty="0">
                <a:latin typeface="Minion Pro" panose="02040503050306020203" pitchFamily="18" charset="0"/>
              </a:rPr>
              <a:t>Warm fluids via IV/IO</a:t>
            </a:r>
          </a:p>
          <a:p>
            <a:pPr lvl="1"/>
            <a:endParaRPr lang="en-US" dirty="0">
              <a:latin typeface="Minion Pro" panose="02040503050306020203" pitchFamily="18" charset="0"/>
            </a:endParaRPr>
          </a:p>
          <a:p>
            <a:pPr lvl="1"/>
            <a:endParaRPr lang="en-US" dirty="0">
              <a:latin typeface="Minion Pro" panose="02040503050306020203" pitchFamily="18" charset="0"/>
            </a:endParaRPr>
          </a:p>
          <a:p>
            <a:pPr lvl="1"/>
            <a:endParaRPr lang="en-US" dirty="0">
              <a:latin typeface="Minion Pro" panose="02040503050306020203" pitchFamily="18" charset="0"/>
            </a:endParaRPr>
          </a:p>
          <a:p>
            <a:pPr lvl="1"/>
            <a:endParaRPr lang="en-US" dirty="0">
              <a:latin typeface="Minion Pro" panose="02040503050306020203" pitchFamily="18" charset="0"/>
            </a:endParaRPr>
          </a:p>
          <a:p>
            <a:r>
              <a:rPr lang="en-US" dirty="0">
                <a:latin typeface="Minion Pro" panose="02040503050306020203" pitchFamily="18" charset="0"/>
              </a:rPr>
              <a:t>Critical care</a:t>
            </a:r>
          </a:p>
          <a:p>
            <a:pPr lvl="1"/>
            <a:r>
              <a:rPr lang="en-US" dirty="0">
                <a:latin typeface="Minion Pro" panose="02040503050306020203" pitchFamily="18" charset="0"/>
              </a:rPr>
              <a:t>BLS/ALS care</a:t>
            </a:r>
          </a:p>
          <a:p>
            <a:pPr lvl="1"/>
            <a:r>
              <a:rPr lang="en-US" dirty="0">
                <a:latin typeface="Minion Pro" panose="02040503050306020203" pitchFamily="18" charset="0"/>
              </a:rPr>
              <a:t>ET intubation</a:t>
            </a:r>
          </a:p>
          <a:p>
            <a:pPr lvl="1"/>
            <a:r>
              <a:rPr lang="en-US" dirty="0">
                <a:latin typeface="Minion Pro" panose="02040503050306020203" pitchFamily="18" charset="0"/>
              </a:rPr>
              <a:t>Benzodiazepine for seizure</a:t>
            </a:r>
          </a:p>
          <a:p>
            <a:pPr lvl="1"/>
            <a:r>
              <a:rPr lang="en-US" dirty="0">
                <a:latin typeface="Minion Pro" panose="02040503050306020203" pitchFamily="18" charset="0"/>
              </a:rPr>
              <a:t>ROSC management</a:t>
            </a:r>
          </a:p>
          <a:p>
            <a:pPr lvl="1"/>
            <a:endParaRPr lang="en-US" dirty="0"/>
          </a:p>
        </p:txBody>
      </p:sp>
    </p:spTree>
    <p:extLst>
      <p:ext uri="{BB962C8B-B14F-4D97-AF65-F5344CB8AC3E}">
        <p14:creationId xmlns:p14="http://schemas.microsoft.com/office/powerpoint/2010/main" val="134463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a:rPr>
              <a:t>Ongoing Management</a:t>
            </a:r>
          </a:p>
        </p:txBody>
      </p:sp>
      <p:sp>
        <p:nvSpPr>
          <p:cNvPr id="3" name="Content Placeholder 2"/>
          <p:cNvSpPr>
            <a:spLocks noGrp="1"/>
          </p:cNvSpPr>
          <p:nvPr>
            <p:ph idx="1"/>
          </p:nvPr>
        </p:nvSpPr>
        <p:spPr>
          <a:xfrm>
            <a:off x="694373" y="2381525"/>
            <a:ext cx="7715250" cy="2917739"/>
          </a:xfrm>
        </p:spPr>
        <p:txBody>
          <a:bodyPr>
            <a:normAutofit/>
          </a:bodyPr>
          <a:lstStyle/>
          <a:p>
            <a:pPr marL="292100" indent="-292100"/>
            <a:r>
              <a:rPr lang="en-US" dirty="0">
                <a:latin typeface="Minion Pro"/>
              </a:rPr>
              <a:t>Reassess the patient.</a:t>
            </a:r>
          </a:p>
          <a:p>
            <a:pPr marL="292100" indent="-292100"/>
            <a:r>
              <a:rPr lang="en-US" dirty="0">
                <a:ln/>
                <a:latin typeface="Minion Pro"/>
              </a:rPr>
              <a:t>Where is the most appropriate treatment destination and why?</a:t>
            </a:r>
          </a:p>
          <a:p>
            <a:pPr marL="292100" indent="-292100"/>
            <a:r>
              <a:rPr lang="en-US" dirty="0">
                <a:ln/>
                <a:latin typeface="Minion Pro"/>
              </a:rPr>
              <a:t>Can you safely transport this child in your ambulance?</a:t>
            </a:r>
          </a:p>
          <a:p>
            <a:pPr marL="292100" indent="-292100"/>
            <a:r>
              <a:rPr lang="en-US" dirty="0">
                <a:ln/>
                <a:latin typeface="Minion Pro"/>
              </a:rPr>
              <a:t>Will you allow the aunt and uncle to ride in the ambulance?</a:t>
            </a:r>
          </a:p>
        </p:txBody>
      </p:sp>
    </p:spTree>
    <p:extLst>
      <p:ext uri="{BB962C8B-B14F-4D97-AF65-F5344CB8AC3E}">
        <p14:creationId xmlns:p14="http://schemas.microsoft.com/office/powerpoint/2010/main" val="141950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Case Wrap-Up</a:t>
            </a:r>
          </a:p>
        </p:txBody>
      </p:sp>
      <p:sp>
        <p:nvSpPr>
          <p:cNvPr id="5" name="Content Placeholder 4"/>
          <p:cNvSpPr>
            <a:spLocks noGrp="1"/>
          </p:cNvSpPr>
          <p:nvPr>
            <p:ph idx="1"/>
          </p:nvPr>
        </p:nvSpPr>
        <p:spPr>
          <a:xfrm>
            <a:off x="727030" y="2396197"/>
            <a:ext cx="7715250" cy="3805933"/>
          </a:xfrm>
        </p:spPr>
        <p:txBody>
          <a:bodyPr>
            <a:normAutofit/>
          </a:bodyPr>
          <a:lstStyle/>
          <a:p>
            <a:pPr>
              <a:lnSpc>
                <a:spcPct val="100000"/>
              </a:lnSpc>
              <a:spcBef>
                <a:spcPts val="600"/>
              </a:spcBef>
            </a:pPr>
            <a:r>
              <a:rPr lang="en-US" dirty="0">
                <a:latin typeface="Minion Pro"/>
              </a:rPr>
              <a:t>Diagnosis: Multiple subdural hematomas (nonaccidental trauma)</a:t>
            </a:r>
          </a:p>
          <a:p>
            <a:pPr lvl="1"/>
            <a:endParaRPr lang="en-US" sz="2100" dirty="0">
              <a:latin typeface="Minion Pro"/>
            </a:endParaRPr>
          </a:p>
          <a:p>
            <a:pPr lvl="1"/>
            <a:endParaRPr lang="en-US" sz="2100" dirty="0">
              <a:latin typeface="Minion Pro"/>
            </a:endParaRPr>
          </a:p>
        </p:txBody>
      </p:sp>
      <p:pic>
        <p:nvPicPr>
          <p:cNvPr id="16386" name="Picture 2" descr="Four brain scans show multiple subdural hematomas in a patient’s b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4217" y="2997335"/>
            <a:ext cx="3429000" cy="3381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5233" y="6379235"/>
            <a:ext cx="2266967" cy="215444"/>
          </a:xfrm>
          <a:prstGeom prst="rect">
            <a:avLst/>
          </a:prstGeom>
          <a:noFill/>
        </p:spPr>
        <p:txBody>
          <a:bodyPr wrap="none" rtlCol="0">
            <a:spAutoFit/>
          </a:bodyPr>
          <a:lstStyle/>
          <a:p>
            <a:pPr algn="ctr"/>
            <a:r>
              <a:rPr lang="en-IN" sz="800" dirty="0">
                <a:solidFill>
                  <a:schemeClr val="bg1">
                    <a:lumMod val="50000"/>
                  </a:schemeClr>
                </a:solidFill>
                <a:latin typeface="Arial" pitchFamily="34" charset="0"/>
                <a:cs typeface="Arial" pitchFamily="34" charset="0"/>
              </a:rPr>
              <a:t>© Living Art Enterprises, LLC/Science Source</a:t>
            </a:r>
          </a:p>
        </p:txBody>
      </p:sp>
    </p:spTree>
    <p:extLst>
      <p:ext uri="{BB962C8B-B14F-4D97-AF65-F5344CB8AC3E}">
        <p14:creationId xmlns:p14="http://schemas.microsoft.com/office/powerpoint/2010/main" val="333372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ontserrat ExtraBold"/>
              </a:rPr>
              <a:t>Lesson Wrap-Up</a:t>
            </a:r>
          </a:p>
        </p:txBody>
      </p:sp>
      <p:sp>
        <p:nvSpPr>
          <p:cNvPr id="3" name="Content Placeholder 2"/>
          <p:cNvSpPr>
            <a:spLocks noGrp="1"/>
          </p:cNvSpPr>
          <p:nvPr>
            <p:ph idx="1"/>
          </p:nvPr>
        </p:nvSpPr>
        <p:spPr>
          <a:xfrm>
            <a:off x="694373" y="2235638"/>
            <a:ext cx="7715250" cy="3209513"/>
          </a:xfrm>
        </p:spPr>
        <p:txBody>
          <a:bodyPr>
            <a:noAutofit/>
          </a:bodyPr>
          <a:lstStyle/>
          <a:p>
            <a:pPr marL="171450" lvl="0" indent="-171450"/>
            <a:r>
              <a:rPr lang="en-US" dirty="0">
                <a:latin typeface="Minion Pro"/>
              </a:rPr>
              <a:t>A significant number of the permanent disabilities sustained by children are the result of injuries from child abuse and neglect. </a:t>
            </a:r>
          </a:p>
          <a:p>
            <a:pPr marL="171450" lvl="0" indent="-171450"/>
            <a:r>
              <a:rPr lang="en-US" dirty="0">
                <a:latin typeface="Minion Pro"/>
              </a:rPr>
              <a:t>The disabilities inflicted on victims are not always the physical ones that we can see. </a:t>
            </a:r>
          </a:p>
          <a:p>
            <a:pPr marL="171450" lvl="0" indent="-171450"/>
            <a:r>
              <a:rPr lang="en-US" dirty="0">
                <a:latin typeface="Minion Pro"/>
              </a:rPr>
              <a:t>The youngest victims often are subjected to traumatic injuries.</a:t>
            </a:r>
          </a:p>
          <a:p>
            <a:pPr marL="171450" lvl="0" indent="-171450"/>
            <a:r>
              <a:rPr lang="en-US" dirty="0"/>
              <a:t> </a:t>
            </a:r>
            <a:r>
              <a:rPr lang="en-US" dirty="0">
                <a:latin typeface="Minion Pro"/>
              </a:rPr>
              <a:t>It is important to take down the history from both the caregiver and the child. </a:t>
            </a:r>
            <a:endParaRPr lang="en-US" sz="3000" dirty="0"/>
          </a:p>
          <a:p>
            <a:pPr algn="ctr"/>
            <a:endParaRPr lang="en-US" sz="2000" dirty="0"/>
          </a:p>
        </p:txBody>
      </p:sp>
    </p:spTree>
    <p:extLst>
      <p:ext uri="{BB962C8B-B14F-4D97-AF65-F5344CB8AC3E}">
        <p14:creationId xmlns:p14="http://schemas.microsoft.com/office/powerpoint/2010/main" val="14562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76537-A340-423B-BABA-C4524C7FA1D0}"/>
              </a:ext>
            </a:extLst>
          </p:cNvPr>
          <p:cNvSpPr>
            <a:spLocks noGrp="1"/>
          </p:cNvSpPr>
          <p:nvPr>
            <p:ph type="title"/>
          </p:nvPr>
        </p:nvSpPr>
        <p:spPr/>
        <p:txBody>
          <a:bodyPr>
            <a:normAutofit fontScale="90000"/>
          </a:bodyPr>
          <a:lstStyle/>
          <a:p>
            <a:br>
              <a:rPr lang="en-US" dirty="0"/>
            </a:br>
            <a:r>
              <a:rPr lang="en-US" dirty="0"/>
              <a:t>Questions? </a:t>
            </a:r>
            <a:br>
              <a:rPr lang="en-US" dirty="0"/>
            </a:br>
            <a:endParaRPr lang="en-US" dirty="0"/>
          </a:p>
        </p:txBody>
      </p:sp>
      <p:pic>
        <p:nvPicPr>
          <p:cNvPr id="4" name="Picture 3" descr="A photo shows three blocks, each with a question mark sign on it.">
            <a:extLst>
              <a:ext uri="{FF2B5EF4-FFF2-40B4-BE49-F238E27FC236}">
                <a16:creationId xmlns:a16="http://schemas.microsoft.com/office/drawing/2014/main" id="{EC6F848B-9FE4-0040-B6A8-975C483009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82" y="1856686"/>
            <a:ext cx="8321635" cy="4674743"/>
          </a:xfrm>
          <a:prstGeom prst="rect">
            <a:avLst/>
          </a:prstGeom>
        </p:spPr>
      </p:pic>
      <p:sp>
        <p:nvSpPr>
          <p:cNvPr id="5" name="TextBox 4">
            <a:extLst>
              <a:ext uri="{FF2B5EF4-FFF2-40B4-BE49-F238E27FC236}">
                <a16:creationId xmlns:a16="http://schemas.microsoft.com/office/drawing/2014/main" id="{88B7BDA3-E7B4-4376-BC54-2E002491F2CC}"/>
              </a:ext>
            </a:extLst>
          </p:cNvPr>
          <p:cNvSpPr txBox="1"/>
          <p:nvPr/>
        </p:nvSpPr>
        <p:spPr>
          <a:xfrm>
            <a:off x="2275449" y="6531429"/>
            <a:ext cx="4593100" cy="21544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800" dirty="0">
                <a:solidFill>
                  <a:schemeClr val="bg1">
                    <a:lumMod val="50000"/>
                  </a:schemeClr>
                </a:solidFill>
                <a:latin typeface="Arial" pitchFamily="34" charset="0"/>
                <a:cs typeface="Arial" pitchFamily="34" charset="0"/>
              </a:rPr>
              <a:t>© </a:t>
            </a:r>
            <a:r>
              <a:rPr lang="en-US" sz="800" dirty="0" err="1">
                <a:solidFill>
                  <a:schemeClr val="bg1">
                    <a:lumMod val="50000"/>
                  </a:schemeClr>
                </a:solidFill>
                <a:latin typeface="Arial" pitchFamily="34" charset="0"/>
                <a:cs typeface="Arial" pitchFamily="34" charset="0"/>
              </a:rPr>
              <a:t>Nujumuddin</a:t>
            </a:r>
            <a:r>
              <a:rPr lang="en-US" sz="800" dirty="0">
                <a:solidFill>
                  <a:schemeClr val="bg1">
                    <a:lumMod val="50000"/>
                  </a:schemeClr>
                </a:solidFill>
                <a:latin typeface="Arial" pitchFamily="34" charset="0"/>
                <a:cs typeface="Arial" pitchFamily="34" charset="0"/>
              </a:rPr>
              <a:t> Mohamad </a:t>
            </a:r>
            <a:r>
              <a:rPr lang="en-US" sz="800" dirty="0" err="1">
                <a:solidFill>
                  <a:schemeClr val="bg1">
                    <a:lumMod val="50000"/>
                  </a:schemeClr>
                </a:solidFill>
                <a:latin typeface="Arial" pitchFamily="34" charset="0"/>
                <a:cs typeface="Arial" pitchFamily="34" charset="0"/>
              </a:rPr>
              <a:t>Yaman</a:t>
            </a:r>
            <a:r>
              <a:rPr lang="en-US" sz="800" dirty="0">
                <a:solidFill>
                  <a:schemeClr val="bg1">
                    <a:lumMod val="50000"/>
                  </a:schemeClr>
                </a:solidFill>
                <a:latin typeface="Arial" pitchFamily="34" charset="0"/>
                <a:cs typeface="Arial" pitchFamily="34" charset="0"/>
              </a:rPr>
              <a:t>/</a:t>
            </a:r>
            <a:r>
              <a:rPr lang="en-US" sz="800" dirty="0" err="1">
                <a:solidFill>
                  <a:schemeClr val="bg1">
                    <a:lumMod val="50000"/>
                  </a:schemeClr>
                </a:solidFill>
                <a:latin typeface="Arial" pitchFamily="34" charset="0"/>
                <a:cs typeface="Arial" pitchFamily="34" charset="0"/>
              </a:rPr>
              <a:t>EyeEm</a:t>
            </a:r>
            <a:r>
              <a:rPr lang="en-US" sz="800" dirty="0">
                <a:solidFill>
                  <a:schemeClr val="bg1">
                    <a:lumMod val="50000"/>
                  </a:schemeClr>
                </a:solidFill>
                <a:latin typeface="Arial" pitchFamily="34" charset="0"/>
                <a:cs typeface="Arial" pitchFamily="34" charset="0"/>
              </a:rPr>
              <a:t>/Getty Images</a:t>
            </a:r>
          </a:p>
        </p:txBody>
      </p:sp>
    </p:spTree>
    <p:extLst>
      <p:ext uri="{BB962C8B-B14F-4D97-AF65-F5344CB8AC3E}">
        <p14:creationId xmlns:p14="http://schemas.microsoft.com/office/powerpoint/2010/main" val="22252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8" name="Content Placeholder 2">
            <a:extLst>
              <a:ext uri="{FF2B5EF4-FFF2-40B4-BE49-F238E27FC236}">
                <a16:creationId xmlns:a16="http://schemas.microsoft.com/office/drawing/2014/main" id="{19957257-E074-498C-A2CD-E8FE180DCDD8}"/>
              </a:ext>
            </a:extLst>
          </p:cNvPr>
          <p:cNvSpPr>
            <a:spLocks noGrp="1"/>
          </p:cNvSpPr>
          <p:nvPr>
            <p:ph idx="1"/>
          </p:nvPr>
        </p:nvSpPr>
        <p:spPr>
          <a:xfrm>
            <a:off x="694373" y="1941255"/>
            <a:ext cx="7715250" cy="4699047"/>
          </a:xfrm>
        </p:spPr>
        <p:txBody>
          <a:bodyPr/>
          <a:lstStyle/>
          <a:p>
            <a:endParaRPr lang="en-US" dirty="0"/>
          </a:p>
          <a:p>
            <a:r>
              <a:rPr lang="en-US" dirty="0">
                <a:latin typeface="Minion Pro" panose="02040503050306020203" pitchFamily="18" charset="0"/>
              </a:rPr>
              <a:t>Types of maltreatment</a:t>
            </a:r>
          </a:p>
          <a:p>
            <a:pPr lvl="1"/>
            <a:r>
              <a:rPr lang="en-US" dirty="0">
                <a:latin typeface="Minion Pro" panose="02040503050306020203" pitchFamily="18" charset="0"/>
              </a:rPr>
              <a:t>Physical abuse</a:t>
            </a:r>
          </a:p>
          <a:p>
            <a:pPr lvl="1"/>
            <a:r>
              <a:rPr lang="en-US" dirty="0">
                <a:latin typeface="Minion Pro" panose="02040503050306020203" pitchFamily="18" charset="0"/>
              </a:rPr>
              <a:t>Emotional abuse</a:t>
            </a:r>
          </a:p>
          <a:p>
            <a:pPr lvl="1"/>
            <a:r>
              <a:rPr lang="en-US" dirty="0">
                <a:latin typeface="Minion Pro" panose="02040503050306020203" pitchFamily="18" charset="0"/>
              </a:rPr>
              <a:t>Sexual abuse</a:t>
            </a:r>
          </a:p>
          <a:p>
            <a:pPr lvl="1"/>
            <a:r>
              <a:rPr lang="en-US" dirty="0">
                <a:latin typeface="Minion Pro" panose="02040503050306020203" pitchFamily="18" charset="0"/>
              </a:rPr>
              <a:t>Child neglect</a:t>
            </a:r>
          </a:p>
          <a:p>
            <a:pPr lvl="1"/>
            <a:endParaRPr lang="en-US" dirty="0"/>
          </a:p>
        </p:txBody>
      </p:sp>
      <p:pic>
        <p:nvPicPr>
          <p:cNvPr id="4" name="Picture 3" descr="The percentages and types are as follows. Neglect 72.80 percent, Physical abuse 46.10 percent, Medical neglect 8.10 percent, Psychological abuse 1.10 percent, Sexual abuse 0.60 percent, Other 7.80 percent." title="A pie chart shows the rates of different types of maltreatment.">
            <a:extLst>
              <a:ext uri="{FF2B5EF4-FFF2-40B4-BE49-F238E27FC236}">
                <a16:creationId xmlns:a16="http://schemas.microsoft.com/office/drawing/2014/main" id="{D1F3BDF8-F9F9-0546-8AF6-7A9ACBC62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915" y="2037523"/>
            <a:ext cx="3940708" cy="4227779"/>
          </a:xfrm>
          <a:prstGeom prst="rect">
            <a:avLst/>
          </a:prstGeom>
        </p:spPr>
      </p:pic>
    </p:spTree>
    <p:extLst>
      <p:ext uri="{BB962C8B-B14F-4D97-AF65-F5344CB8AC3E}">
        <p14:creationId xmlns:p14="http://schemas.microsoft.com/office/powerpoint/2010/main" val="252357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F50D-FB27-4992-9A60-D288BFFA83E4}"/>
              </a:ext>
            </a:extLst>
          </p:cNvPr>
          <p:cNvSpPr>
            <a:spLocks noGrp="1"/>
          </p:cNvSpPr>
          <p:nvPr>
            <p:ph type="title"/>
          </p:nvPr>
        </p:nvSpPr>
        <p:spPr/>
        <p:txBody>
          <a:bodyPr/>
          <a:lstStyle/>
          <a:p>
            <a:r>
              <a:rPr lang="en-US" dirty="0"/>
              <a:t>Risk Factors</a:t>
            </a:r>
          </a:p>
        </p:txBody>
      </p:sp>
      <p:sp>
        <p:nvSpPr>
          <p:cNvPr id="3" name="TextBox 2">
            <a:extLst>
              <a:ext uri="{FF2B5EF4-FFF2-40B4-BE49-F238E27FC236}">
                <a16:creationId xmlns:a16="http://schemas.microsoft.com/office/drawing/2014/main" id="{122DD4F0-900E-0A41-B807-4EBA4447005D}"/>
              </a:ext>
            </a:extLst>
          </p:cNvPr>
          <p:cNvSpPr txBox="1"/>
          <p:nvPr/>
        </p:nvSpPr>
        <p:spPr>
          <a:xfrm>
            <a:off x="629841" y="5469066"/>
            <a:ext cx="8098491" cy="1015663"/>
          </a:xfrm>
          <a:prstGeom prst="rect">
            <a:avLst/>
          </a:prstGeom>
          <a:noFill/>
        </p:spPr>
        <p:txBody>
          <a:bodyPr wrap="square" rtlCol="0">
            <a:spAutoFit/>
          </a:bodyPr>
          <a:lstStyle/>
          <a:p>
            <a:r>
              <a:rPr lang="en-US" sz="2100" dirty="0">
                <a:solidFill>
                  <a:schemeClr val="bg1">
                    <a:lumMod val="50000"/>
                  </a:schemeClr>
                </a:solidFill>
                <a:latin typeface="Minion Pro" panose="02040503050306020203" pitchFamily="18" charset="0"/>
                <a:cs typeface="Arial" panose="020B0604020202020204" pitchFamily="34" charset="0"/>
              </a:rPr>
              <a:t>Remember: Children of all ages, socioeconomic backgrounds, and family types may be subjects of abuse.</a:t>
            </a:r>
          </a:p>
          <a:p>
            <a:endParaRPr lang="en-US" dirty="0"/>
          </a:p>
        </p:txBody>
      </p:sp>
      <p:graphicFrame>
        <p:nvGraphicFramePr>
          <p:cNvPr id="6" name="Table 5" descr="The table shows two columns: Child and parent or environment. The row entries are as follows. Row 1. Age, single-parent homes. Row 2. Birth order, substance abuse in home. Row 3. Premature infants, families with low incomes. Row 4. The, challenging, child, children of parents who were abused. Row 5. Stepchildren, unrealistic parental expectations. Row 6. Siblings of abused children, no data." title="A table is titled Risk Factors."/>
          <p:cNvGraphicFramePr>
            <a:graphicFrameLocks noGrp="1"/>
          </p:cNvGraphicFramePr>
          <p:nvPr>
            <p:extLst>
              <p:ext uri="{D42A27DB-BD31-4B8C-83A1-F6EECF244321}">
                <p14:modId xmlns:p14="http://schemas.microsoft.com/office/powerpoint/2010/main" val="4059958502"/>
              </p:ext>
            </p:extLst>
          </p:nvPr>
        </p:nvGraphicFramePr>
        <p:xfrm>
          <a:off x="835421" y="2313638"/>
          <a:ext cx="7473158" cy="2894000"/>
        </p:xfrm>
        <a:graphic>
          <a:graphicData uri="http://schemas.openxmlformats.org/drawingml/2006/table">
            <a:tbl>
              <a:tblPr firstRow="1" bandRow="1">
                <a:tableStyleId>{5C22544A-7EE6-4342-B048-85BDC9FD1C3A}</a:tableStyleId>
              </a:tblPr>
              <a:tblGrid>
                <a:gridCol w="3736579">
                  <a:extLst>
                    <a:ext uri="{9D8B030D-6E8A-4147-A177-3AD203B41FA5}">
                      <a16:colId xmlns:a16="http://schemas.microsoft.com/office/drawing/2014/main" val="20000"/>
                    </a:ext>
                  </a:extLst>
                </a:gridCol>
                <a:gridCol w="3736579">
                  <a:extLst>
                    <a:ext uri="{9D8B030D-6E8A-4147-A177-3AD203B41FA5}">
                      <a16:colId xmlns:a16="http://schemas.microsoft.com/office/drawing/2014/main" val="20001"/>
                    </a:ext>
                  </a:extLst>
                </a:gridCol>
              </a:tblGrid>
              <a:tr h="354879">
                <a:tc>
                  <a:txBody>
                    <a:bodyPr/>
                    <a:lstStyle/>
                    <a:p>
                      <a:pPr marL="0" marR="0" algn="ctr">
                        <a:lnSpc>
                          <a:spcPct val="115000"/>
                        </a:lnSpc>
                        <a:spcBef>
                          <a:spcPts val="0"/>
                        </a:spcBef>
                        <a:spcAft>
                          <a:spcPts val="0"/>
                        </a:spcAft>
                      </a:pPr>
                      <a:r>
                        <a:rPr lang="en-US" sz="1800" kern="1200" dirty="0">
                          <a:solidFill>
                            <a:srgbClr val="FFFFFF"/>
                          </a:solidFill>
                          <a:latin typeface="Minion Pro" panose="02040503050306020203" pitchFamily="18" charset="0"/>
                          <a:ea typeface="+mn-ea"/>
                          <a:cs typeface="Arial" panose="020B0604020202020204" pitchFamily="34" charset="0"/>
                        </a:rPr>
                        <a:t>Child</a:t>
                      </a:r>
                    </a:p>
                  </a:txBody>
                  <a:tcPr>
                    <a:solidFill>
                      <a:srgbClr val="7A174E"/>
                    </a:solidFill>
                  </a:tcPr>
                </a:tc>
                <a:tc>
                  <a:txBody>
                    <a:bodyPr/>
                    <a:lstStyle/>
                    <a:p>
                      <a:pPr marL="0" marR="0" algn="ctr">
                        <a:lnSpc>
                          <a:spcPct val="115000"/>
                        </a:lnSpc>
                        <a:spcBef>
                          <a:spcPts val="0"/>
                        </a:spcBef>
                        <a:spcAft>
                          <a:spcPts val="0"/>
                        </a:spcAft>
                      </a:pPr>
                      <a:r>
                        <a:rPr lang="en-US" sz="1800" kern="1200" dirty="0">
                          <a:solidFill>
                            <a:srgbClr val="FFFFFF"/>
                          </a:solidFill>
                          <a:latin typeface="Minion Pro" panose="02040503050306020203" pitchFamily="18" charset="0"/>
                          <a:ea typeface="+mn-ea"/>
                          <a:cs typeface="Arial" panose="020B0604020202020204" pitchFamily="34" charset="0"/>
                        </a:rPr>
                        <a:t>Parent/Environment</a:t>
                      </a:r>
                    </a:p>
                  </a:txBody>
                  <a:tcPr>
                    <a:solidFill>
                      <a:srgbClr val="7A174E"/>
                    </a:solidFill>
                  </a:tcPr>
                </a:tc>
                <a:extLst>
                  <a:ext uri="{0D108BD9-81ED-4DB2-BD59-A6C34878D82A}">
                    <a16:rowId xmlns:a16="http://schemas.microsoft.com/office/drawing/2014/main" val="10000"/>
                  </a:ext>
                </a:extLst>
              </a:tr>
              <a:tr h="360035">
                <a:tc>
                  <a:txBody>
                    <a:bodyPr/>
                    <a:lstStyle/>
                    <a:p>
                      <a:pPr marL="0" marR="0">
                        <a:lnSpc>
                          <a:spcPct val="115000"/>
                        </a:lnSpc>
                        <a:spcBef>
                          <a:spcPts val="0"/>
                        </a:spcBef>
                        <a:spcAft>
                          <a:spcPts val="0"/>
                        </a:spcAft>
                      </a:pPr>
                      <a:r>
                        <a:rPr lang="en-US" sz="1800" kern="1200" dirty="0">
                          <a:solidFill>
                            <a:schemeClr val="bg1">
                              <a:lumMod val="50000"/>
                            </a:schemeClr>
                          </a:solidFill>
                          <a:latin typeface="Minion Pro" panose="02040503050306020203" pitchFamily="18" charset="0"/>
                          <a:ea typeface="+mn-ea"/>
                          <a:cs typeface="Arial" panose="020B0604020202020204" pitchFamily="34" charset="0"/>
                        </a:rPr>
                        <a:t>Age</a:t>
                      </a:r>
                    </a:p>
                  </a:txBody>
                  <a:tcPr>
                    <a:noFill/>
                  </a:tcPr>
                </a:tc>
                <a:tc>
                  <a:txBody>
                    <a:bodyPr/>
                    <a:lstStyle/>
                    <a:p>
                      <a:pPr marL="0" marR="0">
                        <a:lnSpc>
                          <a:spcPct val="115000"/>
                        </a:lnSpc>
                        <a:spcBef>
                          <a:spcPts val="0"/>
                        </a:spcBef>
                        <a:spcAft>
                          <a:spcPts val="0"/>
                        </a:spcAft>
                      </a:pPr>
                      <a:r>
                        <a:rPr lang="en-US" sz="1800" kern="1200" dirty="0">
                          <a:solidFill>
                            <a:schemeClr val="bg1">
                              <a:lumMod val="50000"/>
                            </a:schemeClr>
                          </a:solidFill>
                          <a:latin typeface="Minion Pro" panose="02040503050306020203" pitchFamily="18" charset="0"/>
                          <a:ea typeface="+mn-ea"/>
                          <a:cs typeface="Arial" panose="020B0604020202020204" pitchFamily="34" charset="0"/>
                        </a:rPr>
                        <a:t>Single-parent homes</a:t>
                      </a:r>
                    </a:p>
                  </a:txBody>
                  <a:tcPr>
                    <a:noFill/>
                  </a:tcPr>
                </a:tc>
                <a:extLst>
                  <a:ext uri="{0D108BD9-81ED-4DB2-BD59-A6C34878D82A}">
                    <a16:rowId xmlns:a16="http://schemas.microsoft.com/office/drawing/2014/main" val="10001"/>
                  </a:ext>
                </a:extLst>
              </a:tr>
              <a:tr h="360035">
                <a:tc>
                  <a:txBody>
                    <a:bodyPr/>
                    <a:lstStyle/>
                    <a:p>
                      <a:pPr marL="0" marR="0">
                        <a:lnSpc>
                          <a:spcPct val="115000"/>
                        </a:lnSpc>
                        <a:spcBef>
                          <a:spcPts val="0"/>
                        </a:spcBef>
                        <a:spcAft>
                          <a:spcPts val="0"/>
                        </a:spcAft>
                      </a:pPr>
                      <a:r>
                        <a:rPr lang="en-US" sz="1800" kern="1200" dirty="0">
                          <a:solidFill>
                            <a:schemeClr val="bg1">
                              <a:lumMod val="50000"/>
                            </a:schemeClr>
                          </a:solidFill>
                          <a:latin typeface="Minion Pro" panose="02040503050306020203" pitchFamily="18" charset="0"/>
                          <a:ea typeface="+mn-ea"/>
                          <a:cs typeface="Arial" panose="020B0604020202020204" pitchFamily="34" charset="0"/>
                        </a:rPr>
                        <a:t>Birth order</a:t>
                      </a:r>
                    </a:p>
                  </a:txBody>
                  <a:tcPr>
                    <a:noFill/>
                  </a:tcPr>
                </a:tc>
                <a:tc>
                  <a:txBody>
                    <a:bodyPr/>
                    <a:lstStyle/>
                    <a:p>
                      <a:pPr marL="0" marR="0">
                        <a:lnSpc>
                          <a:spcPct val="115000"/>
                        </a:lnSpc>
                        <a:spcBef>
                          <a:spcPts val="0"/>
                        </a:spcBef>
                        <a:spcAft>
                          <a:spcPts val="0"/>
                        </a:spcAft>
                      </a:pPr>
                      <a:r>
                        <a:rPr lang="en-US" sz="1800" kern="1200">
                          <a:solidFill>
                            <a:schemeClr val="bg1">
                              <a:lumMod val="50000"/>
                            </a:schemeClr>
                          </a:solidFill>
                          <a:latin typeface="Minion Pro" panose="02040503050306020203" pitchFamily="18" charset="0"/>
                          <a:ea typeface="+mn-ea"/>
                          <a:cs typeface="Arial" panose="020B0604020202020204" pitchFamily="34" charset="0"/>
                        </a:rPr>
                        <a:t>Substance abuse in home</a:t>
                      </a:r>
                    </a:p>
                  </a:txBody>
                  <a:tcPr>
                    <a:noFill/>
                  </a:tcPr>
                </a:tc>
                <a:extLst>
                  <a:ext uri="{0D108BD9-81ED-4DB2-BD59-A6C34878D82A}">
                    <a16:rowId xmlns:a16="http://schemas.microsoft.com/office/drawing/2014/main" val="10002"/>
                  </a:ext>
                </a:extLst>
              </a:tr>
              <a:tr h="360035">
                <a:tc>
                  <a:txBody>
                    <a:bodyPr/>
                    <a:lstStyle/>
                    <a:p>
                      <a:pPr marL="0" marR="0">
                        <a:lnSpc>
                          <a:spcPct val="115000"/>
                        </a:lnSpc>
                        <a:spcBef>
                          <a:spcPts val="0"/>
                        </a:spcBef>
                        <a:spcAft>
                          <a:spcPts val="0"/>
                        </a:spcAft>
                      </a:pPr>
                      <a:r>
                        <a:rPr lang="en-US" sz="1800" kern="1200" dirty="0">
                          <a:solidFill>
                            <a:schemeClr val="bg1">
                              <a:lumMod val="50000"/>
                            </a:schemeClr>
                          </a:solidFill>
                          <a:latin typeface="Minion Pro" panose="02040503050306020203" pitchFamily="18" charset="0"/>
                          <a:ea typeface="+mn-ea"/>
                          <a:cs typeface="Arial" panose="020B0604020202020204" pitchFamily="34" charset="0"/>
                        </a:rPr>
                        <a:t>Premature infants</a:t>
                      </a:r>
                    </a:p>
                  </a:txBody>
                  <a:tcPr>
                    <a:noFill/>
                  </a:tcPr>
                </a:tc>
                <a:tc>
                  <a:txBody>
                    <a:bodyPr/>
                    <a:lstStyle/>
                    <a:p>
                      <a:pPr marL="0" marR="0">
                        <a:lnSpc>
                          <a:spcPct val="115000"/>
                        </a:lnSpc>
                        <a:spcBef>
                          <a:spcPts val="0"/>
                        </a:spcBef>
                        <a:spcAft>
                          <a:spcPts val="0"/>
                        </a:spcAft>
                      </a:pPr>
                      <a:r>
                        <a:rPr lang="en-US" sz="1800" kern="1200" dirty="0">
                          <a:solidFill>
                            <a:schemeClr val="bg1">
                              <a:lumMod val="50000"/>
                            </a:schemeClr>
                          </a:solidFill>
                          <a:latin typeface="Minion Pro" panose="02040503050306020203" pitchFamily="18" charset="0"/>
                          <a:ea typeface="+mn-ea"/>
                          <a:cs typeface="Arial" panose="020B0604020202020204" pitchFamily="34" charset="0"/>
                        </a:rPr>
                        <a:t>Families with low incomes</a:t>
                      </a:r>
                    </a:p>
                  </a:txBody>
                  <a:tcPr>
                    <a:noFill/>
                  </a:tcPr>
                </a:tc>
                <a:extLst>
                  <a:ext uri="{0D108BD9-81ED-4DB2-BD59-A6C34878D82A}">
                    <a16:rowId xmlns:a16="http://schemas.microsoft.com/office/drawing/2014/main" val="10003"/>
                  </a:ext>
                </a:extLst>
              </a:tr>
              <a:tr h="360035">
                <a:tc>
                  <a:txBody>
                    <a:bodyPr/>
                    <a:lstStyle/>
                    <a:p>
                      <a:pPr marL="0" marR="0">
                        <a:lnSpc>
                          <a:spcPct val="115000"/>
                        </a:lnSpc>
                        <a:spcBef>
                          <a:spcPts val="0"/>
                        </a:spcBef>
                        <a:spcAft>
                          <a:spcPts val="0"/>
                        </a:spcAft>
                      </a:pPr>
                      <a:r>
                        <a:rPr lang="en-US" sz="1800" kern="1200">
                          <a:solidFill>
                            <a:schemeClr val="bg1">
                              <a:lumMod val="50000"/>
                            </a:schemeClr>
                          </a:solidFill>
                          <a:latin typeface="Minion Pro" panose="02040503050306020203" pitchFamily="18" charset="0"/>
                          <a:ea typeface="+mn-ea"/>
                          <a:cs typeface="Arial" panose="020B0604020202020204" pitchFamily="34" charset="0"/>
                        </a:rPr>
                        <a:t>The “challenging” child</a:t>
                      </a:r>
                    </a:p>
                  </a:txBody>
                  <a:tcPr>
                    <a:noFill/>
                  </a:tcPr>
                </a:tc>
                <a:tc>
                  <a:txBody>
                    <a:bodyPr/>
                    <a:lstStyle/>
                    <a:p>
                      <a:pPr marL="0" marR="0">
                        <a:lnSpc>
                          <a:spcPct val="115000"/>
                        </a:lnSpc>
                        <a:spcBef>
                          <a:spcPts val="0"/>
                        </a:spcBef>
                        <a:spcAft>
                          <a:spcPts val="0"/>
                        </a:spcAft>
                      </a:pPr>
                      <a:r>
                        <a:rPr lang="en-US" sz="1800" kern="1200" dirty="0">
                          <a:solidFill>
                            <a:schemeClr val="bg1">
                              <a:lumMod val="50000"/>
                            </a:schemeClr>
                          </a:solidFill>
                          <a:latin typeface="Minion Pro" panose="02040503050306020203" pitchFamily="18" charset="0"/>
                          <a:ea typeface="+mn-ea"/>
                          <a:cs typeface="Arial" panose="020B0604020202020204" pitchFamily="34" charset="0"/>
                        </a:rPr>
                        <a:t>Children of parents who were abused</a:t>
                      </a:r>
                    </a:p>
                  </a:txBody>
                  <a:tcPr>
                    <a:noFill/>
                  </a:tcPr>
                </a:tc>
                <a:extLst>
                  <a:ext uri="{0D108BD9-81ED-4DB2-BD59-A6C34878D82A}">
                    <a16:rowId xmlns:a16="http://schemas.microsoft.com/office/drawing/2014/main" val="10004"/>
                  </a:ext>
                </a:extLst>
              </a:tr>
              <a:tr h="360035">
                <a:tc>
                  <a:txBody>
                    <a:bodyPr/>
                    <a:lstStyle/>
                    <a:p>
                      <a:pPr marL="0" marR="0">
                        <a:lnSpc>
                          <a:spcPct val="115000"/>
                        </a:lnSpc>
                        <a:spcBef>
                          <a:spcPts val="0"/>
                        </a:spcBef>
                        <a:spcAft>
                          <a:spcPts val="0"/>
                        </a:spcAft>
                      </a:pPr>
                      <a:r>
                        <a:rPr lang="en-US" sz="1800" kern="1200">
                          <a:solidFill>
                            <a:schemeClr val="bg1">
                              <a:lumMod val="50000"/>
                            </a:schemeClr>
                          </a:solidFill>
                          <a:latin typeface="Minion Pro" panose="02040503050306020203" pitchFamily="18" charset="0"/>
                          <a:ea typeface="+mn-ea"/>
                          <a:cs typeface="Arial" panose="020B0604020202020204" pitchFamily="34" charset="0"/>
                        </a:rPr>
                        <a:t>Stepchildren</a:t>
                      </a:r>
                    </a:p>
                  </a:txBody>
                  <a:tcPr>
                    <a:noFill/>
                  </a:tcPr>
                </a:tc>
                <a:tc>
                  <a:txBody>
                    <a:bodyPr/>
                    <a:lstStyle/>
                    <a:p>
                      <a:pPr marL="0" marR="0">
                        <a:lnSpc>
                          <a:spcPct val="115000"/>
                        </a:lnSpc>
                        <a:spcBef>
                          <a:spcPts val="0"/>
                        </a:spcBef>
                        <a:spcAft>
                          <a:spcPts val="0"/>
                        </a:spcAft>
                      </a:pPr>
                      <a:r>
                        <a:rPr lang="en-US" sz="1800" kern="1200" dirty="0">
                          <a:solidFill>
                            <a:schemeClr val="bg1">
                              <a:lumMod val="50000"/>
                            </a:schemeClr>
                          </a:solidFill>
                          <a:latin typeface="Minion Pro" panose="02040503050306020203" pitchFamily="18" charset="0"/>
                          <a:ea typeface="+mn-ea"/>
                          <a:cs typeface="Arial" panose="020B0604020202020204" pitchFamily="34" charset="0"/>
                        </a:rPr>
                        <a:t>Unrealistic parental expectations</a:t>
                      </a:r>
                    </a:p>
                  </a:txBody>
                  <a:tcPr>
                    <a:noFill/>
                  </a:tcPr>
                </a:tc>
                <a:extLst>
                  <a:ext uri="{0D108BD9-81ED-4DB2-BD59-A6C34878D82A}">
                    <a16:rowId xmlns:a16="http://schemas.microsoft.com/office/drawing/2014/main" val="10005"/>
                  </a:ext>
                </a:extLst>
              </a:tr>
              <a:tr h="514274">
                <a:tc>
                  <a:txBody>
                    <a:bodyPr/>
                    <a:lstStyle/>
                    <a:p>
                      <a:pPr marL="0" marR="0">
                        <a:lnSpc>
                          <a:spcPct val="115000"/>
                        </a:lnSpc>
                        <a:spcBef>
                          <a:spcPts val="0"/>
                        </a:spcBef>
                        <a:spcAft>
                          <a:spcPts val="0"/>
                        </a:spcAft>
                      </a:pPr>
                      <a:r>
                        <a:rPr lang="en-US" sz="1800" kern="1200" dirty="0">
                          <a:solidFill>
                            <a:schemeClr val="bg1">
                              <a:lumMod val="50000"/>
                            </a:schemeClr>
                          </a:solidFill>
                          <a:latin typeface="Minion Pro" panose="02040503050306020203" pitchFamily="18" charset="0"/>
                          <a:ea typeface="+mn-ea"/>
                          <a:cs typeface="Arial" panose="020B0604020202020204" pitchFamily="34" charset="0"/>
                        </a:rPr>
                        <a:t>Siblings of abused children</a:t>
                      </a:r>
                    </a:p>
                  </a:txBody>
                  <a:tcPr>
                    <a:noFill/>
                  </a:tcPr>
                </a:tc>
                <a:tc>
                  <a:txBody>
                    <a:bodyPr/>
                    <a:lstStyle/>
                    <a:p>
                      <a:pPr>
                        <a:lnSpc>
                          <a:spcPct val="115000"/>
                        </a:lnSpc>
                      </a:pPr>
                      <a:endParaRPr lang="en-US" sz="1800" kern="1200" dirty="0">
                        <a:solidFill>
                          <a:schemeClr val="bg1">
                            <a:lumMod val="50000"/>
                          </a:schemeClr>
                        </a:solidFill>
                        <a:latin typeface="Minion Pro" panose="02040503050306020203" pitchFamily="18" charset="0"/>
                        <a:ea typeface="+mn-ea"/>
                        <a:cs typeface="Arial" panose="020B0604020202020204" pitchFamily="34" charset="0"/>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0861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F50D-FB27-4992-9A60-D288BFFA83E4}"/>
              </a:ext>
            </a:extLst>
          </p:cNvPr>
          <p:cNvSpPr>
            <a:spLocks noGrp="1"/>
          </p:cNvSpPr>
          <p:nvPr>
            <p:ph type="title"/>
          </p:nvPr>
        </p:nvSpPr>
        <p:spPr/>
        <p:txBody>
          <a:bodyPr/>
          <a:lstStyle/>
          <a:p>
            <a:r>
              <a:rPr lang="en-US" dirty="0"/>
              <a:t>Caregiver Behavior</a:t>
            </a:r>
          </a:p>
        </p:txBody>
      </p:sp>
      <p:sp>
        <p:nvSpPr>
          <p:cNvPr id="3" name="Text Placeholder 2">
            <a:extLst>
              <a:ext uri="{FF2B5EF4-FFF2-40B4-BE49-F238E27FC236}">
                <a16:creationId xmlns:a16="http://schemas.microsoft.com/office/drawing/2014/main" id="{56EA16B3-BEB4-4782-A154-FC8F0EDC04A4}"/>
              </a:ext>
            </a:extLst>
          </p:cNvPr>
          <p:cNvSpPr>
            <a:spLocks noGrp="1"/>
          </p:cNvSpPr>
          <p:nvPr>
            <p:ph idx="1"/>
          </p:nvPr>
        </p:nvSpPr>
        <p:spPr>
          <a:xfrm>
            <a:off x="694373" y="2188029"/>
            <a:ext cx="4596818" cy="4001889"/>
          </a:xfrm>
        </p:spPr>
        <p:txBody>
          <a:bodyPr/>
          <a:lstStyle/>
          <a:p>
            <a:r>
              <a:rPr lang="en-US" dirty="0">
                <a:latin typeface="Minion Pro"/>
              </a:rPr>
              <a:t>Apathy</a:t>
            </a:r>
          </a:p>
          <a:p>
            <a:r>
              <a:rPr lang="en-US" dirty="0">
                <a:latin typeface="Minion Pro"/>
              </a:rPr>
              <a:t>Strange behavior</a:t>
            </a:r>
          </a:p>
          <a:p>
            <a:r>
              <a:rPr lang="en-US" dirty="0">
                <a:latin typeface="Minion Pro"/>
              </a:rPr>
              <a:t>Little to no concern for the child</a:t>
            </a:r>
          </a:p>
          <a:p>
            <a:r>
              <a:rPr lang="en-US" dirty="0">
                <a:latin typeface="Minion Pro"/>
              </a:rPr>
              <a:t>Overreact to child’s misconduct</a:t>
            </a:r>
          </a:p>
          <a:p>
            <a:r>
              <a:rPr lang="en-US" dirty="0">
                <a:latin typeface="Minion Pro"/>
              </a:rPr>
              <a:t>Withholding events surrounding the injury</a:t>
            </a:r>
          </a:p>
          <a:p>
            <a:r>
              <a:rPr lang="en-US" dirty="0">
                <a:latin typeface="Minion Pro"/>
              </a:rPr>
              <a:t>Intoxication</a:t>
            </a:r>
          </a:p>
          <a:p>
            <a:r>
              <a:rPr lang="en-US" dirty="0">
                <a:latin typeface="Minion Pro"/>
              </a:rPr>
              <a:t>Overreaction to child’s disorder/injury</a:t>
            </a:r>
          </a:p>
        </p:txBody>
      </p:sp>
      <p:pic>
        <p:nvPicPr>
          <p:cNvPr id="2050" name="Picture 2" descr="A photo shows a young boy grabbing his hair with a distressed expression. Shadows of two adults are on the wall behind h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222" y="2409684"/>
            <a:ext cx="3465471" cy="25991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93341" y="5014997"/>
            <a:ext cx="2625231" cy="215444"/>
          </a:xfrm>
          <a:prstGeom prst="rect">
            <a:avLst/>
          </a:prstGeom>
          <a:noFill/>
        </p:spPr>
        <p:txBody>
          <a:bodyPr wrap="square" rtlCol="0">
            <a:spAutoFit/>
          </a:bodyPr>
          <a:lstStyle/>
          <a:p>
            <a:pPr algn="ctr"/>
            <a:r>
              <a:rPr lang="en-IN" sz="800" dirty="0">
                <a:solidFill>
                  <a:schemeClr val="bg1">
                    <a:lumMod val="50000"/>
                  </a:schemeClr>
                </a:solidFill>
                <a:latin typeface="Arial" pitchFamily="34" charset="0"/>
                <a:cs typeface="Arial" pitchFamily="34" charset="0"/>
              </a:rPr>
              <a:t>© </a:t>
            </a:r>
            <a:r>
              <a:rPr lang="en-IN" sz="800" dirty="0" err="1">
                <a:solidFill>
                  <a:schemeClr val="bg1">
                    <a:lumMod val="50000"/>
                  </a:schemeClr>
                </a:solidFill>
                <a:latin typeface="Arial" pitchFamily="34" charset="0"/>
                <a:cs typeface="Arial" pitchFamily="34" charset="0"/>
              </a:rPr>
              <a:t>all_about_people</a:t>
            </a:r>
            <a:r>
              <a:rPr lang="en-IN" sz="800" dirty="0">
                <a:solidFill>
                  <a:schemeClr val="bg1">
                    <a:lumMod val="50000"/>
                  </a:schemeClr>
                </a:solidFill>
                <a:latin typeface="Arial" pitchFamily="34" charset="0"/>
                <a:cs typeface="Arial" pitchFamily="34" charset="0"/>
              </a:rPr>
              <a:t>/</a:t>
            </a:r>
            <a:r>
              <a:rPr lang="en-IN" sz="800" dirty="0" err="1">
                <a:solidFill>
                  <a:schemeClr val="bg1">
                    <a:lumMod val="50000"/>
                  </a:schemeClr>
                </a:solidFill>
                <a:latin typeface="Arial" pitchFamily="34" charset="0"/>
                <a:cs typeface="Arial" pitchFamily="34" charset="0"/>
              </a:rPr>
              <a:t>Shutterstock</a:t>
            </a:r>
            <a:endParaRPr lang="en-IN" sz="8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35629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48C17-1E2D-4FFB-8075-1DB409C8CA41}"/>
              </a:ext>
            </a:extLst>
          </p:cNvPr>
          <p:cNvSpPr>
            <a:spLocks noGrp="1"/>
          </p:cNvSpPr>
          <p:nvPr>
            <p:ph type="title"/>
          </p:nvPr>
        </p:nvSpPr>
        <p:spPr/>
        <p:txBody>
          <a:bodyPr/>
          <a:lstStyle/>
          <a:p>
            <a:r>
              <a:rPr lang="en-US" dirty="0"/>
              <a:t>Maltreatment (1 of 10)</a:t>
            </a:r>
          </a:p>
        </p:txBody>
      </p:sp>
      <p:sp>
        <p:nvSpPr>
          <p:cNvPr id="4" name="Content Placeholder 3">
            <a:extLst>
              <a:ext uri="{FF2B5EF4-FFF2-40B4-BE49-F238E27FC236}">
                <a16:creationId xmlns:a16="http://schemas.microsoft.com/office/drawing/2014/main" id="{5E9314B1-E11A-4DA2-8A81-F194A4D485B9}"/>
              </a:ext>
            </a:extLst>
          </p:cNvPr>
          <p:cNvSpPr>
            <a:spLocks noGrp="1"/>
          </p:cNvSpPr>
          <p:nvPr>
            <p:ph sz="half" idx="2"/>
          </p:nvPr>
        </p:nvSpPr>
        <p:spPr>
          <a:xfrm>
            <a:off x="582930" y="2362201"/>
            <a:ext cx="3744468" cy="3660975"/>
          </a:xfrm>
        </p:spPr>
        <p:txBody>
          <a:bodyPr/>
          <a:lstStyle/>
          <a:p>
            <a:r>
              <a:rPr lang="en-US" dirty="0"/>
              <a:t>Signs of maltreatment</a:t>
            </a:r>
          </a:p>
          <a:p>
            <a:pPr lvl="1"/>
            <a:r>
              <a:rPr lang="en-US" dirty="0"/>
              <a:t>Behavioral </a:t>
            </a:r>
          </a:p>
          <a:p>
            <a:pPr lvl="1"/>
            <a:r>
              <a:rPr lang="en-US" dirty="0"/>
              <a:t>Physical</a:t>
            </a:r>
          </a:p>
          <a:p>
            <a:endParaRPr lang="en-US" dirty="0"/>
          </a:p>
          <a:p>
            <a:endParaRPr lang="en-US" dirty="0"/>
          </a:p>
          <a:p>
            <a:endParaRPr lang="en-US" dirty="0"/>
          </a:p>
          <a:p>
            <a:endParaRPr lang="en-US" dirty="0"/>
          </a:p>
        </p:txBody>
      </p:sp>
      <p:pic>
        <p:nvPicPr>
          <p:cNvPr id="3089" name="Picture Placeholder 3088" descr="A photo shows a girl scrunching her face and turning it away while holding out her palm with the word Stop written on i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3264" r="13264"/>
          <a:stretch>
            <a:fillRect/>
          </a:stretch>
        </p:blipFill>
        <p:spPr>
          <a:xfrm>
            <a:off x="4399874" y="2349342"/>
            <a:ext cx="3822722" cy="3473224"/>
          </a:xfrm>
        </p:spPr>
      </p:pic>
      <p:sp>
        <p:nvSpPr>
          <p:cNvPr id="6" name="TextBox 5"/>
          <p:cNvSpPr txBox="1"/>
          <p:nvPr/>
        </p:nvSpPr>
        <p:spPr>
          <a:xfrm rot="10800000" flipV="1">
            <a:off x="5221434" y="5822566"/>
            <a:ext cx="2179601" cy="215444"/>
          </a:xfrm>
          <a:prstGeom prst="rect">
            <a:avLst/>
          </a:prstGeom>
          <a:noFill/>
        </p:spPr>
        <p:txBody>
          <a:bodyPr wrap="square" rtlCol="0">
            <a:spAutoFit/>
          </a:bodyPr>
          <a:lstStyle/>
          <a:p>
            <a:pPr algn="ctr"/>
            <a:r>
              <a:rPr lang="en-IN" sz="800" dirty="0">
                <a:solidFill>
                  <a:schemeClr val="bg1">
                    <a:lumMod val="50000"/>
                  </a:schemeClr>
                </a:solidFill>
                <a:latin typeface="Arial" pitchFamily="34" charset="0"/>
                <a:cs typeface="Arial" pitchFamily="34" charset="0"/>
              </a:rPr>
              <a:t>© </a:t>
            </a:r>
            <a:r>
              <a:rPr lang="en-IN" sz="800" dirty="0" err="1">
                <a:solidFill>
                  <a:schemeClr val="bg1">
                    <a:lumMod val="50000"/>
                  </a:schemeClr>
                </a:solidFill>
                <a:latin typeface="Arial" pitchFamily="34" charset="0"/>
                <a:cs typeface="Arial" pitchFamily="34" charset="0"/>
              </a:rPr>
              <a:t>Mihail</a:t>
            </a:r>
            <a:r>
              <a:rPr lang="en-IN" sz="800" dirty="0">
                <a:solidFill>
                  <a:schemeClr val="bg1">
                    <a:lumMod val="50000"/>
                  </a:schemeClr>
                </a:solidFill>
                <a:latin typeface="Arial" pitchFamily="34" charset="0"/>
                <a:cs typeface="Arial" pitchFamily="34" charset="0"/>
              </a:rPr>
              <a:t> </a:t>
            </a:r>
            <a:r>
              <a:rPr lang="en-IN" sz="800" dirty="0" err="1">
                <a:solidFill>
                  <a:schemeClr val="bg1">
                    <a:lumMod val="50000"/>
                  </a:schemeClr>
                </a:solidFill>
                <a:latin typeface="Arial" pitchFamily="34" charset="0"/>
                <a:cs typeface="Arial" pitchFamily="34" charset="0"/>
              </a:rPr>
              <a:t>Fedorenko</a:t>
            </a:r>
            <a:r>
              <a:rPr lang="en-IN" sz="800" dirty="0">
                <a:solidFill>
                  <a:schemeClr val="bg1">
                    <a:lumMod val="50000"/>
                  </a:schemeClr>
                </a:solidFill>
                <a:latin typeface="Arial" pitchFamily="34" charset="0"/>
                <a:cs typeface="Arial" pitchFamily="34" charset="0"/>
              </a:rPr>
              <a:t>/</a:t>
            </a:r>
            <a:r>
              <a:rPr lang="en-IN" sz="800" dirty="0" err="1">
                <a:solidFill>
                  <a:schemeClr val="bg1">
                    <a:lumMod val="50000"/>
                  </a:schemeClr>
                </a:solidFill>
                <a:latin typeface="Arial" pitchFamily="34" charset="0"/>
                <a:cs typeface="Arial" pitchFamily="34" charset="0"/>
              </a:rPr>
              <a:t>Shutterstock</a:t>
            </a:r>
            <a:endParaRPr lang="en-IN" sz="8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96803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E36B-8662-4EED-A2E1-178ECA7BCFA3}"/>
              </a:ext>
            </a:extLst>
          </p:cNvPr>
          <p:cNvSpPr>
            <a:spLocks noGrp="1"/>
          </p:cNvSpPr>
          <p:nvPr>
            <p:ph type="title"/>
          </p:nvPr>
        </p:nvSpPr>
        <p:spPr/>
        <p:txBody>
          <a:bodyPr/>
          <a:lstStyle/>
          <a:p>
            <a:r>
              <a:rPr lang="en-US" dirty="0"/>
              <a:t>Maltreatment (2 of 10)</a:t>
            </a:r>
          </a:p>
        </p:txBody>
      </p:sp>
      <p:sp>
        <p:nvSpPr>
          <p:cNvPr id="8" name="Content Placeholder 7">
            <a:extLst>
              <a:ext uri="{FF2B5EF4-FFF2-40B4-BE49-F238E27FC236}">
                <a16:creationId xmlns:a16="http://schemas.microsoft.com/office/drawing/2014/main" id="{894AF331-D197-490B-9F4D-F45D2771A682}"/>
              </a:ext>
            </a:extLst>
          </p:cNvPr>
          <p:cNvSpPr>
            <a:spLocks noGrp="1"/>
          </p:cNvSpPr>
          <p:nvPr>
            <p:ph idx="1"/>
          </p:nvPr>
        </p:nvSpPr>
        <p:spPr>
          <a:xfrm>
            <a:off x="694373" y="2075162"/>
            <a:ext cx="7715250" cy="4519148"/>
          </a:xfrm>
        </p:spPr>
        <p:txBody>
          <a:bodyPr>
            <a:normAutofit/>
          </a:bodyPr>
          <a:lstStyle/>
          <a:p>
            <a:r>
              <a:rPr lang="en-US" dirty="0">
                <a:latin typeface="Minion Pro"/>
              </a:rPr>
              <a:t>Bruising in children</a:t>
            </a:r>
          </a:p>
        </p:txBody>
      </p:sp>
      <p:sp>
        <p:nvSpPr>
          <p:cNvPr id="3" name="TextBox 2"/>
          <p:cNvSpPr txBox="1"/>
          <p:nvPr/>
        </p:nvSpPr>
        <p:spPr>
          <a:xfrm>
            <a:off x="312958" y="5079733"/>
            <a:ext cx="2793208" cy="215444"/>
          </a:xfrm>
          <a:prstGeom prst="rect">
            <a:avLst/>
          </a:prstGeom>
          <a:noFill/>
        </p:spPr>
        <p:txBody>
          <a:bodyPr wrap="square" rtlCol="0">
            <a:spAutoFit/>
          </a:bodyPr>
          <a:lstStyle/>
          <a:p>
            <a:pPr algn="ctr"/>
            <a:r>
              <a:rPr lang="en-US" sz="800" dirty="0">
                <a:solidFill>
                  <a:schemeClr val="bg1">
                    <a:lumMod val="50000"/>
                  </a:schemeClr>
                </a:solidFill>
                <a:latin typeface="Arial" pitchFamily="34" charset="0"/>
                <a:cs typeface="Arial" pitchFamily="34" charset="0"/>
              </a:rPr>
              <a:t>Courtesy of the American Academy of Pediatrics</a:t>
            </a:r>
            <a:endParaRPr lang="en-IN" sz="800" dirty="0">
              <a:solidFill>
                <a:schemeClr val="bg1">
                  <a:lumMod val="50000"/>
                </a:schemeClr>
              </a:solidFill>
              <a:latin typeface="Arial" pitchFamily="34" charset="0"/>
              <a:cs typeface="Arial" pitchFamily="34" charset="0"/>
            </a:endParaRPr>
          </a:p>
        </p:txBody>
      </p:sp>
      <p:sp>
        <p:nvSpPr>
          <p:cNvPr id="7" name="TextBox 6"/>
          <p:cNvSpPr txBox="1"/>
          <p:nvPr/>
        </p:nvSpPr>
        <p:spPr>
          <a:xfrm>
            <a:off x="6662177" y="5449376"/>
            <a:ext cx="1873090" cy="338554"/>
          </a:xfrm>
          <a:prstGeom prst="rect">
            <a:avLst/>
          </a:prstGeom>
          <a:noFill/>
        </p:spPr>
        <p:txBody>
          <a:bodyPr wrap="square" rtlCol="0">
            <a:spAutoFit/>
          </a:bodyPr>
          <a:lstStyle/>
          <a:p>
            <a:pPr algn="ctr"/>
            <a:r>
              <a:rPr lang="en-US" sz="800" dirty="0">
                <a:solidFill>
                  <a:schemeClr val="bg1">
                    <a:lumMod val="50000"/>
                  </a:schemeClr>
                </a:solidFill>
                <a:latin typeface="Arial" pitchFamily="34" charset="0"/>
                <a:cs typeface="Arial" pitchFamily="34" charset="0"/>
              </a:rPr>
              <a:t>Courtesy of Ron </a:t>
            </a:r>
            <a:r>
              <a:rPr lang="en-US" sz="800" dirty="0" err="1">
                <a:solidFill>
                  <a:schemeClr val="bg1">
                    <a:lumMod val="50000"/>
                  </a:schemeClr>
                </a:solidFill>
                <a:latin typeface="Arial" pitchFamily="34" charset="0"/>
                <a:cs typeface="Arial" pitchFamily="34" charset="0"/>
              </a:rPr>
              <a:t>Deickmann</a:t>
            </a:r>
            <a:r>
              <a:rPr lang="en-US" sz="800" dirty="0">
                <a:solidFill>
                  <a:schemeClr val="bg1">
                    <a:lumMod val="50000"/>
                  </a:schemeClr>
                </a:solidFill>
                <a:latin typeface="Arial" pitchFamily="34" charset="0"/>
                <a:cs typeface="Arial" pitchFamily="34" charset="0"/>
              </a:rPr>
              <a:t>, MD, FAAP.</a:t>
            </a:r>
            <a:endParaRPr lang="en-IN" sz="800" dirty="0">
              <a:solidFill>
                <a:schemeClr val="bg1">
                  <a:lumMod val="50000"/>
                </a:schemeClr>
              </a:solidFill>
              <a:latin typeface="Arial" pitchFamily="34" charset="0"/>
              <a:cs typeface="Arial" pitchFamily="34" charset="0"/>
            </a:endParaRPr>
          </a:p>
        </p:txBody>
      </p:sp>
      <p:sp>
        <p:nvSpPr>
          <p:cNvPr id="9" name="TextBox 8"/>
          <p:cNvSpPr txBox="1"/>
          <p:nvPr/>
        </p:nvSpPr>
        <p:spPr>
          <a:xfrm>
            <a:off x="3863539" y="5067460"/>
            <a:ext cx="2045753" cy="215444"/>
          </a:xfrm>
          <a:prstGeom prst="rect">
            <a:avLst/>
          </a:prstGeom>
          <a:noFill/>
        </p:spPr>
        <p:txBody>
          <a:bodyPr wrap="none" rtlCol="0">
            <a:spAutoFit/>
          </a:bodyPr>
          <a:lstStyle/>
          <a:p>
            <a:pPr algn="ctr"/>
            <a:r>
              <a:rPr lang="en-US" sz="800" dirty="0">
                <a:solidFill>
                  <a:schemeClr val="bg1">
                    <a:lumMod val="50000"/>
                  </a:schemeClr>
                </a:solidFill>
                <a:latin typeface="Arial" pitchFamily="34" charset="0"/>
                <a:cs typeface="Arial" pitchFamily="34" charset="0"/>
              </a:rPr>
              <a:t>Courtesy of Ron </a:t>
            </a:r>
            <a:r>
              <a:rPr lang="en-US" sz="800" dirty="0" err="1">
                <a:solidFill>
                  <a:schemeClr val="bg1">
                    <a:lumMod val="50000"/>
                  </a:schemeClr>
                </a:solidFill>
                <a:latin typeface="Arial" pitchFamily="34" charset="0"/>
                <a:cs typeface="Arial" pitchFamily="34" charset="0"/>
              </a:rPr>
              <a:t>Deickmann</a:t>
            </a:r>
            <a:r>
              <a:rPr lang="en-US" sz="800" dirty="0">
                <a:solidFill>
                  <a:schemeClr val="bg1">
                    <a:lumMod val="50000"/>
                  </a:schemeClr>
                </a:solidFill>
                <a:latin typeface="Arial" pitchFamily="34" charset="0"/>
                <a:cs typeface="Arial" pitchFamily="34" charset="0"/>
              </a:rPr>
              <a:t>, MD, FAAP.</a:t>
            </a:r>
            <a:endParaRPr lang="en-IN" sz="800" dirty="0">
              <a:solidFill>
                <a:schemeClr val="bg1">
                  <a:lumMod val="50000"/>
                </a:schemeClr>
              </a:solidFill>
              <a:latin typeface="Arial" pitchFamily="34" charset="0"/>
              <a:cs typeface="Arial" pitchFamily="34" charset="0"/>
            </a:endParaRPr>
          </a:p>
        </p:txBody>
      </p:sp>
      <p:pic>
        <p:nvPicPr>
          <p:cNvPr id="4" name="Picture 3" descr="A photo shows two bruising marks on the right arm of a chi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58" y="2964004"/>
            <a:ext cx="2793208" cy="2103456"/>
          </a:xfrm>
          <a:prstGeom prst="rect">
            <a:avLst/>
          </a:prstGeom>
        </p:spPr>
      </p:pic>
      <p:pic>
        <p:nvPicPr>
          <p:cNvPr id="5" name="Picture 4" descr="A photo shows bruising marks on a child's fa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5756" y="2582087"/>
            <a:ext cx="1879515" cy="2867289"/>
          </a:xfrm>
          <a:prstGeom prst="rect">
            <a:avLst/>
          </a:prstGeom>
        </p:spPr>
      </p:pic>
      <p:pic>
        <p:nvPicPr>
          <p:cNvPr id="6" name="Picture 5" descr="A photo shows dark bruising marks covering the butts of a toddl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7503" y="2964004"/>
            <a:ext cx="3217826" cy="2103456"/>
          </a:xfrm>
          <a:prstGeom prst="rect">
            <a:avLst/>
          </a:prstGeom>
        </p:spPr>
      </p:pic>
    </p:spTree>
    <p:extLst>
      <p:ext uri="{BB962C8B-B14F-4D97-AF65-F5344CB8AC3E}">
        <p14:creationId xmlns:p14="http://schemas.microsoft.com/office/powerpoint/2010/main" val="41063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Maltreatment (3 of 10)</a:t>
            </a:r>
          </a:p>
        </p:txBody>
      </p:sp>
      <p:sp>
        <p:nvSpPr>
          <p:cNvPr id="4" name="Content Placeholder 3">
            <a:extLst>
              <a:ext uri="{FF2B5EF4-FFF2-40B4-BE49-F238E27FC236}">
                <a16:creationId xmlns:a16="http://schemas.microsoft.com/office/drawing/2014/main" id="{0CE512E6-B00A-4C4E-AC0F-C11A0F711166}"/>
              </a:ext>
            </a:extLst>
          </p:cNvPr>
          <p:cNvSpPr>
            <a:spLocks noGrp="1"/>
          </p:cNvSpPr>
          <p:nvPr>
            <p:ph idx="1"/>
          </p:nvPr>
        </p:nvSpPr>
        <p:spPr>
          <a:xfrm>
            <a:off x="714374" y="1840521"/>
            <a:ext cx="7715250" cy="4699047"/>
          </a:xfrm>
        </p:spPr>
        <p:txBody>
          <a:bodyPr/>
          <a:lstStyle/>
          <a:p>
            <a:r>
              <a:rPr lang="en-US" dirty="0">
                <a:latin typeface="Minion Pro" panose="02040503050306020203" pitchFamily="18" charset="0"/>
              </a:rPr>
              <a:t>Bruising in kids</a:t>
            </a:r>
          </a:p>
          <a:p>
            <a:pPr lvl="1"/>
            <a:r>
              <a:rPr lang="en-US" dirty="0">
                <a:latin typeface="Minion Pro" panose="02040503050306020203" pitchFamily="18" charset="0"/>
              </a:rPr>
              <a:t>TEN-4 bruising rule</a:t>
            </a:r>
          </a:p>
        </p:txBody>
      </p:sp>
      <p:pic>
        <p:nvPicPr>
          <p:cNvPr id="3" name="Picture 2" descr="The illustration depicts a toddler and an infant. Labels pointing to the toddler read, Bruising of the Trunk, Ears, or Neck in a child younger than 4 years. Or any bruising, in any location, in a child younger than 4 months." title="An illustration shows the TEN-4 bruising ru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912" y="1840521"/>
            <a:ext cx="3678712" cy="4305044"/>
          </a:xfrm>
          <a:prstGeom prst="rect">
            <a:avLst/>
          </a:prstGeom>
        </p:spPr>
      </p:pic>
    </p:spTree>
    <p:extLst>
      <p:ext uri="{BB962C8B-B14F-4D97-AF65-F5344CB8AC3E}">
        <p14:creationId xmlns:p14="http://schemas.microsoft.com/office/powerpoint/2010/main" val="106031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Maltreatment (4 of 10)</a:t>
            </a:r>
          </a:p>
        </p:txBody>
      </p:sp>
      <p:sp>
        <p:nvSpPr>
          <p:cNvPr id="3" name="Content Placeholder 2">
            <a:extLst>
              <a:ext uri="{FF2B5EF4-FFF2-40B4-BE49-F238E27FC236}">
                <a16:creationId xmlns:a16="http://schemas.microsoft.com/office/drawing/2014/main" id="{3AAC4680-C915-4231-A1B1-1F88D65389A9}"/>
              </a:ext>
            </a:extLst>
          </p:cNvPr>
          <p:cNvSpPr>
            <a:spLocks noGrp="1"/>
          </p:cNvSpPr>
          <p:nvPr>
            <p:ph sz="half" idx="2"/>
          </p:nvPr>
        </p:nvSpPr>
        <p:spPr>
          <a:xfrm>
            <a:off x="910232" y="2080015"/>
            <a:ext cx="3646674" cy="3316659"/>
          </a:xfrm>
        </p:spPr>
        <p:txBody>
          <a:bodyPr/>
          <a:lstStyle/>
          <a:p>
            <a:r>
              <a:rPr lang="en-US" sz="2100" dirty="0"/>
              <a:t>Pattern marks</a:t>
            </a:r>
          </a:p>
        </p:txBody>
      </p:sp>
      <p:sp>
        <p:nvSpPr>
          <p:cNvPr id="7" name="TextBox 6"/>
          <p:cNvSpPr txBox="1"/>
          <p:nvPr/>
        </p:nvSpPr>
        <p:spPr>
          <a:xfrm>
            <a:off x="1613681" y="5639221"/>
            <a:ext cx="5916638" cy="215444"/>
          </a:xfrm>
          <a:prstGeom prst="rect">
            <a:avLst/>
          </a:prstGeom>
          <a:noFill/>
        </p:spPr>
        <p:txBody>
          <a:bodyPr wrap="square" rtlCol="0">
            <a:spAutoFit/>
          </a:bodyPr>
          <a:lstStyle/>
          <a:p>
            <a:pPr algn="ctr"/>
            <a:r>
              <a:rPr lang="en-US" sz="800" dirty="0">
                <a:solidFill>
                  <a:schemeClr val="bg1">
                    <a:lumMod val="50000"/>
                  </a:schemeClr>
                </a:solidFill>
                <a:latin typeface="Arial" pitchFamily="34" charset="0"/>
                <a:cs typeface="Arial" pitchFamily="34" charset="0"/>
              </a:rPr>
              <a:t>Reproduced from Johnson CF. Inflicted injury versus accidental injury. </a:t>
            </a:r>
            <a:r>
              <a:rPr lang="en-US" sz="800" dirty="0" err="1">
                <a:solidFill>
                  <a:schemeClr val="bg1">
                    <a:lumMod val="50000"/>
                  </a:schemeClr>
                </a:solidFill>
                <a:latin typeface="Arial" pitchFamily="34" charset="0"/>
                <a:cs typeface="Arial" pitchFamily="34" charset="0"/>
              </a:rPr>
              <a:t>Pediatr</a:t>
            </a:r>
            <a:r>
              <a:rPr lang="en-US" sz="800" dirty="0">
                <a:solidFill>
                  <a:schemeClr val="bg1">
                    <a:lumMod val="50000"/>
                  </a:schemeClr>
                </a:solidFill>
                <a:latin typeface="Arial" pitchFamily="34" charset="0"/>
                <a:cs typeface="Arial" pitchFamily="34" charset="0"/>
              </a:rPr>
              <a:t> </a:t>
            </a:r>
            <a:r>
              <a:rPr lang="en-US" sz="800" dirty="0" err="1">
                <a:solidFill>
                  <a:schemeClr val="bg1">
                    <a:lumMod val="50000"/>
                  </a:schemeClr>
                </a:solidFill>
                <a:latin typeface="Arial" pitchFamily="34" charset="0"/>
                <a:cs typeface="Arial" pitchFamily="34" charset="0"/>
              </a:rPr>
              <a:t>Clin</a:t>
            </a:r>
            <a:r>
              <a:rPr lang="en-US" sz="800" dirty="0">
                <a:solidFill>
                  <a:schemeClr val="bg1">
                    <a:lumMod val="50000"/>
                  </a:schemeClr>
                </a:solidFill>
                <a:latin typeface="Arial" pitchFamily="34" charset="0"/>
                <a:cs typeface="Arial" pitchFamily="34" charset="0"/>
              </a:rPr>
              <a:t> North Am 1990;37:803.</a:t>
            </a:r>
            <a:endParaRPr lang="en-IN" sz="800" dirty="0">
              <a:solidFill>
                <a:schemeClr val="bg1">
                  <a:lumMod val="50000"/>
                </a:schemeClr>
              </a:solidFill>
              <a:latin typeface="Arial" pitchFamily="34" charset="0"/>
              <a:cs typeface="Arial" pitchFamily="34" charset="0"/>
            </a:endParaRPr>
          </a:p>
        </p:txBody>
      </p:sp>
      <p:pic>
        <p:nvPicPr>
          <p:cNvPr id="4" name="Picture 3" descr="An illustration shows the marks on skin created by belt buckle, belt, looped cord, stick and whip, fly swatter, coat hanger, board or spatula, hand and knuckles, bite, sauce pan, paddles, hair brush, and spo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080" y="3199963"/>
            <a:ext cx="7141652" cy="2439258"/>
          </a:xfrm>
          <a:prstGeom prst="rect">
            <a:avLst/>
          </a:prstGeom>
        </p:spPr>
      </p:pic>
    </p:spTree>
    <p:extLst>
      <p:ext uri="{BB962C8B-B14F-4D97-AF65-F5344CB8AC3E}">
        <p14:creationId xmlns:p14="http://schemas.microsoft.com/office/powerpoint/2010/main" val="338471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Custom 2">
      <a:dk1>
        <a:srgbClr val="4196D7"/>
      </a:dk1>
      <a:lt1>
        <a:srgbClr val="6E6E71"/>
      </a:lt1>
      <a:dk2>
        <a:srgbClr val="3C9FAE"/>
      </a:dk2>
      <a:lt2>
        <a:srgbClr val="7A174E"/>
      </a:lt2>
      <a:accent1>
        <a:srgbClr val="EAE62A"/>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9781284245905_PPT</Template>
  <TotalTime>13103</TotalTime>
  <Words>5723</Words>
  <Application>Microsoft Macintosh PowerPoint</Application>
  <PresentationFormat>On-screen Show (4:3)</PresentationFormat>
  <Paragraphs>687</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Andale Mono</vt:lpstr>
      <vt:lpstr>Arial</vt:lpstr>
      <vt:lpstr>Arial,Sans-Serif</vt:lpstr>
      <vt:lpstr>Calibri</vt:lpstr>
      <vt:lpstr>Courier New</vt:lpstr>
      <vt:lpstr>Minion Pro</vt:lpstr>
      <vt:lpstr>Montserrat ExtraBold</vt:lpstr>
      <vt:lpstr>Segoe UI</vt:lpstr>
      <vt:lpstr>Wingdings</vt:lpstr>
      <vt:lpstr>Educational subjects 16x9</vt:lpstr>
      <vt:lpstr>PowerPoint Presentation</vt:lpstr>
      <vt:lpstr>Learning Objectives </vt:lpstr>
      <vt:lpstr>Introduction</vt:lpstr>
      <vt:lpstr>Risk Factors</vt:lpstr>
      <vt:lpstr>Caregiver Behavior</vt:lpstr>
      <vt:lpstr>Maltreatment (1 of 10)</vt:lpstr>
      <vt:lpstr>Maltreatment (2 of 10)</vt:lpstr>
      <vt:lpstr>Maltreatment (3 of 10)</vt:lpstr>
      <vt:lpstr>Maltreatment (4 of 10)</vt:lpstr>
      <vt:lpstr>Maltreatment (5 of 10)</vt:lpstr>
      <vt:lpstr>Maltreatment (6 of 10)</vt:lpstr>
      <vt:lpstr>Maltreatment (7 of 10)</vt:lpstr>
      <vt:lpstr>Maltreatment (8 of 10)</vt:lpstr>
      <vt:lpstr>Maltreatment (9 of 10)</vt:lpstr>
      <vt:lpstr>Maltreatment (10 of 10)</vt:lpstr>
      <vt:lpstr>Case Study 1</vt:lpstr>
      <vt:lpstr>Initial Observations</vt:lpstr>
      <vt:lpstr>Discussion</vt:lpstr>
      <vt:lpstr>Primary Survey</vt:lpstr>
      <vt:lpstr>Detailed Assessment</vt:lpstr>
      <vt:lpstr> Detailed Assessment </vt:lpstr>
      <vt:lpstr>Vital Signs</vt:lpstr>
      <vt:lpstr>Detailed Assessment </vt:lpstr>
      <vt:lpstr>Treatment</vt:lpstr>
      <vt:lpstr>Ongoing Management</vt:lpstr>
      <vt:lpstr>Case Wrap-Up</vt:lpstr>
      <vt:lpstr>Lesson Wrap-Up</vt:lpstr>
      <vt:lpstr> Questions?  </vt:lpstr>
    </vt:vector>
  </TitlesOfParts>
  <Company>BJC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Maltreatment</dc:title>
  <dc:creator>Sabine Sagner</dc:creator>
  <cp:lastModifiedBy>Madelene Nieman</cp:lastModifiedBy>
  <cp:revision>417</cp:revision>
  <dcterms:created xsi:type="dcterms:W3CDTF">2020-04-30T19:04:05Z</dcterms:created>
  <dcterms:modified xsi:type="dcterms:W3CDTF">2021-10-05T14:28:52Z</dcterms:modified>
</cp:coreProperties>
</file>