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9" r:id="rId2"/>
    <p:sldId id="260" r:id="rId3"/>
    <p:sldId id="261" r:id="rId4"/>
    <p:sldId id="262"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300" r:id="rId40"/>
    <p:sldId id="298" r:id="rId41"/>
    <p:sldId id="299" r:id="rId42"/>
    <p:sldId id="301"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5" d="100"/>
          <a:sy n="85" d="100"/>
        </p:scale>
        <p:origin x="96"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C79C9E-FE80-4762-8E41-E0779DABE1A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523183E-541F-4C19-9AFF-5D082DC7F077}">
      <dgm:prSet/>
      <dgm:spPr/>
      <dgm:t>
        <a:bodyPr/>
        <a:lstStyle/>
        <a:p>
          <a:r>
            <a:rPr lang="en-US"/>
            <a:t>This method provides three pre-equalized attachment points and uses none of the rappel rope to construct the rigging. </a:t>
          </a:r>
        </a:p>
      </dgm:t>
    </dgm:pt>
    <dgm:pt modelId="{8403A10A-82DA-40B4-B4D4-E85BF2A42C13}" type="parTrans" cxnId="{E83D7280-CC3F-4E79-B045-0BE4A8FE04FE}">
      <dgm:prSet/>
      <dgm:spPr/>
      <dgm:t>
        <a:bodyPr/>
        <a:lstStyle/>
        <a:p>
          <a:endParaRPr lang="en-US"/>
        </a:p>
      </dgm:t>
    </dgm:pt>
    <dgm:pt modelId="{8BB24B9E-7897-4E38-9671-06A3CCA8F0F7}" type="sibTrans" cxnId="{E83D7280-CC3F-4E79-B045-0BE4A8FE04FE}">
      <dgm:prSet/>
      <dgm:spPr/>
      <dgm:t>
        <a:bodyPr/>
        <a:lstStyle/>
        <a:p>
          <a:endParaRPr lang="en-US"/>
        </a:p>
      </dgm:t>
    </dgm:pt>
    <dgm:pt modelId="{9A6C159B-9BB2-4BC6-A988-361DB04A2241}">
      <dgm:prSet/>
      <dgm:spPr/>
      <dgm:t>
        <a:bodyPr/>
        <a:lstStyle/>
        <a:p>
          <a:r>
            <a:rPr lang="en-US"/>
            <a:t>It can be used with or without the rescue rope setup. </a:t>
          </a:r>
        </a:p>
      </dgm:t>
    </dgm:pt>
    <dgm:pt modelId="{DB60830D-5ECF-4519-A769-93046CD36C1C}" type="parTrans" cxnId="{D96E6C87-F97C-40C0-BB49-1F7DAA2EE48B}">
      <dgm:prSet/>
      <dgm:spPr/>
      <dgm:t>
        <a:bodyPr/>
        <a:lstStyle/>
        <a:p>
          <a:endParaRPr lang="en-US"/>
        </a:p>
      </dgm:t>
    </dgm:pt>
    <dgm:pt modelId="{5F5B1164-EAE8-4A09-8648-3887DD8B9144}" type="sibTrans" cxnId="{D96E6C87-F97C-40C0-BB49-1F7DAA2EE48B}">
      <dgm:prSet/>
      <dgm:spPr/>
      <dgm:t>
        <a:bodyPr/>
        <a:lstStyle/>
        <a:p>
          <a:endParaRPr lang="en-US"/>
        </a:p>
      </dgm:t>
    </dgm:pt>
    <dgm:pt modelId="{284AAD1C-73C0-49B8-B11C-CCFAE20A489F}">
      <dgm:prSet/>
      <dgm:spPr/>
      <dgm:t>
        <a:bodyPr/>
        <a:lstStyle/>
        <a:p>
          <a:r>
            <a:rPr lang="en-US"/>
            <a:t>The anchor points can be in any configuration or distance apart. The pre­ equalizing cord allows for easy disconnecting of the rappel rope(s). </a:t>
          </a:r>
        </a:p>
      </dgm:t>
    </dgm:pt>
    <dgm:pt modelId="{ADE13463-7FFE-4342-B65D-EB39E5F63D64}" type="parTrans" cxnId="{6CFAE81A-833E-45B1-91FB-34F6F506366C}">
      <dgm:prSet/>
      <dgm:spPr/>
      <dgm:t>
        <a:bodyPr/>
        <a:lstStyle/>
        <a:p>
          <a:endParaRPr lang="en-US"/>
        </a:p>
      </dgm:t>
    </dgm:pt>
    <dgm:pt modelId="{16D1DA6C-DDAB-4466-8BC9-EEB04A937FE3}" type="sibTrans" cxnId="{6CFAE81A-833E-45B1-91FB-34F6F506366C}">
      <dgm:prSet/>
      <dgm:spPr/>
      <dgm:t>
        <a:bodyPr/>
        <a:lstStyle/>
        <a:p>
          <a:endParaRPr lang="en-US"/>
        </a:p>
      </dgm:t>
    </dgm:pt>
    <dgm:pt modelId="{99257F92-06D8-40C2-8F7C-1FFD4633A60E}" type="pres">
      <dgm:prSet presAssocID="{A5C79C9E-FE80-4762-8E41-E0779DABE1A6}" presName="root" presStyleCnt="0">
        <dgm:presLayoutVars>
          <dgm:dir/>
          <dgm:resizeHandles val="exact"/>
        </dgm:presLayoutVars>
      </dgm:prSet>
      <dgm:spPr/>
    </dgm:pt>
    <dgm:pt modelId="{71FD9345-8D8A-4AF1-B678-AE84E0A1DF74}" type="pres">
      <dgm:prSet presAssocID="{B523183E-541F-4C19-9AFF-5D082DC7F077}" presName="compNode" presStyleCnt="0"/>
      <dgm:spPr/>
    </dgm:pt>
    <dgm:pt modelId="{FAEF0A8C-412B-42DF-BFD7-45655885988B}" type="pres">
      <dgm:prSet presAssocID="{B523183E-541F-4C19-9AFF-5D082DC7F077}" presName="bgRect" presStyleLbl="bgShp" presStyleIdx="0" presStyleCnt="3"/>
      <dgm:spPr/>
    </dgm:pt>
    <dgm:pt modelId="{F51CE1C9-F787-45B0-90F4-1E3562F45B67}" type="pres">
      <dgm:prSet presAssocID="{B523183E-541F-4C19-9AFF-5D082DC7F07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ug boat"/>
        </a:ext>
      </dgm:extLst>
    </dgm:pt>
    <dgm:pt modelId="{26AE0B04-73BE-490F-9856-FD1E7494F577}" type="pres">
      <dgm:prSet presAssocID="{B523183E-541F-4C19-9AFF-5D082DC7F077}" presName="spaceRect" presStyleCnt="0"/>
      <dgm:spPr/>
    </dgm:pt>
    <dgm:pt modelId="{80C06180-49E2-41B3-B624-A92E93D0666C}" type="pres">
      <dgm:prSet presAssocID="{B523183E-541F-4C19-9AFF-5D082DC7F077}" presName="parTx" presStyleLbl="revTx" presStyleIdx="0" presStyleCnt="3">
        <dgm:presLayoutVars>
          <dgm:chMax val="0"/>
          <dgm:chPref val="0"/>
        </dgm:presLayoutVars>
      </dgm:prSet>
      <dgm:spPr/>
    </dgm:pt>
    <dgm:pt modelId="{3D5991A1-E723-4529-8E9F-CE76BFE6B69A}" type="pres">
      <dgm:prSet presAssocID="{8BB24B9E-7897-4E38-9671-06A3CCA8F0F7}" presName="sibTrans" presStyleCnt="0"/>
      <dgm:spPr/>
    </dgm:pt>
    <dgm:pt modelId="{A3E749D1-EBC9-4C6B-8D20-230622E50EEC}" type="pres">
      <dgm:prSet presAssocID="{9A6C159B-9BB2-4BC6-A988-361DB04A2241}" presName="compNode" presStyleCnt="0"/>
      <dgm:spPr/>
    </dgm:pt>
    <dgm:pt modelId="{B53BEA26-FBC6-4E4C-8EB3-EB7807F60118}" type="pres">
      <dgm:prSet presAssocID="{9A6C159B-9BB2-4BC6-A988-361DB04A2241}" presName="bgRect" presStyleLbl="bgShp" presStyleIdx="1" presStyleCnt="3"/>
      <dgm:spPr/>
    </dgm:pt>
    <dgm:pt modelId="{81A7F818-6BBF-480C-8210-E21661232758}" type="pres">
      <dgm:prSet presAssocID="{9A6C159B-9BB2-4BC6-A988-361DB04A224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ayak"/>
        </a:ext>
      </dgm:extLst>
    </dgm:pt>
    <dgm:pt modelId="{28F5A45E-8905-452D-91AA-44E212DF8396}" type="pres">
      <dgm:prSet presAssocID="{9A6C159B-9BB2-4BC6-A988-361DB04A2241}" presName="spaceRect" presStyleCnt="0"/>
      <dgm:spPr/>
    </dgm:pt>
    <dgm:pt modelId="{818942A4-6384-461D-8252-CCC97FB81326}" type="pres">
      <dgm:prSet presAssocID="{9A6C159B-9BB2-4BC6-A988-361DB04A2241}" presName="parTx" presStyleLbl="revTx" presStyleIdx="1" presStyleCnt="3">
        <dgm:presLayoutVars>
          <dgm:chMax val="0"/>
          <dgm:chPref val="0"/>
        </dgm:presLayoutVars>
      </dgm:prSet>
      <dgm:spPr/>
    </dgm:pt>
    <dgm:pt modelId="{604155CE-49BB-45E8-98D6-FF404DA58ECC}" type="pres">
      <dgm:prSet presAssocID="{5F5B1164-EAE8-4A09-8648-3887DD8B9144}" presName="sibTrans" presStyleCnt="0"/>
      <dgm:spPr/>
    </dgm:pt>
    <dgm:pt modelId="{1F86CF03-AFC0-4B04-8DD8-A4952C3F6589}" type="pres">
      <dgm:prSet presAssocID="{284AAD1C-73C0-49B8-B11C-CCFAE20A489F}" presName="compNode" presStyleCnt="0"/>
      <dgm:spPr/>
    </dgm:pt>
    <dgm:pt modelId="{FBE64CB4-02DD-4EAF-BD7C-35729CEDE927}" type="pres">
      <dgm:prSet presAssocID="{284AAD1C-73C0-49B8-B11C-CCFAE20A489F}" presName="bgRect" presStyleLbl="bgShp" presStyleIdx="2" presStyleCnt="3"/>
      <dgm:spPr/>
    </dgm:pt>
    <dgm:pt modelId="{DC5262CE-643C-4FDD-B039-B089FA0C28C8}" type="pres">
      <dgm:prSet presAssocID="{284AAD1C-73C0-49B8-B11C-CCFAE20A489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nchor"/>
        </a:ext>
      </dgm:extLst>
    </dgm:pt>
    <dgm:pt modelId="{005316AE-D6B2-43BF-A241-0ABBB23FB339}" type="pres">
      <dgm:prSet presAssocID="{284AAD1C-73C0-49B8-B11C-CCFAE20A489F}" presName="spaceRect" presStyleCnt="0"/>
      <dgm:spPr/>
    </dgm:pt>
    <dgm:pt modelId="{B887FC6B-227C-4C17-AA95-9A68BB7DF4E7}" type="pres">
      <dgm:prSet presAssocID="{284AAD1C-73C0-49B8-B11C-CCFAE20A489F}" presName="parTx" presStyleLbl="revTx" presStyleIdx="2" presStyleCnt="3">
        <dgm:presLayoutVars>
          <dgm:chMax val="0"/>
          <dgm:chPref val="0"/>
        </dgm:presLayoutVars>
      </dgm:prSet>
      <dgm:spPr/>
    </dgm:pt>
  </dgm:ptLst>
  <dgm:cxnLst>
    <dgm:cxn modelId="{6CFAE81A-833E-45B1-91FB-34F6F506366C}" srcId="{A5C79C9E-FE80-4762-8E41-E0779DABE1A6}" destId="{284AAD1C-73C0-49B8-B11C-CCFAE20A489F}" srcOrd="2" destOrd="0" parTransId="{ADE13463-7FFE-4342-B65D-EB39E5F63D64}" sibTransId="{16D1DA6C-DDAB-4466-8BC9-EEB04A937FE3}"/>
    <dgm:cxn modelId="{D5938B29-FCB5-4821-B4E8-9E2FF9BFF6E8}" type="presOf" srcId="{284AAD1C-73C0-49B8-B11C-CCFAE20A489F}" destId="{B887FC6B-227C-4C17-AA95-9A68BB7DF4E7}" srcOrd="0" destOrd="0" presId="urn:microsoft.com/office/officeart/2018/2/layout/IconVerticalSolidList"/>
    <dgm:cxn modelId="{86A6D06F-3309-4643-8855-D2D20063C18D}" type="presOf" srcId="{A5C79C9E-FE80-4762-8E41-E0779DABE1A6}" destId="{99257F92-06D8-40C2-8F7C-1FFD4633A60E}" srcOrd="0" destOrd="0" presId="urn:microsoft.com/office/officeart/2018/2/layout/IconVerticalSolidList"/>
    <dgm:cxn modelId="{E83D7280-CC3F-4E79-B045-0BE4A8FE04FE}" srcId="{A5C79C9E-FE80-4762-8E41-E0779DABE1A6}" destId="{B523183E-541F-4C19-9AFF-5D082DC7F077}" srcOrd="0" destOrd="0" parTransId="{8403A10A-82DA-40B4-B4D4-E85BF2A42C13}" sibTransId="{8BB24B9E-7897-4E38-9671-06A3CCA8F0F7}"/>
    <dgm:cxn modelId="{D96E6C87-F97C-40C0-BB49-1F7DAA2EE48B}" srcId="{A5C79C9E-FE80-4762-8E41-E0779DABE1A6}" destId="{9A6C159B-9BB2-4BC6-A988-361DB04A2241}" srcOrd="1" destOrd="0" parTransId="{DB60830D-5ECF-4519-A769-93046CD36C1C}" sibTransId="{5F5B1164-EAE8-4A09-8648-3887DD8B9144}"/>
    <dgm:cxn modelId="{56A5F0A2-5D64-43AD-9F84-61AA06B83295}" type="presOf" srcId="{9A6C159B-9BB2-4BC6-A988-361DB04A2241}" destId="{818942A4-6384-461D-8252-CCC97FB81326}" srcOrd="0" destOrd="0" presId="urn:microsoft.com/office/officeart/2018/2/layout/IconVerticalSolidList"/>
    <dgm:cxn modelId="{E013CECF-3E3B-4849-86FF-E989B2896CB3}" type="presOf" srcId="{B523183E-541F-4C19-9AFF-5D082DC7F077}" destId="{80C06180-49E2-41B3-B624-A92E93D0666C}" srcOrd="0" destOrd="0" presId="urn:microsoft.com/office/officeart/2018/2/layout/IconVerticalSolidList"/>
    <dgm:cxn modelId="{39641E79-EF84-4732-AC18-5439B67989A7}" type="presParOf" srcId="{99257F92-06D8-40C2-8F7C-1FFD4633A60E}" destId="{71FD9345-8D8A-4AF1-B678-AE84E0A1DF74}" srcOrd="0" destOrd="0" presId="urn:microsoft.com/office/officeart/2018/2/layout/IconVerticalSolidList"/>
    <dgm:cxn modelId="{D0044632-8696-437A-832C-0882217FF4CD}" type="presParOf" srcId="{71FD9345-8D8A-4AF1-B678-AE84E0A1DF74}" destId="{FAEF0A8C-412B-42DF-BFD7-45655885988B}" srcOrd="0" destOrd="0" presId="urn:microsoft.com/office/officeart/2018/2/layout/IconVerticalSolidList"/>
    <dgm:cxn modelId="{29541D19-7582-4FF2-AE0C-F69D81D5731A}" type="presParOf" srcId="{71FD9345-8D8A-4AF1-B678-AE84E0A1DF74}" destId="{F51CE1C9-F787-45B0-90F4-1E3562F45B67}" srcOrd="1" destOrd="0" presId="urn:microsoft.com/office/officeart/2018/2/layout/IconVerticalSolidList"/>
    <dgm:cxn modelId="{9BE0623E-7260-4863-8018-7EF4B5C2C830}" type="presParOf" srcId="{71FD9345-8D8A-4AF1-B678-AE84E0A1DF74}" destId="{26AE0B04-73BE-490F-9856-FD1E7494F577}" srcOrd="2" destOrd="0" presId="urn:microsoft.com/office/officeart/2018/2/layout/IconVerticalSolidList"/>
    <dgm:cxn modelId="{28B428F8-6137-4687-9D04-674293272242}" type="presParOf" srcId="{71FD9345-8D8A-4AF1-B678-AE84E0A1DF74}" destId="{80C06180-49E2-41B3-B624-A92E93D0666C}" srcOrd="3" destOrd="0" presId="urn:microsoft.com/office/officeart/2018/2/layout/IconVerticalSolidList"/>
    <dgm:cxn modelId="{54E2197A-8829-463F-A8CF-975DBBEDC6FB}" type="presParOf" srcId="{99257F92-06D8-40C2-8F7C-1FFD4633A60E}" destId="{3D5991A1-E723-4529-8E9F-CE76BFE6B69A}" srcOrd="1" destOrd="0" presId="urn:microsoft.com/office/officeart/2018/2/layout/IconVerticalSolidList"/>
    <dgm:cxn modelId="{7C2924B2-7B23-4122-B5C2-6B36C9F4163A}" type="presParOf" srcId="{99257F92-06D8-40C2-8F7C-1FFD4633A60E}" destId="{A3E749D1-EBC9-4C6B-8D20-230622E50EEC}" srcOrd="2" destOrd="0" presId="urn:microsoft.com/office/officeart/2018/2/layout/IconVerticalSolidList"/>
    <dgm:cxn modelId="{E02A34B3-E6C2-4F87-A134-C50EBB3DCDE3}" type="presParOf" srcId="{A3E749D1-EBC9-4C6B-8D20-230622E50EEC}" destId="{B53BEA26-FBC6-4E4C-8EB3-EB7807F60118}" srcOrd="0" destOrd="0" presId="urn:microsoft.com/office/officeart/2018/2/layout/IconVerticalSolidList"/>
    <dgm:cxn modelId="{73B4C800-2E28-43F1-A597-878C5CC2C16C}" type="presParOf" srcId="{A3E749D1-EBC9-4C6B-8D20-230622E50EEC}" destId="{81A7F818-6BBF-480C-8210-E21661232758}" srcOrd="1" destOrd="0" presId="urn:microsoft.com/office/officeart/2018/2/layout/IconVerticalSolidList"/>
    <dgm:cxn modelId="{A59F55FC-3D37-40EA-80EF-182A59A660DE}" type="presParOf" srcId="{A3E749D1-EBC9-4C6B-8D20-230622E50EEC}" destId="{28F5A45E-8905-452D-91AA-44E212DF8396}" srcOrd="2" destOrd="0" presId="urn:microsoft.com/office/officeart/2018/2/layout/IconVerticalSolidList"/>
    <dgm:cxn modelId="{104529B8-4514-4EF3-A9AA-FE550044D0A6}" type="presParOf" srcId="{A3E749D1-EBC9-4C6B-8D20-230622E50EEC}" destId="{818942A4-6384-461D-8252-CCC97FB81326}" srcOrd="3" destOrd="0" presId="urn:microsoft.com/office/officeart/2018/2/layout/IconVerticalSolidList"/>
    <dgm:cxn modelId="{0101A3CD-B500-4C13-AD86-E165B53C6D01}" type="presParOf" srcId="{99257F92-06D8-40C2-8F7C-1FFD4633A60E}" destId="{604155CE-49BB-45E8-98D6-FF404DA58ECC}" srcOrd="3" destOrd="0" presId="urn:microsoft.com/office/officeart/2018/2/layout/IconVerticalSolidList"/>
    <dgm:cxn modelId="{575ADE9D-0D50-4BCF-BBCB-18D3FD6F926D}" type="presParOf" srcId="{99257F92-06D8-40C2-8F7C-1FFD4633A60E}" destId="{1F86CF03-AFC0-4B04-8DD8-A4952C3F6589}" srcOrd="4" destOrd="0" presId="urn:microsoft.com/office/officeart/2018/2/layout/IconVerticalSolidList"/>
    <dgm:cxn modelId="{DEA507B3-DD27-4326-8D2E-E95D5397EF60}" type="presParOf" srcId="{1F86CF03-AFC0-4B04-8DD8-A4952C3F6589}" destId="{FBE64CB4-02DD-4EAF-BD7C-35729CEDE927}" srcOrd="0" destOrd="0" presId="urn:microsoft.com/office/officeart/2018/2/layout/IconVerticalSolidList"/>
    <dgm:cxn modelId="{24685780-5FAC-4C35-8AEE-882880E49B57}" type="presParOf" srcId="{1F86CF03-AFC0-4B04-8DD8-A4952C3F6589}" destId="{DC5262CE-643C-4FDD-B039-B089FA0C28C8}" srcOrd="1" destOrd="0" presId="urn:microsoft.com/office/officeart/2018/2/layout/IconVerticalSolidList"/>
    <dgm:cxn modelId="{04A196A2-4AE6-4D0F-99D5-2DDE63F42967}" type="presParOf" srcId="{1F86CF03-AFC0-4B04-8DD8-A4952C3F6589}" destId="{005316AE-D6B2-43BF-A241-0ABBB23FB339}" srcOrd="2" destOrd="0" presId="urn:microsoft.com/office/officeart/2018/2/layout/IconVerticalSolidList"/>
    <dgm:cxn modelId="{A0ABA7E9-CCA6-4743-B5AD-4505B3509C89}" type="presParOf" srcId="{1F86CF03-AFC0-4B04-8DD8-A4952C3F6589}" destId="{B887FC6B-227C-4C17-AA95-9A68BB7DF4E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E21B0F-C530-4FAA-9F8E-3872EDDBD190}"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DF42AB3D-70F6-4F62-9B7D-F5505B21777C}">
      <dgm:prSet/>
      <dgm:spPr/>
      <dgm:t>
        <a:bodyPr/>
        <a:lstStyle/>
        <a:p>
          <a:r>
            <a:rPr lang="en-US"/>
            <a:t>Attach each rappel line to the secondary anchor point with a directional figure eight.</a:t>
          </a:r>
        </a:p>
      </dgm:t>
    </dgm:pt>
    <dgm:pt modelId="{1E14E4D7-D11F-41F5-B2A8-55FCDFB4C1BC}" type="parTrans" cxnId="{B0E60443-A0FC-4110-8B31-0CF86252CF27}">
      <dgm:prSet/>
      <dgm:spPr/>
      <dgm:t>
        <a:bodyPr/>
        <a:lstStyle/>
        <a:p>
          <a:endParaRPr lang="en-US"/>
        </a:p>
      </dgm:t>
    </dgm:pt>
    <dgm:pt modelId="{9276FD8B-84D5-4D71-8848-9284C56E9176}" type="sibTrans" cxnId="{B0E60443-A0FC-4110-8B31-0CF86252CF27}">
      <dgm:prSet/>
      <dgm:spPr/>
      <dgm:t>
        <a:bodyPr/>
        <a:lstStyle/>
        <a:p>
          <a:endParaRPr lang="en-US"/>
        </a:p>
      </dgm:t>
    </dgm:pt>
    <dgm:pt modelId="{EB840097-5C26-4EAB-9130-D7479FE6C120}">
      <dgm:prSet/>
      <dgm:spPr/>
      <dgm:t>
        <a:bodyPr/>
        <a:lstStyle/>
        <a:p>
          <a:r>
            <a:rPr lang="en-US"/>
            <a:t>Attach each rappel line to the tertiary anchor point with a figure eight loop.</a:t>
          </a:r>
        </a:p>
      </dgm:t>
    </dgm:pt>
    <dgm:pt modelId="{1F58A523-0164-4E13-820D-689A212C1366}" type="parTrans" cxnId="{D469ABE5-8AD1-4175-8534-09BD44B8F339}">
      <dgm:prSet/>
      <dgm:spPr/>
      <dgm:t>
        <a:bodyPr/>
        <a:lstStyle/>
        <a:p>
          <a:endParaRPr lang="en-US"/>
        </a:p>
      </dgm:t>
    </dgm:pt>
    <dgm:pt modelId="{C732ADB2-4C51-42FF-9005-0752C7AE2B2B}" type="sibTrans" cxnId="{D469ABE5-8AD1-4175-8534-09BD44B8F339}">
      <dgm:prSet/>
      <dgm:spPr/>
      <dgm:t>
        <a:bodyPr/>
        <a:lstStyle/>
        <a:p>
          <a:endParaRPr lang="en-US"/>
        </a:p>
      </dgm:t>
    </dgm:pt>
    <dgm:pt modelId="{D6922E9D-6F6E-4B17-AE05-784EC306ACB6}" type="pres">
      <dgm:prSet presAssocID="{6EE21B0F-C530-4FAA-9F8E-3872EDDBD190}" presName="hierChild1" presStyleCnt="0">
        <dgm:presLayoutVars>
          <dgm:chPref val="1"/>
          <dgm:dir/>
          <dgm:animOne val="branch"/>
          <dgm:animLvl val="lvl"/>
          <dgm:resizeHandles/>
        </dgm:presLayoutVars>
      </dgm:prSet>
      <dgm:spPr/>
    </dgm:pt>
    <dgm:pt modelId="{F97B7A2D-BC36-4A03-B6BF-D30295A619EA}" type="pres">
      <dgm:prSet presAssocID="{DF42AB3D-70F6-4F62-9B7D-F5505B21777C}" presName="hierRoot1" presStyleCnt="0"/>
      <dgm:spPr/>
    </dgm:pt>
    <dgm:pt modelId="{8F835294-5B98-4940-AC41-09E3121BFEE6}" type="pres">
      <dgm:prSet presAssocID="{DF42AB3D-70F6-4F62-9B7D-F5505B21777C}" presName="composite" presStyleCnt="0"/>
      <dgm:spPr/>
    </dgm:pt>
    <dgm:pt modelId="{3FCB8879-3456-4856-AD13-CD9C03C88494}" type="pres">
      <dgm:prSet presAssocID="{DF42AB3D-70F6-4F62-9B7D-F5505B21777C}" presName="background" presStyleLbl="node0" presStyleIdx="0" presStyleCnt="2"/>
      <dgm:spPr/>
    </dgm:pt>
    <dgm:pt modelId="{2638BF27-4F70-4A0A-93CE-623232DF3407}" type="pres">
      <dgm:prSet presAssocID="{DF42AB3D-70F6-4F62-9B7D-F5505B21777C}" presName="text" presStyleLbl="fgAcc0" presStyleIdx="0" presStyleCnt="2">
        <dgm:presLayoutVars>
          <dgm:chPref val="3"/>
        </dgm:presLayoutVars>
      </dgm:prSet>
      <dgm:spPr/>
    </dgm:pt>
    <dgm:pt modelId="{8859DB60-E937-437A-85D1-B90DCB0C734C}" type="pres">
      <dgm:prSet presAssocID="{DF42AB3D-70F6-4F62-9B7D-F5505B21777C}" presName="hierChild2" presStyleCnt="0"/>
      <dgm:spPr/>
    </dgm:pt>
    <dgm:pt modelId="{46B3B757-F690-42FF-B483-AAD300B9DBF7}" type="pres">
      <dgm:prSet presAssocID="{EB840097-5C26-4EAB-9130-D7479FE6C120}" presName="hierRoot1" presStyleCnt="0"/>
      <dgm:spPr/>
    </dgm:pt>
    <dgm:pt modelId="{DC50EC82-FDD1-4DF4-8515-349EE54F7A48}" type="pres">
      <dgm:prSet presAssocID="{EB840097-5C26-4EAB-9130-D7479FE6C120}" presName="composite" presStyleCnt="0"/>
      <dgm:spPr/>
    </dgm:pt>
    <dgm:pt modelId="{B944FE7A-E6E9-40E5-B71A-7370C02F9FC8}" type="pres">
      <dgm:prSet presAssocID="{EB840097-5C26-4EAB-9130-D7479FE6C120}" presName="background" presStyleLbl="node0" presStyleIdx="1" presStyleCnt="2"/>
      <dgm:spPr/>
    </dgm:pt>
    <dgm:pt modelId="{4B731CC0-0FAE-4B6C-A9AA-61D91B916F01}" type="pres">
      <dgm:prSet presAssocID="{EB840097-5C26-4EAB-9130-D7479FE6C120}" presName="text" presStyleLbl="fgAcc0" presStyleIdx="1" presStyleCnt="2">
        <dgm:presLayoutVars>
          <dgm:chPref val="3"/>
        </dgm:presLayoutVars>
      </dgm:prSet>
      <dgm:spPr/>
    </dgm:pt>
    <dgm:pt modelId="{90D6719B-8045-4765-83BC-E85B9B913FAC}" type="pres">
      <dgm:prSet presAssocID="{EB840097-5C26-4EAB-9130-D7479FE6C120}" presName="hierChild2" presStyleCnt="0"/>
      <dgm:spPr/>
    </dgm:pt>
  </dgm:ptLst>
  <dgm:cxnLst>
    <dgm:cxn modelId="{83C14E23-8495-464B-902F-89D5D5C2C2AF}" type="presOf" srcId="{DF42AB3D-70F6-4F62-9B7D-F5505B21777C}" destId="{2638BF27-4F70-4A0A-93CE-623232DF3407}" srcOrd="0" destOrd="0" presId="urn:microsoft.com/office/officeart/2005/8/layout/hierarchy1"/>
    <dgm:cxn modelId="{0FB34A5E-C15F-4686-A6EB-CD98581BB8AA}" type="presOf" srcId="{6EE21B0F-C530-4FAA-9F8E-3872EDDBD190}" destId="{D6922E9D-6F6E-4B17-AE05-784EC306ACB6}" srcOrd="0" destOrd="0" presId="urn:microsoft.com/office/officeart/2005/8/layout/hierarchy1"/>
    <dgm:cxn modelId="{B0E60443-A0FC-4110-8B31-0CF86252CF27}" srcId="{6EE21B0F-C530-4FAA-9F8E-3872EDDBD190}" destId="{DF42AB3D-70F6-4F62-9B7D-F5505B21777C}" srcOrd="0" destOrd="0" parTransId="{1E14E4D7-D11F-41F5-B2A8-55FCDFB4C1BC}" sibTransId="{9276FD8B-84D5-4D71-8848-9284C56E9176}"/>
    <dgm:cxn modelId="{BEA5396C-5D00-490D-8843-002B5EFD648D}" type="presOf" srcId="{EB840097-5C26-4EAB-9130-D7479FE6C120}" destId="{4B731CC0-0FAE-4B6C-A9AA-61D91B916F01}" srcOrd="0" destOrd="0" presId="urn:microsoft.com/office/officeart/2005/8/layout/hierarchy1"/>
    <dgm:cxn modelId="{D469ABE5-8AD1-4175-8534-09BD44B8F339}" srcId="{6EE21B0F-C530-4FAA-9F8E-3872EDDBD190}" destId="{EB840097-5C26-4EAB-9130-D7479FE6C120}" srcOrd="1" destOrd="0" parTransId="{1F58A523-0164-4E13-820D-689A212C1366}" sibTransId="{C732ADB2-4C51-42FF-9005-0752C7AE2B2B}"/>
    <dgm:cxn modelId="{7DF59416-BC09-434E-A6E0-725308092FA2}" type="presParOf" srcId="{D6922E9D-6F6E-4B17-AE05-784EC306ACB6}" destId="{F97B7A2D-BC36-4A03-B6BF-D30295A619EA}" srcOrd="0" destOrd="0" presId="urn:microsoft.com/office/officeart/2005/8/layout/hierarchy1"/>
    <dgm:cxn modelId="{0C4C80E9-FB9B-4160-B177-9C33DF31221B}" type="presParOf" srcId="{F97B7A2D-BC36-4A03-B6BF-D30295A619EA}" destId="{8F835294-5B98-4940-AC41-09E3121BFEE6}" srcOrd="0" destOrd="0" presId="urn:microsoft.com/office/officeart/2005/8/layout/hierarchy1"/>
    <dgm:cxn modelId="{09F2AC79-20A3-40C1-B45E-33A868D38581}" type="presParOf" srcId="{8F835294-5B98-4940-AC41-09E3121BFEE6}" destId="{3FCB8879-3456-4856-AD13-CD9C03C88494}" srcOrd="0" destOrd="0" presId="urn:microsoft.com/office/officeart/2005/8/layout/hierarchy1"/>
    <dgm:cxn modelId="{674FE349-1983-4B53-9780-C9E62ABEDB13}" type="presParOf" srcId="{8F835294-5B98-4940-AC41-09E3121BFEE6}" destId="{2638BF27-4F70-4A0A-93CE-623232DF3407}" srcOrd="1" destOrd="0" presId="urn:microsoft.com/office/officeart/2005/8/layout/hierarchy1"/>
    <dgm:cxn modelId="{0D393162-B52D-4C54-B5A0-A6FDD70BF23B}" type="presParOf" srcId="{F97B7A2D-BC36-4A03-B6BF-D30295A619EA}" destId="{8859DB60-E937-437A-85D1-B90DCB0C734C}" srcOrd="1" destOrd="0" presId="urn:microsoft.com/office/officeart/2005/8/layout/hierarchy1"/>
    <dgm:cxn modelId="{914BAF68-73AD-43C2-86E8-AFF905101D32}" type="presParOf" srcId="{D6922E9D-6F6E-4B17-AE05-784EC306ACB6}" destId="{46B3B757-F690-42FF-B483-AAD300B9DBF7}" srcOrd="1" destOrd="0" presId="urn:microsoft.com/office/officeart/2005/8/layout/hierarchy1"/>
    <dgm:cxn modelId="{0D085919-4210-4496-8136-135557586B8A}" type="presParOf" srcId="{46B3B757-F690-42FF-B483-AAD300B9DBF7}" destId="{DC50EC82-FDD1-4DF4-8515-349EE54F7A48}" srcOrd="0" destOrd="0" presId="urn:microsoft.com/office/officeart/2005/8/layout/hierarchy1"/>
    <dgm:cxn modelId="{6BC7F961-82D6-42A2-95CA-E6E1A950229E}" type="presParOf" srcId="{DC50EC82-FDD1-4DF4-8515-349EE54F7A48}" destId="{B944FE7A-E6E9-40E5-B71A-7370C02F9FC8}" srcOrd="0" destOrd="0" presId="urn:microsoft.com/office/officeart/2005/8/layout/hierarchy1"/>
    <dgm:cxn modelId="{7359C40E-4D7C-43C9-B02B-933294E81528}" type="presParOf" srcId="{DC50EC82-FDD1-4DF4-8515-349EE54F7A48}" destId="{4B731CC0-0FAE-4B6C-A9AA-61D91B916F01}" srcOrd="1" destOrd="0" presId="urn:microsoft.com/office/officeart/2005/8/layout/hierarchy1"/>
    <dgm:cxn modelId="{B103F0AB-A843-49E4-89E9-9FA1AB4B5A42}" type="presParOf" srcId="{46B3B757-F690-42FF-B483-AAD300B9DBF7}" destId="{90D6719B-8045-4765-83BC-E85B9B913FA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97012C-FBD8-4CF6-AC12-70B9E0CC47F1}" type="doc">
      <dgm:prSet loTypeId="urn:microsoft.com/office/officeart/2016/7/layout/VerticalDownArrowProcess" loCatId="process" qsTypeId="urn:microsoft.com/office/officeart/2005/8/quickstyle/simple4" qsCatId="simple" csTypeId="urn:microsoft.com/office/officeart/2005/8/colors/colorful1" csCatId="colorful"/>
      <dgm:spPr/>
      <dgm:t>
        <a:bodyPr/>
        <a:lstStyle/>
        <a:p>
          <a:endParaRPr lang="en-US"/>
        </a:p>
      </dgm:t>
    </dgm:pt>
    <dgm:pt modelId="{2B5F517D-5052-4232-873C-7BB45575E855}">
      <dgm:prSet/>
      <dgm:spPr/>
      <dgm:t>
        <a:bodyPr/>
        <a:lstStyle/>
        <a:p>
          <a:r>
            <a:rPr lang="en-US"/>
            <a:t>Ensure</a:t>
          </a:r>
        </a:p>
      </dgm:t>
    </dgm:pt>
    <dgm:pt modelId="{C8B6DF85-4D26-4B52-ACBF-A3740A2C0124}" type="parTrans" cxnId="{BD3F33F2-F955-4E46-91A8-6E3CF712CD1C}">
      <dgm:prSet/>
      <dgm:spPr/>
      <dgm:t>
        <a:bodyPr/>
        <a:lstStyle/>
        <a:p>
          <a:endParaRPr lang="en-US"/>
        </a:p>
      </dgm:t>
    </dgm:pt>
    <dgm:pt modelId="{96BD575B-B4BC-441C-938B-61B60EFF024F}" type="sibTrans" cxnId="{BD3F33F2-F955-4E46-91A8-6E3CF712CD1C}">
      <dgm:prSet/>
      <dgm:spPr/>
      <dgm:t>
        <a:bodyPr/>
        <a:lstStyle/>
        <a:p>
          <a:endParaRPr lang="en-US"/>
        </a:p>
      </dgm:t>
    </dgm:pt>
    <dgm:pt modelId="{BD16B0F1-EE1E-403D-876B-EA3BF443EE39}">
      <dgm:prSet/>
      <dgm:spPr/>
      <dgm:t>
        <a:bodyPr/>
        <a:lstStyle/>
        <a:p>
          <a:r>
            <a:rPr lang="en-US"/>
            <a:t>Ensure there is equal tension between the pri­ mary and secondary anchor points and the sec­ondary and tertiary anchor points.</a:t>
          </a:r>
        </a:p>
      </dgm:t>
    </dgm:pt>
    <dgm:pt modelId="{D7F9A155-0380-4E83-89A1-4B4C83A39AA4}" type="parTrans" cxnId="{A7DF924C-EE51-4121-9D31-D23F432244E7}">
      <dgm:prSet/>
      <dgm:spPr/>
      <dgm:t>
        <a:bodyPr/>
        <a:lstStyle/>
        <a:p>
          <a:endParaRPr lang="en-US"/>
        </a:p>
      </dgm:t>
    </dgm:pt>
    <dgm:pt modelId="{C9068B29-75E0-4BF1-A0E0-693088E33D64}" type="sibTrans" cxnId="{A7DF924C-EE51-4121-9D31-D23F432244E7}">
      <dgm:prSet/>
      <dgm:spPr/>
      <dgm:t>
        <a:bodyPr/>
        <a:lstStyle/>
        <a:p>
          <a:endParaRPr lang="en-US"/>
        </a:p>
      </dgm:t>
    </dgm:pt>
    <dgm:pt modelId="{C07E88FE-4BF4-43A0-AB64-43333722CE74}">
      <dgm:prSet/>
      <dgm:spPr/>
      <dgm:t>
        <a:bodyPr/>
        <a:lstStyle/>
        <a:p>
          <a:r>
            <a:rPr lang="en-US"/>
            <a:t>Lock</a:t>
          </a:r>
        </a:p>
      </dgm:t>
    </dgm:pt>
    <dgm:pt modelId="{1594A2A5-1DB5-4945-949F-9E701C74F0DF}" type="parTrans" cxnId="{338EBB1D-65E9-41E0-A716-B259706BE1AF}">
      <dgm:prSet/>
      <dgm:spPr/>
      <dgm:t>
        <a:bodyPr/>
        <a:lstStyle/>
        <a:p>
          <a:endParaRPr lang="en-US"/>
        </a:p>
      </dgm:t>
    </dgm:pt>
    <dgm:pt modelId="{9315F727-4F5C-41AE-86B8-74F03DC601E0}" type="sibTrans" cxnId="{338EBB1D-65E9-41E0-A716-B259706BE1AF}">
      <dgm:prSet/>
      <dgm:spPr/>
      <dgm:t>
        <a:bodyPr/>
        <a:lstStyle/>
        <a:p>
          <a:endParaRPr lang="en-US"/>
        </a:p>
      </dgm:t>
    </dgm:pt>
    <dgm:pt modelId="{E66756D5-0F19-4675-96FD-D7F7DEE37AAF}">
      <dgm:prSet/>
      <dgm:spPr/>
      <dgm:t>
        <a:bodyPr/>
        <a:lstStyle/>
        <a:p>
          <a:r>
            <a:rPr lang="en-US"/>
            <a:t>Lock all carabiners.</a:t>
          </a:r>
        </a:p>
      </dgm:t>
    </dgm:pt>
    <dgm:pt modelId="{160D9733-0CF1-4D7A-85BC-BA6D8852A74E}" type="parTrans" cxnId="{5CF6BEF1-B700-4FC3-AD6B-DB88FBD54F7F}">
      <dgm:prSet/>
      <dgm:spPr/>
      <dgm:t>
        <a:bodyPr/>
        <a:lstStyle/>
        <a:p>
          <a:endParaRPr lang="en-US"/>
        </a:p>
      </dgm:t>
    </dgm:pt>
    <dgm:pt modelId="{B47DC24A-9A77-4122-BE76-080BE3640598}" type="sibTrans" cxnId="{5CF6BEF1-B700-4FC3-AD6B-DB88FBD54F7F}">
      <dgm:prSet/>
      <dgm:spPr/>
      <dgm:t>
        <a:bodyPr/>
        <a:lstStyle/>
        <a:p>
          <a:endParaRPr lang="en-US"/>
        </a:p>
      </dgm:t>
    </dgm:pt>
    <dgm:pt modelId="{23994CD4-BBFD-4432-A0D8-A1A142A5E9A7}">
      <dgm:prSet/>
      <dgm:spPr/>
      <dgm:t>
        <a:bodyPr/>
        <a:lstStyle/>
        <a:p>
          <a:r>
            <a:rPr lang="en-US"/>
            <a:t>Pad</a:t>
          </a:r>
        </a:p>
      </dgm:t>
    </dgm:pt>
    <dgm:pt modelId="{440D1D5D-2912-4524-95B3-69D17A02B038}" type="parTrans" cxnId="{22BC38A7-3437-4792-8E32-7716F5B3D4C2}">
      <dgm:prSet/>
      <dgm:spPr/>
      <dgm:t>
        <a:bodyPr/>
        <a:lstStyle/>
        <a:p>
          <a:endParaRPr lang="en-US"/>
        </a:p>
      </dgm:t>
    </dgm:pt>
    <dgm:pt modelId="{DD0E531F-5D10-40BD-91CC-9533971731B0}" type="sibTrans" cxnId="{22BC38A7-3437-4792-8E32-7716F5B3D4C2}">
      <dgm:prSet/>
      <dgm:spPr/>
      <dgm:t>
        <a:bodyPr/>
        <a:lstStyle/>
        <a:p>
          <a:endParaRPr lang="en-US"/>
        </a:p>
      </dgm:t>
    </dgm:pt>
    <dgm:pt modelId="{C2CAED11-8F2A-45D6-9769-DA8E12DFECE7}">
      <dgm:prSet/>
      <dgm:spPr/>
      <dgm:t>
        <a:bodyPr/>
        <a:lstStyle/>
        <a:p>
          <a:r>
            <a:rPr lang="en-US"/>
            <a:t>Pad the edge of the cabin deck to cover sharp edges or metal burrs in order to prevent rappel line chaffing.</a:t>
          </a:r>
        </a:p>
      </dgm:t>
    </dgm:pt>
    <dgm:pt modelId="{91232C76-F779-4739-A882-55A06B2B095F}" type="parTrans" cxnId="{E9B62665-7718-4CA0-9A29-F5865EF29ED7}">
      <dgm:prSet/>
      <dgm:spPr/>
      <dgm:t>
        <a:bodyPr/>
        <a:lstStyle/>
        <a:p>
          <a:endParaRPr lang="en-US"/>
        </a:p>
      </dgm:t>
    </dgm:pt>
    <dgm:pt modelId="{08D4620D-1F71-447B-AF59-B30C04848C81}" type="sibTrans" cxnId="{E9B62665-7718-4CA0-9A29-F5865EF29ED7}">
      <dgm:prSet/>
      <dgm:spPr/>
      <dgm:t>
        <a:bodyPr/>
        <a:lstStyle/>
        <a:p>
          <a:endParaRPr lang="en-US"/>
        </a:p>
      </dgm:t>
    </dgm:pt>
    <dgm:pt modelId="{A9D21390-7D32-4EC3-B194-AA33A78B2383}" type="pres">
      <dgm:prSet presAssocID="{7797012C-FBD8-4CF6-AC12-70B9E0CC47F1}" presName="Name0" presStyleCnt="0">
        <dgm:presLayoutVars>
          <dgm:dir/>
          <dgm:animLvl val="lvl"/>
          <dgm:resizeHandles val="exact"/>
        </dgm:presLayoutVars>
      </dgm:prSet>
      <dgm:spPr/>
    </dgm:pt>
    <dgm:pt modelId="{4CD8AB61-815A-4E5C-AAD9-C3021A07D1F1}" type="pres">
      <dgm:prSet presAssocID="{23994CD4-BBFD-4432-A0D8-A1A142A5E9A7}" presName="boxAndChildren" presStyleCnt="0"/>
      <dgm:spPr/>
    </dgm:pt>
    <dgm:pt modelId="{A4056841-9EEE-4BAA-8795-1B907286F62C}" type="pres">
      <dgm:prSet presAssocID="{23994CD4-BBFD-4432-A0D8-A1A142A5E9A7}" presName="parentTextBox" presStyleLbl="alignNode1" presStyleIdx="0" presStyleCnt="3"/>
      <dgm:spPr/>
    </dgm:pt>
    <dgm:pt modelId="{812A2F25-EC86-4AE4-9252-80BFD92203AD}" type="pres">
      <dgm:prSet presAssocID="{23994CD4-BBFD-4432-A0D8-A1A142A5E9A7}" presName="descendantBox" presStyleLbl="bgAccFollowNode1" presStyleIdx="0" presStyleCnt="3"/>
      <dgm:spPr/>
    </dgm:pt>
    <dgm:pt modelId="{334E5081-5F17-4784-87BC-21B74706781A}" type="pres">
      <dgm:prSet presAssocID="{9315F727-4F5C-41AE-86B8-74F03DC601E0}" presName="sp" presStyleCnt="0"/>
      <dgm:spPr/>
    </dgm:pt>
    <dgm:pt modelId="{B8FBA76D-C5D4-4B01-80D6-876C7EBD75A7}" type="pres">
      <dgm:prSet presAssocID="{C07E88FE-4BF4-43A0-AB64-43333722CE74}" presName="arrowAndChildren" presStyleCnt="0"/>
      <dgm:spPr/>
    </dgm:pt>
    <dgm:pt modelId="{56F74B0D-FD04-4E46-9B80-9349BD1CCC0D}" type="pres">
      <dgm:prSet presAssocID="{C07E88FE-4BF4-43A0-AB64-43333722CE74}" presName="parentTextArrow" presStyleLbl="node1" presStyleIdx="0" presStyleCnt="0"/>
      <dgm:spPr/>
    </dgm:pt>
    <dgm:pt modelId="{53C3744D-A5A4-465C-83A7-1E3AFB99020D}" type="pres">
      <dgm:prSet presAssocID="{C07E88FE-4BF4-43A0-AB64-43333722CE74}" presName="arrow" presStyleLbl="alignNode1" presStyleIdx="1" presStyleCnt="3"/>
      <dgm:spPr/>
    </dgm:pt>
    <dgm:pt modelId="{F2064A56-D245-42B2-894C-FF77FF272A02}" type="pres">
      <dgm:prSet presAssocID="{C07E88FE-4BF4-43A0-AB64-43333722CE74}" presName="descendantArrow" presStyleLbl="bgAccFollowNode1" presStyleIdx="1" presStyleCnt="3"/>
      <dgm:spPr/>
    </dgm:pt>
    <dgm:pt modelId="{953BB65B-9FFC-4F8C-A964-B542A1D07391}" type="pres">
      <dgm:prSet presAssocID="{96BD575B-B4BC-441C-938B-61B60EFF024F}" presName="sp" presStyleCnt="0"/>
      <dgm:spPr/>
    </dgm:pt>
    <dgm:pt modelId="{56B8427A-19A5-4022-868E-4468BA921112}" type="pres">
      <dgm:prSet presAssocID="{2B5F517D-5052-4232-873C-7BB45575E855}" presName="arrowAndChildren" presStyleCnt="0"/>
      <dgm:spPr/>
    </dgm:pt>
    <dgm:pt modelId="{1440D72D-4955-45F7-94A6-8B4D8C84E08A}" type="pres">
      <dgm:prSet presAssocID="{2B5F517D-5052-4232-873C-7BB45575E855}" presName="parentTextArrow" presStyleLbl="node1" presStyleIdx="0" presStyleCnt="0"/>
      <dgm:spPr/>
    </dgm:pt>
    <dgm:pt modelId="{398D21BC-3596-4B51-BA67-685DEC58DE40}" type="pres">
      <dgm:prSet presAssocID="{2B5F517D-5052-4232-873C-7BB45575E855}" presName="arrow" presStyleLbl="alignNode1" presStyleIdx="2" presStyleCnt="3"/>
      <dgm:spPr/>
    </dgm:pt>
    <dgm:pt modelId="{39B3BB58-B3EC-415A-BBEA-D9C7A34910D8}" type="pres">
      <dgm:prSet presAssocID="{2B5F517D-5052-4232-873C-7BB45575E855}" presName="descendantArrow" presStyleLbl="bgAccFollowNode1" presStyleIdx="2" presStyleCnt="3"/>
      <dgm:spPr/>
    </dgm:pt>
  </dgm:ptLst>
  <dgm:cxnLst>
    <dgm:cxn modelId="{338EBB1D-65E9-41E0-A716-B259706BE1AF}" srcId="{7797012C-FBD8-4CF6-AC12-70B9E0CC47F1}" destId="{C07E88FE-4BF4-43A0-AB64-43333722CE74}" srcOrd="1" destOrd="0" parTransId="{1594A2A5-1DB5-4945-949F-9E701C74F0DF}" sibTransId="{9315F727-4F5C-41AE-86B8-74F03DC601E0}"/>
    <dgm:cxn modelId="{28F8552D-F6A7-4387-BAD5-87A9F014D28C}" type="presOf" srcId="{C07E88FE-4BF4-43A0-AB64-43333722CE74}" destId="{53C3744D-A5A4-465C-83A7-1E3AFB99020D}" srcOrd="1" destOrd="0" presId="urn:microsoft.com/office/officeart/2016/7/layout/VerticalDownArrowProcess"/>
    <dgm:cxn modelId="{E9B62665-7718-4CA0-9A29-F5865EF29ED7}" srcId="{23994CD4-BBFD-4432-A0D8-A1A142A5E9A7}" destId="{C2CAED11-8F2A-45D6-9769-DA8E12DFECE7}" srcOrd="0" destOrd="0" parTransId="{91232C76-F779-4739-A882-55A06B2B095F}" sibTransId="{08D4620D-1F71-447B-AF59-B30C04848C81}"/>
    <dgm:cxn modelId="{A7DF924C-EE51-4121-9D31-D23F432244E7}" srcId="{2B5F517D-5052-4232-873C-7BB45575E855}" destId="{BD16B0F1-EE1E-403D-876B-EA3BF443EE39}" srcOrd="0" destOrd="0" parTransId="{D7F9A155-0380-4E83-89A1-4B4C83A39AA4}" sibTransId="{C9068B29-75E0-4BF1-A0E0-693088E33D64}"/>
    <dgm:cxn modelId="{DB6CCA53-EC66-4DB0-93D0-4E7FEF637CC5}" type="presOf" srcId="{C07E88FE-4BF4-43A0-AB64-43333722CE74}" destId="{56F74B0D-FD04-4E46-9B80-9349BD1CCC0D}" srcOrd="0" destOrd="0" presId="urn:microsoft.com/office/officeart/2016/7/layout/VerticalDownArrowProcess"/>
    <dgm:cxn modelId="{DAC6AC81-4D1B-443E-A7DB-82947C6EAD52}" type="presOf" srcId="{23994CD4-BBFD-4432-A0D8-A1A142A5E9A7}" destId="{A4056841-9EEE-4BAA-8795-1B907286F62C}" srcOrd="0" destOrd="0" presId="urn:microsoft.com/office/officeart/2016/7/layout/VerticalDownArrowProcess"/>
    <dgm:cxn modelId="{7FDAE78B-E371-466F-86B5-6E0055EC8CAF}" type="presOf" srcId="{7797012C-FBD8-4CF6-AC12-70B9E0CC47F1}" destId="{A9D21390-7D32-4EC3-B194-AA33A78B2383}" srcOrd="0" destOrd="0" presId="urn:microsoft.com/office/officeart/2016/7/layout/VerticalDownArrowProcess"/>
    <dgm:cxn modelId="{71627799-C09A-43A9-9109-B4E8C74D3EE9}" type="presOf" srcId="{2B5F517D-5052-4232-873C-7BB45575E855}" destId="{398D21BC-3596-4B51-BA67-685DEC58DE40}" srcOrd="1" destOrd="0" presId="urn:microsoft.com/office/officeart/2016/7/layout/VerticalDownArrowProcess"/>
    <dgm:cxn modelId="{C988A29F-E841-45ED-AA3E-86A6B971AB2F}" type="presOf" srcId="{2B5F517D-5052-4232-873C-7BB45575E855}" destId="{1440D72D-4955-45F7-94A6-8B4D8C84E08A}" srcOrd="0" destOrd="0" presId="urn:microsoft.com/office/officeart/2016/7/layout/VerticalDownArrowProcess"/>
    <dgm:cxn modelId="{22BC38A7-3437-4792-8E32-7716F5B3D4C2}" srcId="{7797012C-FBD8-4CF6-AC12-70B9E0CC47F1}" destId="{23994CD4-BBFD-4432-A0D8-A1A142A5E9A7}" srcOrd="2" destOrd="0" parTransId="{440D1D5D-2912-4524-95B3-69D17A02B038}" sibTransId="{DD0E531F-5D10-40BD-91CC-9533971731B0}"/>
    <dgm:cxn modelId="{2E4CDCAD-3E95-4018-9B44-B96B1039C9EC}" type="presOf" srcId="{BD16B0F1-EE1E-403D-876B-EA3BF443EE39}" destId="{39B3BB58-B3EC-415A-BBEA-D9C7A34910D8}" srcOrd="0" destOrd="0" presId="urn:microsoft.com/office/officeart/2016/7/layout/VerticalDownArrowProcess"/>
    <dgm:cxn modelId="{D678FBEC-4193-4DEA-90BE-F3450B9AE9F6}" type="presOf" srcId="{C2CAED11-8F2A-45D6-9769-DA8E12DFECE7}" destId="{812A2F25-EC86-4AE4-9252-80BFD92203AD}" srcOrd="0" destOrd="0" presId="urn:microsoft.com/office/officeart/2016/7/layout/VerticalDownArrowProcess"/>
    <dgm:cxn modelId="{5CF6BEF1-B700-4FC3-AD6B-DB88FBD54F7F}" srcId="{C07E88FE-4BF4-43A0-AB64-43333722CE74}" destId="{E66756D5-0F19-4675-96FD-D7F7DEE37AAF}" srcOrd="0" destOrd="0" parTransId="{160D9733-0CF1-4D7A-85BC-BA6D8852A74E}" sibTransId="{B47DC24A-9A77-4122-BE76-080BE3640598}"/>
    <dgm:cxn modelId="{BD3F33F2-F955-4E46-91A8-6E3CF712CD1C}" srcId="{7797012C-FBD8-4CF6-AC12-70B9E0CC47F1}" destId="{2B5F517D-5052-4232-873C-7BB45575E855}" srcOrd="0" destOrd="0" parTransId="{C8B6DF85-4D26-4B52-ACBF-A3740A2C0124}" sibTransId="{96BD575B-B4BC-441C-938B-61B60EFF024F}"/>
    <dgm:cxn modelId="{574877F5-F062-422E-8174-95A7B23E32B5}" type="presOf" srcId="{E66756D5-0F19-4675-96FD-D7F7DEE37AAF}" destId="{F2064A56-D245-42B2-894C-FF77FF272A02}" srcOrd="0" destOrd="0" presId="urn:microsoft.com/office/officeart/2016/7/layout/VerticalDownArrowProcess"/>
    <dgm:cxn modelId="{4CF3A649-790D-4595-840D-4CE37B0B5BBA}" type="presParOf" srcId="{A9D21390-7D32-4EC3-B194-AA33A78B2383}" destId="{4CD8AB61-815A-4E5C-AAD9-C3021A07D1F1}" srcOrd="0" destOrd="0" presId="urn:microsoft.com/office/officeart/2016/7/layout/VerticalDownArrowProcess"/>
    <dgm:cxn modelId="{7C54C6D0-AC38-4243-A65D-35080CC8E506}" type="presParOf" srcId="{4CD8AB61-815A-4E5C-AAD9-C3021A07D1F1}" destId="{A4056841-9EEE-4BAA-8795-1B907286F62C}" srcOrd="0" destOrd="0" presId="urn:microsoft.com/office/officeart/2016/7/layout/VerticalDownArrowProcess"/>
    <dgm:cxn modelId="{E3FFB939-571D-486D-8160-1B15B9B7C3D4}" type="presParOf" srcId="{4CD8AB61-815A-4E5C-AAD9-C3021A07D1F1}" destId="{812A2F25-EC86-4AE4-9252-80BFD92203AD}" srcOrd="1" destOrd="0" presId="urn:microsoft.com/office/officeart/2016/7/layout/VerticalDownArrowProcess"/>
    <dgm:cxn modelId="{E05B3CEF-1071-4758-A689-24C4735A8896}" type="presParOf" srcId="{A9D21390-7D32-4EC3-B194-AA33A78B2383}" destId="{334E5081-5F17-4784-87BC-21B74706781A}" srcOrd="1" destOrd="0" presId="urn:microsoft.com/office/officeart/2016/7/layout/VerticalDownArrowProcess"/>
    <dgm:cxn modelId="{76BE277A-60A7-48A3-AD71-7F1F46C2C5B5}" type="presParOf" srcId="{A9D21390-7D32-4EC3-B194-AA33A78B2383}" destId="{B8FBA76D-C5D4-4B01-80D6-876C7EBD75A7}" srcOrd="2" destOrd="0" presId="urn:microsoft.com/office/officeart/2016/7/layout/VerticalDownArrowProcess"/>
    <dgm:cxn modelId="{9A028430-8AF4-442B-A7D9-ABD759CDC9DA}" type="presParOf" srcId="{B8FBA76D-C5D4-4B01-80D6-876C7EBD75A7}" destId="{56F74B0D-FD04-4E46-9B80-9349BD1CCC0D}" srcOrd="0" destOrd="0" presId="urn:microsoft.com/office/officeart/2016/7/layout/VerticalDownArrowProcess"/>
    <dgm:cxn modelId="{0CE43B1A-32BC-4D26-8DE6-E62DC56CBD60}" type="presParOf" srcId="{B8FBA76D-C5D4-4B01-80D6-876C7EBD75A7}" destId="{53C3744D-A5A4-465C-83A7-1E3AFB99020D}" srcOrd="1" destOrd="0" presId="urn:microsoft.com/office/officeart/2016/7/layout/VerticalDownArrowProcess"/>
    <dgm:cxn modelId="{864419D0-E64D-4440-A323-BE48E4ED0889}" type="presParOf" srcId="{B8FBA76D-C5D4-4B01-80D6-876C7EBD75A7}" destId="{F2064A56-D245-42B2-894C-FF77FF272A02}" srcOrd="2" destOrd="0" presId="urn:microsoft.com/office/officeart/2016/7/layout/VerticalDownArrowProcess"/>
    <dgm:cxn modelId="{39371308-C6C3-4CC3-930C-85254315A04D}" type="presParOf" srcId="{A9D21390-7D32-4EC3-B194-AA33A78B2383}" destId="{953BB65B-9FFC-4F8C-A964-B542A1D07391}" srcOrd="3" destOrd="0" presId="urn:microsoft.com/office/officeart/2016/7/layout/VerticalDownArrowProcess"/>
    <dgm:cxn modelId="{4CF68D70-785A-4AA1-8184-B2D970B5CDB9}" type="presParOf" srcId="{A9D21390-7D32-4EC3-B194-AA33A78B2383}" destId="{56B8427A-19A5-4022-868E-4468BA921112}" srcOrd="4" destOrd="0" presId="urn:microsoft.com/office/officeart/2016/7/layout/VerticalDownArrowProcess"/>
    <dgm:cxn modelId="{C14E51C9-8432-4388-B8E7-CB42E2DBC8D3}" type="presParOf" srcId="{56B8427A-19A5-4022-868E-4468BA921112}" destId="{1440D72D-4955-45F7-94A6-8B4D8C84E08A}" srcOrd="0" destOrd="0" presId="urn:microsoft.com/office/officeart/2016/7/layout/VerticalDownArrowProcess"/>
    <dgm:cxn modelId="{28CF6917-2A71-42D0-9C62-AC53E628326A}" type="presParOf" srcId="{56B8427A-19A5-4022-868E-4468BA921112}" destId="{398D21BC-3596-4B51-BA67-685DEC58DE40}" srcOrd="1" destOrd="0" presId="urn:microsoft.com/office/officeart/2016/7/layout/VerticalDownArrowProcess"/>
    <dgm:cxn modelId="{E8351546-569B-44AE-AB84-3DDDD717EFD6}" type="presParOf" srcId="{56B8427A-19A5-4022-868E-4468BA921112}" destId="{39B3BB58-B3EC-415A-BBEA-D9C7A34910D8}"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844909-5850-4CC2-90E3-873785E7600F}"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F4FE69FA-FE6F-4D6C-BD2A-8605E652361D}">
      <dgm:prSet/>
      <dgm:spPr/>
      <dgm:t>
        <a:bodyPr/>
        <a:lstStyle/>
        <a:p>
          <a:r>
            <a:rPr lang="en-US"/>
            <a:t>Because of limited cabin space, only the overhead cargo rings are utilized for double door rigging. </a:t>
          </a:r>
        </a:p>
      </dgm:t>
    </dgm:pt>
    <dgm:pt modelId="{B1AFB2FD-F81F-4161-B823-211EFCA84D40}" type="parTrans" cxnId="{E23D7DA4-9F0E-4BCF-BD70-610ECCE72771}">
      <dgm:prSet/>
      <dgm:spPr/>
      <dgm:t>
        <a:bodyPr/>
        <a:lstStyle/>
        <a:p>
          <a:endParaRPr lang="en-US"/>
        </a:p>
      </dgm:t>
    </dgm:pt>
    <dgm:pt modelId="{DADA0E98-AD77-4EF3-A8A7-12A109A51828}" type="sibTrans" cxnId="{E23D7DA4-9F0E-4BCF-BD70-610ECCE72771}">
      <dgm:prSet/>
      <dgm:spPr/>
      <dgm:t>
        <a:bodyPr/>
        <a:lstStyle/>
        <a:p>
          <a:endParaRPr lang="en-US"/>
        </a:p>
      </dgm:t>
    </dgm:pt>
    <dgm:pt modelId="{3A290ED4-C5AF-4AEA-A4A5-1A467EB6DED1}">
      <dgm:prSet/>
      <dgm:spPr/>
      <dgm:t>
        <a:bodyPr/>
        <a:lstStyle/>
        <a:p>
          <a:r>
            <a:rPr lang="en-US"/>
            <a:t>Tie a directional figure eight 4 feet from the end of the standing end of the rope and attach to the overhead cargo ring (closest to the exit) using a locking carabiner.</a:t>
          </a:r>
        </a:p>
      </dgm:t>
    </dgm:pt>
    <dgm:pt modelId="{4D19B25F-2496-45BA-9CBF-7E210B3DBC36}" type="parTrans" cxnId="{9D576C42-B673-483B-81E2-536C07A5CFAD}">
      <dgm:prSet/>
      <dgm:spPr/>
      <dgm:t>
        <a:bodyPr/>
        <a:lstStyle/>
        <a:p>
          <a:endParaRPr lang="en-US"/>
        </a:p>
      </dgm:t>
    </dgm:pt>
    <dgm:pt modelId="{03EA5DAE-F8FE-411A-AAD9-7A67CAD777DB}" type="sibTrans" cxnId="{9D576C42-B673-483B-81E2-536C07A5CFAD}">
      <dgm:prSet/>
      <dgm:spPr/>
      <dgm:t>
        <a:bodyPr/>
        <a:lstStyle/>
        <a:p>
          <a:endParaRPr lang="en-US"/>
        </a:p>
      </dgm:t>
    </dgm:pt>
    <dgm:pt modelId="{C9C50F2D-EF1A-4A9B-AE70-003B449D065D}" type="pres">
      <dgm:prSet presAssocID="{95844909-5850-4CC2-90E3-873785E7600F}" presName="vert0" presStyleCnt="0">
        <dgm:presLayoutVars>
          <dgm:dir/>
          <dgm:animOne val="branch"/>
          <dgm:animLvl val="lvl"/>
        </dgm:presLayoutVars>
      </dgm:prSet>
      <dgm:spPr/>
    </dgm:pt>
    <dgm:pt modelId="{82D25209-0441-4765-86CA-4375E6A6C253}" type="pres">
      <dgm:prSet presAssocID="{F4FE69FA-FE6F-4D6C-BD2A-8605E652361D}" presName="thickLine" presStyleLbl="alignNode1" presStyleIdx="0" presStyleCnt="2"/>
      <dgm:spPr/>
    </dgm:pt>
    <dgm:pt modelId="{2FD356B7-602C-4C62-BB84-5545FA8AF2FE}" type="pres">
      <dgm:prSet presAssocID="{F4FE69FA-FE6F-4D6C-BD2A-8605E652361D}" presName="horz1" presStyleCnt="0"/>
      <dgm:spPr/>
    </dgm:pt>
    <dgm:pt modelId="{2C8953FA-1BEB-45EB-979D-16FCF0A2DB82}" type="pres">
      <dgm:prSet presAssocID="{F4FE69FA-FE6F-4D6C-BD2A-8605E652361D}" presName="tx1" presStyleLbl="revTx" presStyleIdx="0" presStyleCnt="2"/>
      <dgm:spPr/>
    </dgm:pt>
    <dgm:pt modelId="{53EDD622-A644-4EDE-A429-8896DFEE6F14}" type="pres">
      <dgm:prSet presAssocID="{F4FE69FA-FE6F-4D6C-BD2A-8605E652361D}" presName="vert1" presStyleCnt="0"/>
      <dgm:spPr/>
    </dgm:pt>
    <dgm:pt modelId="{69970883-9B7D-41CB-AC1A-9BD05C927703}" type="pres">
      <dgm:prSet presAssocID="{3A290ED4-C5AF-4AEA-A4A5-1A467EB6DED1}" presName="thickLine" presStyleLbl="alignNode1" presStyleIdx="1" presStyleCnt="2"/>
      <dgm:spPr/>
    </dgm:pt>
    <dgm:pt modelId="{201A835B-2C3D-4951-8BEF-7B1BCEA9DAB6}" type="pres">
      <dgm:prSet presAssocID="{3A290ED4-C5AF-4AEA-A4A5-1A467EB6DED1}" presName="horz1" presStyleCnt="0"/>
      <dgm:spPr/>
    </dgm:pt>
    <dgm:pt modelId="{88D36721-6901-4599-8E61-FB33C3E54D45}" type="pres">
      <dgm:prSet presAssocID="{3A290ED4-C5AF-4AEA-A4A5-1A467EB6DED1}" presName="tx1" presStyleLbl="revTx" presStyleIdx="1" presStyleCnt="2"/>
      <dgm:spPr/>
    </dgm:pt>
    <dgm:pt modelId="{1527A5DF-8A5C-48D2-9C67-75D1443B7223}" type="pres">
      <dgm:prSet presAssocID="{3A290ED4-C5AF-4AEA-A4A5-1A467EB6DED1}" presName="vert1" presStyleCnt="0"/>
      <dgm:spPr/>
    </dgm:pt>
  </dgm:ptLst>
  <dgm:cxnLst>
    <dgm:cxn modelId="{F92D1006-F4F2-47B1-9A18-D58C641399C8}" type="presOf" srcId="{3A290ED4-C5AF-4AEA-A4A5-1A467EB6DED1}" destId="{88D36721-6901-4599-8E61-FB33C3E54D45}" srcOrd="0" destOrd="0" presId="urn:microsoft.com/office/officeart/2008/layout/LinedList"/>
    <dgm:cxn modelId="{9D576C42-B673-483B-81E2-536C07A5CFAD}" srcId="{95844909-5850-4CC2-90E3-873785E7600F}" destId="{3A290ED4-C5AF-4AEA-A4A5-1A467EB6DED1}" srcOrd="1" destOrd="0" parTransId="{4D19B25F-2496-45BA-9CBF-7E210B3DBC36}" sibTransId="{03EA5DAE-F8FE-411A-AAD9-7A67CAD777DB}"/>
    <dgm:cxn modelId="{E23D7DA4-9F0E-4BCF-BD70-610ECCE72771}" srcId="{95844909-5850-4CC2-90E3-873785E7600F}" destId="{F4FE69FA-FE6F-4D6C-BD2A-8605E652361D}" srcOrd="0" destOrd="0" parTransId="{B1AFB2FD-F81F-4161-B823-211EFCA84D40}" sibTransId="{DADA0E98-AD77-4EF3-A8A7-12A109A51828}"/>
    <dgm:cxn modelId="{F72E57D0-F06F-465E-AADE-A6BA23711983}" type="presOf" srcId="{F4FE69FA-FE6F-4D6C-BD2A-8605E652361D}" destId="{2C8953FA-1BEB-45EB-979D-16FCF0A2DB82}" srcOrd="0" destOrd="0" presId="urn:microsoft.com/office/officeart/2008/layout/LinedList"/>
    <dgm:cxn modelId="{B0F86CFA-2B3B-4FF7-AB6B-CDBA796F79CB}" type="presOf" srcId="{95844909-5850-4CC2-90E3-873785E7600F}" destId="{C9C50F2D-EF1A-4A9B-AE70-003B449D065D}" srcOrd="0" destOrd="0" presId="urn:microsoft.com/office/officeart/2008/layout/LinedList"/>
    <dgm:cxn modelId="{A893DE51-5A1B-423D-B908-F575D1E3AF9D}" type="presParOf" srcId="{C9C50F2D-EF1A-4A9B-AE70-003B449D065D}" destId="{82D25209-0441-4765-86CA-4375E6A6C253}" srcOrd="0" destOrd="0" presId="urn:microsoft.com/office/officeart/2008/layout/LinedList"/>
    <dgm:cxn modelId="{6DBAC477-2DDD-46D0-A735-32E80A09B675}" type="presParOf" srcId="{C9C50F2D-EF1A-4A9B-AE70-003B449D065D}" destId="{2FD356B7-602C-4C62-BB84-5545FA8AF2FE}" srcOrd="1" destOrd="0" presId="urn:microsoft.com/office/officeart/2008/layout/LinedList"/>
    <dgm:cxn modelId="{E8904623-5324-48C1-883C-C66EA562DCC5}" type="presParOf" srcId="{2FD356B7-602C-4C62-BB84-5545FA8AF2FE}" destId="{2C8953FA-1BEB-45EB-979D-16FCF0A2DB82}" srcOrd="0" destOrd="0" presId="urn:microsoft.com/office/officeart/2008/layout/LinedList"/>
    <dgm:cxn modelId="{EF80D23E-E1B0-4A34-9B6D-36F9DA252BF5}" type="presParOf" srcId="{2FD356B7-602C-4C62-BB84-5545FA8AF2FE}" destId="{53EDD622-A644-4EDE-A429-8896DFEE6F14}" srcOrd="1" destOrd="0" presId="urn:microsoft.com/office/officeart/2008/layout/LinedList"/>
    <dgm:cxn modelId="{BF2D9094-4E0A-4979-AE4D-CC9460DD1CC7}" type="presParOf" srcId="{C9C50F2D-EF1A-4A9B-AE70-003B449D065D}" destId="{69970883-9B7D-41CB-AC1A-9BD05C927703}" srcOrd="2" destOrd="0" presId="urn:microsoft.com/office/officeart/2008/layout/LinedList"/>
    <dgm:cxn modelId="{73E53092-5FDF-48A3-9218-16CC52C379AB}" type="presParOf" srcId="{C9C50F2D-EF1A-4A9B-AE70-003B449D065D}" destId="{201A835B-2C3D-4951-8BEF-7B1BCEA9DAB6}" srcOrd="3" destOrd="0" presId="urn:microsoft.com/office/officeart/2008/layout/LinedList"/>
    <dgm:cxn modelId="{7AFE7B83-15FE-43AB-9D54-CF61E23568AC}" type="presParOf" srcId="{201A835B-2C3D-4951-8BEF-7B1BCEA9DAB6}" destId="{88D36721-6901-4599-8E61-FB33C3E54D45}" srcOrd="0" destOrd="0" presId="urn:microsoft.com/office/officeart/2008/layout/LinedList"/>
    <dgm:cxn modelId="{EC358F3C-AC5E-460C-A08D-7783ABF9F70E}" type="presParOf" srcId="{201A835B-2C3D-4951-8BEF-7B1BCEA9DAB6}" destId="{1527A5DF-8A5C-48D2-9C67-75D1443B722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CAA1DD-6832-4E97-AA37-D023F0F59615}" type="doc">
      <dgm:prSet loTypeId="urn:microsoft.com/office/officeart/2005/8/layout/vProcess5" loCatId="process" qsTypeId="urn:microsoft.com/office/officeart/2005/8/quickstyle/simple4" qsCatId="simple" csTypeId="urn:microsoft.com/office/officeart/2005/8/colors/colorful5" csCatId="colorful"/>
      <dgm:spPr/>
      <dgm:t>
        <a:bodyPr/>
        <a:lstStyle/>
        <a:p>
          <a:endParaRPr lang="en-US"/>
        </a:p>
      </dgm:t>
    </dgm:pt>
    <dgm:pt modelId="{6CC2BA3C-CA59-4C15-B9EC-712F99C88069}">
      <dgm:prSet/>
      <dgm:spPr/>
      <dgm:t>
        <a:bodyPr/>
        <a:lstStyle/>
        <a:p>
          <a:r>
            <a:rPr lang="en-US"/>
            <a:t>Tie a bowline or figure eight 2 feet from the primary anchor point and attach to the second­ary overhead cargo ring (inboard of exit) using a locking carabiner.</a:t>
          </a:r>
        </a:p>
      </dgm:t>
    </dgm:pt>
    <dgm:pt modelId="{C26996BE-4969-484B-9146-B986C9B959BC}" type="parTrans" cxnId="{F9B9E3D2-FEE6-4D71-A5B3-A0A04FADAE8C}">
      <dgm:prSet/>
      <dgm:spPr/>
      <dgm:t>
        <a:bodyPr/>
        <a:lstStyle/>
        <a:p>
          <a:endParaRPr lang="en-US"/>
        </a:p>
      </dgm:t>
    </dgm:pt>
    <dgm:pt modelId="{BDF7CA36-458C-457D-808E-3ED66B03836F}" type="sibTrans" cxnId="{F9B9E3D2-FEE6-4D71-A5B3-A0A04FADAE8C}">
      <dgm:prSet/>
      <dgm:spPr/>
      <dgm:t>
        <a:bodyPr/>
        <a:lstStyle/>
        <a:p>
          <a:endParaRPr lang="en-US"/>
        </a:p>
      </dgm:t>
    </dgm:pt>
    <dgm:pt modelId="{932DC039-DCA5-460A-9935-80DDFE4B1DCD}">
      <dgm:prSet/>
      <dgm:spPr/>
      <dgm:t>
        <a:bodyPr/>
        <a:lstStyle/>
        <a:p>
          <a:r>
            <a:rPr lang="en-US"/>
            <a:t>Pad and tape all edges coming in contact with the rope and ensure side door is locked open.</a:t>
          </a:r>
        </a:p>
      </dgm:t>
    </dgm:pt>
    <dgm:pt modelId="{9E8DFE38-6B9B-4A80-B676-822B69989815}" type="parTrans" cxnId="{781DB307-7227-4F7D-BAB7-B579502DBFB9}">
      <dgm:prSet/>
      <dgm:spPr/>
      <dgm:t>
        <a:bodyPr/>
        <a:lstStyle/>
        <a:p>
          <a:endParaRPr lang="en-US"/>
        </a:p>
      </dgm:t>
    </dgm:pt>
    <dgm:pt modelId="{94B2878E-F120-41A3-A66C-FFDB99F234AC}" type="sibTrans" cxnId="{781DB307-7227-4F7D-BAB7-B579502DBFB9}">
      <dgm:prSet/>
      <dgm:spPr/>
      <dgm:t>
        <a:bodyPr/>
        <a:lstStyle/>
        <a:p>
          <a:endParaRPr lang="en-US"/>
        </a:p>
      </dgm:t>
    </dgm:pt>
    <dgm:pt modelId="{EC40A2C6-B2B7-4F7B-8F4F-5297B1FE130D}" type="pres">
      <dgm:prSet presAssocID="{FCCAA1DD-6832-4E97-AA37-D023F0F59615}" presName="outerComposite" presStyleCnt="0">
        <dgm:presLayoutVars>
          <dgm:chMax val="5"/>
          <dgm:dir/>
          <dgm:resizeHandles val="exact"/>
        </dgm:presLayoutVars>
      </dgm:prSet>
      <dgm:spPr/>
    </dgm:pt>
    <dgm:pt modelId="{703FC455-977C-4678-B5BC-1B506DCF28C2}" type="pres">
      <dgm:prSet presAssocID="{FCCAA1DD-6832-4E97-AA37-D023F0F59615}" presName="dummyMaxCanvas" presStyleCnt="0">
        <dgm:presLayoutVars/>
      </dgm:prSet>
      <dgm:spPr/>
    </dgm:pt>
    <dgm:pt modelId="{F1D36CA6-B8E5-4C04-A1EC-20E6022DCD9A}" type="pres">
      <dgm:prSet presAssocID="{FCCAA1DD-6832-4E97-AA37-D023F0F59615}" presName="TwoNodes_1" presStyleLbl="node1" presStyleIdx="0" presStyleCnt="2">
        <dgm:presLayoutVars>
          <dgm:bulletEnabled val="1"/>
        </dgm:presLayoutVars>
      </dgm:prSet>
      <dgm:spPr/>
    </dgm:pt>
    <dgm:pt modelId="{94EE2C31-A61F-4966-92D4-F6833673468C}" type="pres">
      <dgm:prSet presAssocID="{FCCAA1DD-6832-4E97-AA37-D023F0F59615}" presName="TwoNodes_2" presStyleLbl="node1" presStyleIdx="1" presStyleCnt="2">
        <dgm:presLayoutVars>
          <dgm:bulletEnabled val="1"/>
        </dgm:presLayoutVars>
      </dgm:prSet>
      <dgm:spPr/>
    </dgm:pt>
    <dgm:pt modelId="{6720519D-C560-40AF-8C80-79AA66B92160}" type="pres">
      <dgm:prSet presAssocID="{FCCAA1DD-6832-4E97-AA37-D023F0F59615}" presName="TwoConn_1-2" presStyleLbl="fgAccFollowNode1" presStyleIdx="0" presStyleCnt="1">
        <dgm:presLayoutVars>
          <dgm:bulletEnabled val="1"/>
        </dgm:presLayoutVars>
      </dgm:prSet>
      <dgm:spPr/>
    </dgm:pt>
    <dgm:pt modelId="{6D48EDD1-1EB2-4F4F-A891-B531A886A62D}" type="pres">
      <dgm:prSet presAssocID="{FCCAA1DD-6832-4E97-AA37-D023F0F59615}" presName="TwoNodes_1_text" presStyleLbl="node1" presStyleIdx="1" presStyleCnt="2">
        <dgm:presLayoutVars>
          <dgm:bulletEnabled val="1"/>
        </dgm:presLayoutVars>
      </dgm:prSet>
      <dgm:spPr/>
    </dgm:pt>
    <dgm:pt modelId="{5A303B0A-1BF7-45F6-AB3D-F1A0423E4278}" type="pres">
      <dgm:prSet presAssocID="{FCCAA1DD-6832-4E97-AA37-D023F0F59615}" presName="TwoNodes_2_text" presStyleLbl="node1" presStyleIdx="1" presStyleCnt="2">
        <dgm:presLayoutVars>
          <dgm:bulletEnabled val="1"/>
        </dgm:presLayoutVars>
      </dgm:prSet>
      <dgm:spPr/>
    </dgm:pt>
  </dgm:ptLst>
  <dgm:cxnLst>
    <dgm:cxn modelId="{781DB307-7227-4F7D-BAB7-B579502DBFB9}" srcId="{FCCAA1DD-6832-4E97-AA37-D023F0F59615}" destId="{932DC039-DCA5-460A-9935-80DDFE4B1DCD}" srcOrd="1" destOrd="0" parTransId="{9E8DFE38-6B9B-4A80-B676-822B69989815}" sibTransId="{94B2878E-F120-41A3-A66C-FFDB99F234AC}"/>
    <dgm:cxn modelId="{0533CE16-85F2-4436-B6C6-D62F316F780F}" type="presOf" srcId="{6CC2BA3C-CA59-4C15-B9EC-712F99C88069}" destId="{F1D36CA6-B8E5-4C04-A1EC-20E6022DCD9A}" srcOrd="0" destOrd="0" presId="urn:microsoft.com/office/officeart/2005/8/layout/vProcess5"/>
    <dgm:cxn modelId="{EF3F516C-B5FD-4A67-A4AD-EA98AE8EE6DF}" type="presOf" srcId="{FCCAA1DD-6832-4E97-AA37-D023F0F59615}" destId="{EC40A2C6-B2B7-4F7B-8F4F-5297B1FE130D}" srcOrd="0" destOrd="0" presId="urn:microsoft.com/office/officeart/2005/8/layout/vProcess5"/>
    <dgm:cxn modelId="{31007871-C8A4-4A17-BE4E-11184FA56D06}" type="presOf" srcId="{932DC039-DCA5-460A-9935-80DDFE4B1DCD}" destId="{94EE2C31-A61F-4966-92D4-F6833673468C}" srcOrd="0" destOrd="0" presId="urn:microsoft.com/office/officeart/2005/8/layout/vProcess5"/>
    <dgm:cxn modelId="{7F1B3DB1-5CAE-4D77-AEF0-E6C6BE007870}" type="presOf" srcId="{BDF7CA36-458C-457D-808E-3ED66B03836F}" destId="{6720519D-C560-40AF-8C80-79AA66B92160}" srcOrd="0" destOrd="0" presId="urn:microsoft.com/office/officeart/2005/8/layout/vProcess5"/>
    <dgm:cxn modelId="{E77602B3-C8A3-4D87-A674-F03CA64E629B}" type="presOf" srcId="{932DC039-DCA5-460A-9935-80DDFE4B1DCD}" destId="{5A303B0A-1BF7-45F6-AB3D-F1A0423E4278}" srcOrd="1" destOrd="0" presId="urn:microsoft.com/office/officeart/2005/8/layout/vProcess5"/>
    <dgm:cxn modelId="{8D6AA7C3-052C-4EA8-B713-2243E85CF0F6}" type="presOf" srcId="{6CC2BA3C-CA59-4C15-B9EC-712F99C88069}" destId="{6D48EDD1-1EB2-4F4F-A891-B531A886A62D}" srcOrd="1" destOrd="0" presId="urn:microsoft.com/office/officeart/2005/8/layout/vProcess5"/>
    <dgm:cxn modelId="{F9B9E3D2-FEE6-4D71-A5B3-A0A04FADAE8C}" srcId="{FCCAA1DD-6832-4E97-AA37-D023F0F59615}" destId="{6CC2BA3C-CA59-4C15-B9EC-712F99C88069}" srcOrd="0" destOrd="0" parTransId="{C26996BE-4969-484B-9146-B986C9B959BC}" sibTransId="{BDF7CA36-458C-457D-808E-3ED66B03836F}"/>
    <dgm:cxn modelId="{9BB5E050-0412-497D-B4DC-34872A7CE2D7}" type="presParOf" srcId="{EC40A2C6-B2B7-4F7B-8F4F-5297B1FE130D}" destId="{703FC455-977C-4678-B5BC-1B506DCF28C2}" srcOrd="0" destOrd="0" presId="urn:microsoft.com/office/officeart/2005/8/layout/vProcess5"/>
    <dgm:cxn modelId="{33A4B1C8-432E-4B1D-9900-2A98323705D4}" type="presParOf" srcId="{EC40A2C6-B2B7-4F7B-8F4F-5297B1FE130D}" destId="{F1D36CA6-B8E5-4C04-A1EC-20E6022DCD9A}" srcOrd="1" destOrd="0" presId="urn:microsoft.com/office/officeart/2005/8/layout/vProcess5"/>
    <dgm:cxn modelId="{AE29AD5D-55CC-46FC-BB04-0B7429C59D9E}" type="presParOf" srcId="{EC40A2C6-B2B7-4F7B-8F4F-5297B1FE130D}" destId="{94EE2C31-A61F-4966-92D4-F6833673468C}" srcOrd="2" destOrd="0" presId="urn:microsoft.com/office/officeart/2005/8/layout/vProcess5"/>
    <dgm:cxn modelId="{9F55C61C-6696-4D73-AAA2-E6C00E8F63C6}" type="presParOf" srcId="{EC40A2C6-B2B7-4F7B-8F4F-5297B1FE130D}" destId="{6720519D-C560-40AF-8C80-79AA66B92160}" srcOrd="3" destOrd="0" presId="urn:microsoft.com/office/officeart/2005/8/layout/vProcess5"/>
    <dgm:cxn modelId="{7E440CC1-F978-4075-B0D3-F247DBF1FB0F}" type="presParOf" srcId="{EC40A2C6-B2B7-4F7B-8F4F-5297B1FE130D}" destId="{6D48EDD1-1EB2-4F4F-A891-B531A886A62D}" srcOrd="4" destOrd="0" presId="urn:microsoft.com/office/officeart/2005/8/layout/vProcess5"/>
    <dgm:cxn modelId="{66A68AB7-93DB-423A-96E5-C5FE05D4AC81}" type="presParOf" srcId="{EC40A2C6-B2B7-4F7B-8F4F-5297B1FE130D}" destId="{5A303B0A-1BF7-45F6-AB3D-F1A0423E4278}"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F0A8C-412B-42DF-BFD7-45655885988B}">
      <dsp:nvSpPr>
        <dsp:cNvPr id="0" name=""/>
        <dsp:cNvSpPr/>
      </dsp:nvSpPr>
      <dsp:spPr>
        <a:xfrm>
          <a:off x="0" y="641"/>
          <a:ext cx="5913437" cy="15000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1CE1C9-F787-45B0-90F4-1E3562F45B67}">
      <dsp:nvSpPr>
        <dsp:cNvPr id="0" name=""/>
        <dsp:cNvSpPr/>
      </dsp:nvSpPr>
      <dsp:spPr>
        <a:xfrm>
          <a:off x="453764" y="338151"/>
          <a:ext cx="825026" cy="8250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C06180-49E2-41B3-B624-A92E93D0666C}">
      <dsp:nvSpPr>
        <dsp:cNvPr id="0" name=""/>
        <dsp:cNvSpPr/>
      </dsp:nvSpPr>
      <dsp:spPr>
        <a:xfrm>
          <a:off x="1732555" y="641"/>
          <a:ext cx="4180881" cy="150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5" tIns="158755" rIns="158755" bIns="158755" numCol="1" spcCol="1270" anchor="ctr" anchorCtr="0">
          <a:noAutofit/>
        </a:bodyPr>
        <a:lstStyle/>
        <a:p>
          <a:pPr marL="0" lvl="0" indent="0" algn="l" defTabSz="800100">
            <a:lnSpc>
              <a:spcPct val="90000"/>
            </a:lnSpc>
            <a:spcBef>
              <a:spcPct val="0"/>
            </a:spcBef>
            <a:spcAft>
              <a:spcPct val="35000"/>
            </a:spcAft>
            <a:buNone/>
          </a:pPr>
          <a:r>
            <a:rPr lang="en-US" sz="1800" kern="1200"/>
            <a:t>This method provides three pre-equalized attachment points and uses none of the rappel rope to construct the rigging. </a:t>
          </a:r>
        </a:p>
      </dsp:txBody>
      <dsp:txXfrm>
        <a:off x="1732555" y="641"/>
        <a:ext cx="4180881" cy="1500047"/>
      </dsp:txXfrm>
    </dsp:sp>
    <dsp:sp modelId="{B53BEA26-FBC6-4E4C-8EB3-EB7807F60118}">
      <dsp:nvSpPr>
        <dsp:cNvPr id="0" name=""/>
        <dsp:cNvSpPr/>
      </dsp:nvSpPr>
      <dsp:spPr>
        <a:xfrm>
          <a:off x="0" y="1875701"/>
          <a:ext cx="5913437" cy="15000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A7F818-6BBF-480C-8210-E21661232758}">
      <dsp:nvSpPr>
        <dsp:cNvPr id="0" name=""/>
        <dsp:cNvSpPr/>
      </dsp:nvSpPr>
      <dsp:spPr>
        <a:xfrm>
          <a:off x="453764" y="2213211"/>
          <a:ext cx="825026" cy="8250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8942A4-6384-461D-8252-CCC97FB81326}">
      <dsp:nvSpPr>
        <dsp:cNvPr id="0" name=""/>
        <dsp:cNvSpPr/>
      </dsp:nvSpPr>
      <dsp:spPr>
        <a:xfrm>
          <a:off x="1732555" y="1875701"/>
          <a:ext cx="4180881" cy="150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5" tIns="158755" rIns="158755" bIns="158755" numCol="1" spcCol="1270" anchor="ctr" anchorCtr="0">
          <a:noAutofit/>
        </a:bodyPr>
        <a:lstStyle/>
        <a:p>
          <a:pPr marL="0" lvl="0" indent="0" algn="l" defTabSz="800100">
            <a:lnSpc>
              <a:spcPct val="90000"/>
            </a:lnSpc>
            <a:spcBef>
              <a:spcPct val="0"/>
            </a:spcBef>
            <a:spcAft>
              <a:spcPct val="35000"/>
            </a:spcAft>
            <a:buNone/>
          </a:pPr>
          <a:r>
            <a:rPr lang="en-US" sz="1800" kern="1200"/>
            <a:t>It can be used with or without the rescue rope setup. </a:t>
          </a:r>
        </a:p>
      </dsp:txBody>
      <dsp:txXfrm>
        <a:off x="1732555" y="1875701"/>
        <a:ext cx="4180881" cy="1500047"/>
      </dsp:txXfrm>
    </dsp:sp>
    <dsp:sp modelId="{FBE64CB4-02DD-4EAF-BD7C-35729CEDE927}">
      <dsp:nvSpPr>
        <dsp:cNvPr id="0" name=""/>
        <dsp:cNvSpPr/>
      </dsp:nvSpPr>
      <dsp:spPr>
        <a:xfrm>
          <a:off x="0" y="3750760"/>
          <a:ext cx="5913437" cy="15000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5262CE-643C-4FDD-B039-B089FA0C28C8}">
      <dsp:nvSpPr>
        <dsp:cNvPr id="0" name=""/>
        <dsp:cNvSpPr/>
      </dsp:nvSpPr>
      <dsp:spPr>
        <a:xfrm>
          <a:off x="453764" y="4088271"/>
          <a:ext cx="825026" cy="8250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87FC6B-227C-4C17-AA95-9A68BB7DF4E7}">
      <dsp:nvSpPr>
        <dsp:cNvPr id="0" name=""/>
        <dsp:cNvSpPr/>
      </dsp:nvSpPr>
      <dsp:spPr>
        <a:xfrm>
          <a:off x="1732555" y="3750760"/>
          <a:ext cx="4180881" cy="150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5" tIns="158755" rIns="158755" bIns="158755" numCol="1" spcCol="1270" anchor="ctr" anchorCtr="0">
          <a:noAutofit/>
        </a:bodyPr>
        <a:lstStyle/>
        <a:p>
          <a:pPr marL="0" lvl="0" indent="0" algn="l" defTabSz="800100">
            <a:lnSpc>
              <a:spcPct val="90000"/>
            </a:lnSpc>
            <a:spcBef>
              <a:spcPct val="0"/>
            </a:spcBef>
            <a:spcAft>
              <a:spcPct val="35000"/>
            </a:spcAft>
            <a:buNone/>
          </a:pPr>
          <a:r>
            <a:rPr lang="en-US" sz="1800" kern="1200"/>
            <a:t>The anchor points can be in any configuration or distance apart. The pre­ equalizing cord allows for easy disconnecting of the rappel rope(s). </a:t>
          </a:r>
        </a:p>
      </dsp:txBody>
      <dsp:txXfrm>
        <a:off x="1732555" y="3750760"/>
        <a:ext cx="4180881" cy="15000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B8879-3456-4856-AD13-CD9C03C88494}">
      <dsp:nvSpPr>
        <dsp:cNvPr id="0" name=""/>
        <dsp:cNvSpPr/>
      </dsp:nvSpPr>
      <dsp:spPr>
        <a:xfrm>
          <a:off x="1172" y="335434"/>
          <a:ext cx="4115155" cy="26131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38BF27-4F70-4A0A-93CE-623232DF3407}">
      <dsp:nvSpPr>
        <dsp:cNvPr id="0" name=""/>
        <dsp:cNvSpPr/>
      </dsp:nvSpPr>
      <dsp:spPr>
        <a:xfrm>
          <a:off x="458411" y="769811"/>
          <a:ext cx="4115155" cy="261312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Attach each rappel line to the secondary anchor point with a directional figure eight.</a:t>
          </a:r>
        </a:p>
      </dsp:txBody>
      <dsp:txXfrm>
        <a:off x="534947" y="846347"/>
        <a:ext cx="3962083" cy="2460051"/>
      </dsp:txXfrm>
    </dsp:sp>
    <dsp:sp modelId="{B944FE7A-E6E9-40E5-B71A-7370C02F9FC8}">
      <dsp:nvSpPr>
        <dsp:cNvPr id="0" name=""/>
        <dsp:cNvSpPr/>
      </dsp:nvSpPr>
      <dsp:spPr>
        <a:xfrm>
          <a:off x="5030807" y="335434"/>
          <a:ext cx="4115155" cy="26131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731CC0-0FAE-4B6C-A9AA-61D91B916F01}">
      <dsp:nvSpPr>
        <dsp:cNvPr id="0" name=""/>
        <dsp:cNvSpPr/>
      </dsp:nvSpPr>
      <dsp:spPr>
        <a:xfrm>
          <a:off x="5488046" y="769811"/>
          <a:ext cx="4115155" cy="261312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Attach each rappel line to the tertiary anchor point with a figure eight loop.</a:t>
          </a:r>
        </a:p>
      </dsp:txBody>
      <dsp:txXfrm>
        <a:off x="5564582" y="846347"/>
        <a:ext cx="3962083" cy="24600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56841-9EEE-4BAA-8795-1B907286F62C}">
      <dsp:nvSpPr>
        <dsp:cNvPr id="0" name=""/>
        <dsp:cNvSpPr/>
      </dsp:nvSpPr>
      <dsp:spPr>
        <a:xfrm>
          <a:off x="0" y="3490581"/>
          <a:ext cx="1478359" cy="1145686"/>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5141" tIns="220472" rIns="105141" bIns="220472" numCol="1" spcCol="1270" anchor="ctr" anchorCtr="0">
          <a:noAutofit/>
        </a:bodyPr>
        <a:lstStyle/>
        <a:p>
          <a:pPr marL="0" lvl="0" indent="0" algn="ctr" defTabSz="1377950">
            <a:lnSpc>
              <a:spcPct val="90000"/>
            </a:lnSpc>
            <a:spcBef>
              <a:spcPct val="0"/>
            </a:spcBef>
            <a:spcAft>
              <a:spcPct val="35000"/>
            </a:spcAft>
            <a:buNone/>
          </a:pPr>
          <a:r>
            <a:rPr lang="en-US" sz="3100" kern="1200"/>
            <a:t>Pad</a:t>
          </a:r>
        </a:p>
      </dsp:txBody>
      <dsp:txXfrm>
        <a:off x="0" y="3490581"/>
        <a:ext cx="1478359" cy="1145686"/>
      </dsp:txXfrm>
    </dsp:sp>
    <dsp:sp modelId="{812A2F25-EC86-4AE4-9252-80BFD92203AD}">
      <dsp:nvSpPr>
        <dsp:cNvPr id="0" name=""/>
        <dsp:cNvSpPr/>
      </dsp:nvSpPr>
      <dsp:spPr>
        <a:xfrm>
          <a:off x="1478359" y="3490581"/>
          <a:ext cx="4435077" cy="1145686"/>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964" tIns="215900" rIns="89964" bIns="215900" numCol="1" spcCol="1270" anchor="ctr" anchorCtr="0">
          <a:noAutofit/>
        </a:bodyPr>
        <a:lstStyle/>
        <a:p>
          <a:pPr marL="0" lvl="0" indent="0" algn="l" defTabSz="755650">
            <a:lnSpc>
              <a:spcPct val="90000"/>
            </a:lnSpc>
            <a:spcBef>
              <a:spcPct val="0"/>
            </a:spcBef>
            <a:spcAft>
              <a:spcPct val="35000"/>
            </a:spcAft>
            <a:buNone/>
          </a:pPr>
          <a:r>
            <a:rPr lang="en-US" sz="1700" kern="1200"/>
            <a:t>Pad the edge of the cabin deck to cover sharp edges or metal burrs in order to prevent rappel line chaffing.</a:t>
          </a:r>
        </a:p>
      </dsp:txBody>
      <dsp:txXfrm>
        <a:off x="1478359" y="3490581"/>
        <a:ext cx="4435077" cy="1145686"/>
      </dsp:txXfrm>
    </dsp:sp>
    <dsp:sp modelId="{53C3744D-A5A4-465C-83A7-1E3AFB99020D}">
      <dsp:nvSpPr>
        <dsp:cNvPr id="0" name=""/>
        <dsp:cNvSpPr/>
      </dsp:nvSpPr>
      <dsp:spPr>
        <a:xfrm rot="10800000">
          <a:off x="0" y="1745700"/>
          <a:ext cx="1478359" cy="1762066"/>
        </a:xfrm>
        <a:prstGeom prst="upArrowCallout">
          <a:avLst>
            <a:gd name="adj1" fmla="val 5000"/>
            <a:gd name="adj2" fmla="val 10000"/>
            <a:gd name="adj3" fmla="val 15000"/>
            <a:gd name="adj4" fmla="val 64977"/>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5141" tIns="220472" rIns="105141" bIns="220472" numCol="1" spcCol="1270" anchor="ctr" anchorCtr="0">
          <a:noAutofit/>
        </a:bodyPr>
        <a:lstStyle/>
        <a:p>
          <a:pPr marL="0" lvl="0" indent="0" algn="ctr" defTabSz="1377950">
            <a:lnSpc>
              <a:spcPct val="90000"/>
            </a:lnSpc>
            <a:spcBef>
              <a:spcPct val="0"/>
            </a:spcBef>
            <a:spcAft>
              <a:spcPct val="35000"/>
            </a:spcAft>
            <a:buNone/>
          </a:pPr>
          <a:r>
            <a:rPr lang="en-US" sz="3100" kern="1200"/>
            <a:t>Lock</a:t>
          </a:r>
        </a:p>
      </dsp:txBody>
      <dsp:txXfrm rot="-10800000">
        <a:off x="0" y="1745700"/>
        <a:ext cx="1478359" cy="1145343"/>
      </dsp:txXfrm>
    </dsp:sp>
    <dsp:sp modelId="{F2064A56-D245-42B2-894C-FF77FF272A02}">
      <dsp:nvSpPr>
        <dsp:cNvPr id="0" name=""/>
        <dsp:cNvSpPr/>
      </dsp:nvSpPr>
      <dsp:spPr>
        <a:xfrm>
          <a:off x="1478359" y="1745700"/>
          <a:ext cx="4435077" cy="1145343"/>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964" tIns="215900" rIns="89964" bIns="215900" numCol="1" spcCol="1270" anchor="ctr" anchorCtr="0">
          <a:noAutofit/>
        </a:bodyPr>
        <a:lstStyle/>
        <a:p>
          <a:pPr marL="0" lvl="0" indent="0" algn="l" defTabSz="755650">
            <a:lnSpc>
              <a:spcPct val="90000"/>
            </a:lnSpc>
            <a:spcBef>
              <a:spcPct val="0"/>
            </a:spcBef>
            <a:spcAft>
              <a:spcPct val="35000"/>
            </a:spcAft>
            <a:buNone/>
          </a:pPr>
          <a:r>
            <a:rPr lang="en-US" sz="1700" kern="1200"/>
            <a:t>Lock all carabiners.</a:t>
          </a:r>
        </a:p>
      </dsp:txBody>
      <dsp:txXfrm>
        <a:off x="1478359" y="1745700"/>
        <a:ext cx="4435077" cy="1145343"/>
      </dsp:txXfrm>
    </dsp:sp>
    <dsp:sp modelId="{398D21BC-3596-4B51-BA67-685DEC58DE40}">
      <dsp:nvSpPr>
        <dsp:cNvPr id="0" name=""/>
        <dsp:cNvSpPr/>
      </dsp:nvSpPr>
      <dsp:spPr>
        <a:xfrm rot="10800000">
          <a:off x="0" y="819"/>
          <a:ext cx="1478359" cy="1762066"/>
        </a:xfrm>
        <a:prstGeom prst="upArrowCallout">
          <a:avLst>
            <a:gd name="adj1" fmla="val 5000"/>
            <a:gd name="adj2" fmla="val 10000"/>
            <a:gd name="adj3" fmla="val 15000"/>
            <a:gd name="adj4" fmla="val 64977"/>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5141" tIns="220472" rIns="105141" bIns="220472" numCol="1" spcCol="1270" anchor="ctr" anchorCtr="0">
          <a:noAutofit/>
        </a:bodyPr>
        <a:lstStyle/>
        <a:p>
          <a:pPr marL="0" lvl="0" indent="0" algn="ctr" defTabSz="1377950">
            <a:lnSpc>
              <a:spcPct val="90000"/>
            </a:lnSpc>
            <a:spcBef>
              <a:spcPct val="0"/>
            </a:spcBef>
            <a:spcAft>
              <a:spcPct val="35000"/>
            </a:spcAft>
            <a:buNone/>
          </a:pPr>
          <a:r>
            <a:rPr lang="en-US" sz="3100" kern="1200"/>
            <a:t>Ensure</a:t>
          </a:r>
        </a:p>
      </dsp:txBody>
      <dsp:txXfrm rot="-10800000">
        <a:off x="0" y="819"/>
        <a:ext cx="1478359" cy="1145343"/>
      </dsp:txXfrm>
    </dsp:sp>
    <dsp:sp modelId="{39B3BB58-B3EC-415A-BBEA-D9C7A34910D8}">
      <dsp:nvSpPr>
        <dsp:cNvPr id="0" name=""/>
        <dsp:cNvSpPr/>
      </dsp:nvSpPr>
      <dsp:spPr>
        <a:xfrm>
          <a:off x="1478359" y="819"/>
          <a:ext cx="4435077" cy="1145343"/>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964" tIns="215900" rIns="89964" bIns="215900" numCol="1" spcCol="1270" anchor="ctr" anchorCtr="0">
          <a:noAutofit/>
        </a:bodyPr>
        <a:lstStyle/>
        <a:p>
          <a:pPr marL="0" lvl="0" indent="0" algn="l" defTabSz="755650">
            <a:lnSpc>
              <a:spcPct val="90000"/>
            </a:lnSpc>
            <a:spcBef>
              <a:spcPct val="0"/>
            </a:spcBef>
            <a:spcAft>
              <a:spcPct val="35000"/>
            </a:spcAft>
            <a:buNone/>
          </a:pPr>
          <a:r>
            <a:rPr lang="en-US" sz="1700" kern="1200"/>
            <a:t>Ensure there is equal tension between the pri­ mary and secondary anchor points and the sec­ondary and tertiary anchor points.</a:t>
          </a:r>
        </a:p>
      </dsp:txBody>
      <dsp:txXfrm>
        <a:off x="1478359" y="819"/>
        <a:ext cx="4435077" cy="11453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25209-0441-4765-86CA-4375E6A6C253}">
      <dsp:nvSpPr>
        <dsp:cNvPr id="0" name=""/>
        <dsp:cNvSpPr/>
      </dsp:nvSpPr>
      <dsp:spPr>
        <a:xfrm>
          <a:off x="0" y="0"/>
          <a:ext cx="5913437"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8953FA-1BEB-45EB-979D-16FCF0A2DB82}">
      <dsp:nvSpPr>
        <dsp:cNvPr id="0" name=""/>
        <dsp:cNvSpPr/>
      </dsp:nvSpPr>
      <dsp:spPr>
        <a:xfrm>
          <a:off x="0" y="0"/>
          <a:ext cx="5913437" cy="2625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Because of limited cabin space, only the overhead cargo rings are utilized for double door rigging. </a:t>
          </a:r>
        </a:p>
      </dsp:txBody>
      <dsp:txXfrm>
        <a:off x="0" y="0"/>
        <a:ext cx="5913437" cy="2625724"/>
      </dsp:txXfrm>
    </dsp:sp>
    <dsp:sp modelId="{69970883-9B7D-41CB-AC1A-9BD05C927703}">
      <dsp:nvSpPr>
        <dsp:cNvPr id="0" name=""/>
        <dsp:cNvSpPr/>
      </dsp:nvSpPr>
      <dsp:spPr>
        <a:xfrm>
          <a:off x="0" y="2625724"/>
          <a:ext cx="5913437" cy="0"/>
        </a:xfrm>
        <a:prstGeom prst="line">
          <a:avLst/>
        </a:prstGeom>
        <a:solidFill>
          <a:schemeClr val="accent5">
            <a:hueOff val="2097976"/>
            <a:satOff val="48015"/>
            <a:lumOff val="-10393"/>
            <a:alphaOff val="0"/>
          </a:schemeClr>
        </a:solidFill>
        <a:ln w="15875" cap="flat" cmpd="sng" algn="ctr">
          <a:solidFill>
            <a:schemeClr val="accent5">
              <a:hueOff val="2097976"/>
              <a:satOff val="48015"/>
              <a:lumOff val="-1039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D36721-6901-4599-8E61-FB33C3E54D45}">
      <dsp:nvSpPr>
        <dsp:cNvPr id="0" name=""/>
        <dsp:cNvSpPr/>
      </dsp:nvSpPr>
      <dsp:spPr>
        <a:xfrm>
          <a:off x="0" y="2625724"/>
          <a:ext cx="5913437" cy="2625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Tie a directional figure eight 4 feet from the end of the standing end of the rope and attach to the overhead cargo ring (closest to the exit) using a locking carabiner.</a:t>
          </a:r>
        </a:p>
      </dsp:txBody>
      <dsp:txXfrm>
        <a:off x="0" y="2625724"/>
        <a:ext cx="5913437" cy="26257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36CA6-B8E5-4C04-A1EC-20E6022DCD9A}">
      <dsp:nvSpPr>
        <dsp:cNvPr id="0" name=""/>
        <dsp:cNvSpPr/>
      </dsp:nvSpPr>
      <dsp:spPr>
        <a:xfrm>
          <a:off x="0" y="0"/>
          <a:ext cx="7897892" cy="1406049"/>
        </a:xfrm>
        <a:prstGeom prst="roundRect">
          <a:avLst>
            <a:gd name="adj" fmla="val 10000"/>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Tie a bowline or figure eight 2 feet from the primary anchor point and attach to the second­ary overhead cargo ring (inboard of exit) using a locking carabiner.</a:t>
          </a:r>
        </a:p>
      </dsp:txBody>
      <dsp:txXfrm>
        <a:off x="41182" y="41182"/>
        <a:ext cx="6444630" cy="1323685"/>
      </dsp:txXfrm>
    </dsp:sp>
    <dsp:sp modelId="{94EE2C31-A61F-4966-92D4-F6833673468C}">
      <dsp:nvSpPr>
        <dsp:cNvPr id="0" name=""/>
        <dsp:cNvSpPr/>
      </dsp:nvSpPr>
      <dsp:spPr>
        <a:xfrm>
          <a:off x="1393745" y="1718504"/>
          <a:ext cx="7897892" cy="1406049"/>
        </a:xfrm>
        <a:prstGeom prst="roundRect">
          <a:avLst>
            <a:gd name="adj" fmla="val 10000"/>
          </a:avLst>
        </a:prstGeom>
        <a:gradFill rotWithShape="0">
          <a:gsLst>
            <a:gs pos="0">
              <a:schemeClr val="accent5">
                <a:hueOff val="2097976"/>
                <a:satOff val="48015"/>
                <a:lumOff val="-10393"/>
                <a:alphaOff val="0"/>
                <a:tint val="98000"/>
                <a:satMod val="110000"/>
                <a:lumMod val="104000"/>
              </a:schemeClr>
            </a:gs>
            <a:gs pos="69000">
              <a:schemeClr val="accent5">
                <a:hueOff val="2097976"/>
                <a:satOff val="48015"/>
                <a:lumOff val="-10393"/>
                <a:alphaOff val="0"/>
                <a:shade val="88000"/>
                <a:satMod val="130000"/>
                <a:lumMod val="92000"/>
              </a:schemeClr>
            </a:gs>
            <a:gs pos="100000">
              <a:schemeClr val="accent5">
                <a:hueOff val="2097976"/>
                <a:satOff val="48015"/>
                <a:lumOff val="-10393"/>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Pad and tape all edges coming in contact with the rope and ensure side door is locked open.</a:t>
          </a:r>
        </a:p>
      </dsp:txBody>
      <dsp:txXfrm>
        <a:off x="1434927" y="1759686"/>
        <a:ext cx="5507850" cy="1323685"/>
      </dsp:txXfrm>
    </dsp:sp>
    <dsp:sp modelId="{6720519D-C560-40AF-8C80-79AA66B92160}">
      <dsp:nvSpPr>
        <dsp:cNvPr id="0" name=""/>
        <dsp:cNvSpPr/>
      </dsp:nvSpPr>
      <dsp:spPr>
        <a:xfrm>
          <a:off x="6983960" y="1105310"/>
          <a:ext cx="913932" cy="913932"/>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189595" y="1105310"/>
        <a:ext cx="502662" cy="68773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8/31/2020</a:t>
            </a:fld>
            <a:endParaRPr lang="en-US"/>
          </a:p>
        </p:txBody>
      </p:sp>
      <p:sp>
        <p:nvSpPr>
          <p:cNvPr id="5" name="Footer Placeholder 4"/>
          <p:cNvSpPr>
            <a:spLocks noGrp="1"/>
          </p:cNvSpPr>
          <p:nvPr>
            <p:ph type="ftr" sz="quarter" idx="11"/>
          </p:nvPr>
        </p:nvSpPr>
        <p:spPr>
          <a:xfrm>
            <a:off x="1451579" y="329307"/>
            <a:ext cx="5626774" cy="309201"/>
          </a:xfrm>
        </p:spPr>
        <p:txBody>
          <a:bodyPr/>
          <a:lstStyle/>
          <a:p>
            <a:endParaRPr lang="en-US"/>
          </a:p>
        </p:txBody>
      </p:sp>
      <p:sp>
        <p:nvSpPr>
          <p:cNvPr id="6" name="Slide Number Placeholder 5"/>
          <p:cNvSpPr>
            <a:spLocks noGrp="1"/>
          </p:cNvSpPr>
          <p:nvPr>
            <p:ph type="sldNum" sz="quarter" idx="12"/>
          </p:nvPr>
        </p:nvSpPr>
        <p:spPr>
          <a:xfrm>
            <a:off x="476834" y="798973"/>
            <a:ext cx="811019" cy="503578"/>
          </a:xfrm>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798341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688979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98690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144263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060719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969C88-B244-455D-A017-012B25B1ACDD}" type="datetimeFigureOut">
              <a:rPr lang="en-US" smtClean="0"/>
              <a:t>8/31/2020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204702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969C88-B244-455D-A017-012B25B1ACDD}" type="datetimeFigureOut">
              <a:rPr lang="en-US" smtClean="0"/>
              <a:t>8/31/2020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67200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969C88-B244-455D-A017-012B25B1ACDD}" type="datetimeFigureOut">
              <a:rPr lang="en-US" smtClean="0"/>
              <a:t>8/31/2020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42903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69C88-B244-455D-A017-012B25B1ACDD}" type="datetimeFigureOut">
              <a:rPr lang="en-US" smtClean="0"/>
              <a:t>8/31/2020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468876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69C88-B244-455D-A017-012B25B1ACDD}" type="datetimeFigureOut">
              <a:rPr lang="en-US" smtClean="0"/>
              <a:t>8/31/2020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786051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6969C88-B244-455D-A017-012B25B1ACDD}" type="datetimeFigureOut">
              <a:rPr lang="en-US" smtClean="0"/>
              <a:t>8/31/2020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1268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6969C88-B244-455D-A017-012B25B1ACDD}" type="datetimeFigureOut">
              <a:rPr lang="en-US" smtClean="0"/>
              <a:pPr/>
              <a:t>8/31/2020</a:t>
            </a:fld>
            <a:endParaRPr 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7CE569E-9B7C-4CB9-AB80-C0841F922CFF}" type="slidenum">
              <a:rPr lang="en-US" smtClean="0"/>
              <a:pPr/>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693048"/>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2" name="Rectangle 37">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3" name="Picture 39">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54" name="Straight Connector 41">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person, riding, wearing, holding&#10;&#10;Description automatically generated">
            <a:extLst>
              <a:ext uri="{FF2B5EF4-FFF2-40B4-BE49-F238E27FC236}">
                <a16:creationId xmlns:a16="http://schemas.microsoft.com/office/drawing/2014/main" id="{8FEC2728-FECB-4FCC-ADCE-AA4A51D15C92}"/>
              </a:ext>
            </a:extLst>
          </p:cNvPr>
          <p:cNvPicPr>
            <a:picLocks noChangeAspect="1"/>
          </p:cNvPicPr>
          <p:nvPr/>
        </p:nvPicPr>
        <p:blipFill rotWithShape="1">
          <a:blip r:embed="rId3">
            <a:extLst>
              <a:ext uri="{28A0092B-C50C-407E-A947-70E740481C1C}">
                <a14:useLocalDpi xmlns:a14="http://schemas.microsoft.com/office/drawing/2010/main" val="0"/>
              </a:ext>
            </a:extLst>
          </a:blip>
          <a:srcRect l="8574" t="11995" r="1" b="19435"/>
          <a:stretch/>
        </p:blipFill>
        <p:spPr>
          <a:xfrm>
            <a:off x="20" y="10"/>
            <a:ext cx="12191675" cy="6857990"/>
          </a:xfrm>
          <a:prstGeom prst="rect">
            <a:avLst/>
          </a:prstGeom>
        </p:spPr>
      </p:pic>
      <p:sp>
        <p:nvSpPr>
          <p:cNvPr id="55" name="Rectangle 43">
            <a:extLst>
              <a:ext uri="{FF2B5EF4-FFF2-40B4-BE49-F238E27FC236}">
                <a16:creationId xmlns:a16="http://schemas.microsoft.com/office/drawing/2014/main" id="{758BF2A9-3176-445B-8155-3DE9C7968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ED9717-B95B-40AA-8A76-A4F306A6F525}"/>
              </a:ext>
            </a:extLst>
          </p:cNvPr>
          <p:cNvSpPr>
            <a:spLocks noGrp="1"/>
          </p:cNvSpPr>
          <p:nvPr>
            <p:ph type="title"/>
          </p:nvPr>
        </p:nvSpPr>
        <p:spPr>
          <a:xfrm>
            <a:off x="4065510" y="3236470"/>
            <a:ext cx="7487861" cy="1431984"/>
          </a:xfrm>
        </p:spPr>
        <p:txBody>
          <a:bodyPr vert="horz" lIns="91440" tIns="45720" rIns="91440" bIns="0" rtlCol="0" anchor="b">
            <a:normAutofit/>
          </a:bodyPr>
          <a:lstStyle/>
          <a:p>
            <a:pPr algn="l"/>
            <a:r>
              <a:rPr lang="en-US" sz="4400" b="1" dirty="0"/>
              <a:t>THE RESCUE COMPANY 1</a:t>
            </a:r>
          </a:p>
        </p:txBody>
      </p:sp>
    </p:spTree>
    <p:extLst>
      <p:ext uri="{BB962C8B-B14F-4D97-AF65-F5344CB8AC3E}">
        <p14:creationId xmlns:p14="http://schemas.microsoft.com/office/powerpoint/2010/main" val="884067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9">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1">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21" name="Straight Connector 13">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22" name="Rectangle 15">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outdoor, toy, blue, child&#10;&#10;Description automatically generated">
            <a:extLst>
              <a:ext uri="{FF2B5EF4-FFF2-40B4-BE49-F238E27FC236}">
                <a16:creationId xmlns:a16="http://schemas.microsoft.com/office/drawing/2014/main" id="{F1CDB002-FC41-4976-87DA-6C343C3C2715}"/>
              </a:ext>
            </a:extLst>
          </p:cNvPr>
          <p:cNvPicPr>
            <a:picLocks noGrp="1" noChangeAspect="1"/>
          </p:cNvPicPr>
          <p:nvPr>
            <p:ph idx="1"/>
          </p:nvPr>
        </p:nvPicPr>
        <p:blipFill rotWithShape="1">
          <a:blip r:embed="rId3">
            <a:alphaModFix amt="50000"/>
            <a:extLst>
              <a:ext uri="{28A0092B-C50C-407E-A947-70E740481C1C}">
                <a14:useLocalDpi xmlns:a14="http://schemas.microsoft.com/office/drawing/2010/main" val="0"/>
              </a:ext>
            </a:extLst>
          </a:blip>
          <a:srcRect t="12542" r="-1" b="2869"/>
          <a:stretch/>
        </p:blipFill>
        <p:spPr>
          <a:xfrm>
            <a:off x="20" y="10"/>
            <a:ext cx="12191675" cy="6857990"/>
          </a:xfrm>
          <a:prstGeom prst="rect">
            <a:avLst/>
          </a:prstGeom>
        </p:spPr>
      </p:pic>
      <p:sp>
        <p:nvSpPr>
          <p:cNvPr id="2" name="Title 1">
            <a:extLst>
              <a:ext uri="{FF2B5EF4-FFF2-40B4-BE49-F238E27FC236}">
                <a16:creationId xmlns:a16="http://schemas.microsoft.com/office/drawing/2014/main" id="{612A61BD-F81E-449A-8A68-C014003C66FD}"/>
              </a:ext>
            </a:extLst>
          </p:cNvPr>
          <p:cNvSpPr>
            <a:spLocks noGrp="1"/>
          </p:cNvSpPr>
          <p:nvPr>
            <p:ph type="title"/>
          </p:nvPr>
        </p:nvSpPr>
        <p:spPr>
          <a:xfrm>
            <a:off x="4976636" y="992221"/>
            <a:ext cx="6247308" cy="4873558"/>
          </a:xfrm>
        </p:spPr>
        <p:txBody>
          <a:bodyPr vert="horz" lIns="91440" tIns="45720" rIns="91440" bIns="0" rtlCol="0" anchor="ctr">
            <a:normAutofit/>
          </a:bodyPr>
          <a:lstStyle/>
          <a:p>
            <a:r>
              <a:rPr lang="en-US" sz="4800">
                <a:solidFill>
                  <a:schemeClr val="tx1"/>
                </a:solidFill>
              </a:rPr>
              <a:t>Terms used in rope work</a:t>
            </a:r>
          </a:p>
        </p:txBody>
      </p:sp>
      <p:cxnSp>
        <p:nvCxnSpPr>
          <p:cNvPr id="18" name="Straight Connector 17">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426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4" name="Straight Connector 13">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device&#10;&#10;Description automatically generated">
            <a:extLst>
              <a:ext uri="{FF2B5EF4-FFF2-40B4-BE49-F238E27FC236}">
                <a16:creationId xmlns:a16="http://schemas.microsoft.com/office/drawing/2014/main" id="{021A92AE-30F8-4CD3-B23D-D37F1FB86EAC}"/>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21554" r="-1" b="22194"/>
          <a:stretch/>
        </p:blipFill>
        <p:spPr>
          <a:xfrm>
            <a:off x="20" y="10"/>
            <a:ext cx="12191675" cy="6857990"/>
          </a:xfrm>
          <a:prstGeom prst="rect">
            <a:avLst/>
          </a:prstGeom>
        </p:spPr>
      </p:pic>
      <p:sp>
        <p:nvSpPr>
          <p:cNvPr id="2" name="Title 1">
            <a:extLst>
              <a:ext uri="{FF2B5EF4-FFF2-40B4-BE49-F238E27FC236}">
                <a16:creationId xmlns:a16="http://schemas.microsoft.com/office/drawing/2014/main" id="{DF4D608F-DAC6-40E9-BACC-1E91AFD5BCCA}"/>
              </a:ext>
            </a:extLst>
          </p:cNvPr>
          <p:cNvSpPr>
            <a:spLocks noGrp="1"/>
          </p:cNvSpPr>
          <p:nvPr>
            <p:ph type="title"/>
          </p:nvPr>
        </p:nvSpPr>
        <p:spPr>
          <a:xfrm>
            <a:off x="4976636" y="992221"/>
            <a:ext cx="6247308" cy="4873558"/>
          </a:xfrm>
        </p:spPr>
        <p:txBody>
          <a:bodyPr vert="horz" lIns="91440" tIns="45720" rIns="91440" bIns="0" rtlCol="0" anchor="ctr">
            <a:normAutofit/>
          </a:bodyPr>
          <a:lstStyle/>
          <a:p>
            <a:r>
              <a:rPr lang="en-US" sz="4800">
                <a:solidFill>
                  <a:schemeClr val="tx1"/>
                </a:solidFill>
              </a:rPr>
              <a:t>Bight</a:t>
            </a:r>
          </a:p>
        </p:txBody>
      </p:sp>
      <p:sp>
        <p:nvSpPr>
          <p:cNvPr id="3" name="Content Placeholder 2">
            <a:extLst>
              <a:ext uri="{FF2B5EF4-FFF2-40B4-BE49-F238E27FC236}">
                <a16:creationId xmlns:a16="http://schemas.microsoft.com/office/drawing/2014/main" id="{3A2275EE-ABA5-4793-8324-62540C1E9C9E}"/>
              </a:ext>
            </a:extLst>
          </p:cNvPr>
          <p:cNvSpPr>
            <a:spLocks noGrp="1"/>
          </p:cNvSpPr>
          <p:nvPr>
            <p:ph idx="1"/>
          </p:nvPr>
        </p:nvSpPr>
        <p:spPr>
          <a:xfrm>
            <a:off x="968056" y="996610"/>
            <a:ext cx="3363901" cy="4864780"/>
          </a:xfrm>
        </p:spPr>
        <p:txBody>
          <a:bodyPr vert="horz" lIns="91440" tIns="91440" rIns="91440" bIns="91440" rtlCol="0" anchor="ctr">
            <a:normAutofit/>
          </a:bodyPr>
          <a:lstStyle/>
          <a:p>
            <a:pPr marL="0" indent="0" algn="r">
              <a:buNone/>
            </a:pPr>
            <a:r>
              <a:rPr lang="en-US" cap="all"/>
              <a:t>Bight: A simple bend in a rope; the rope does not cross itself.</a:t>
            </a:r>
          </a:p>
        </p:txBody>
      </p:sp>
      <p:cxnSp>
        <p:nvCxnSpPr>
          <p:cNvPr id="18" name="Straight Connector 17">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232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25638D-3D06-41D1-8060-4D2707C60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8161BB1E-0062-4056-AB94-121EF614D5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4" name="Straight Connector 13">
            <a:extLst>
              <a:ext uri="{FF2B5EF4-FFF2-40B4-BE49-F238E27FC236}">
                <a16:creationId xmlns:a16="http://schemas.microsoft.com/office/drawing/2014/main" id="{8FBC01E2-D629-4319-B5CB-BFA461B8CF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37C84C3-72BF-447F-9611-3402263B6E4A}"/>
              </a:ext>
            </a:extLst>
          </p:cNvPr>
          <p:cNvSpPr>
            <a:spLocks noGrp="1"/>
          </p:cNvSpPr>
          <p:nvPr>
            <p:ph type="title"/>
          </p:nvPr>
        </p:nvSpPr>
        <p:spPr>
          <a:xfrm>
            <a:off x="8505411" y="1533365"/>
            <a:ext cx="2858835" cy="1965542"/>
          </a:xfrm>
        </p:spPr>
        <p:txBody>
          <a:bodyPr vert="horz" lIns="91440" tIns="45720" rIns="91440" bIns="0" rtlCol="0" anchor="b">
            <a:normAutofit/>
          </a:bodyPr>
          <a:lstStyle/>
          <a:p>
            <a:r>
              <a:rPr lang="en-US" sz="3600"/>
              <a:t>Half hitch</a:t>
            </a:r>
          </a:p>
        </p:txBody>
      </p:sp>
      <p:sp>
        <p:nvSpPr>
          <p:cNvPr id="3" name="Content Placeholder 2">
            <a:extLst>
              <a:ext uri="{FF2B5EF4-FFF2-40B4-BE49-F238E27FC236}">
                <a16:creationId xmlns:a16="http://schemas.microsoft.com/office/drawing/2014/main" id="{CCB430B5-DF00-47E7-9B6E-90B435596070}"/>
              </a:ext>
            </a:extLst>
          </p:cNvPr>
          <p:cNvSpPr>
            <a:spLocks noGrp="1"/>
          </p:cNvSpPr>
          <p:nvPr>
            <p:ph idx="1"/>
          </p:nvPr>
        </p:nvSpPr>
        <p:spPr>
          <a:xfrm>
            <a:off x="8671406" y="3448294"/>
            <a:ext cx="2855889" cy="1694403"/>
          </a:xfrm>
        </p:spPr>
        <p:txBody>
          <a:bodyPr vert="horz" lIns="91440" tIns="91440" rIns="91440" bIns="91440" rtlCol="0">
            <a:normAutofit/>
          </a:bodyPr>
          <a:lstStyle/>
          <a:p>
            <a:pPr marL="0" indent="0" algn="ctr">
              <a:buNone/>
            </a:pPr>
            <a:r>
              <a:rPr lang="en-US" sz="1600" cap="all"/>
              <a:t>Half hitch: A loop that runs around a rope in such a manner as to bind on itself.</a:t>
            </a:r>
          </a:p>
        </p:txBody>
      </p:sp>
      <p:grpSp>
        <p:nvGrpSpPr>
          <p:cNvPr id="16" name="Group 15">
            <a:extLst>
              <a:ext uri="{FF2B5EF4-FFF2-40B4-BE49-F238E27FC236}">
                <a16:creationId xmlns:a16="http://schemas.microsoft.com/office/drawing/2014/main" id="{5D1966CC-AECE-4F40-BC95-0A6EF85C9C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7560115" cy="5149101"/>
            <a:chOff x="632237" y="482171"/>
            <a:chExt cx="7560115" cy="5149101"/>
          </a:xfrm>
        </p:grpSpPr>
        <p:sp>
          <p:nvSpPr>
            <p:cNvPr id="17" name="Rectangle 16">
              <a:extLst>
                <a:ext uri="{FF2B5EF4-FFF2-40B4-BE49-F238E27FC236}">
                  <a16:creationId xmlns:a16="http://schemas.microsoft.com/office/drawing/2014/main" id="{FFC88701-168A-497D-9FFE-CEAC6AF48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7" y="482171"/>
              <a:ext cx="7560115" cy="5149101"/>
            </a:xfrm>
            <a:prstGeom prst="rect">
              <a:avLst/>
            </a:prstGeom>
            <a:blipFill dpi="0" rotWithShape="1">
              <a:blip r:embed="rId3">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8DA1E4C-8810-4A43-8F47-401BCD410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6" y="812507"/>
              <a:ext cx="692827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1A189DC8-23DC-4F46-A52D-B931F9910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1093" y="977099"/>
            <a:ext cx="6620836" cy="4137268"/>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creenshot, drawing&#10;&#10;Description automatically generated">
            <a:extLst>
              <a:ext uri="{FF2B5EF4-FFF2-40B4-BE49-F238E27FC236}">
                <a16:creationId xmlns:a16="http://schemas.microsoft.com/office/drawing/2014/main" id="{01664C3C-D851-449C-97D1-3E0773F2E2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1222" y="1462994"/>
            <a:ext cx="6282919" cy="3172874"/>
          </a:xfrm>
          <a:prstGeom prst="rect">
            <a:avLst/>
          </a:prstGeom>
        </p:spPr>
      </p:pic>
    </p:spTree>
    <p:extLst>
      <p:ext uri="{BB962C8B-B14F-4D97-AF65-F5344CB8AC3E}">
        <p14:creationId xmlns:p14="http://schemas.microsoft.com/office/powerpoint/2010/main" val="1560050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11">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22" name="Straight Connector 13">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holding, phone&#10;&#10;Description automatically generated">
            <a:extLst>
              <a:ext uri="{FF2B5EF4-FFF2-40B4-BE49-F238E27FC236}">
                <a16:creationId xmlns:a16="http://schemas.microsoft.com/office/drawing/2014/main" id="{BD5BE7CB-4D49-4FB2-B1D4-5A62AAC44716}"/>
              </a:ext>
            </a:extLst>
          </p:cNvPr>
          <p:cNvPicPr>
            <a:picLocks noChangeAspect="1"/>
          </p:cNvPicPr>
          <p:nvPr/>
        </p:nvPicPr>
        <p:blipFill rotWithShape="1">
          <a:blip r:embed="rId3">
            <a:extLst>
              <a:ext uri="{28A0092B-C50C-407E-A947-70E740481C1C}">
                <a14:useLocalDpi xmlns:a14="http://schemas.microsoft.com/office/drawing/2010/main" val="0"/>
              </a:ext>
            </a:extLst>
          </a:blip>
          <a:srcRect l="9091" t="6941" b="22280"/>
          <a:stretch/>
        </p:blipFill>
        <p:spPr>
          <a:xfrm>
            <a:off x="2" y="10"/>
            <a:ext cx="12191695" cy="6857990"/>
          </a:xfrm>
          <a:prstGeom prst="rect">
            <a:avLst/>
          </a:prstGeom>
        </p:spPr>
      </p:pic>
      <p:sp>
        <p:nvSpPr>
          <p:cNvPr id="23" name="Rectangle 15">
            <a:extLst>
              <a:ext uri="{FF2B5EF4-FFF2-40B4-BE49-F238E27FC236}">
                <a16:creationId xmlns:a16="http://schemas.microsoft.com/office/drawing/2014/main" id="{758BF2A9-3176-445B-8155-3DE9C7968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3369CE-9575-4254-8098-0C3B2A834627}"/>
              </a:ext>
            </a:extLst>
          </p:cNvPr>
          <p:cNvSpPr>
            <a:spLocks noGrp="1"/>
          </p:cNvSpPr>
          <p:nvPr>
            <p:ph type="title"/>
          </p:nvPr>
        </p:nvSpPr>
        <p:spPr>
          <a:xfrm>
            <a:off x="4065511" y="3236470"/>
            <a:ext cx="6832500" cy="1431984"/>
          </a:xfrm>
        </p:spPr>
        <p:txBody>
          <a:bodyPr vert="horz" lIns="91440" tIns="45720" rIns="91440" bIns="0" rtlCol="0" anchor="b">
            <a:normAutofit/>
          </a:bodyPr>
          <a:lstStyle/>
          <a:p>
            <a:pPr algn="l"/>
            <a:r>
              <a:rPr lang="en-US" sz="4400"/>
              <a:t>Hitch</a:t>
            </a:r>
          </a:p>
        </p:txBody>
      </p:sp>
      <p:sp>
        <p:nvSpPr>
          <p:cNvPr id="3" name="Content Placeholder 2">
            <a:extLst>
              <a:ext uri="{FF2B5EF4-FFF2-40B4-BE49-F238E27FC236}">
                <a16:creationId xmlns:a16="http://schemas.microsoft.com/office/drawing/2014/main" id="{82255A2F-37F7-445E-8164-06C5A9245BEA}"/>
              </a:ext>
            </a:extLst>
          </p:cNvPr>
          <p:cNvSpPr>
            <a:spLocks noGrp="1"/>
          </p:cNvSpPr>
          <p:nvPr>
            <p:ph idx="1"/>
          </p:nvPr>
        </p:nvSpPr>
        <p:spPr>
          <a:xfrm>
            <a:off x="4065511" y="4669144"/>
            <a:ext cx="6832499" cy="716529"/>
          </a:xfrm>
        </p:spPr>
        <p:txBody>
          <a:bodyPr vert="horz" lIns="91440" tIns="91440" rIns="91440" bIns="91440" rtlCol="0">
            <a:normAutofit/>
          </a:bodyPr>
          <a:lstStyle/>
          <a:p>
            <a:pPr marL="0" indent="0">
              <a:buNone/>
            </a:pPr>
            <a:r>
              <a:rPr lang="en-US" sz="1600" cap="all">
                <a:solidFill>
                  <a:srgbClr val="FFFFFE"/>
                </a:solidFill>
              </a:rPr>
              <a:t>Hitch: A configuration that is tied around and object.</a:t>
            </a:r>
          </a:p>
        </p:txBody>
      </p:sp>
    </p:spTree>
    <p:extLst>
      <p:ext uri="{BB962C8B-B14F-4D97-AF65-F5344CB8AC3E}">
        <p14:creationId xmlns:p14="http://schemas.microsoft.com/office/powerpoint/2010/main" val="1609317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3C2E8-C9CD-492A-9CAC-B79258F68376}"/>
              </a:ext>
            </a:extLst>
          </p:cNvPr>
          <p:cNvSpPr>
            <a:spLocks noGrp="1"/>
          </p:cNvSpPr>
          <p:nvPr>
            <p:ph type="title"/>
          </p:nvPr>
        </p:nvSpPr>
        <p:spPr>
          <a:xfrm>
            <a:off x="1451580" y="804520"/>
            <a:ext cx="4176815" cy="1049235"/>
          </a:xfrm>
        </p:spPr>
        <p:txBody>
          <a:bodyPr>
            <a:normAutofit/>
          </a:bodyPr>
          <a:lstStyle/>
          <a:p>
            <a:r>
              <a:rPr lang="en-US" b="1" dirty="0"/>
              <a:t>Loop</a:t>
            </a:r>
          </a:p>
        </p:txBody>
      </p:sp>
      <p:sp>
        <p:nvSpPr>
          <p:cNvPr id="3" name="Content Placeholder 2">
            <a:extLst>
              <a:ext uri="{FF2B5EF4-FFF2-40B4-BE49-F238E27FC236}">
                <a16:creationId xmlns:a16="http://schemas.microsoft.com/office/drawing/2014/main" id="{71599AD3-AE1B-4E36-B1BE-C863DA8EC48A}"/>
              </a:ext>
            </a:extLst>
          </p:cNvPr>
          <p:cNvSpPr>
            <a:spLocks noGrp="1"/>
          </p:cNvSpPr>
          <p:nvPr>
            <p:ph idx="1"/>
          </p:nvPr>
        </p:nvSpPr>
        <p:spPr>
          <a:xfrm>
            <a:off x="1451581" y="2015732"/>
            <a:ext cx="4172515" cy="3450613"/>
          </a:xfrm>
        </p:spPr>
        <p:txBody>
          <a:bodyPr>
            <a:normAutofit/>
          </a:bodyPr>
          <a:lstStyle/>
          <a:p>
            <a:r>
              <a:rPr lang="en-US" dirty="0"/>
              <a:t>Loop: A simple bend in a rope that crosses itself.</a:t>
            </a:r>
          </a:p>
        </p:txBody>
      </p:sp>
      <p:pic>
        <p:nvPicPr>
          <p:cNvPr id="5" name="Picture 4" descr="A picture containing necklace&#10;&#10;Description automatically generated">
            <a:extLst>
              <a:ext uri="{FF2B5EF4-FFF2-40B4-BE49-F238E27FC236}">
                <a16:creationId xmlns:a16="http://schemas.microsoft.com/office/drawing/2014/main" id="{D3D1657A-B550-46D9-8C86-151F4C76C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805582"/>
            <a:ext cx="6052417" cy="6052417"/>
          </a:xfrm>
          <a:prstGeom prst="rect">
            <a:avLst/>
          </a:prstGeom>
        </p:spPr>
      </p:pic>
    </p:spTree>
    <p:extLst>
      <p:ext uri="{BB962C8B-B14F-4D97-AF65-F5344CB8AC3E}">
        <p14:creationId xmlns:p14="http://schemas.microsoft.com/office/powerpoint/2010/main" val="380436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device&#10;&#10;Description automatically generated">
            <a:extLst>
              <a:ext uri="{FF2B5EF4-FFF2-40B4-BE49-F238E27FC236}">
                <a16:creationId xmlns:a16="http://schemas.microsoft.com/office/drawing/2014/main" id="{9877D1F9-7AA1-4618-9F34-9D43EF4574E5}"/>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1" b="16042"/>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AC55B8C-738C-4554-AD25-DFD9B3D3BAC9}"/>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Pigtail</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AD6DBE6-01BA-4134-BB96-0A9F314E6F1D}"/>
              </a:ext>
            </a:extLst>
          </p:cNvPr>
          <p:cNvSpPr>
            <a:spLocks noGrp="1"/>
          </p:cNvSpPr>
          <p:nvPr>
            <p:ph idx="1"/>
          </p:nvPr>
        </p:nvSpPr>
        <p:spPr>
          <a:xfrm>
            <a:off x="4976636" y="1193800"/>
            <a:ext cx="6085091" cy="4699000"/>
          </a:xfrm>
        </p:spPr>
        <p:txBody>
          <a:bodyPr anchor="ctr">
            <a:normAutofit/>
          </a:bodyPr>
          <a:lstStyle/>
          <a:p>
            <a:r>
              <a:rPr lang="en-US" dirty="0"/>
              <a:t>Pigtail: The short length of rope at the end of a knot or coil.</a:t>
            </a:r>
          </a:p>
          <a:p>
            <a:endParaRPr lang="en-US"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569489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4CEBD-4C33-47DA-8863-1202891AD082}"/>
              </a:ext>
            </a:extLst>
          </p:cNvPr>
          <p:cNvSpPr>
            <a:spLocks noGrp="1"/>
          </p:cNvSpPr>
          <p:nvPr>
            <p:ph type="title"/>
          </p:nvPr>
        </p:nvSpPr>
        <p:spPr>
          <a:xfrm>
            <a:off x="1451580" y="804520"/>
            <a:ext cx="4176815" cy="1049235"/>
          </a:xfrm>
        </p:spPr>
        <p:txBody>
          <a:bodyPr>
            <a:normAutofit/>
          </a:bodyPr>
          <a:lstStyle/>
          <a:p>
            <a:r>
              <a:rPr lang="en-US" b="1" dirty="0"/>
              <a:t>Round turn</a:t>
            </a:r>
          </a:p>
        </p:txBody>
      </p:sp>
      <p:sp>
        <p:nvSpPr>
          <p:cNvPr id="3" name="Content Placeholder 2">
            <a:extLst>
              <a:ext uri="{FF2B5EF4-FFF2-40B4-BE49-F238E27FC236}">
                <a16:creationId xmlns:a16="http://schemas.microsoft.com/office/drawing/2014/main" id="{63D6BD5B-B2BD-4D51-9930-8ABB001BB4A9}"/>
              </a:ext>
            </a:extLst>
          </p:cNvPr>
          <p:cNvSpPr>
            <a:spLocks noGrp="1"/>
          </p:cNvSpPr>
          <p:nvPr>
            <p:ph idx="1"/>
          </p:nvPr>
        </p:nvSpPr>
        <p:spPr>
          <a:xfrm>
            <a:off x="1451581" y="2015732"/>
            <a:ext cx="4172515" cy="3450613"/>
          </a:xfrm>
        </p:spPr>
        <p:txBody>
          <a:bodyPr>
            <a:normAutofit/>
          </a:bodyPr>
          <a:lstStyle/>
          <a:p>
            <a:r>
              <a:rPr lang="en-US" dirty="0"/>
              <a:t>Round turn: A bend in a rope that runs 360° around an object with both rope ends running in the same direction.</a:t>
            </a:r>
          </a:p>
          <a:p>
            <a:endParaRPr lang="en-US" dirty="0"/>
          </a:p>
        </p:txBody>
      </p:sp>
      <p:pic>
        <p:nvPicPr>
          <p:cNvPr id="5" name="Picture 4" descr="A picture containing necklace&#10;&#10;Description automatically generated">
            <a:extLst>
              <a:ext uri="{FF2B5EF4-FFF2-40B4-BE49-F238E27FC236}">
                <a16:creationId xmlns:a16="http://schemas.microsoft.com/office/drawing/2014/main" id="{F5A64C0A-71F4-495F-803E-360AD01850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52400"/>
            <a:ext cx="6705600" cy="6705600"/>
          </a:xfrm>
          <a:prstGeom prst="rect">
            <a:avLst/>
          </a:prstGeom>
        </p:spPr>
      </p:pic>
    </p:spTree>
    <p:extLst>
      <p:ext uri="{BB962C8B-B14F-4D97-AF65-F5344CB8AC3E}">
        <p14:creationId xmlns:p14="http://schemas.microsoft.com/office/powerpoint/2010/main" val="684234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AC0F-086A-40E3-811C-DBF878398BD6}"/>
              </a:ext>
            </a:extLst>
          </p:cNvPr>
          <p:cNvSpPr>
            <a:spLocks noGrp="1"/>
          </p:cNvSpPr>
          <p:nvPr>
            <p:ph type="title"/>
          </p:nvPr>
        </p:nvSpPr>
        <p:spPr>
          <a:xfrm>
            <a:off x="1451580" y="804520"/>
            <a:ext cx="4176815" cy="1049235"/>
          </a:xfrm>
        </p:spPr>
        <p:txBody>
          <a:bodyPr>
            <a:normAutofit/>
          </a:bodyPr>
          <a:lstStyle/>
          <a:p>
            <a:r>
              <a:rPr lang="en-US" b="1" dirty="0"/>
              <a:t>Running end</a:t>
            </a:r>
          </a:p>
        </p:txBody>
      </p:sp>
      <p:sp>
        <p:nvSpPr>
          <p:cNvPr id="3" name="Content Placeholder 2">
            <a:extLst>
              <a:ext uri="{FF2B5EF4-FFF2-40B4-BE49-F238E27FC236}">
                <a16:creationId xmlns:a16="http://schemas.microsoft.com/office/drawing/2014/main" id="{845B1AF0-6B3C-4F68-8B78-7B6016D92DE5}"/>
              </a:ext>
            </a:extLst>
          </p:cNvPr>
          <p:cNvSpPr>
            <a:spLocks noGrp="1"/>
          </p:cNvSpPr>
          <p:nvPr>
            <p:ph idx="1"/>
          </p:nvPr>
        </p:nvSpPr>
        <p:spPr>
          <a:xfrm>
            <a:off x="1451581" y="2015732"/>
            <a:ext cx="4172515" cy="3450613"/>
          </a:xfrm>
        </p:spPr>
        <p:txBody>
          <a:bodyPr>
            <a:normAutofit/>
          </a:bodyPr>
          <a:lstStyle/>
          <a:p>
            <a:r>
              <a:rPr lang="en-US" dirty="0"/>
              <a:t>Running end: The free or working end of the rope.</a:t>
            </a:r>
          </a:p>
          <a:p>
            <a:endParaRPr lang="en-US" dirty="0"/>
          </a:p>
        </p:txBody>
      </p:sp>
      <p:pic>
        <p:nvPicPr>
          <p:cNvPr id="5" name="Picture 4" descr="A picture containing necklace&#10;&#10;Description automatically generated">
            <a:extLst>
              <a:ext uri="{FF2B5EF4-FFF2-40B4-BE49-F238E27FC236}">
                <a16:creationId xmlns:a16="http://schemas.microsoft.com/office/drawing/2014/main" id="{1D5CB119-AC0B-49F3-A74B-A73852A94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8343" y="94343"/>
            <a:ext cx="6763657" cy="6763657"/>
          </a:xfrm>
          <a:prstGeom prst="rect">
            <a:avLst/>
          </a:prstGeom>
        </p:spPr>
      </p:pic>
    </p:spTree>
    <p:extLst>
      <p:ext uri="{BB962C8B-B14F-4D97-AF65-F5344CB8AC3E}">
        <p14:creationId xmlns:p14="http://schemas.microsoft.com/office/powerpoint/2010/main" val="4120628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9C9B3-1E00-40EC-B5C0-9EF2328CF27D}"/>
              </a:ext>
            </a:extLst>
          </p:cNvPr>
          <p:cNvSpPr>
            <a:spLocks noGrp="1"/>
          </p:cNvSpPr>
          <p:nvPr>
            <p:ph type="title"/>
          </p:nvPr>
        </p:nvSpPr>
        <p:spPr>
          <a:xfrm>
            <a:off x="1451580" y="804520"/>
            <a:ext cx="4176815" cy="1049235"/>
          </a:xfrm>
        </p:spPr>
        <p:txBody>
          <a:bodyPr>
            <a:normAutofit/>
          </a:bodyPr>
          <a:lstStyle/>
          <a:p>
            <a:r>
              <a:rPr lang="en-US" dirty="0"/>
              <a:t>Standing end</a:t>
            </a:r>
          </a:p>
        </p:txBody>
      </p:sp>
      <p:sp>
        <p:nvSpPr>
          <p:cNvPr id="3" name="Content Placeholder 2">
            <a:extLst>
              <a:ext uri="{FF2B5EF4-FFF2-40B4-BE49-F238E27FC236}">
                <a16:creationId xmlns:a16="http://schemas.microsoft.com/office/drawing/2014/main" id="{5E20FB8A-082F-4A91-8A9A-7BEA726E0270}"/>
              </a:ext>
            </a:extLst>
          </p:cNvPr>
          <p:cNvSpPr>
            <a:spLocks noGrp="1"/>
          </p:cNvSpPr>
          <p:nvPr>
            <p:ph idx="1"/>
          </p:nvPr>
        </p:nvSpPr>
        <p:spPr>
          <a:xfrm>
            <a:off x="1451581" y="2015732"/>
            <a:ext cx="4172515" cy="3450613"/>
          </a:xfrm>
        </p:spPr>
        <p:txBody>
          <a:bodyPr>
            <a:normAutofit/>
          </a:bodyPr>
          <a:lstStyle/>
          <a:p>
            <a:r>
              <a:rPr lang="en-US" dirty="0"/>
              <a:t>Standing end: The anchored end of a rope</a:t>
            </a:r>
          </a:p>
        </p:txBody>
      </p:sp>
      <p:pic>
        <p:nvPicPr>
          <p:cNvPr id="5" name="Picture 4" descr="A picture containing necklace&#10;&#10;Description automatically generated">
            <a:extLst>
              <a:ext uri="{FF2B5EF4-FFF2-40B4-BE49-F238E27FC236}">
                <a16:creationId xmlns:a16="http://schemas.microsoft.com/office/drawing/2014/main" id="{FC83E63A-9154-49AC-9924-162DDFD959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200" y="203200"/>
            <a:ext cx="6654800" cy="6654800"/>
          </a:xfrm>
          <a:prstGeom prst="rect">
            <a:avLst/>
          </a:prstGeom>
        </p:spPr>
      </p:pic>
    </p:spTree>
    <p:extLst>
      <p:ext uri="{BB962C8B-B14F-4D97-AF65-F5344CB8AC3E}">
        <p14:creationId xmlns:p14="http://schemas.microsoft.com/office/powerpoint/2010/main" val="582507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646EBE52-42F6-46B3-9289-74891C532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0">
            <a:extLst>
              <a:ext uri="{FF2B5EF4-FFF2-40B4-BE49-F238E27FC236}">
                <a16:creationId xmlns:a16="http://schemas.microsoft.com/office/drawing/2014/main" id="{328E9A01-AC7A-410E-ABD5-70D425E96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BB908AF-6BEA-4140-94AD-87DA8E152B95}"/>
              </a:ext>
            </a:extLst>
          </p:cNvPr>
          <p:cNvSpPr>
            <a:spLocks noGrp="1"/>
          </p:cNvSpPr>
          <p:nvPr>
            <p:ph type="title"/>
          </p:nvPr>
        </p:nvSpPr>
        <p:spPr>
          <a:xfrm>
            <a:off x="7555992" y="2307409"/>
            <a:ext cx="3157577" cy="3747316"/>
          </a:xfrm>
        </p:spPr>
        <p:txBody>
          <a:bodyPr anchor="t">
            <a:normAutofit/>
          </a:bodyPr>
          <a:lstStyle/>
          <a:p>
            <a:r>
              <a:rPr lang="en-US" b="1" dirty="0"/>
              <a:t>Pre-equalized cord rigging</a:t>
            </a:r>
          </a:p>
        </p:txBody>
      </p:sp>
      <p:cxnSp>
        <p:nvCxnSpPr>
          <p:cNvPr id="24" name="Straight Connector 12">
            <a:extLst>
              <a:ext uri="{FF2B5EF4-FFF2-40B4-BE49-F238E27FC236}">
                <a16:creationId xmlns:a16="http://schemas.microsoft.com/office/drawing/2014/main" id="{E0761CD7-B67C-4D16-A1CC-976C9AE4A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5" name="Title 1">
            <a:extLst>
              <a:ext uri="{FF2B5EF4-FFF2-40B4-BE49-F238E27FC236}">
                <a16:creationId xmlns:a16="http://schemas.microsoft.com/office/drawing/2014/main" id="{1070C750-5F0F-43BC-96D0-4209701BFE0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graphicFrame>
        <p:nvGraphicFramePr>
          <p:cNvPr id="26" name="Content Placeholder 2">
            <a:extLst>
              <a:ext uri="{FF2B5EF4-FFF2-40B4-BE49-F238E27FC236}">
                <a16:creationId xmlns:a16="http://schemas.microsoft.com/office/drawing/2014/main" id="{E357648F-A6A7-4FCC-9404-B67A868C3F13}"/>
              </a:ext>
            </a:extLst>
          </p:cNvPr>
          <p:cNvGraphicFramePr>
            <a:graphicFrameLocks noGrp="1"/>
          </p:cNvGraphicFramePr>
          <p:nvPr>
            <p:ph idx="1"/>
            <p:extLst>
              <p:ext uri="{D42A27DB-BD31-4B8C-83A1-F6EECF244321}">
                <p14:modId xmlns:p14="http://schemas.microsoft.com/office/powerpoint/2010/main" val="4042681097"/>
              </p:ext>
            </p:extLst>
          </p:nvPr>
        </p:nvGraphicFramePr>
        <p:xfrm>
          <a:off x="1136347" y="803275"/>
          <a:ext cx="5913437" cy="5251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2144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1" name="Picture 40">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43" name="Straight Connector 42">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45" name="Rectangle 44">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water, sitting, table, riding&#10;&#10;Description automatically generated">
            <a:extLst>
              <a:ext uri="{FF2B5EF4-FFF2-40B4-BE49-F238E27FC236}">
                <a16:creationId xmlns:a16="http://schemas.microsoft.com/office/drawing/2014/main" id="{4800138E-0010-4EDC-AB6C-F6C84C2C6BD8}"/>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31767" r="-1" b="11981"/>
          <a:stretch/>
        </p:blipFill>
        <p:spPr>
          <a:xfrm>
            <a:off x="2" y="10"/>
            <a:ext cx="12191695" cy="6857990"/>
          </a:xfrm>
          <a:prstGeom prst="rect">
            <a:avLst/>
          </a:prstGeom>
        </p:spPr>
      </p:pic>
      <p:sp>
        <p:nvSpPr>
          <p:cNvPr id="2" name="Title 1">
            <a:extLst>
              <a:ext uri="{FF2B5EF4-FFF2-40B4-BE49-F238E27FC236}">
                <a16:creationId xmlns:a16="http://schemas.microsoft.com/office/drawing/2014/main" id="{DE338D93-8EA7-4D7D-B6A9-3815BD36321E}"/>
              </a:ext>
            </a:extLst>
          </p:cNvPr>
          <p:cNvSpPr>
            <a:spLocks noGrp="1"/>
          </p:cNvSpPr>
          <p:nvPr>
            <p:ph type="title"/>
          </p:nvPr>
        </p:nvSpPr>
        <p:spPr>
          <a:xfrm>
            <a:off x="4976636" y="992221"/>
            <a:ext cx="6247308" cy="4873558"/>
          </a:xfrm>
        </p:spPr>
        <p:txBody>
          <a:bodyPr vert="horz" lIns="91440" tIns="45720" rIns="91440" bIns="0" rtlCol="0" anchor="ctr">
            <a:normAutofit/>
          </a:bodyPr>
          <a:lstStyle/>
          <a:p>
            <a:r>
              <a:rPr lang="en-US" sz="4800" dirty="0">
                <a:solidFill>
                  <a:schemeClr val="tx1"/>
                </a:solidFill>
              </a:rPr>
              <a:t> </a:t>
            </a:r>
            <a:r>
              <a:rPr lang="en-US" sz="4800" b="1" dirty="0">
                <a:solidFill>
                  <a:schemeClr val="tx1"/>
                </a:solidFill>
              </a:rPr>
              <a:t>Helicopter rescue swimmer</a:t>
            </a:r>
            <a:br>
              <a:rPr lang="en-US" sz="4800" b="1" dirty="0">
                <a:solidFill>
                  <a:schemeClr val="tx1"/>
                </a:solidFill>
              </a:rPr>
            </a:br>
            <a:r>
              <a:rPr lang="en-US" sz="4800" b="1" dirty="0">
                <a:solidFill>
                  <a:schemeClr val="tx1"/>
                </a:solidFill>
              </a:rPr>
              <a:t>ROPE RESCUE</a:t>
            </a:r>
          </a:p>
        </p:txBody>
      </p:sp>
      <p:cxnSp>
        <p:nvCxnSpPr>
          <p:cNvPr id="47" name="Straight Connector 46">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894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1">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clock, holding&#10;&#10;Description automatically generated">
            <a:extLst>
              <a:ext uri="{FF2B5EF4-FFF2-40B4-BE49-F238E27FC236}">
                <a16:creationId xmlns:a16="http://schemas.microsoft.com/office/drawing/2014/main" id="{FB1B6766-CBCD-4DFB-830A-EF5EF6BCC6D8}"/>
              </a:ext>
            </a:extLst>
          </p:cNvPr>
          <p:cNvPicPr>
            <a:picLocks noChangeAspect="1"/>
          </p:cNvPicPr>
          <p:nvPr/>
        </p:nvPicPr>
        <p:blipFill rotWithShape="1">
          <a:blip r:embed="rId2">
            <a:alphaModFix amt="50000"/>
            <a:grayscl/>
            <a:extLst>
              <a:ext uri="{28A0092B-C50C-407E-A947-70E740481C1C}">
                <a14:useLocalDpi xmlns:a14="http://schemas.microsoft.com/office/drawing/2010/main" val="0"/>
              </a:ext>
            </a:extLst>
          </a:blip>
          <a:srcRect r="5335"/>
          <a:stretch/>
        </p:blipFill>
        <p:spPr>
          <a:xfrm>
            <a:off x="305" y="10"/>
            <a:ext cx="12191695" cy="6857990"/>
          </a:xfrm>
          <a:prstGeom prst="rect">
            <a:avLst/>
          </a:prstGeom>
        </p:spPr>
      </p:pic>
      <p:sp>
        <p:nvSpPr>
          <p:cNvPr id="25"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6"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7" name="Rectangle 17">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25666B9D-EF07-40B7-BC7F-88AD2878B6A1}"/>
              </a:ext>
            </a:extLst>
          </p:cNvPr>
          <p:cNvSpPr>
            <a:spLocks noGrp="1"/>
          </p:cNvSpPr>
          <p:nvPr>
            <p:ph type="title"/>
          </p:nvPr>
        </p:nvSpPr>
        <p:spPr>
          <a:xfrm>
            <a:off x="1130271" y="1193800"/>
            <a:ext cx="3193050" cy="4699000"/>
          </a:xfrm>
        </p:spPr>
        <p:txBody>
          <a:bodyPr anchor="ctr">
            <a:normAutofit/>
          </a:bodyPr>
          <a:lstStyle/>
          <a:p>
            <a:r>
              <a:rPr lang="en-US" b="1"/>
              <a:t>Rigging the system </a:t>
            </a:r>
            <a:endParaRPr lang="en-US" b="1" dirty="0"/>
          </a:p>
        </p:txBody>
      </p:sp>
      <p:cxnSp>
        <p:nvCxnSpPr>
          <p:cNvPr id="28" name="Straight Connector 19">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D791550-22A0-4224-A8D7-1195DEAD0673}"/>
              </a:ext>
            </a:extLst>
          </p:cNvPr>
          <p:cNvSpPr>
            <a:spLocks noGrp="1"/>
          </p:cNvSpPr>
          <p:nvPr>
            <p:ph idx="1"/>
          </p:nvPr>
        </p:nvSpPr>
        <p:spPr>
          <a:xfrm>
            <a:off x="4976636" y="1193800"/>
            <a:ext cx="6085091" cy="4699000"/>
          </a:xfrm>
        </p:spPr>
        <p:txBody>
          <a:bodyPr anchor="ctr">
            <a:normAutofit/>
          </a:bodyPr>
          <a:lstStyle/>
          <a:p>
            <a:r>
              <a:rPr lang="en-US" dirty="0"/>
              <a:t>Cut a piece of 1-inch tubular nylon or rappel rope to an approximate length of 20 feet, depending on the anchor point separations</a:t>
            </a:r>
          </a:p>
          <a:p>
            <a:endParaRPr lang="en-US" dirty="0"/>
          </a:p>
        </p:txBody>
      </p:sp>
      <p:sp>
        <p:nvSpPr>
          <p:cNvPr id="2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4151141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AC05B6-7E32-48B6-85E9-7C288030692F}"/>
              </a:ext>
            </a:extLst>
          </p:cNvPr>
          <p:cNvSpPr>
            <a:spLocks noGrp="1"/>
          </p:cNvSpPr>
          <p:nvPr>
            <p:ph type="title"/>
          </p:nvPr>
        </p:nvSpPr>
        <p:spPr>
          <a:xfrm>
            <a:off x="1451579" y="1002165"/>
            <a:ext cx="9603275" cy="1371580"/>
          </a:xfrm>
        </p:spPr>
        <p:txBody>
          <a:bodyPr>
            <a:normAutofit/>
          </a:bodyPr>
          <a:lstStyle/>
          <a:p>
            <a:r>
              <a:rPr lang="en-US" sz="3600" b="1">
                <a:solidFill>
                  <a:srgbClr val="FFFFFF"/>
                </a:solidFill>
              </a:rPr>
              <a:t>Rigging the system </a:t>
            </a:r>
          </a:p>
        </p:txBody>
      </p:sp>
      <p:sp useBgFill="1">
        <p:nvSpPr>
          <p:cNvPr id="17"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FE8694-6D7F-43CE-9F77-43561B969346}"/>
              </a:ext>
            </a:extLst>
          </p:cNvPr>
          <p:cNvSpPr>
            <a:spLocks noGrp="1"/>
          </p:cNvSpPr>
          <p:nvPr>
            <p:ph idx="1"/>
          </p:nvPr>
        </p:nvSpPr>
        <p:spPr>
          <a:xfrm>
            <a:off x="1451580" y="2965045"/>
            <a:ext cx="9436404" cy="3087524"/>
          </a:xfrm>
        </p:spPr>
        <p:txBody>
          <a:bodyPr>
            <a:normAutofit/>
          </a:bodyPr>
          <a:lstStyle/>
          <a:p>
            <a:r>
              <a:rPr lang="en-US" dirty="0"/>
              <a:t>Tie the ends of the 1-inch nylon together using a water/tape knot to form a continuous loop. Leave 1 to 2 inches of pigtail. If using rappel rope, tie ends using a double fisherman's knot, leaving a minimum of 2 inches of pigtail</a:t>
            </a:r>
          </a:p>
        </p:txBody>
      </p:sp>
    </p:spTree>
    <p:extLst>
      <p:ext uri="{BB962C8B-B14F-4D97-AF65-F5344CB8AC3E}">
        <p14:creationId xmlns:p14="http://schemas.microsoft.com/office/powerpoint/2010/main" val="4177496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helicopter, aircraft, clock&#10;&#10;Description automatically generated">
            <a:extLst>
              <a:ext uri="{FF2B5EF4-FFF2-40B4-BE49-F238E27FC236}">
                <a16:creationId xmlns:a16="http://schemas.microsoft.com/office/drawing/2014/main" id="{8989F100-5CB2-42F2-B4DD-56E4950A0F77}"/>
              </a:ext>
            </a:extLst>
          </p:cNvPr>
          <p:cNvPicPr>
            <a:picLocks noChangeAspect="1"/>
          </p:cNvPicPr>
          <p:nvPr/>
        </p:nvPicPr>
        <p:blipFill rotWithShape="1">
          <a:blip r:embed="rId2">
            <a:alphaModFix amt="50000"/>
            <a:grayscl/>
            <a:extLst>
              <a:ext uri="{28A0092B-C50C-407E-A947-70E740481C1C}">
                <a14:useLocalDpi xmlns:a14="http://schemas.microsoft.com/office/drawing/2010/main" val="0"/>
              </a:ext>
            </a:extLst>
          </a:blip>
          <a:srcRect t="12160" r="-1" b="31588"/>
          <a:stretch/>
        </p:blipFill>
        <p:spPr>
          <a:xfrm>
            <a:off x="305" y="10"/>
            <a:ext cx="12191695" cy="6857990"/>
          </a:xfrm>
          <a:prstGeom prst="rect">
            <a:avLst/>
          </a:prstGeom>
        </p:spPr>
      </p:pic>
      <p:sp>
        <p:nvSpPr>
          <p:cNvPr id="23"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5"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74115D68-15ED-4000-B788-A6396A6B7BC8}"/>
              </a:ext>
            </a:extLst>
          </p:cNvPr>
          <p:cNvSpPr>
            <a:spLocks noGrp="1"/>
          </p:cNvSpPr>
          <p:nvPr>
            <p:ph type="title"/>
          </p:nvPr>
        </p:nvSpPr>
        <p:spPr>
          <a:xfrm>
            <a:off x="1130271" y="1193800"/>
            <a:ext cx="3193050" cy="4699000"/>
          </a:xfrm>
        </p:spPr>
        <p:txBody>
          <a:bodyPr anchor="ctr">
            <a:normAutofit/>
          </a:bodyPr>
          <a:lstStyle/>
          <a:p>
            <a:r>
              <a:rPr lang="en-US" b="1"/>
              <a:t>Rigging the system </a:t>
            </a:r>
            <a:endParaRPr lang="en-US" b="1" dirty="0"/>
          </a:p>
        </p:txBody>
      </p:sp>
      <p:cxnSp>
        <p:nvCxnSpPr>
          <p:cNvPr id="26"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EDC2496-E19A-4141-98C2-B2B37F7A8E19}"/>
              </a:ext>
            </a:extLst>
          </p:cNvPr>
          <p:cNvSpPr>
            <a:spLocks noGrp="1"/>
          </p:cNvSpPr>
          <p:nvPr>
            <p:ph idx="1"/>
          </p:nvPr>
        </p:nvSpPr>
        <p:spPr>
          <a:xfrm>
            <a:off x="4976636" y="1193800"/>
            <a:ext cx="6085091" cy="4699000"/>
          </a:xfrm>
        </p:spPr>
        <p:txBody>
          <a:bodyPr anchor="ctr">
            <a:normAutofit/>
          </a:bodyPr>
          <a:lstStyle/>
          <a:p>
            <a:r>
              <a:rPr lang="en-US" dirty="0"/>
              <a:t>Attach the loop to each of the three anchor points using a locking carabiner for each with the gate facing up and locked. Position the knot that secures the loop close to an anchor point.</a:t>
            </a:r>
          </a:p>
        </p:txBody>
      </p:sp>
      <p:sp>
        <p:nvSpPr>
          <p:cNvPr id="27"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337973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0BF82A-C25B-4B29-A3F0-17EFF6420136}"/>
              </a:ext>
            </a:extLst>
          </p:cNvPr>
          <p:cNvSpPr>
            <a:spLocks noGrp="1"/>
          </p:cNvSpPr>
          <p:nvPr>
            <p:ph type="title"/>
          </p:nvPr>
        </p:nvSpPr>
        <p:spPr>
          <a:xfrm>
            <a:off x="1249961" y="1600199"/>
            <a:ext cx="3173482" cy="4297680"/>
          </a:xfrm>
        </p:spPr>
        <p:txBody>
          <a:bodyPr anchor="ctr">
            <a:normAutofit/>
          </a:bodyPr>
          <a:lstStyle/>
          <a:p>
            <a:r>
              <a:rPr lang="en-US" b="1" dirty="0"/>
              <a:t>Rigging the system </a:t>
            </a:r>
          </a:p>
        </p:txBody>
      </p:sp>
      <p:cxnSp>
        <p:nvCxnSpPr>
          <p:cNvPr id="17"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199"/>
            <a:ext cx="0" cy="42976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8CF6209-A111-446D-B3E3-D63244963F41}"/>
              </a:ext>
            </a:extLst>
          </p:cNvPr>
          <p:cNvSpPr>
            <a:spLocks noGrp="1"/>
          </p:cNvSpPr>
          <p:nvPr>
            <p:ph idx="1"/>
          </p:nvPr>
        </p:nvSpPr>
        <p:spPr>
          <a:xfrm>
            <a:off x="4885151" y="1600199"/>
            <a:ext cx="6169703" cy="4297680"/>
          </a:xfrm>
        </p:spPr>
        <p:txBody>
          <a:bodyPr anchor="ctr">
            <a:normAutofit/>
          </a:bodyPr>
          <a:lstStyle/>
          <a:p>
            <a:r>
              <a:rPr lang="en-US" dirty="0"/>
              <a:t>Pull the three rope sections between the anchor points and gather them together to form three bights. Ensure the bights all have equal tension when pulled in the direction of the rappel. Ensure the knot that secures the loop is still positioned close to an anchor point and not in the bights.</a:t>
            </a:r>
          </a:p>
        </p:txBody>
      </p:sp>
    </p:spTree>
    <p:extLst>
      <p:ext uri="{BB962C8B-B14F-4D97-AF65-F5344CB8AC3E}">
        <p14:creationId xmlns:p14="http://schemas.microsoft.com/office/powerpoint/2010/main" val="36661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device&#10;&#10;Description automatically generated">
            <a:extLst>
              <a:ext uri="{FF2B5EF4-FFF2-40B4-BE49-F238E27FC236}">
                <a16:creationId xmlns:a16="http://schemas.microsoft.com/office/drawing/2014/main" id="{D2D95A6E-5A44-4B91-87CF-1738FF74524C}"/>
              </a:ext>
            </a:extLst>
          </p:cNvPr>
          <p:cNvPicPr>
            <a:picLocks noChangeAspect="1"/>
          </p:cNvPicPr>
          <p:nvPr/>
        </p:nvPicPr>
        <p:blipFill rotWithShape="1">
          <a:blip r:embed="rId2">
            <a:alphaModFix amt="50000"/>
            <a:grayscl/>
            <a:extLst>
              <a:ext uri="{28A0092B-C50C-407E-A947-70E740481C1C}">
                <a14:useLocalDpi xmlns:a14="http://schemas.microsoft.com/office/drawing/2010/main" val="0"/>
              </a:ext>
            </a:extLst>
          </a:blip>
          <a:srcRect r="-1" b="16042"/>
          <a:stretch/>
        </p:blipFill>
        <p:spPr>
          <a:xfrm>
            <a:off x="305" y="10"/>
            <a:ext cx="12191695" cy="6857990"/>
          </a:xfrm>
          <a:prstGeom prst="rect">
            <a:avLst/>
          </a:prstGeom>
        </p:spPr>
      </p:pic>
      <p:sp>
        <p:nvSpPr>
          <p:cNvPr id="23"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5"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E0BF82A-C25B-4B29-A3F0-17EFF6420136}"/>
              </a:ext>
            </a:extLst>
          </p:cNvPr>
          <p:cNvSpPr>
            <a:spLocks noGrp="1"/>
          </p:cNvSpPr>
          <p:nvPr>
            <p:ph type="title"/>
          </p:nvPr>
        </p:nvSpPr>
        <p:spPr>
          <a:xfrm>
            <a:off x="1130271" y="1193800"/>
            <a:ext cx="3193050" cy="4699000"/>
          </a:xfrm>
        </p:spPr>
        <p:txBody>
          <a:bodyPr anchor="ctr">
            <a:normAutofit/>
          </a:bodyPr>
          <a:lstStyle/>
          <a:p>
            <a:r>
              <a:rPr lang="en-US" b="1"/>
              <a:t>Rigging the system </a:t>
            </a:r>
            <a:endParaRPr lang="en-US" b="1" dirty="0"/>
          </a:p>
        </p:txBody>
      </p:sp>
      <p:cxnSp>
        <p:nvCxnSpPr>
          <p:cNvPr id="26"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8CF6209-A111-446D-B3E3-D63244963F41}"/>
              </a:ext>
            </a:extLst>
          </p:cNvPr>
          <p:cNvSpPr>
            <a:spLocks noGrp="1"/>
          </p:cNvSpPr>
          <p:nvPr>
            <p:ph idx="1"/>
          </p:nvPr>
        </p:nvSpPr>
        <p:spPr>
          <a:xfrm>
            <a:off x="4976636" y="1193800"/>
            <a:ext cx="6085091" cy="4699000"/>
          </a:xfrm>
        </p:spPr>
        <p:txBody>
          <a:bodyPr anchor="ctr">
            <a:normAutofit/>
          </a:bodyPr>
          <a:lstStyle/>
          <a:p>
            <a:r>
              <a:rPr lang="en-US" dirty="0"/>
              <a:t>Make a figure eight knot or overhand knot with the three bights and attach a large locking carabiner to this point. This is the attachment point for the rappel line.</a:t>
            </a:r>
          </a:p>
        </p:txBody>
      </p:sp>
      <p:sp>
        <p:nvSpPr>
          <p:cNvPr id="27"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699628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25638D-3D06-41D1-8060-4D2707C60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8161BB1E-0062-4056-AB94-121EF614D5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4" name="Straight Connector 13">
            <a:extLst>
              <a:ext uri="{FF2B5EF4-FFF2-40B4-BE49-F238E27FC236}">
                <a16:creationId xmlns:a16="http://schemas.microsoft.com/office/drawing/2014/main" id="{8FBC01E2-D629-4319-B5CB-BFA461B8CF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E0BF82A-C25B-4B29-A3F0-17EFF6420136}"/>
              </a:ext>
            </a:extLst>
          </p:cNvPr>
          <p:cNvSpPr>
            <a:spLocks noGrp="1"/>
          </p:cNvSpPr>
          <p:nvPr>
            <p:ph type="title"/>
          </p:nvPr>
        </p:nvSpPr>
        <p:spPr>
          <a:xfrm>
            <a:off x="659301" y="1474968"/>
            <a:ext cx="2823919" cy="1959037"/>
          </a:xfrm>
        </p:spPr>
        <p:txBody>
          <a:bodyPr vert="horz" lIns="91440" tIns="45720" rIns="91440" bIns="0" rtlCol="0" anchor="b">
            <a:normAutofit/>
          </a:bodyPr>
          <a:lstStyle/>
          <a:p>
            <a:r>
              <a:rPr lang="en-US" sz="3600"/>
              <a:t>Rigging the system </a:t>
            </a:r>
          </a:p>
        </p:txBody>
      </p:sp>
      <p:grpSp>
        <p:nvGrpSpPr>
          <p:cNvPr id="16" name="Group 15">
            <a:extLst>
              <a:ext uri="{FF2B5EF4-FFF2-40B4-BE49-F238E27FC236}">
                <a16:creationId xmlns:a16="http://schemas.microsoft.com/office/drawing/2014/main" id="{2A7F3A7D-1232-4BDE-ACB6-F7CDEF0668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17" name="Rectangle 16">
              <a:extLst>
                <a:ext uri="{FF2B5EF4-FFF2-40B4-BE49-F238E27FC236}">
                  <a16:creationId xmlns:a16="http://schemas.microsoft.com/office/drawing/2014/main" id="{EBC09455-A53B-4264-85C6-E119FCA7F0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blipFill dpi="0" rotWithShape="1">
              <a:blip r:embed="rId3">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1446D1B-DF15-4E6B-A24E-4148357B99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773D9643-4BC8-486D-8267-3577C8F08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6174" y="977099"/>
            <a:ext cx="6620836" cy="4137268"/>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572CEF0-21F8-47B3-8D78-6875D55E0047}"/>
              </a:ext>
            </a:extLst>
          </p:cNvPr>
          <p:cNvPicPr>
            <a:picLocks noGrp="1" noChangeAspect="1"/>
          </p:cNvPicPr>
          <p:nvPr>
            <p:ph idx="1"/>
          </p:nvPr>
        </p:nvPicPr>
        <p:blipFill>
          <a:blip r:embed="rId4"/>
          <a:stretch>
            <a:fillRect/>
          </a:stretch>
        </p:blipFill>
        <p:spPr>
          <a:xfrm>
            <a:off x="5529702" y="1116345"/>
            <a:ext cx="4460263" cy="3866172"/>
          </a:xfrm>
          <a:prstGeom prst="rect">
            <a:avLst/>
          </a:prstGeom>
        </p:spPr>
      </p:pic>
    </p:spTree>
    <p:extLst>
      <p:ext uri="{BB962C8B-B14F-4D97-AF65-F5344CB8AC3E}">
        <p14:creationId xmlns:p14="http://schemas.microsoft.com/office/powerpoint/2010/main" val="1330462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11">
            <a:extLst>
              <a:ext uri="{FF2B5EF4-FFF2-40B4-BE49-F238E27FC236}">
                <a16:creationId xmlns:a16="http://schemas.microsoft.com/office/drawing/2014/main" id="{449D3543-8D0A-40E1-9AF0-8F6CA1B45A6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22" name="Straight Connector 13">
            <a:extLst>
              <a:ext uri="{FF2B5EF4-FFF2-40B4-BE49-F238E27FC236}">
                <a16:creationId xmlns:a16="http://schemas.microsoft.com/office/drawing/2014/main" id="{93DEAED4-B139-47BA-8465-055B31546B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car, bus, vehicle, truck&#10;&#10;Description automatically generated">
            <a:extLst>
              <a:ext uri="{FF2B5EF4-FFF2-40B4-BE49-F238E27FC236}">
                <a16:creationId xmlns:a16="http://schemas.microsoft.com/office/drawing/2014/main" id="{C6E45398-E327-45F9-A3EE-493570D9CBA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5147" r="-1" b="10581"/>
          <a:stretch/>
        </p:blipFill>
        <p:spPr>
          <a:xfrm>
            <a:off x="20" y="10"/>
            <a:ext cx="12191675" cy="6857990"/>
          </a:xfrm>
          <a:prstGeom prst="rect">
            <a:avLst/>
          </a:prstGeom>
        </p:spPr>
      </p:pic>
      <p:sp>
        <p:nvSpPr>
          <p:cNvPr id="23" name="Rectangle 15">
            <a:extLst>
              <a:ext uri="{FF2B5EF4-FFF2-40B4-BE49-F238E27FC236}">
                <a16:creationId xmlns:a16="http://schemas.microsoft.com/office/drawing/2014/main" id="{80B6C404-E8F9-4E2B-9BB2-AD7DAEFEDA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0686" y="4905349"/>
            <a:ext cx="5610646" cy="1450464"/>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9ACAB7-4ED7-4A43-89F3-FA6284008C3E}"/>
              </a:ext>
            </a:extLst>
          </p:cNvPr>
          <p:cNvSpPr>
            <a:spLocks noGrp="1"/>
          </p:cNvSpPr>
          <p:nvPr>
            <p:ph type="title"/>
          </p:nvPr>
        </p:nvSpPr>
        <p:spPr>
          <a:xfrm>
            <a:off x="6094412" y="5073597"/>
            <a:ext cx="5279490" cy="1125622"/>
          </a:xfrm>
        </p:spPr>
        <p:txBody>
          <a:bodyPr vert="horz" lIns="91440" tIns="45720" rIns="91440" bIns="45720" rtlCol="0" anchor="b">
            <a:normAutofit/>
          </a:bodyPr>
          <a:lstStyle/>
          <a:p>
            <a:pPr algn="l"/>
            <a:r>
              <a:rPr lang="en-US" b="1" dirty="0"/>
              <a:t>Rope Deployment Methods</a:t>
            </a:r>
          </a:p>
        </p:txBody>
      </p:sp>
    </p:spTree>
    <p:extLst>
      <p:ext uri="{BB962C8B-B14F-4D97-AF65-F5344CB8AC3E}">
        <p14:creationId xmlns:p14="http://schemas.microsoft.com/office/powerpoint/2010/main" val="2957072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ACAB7-4ED7-4A43-89F3-FA6284008C3E}"/>
              </a:ext>
            </a:extLst>
          </p:cNvPr>
          <p:cNvSpPr>
            <a:spLocks noGrp="1"/>
          </p:cNvSpPr>
          <p:nvPr>
            <p:ph type="title"/>
          </p:nvPr>
        </p:nvSpPr>
        <p:spPr>
          <a:xfrm>
            <a:off x="1451580" y="804520"/>
            <a:ext cx="4176815" cy="1049235"/>
          </a:xfrm>
        </p:spPr>
        <p:txBody>
          <a:bodyPr>
            <a:normAutofit/>
          </a:bodyPr>
          <a:lstStyle/>
          <a:p>
            <a:r>
              <a:rPr lang="en-US" b="1" dirty="0"/>
              <a:t>circular loop </a:t>
            </a:r>
          </a:p>
        </p:txBody>
      </p:sp>
      <p:sp>
        <p:nvSpPr>
          <p:cNvPr id="3" name="Content Placeholder 2">
            <a:extLst>
              <a:ext uri="{FF2B5EF4-FFF2-40B4-BE49-F238E27FC236}">
                <a16:creationId xmlns:a16="http://schemas.microsoft.com/office/drawing/2014/main" id="{F64F20A5-E632-4EB6-BED6-DA5DF266FF90}"/>
              </a:ext>
            </a:extLst>
          </p:cNvPr>
          <p:cNvSpPr>
            <a:spLocks noGrp="1"/>
          </p:cNvSpPr>
          <p:nvPr>
            <p:ph idx="1"/>
          </p:nvPr>
        </p:nvSpPr>
        <p:spPr>
          <a:xfrm>
            <a:off x="1451581" y="2015732"/>
            <a:ext cx="4172515" cy="3450613"/>
          </a:xfrm>
        </p:spPr>
        <p:txBody>
          <a:bodyPr>
            <a:normAutofit/>
          </a:bodyPr>
          <a:lstStyle/>
          <a:p>
            <a:pPr>
              <a:lnSpc>
                <a:spcPct val="110000"/>
              </a:lnSpc>
            </a:pPr>
            <a:r>
              <a:rPr lang="en-US" dirty="0"/>
              <a:t> circular loop, coil the rope  in a round coil as it is being placed in a waterproof bag. </a:t>
            </a:r>
            <a:endParaRPr lang="en-US"/>
          </a:p>
          <a:p>
            <a:pPr>
              <a:lnSpc>
                <a:spcPct val="110000"/>
              </a:lnSpc>
            </a:pPr>
            <a:r>
              <a:rPr lang="en-US" dirty="0"/>
              <a:t>Make sure to coil from running end first, finish­ing at the standing end. </a:t>
            </a:r>
            <a:endParaRPr lang="en-US"/>
          </a:p>
          <a:p>
            <a:pPr>
              <a:lnSpc>
                <a:spcPct val="110000"/>
              </a:lnSpc>
            </a:pPr>
            <a:r>
              <a:rPr lang="en-US" dirty="0"/>
              <a:t>DO NOT tie any knots at the end of the rope or secure the rope to the bag in any fashion. </a:t>
            </a:r>
            <a:endParaRPr lang="en-US"/>
          </a:p>
        </p:txBody>
      </p:sp>
      <p:pic>
        <p:nvPicPr>
          <p:cNvPr id="5" name="Picture 4" descr="A close up of an object&#10;&#10;Description automatically generated">
            <a:extLst>
              <a:ext uri="{FF2B5EF4-FFF2-40B4-BE49-F238E27FC236}">
                <a16:creationId xmlns:a16="http://schemas.microsoft.com/office/drawing/2014/main" id="{4D2C06DE-678E-4CA8-870E-A25667B36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2514" y="174171"/>
            <a:ext cx="5319486" cy="6683829"/>
          </a:xfrm>
          <a:prstGeom prst="rect">
            <a:avLst/>
          </a:prstGeom>
        </p:spPr>
      </p:pic>
    </p:spTree>
    <p:extLst>
      <p:ext uri="{BB962C8B-B14F-4D97-AF65-F5344CB8AC3E}">
        <p14:creationId xmlns:p14="http://schemas.microsoft.com/office/powerpoint/2010/main" val="2695975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table, sitting, piece&#10;&#10;Description automatically generated">
            <a:extLst>
              <a:ext uri="{FF2B5EF4-FFF2-40B4-BE49-F238E27FC236}">
                <a16:creationId xmlns:a16="http://schemas.microsoft.com/office/drawing/2014/main" id="{099AF96D-FF98-4477-BB36-DB336B3A881A}"/>
              </a:ext>
            </a:extLst>
          </p:cNvPr>
          <p:cNvPicPr>
            <a:picLocks noChangeAspect="1"/>
          </p:cNvPicPr>
          <p:nvPr/>
        </p:nvPicPr>
        <p:blipFill rotWithShape="1">
          <a:blip r:embed="rId2">
            <a:alphaModFix amt="50000"/>
            <a:grayscl/>
            <a:extLst>
              <a:ext uri="{28A0092B-C50C-407E-A947-70E740481C1C}">
                <a14:useLocalDpi xmlns:a14="http://schemas.microsoft.com/office/drawing/2010/main" val="0"/>
              </a:ext>
            </a:extLst>
          </a:blip>
          <a:srcRect t="19219" r="-1" b="5778"/>
          <a:stretch/>
        </p:blipFill>
        <p:spPr>
          <a:xfrm>
            <a:off x="305" y="10"/>
            <a:ext cx="12191695" cy="6857990"/>
          </a:xfrm>
          <a:prstGeom prst="rect">
            <a:avLst/>
          </a:prstGeom>
        </p:spPr>
      </p:pic>
      <p:sp>
        <p:nvSpPr>
          <p:cNvPr id="23"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5"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F6A3D5F0-2007-49D4-BABA-19A35AD32CC4}"/>
              </a:ext>
            </a:extLst>
          </p:cNvPr>
          <p:cNvSpPr>
            <a:spLocks noGrp="1"/>
          </p:cNvSpPr>
          <p:nvPr>
            <p:ph type="title"/>
          </p:nvPr>
        </p:nvSpPr>
        <p:spPr>
          <a:xfrm>
            <a:off x="1130271" y="1193800"/>
            <a:ext cx="3193050" cy="4699000"/>
          </a:xfrm>
        </p:spPr>
        <p:txBody>
          <a:bodyPr anchor="ctr">
            <a:normAutofit/>
          </a:bodyPr>
          <a:lstStyle/>
          <a:p>
            <a:r>
              <a:rPr lang="en-US" sz="3000" b="1"/>
              <a:t>rope deployment bag</a:t>
            </a:r>
          </a:p>
        </p:txBody>
      </p:sp>
      <p:cxnSp>
        <p:nvCxnSpPr>
          <p:cNvPr id="26"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2945823-5842-4A99-893C-A6C54A51C526}"/>
              </a:ext>
            </a:extLst>
          </p:cNvPr>
          <p:cNvSpPr>
            <a:spLocks noGrp="1"/>
          </p:cNvSpPr>
          <p:nvPr>
            <p:ph idx="1"/>
          </p:nvPr>
        </p:nvSpPr>
        <p:spPr>
          <a:xfrm>
            <a:off x="4976636" y="1193800"/>
            <a:ext cx="6085091" cy="4699000"/>
          </a:xfrm>
        </p:spPr>
        <p:txBody>
          <a:bodyPr anchor="ctr">
            <a:normAutofit/>
          </a:bodyPr>
          <a:lstStyle/>
          <a:p>
            <a:r>
              <a:rPr lang="en-US" dirty="0"/>
              <a:t>The rope deployment bag deploys the rope in an orderly manner. </a:t>
            </a:r>
          </a:p>
          <a:p>
            <a:r>
              <a:rPr lang="en-US" dirty="0"/>
              <a:t>The rope is back­ stacked into the bag in an S-type manner, starting with the running end and working to the standing end. </a:t>
            </a:r>
          </a:p>
          <a:p>
            <a:r>
              <a:rPr lang="en-US" dirty="0"/>
              <a:t>DO NOT tie or secure the rope to the deployment bag in any way.</a:t>
            </a:r>
          </a:p>
        </p:txBody>
      </p:sp>
      <p:sp>
        <p:nvSpPr>
          <p:cNvPr id="27"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089701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12">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22" name="Straight Connector 14">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23" name="Rectangle 16">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insect, plane, helicopter, airplane&#10;&#10;Description automatically generated">
            <a:extLst>
              <a:ext uri="{FF2B5EF4-FFF2-40B4-BE49-F238E27FC236}">
                <a16:creationId xmlns:a16="http://schemas.microsoft.com/office/drawing/2014/main" id="{E98BB044-7F6B-4EF5-B4B3-66454217452F}"/>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7809" r="-1" b="7919"/>
          <a:stretch/>
        </p:blipFill>
        <p:spPr>
          <a:xfrm>
            <a:off x="20" y="10"/>
            <a:ext cx="12191675" cy="6857990"/>
          </a:xfrm>
          <a:prstGeom prst="rect">
            <a:avLst/>
          </a:prstGeom>
        </p:spPr>
      </p:pic>
      <p:sp>
        <p:nvSpPr>
          <p:cNvPr id="4" name="Title 3">
            <a:extLst>
              <a:ext uri="{FF2B5EF4-FFF2-40B4-BE49-F238E27FC236}">
                <a16:creationId xmlns:a16="http://schemas.microsoft.com/office/drawing/2014/main" id="{CD64208A-55ED-45FC-B26F-78EE8B222149}"/>
              </a:ext>
            </a:extLst>
          </p:cNvPr>
          <p:cNvSpPr>
            <a:spLocks noGrp="1"/>
          </p:cNvSpPr>
          <p:nvPr>
            <p:ph type="title"/>
          </p:nvPr>
        </p:nvSpPr>
        <p:spPr>
          <a:xfrm>
            <a:off x="4976636" y="992221"/>
            <a:ext cx="6247308" cy="4873558"/>
          </a:xfrm>
        </p:spPr>
        <p:txBody>
          <a:bodyPr vert="horz" lIns="91440" tIns="45720" rIns="91440" bIns="0" rtlCol="0" anchor="ctr">
            <a:normAutofit/>
          </a:bodyPr>
          <a:lstStyle/>
          <a:p>
            <a:r>
              <a:rPr lang="en-US" sz="3400" b="1" dirty="0">
                <a:solidFill>
                  <a:schemeClr val="tx1"/>
                </a:solidFill>
              </a:rPr>
              <a:t>Attaching any object or weight to the running end of any rope is prohibited. Objects at­tached to a rope could prevent a roper from freeing himself from the rope in the event of an emergency.</a:t>
            </a:r>
          </a:p>
        </p:txBody>
      </p:sp>
      <p:cxnSp>
        <p:nvCxnSpPr>
          <p:cNvPr id="19" name="Straight Connector 18">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2276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3A849-FEA7-4136-ADE5-A829068D5DF7}"/>
              </a:ext>
            </a:extLst>
          </p:cNvPr>
          <p:cNvSpPr>
            <a:spLocks noGrp="1"/>
          </p:cNvSpPr>
          <p:nvPr>
            <p:ph type="title"/>
          </p:nvPr>
        </p:nvSpPr>
        <p:spPr/>
        <p:txBody>
          <a:bodyPr/>
          <a:lstStyle/>
          <a:p>
            <a:r>
              <a:rPr lang="en-US" b="1"/>
              <a:t>Knot</a:t>
            </a:r>
            <a:endParaRPr lang="en-US" b="1" dirty="0"/>
          </a:p>
        </p:txBody>
      </p:sp>
      <p:sp>
        <p:nvSpPr>
          <p:cNvPr id="3" name="Content Placeholder 2">
            <a:extLst>
              <a:ext uri="{FF2B5EF4-FFF2-40B4-BE49-F238E27FC236}">
                <a16:creationId xmlns:a16="http://schemas.microsoft.com/office/drawing/2014/main" id="{29F67D48-0552-4EFD-9FD1-22A7C48C4F14}"/>
              </a:ext>
            </a:extLst>
          </p:cNvPr>
          <p:cNvSpPr>
            <a:spLocks noGrp="1"/>
          </p:cNvSpPr>
          <p:nvPr>
            <p:ph idx="1"/>
          </p:nvPr>
        </p:nvSpPr>
        <p:spPr/>
        <p:txBody>
          <a:bodyPr/>
          <a:lstStyle/>
          <a:p>
            <a:r>
              <a:rPr lang="en-US" dirty="0"/>
              <a:t>Over hand loop</a:t>
            </a:r>
          </a:p>
          <a:p>
            <a:r>
              <a:rPr lang="en-US" dirty="0"/>
              <a:t>Figure 8 loop</a:t>
            </a:r>
          </a:p>
          <a:p>
            <a:r>
              <a:rPr lang="en-US" dirty="0"/>
              <a:t>Double 1-8 loop</a:t>
            </a:r>
          </a:p>
          <a:p>
            <a:r>
              <a:rPr lang="en-US" dirty="0"/>
              <a:t>Double fisherman knots</a:t>
            </a:r>
          </a:p>
          <a:p>
            <a:r>
              <a:rPr lang="en-US" dirty="0"/>
              <a:t>Middle of the line </a:t>
            </a:r>
            <a:r>
              <a:rPr lang="en-US" dirty="0" err="1"/>
              <a:t>prusick</a:t>
            </a:r>
            <a:endParaRPr lang="en-US" dirty="0"/>
          </a:p>
          <a:p>
            <a:r>
              <a:rPr lang="en-US" dirty="0"/>
              <a:t>Tape/water knot </a:t>
            </a:r>
          </a:p>
        </p:txBody>
      </p:sp>
    </p:spTree>
    <p:extLst>
      <p:ext uri="{BB962C8B-B14F-4D97-AF65-F5344CB8AC3E}">
        <p14:creationId xmlns:p14="http://schemas.microsoft.com/office/powerpoint/2010/main" val="3255193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Picture 16">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9" name="Straight Connector 18">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clock&#10;&#10;Description automatically generated">
            <a:extLst>
              <a:ext uri="{FF2B5EF4-FFF2-40B4-BE49-F238E27FC236}">
                <a16:creationId xmlns:a16="http://schemas.microsoft.com/office/drawing/2014/main" id="{B3A9FAA5-9D64-4BFB-BA38-250BCC305720}"/>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4136" r="16744" b="-2"/>
          <a:stretch/>
        </p:blipFill>
        <p:spPr>
          <a:xfrm>
            <a:off x="20" y="10"/>
            <a:ext cx="12191675" cy="6857990"/>
          </a:xfrm>
          <a:prstGeom prst="rect">
            <a:avLst/>
          </a:prstGeom>
        </p:spPr>
      </p:pic>
      <p:sp>
        <p:nvSpPr>
          <p:cNvPr id="6" name="Title 5">
            <a:extLst>
              <a:ext uri="{FF2B5EF4-FFF2-40B4-BE49-F238E27FC236}">
                <a16:creationId xmlns:a16="http://schemas.microsoft.com/office/drawing/2014/main" id="{1451906E-5633-4046-A058-1F7CDF86B59E}"/>
              </a:ext>
            </a:extLst>
          </p:cNvPr>
          <p:cNvSpPr>
            <a:spLocks noGrp="1"/>
          </p:cNvSpPr>
          <p:nvPr>
            <p:ph type="title"/>
          </p:nvPr>
        </p:nvSpPr>
        <p:spPr>
          <a:xfrm>
            <a:off x="4976636" y="992221"/>
            <a:ext cx="6247308" cy="4873558"/>
          </a:xfrm>
        </p:spPr>
        <p:txBody>
          <a:bodyPr vert="horz" lIns="91440" tIns="45720" rIns="91440" bIns="0" rtlCol="0" anchor="ctr">
            <a:normAutofit/>
          </a:bodyPr>
          <a:lstStyle/>
          <a:p>
            <a:r>
              <a:rPr lang="en-US" sz="4400">
                <a:solidFill>
                  <a:schemeClr val="tx1"/>
                </a:solidFill>
              </a:rPr>
              <a:t>To counter the effects of rotor downwash, a mini­ mum of 15 to 20 feet of rope on the ground can act as a rope weight.</a:t>
            </a:r>
          </a:p>
        </p:txBody>
      </p:sp>
      <p:cxnSp>
        <p:nvCxnSpPr>
          <p:cNvPr id="23" name="Straight Connector 22">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002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close up of an engine&#10;&#10;Description automatically generated">
            <a:extLst>
              <a:ext uri="{FF2B5EF4-FFF2-40B4-BE49-F238E27FC236}">
                <a16:creationId xmlns:a16="http://schemas.microsoft.com/office/drawing/2014/main" id="{A48E3268-9AE4-41EE-8554-D2313CC443B2}"/>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21265" b="2124"/>
          <a:stretch/>
        </p:blipFill>
        <p:spPr>
          <a:xfrm>
            <a:off x="2" y="10"/>
            <a:ext cx="12191695" cy="6857990"/>
          </a:xfrm>
          <a:prstGeom prst="rect">
            <a:avLst/>
          </a:prstGeom>
        </p:spPr>
      </p:pic>
      <p:sp>
        <p:nvSpPr>
          <p:cNvPr id="22" name="Rectangle 9">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4386F6-D10C-4DA2-A1CD-78294A510A71}"/>
              </a:ext>
            </a:extLst>
          </p:cNvPr>
          <p:cNvSpPr>
            <a:spLocks noGrp="1"/>
          </p:cNvSpPr>
          <p:nvPr>
            <p:ph type="title"/>
          </p:nvPr>
        </p:nvSpPr>
        <p:spPr>
          <a:xfrm>
            <a:off x="4063421" y="804520"/>
            <a:ext cx="6815731" cy="1049235"/>
          </a:xfrm>
        </p:spPr>
        <p:txBody>
          <a:bodyPr>
            <a:normAutofit/>
          </a:bodyPr>
          <a:lstStyle/>
          <a:p>
            <a:r>
              <a:rPr lang="en-US" b="1"/>
              <a:t>Rigging/Hook Up</a:t>
            </a:r>
            <a:endParaRPr lang="en-US" b="1" dirty="0"/>
          </a:p>
        </p:txBody>
      </p:sp>
      <p:sp>
        <p:nvSpPr>
          <p:cNvPr id="3" name="Content Placeholder 2">
            <a:extLst>
              <a:ext uri="{FF2B5EF4-FFF2-40B4-BE49-F238E27FC236}">
                <a16:creationId xmlns:a16="http://schemas.microsoft.com/office/drawing/2014/main" id="{A495E0E5-EE71-4921-A5B4-AE21F8EBF83E}"/>
              </a:ext>
            </a:extLst>
          </p:cNvPr>
          <p:cNvSpPr>
            <a:spLocks noGrp="1"/>
          </p:cNvSpPr>
          <p:nvPr>
            <p:ph idx="1"/>
          </p:nvPr>
        </p:nvSpPr>
        <p:spPr>
          <a:xfrm>
            <a:off x="4063421" y="2015733"/>
            <a:ext cx="6815731" cy="4021267"/>
          </a:xfrm>
        </p:spPr>
        <p:txBody>
          <a:bodyPr>
            <a:normAutofit/>
          </a:bodyPr>
          <a:lstStyle/>
          <a:p>
            <a:r>
              <a:rPr lang="en-US">
                <a:solidFill>
                  <a:srgbClr val="FFFFFE"/>
                </a:solidFill>
              </a:rPr>
              <a:t>No helicopter modifications are necessary for rappel rigging. </a:t>
            </a:r>
          </a:p>
          <a:p>
            <a:r>
              <a:rPr lang="en-US">
                <a:solidFill>
                  <a:srgbClr val="FFFFFE"/>
                </a:solidFill>
              </a:rPr>
              <a:t>Two basic require­ments are mandatory when rigging for rappelling: redundancy of attachment points and adequate padding to ensure no damage to the ropes. </a:t>
            </a:r>
          </a:p>
        </p:txBody>
      </p:sp>
    </p:spTree>
    <p:extLst>
      <p:ext uri="{BB962C8B-B14F-4D97-AF65-F5344CB8AC3E}">
        <p14:creationId xmlns:p14="http://schemas.microsoft.com/office/powerpoint/2010/main" val="3396411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22CA37-296C-4634-9185-F4919A28E851}"/>
              </a:ext>
            </a:extLst>
          </p:cNvPr>
          <p:cNvSpPr>
            <a:spLocks noGrp="1"/>
          </p:cNvSpPr>
          <p:nvPr>
            <p:ph type="title"/>
          </p:nvPr>
        </p:nvSpPr>
        <p:spPr>
          <a:xfrm>
            <a:off x="1451579" y="1002165"/>
            <a:ext cx="9603275" cy="1371580"/>
          </a:xfrm>
        </p:spPr>
        <p:txBody>
          <a:bodyPr>
            <a:normAutofit/>
          </a:bodyPr>
          <a:lstStyle/>
          <a:p>
            <a:r>
              <a:rPr lang="en-US" sz="3600" b="1">
                <a:solidFill>
                  <a:srgbClr val="FFFFFF"/>
                </a:solidFill>
              </a:rPr>
              <a:t>Rigging/Hook Up</a:t>
            </a:r>
          </a:p>
        </p:txBody>
      </p:sp>
      <p:sp useBgFill="1">
        <p:nvSpPr>
          <p:cNvPr id="10"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9DA577-4350-4F39-8097-A5927B1741E9}"/>
              </a:ext>
            </a:extLst>
          </p:cNvPr>
          <p:cNvSpPr>
            <a:spLocks noGrp="1"/>
          </p:cNvSpPr>
          <p:nvPr>
            <p:ph idx="1"/>
          </p:nvPr>
        </p:nvSpPr>
        <p:spPr>
          <a:xfrm>
            <a:off x="1451580" y="2965045"/>
            <a:ext cx="9436404" cy="3087524"/>
          </a:xfrm>
        </p:spPr>
        <p:txBody>
          <a:bodyPr>
            <a:normAutofit/>
          </a:bodyPr>
          <a:lstStyle/>
          <a:p>
            <a:r>
              <a:rPr lang="en-US" dirty="0"/>
              <a:t>The rope master is responsible for properly rigging the helicopter and he personally inspects all rap­pel rigging.</a:t>
            </a:r>
          </a:p>
        </p:txBody>
      </p:sp>
    </p:spTree>
    <p:extLst>
      <p:ext uri="{BB962C8B-B14F-4D97-AF65-F5344CB8AC3E}">
        <p14:creationId xmlns:p14="http://schemas.microsoft.com/office/powerpoint/2010/main" val="3554224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helicopter, aircraft, clock&#10;&#10;Description automatically generated">
            <a:extLst>
              <a:ext uri="{FF2B5EF4-FFF2-40B4-BE49-F238E27FC236}">
                <a16:creationId xmlns:a16="http://schemas.microsoft.com/office/drawing/2014/main" id="{1DA4D10F-0202-4571-A277-A90FD0811B04}"/>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2160" r="-1" b="31588"/>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7FAA6BC6-B3AB-43C3-9176-282B76405D33}"/>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To rig the helicopter</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0A066C2-BACC-41B4-9438-615F2A28C452}"/>
              </a:ext>
            </a:extLst>
          </p:cNvPr>
          <p:cNvSpPr>
            <a:spLocks noGrp="1"/>
          </p:cNvSpPr>
          <p:nvPr>
            <p:ph idx="1"/>
          </p:nvPr>
        </p:nvSpPr>
        <p:spPr>
          <a:xfrm>
            <a:off x="4976636" y="1193800"/>
            <a:ext cx="6085091" cy="4699000"/>
          </a:xfrm>
        </p:spPr>
        <p:txBody>
          <a:bodyPr anchor="ctr">
            <a:normAutofit/>
          </a:bodyPr>
          <a:lstStyle/>
          <a:p>
            <a:r>
              <a:rPr lang="en-US" dirty="0"/>
              <a:t>Attach three steel locking carabiners to the three separate cargo tie down fittings.</a:t>
            </a:r>
          </a:p>
          <a:p>
            <a:r>
              <a:rPr lang="en-US" dirty="0"/>
              <a:t>With the running end of the two rappel lines departing the helicopter, attach each rappel line to the primary anchor point with a directional figure eight.</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4289282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AA6BC6-B3AB-43C3-9176-282B76405D33}"/>
              </a:ext>
            </a:extLst>
          </p:cNvPr>
          <p:cNvSpPr>
            <a:spLocks noGrp="1"/>
          </p:cNvSpPr>
          <p:nvPr>
            <p:ph type="title"/>
          </p:nvPr>
        </p:nvSpPr>
        <p:spPr>
          <a:xfrm>
            <a:off x="1451579" y="804519"/>
            <a:ext cx="9291215" cy="1049235"/>
          </a:xfrm>
        </p:spPr>
        <p:txBody>
          <a:bodyPr>
            <a:normAutofit/>
          </a:bodyPr>
          <a:lstStyle/>
          <a:p>
            <a:r>
              <a:rPr lang="en-US" b="1" dirty="0"/>
              <a:t>To rig the helicopter</a:t>
            </a:r>
          </a:p>
        </p:txBody>
      </p:sp>
      <p:cxnSp>
        <p:nvCxnSpPr>
          <p:cNvPr id="11" name="Straight Connector 10">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BE0FDBBD-7381-49E5-B862-53D4FD2DC7D5}"/>
              </a:ext>
            </a:extLst>
          </p:cNvPr>
          <p:cNvGraphicFramePr>
            <a:graphicFrameLocks noGrp="1"/>
          </p:cNvGraphicFramePr>
          <p:nvPr>
            <p:ph idx="1"/>
            <p:extLst>
              <p:ext uri="{D42A27DB-BD31-4B8C-83A1-F6EECF244321}">
                <p14:modId xmlns:p14="http://schemas.microsoft.com/office/powerpoint/2010/main" val="2709444444"/>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9000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7FAA6BC6-B3AB-43C3-9176-282B76405D33}"/>
              </a:ext>
            </a:extLst>
          </p:cNvPr>
          <p:cNvSpPr>
            <a:spLocks noGrp="1"/>
          </p:cNvSpPr>
          <p:nvPr>
            <p:ph type="title"/>
          </p:nvPr>
        </p:nvSpPr>
        <p:spPr>
          <a:xfrm>
            <a:off x="1451579" y="2303047"/>
            <a:ext cx="3272093" cy="2674198"/>
          </a:xfrm>
        </p:spPr>
        <p:txBody>
          <a:bodyPr anchor="t">
            <a:normAutofit/>
          </a:bodyPr>
          <a:lstStyle/>
          <a:p>
            <a:r>
              <a:rPr lang="en-US" b="1" dirty="0"/>
              <a:t>To rig the helicopter</a:t>
            </a:r>
          </a:p>
        </p:txBody>
      </p:sp>
      <p:cxnSp>
        <p:nvCxnSpPr>
          <p:cNvPr id="2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4"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25"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6"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27" name="Content Placeholder 2">
            <a:extLst>
              <a:ext uri="{FF2B5EF4-FFF2-40B4-BE49-F238E27FC236}">
                <a16:creationId xmlns:a16="http://schemas.microsoft.com/office/drawing/2014/main" id="{B2F0D15F-E61B-490F-A16C-8571F7267134}"/>
              </a:ext>
            </a:extLst>
          </p:cNvPr>
          <p:cNvGraphicFramePr>
            <a:graphicFrameLocks noGrp="1"/>
          </p:cNvGraphicFramePr>
          <p:nvPr>
            <p:ph idx="1"/>
            <p:extLst>
              <p:ext uri="{D42A27DB-BD31-4B8C-83A1-F6EECF244321}">
                <p14:modId xmlns:p14="http://schemas.microsoft.com/office/powerpoint/2010/main" val="1134705117"/>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2672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outdoor, road, street, bicycle&#10;&#10;Description automatically generated">
            <a:extLst>
              <a:ext uri="{FF2B5EF4-FFF2-40B4-BE49-F238E27FC236}">
                <a16:creationId xmlns:a16="http://schemas.microsoft.com/office/drawing/2014/main" id="{C8D78901-2981-4EF1-A6F2-A352741C9981}"/>
              </a:ext>
            </a:extLst>
          </p:cNvPr>
          <p:cNvPicPr>
            <a:picLocks noChangeAspect="1"/>
          </p:cNvPicPr>
          <p:nvPr/>
        </p:nvPicPr>
        <p:blipFill rotWithShape="1">
          <a:blip r:embed="rId2">
            <a:alphaModFix amt="50000"/>
            <a:grayscl/>
            <a:extLst>
              <a:ext uri="{28A0092B-C50C-407E-A947-70E740481C1C}">
                <a14:useLocalDpi xmlns:a14="http://schemas.microsoft.com/office/drawing/2010/main" val="0"/>
              </a:ext>
            </a:extLst>
          </a:blip>
          <a:srcRect t="17095" r="3" b="4131"/>
          <a:stretch/>
        </p:blipFill>
        <p:spPr>
          <a:xfrm>
            <a:off x="305" y="10"/>
            <a:ext cx="12191695" cy="6857990"/>
          </a:xfrm>
          <a:prstGeom prst="rect">
            <a:avLst/>
          </a:prstGeom>
        </p:spPr>
      </p:pic>
      <p:sp>
        <p:nvSpPr>
          <p:cNvPr id="14"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6"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8" name="Rectangle 17">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AEEBC75-E9C5-4E8B-8425-962FFCB04272}"/>
              </a:ext>
            </a:extLst>
          </p:cNvPr>
          <p:cNvSpPr>
            <a:spLocks noGrp="1"/>
          </p:cNvSpPr>
          <p:nvPr>
            <p:ph type="title"/>
          </p:nvPr>
        </p:nvSpPr>
        <p:spPr>
          <a:xfrm>
            <a:off x="1130271" y="1193800"/>
            <a:ext cx="3193050" cy="4699000"/>
          </a:xfrm>
        </p:spPr>
        <p:txBody>
          <a:bodyPr anchor="ctr">
            <a:normAutofit/>
          </a:bodyPr>
          <a:lstStyle/>
          <a:p>
            <a:r>
              <a:rPr lang="en-US" b="1" dirty="0"/>
              <a:t>Warning</a:t>
            </a:r>
          </a:p>
        </p:txBody>
      </p:sp>
      <p:cxnSp>
        <p:nvCxnSpPr>
          <p:cNvPr id="20" name="Straight Connector 19">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0D7489-15D9-4D22-99D8-C282371C9043}"/>
              </a:ext>
            </a:extLst>
          </p:cNvPr>
          <p:cNvSpPr>
            <a:spLocks noGrp="1"/>
          </p:cNvSpPr>
          <p:nvPr>
            <p:ph idx="1"/>
          </p:nvPr>
        </p:nvSpPr>
        <p:spPr>
          <a:xfrm>
            <a:off x="4976636" y="1193800"/>
            <a:ext cx="6085091" cy="4699000"/>
          </a:xfrm>
        </p:spPr>
        <p:txBody>
          <a:bodyPr anchor="ctr">
            <a:normAutofit/>
          </a:bodyPr>
          <a:lstStyle/>
          <a:p>
            <a:r>
              <a:rPr lang="en-US" dirty="0"/>
              <a:t>Only one roper sha be on a rappel  rope at  one time.</a:t>
            </a:r>
          </a:p>
          <a:p>
            <a:r>
              <a:rPr lang="en-US" dirty="0"/>
              <a:t> The load limitation of the cargo tie down rings precludes total weight in excess of 500 pounds to be applied to any single tie down ring. </a:t>
            </a:r>
          </a:p>
          <a:p>
            <a:r>
              <a:rPr lang="en-US" dirty="0"/>
              <a:t>It is ideal to send a roper from both the left and right skid at the same time. This helps maintain stability of the helicopter dur­ing rescue operations.</a:t>
            </a:r>
          </a:p>
        </p:txBody>
      </p:sp>
      <p:sp>
        <p:nvSpPr>
          <p:cNvPr id="22"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25096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3B178-E524-4CE5-A5B3-DAA1C7116A17}"/>
              </a:ext>
            </a:extLst>
          </p:cNvPr>
          <p:cNvSpPr>
            <a:spLocks noGrp="1"/>
          </p:cNvSpPr>
          <p:nvPr>
            <p:ph type="title"/>
          </p:nvPr>
        </p:nvSpPr>
        <p:spPr>
          <a:xfrm>
            <a:off x="1451581" y="804520"/>
            <a:ext cx="4958419" cy="1049235"/>
          </a:xfrm>
        </p:spPr>
        <p:txBody>
          <a:bodyPr>
            <a:normAutofit/>
          </a:bodyPr>
          <a:lstStyle/>
          <a:p>
            <a:r>
              <a:rPr lang="en-US" b="1" dirty="0"/>
              <a:t>Single Door</a:t>
            </a:r>
          </a:p>
        </p:txBody>
      </p:sp>
      <p:sp>
        <p:nvSpPr>
          <p:cNvPr id="3" name="Content Placeholder 2">
            <a:extLst>
              <a:ext uri="{FF2B5EF4-FFF2-40B4-BE49-F238E27FC236}">
                <a16:creationId xmlns:a16="http://schemas.microsoft.com/office/drawing/2014/main" id="{C7B51145-D9BF-4439-85F0-38AE696D8F34}"/>
              </a:ext>
            </a:extLst>
          </p:cNvPr>
          <p:cNvSpPr>
            <a:spLocks noGrp="1"/>
          </p:cNvSpPr>
          <p:nvPr>
            <p:ph idx="1"/>
          </p:nvPr>
        </p:nvSpPr>
        <p:spPr>
          <a:xfrm>
            <a:off x="1451581" y="2015732"/>
            <a:ext cx="4958419" cy="3450613"/>
          </a:xfrm>
        </p:spPr>
        <p:txBody>
          <a:bodyPr>
            <a:normAutofit/>
          </a:bodyPr>
          <a:lstStyle/>
          <a:p>
            <a:r>
              <a:rPr lang="en-US" dirty="0"/>
              <a:t>The three anchor points are two center deck rings and one port side deck ring. Rigging the single door H-60</a:t>
            </a:r>
          </a:p>
        </p:txBody>
      </p:sp>
      <p:grpSp>
        <p:nvGrpSpPr>
          <p:cNvPr id="9" name="Group 8">
            <a:extLst>
              <a:ext uri="{FF2B5EF4-FFF2-40B4-BE49-F238E27FC236}">
                <a16:creationId xmlns:a16="http://schemas.microsoft.com/office/drawing/2014/main" id="{A1DF00D8-05F3-44F6-A739-39FDAECC42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99254" y="482171"/>
            <a:ext cx="4652668" cy="5149101"/>
            <a:chOff x="6899254" y="482171"/>
            <a:chExt cx="4652668" cy="5149101"/>
          </a:xfrm>
        </p:grpSpPr>
        <p:sp>
          <p:nvSpPr>
            <p:cNvPr id="10" name="Rectangle 9">
              <a:extLst>
                <a:ext uri="{FF2B5EF4-FFF2-40B4-BE49-F238E27FC236}">
                  <a16:creationId xmlns:a16="http://schemas.microsoft.com/office/drawing/2014/main" id="{90BE039F-BBF8-403F-8DCA-0880DB819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9254" y="482171"/>
              <a:ext cx="4652668"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D9F7AD-4C3D-4F91-87A4-9CF96BA11E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39487" y="812507"/>
              <a:ext cx="400124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E7F6B38F-5433-4B76-8546-95EDF4304DCE}"/>
              </a:ext>
            </a:extLst>
          </p:cNvPr>
          <p:cNvPicPr>
            <a:picLocks noChangeAspect="1"/>
          </p:cNvPicPr>
          <p:nvPr/>
        </p:nvPicPr>
        <p:blipFill rotWithShape="1">
          <a:blip r:embed="rId3"/>
          <a:srcRect l="20125" r="3449" b="-2"/>
          <a:stretch/>
        </p:blipFill>
        <p:spPr>
          <a:xfrm>
            <a:off x="7547429" y="812508"/>
            <a:ext cx="3625679" cy="4466452"/>
          </a:xfrm>
          <a:prstGeom prst="rect">
            <a:avLst/>
          </a:prstGeom>
        </p:spPr>
      </p:pic>
    </p:spTree>
    <p:extLst>
      <p:ext uri="{BB962C8B-B14F-4D97-AF65-F5344CB8AC3E}">
        <p14:creationId xmlns:p14="http://schemas.microsoft.com/office/powerpoint/2010/main" val="17009916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EBE52-42F6-46B3-9289-74891C532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8E9A01-AC7A-410E-ABD5-70D425E96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9D38331-8F9A-44C2-A892-9B11752A9F87}"/>
              </a:ext>
            </a:extLst>
          </p:cNvPr>
          <p:cNvSpPr>
            <a:spLocks noGrp="1"/>
          </p:cNvSpPr>
          <p:nvPr>
            <p:ph type="title"/>
          </p:nvPr>
        </p:nvSpPr>
        <p:spPr>
          <a:xfrm>
            <a:off x="7555992" y="2307409"/>
            <a:ext cx="3157577" cy="3747316"/>
          </a:xfrm>
        </p:spPr>
        <p:txBody>
          <a:bodyPr anchor="t">
            <a:normAutofit/>
          </a:bodyPr>
          <a:lstStyle/>
          <a:p>
            <a:r>
              <a:rPr lang="en-US" b="1" dirty="0"/>
              <a:t>Double Door</a:t>
            </a:r>
          </a:p>
        </p:txBody>
      </p:sp>
      <p:cxnSp>
        <p:nvCxnSpPr>
          <p:cNvPr id="13" name="Straight Connector 12">
            <a:extLst>
              <a:ext uri="{FF2B5EF4-FFF2-40B4-BE49-F238E27FC236}">
                <a16:creationId xmlns:a16="http://schemas.microsoft.com/office/drawing/2014/main" id="{E0761CD7-B67C-4D16-A1CC-976C9AE4A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1070C750-5F0F-43BC-96D0-4209701BFE0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graphicFrame>
        <p:nvGraphicFramePr>
          <p:cNvPr id="5" name="Content Placeholder 2">
            <a:extLst>
              <a:ext uri="{FF2B5EF4-FFF2-40B4-BE49-F238E27FC236}">
                <a16:creationId xmlns:a16="http://schemas.microsoft.com/office/drawing/2014/main" id="{06752591-CC9A-46A4-A754-3854CB3B2F97}"/>
              </a:ext>
            </a:extLst>
          </p:cNvPr>
          <p:cNvGraphicFramePr>
            <a:graphicFrameLocks noGrp="1"/>
          </p:cNvGraphicFramePr>
          <p:nvPr>
            <p:ph idx="1"/>
            <p:extLst>
              <p:ext uri="{D42A27DB-BD31-4B8C-83A1-F6EECF244321}">
                <p14:modId xmlns:p14="http://schemas.microsoft.com/office/powerpoint/2010/main" val="797303113"/>
              </p:ext>
            </p:extLst>
          </p:nvPr>
        </p:nvGraphicFramePr>
        <p:xfrm>
          <a:off x="1136347" y="803275"/>
          <a:ext cx="5913437" cy="5251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9672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38331-8F9A-44C2-A892-9B11752A9F87}"/>
              </a:ext>
            </a:extLst>
          </p:cNvPr>
          <p:cNvSpPr>
            <a:spLocks noGrp="1"/>
          </p:cNvSpPr>
          <p:nvPr>
            <p:ph type="title"/>
          </p:nvPr>
        </p:nvSpPr>
        <p:spPr>
          <a:xfrm>
            <a:off x="1451579" y="804519"/>
            <a:ext cx="9291215" cy="1049235"/>
          </a:xfrm>
        </p:spPr>
        <p:txBody>
          <a:bodyPr>
            <a:normAutofit/>
          </a:bodyPr>
          <a:lstStyle/>
          <a:p>
            <a:r>
              <a:rPr lang="en-US" b="1" dirty="0"/>
              <a:t>Double Door</a:t>
            </a:r>
          </a:p>
        </p:txBody>
      </p:sp>
      <p:graphicFrame>
        <p:nvGraphicFramePr>
          <p:cNvPr id="5" name="Content Placeholder 2">
            <a:extLst>
              <a:ext uri="{FF2B5EF4-FFF2-40B4-BE49-F238E27FC236}">
                <a16:creationId xmlns:a16="http://schemas.microsoft.com/office/drawing/2014/main" id="{67B25172-C45B-41FF-989A-40607B3265AC}"/>
              </a:ext>
            </a:extLst>
          </p:cNvPr>
          <p:cNvGraphicFramePr>
            <a:graphicFrameLocks noGrp="1"/>
          </p:cNvGraphicFramePr>
          <p:nvPr>
            <p:ph idx="1"/>
            <p:extLst>
              <p:ext uri="{D42A27DB-BD31-4B8C-83A1-F6EECF244321}">
                <p14:modId xmlns:p14="http://schemas.microsoft.com/office/powerpoint/2010/main" val="1471390015"/>
              </p:ext>
            </p:extLst>
          </p:nvPr>
        </p:nvGraphicFramePr>
        <p:xfrm>
          <a:off x="1450975" y="2341209"/>
          <a:ext cx="9291638" cy="3124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4160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3A849-FEA7-4136-ADE5-A829068D5DF7}"/>
              </a:ext>
            </a:extLst>
          </p:cNvPr>
          <p:cNvSpPr>
            <a:spLocks noGrp="1"/>
          </p:cNvSpPr>
          <p:nvPr>
            <p:ph type="title"/>
          </p:nvPr>
        </p:nvSpPr>
        <p:spPr>
          <a:xfrm>
            <a:off x="1451580" y="804520"/>
            <a:ext cx="5550355" cy="1049235"/>
          </a:xfrm>
        </p:spPr>
        <p:txBody>
          <a:bodyPr>
            <a:normAutofit/>
          </a:bodyPr>
          <a:lstStyle/>
          <a:p>
            <a:r>
              <a:rPr lang="en-US" b="1" dirty="0"/>
              <a:t>Overhand knot</a:t>
            </a:r>
          </a:p>
        </p:txBody>
      </p:sp>
      <p:sp>
        <p:nvSpPr>
          <p:cNvPr id="3" name="Content Placeholder 2">
            <a:extLst>
              <a:ext uri="{FF2B5EF4-FFF2-40B4-BE49-F238E27FC236}">
                <a16:creationId xmlns:a16="http://schemas.microsoft.com/office/drawing/2014/main" id="{29F67D48-0552-4EFD-9FD1-22A7C48C4F14}"/>
              </a:ext>
            </a:extLst>
          </p:cNvPr>
          <p:cNvSpPr>
            <a:spLocks noGrp="1"/>
          </p:cNvSpPr>
          <p:nvPr>
            <p:ph idx="1"/>
          </p:nvPr>
        </p:nvSpPr>
        <p:spPr>
          <a:xfrm>
            <a:off x="1451580" y="2015732"/>
            <a:ext cx="5550355" cy="3450613"/>
          </a:xfrm>
        </p:spPr>
        <p:txBody>
          <a:bodyPr>
            <a:normAutofit/>
          </a:bodyPr>
          <a:lstStyle/>
          <a:p>
            <a:r>
              <a:rPr lang="en-US" dirty="0"/>
              <a:t>Overhand knot: Used as a stopper knot or to form a loop in the end of rope, webbing or cordage. When making a loop out of webbing, watch for twists</a:t>
            </a:r>
          </a:p>
        </p:txBody>
      </p:sp>
      <p:grpSp>
        <p:nvGrpSpPr>
          <p:cNvPr id="27" name="Group 16">
            <a:extLst>
              <a:ext uri="{FF2B5EF4-FFF2-40B4-BE49-F238E27FC236}">
                <a16:creationId xmlns:a16="http://schemas.microsoft.com/office/drawing/2014/main" id="{097CFC80-8121-4243-BFD0-642490F92B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28" name="Rectangle 17">
              <a:extLst>
                <a:ext uri="{FF2B5EF4-FFF2-40B4-BE49-F238E27FC236}">
                  <a16:creationId xmlns:a16="http://schemas.microsoft.com/office/drawing/2014/main" id="{42C3D639-C457-4754-BDAE-F5B8DE4C5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18">
              <a:extLst>
                <a:ext uri="{FF2B5EF4-FFF2-40B4-BE49-F238E27FC236}">
                  <a16:creationId xmlns:a16="http://schemas.microsoft.com/office/drawing/2014/main" id="{40BA94A6-A03D-4BFB-BC52-2AA0D41F4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Rectangle 20">
            <a:extLst>
              <a:ext uri="{FF2B5EF4-FFF2-40B4-BE49-F238E27FC236}">
                <a16:creationId xmlns:a16="http://schemas.microsoft.com/office/drawing/2014/main" id="{629AB01D-910E-4C98-BB02-6AB448EFD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3869" y="976036"/>
            <a:ext cx="3122837" cy="4138331"/>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image5.jpeg">
            <a:extLst>
              <a:ext uri="{FF2B5EF4-FFF2-40B4-BE49-F238E27FC236}">
                <a16:creationId xmlns:a16="http://schemas.microsoft.com/office/drawing/2014/main" id="{86A73862-2947-4593-94CC-AA81108EE53E}"/>
              </a:ext>
            </a:extLst>
          </p:cNvPr>
          <p:cNvPicPr/>
          <p:nvPr/>
        </p:nvPicPr>
        <p:blipFill>
          <a:blip r:embed="rId3" cstate="print"/>
          <a:stretch>
            <a:fillRect/>
          </a:stretch>
        </p:blipFill>
        <p:spPr>
          <a:xfrm>
            <a:off x="8467144" y="1116344"/>
            <a:ext cx="2097560" cy="1850789"/>
          </a:xfrm>
          <a:prstGeom prst="rect">
            <a:avLst/>
          </a:prstGeom>
        </p:spPr>
      </p:pic>
      <p:pic>
        <p:nvPicPr>
          <p:cNvPr id="9" name="image4.jpeg">
            <a:extLst>
              <a:ext uri="{FF2B5EF4-FFF2-40B4-BE49-F238E27FC236}">
                <a16:creationId xmlns:a16="http://schemas.microsoft.com/office/drawing/2014/main" id="{077C82D2-1B5D-4290-82AE-08614AEE3A46}"/>
              </a:ext>
            </a:extLst>
          </p:cNvPr>
          <p:cNvPicPr/>
          <p:nvPr/>
        </p:nvPicPr>
        <p:blipFill>
          <a:blip r:embed="rId4" cstate="print"/>
          <a:stretch>
            <a:fillRect/>
          </a:stretch>
        </p:blipFill>
        <p:spPr>
          <a:xfrm>
            <a:off x="8116373" y="3269873"/>
            <a:ext cx="2799103" cy="1574495"/>
          </a:xfrm>
          <a:prstGeom prst="rect">
            <a:avLst/>
          </a:prstGeom>
        </p:spPr>
      </p:pic>
    </p:spTree>
    <p:extLst>
      <p:ext uri="{BB962C8B-B14F-4D97-AF65-F5344CB8AC3E}">
        <p14:creationId xmlns:p14="http://schemas.microsoft.com/office/powerpoint/2010/main" val="22744343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79986-94A1-4340-B561-023AB7F00184}"/>
              </a:ext>
            </a:extLst>
          </p:cNvPr>
          <p:cNvSpPr>
            <a:spLocks noGrp="1"/>
          </p:cNvSpPr>
          <p:nvPr>
            <p:ph type="title"/>
          </p:nvPr>
        </p:nvSpPr>
        <p:spPr>
          <a:xfrm>
            <a:off x="1451581" y="804520"/>
            <a:ext cx="4958419" cy="1049235"/>
          </a:xfrm>
        </p:spPr>
        <p:txBody>
          <a:bodyPr>
            <a:normAutofit/>
          </a:bodyPr>
          <a:lstStyle/>
          <a:p>
            <a:r>
              <a:rPr lang="en-US" sz="2700" b="1"/>
              <a:t>Double Door</a:t>
            </a:r>
            <a:br>
              <a:rPr lang="en-US" sz="2700" b="1"/>
            </a:br>
            <a:r>
              <a:rPr lang="en-US" sz="2700" b="1"/>
              <a:t>Self-Equalizing Setup</a:t>
            </a:r>
          </a:p>
        </p:txBody>
      </p:sp>
      <p:sp>
        <p:nvSpPr>
          <p:cNvPr id="3" name="Content Placeholder 2">
            <a:extLst>
              <a:ext uri="{FF2B5EF4-FFF2-40B4-BE49-F238E27FC236}">
                <a16:creationId xmlns:a16="http://schemas.microsoft.com/office/drawing/2014/main" id="{0B5FE7FF-1226-4E4B-A51F-B725F3B3439A}"/>
              </a:ext>
            </a:extLst>
          </p:cNvPr>
          <p:cNvSpPr>
            <a:spLocks noGrp="1"/>
          </p:cNvSpPr>
          <p:nvPr>
            <p:ph idx="1"/>
          </p:nvPr>
        </p:nvSpPr>
        <p:spPr>
          <a:xfrm>
            <a:off x="1451581" y="2015732"/>
            <a:ext cx="4958419" cy="3450613"/>
          </a:xfrm>
        </p:spPr>
        <p:txBody>
          <a:bodyPr>
            <a:normAutofit/>
          </a:bodyPr>
          <a:lstStyle/>
          <a:p>
            <a:r>
              <a:rPr lang="en-US" dirty="0"/>
              <a:t>This method provides three self-equalized attach­ment points and uses none of the rappel rope to construct the rigging.</a:t>
            </a:r>
          </a:p>
          <a:p>
            <a:endParaRPr lang="en-US" dirty="0"/>
          </a:p>
        </p:txBody>
      </p:sp>
      <p:grpSp>
        <p:nvGrpSpPr>
          <p:cNvPr id="14" name="Group 9">
            <a:extLst>
              <a:ext uri="{FF2B5EF4-FFF2-40B4-BE49-F238E27FC236}">
                <a16:creationId xmlns:a16="http://schemas.microsoft.com/office/drawing/2014/main" id="{A1DF00D8-05F3-44F6-A739-39FDAECC42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99254" y="482171"/>
            <a:ext cx="4652668" cy="5149101"/>
            <a:chOff x="6899254" y="482171"/>
            <a:chExt cx="4652668" cy="5149101"/>
          </a:xfrm>
        </p:grpSpPr>
        <p:sp>
          <p:nvSpPr>
            <p:cNvPr id="15" name="Rectangle 10">
              <a:extLst>
                <a:ext uri="{FF2B5EF4-FFF2-40B4-BE49-F238E27FC236}">
                  <a16:creationId xmlns:a16="http://schemas.microsoft.com/office/drawing/2014/main" id="{90BE039F-BBF8-403F-8DCA-0880DB819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9254" y="482171"/>
              <a:ext cx="4652668"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9CD9F7AD-4C3D-4F91-87A4-9CF96BA11E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39487" y="812507"/>
              <a:ext cx="400124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picture containing object, sitting, boat, clock&#10;&#10;Description automatically generated">
            <a:extLst>
              <a:ext uri="{FF2B5EF4-FFF2-40B4-BE49-F238E27FC236}">
                <a16:creationId xmlns:a16="http://schemas.microsoft.com/office/drawing/2014/main" id="{10367287-411C-4CDA-919D-1AB57A75D06E}"/>
              </a:ext>
            </a:extLst>
          </p:cNvPr>
          <p:cNvPicPr>
            <a:picLocks noChangeAspect="1"/>
          </p:cNvPicPr>
          <p:nvPr/>
        </p:nvPicPr>
        <p:blipFill rotWithShape="1">
          <a:blip r:embed="rId3">
            <a:extLst>
              <a:ext uri="{28A0092B-C50C-407E-A947-70E740481C1C}">
                <a14:useLocalDpi xmlns:a14="http://schemas.microsoft.com/office/drawing/2010/main" val="0"/>
              </a:ext>
            </a:extLst>
          </a:blip>
          <a:srcRect t="1625" r="-3" b="7293"/>
          <a:stretch/>
        </p:blipFill>
        <p:spPr>
          <a:xfrm>
            <a:off x="7555450" y="1116345"/>
            <a:ext cx="3360025" cy="3866172"/>
          </a:xfrm>
          <a:prstGeom prst="rect">
            <a:avLst/>
          </a:prstGeom>
        </p:spPr>
      </p:pic>
    </p:spTree>
    <p:extLst>
      <p:ext uri="{BB962C8B-B14F-4D97-AF65-F5344CB8AC3E}">
        <p14:creationId xmlns:p14="http://schemas.microsoft.com/office/powerpoint/2010/main" val="3225975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clock&#10;&#10;Description automatically generated">
            <a:extLst>
              <a:ext uri="{FF2B5EF4-FFF2-40B4-BE49-F238E27FC236}">
                <a16:creationId xmlns:a16="http://schemas.microsoft.com/office/drawing/2014/main" id="{BEBCD49C-2CA6-451E-8516-FF0A6F0D441C}"/>
              </a:ext>
            </a:extLst>
          </p:cNvPr>
          <p:cNvPicPr>
            <a:picLocks noChangeAspect="1"/>
          </p:cNvPicPr>
          <p:nvPr/>
        </p:nvPicPr>
        <p:blipFill rotWithShape="1">
          <a:blip r:embed="rId2">
            <a:alphaModFix amt="50000"/>
            <a:grayscl/>
            <a:extLst>
              <a:ext uri="{28A0092B-C50C-407E-A947-70E740481C1C}">
                <a14:useLocalDpi xmlns:a14="http://schemas.microsoft.com/office/drawing/2010/main" val="0"/>
              </a:ext>
            </a:extLst>
          </a:blip>
          <a:srcRect l="10811" r="14602" b="1"/>
          <a:stretch/>
        </p:blipFill>
        <p:spPr>
          <a:xfrm>
            <a:off x="305" y="10"/>
            <a:ext cx="12191695" cy="6857990"/>
          </a:xfrm>
          <a:prstGeom prst="rect">
            <a:avLst/>
          </a:prstGeom>
        </p:spPr>
      </p:pic>
      <p:sp>
        <p:nvSpPr>
          <p:cNvPr id="15"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7"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9" name="Rectangle 18">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ED0B3BD5-3BE7-41CF-AA13-885B3E1A644C}"/>
              </a:ext>
            </a:extLst>
          </p:cNvPr>
          <p:cNvSpPr>
            <a:spLocks noGrp="1"/>
          </p:cNvSpPr>
          <p:nvPr>
            <p:ph type="title"/>
          </p:nvPr>
        </p:nvSpPr>
        <p:spPr>
          <a:xfrm>
            <a:off x="1130271" y="1193800"/>
            <a:ext cx="3193050" cy="4699000"/>
          </a:xfrm>
        </p:spPr>
        <p:txBody>
          <a:bodyPr anchor="ctr">
            <a:normAutofit/>
          </a:bodyPr>
          <a:lstStyle/>
          <a:p>
            <a:r>
              <a:rPr lang="en-US" b="1" dirty="0"/>
              <a:t>Pre-Equalized </a:t>
            </a:r>
            <a:r>
              <a:rPr lang="en-US" b="1" dirty="0" err="1"/>
              <a:t>Cordelette</a:t>
            </a:r>
            <a:endParaRPr lang="en-US" b="1" dirty="0"/>
          </a:p>
        </p:txBody>
      </p:sp>
      <p:cxnSp>
        <p:nvCxnSpPr>
          <p:cNvPr id="21" name="Straight Connector 20">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DEEEBC9-6C3C-4EA5-BE34-2C362D26C136}"/>
              </a:ext>
            </a:extLst>
          </p:cNvPr>
          <p:cNvSpPr>
            <a:spLocks noGrp="1"/>
          </p:cNvSpPr>
          <p:nvPr>
            <p:ph idx="1"/>
          </p:nvPr>
        </p:nvSpPr>
        <p:spPr>
          <a:xfrm>
            <a:off x="4976636" y="1193800"/>
            <a:ext cx="6085091" cy="4699000"/>
          </a:xfrm>
        </p:spPr>
        <p:txBody>
          <a:bodyPr anchor="ctr">
            <a:normAutofit/>
          </a:bodyPr>
          <a:lstStyle/>
          <a:p>
            <a:r>
              <a:rPr lang="en-US" dirty="0"/>
              <a:t>This method provides three pre-equalized attach­ment points and uses none of the rappel rope to construct the rigging. </a:t>
            </a:r>
          </a:p>
        </p:txBody>
      </p:sp>
      <p:sp>
        <p:nvSpPr>
          <p:cNvPr id="23"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514577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0">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20" name="Straight Connector 12">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DE233B-B83B-4A37-BD13-244ADB2D8A89}"/>
              </a:ext>
            </a:extLst>
          </p:cNvPr>
          <p:cNvSpPr>
            <a:spLocks noGrp="1"/>
          </p:cNvSpPr>
          <p:nvPr>
            <p:ph type="title"/>
          </p:nvPr>
        </p:nvSpPr>
        <p:spPr>
          <a:xfrm>
            <a:off x="1452616" y="962902"/>
            <a:ext cx="3525640" cy="2471104"/>
          </a:xfrm>
        </p:spPr>
        <p:txBody>
          <a:bodyPr vert="horz" lIns="91440" tIns="45720" rIns="91440" bIns="0" rtlCol="0" anchor="b">
            <a:normAutofit/>
          </a:bodyPr>
          <a:lstStyle/>
          <a:p>
            <a:r>
              <a:rPr lang="en-US" sz="3700"/>
              <a:t>Pre-Equalized Cordelette</a:t>
            </a:r>
          </a:p>
        </p:txBody>
      </p:sp>
      <p:sp>
        <p:nvSpPr>
          <p:cNvPr id="3" name="Content Placeholder 2">
            <a:extLst>
              <a:ext uri="{FF2B5EF4-FFF2-40B4-BE49-F238E27FC236}">
                <a16:creationId xmlns:a16="http://schemas.microsoft.com/office/drawing/2014/main" id="{FB118301-C74C-497A-8B92-6C62E3D9CB30}"/>
              </a:ext>
            </a:extLst>
          </p:cNvPr>
          <p:cNvSpPr>
            <a:spLocks noGrp="1"/>
          </p:cNvSpPr>
          <p:nvPr>
            <p:ph idx="1"/>
          </p:nvPr>
        </p:nvSpPr>
        <p:spPr>
          <a:xfrm>
            <a:off x="1452617" y="3448294"/>
            <a:ext cx="3525639" cy="1693553"/>
          </a:xfrm>
        </p:spPr>
        <p:txBody>
          <a:bodyPr vert="horz" lIns="91440" tIns="91440" rIns="91440" bIns="91440" rtlCol="0">
            <a:normAutofit/>
          </a:bodyPr>
          <a:lstStyle/>
          <a:p>
            <a:pPr marL="0" indent="0" algn="ctr">
              <a:buNone/>
            </a:pPr>
            <a:r>
              <a:rPr lang="en-US" sz="1600" cap="all"/>
              <a:t> </a:t>
            </a:r>
          </a:p>
        </p:txBody>
      </p:sp>
      <p:grpSp>
        <p:nvGrpSpPr>
          <p:cNvPr id="15" name="Group 14">
            <a:extLst>
              <a:ext uri="{FF2B5EF4-FFF2-40B4-BE49-F238E27FC236}">
                <a16:creationId xmlns:a16="http://schemas.microsoft.com/office/drawing/2014/main" id="{252F9253-8B9B-4ECE-B25E-BA8B2824C1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16" name="Rectangle 15">
              <a:extLst>
                <a:ext uri="{FF2B5EF4-FFF2-40B4-BE49-F238E27FC236}">
                  <a16:creationId xmlns:a16="http://schemas.microsoft.com/office/drawing/2014/main" id="{F18A7708-2699-47E1-912B-2788F1BE4E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blipFill dpi="0" rotWithShape="1">
              <a:blip r:embed="rId3">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DDD8599-CCB1-42D1-8E61-CF501A65F2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DE28FB16-83D4-4A51-ADE2-FC66A43E72B7}"/>
              </a:ext>
            </a:extLst>
          </p:cNvPr>
          <p:cNvPicPr>
            <a:picLocks noChangeAspect="1"/>
          </p:cNvPicPr>
          <p:nvPr/>
        </p:nvPicPr>
        <p:blipFill rotWithShape="1">
          <a:blip r:embed="rId4"/>
          <a:srcRect t="7594" r="1" b="1"/>
          <a:stretch/>
        </p:blipFill>
        <p:spPr>
          <a:xfrm>
            <a:off x="6093926" y="1116345"/>
            <a:ext cx="4821551" cy="3866172"/>
          </a:xfrm>
          <a:prstGeom prst="rect">
            <a:avLst/>
          </a:prstGeom>
        </p:spPr>
      </p:pic>
    </p:spTree>
    <p:extLst>
      <p:ext uri="{BB962C8B-B14F-4D97-AF65-F5344CB8AC3E}">
        <p14:creationId xmlns:p14="http://schemas.microsoft.com/office/powerpoint/2010/main" val="1772460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3A849-FEA7-4136-ADE5-A829068D5DF7}"/>
              </a:ext>
            </a:extLst>
          </p:cNvPr>
          <p:cNvSpPr>
            <a:spLocks noGrp="1"/>
          </p:cNvSpPr>
          <p:nvPr>
            <p:ph type="title"/>
          </p:nvPr>
        </p:nvSpPr>
        <p:spPr/>
        <p:txBody>
          <a:bodyPr/>
          <a:lstStyle/>
          <a:p>
            <a:r>
              <a:rPr lang="en-US" sz="3200" b="1" dirty="0">
                <a:effectLst/>
                <a:latin typeface="Arial" panose="020B0604020202020204" pitchFamily="34" charset="0"/>
                <a:ea typeface="Arial" panose="020B0604020202020204" pitchFamily="34" charset="0"/>
              </a:rPr>
              <a:t>Double fisherman's knot</a:t>
            </a:r>
            <a:endParaRPr lang="en-US" b="1" dirty="0"/>
          </a:p>
        </p:txBody>
      </p:sp>
      <p:sp>
        <p:nvSpPr>
          <p:cNvPr id="3" name="Content Placeholder 2">
            <a:extLst>
              <a:ext uri="{FF2B5EF4-FFF2-40B4-BE49-F238E27FC236}">
                <a16:creationId xmlns:a16="http://schemas.microsoft.com/office/drawing/2014/main" id="{29F67D48-0552-4EFD-9FD1-22A7C48C4F14}"/>
              </a:ext>
            </a:extLst>
          </p:cNvPr>
          <p:cNvSpPr>
            <a:spLocks noGrp="1"/>
          </p:cNvSpPr>
          <p:nvPr>
            <p:ph idx="1"/>
          </p:nvPr>
        </p:nvSpPr>
        <p:spPr/>
        <p:txBody>
          <a:bodyPr/>
          <a:lstStyle/>
          <a:p>
            <a:r>
              <a:rPr lang="en-US" sz="2000" b="1" dirty="0">
                <a:effectLst/>
                <a:latin typeface="Arial" panose="020B0604020202020204" pitchFamily="34" charset="0"/>
                <a:ea typeface="Arial" panose="020B0604020202020204" pitchFamily="34" charset="0"/>
              </a:rPr>
              <a:t>Double fisherman's knot: </a:t>
            </a:r>
            <a:r>
              <a:rPr lang="en-US" sz="2000" dirty="0">
                <a:effectLst/>
                <a:latin typeface="Arial" panose="020B0604020202020204" pitchFamily="34" charset="0"/>
                <a:ea typeface="Arial" panose="020B0604020202020204" pitchFamily="34" charset="0"/>
              </a:rPr>
              <a:t>Used to tie two ropes of </a:t>
            </a:r>
            <a:r>
              <a:rPr lang="en-US" sz="2000" b="1" dirty="0">
                <a:effectLst/>
                <a:latin typeface="Arial" panose="020B0604020202020204" pitchFamily="34" charset="0"/>
                <a:ea typeface="Arial" panose="020B0604020202020204" pitchFamily="34" charset="0"/>
              </a:rPr>
              <a:t>equal or unequal </a:t>
            </a:r>
            <a:r>
              <a:rPr lang="en-US" sz="2000" dirty="0">
                <a:effectLst/>
                <a:latin typeface="Arial" panose="020B0604020202020204" pitchFamily="34" charset="0"/>
                <a:ea typeface="Arial" panose="020B0604020202020204" pitchFamily="34" charset="0"/>
              </a:rPr>
              <a:t>diameter together or connect two ends of a rope to make a loop. \</a:t>
            </a:r>
          </a:p>
          <a:p>
            <a:r>
              <a:rPr lang="en-US" sz="2000" dirty="0">
                <a:effectLst/>
                <a:latin typeface="Arial" panose="020B0604020202020204" pitchFamily="34" charset="0"/>
                <a:ea typeface="Arial" panose="020B0604020202020204" pitchFamily="34" charset="0"/>
              </a:rPr>
              <a:t>It is a</a:t>
            </a:r>
            <a:r>
              <a:rPr lang="en-US" sz="2000" spc="-45"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strong</a:t>
            </a:r>
            <a:r>
              <a:rPr lang="en-US" sz="2000" spc="-5"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joining knot but</a:t>
            </a:r>
            <a:r>
              <a:rPr lang="en-US" sz="2000" spc="-25"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is</a:t>
            </a:r>
            <a:r>
              <a:rPr lang="en-US" sz="2000" spc="-45"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difficult</a:t>
            </a:r>
            <a:r>
              <a:rPr lang="en-US" sz="2000" spc="-10"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to</a:t>
            </a:r>
            <a:r>
              <a:rPr lang="en-US" sz="2000" spc="-70"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untie</a:t>
            </a:r>
            <a:r>
              <a:rPr lang="en-US" sz="2000" spc="-25"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once loaded with weight. Used for rope and accessory cord, </a:t>
            </a:r>
            <a:r>
              <a:rPr lang="en-US" sz="2000" b="1" dirty="0">
                <a:effectLst/>
                <a:latin typeface="Arial" panose="020B0604020202020204" pitchFamily="34" charset="0"/>
                <a:ea typeface="Arial" panose="020B0604020202020204" pitchFamily="34" charset="0"/>
              </a:rPr>
              <a:t>not for webbing.</a:t>
            </a:r>
            <a:endParaRPr lang="en-US" dirty="0"/>
          </a:p>
        </p:txBody>
      </p:sp>
    </p:spTree>
    <p:extLst>
      <p:ext uri="{BB962C8B-B14F-4D97-AF65-F5344CB8AC3E}">
        <p14:creationId xmlns:p14="http://schemas.microsoft.com/office/powerpoint/2010/main" val="1771808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2" name="Rectangle 10">
            <a:extLst>
              <a:ext uri="{FF2B5EF4-FFF2-40B4-BE49-F238E27FC236}">
                <a16:creationId xmlns:a16="http://schemas.microsoft.com/office/drawing/2014/main" id="{6B25638D-3D06-41D1-8060-4D2707C60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3" name="Picture 12">
            <a:extLst>
              <a:ext uri="{FF2B5EF4-FFF2-40B4-BE49-F238E27FC236}">
                <a16:creationId xmlns:a16="http://schemas.microsoft.com/office/drawing/2014/main" id="{8161BB1E-0062-4056-AB94-121EF614D5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24" name="Straight Connector 14">
            <a:extLst>
              <a:ext uri="{FF2B5EF4-FFF2-40B4-BE49-F238E27FC236}">
                <a16:creationId xmlns:a16="http://schemas.microsoft.com/office/drawing/2014/main" id="{8FBC01E2-D629-4319-B5CB-BFA461B8CF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12A61BD-F81E-449A-8A68-C014003C66FD}"/>
              </a:ext>
            </a:extLst>
          </p:cNvPr>
          <p:cNvSpPr>
            <a:spLocks noGrp="1"/>
          </p:cNvSpPr>
          <p:nvPr>
            <p:ph type="title"/>
          </p:nvPr>
        </p:nvSpPr>
        <p:spPr>
          <a:xfrm>
            <a:off x="659301" y="1474968"/>
            <a:ext cx="2823919" cy="1959037"/>
          </a:xfrm>
        </p:spPr>
        <p:txBody>
          <a:bodyPr vert="horz" lIns="91440" tIns="45720" rIns="91440" bIns="0" rtlCol="0" anchor="b">
            <a:normAutofit/>
          </a:bodyPr>
          <a:lstStyle/>
          <a:p>
            <a:r>
              <a:rPr lang="en-US" sz="3100"/>
              <a:t>Double fisherman's knot</a:t>
            </a:r>
          </a:p>
        </p:txBody>
      </p:sp>
      <p:grpSp>
        <p:nvGrpSpPr>
          <p:cNvPr id="25" name="Group 16">
            <a:extLst>
              <a:ext uri="{FF2B5EF4-FFF2-40B4-BE49-F238E27FC236}">
                <a16:creationId xmlns:a16="http://schemas.microsoft.com/office/drawing/2014/main" id="{2A7F3A7D-1232-4BDE-ACB6-F7CDEF0668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6" name="Rectangle 17">
              <a:extLst>
                <a:ext uri="{FF2B5EF4-FFF2-40B4-BE49-F238E27FC236}">
                  <a16:creationId xmlns:a16="http://schemas.microsoft.com/office/drawing/2014/main" id="{EBC09455-A53B-4264-85C6-E119FCA7F0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blipFill dpi="0" rotWithShape="1">
              <a:blip r:embed="rId3">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18">
              <a:extLst>
                <a:ext uri="{FF2B5EF4-FFF2-40B4-BE49-F238E27FC236}">
                  <a16:creationId xmlns:a16="http://schemas.microsoft.com/office/drawing/2014/main" id="{81446D1B-DF15-4E6B-A24E-4148357B99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773D9643-4BC8-486D-8267-3577C8F08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6174" y="977099"/>
            <a:ext cx="6620836" cy="4137268"/>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1.jpeg">
            <a:extLst>
              <a:ext uri="{FF2B5EF4-FFF2-40B4-BE49-F238E27FC236}">
                <a16:creationId xmlns:a16="http://schemas.microsoft.com/office/drawing/2014/main" id="{CFF59345-B15C-4727-BE81-F256E31D9E2C}"/>
              </a:ext>
            </a:extLst>
          </p:cNvPr>
          <p:cNvPicPr>
            <a:picLocks noGrp="1"/>
          </p:cNvPicPr>
          <p:nvPr>
            <p:ph idx="1"/>
          </p:nvPr>
        </p:nvPicPr>
        <p:blipFill>
          <a:blip r:embed="rId4" cstate="print"/>
          <a:stretch>
            <a:fillRect/>
          </a:stretch>
        </p:blipFill>
        <p:spPr>
          <a:xfrm>
            <a:off x="5221529" y="1116345"/>
            <a:ext cx="5076609" cy="3866172"/>
          </a:xfrm>
          <a:prstGeom prst="rect">
            <a:avLst/>
          </a:prstGeom>
        </p:spPr>
      </p:pic>
    </p:spTree>
    <p:extLst>
      <p:ext uri="{BB962C8B-B14F-4D97-AF65-F5344CB8AC3E}">
        <p14:creationId xmlns:p14="http://schemas.microsoft.com/office/powerpoint/2010/main" val="344381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4" name="Picture 43">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46" name="Straight Connector 45">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48" name="Rectangle 47">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0E864D5-F7EF-4A53-BE64-AEC134DAA80C}"/>
              </a:ext>
            </a:extLst>
          </p:cNvPr>
          <p:cNvPicPr>
            <a:picLocks noChangeAspect="1"/>
          </p:cNvPicPr>
          <p:nvPr/>
        </p:nvPicPr>
        <p:blipFill rotWithShape="1">
          <a:blip r:embed="rId3">
            <a:alphaModFix amt="50000"/>
          </a:blip>
          <a:srcRect l="568" r="6602" b="1"/>
          <a:stretch/>
        </p:blipFill>
        <p:spPr>
          <a:xfrm>
            <a:off x="305" y="10"/>
            <a:ext cx="12191695" cy="6857990"/>
          </a:xfrm>
          <a:prstGeom prst="rect">
            <a:avLst/>
          </a:prstGeom>
        </p:spPr>
      </p:pic>
      <p:sp>
        <p:nvSpPr>
          <p:cNvPr id="2" name="Title 1">
            <a:extLst>
              <a:ext uri="{FF2B5EF4-FFF2-40B4-BE49-F238E27FC236}">
                <a16:creationId xmlns:a16="http://schemas.microsoft.com/office/drawing/2014/main" id="{612A61BD-F81E-449A-8A68-C014003C66FD}"/>
              </a:ext>
            </a:extLst>
          </p:cNvPr>
          <p:cNvSpPr>
            <a:spLocks noGrp="1"/>
          </p:cNvSpPr>
          <p:nvPr>
            <p:ph type="title"/>
          </p:nvPr>
        </p:nvSpPr>
        <p:spPr>
          <a:xfrm>
            <a:off x="4976636" y="992221"/>
            <a:ext cx="6247308" cy="4873558"/>
          </a:xfrm>
        </p:spPr>
        <p:txBody>
          <a:bodyPr vert="horz" lIns="91440" tIns="45720" rIns="91440" bIns="0" rtlCol="0" anchor="ctr">
            <a:normAutofit/>
          </a:bodyPr>
          <a:lstStyle/>
          <a:p>
            <a:r>
              <a:rPr lang="en-US" sz="4800" dirty="0">
                <a:solidFill>
                  <a:schemeClr val="tx1"/>
                </a:solidFill>
              </a:rPr>
              <a:t>Tape-Water knot</a:t>
            </a:r>
          </a:p>
        </p:txBody>
      </p:sp>
      <p:sp>
        <p:nvSpPr>
          <p:cNvPr id="3" name="Content Placeholder 2">
            <a:extLst>
              <a:ext uri="{FF2B5EF4-FFF2-40B4-BE49-F238E27FC236}">
                <a16:creationId xmlns:a16="http://schemas.microsoft.com/office/drawing/2014/main" id="{620E6F9F-AF51-4B29-AFA0-9480A2D0AF59}"/>
              </a:ext>
            </a:extLst>
          </p:cNvPr>
          <p:cNvSpPr>
            <a:spLocks noGrp="1"/>
          </p:cNvSpPr>
          <p:nvPr>
            <p:ph idx="1"/>
          </p:nvPr>
        </p:nvSpPr>
        <p:spPr>
          <a:xfrm>
            <a:off x="968056" y="996610"/>
            <a:ext cx="3363901" cy="4864780"/>
          </a:xfrm>
        </p:spPr>
        <p:txBody>
          <a:bodyPr vert="horz" lIns="91440" tIns="91440" rIns="91440" bIns="91440" rtlCol="0" anchor="ctr">
            <a:normAutofit/>
          </a:bodyPr>
          <a:lstStyle/>
          <a:p>
            <a:pPr marL="0" indent="0" algn="r">
              <a:buNone/>
            </a:pPr>
            <a:r>
              <a:rPr lang="en-US" cap="all" dirty="0"/>
              <a:t>Tape-Water knot: Used to secure two ends of webbing together. </a:t>
            </a:r>
          </a:p>
        </p:txBody>
      </p:sp>
      <p:cxnSp>
        <p:nvCxnSpPr>
          <p:cNvPr id="50" name="Straight Connector 49">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862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61BD-F81E-449A-8A68-C014003C66FD}"/>
              </a:ext>
            </a:extLst>
          </p:cNvPr>
          <p:cNvSpPr>
            <a:spLocks noGrp="1"/>
          </p:cNvSpPr>
          <p:nvPr>
            <p:ph type="title"/>
          </p:nvPr>
        </p:nvSpPr>
        <p:spPr>
          <a:xfrm>
            <a:off x="1451579" y="2082201"/>
            <a:ext cx="3272095" cy="2104119"/>
          </a:xfrm>
        </p:spPr>
        <p:txBody>
          <a:bodyPr>
            <a:normAutofit/>
          </a:bodyPr>
          <a:lstStyle/>
          <a:p>
            <a:r>
              <a:rPr lang="en-US" b="1" dirty="0"/>
              <a:t>Figure 8 loop</a:t>
            </a:r>
          </a:p>
        </p:txBody>
      </p:sp>
      <p:sp>
        <p:nvSpPr>
          <p:cNvPr id="3" name="Content Placeholder 2">
            <a:extLst>
              <a:ext uri="{FF2B5EF4-FFF2-40B4-BE49-F238E27FC236}">
                <a16:creationId xmlns:a16="http://schemas.microsoft.com/office/drawing/2014/main" id="{620E6F9F-AF51-4B29-AFA0-9480A2D0AF59}"/>
              </a:ext>
            </a:extLst>
          </p:cNvPr>
          <p:cNvSpPr>
            <a:spLocks noGrp="1"/>
          </p:cNvSpPr>
          <p:nvPr>
            <p:ph idx="1"/>
          </p:nvPr>
        </p:nvSpPr>
        <p:spPr>
          <a:xfrm>
            <a:off x="5041970" y="798974"/>
            <a:ext cx="5695984" cy="2549385"/>
          </a:xfrm>
        </p:spPr>
        <p:txBody>
          <a:bodyPr>
            <a:normAutofit/>
          </a:bodyPr>
          <a:lstStyle/>
          <a:p>
            <a:r>
              <a:rPr lang="en-US" dirty="0"/>
              <a:t>Figure 8 loop: This knot forms a single bight and is used to form an anchor point in the middle of a rope. </a:t>
            </a:r>
          </a:p>
          <a:p>
            <a:pPr marL="0" indent="0">
              <a:buNone/>
            </a:pPr>
            <a:endParaRPr lang="en-US" dirty="0"/>
          </a:p>
        </p:txBody>
      </p:sp>
      <p:pic>
        <p:nvPicPr>
          <p:cNvPr id="5" name="Picture 4">
            <a:extLst>
              <a:ext uri="{FF2B5EF4-FFF2-40B4-BE49-F238E27FC236}">
                <a16:creationId xmlns:a16="http://schemas.microsoft.com/office/drawing/2014/main" id="{EC318210-4EC3-4B68-99BE-73CE10A3D895}"/>
              </a:ext>
            </a:extLst>
          </p:cNvPr>
          <p:cNvPicPr>
            <a:picLocks noChangeAspect="1"/>
          </p:cNvPicPr>
          <p:nvPr/>
        </p:nvPicPr>
        <p:blipFill>
          <a:blip r:embed="rId2"/>
          <a:stretch>
            <a:fillRect/>
          </a:stretch>
        </p:blipFill>
        <p:spPr>
          <a:xfrm>
            <a:off x="5041969" y="3776103"/>
            <a:ext cx="5695984" cy="1584232"/>
          </a:xfrm>
          <a:prstGeom prst="rect">
            <a:avLst/>
          </a:prstGeom>
        </p:spPr>
      </p:pic>
    </p:spTree>
    <p:extLst>
      <p:ext uri="{BB962C8B-B14F-4D97-AF65-F5344CB8AC3E}">
        <p14:creationId xmlns:p14="http://schemas.microsoft.com/office/powerpoint/2010/main" val="758258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able, indoor, wooden, sitting&#10;&#10;Description automatically generated">
            <a:extLst>
              <a:ext uri="{FF2B5EF4-FFF2-40B4-BE49-F238E27FC236}">
                <a16:creationId xmlns:a16="http://schemas.microsoft.com/office/drawing/2014/main" id="{0828E775-A8D8-46E1-8952-B9B9F776002F}"/>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0122" r="-1" b="5289"/>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612A61BD-F81E-449A-8A68-C014003C66FD}"/>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Double figure 8 loop</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20E6F9F-AF51-4B29-AFA0-9480A2D0AF59}"/>
              </a:ext>
            </a:extLst>
          </p:cNvPr>
          <p:cNvSpPr>
            <a:spLocks noGrp="1"/>
          </p:cNvSpPr>
          <p:nvPr>
            <p:ph idx="1"/>
          </p:nvPr>
        </p:nvSpPr>
        <p:spPr>
          <a:xfrm>
            <a:off x="4976636" y="1193800"/>
            <a:ext cx="6085091" cy="4699000"/>
          </a:xfrm>
        </p:spPr>
        <p:txBody>
          <a:bodyPr anchor="ctr">
            <a:normAutofit/>
          </a:bodyPr>
          <a:lstStyle/>
          <a:p>
            <a:r>
              <a:rPr lang="en-US"/>
              <a:t>Double figure 8 loop: This knot forms a double bight and is more versatile than the single loop 8. It is used with multiple anchor points.</a:t>
            </a:r>
            <a:endParaRPr lang="en-US"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73381922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otalTime>1</TotalTime>
  <Words>1268</Words>
  <Application>Microsoft Office PowerPoint</Application>
  <PresentationFormat>Widescreen</PresentationFormat>
  <Paragraphs>100</Paragraphs>
  <Slides>42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Rockwell</vt:lpstr>
      <vt:lpstr>Gallery</vt:lpstr>
      <vt:lpstr>THE RESCUE COMPANY 1</vt:lpstr>
      <vt:lpstr> Helicopter rescue swimmer ROPE RESCUE</vt:lpstr>
      <vt:lpstr>Knot</vt:lpstr>
      <vt:lpstr>Overhand knot</vt:lpstr>
      <vt:lpstr>Double fisherman's knot</vt:lpstr>
      <vt:lpstr>Double fisherman's knot</vt:lpstr>
      <vt:lpstr>Tape-Water knot</vt:lpstr>
      <vt:lpstr>Figure 8 loop</vt:lpstr>
      <vt:lpstr>Double figure 8 loop</vt:lpstr>
      <vt:lpstr>Terms used in rope work</vt:lpstr>
      <vt:lpstr>Bight</vt:lpstr>
      <vt:lpstr>Half hitch</vt:lpstr>
      <vt:lpstr>Hitch</vt:lpstr>
      <vt:lpstr>Loop</vt:lpstr>
      <vt:lpstr>Pigtail</vt:lpstr>
      <vt:lpstr>Round turn</vt:lpstr>
      <vt:lpstr>Running end</vt:lpstr>
      <vt:lpstr>Standing end</vt:lpstr>
      <vt:lpstr>Pre-equalized cord rigging</vt:lpstr>
      <vt:lpstr>Rigging the system </vt:lpstr>
      <vt:lpstr>Rigging the system </vt:lpstr>
      <vt:lpstr>Rigging the system </vt:lpstr>
      <vt:lpstr>Rigging the system </vt:lpstr>
      <vt:lpstr>Rigging the system </vt:lpstr>
      <vt:lpstr>Rigging the system </vt:lpstr>
      <vt:lpstr>Rope Deployment Methods</vt:lpstr>
      <vt:lpstr>circular loop </vt:lpstr>
      <vt:lpstr>rope deployment bag</vt:lpstr>
      <vt:lpstr>Attaching any object or weight to the running end of any rope is prohibited. Objects at­tached to a rope could prevent a roper from freeing himself from the rope in the event of an emergency.</vt:lpstr>
      <vt:lpstr>To counter the effects of rotor downwash, a mini­ mum of 15 to 20 feet of rope on the ground can act as a rope weight.</vt:lpstr>
      <vt:lpstr>Rigging/Hook Up</vt:lpstr>
      <vt:lpstr>Rigging/Hook Up</vt:lpstr>
      <vt:lpstr>To rig the helicopter</vt:lpstr>
      <vt:lpstr>To rig the helicopter</vt:lpstr>
      <vt:lpstr>To rig the helicopter</vt:lpstr>
      <vt:lpstr>Warning</vt:lpstr>
      <vt:lpstr>Single Door</vt:lpstr>
      <vt:lpstr>Double Door</vt:lpstr>
      <vt:lpstr>Double Door</vt:lpstr>
      <vt:lpstr>Double Door Self-Equalizing Setup</vt:lpstr>
      <vt:lpstr>Pre-Equalized Cordelette</vt:lpstr>
      <vt:lpstr>Pre-Equalized Cordelette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RESCUE COMPANY 1</dc:title>
  <dc:creator>Carlos Tavarez</dc:creator>
  <cp:lastModifiedBy>Carlos Tavarez</cp:lastModifiedBy>
  <cp:revision>1</cp:revision>
  <dcterms:created xsi:type="dcterms:W3CDTF">2020-09-01T14:26:59Z</dcterms:created>
  <dcterms:modified xsi:type="dcterms:W3CDTF">2020-09-01T14:28:39Z</dcterms:modified>
</cp:coreProperties>
</file>