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9" r:id="rId2"/>
    <p:sldId id="260" r:id="rId3"/>
    <p:sldId id="287" r:id="rId4"/>
    <p:sldId id="288" r:id="rId5"/>
    <p:sldId id="289" r:id="rId6"/>
    <p:sldId id="290" r:id="rId7"/>
    <p:sldId id="291" r:id="rId8"/>
    <p:sldId id="292" r:id="rId9"/>
    <p:sldId id="293"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83" r:id="rId25"/>
    <p:sldId id="275" r:id="rId26"/>
    <p:sldId id="284" r:id="rId27"/>
    <p:sldId id="276" r:id="rId28"/>
    <p:sldId id="286"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96"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ata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ata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svg"/><Relationship Id="rId1" Type="http://schemas.openxmlformats.org/officeDocument/2006/relationships/image" Target="../media/image23.png"/><Relationship Id="rId4" Type="http://schemas.openxmlformats.org/officeDocument/2006/relationships/image" Target="../media/image2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B44CB4-EF87-44AA-999C-DF11240359C3}"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BA9259C3-6F98-4303-A886-63808FE4BF6A}">
      <dgm:prSet/>
      <dgm:spPr/>
      <dgm:t>
        <a:bodyPr/>
        <a:lstStyle/>
        <a:p>
          <a:r>
            <a:rPr lang="en-US"/>
            <a:t>Briefings</a:t>
          </a:r>
        </a:p>
      </dgm:t>
    </dgm:pt>
    <dgm:pt modelId="{191A2795-5763-46F6-B98E-28A09C6F47C2}" type="parTrans" cxnId="{7032BE4C-E48C-4102-B7A6-B79420F46BD8}">
      <dgm:prSet/>
      <dgm:spPr/>
      <dgm:t>
        <a:bodyPr/>
        <a:lstStyle/>
        <a:p>
          <a:endParaRPr lang="en-US"/>
        </a:p>
      </dgm:t>
    </dgm:pt>
    <dgm:pt modelId="{21964F31-5558-404A-A8A0-FE5BC454FE05}" type="sibTrans" cxnId="{7032BE4C-E48C-4102-B7A6-B79420F46BD8}">
      <dgm:prSet/>
      <dgm:spPr/>
      <dgm:t>
        <a:bodyPr/>
        <a:lstStyle/>
        <a:p>
          <a:endParaRPr lang="en-US"/>
        </a:p>
      </dgm:t>
    </dgm:pt>
    <dgm:pt modelId="{F68576CE-EFE1-44FE-B44B-85A4BF5188C0}">
      <dgm:prSet/>
      <dgm:spPr/>
      <dgm:t>
        <a:bodyPr/>
        <a:lstStyle/>
        <a:p>
          <a:r>
            <a:rPr lang="en-US"/>
            <a:t>Internal Communications System</a:t>
          </a:r>
        </a:p>
      </dgm:t>
    </dgm:pt>
    <dgm:pt modelId="{92591AB3-CD85-4794-850B-52D03256A7B0}" type="parTrans" cxnId="{250CB430-37CC-4F3F-A6B0-9FC7140A5E61}">
      <dgm:prSet/>
      <dgm:spPr/>
      <dgm:t>
        <a:bodyPr/>
        <a:lstStyle/>
        <a:p>
          <a:endParaRPr lang="en-US"/>
        </a:p>
      </dgm:t>
    </dgm:pt>
    <dgm:pt modelId="{24058B73-6EB3-4CC6-A314-BACA77A70A76}" type="sibTrans" cxnId="{250CB430-37CC-4F3F-A6B0-9FC7140A5E61}">
      <dgm:prSet/>
      <dgm:spPr/>
      <dgm:t>
        <a:bodyPr/>
        <a:lstStyle/>
        <a:p>
          <a:endParaRPr lang="en-US"/>
        </a:p>
      </dgm:t>
    </dgm:pt>
    <dgm:pt modelId="{99C969D4-0EA0-47FC-90DB-58030E0328F0}" type="pres">
      <dgm:prSet presAssocID="{8EB44CB4-EF87-44AA-999C-DF11240359C3}" presName="root" presStyleCnt="0">
        <dgm:presLayoutVars>
          <dgm:dir/>
          <dgm:resizeHandles val="exact"/>
        </dgm:presLayoutVars>
      </dgm:prSet>
      <dgm:spPr/>
    </dgm:pt>
    <dgm:pt modelId="{0CAC21B2-097B-4BC9-B16D-1A73CDA77EEA}" type="pres">
      <dgm:prSet presAssocID="{BA9259C3-6F98-4303-A886-63808FE4BF6A}" presName="compNode" presStyleCnt="0"/>
      <dgm:spPr/>
    </dgm:pt>
    <dgm:pt modelId="{F66BEF38-EC94-4D5D-9FCF-6221479CD2E2}" type="pres">
      <dgm:prSet presAssocID="{BA9259C3-6F98-4303-A886-63808FE4BF6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E14C4618-D43A-41C9-BCC9-03C69D3B87D6}" type="pres">
      <dgm:prSet presAssocID="{BA9259C3-6F98-4303-A886-63808FE4BF6A}" presName="spaceRect" presStyleCnt="0"/>
      <dgm:spPr/>
    </dgm:pt>
    <dgm:pt modelId="{E0F8D140-6BE9-40D3-A14B-5E31B1E6FE65}" type="pres">
      <dgm:prSet presAssocID="{BA9259C3-6F98-4303-A886-63808FE4BF6A}" presName="textRect" presStyleLbl="revTx" presStyleIdx="0" presStyleCnt="2">
        <dgm:presLayoutVars>
          <dgm:chMax val="1"/>
          <dgm:chPref val="1"/>
        </dgm:presLayoutVars>
      </dgm:prSet>
      <dgm:spPr/>
    </dgm:pt>
    <dgm:pt modelId="{C02A886B-9514-4D45-992F-8F95D91273D8}" type="pres">
      <dgm:prSet presAssocID="{21964F31-5558-404A-A8A0-FE5BC454FE05}" presName="sibTrans" presStyleCnt="0"/>
      <dgm:spPr/>
    </dgm:pt>
    <dgm:pt modelId="{79E1F677-C1D7-4C87-87E9-308FE2E74FBB}" type="pres">
      <dgm:prSet presAssocID="{F68576CE-EFE1-44FE-B44B-85A4BF5188C0}" presName="compNode" presStyleCnt="0"/>
      <dgm:spPr/>
    </dgm:pt>
    <dgm:pt modelId="{36D29605-8CF5-4520-B21B-4767503F50DD}" type="pres">
      <dgm:prSet presAssocID="{F68576CE-EFE1-44FE-B44B-85A4BF5188C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ail"/>
        </a:ext>
      </dgm:extLst>
    </dgm:pt>
    <dgm:pt modelId="{08B108B5-54FD-4FEF-A900-2498E72AA72D}" type="pres">
      <dgm:prSet presAssocID="{F68576CE-EFE1-44FE-B44B-85A4BF5188C0}" presName="spaceRect" presStyleCnt="0"/>
      <dgm:spPr/>
    </dgm:pt>
    <dgm:pt modelId="{4F92D7B6-B98D-4C9B-B036-16E84DAD6735}" type="pres">
      <dgm:prSet presAssocID="{F68576CE-EFE1-44FE-B44B-85A4BF5188C0}" presName="textRect" presStyleLbl="revTx" presStyleIdx="1" presStyleCnt="2">
        <dgm:presLayoutVars>
          <dgm:chMax val="1"/>
          <dgm:chPref val="1"/>
        </dgm:presLayoutVars>
      </dgm:prSet>
      <dgm:spPr/>
    </dgm:pt>
  </dgm:ptLst>
  <dgm:cxnLst>
    <dgm:cxn modelId="{A3A3C106-3541-4C08-BDEF-C6F7A3792A7B}" type="presOf" srcId="{BA9259C3-6F98-4303-A886-63808FE4BF6A}" destId="{E0F8D140-6BE9-40D3-A14B-5E31B1E6FE65}" srcOrd="0" destOrd="0" presId="urn:microsoft.com/office/officeart/2018/2/layout/IconLabelList"/>
    <dgm:cxn modelId="{250CB430-37CC-4F3F-A6B0-9FC7140A5E61}" srcId="{8EB44CB4-EF87-44AA-999C-DF11240359C3}" destId="{F68576CE-EFE1-44FE-B44B-85A4BF5188C0}" srcOrd="1" destOrd="0" parTransId="{92591AB3-CD85-4794-850B-52D03256A7B0}" sibTransId="{24058B73-6EB3-4CC6-A314-BACA77A70A76}"/>
    <dgm:cxn modelId="{7032BE4C-E48C-4102-B7A6-B79420F46BD8}" srcId="{8EB44CB4-EF87-44AA-999C-DF11240359C3}" destId="{BA9259C3-6F98-4303-A886-63808FE4BF6A}" srcOrd="0" destOrd="0" parTransId="{191A2795-5763-46F6-B98E-28A09C6F47C2}" sibTransId="{21964F31-5558-404A-A8A0-FE5BC454FE05}"/>
    <dgm:cxn modelId="{82C7D6C2-421B-4A27-80BD-374C252D8D26}" type="presOf" srcId="{F68576CE-EFE1-44FE-B44B-85A4BF5188C0}" destId="{4F92D7B6-B98D-4C9B-B036-16E84DAD6735}" srcOrd="0" destOrd="0" presId="urn:microsoft.com/office/officeart/2018/2/layout/IconLabelList"/>
    <dgm:cxn modelId="{DF9029DD-977E-4E1B-B6C6-D3017E520AAC}" type="presOf" srcId="{8EB44CB4-EF87-44AA-999C-DF11240359C3}" destId="{99C969D4-0EA0-47FC-90DB-58030E0328F0}" srcOrd="0" destOrd="0" presId="urn:microsoft.com/office/officeart/2018/2/layout/IconLabelList"/>
    <dgm:cxn modelId="{AE2763F8-266A-4DB6-BD74-1307DCA934CA}" type="presParOf" srcId="{99C969D4-0EA0-47FC-90DB-58030E0328F0}" destId="{0CAC21B2-097B-4BC9-B16D-1A73CDA77EEA}" srcOrd="0" destOrd="0" presId="urn:microsoft.com/office/officeart/2018/2/layout/IconLabelList"/>
    <dgm:cxn modelId="{10111B17-1D3B-4679-AE48-597A7DE298B6}" type="presParOf" srcId="{0CAC21B2-097B-4BC9-B16D-1A73CDA77EEA}" destId="{F66BEF38-EC94-4D5D-9FCF-6221479CD2E2}" srcOrd="0" destOrd="0" presId="urn:microsoft.com/office/officeart/2018/2/layout/IconLabelList"/>
    <dgm:cxn modelId="{D29A2261-1A82-4827-AF9D-EDF1A8CD9653}" type="presParOf" srcId="{0CAC21B2-097B-4BC9-B16D-1A73CDA77EEA}" destId="{E14C4618-D43A-41C9-BCC9-03C69D3B87D6}" srcOrd="1" destOrd="0" presId="urn:microsoft.com/office/officeart/2018/2/layout/IconLabelList"/>
    <dgm:cxn modelId="{6BDF0DEA-11BB-4DED-8C80-CEB472ADE0C6}" type="presParOf" srcId="{0CAC21B2-097B-4BC9-B16D-1A73CDA77EEA}" destId="{E0F8D140-6BE9-40D3-A14B-5E31B1E6FE65}" srcOrd="2" destOrd="0" presId="urn:microsoft.com/office/officeart/2018/2/layout/IconLabelList"/>
    <dgm:cxn modelId="{E8D4C443-9205-48AA-9E4E-8498F400EDE5}" type="presParOf" srcId="{99C969D4-0EA0-47FC-90DB-58030E0328F0}" destId="{C02A886B-9514-4D45-992F-8F95D91273D8}" srcOrd="1" destOrd="0" presId="urn:microsoft.com/office/officeart/2018/2/layout/IconLabelList"/>
    <dgm:cxn modelId="{7F2EEBA1-2DD7-485D-9412-9994EC5829FC}" type="presParOf" srcId="{99C969D4-0EA0-47FC-90DB-58030E0328F0}" destId="{79E1F677-C1D7-4C87-87E9-308FE2E74FBB}" srcOrd="2" destOrd="0" presId="urn:microsoft.com/office/officeart/2018/2/layout/IconLabelList"/>
    <dgm:cxn modelId="{13E32C96-E3B0-45C0-A92D-303B6B5ABC84}" type="presParOf" srcId="{79E1F677-C1D7-4C87-87E9-308FE2E74FBB}" destId="{36D29605-8CF5-4520-B21B-4767503F50DD}" srcOrd="0" destOrd="0" presId="urn:microsoft.com/office/officeart/2018/2/layout/IconLabelList"/>
    <dgm:cxn modelId="{B504DDFF-150B-4CD8-AEE4-D12543C8029E}" type="presParOf" srcId="{79E1F677-C1D7-4C87-87E9-308FE2E74FBB}" destId="{08B108B5-54FD-4FEF-A900-2498E72AA72D}" srcOrd="1" destOrd="0" presId="urn:microsoft.com/office/officeart/2018/2/layout/IconLabelList"/>
    <dgm:cxn modelId="{01AD999A-32CB-4A24-8452-91FFDDD95DCE}" type="presParOf" srcId="{79E1F677-C1D7-4C87-87E9-308FE2E74FBB}" destId="{4F92D7B6-B98D-4C9B-B036-16E84DAD673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A6E90A-6F70-4AB3-AEF0-D1967A88F95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9271F0E-C5E9-414D-BCFA-674BBCB922F3}">
      <dgm:prSet/>
      <dgm:spPr/>
      <dgm:t>
        <a:bodyPr/>
        <a:lstStyle/>
        <a:p>
          <a:r>
            <a:rPr lang="en-US"/>
            <a:t>Face-to-face briefings involve all rescue participants. </a:t>
          </a:r>
        </a:p>
      </dgm:t>
    </dgm:pt>
    <dgm:pt modelId="{B790892E-C14F-48B3-AC2D-CC7BFBF6AC74}" type="parTrans" cxnId="{0CA1E9C9-35BA-4BC0-9EBB-748A7A3ECD41}">
      <dgm:prSet/>
      <dgm:spPr/>
      <dgm:t>
        <a:bodyPr/>
        <a:lstStyle/>
        <a:p>
          <a:endParaRPr lang="en-US"/>
        </a:p>
      </dgm:t>
    </dgm:pt>
    <dgm:pt modelId="{B907F747-0C8E-4AE1-9B49-A2DEB749296F}" type="sibTrans" cxnId="{0CA1E9C9-35BA-4BC0-9EBB-748A7A3ECD41}">
      <dgm:prSet/>
      <dgm:spPr/>
      <dgm:t>
        <a:bodyPr/>
        <a:lstStyle/>
        <a:p>
          <a:endParaRPr lang="en-US"/>
        </a:p>
      </dgm:t>
    </dgm:pt>
    <dgm:pt modelId="{E68C7656-A329-4FEB-8BEA-AB7CD2FC35F5}">
      <dgm:prSet/>
      <dgm:spPr/>
      <dgm:t>
        <a:bodyPr/>
        <a:lstStyle/>
        <a:p>
          <a:r>
            <a:rPr lang="en-US"/>
            <a:t>The rope master gives a detailed rescue mission brief to rescue participants</a:t>
          </a:r>
        </a:p>
      </dgm:t>
    </dgm:pt>
    <dgm:pt modelId="{E0EF22ED-47DA-4D1F-8DF8-D7EB83404E53}" type="parTrans" cxnId="{F63CC73F-F2D0-4E8F-B3DA-54260C252D69}">
      <dgm:prSet/>
      <dgm:spPr/>
      <dgm:t>
        <a:bodyPr/>
        <a:lstStyle/>
        <a:p>
          <a:endParaRPr lang="en-US"/>
        </a:p>
      </dgm:t>
    </dgm:pt>
    <dgm:pt modelId="{78F1770B-6FE4-40F3-90ED-23A210CB2A95}" type="sibTrans" cxnId="{F63CC73F-F2D0-4E8F-B3DA-54260C252D69}">
      <dgm:prSet/>
      <dgm:spPr/>
      <dgm:t>
        <a:bodyPr/>
        <a:lstStyle/>
        <a:p>
          <a:endParaRPr lang="en-US"/>
        </a:p>
      </dgm:t>
    </dgm:pt>
    <dgm:pt modelId="{616501A2-7792-40B8-8496-537AC1244902}">
      <dgm:prSet/>
      <dgm:spPr/>
      <dgm:t>
        <a:bodyPr/>
        <a:lstStyle/>
        <a:p>
          <a:r>
            <a:rPr lang="en-US"/>
            <a:t>The aircrew should be present during the rescue mission brief.</a:t>
          </a:r>
        </a:p>
      </dgm:t>
    </dgm:pt>
    <dgm:pt modelId="{7BA4B54F-79FA-4656-9702-02E3136FD605}" type="parTrans" cxnId="{71D5536D-8417-4724-B4BA-F5C81B00330D}">
      <dgm:prSet/>
      <dgm:spPr/>
      <dgm:t>
        <a:bodyPr/>
        <a:lstStyle/>
        <a:p>
          <a:endParaRPr lang="en-US"/>
        </a:p>
      </dgm:t>
    </dgm:pt>
    <dgm:pt modelId="{BFD909DB-B1F1-466F-8892-F9F4C1DBDCBE}" type="sibTrans" cxnId="{71D5536D-8417-4724-B4BA-F5C81B00330D}">
      <dgm:prSet/>
      <dgm:spPr/>
      <dgm:t>
        <a:bodyPr/>
        <a:lstStyle/>
        <a:p>
          <a:endParaRPr lang="en-US"/>
        </a:p>
      </dgm:t>
    </dgm:pt>
    <dgm:pt modelId="{A5B31E49-408F-4256-9CED-AEF8698A7356}" type="pres">
      <dgm:prSet presAssocID="{7AA6E90A-6F70-4AB3-AEF0-D1967A88F95D}" presName="root" presStyleCnt="0">
        <dgm:presLayoutVars>
          <dgm:dir/>
          <dgm:resizeHandles val="exact"/>
        </dgm:presLayoutVars>
      </dgm:prSet>
      <dgm:spPr/>
    </dgm:pt>
    <dgm:pt modelId="{EEBA4E37-AB27-49A0-9F9B-80B6C9343A56}" type="pres">
      <dgm:prSet presAssocID="{99271F0E-C5E9-414D-BCFA-674BBCB922F3}" presName="compNode" presStyleCnt="0"/>
      <dgm:spPr/>
    </dgm:pt>
    <dgm:pt modelId="{DE36B4B4-FC3E-4BAE-BF78-C02C22AA63A3}" type="pres">
      <dgm:prSet presAssocID="{99271F0E-C5E9-414D-BCFA-674BBCB922F3}" presName="bgRect" presStyleLbl="bgShp" presStyleIdx="0" presStyleCnt="3"/>
      <dgm:spPr/>
    </dgm:pt>
    <dgm:pt modelId="{6D96EDC1-3606-438B-9FE4-F2031D25286F}" type="pres">
      <dgm:prSet presAssocID="{99271F0E-C5E9-414D-BCFA-674BBCB922F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efighter"/>
        </a:ext>
      </dgm:extLst>
    </dgm:pt>
    <dgm:pt modelId="{E7C279EA-35A7-419B-BDD6-0E1AD122E06C}" type="pres">
      <dgm:prSet presAssocID="{99271F0E-C5E9-414D-BCFA-674BBCB922F3}" presName="spaceRect" presStyleCnt="0"/>
      <dgm:spPr/>
    </dgm:pt>
    <dgm:pt modelId="{F9D40BB1-CFE1-458C-A1E4-9442FAC16AB5}" type="pres">
      <dgm:prSet presAssocID="{99271F0E-C5E9-414D-BCFA-674BBCB922F3}" presName="parTx" presStyleLbl="revTx" presStyleIdx="0" presStyleCnt="3">
        <dgm:presLayoutVars>
          <dgm:chMax val="0"/>
          <dgm:chPref val="0"/>
        </dgm:presLayoutVars>
      </dgm:prSet>
      <dgm:spPr/>
    </dgm:pt>
    <dgm:pt modelId="{E94457CC-F1A3-4A9B-B2D1-D95E54B53000}" type="pres">
      <dgm:prSet presAssocID="{B907F747-0C8E-4AE1-9B49-A2DEB749296F}" presName="sibTrans" presStyleCnt="0"/>
      <dgm:spPr/>
    </dgm:pt>
    <dgm:pt modelId="{2FA03DF4-0832-4C12-AFE4-428B658F5C6F}" type="pres">
      <dgm:prSet presAssocID="{E68C7656-A329-4FEB-8BEA-AB7CD2FC35F5}" presName="compNode" presStyleCnt="0"/>
      <dgm:spPr/>
    </dgm:pt>
    <dgm:pt modelId="{31D21E81-964A-4D48-8BA7-F1F9B6959F7D}" type="pres">
      <dgm:prSet presAssocID="{E68C7656-A329-4FEB-8BEA-AB7CD2FC35F5}" presName="bgRect" presStyleLbl="bgShp" presStyleIdx="1" presStyleCnt="3"/>
      <dgm:spPr/>
    </dgm:pt>
    <dgm:pt modelId="{99D670F6-29F0-401F-9625-1A46A0840F4E}" type="pres">
      <dgm:prSet presAssocID="{E68C7656-A329-4FEB-8BEA-AB7CD2FC35F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nchor"/>
        </a:ext>
      </dgm:extLst>
    </dgm:pt>
    <dgm:pt modelId="{76351BFF-F319-4CD3-B09B-7A22B9472F8E}" type="pres">
      <dgm:prSet presAssocID="{E68C7656-A329-4FEB-8BEA-AB7CD2FC35F5}" presName="spaceRect" presStyleCnt="0"/>
      <dgm:spPr/>
    </dgm:pt>
    <dgm:pt modelId="{BCA4EAC0-C4B1-4CBD-9FDB-A1DEC7AD0A8B}" type="pres">
      <dgm:prSet presAssocID="{E68C7656-A329-4FEB-8BEA-AB7CD2FC35F5}" presName="parTx" presStyleLbl="revTx" presStyleIdx="1" presStyleCnt="3">
        <dgm:presLayoutVars>
          <dgm:chMax val="0"/>
          <dgm:chPref val="0"/>
        </dgm:presLayoutVars>
      </dgm:prSet>
      <dgm:spPr/>
    </dgm:pt>
    <dgm:pt modelId="{6D888676-8BC8-4534-9586-07EE8A805A18}" type="pres">
      <dgm:prSet presAssocID="{78F1770B-6FE4-40F3-90ED-23A210CB2A95}" presName="sibTrans" presStyleCnt="0"/>
      <dgm:spPr/>
    </dgm:pt>
    <dgm:pt modelId="{65931D06-E2E9-42A1-AFE6-DA3D2AA77353}" type="pres">
      <dgm:prSet presAssocID="{616501A2-7792-40B8-8496-537AC1244902}" presName="compNode" presStyleCnt="0"/>
      <dgm:spPr/>
    </dgm:pt>
    <dgm:pt modelId="{3D9DB2B3-E9AE-45A5-BCEB-18F54DDEF976}" type="pres">
      <dgm:prSet presAssocID="{616501A2-7792-40B8-8496-537AC1244902}" presName="bgRect" presStyleLbl="bgShp" presStyleIdx="2" presStyleCnt="3"/>
      <dgm:spPr/>
    </dgm:pt>
    <dgm:pt modelId="{311044DF-1989-4455-9539-9421CA68A0AD}" type="pres">
      <dgm:prSet presAssocID="{616501A2-7792-40B8-8496-537AC124490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ungs"/>
        </a:ext>
      </dgm:extLst>
    </dgm:pt>
    <dgm:pt modelId="{1F35681C-A2DF-4F84-89F2-8281917A1898}" type="pres">
      <dgm:prSet presAssocID="{616501A2-7792-40B8-8496-537AC1244902}" presName="spaceRect" presStyleCnt="0"/>
      <dgm:spPr/>
    </dgm:pt>
    <dgm:pt modelId="{63A1491A-B977-4112-924C-1CF5F2C112F0}" type="pres">
      <dgm:prSet presAssocID="{616501A2-7792-40B8-8496-537AC1244902}" presName="parTx" presStyleLbl="revTx" presStyleIdx="2" presStyleCnt="3">
        <dgm:presLayoutVars>
          <dgm:chMax val="0"/>
          <dgm:chPref val="0"/>
        </dgm:presLayoutVars>
      </dgm:prSet>
      <dgm:spPr/>
    </dgm:pt>
  </dgm:ptLst>
  <dgm:cxnLst>
    <dgm:cxn modelId="{54DDD317-D0F6-4B55-BEC7-DD60C4B8A59D}" type="presOf" srcId="{99271F0E-C5E9-414D-BCFA-674BBCB922F3}" destId="{F9D40BB1-CFE1-458C-A1E4-9442FAC16AB5}" srcOrd="0" destOrd="0" presId="urn:microsoft.com/office/officeart/2018/2/layout/IconVerticalSolidList"/>
    <dgm:cxn modelId="{F63CC73F-F2D0-4E8F-B3DA-54260C252D69}" srcId="{7AA6E90A-6F70-4AB3-AEF0-D1967A88F95D}" destId="{E68C7656-A329-4FEB-8BEA-AB7CD2FC35F5}" srcOrd="1" destOrd="0" parTransId="{E0EF22ED-47DA-4D1F-8DF8-D7EB83404E53}" sibTransId="{78F1770B-6FE4-40F3-90ED-23A210CB2A95}"/>
    <dgm:cxn modelId="{71D5536D-8417-4724-B4BA-F5C81B00330D}" srcId="{7AA6E90A-6F70-4AB3-AEF0-D1967A88F95D}" destId="{616501A2-7792-40B8-8496-537AC1244902}" srcOrd="2" destOrd="0" parTransId="{7BA4B54F-79FA-4656-9702-02E3136FD605}" sibTransId="{BFD909DB-B1F1-466F-8892-F9F4C1DBDCBE}"/>
    <dgm:cxn modelId="{4ABEB073-40F3-43F6-9784-10607CA8A5B8}" type="presOf" srcId="{616501A2-7792-40B8-8496-537AC1244902}" destId="{63A1491A-B977-4112-924C-1CF5F2C112F0}" srcOrd="0" destOrd="0" presId="urn:microsoft.com/office/officeart/2018/2/layout/IconVerticalSolidList"/>
    <dgm:cxn modelId="{B32380A4-0FBD-4585-9B15-DA627EE46212}" type="presOf" srcId="{E68C7656-A329-4FEB-8BEA-AB7CD2FC35F5}" destId="{BCA4EAC0-C4B1-4CBD-9FDB-A1DEC7AD0A8B}" srcOrd="0" destOrd="0" presId="urn:microsoft.com/office/officeart/2018/2/layout/IconVerticalSolidList"/>
    <dgm:cxn modelId="{3484A0B5-385A-4E1D-8893-78CEF0E438CC}" type="presOf" srcId="{7AA6E90A-6F70-4AB3-AEF0-D1967A88F95D}" destId="{A5B31E49-408F-4256-9CED-AEF8698A7356}" srcOrd="0" destOrd="0" presId="urn:microsoft.com/office/officeart/2018/2/layout/IconVerticalSolidList"/>
    <dgm:cxn modelId="{0CA1E9C9-35BA-4BC0-9EBB-748A7A3ECD41}" srcId="{7AA6E90A-6F70-4AB3-AEF0-D1967A88F95D}" destId="{99271F0E-C5E9-414D-BCFA-674BBCB922F3}" srcOrd="0" destOrd="0" parTransId="{B790892E-C14F-48B3-AC2D-CC7BFBF6AC74}" sibTransId="{B907F747-0C8E-4AE1-9B49-A2DEB749296F}"/>
    <dgm:cxn modelId="{67B88FF0-6DE8-49A2-9040-4CAB1FCCE0AB}" type="presParOf" srcId="{A5B31E49-408F-4256-9CED-AEF8698A7356}" destId="{EEBA4E37-AB27-49A0-9F9B-80B6C9343A56}" srcOrd="0" destOrd="0" presId="urn:microsoft.com/office/officeart/2018/2/layout/IconVerticalSolidList"/>
    <dgm:cxn modelId="{49DB6491-5A6D-41AF-AA57-4D36B9655171}" type="presParOf" srcId="{EEBA4E37-AB27-49A0-9F9B-80B6C9343A56}" destId="{DE36B4B4-FC3E-4BAE-BF78-C02C22AA63A3}" srcOrd="0" destOrd="0" presId="urn:microsoft.com/office/officeart/2018/2/layout/IconVerticalSolidList"/>
    <dgm:cxn modelId="{2C21088C-6AFE-44CC-B217-899B6290460F}" type="presParOf" srcId="{EEBA4E37-AB27-49A0-9F9B-80B6C9343A56}" destId="{6D96EDC1-3606-438B-9FE4-F2031D25286F}" srcOrd="1" destOrd="0" presId="urn:microsoft.com/office/officeart/2018/2/layout/IconVerticalSolidList"/>
    <dgm:cxn modelId="{38A4AE37-1D7F-486D-A30E-467B4C494B67}" type="presParOf" srcId="{EEBA4E37-AB27-49A0-9F9B-80B6C9343A56}" destId="{E7C279EA-35A7-419B-BDD6-0E1AD122E06C}" srcOrd="2" destOrd="0" presId="urn:microsoft.com/office/officeart/2018/2/layout/IconVerticalSolidList"/>
    <dgm:cxn modelId="{111CD3A0-E9A3-4484-A9B1-B56C99783727}" type="presParOf" srcId="{EEBA4E37-AB27-49A0-9F9B-80B6C9343A56}" destId="{F9D40BB1-CFE1-458C-A1E4-9442FAC16AB5}" srcOrd="3" destOrd="0" presId="urn:microsoft.com/office/officeart/2018/2/layout/IconVerticalSolidList"/>
    <dgm:cxn modelId="{3CCF650E-99B1-4768-87BE-F459F94F45F5}" type="presParOf" srcId="{A5B31E49-408F-4256-9CED-AEF8698A7356}" destId="{E94457CC-F1A3-4A9B-B2D1-D95E54B53000}" srcOrd="1" destOrd="0" presId="urn:microsoft.com/office/officeart/2018/2/layout/IconVerticalSolidList"/>
    <dgm:cxn modelId="{B96800F6-94C2-4E40-B833-5DDE8F42089B}" type="presParOf" srcId="{A5B31E49-408F-4256-9CED-AEF8698A7356}" destId="{2FA03DF4-0832-4C12-AFE4-428B658F5C6F}" srcOrd="2" destOrd="0" presId="urn:microsoft.com/office/officeart/2018/2/layout/IconVerticalSolidList"/>
    <dgm:cxn modelId="{6F19222C-35F6-489D-AEA6-79E3534E0844}" type="presParOf" srcId="{2FA03DF4-0832-4C12-AFE4-428B658F5C6F}" destId="{31D21E81-964A-4D48-8BA7-F1F9B6959F7D}" srcOrd="0" destOrd="0" presId="urn:microsoft.com/office/officeart/2018/2/layout/IconVerticalSolidList"/>
    <dgm:cxn modelId="{6D2BD307-8932-44C9-91F6-0297D488D363}" type="presParOf" srcId="{2FA03DF4-0832-4C12-AFE4-428B658F5C6F}" destId="{99D670F6-29F0-401F-9625-1A46A0840F4E}" srcOrd="1" destOrd="0" presId="urn:microsoft.com/office/officeart/2018/2/layout/IconVerticalSolidList"/>
    <dgm:cxn modelId="{C08824A5-ACA1-44C2-9DDD-C484F9128336}" type="presParOf" srcId="{2FA03DF4-0832-4C12-AFE4-428B658F5C6F}" destId="{76351BFF-F319-4CD3-B09B-7A22B9472F8E}" srcOrd="2" destOrd="0" presId="urn:microsoft.com/office/officeart/2018/2/layout/IconVerticalSolidList"/>
    <dgm:cxn modelId="{55B57AAB-A9C0-44C9-9F35-A2B54DEA3A87}" type="presParOf" srcId="{2FA03DF4-0832-4C12-AFE4-428B658F5C6F}" destId="{BCA4EAC0-C4B1-4CBD-9FDB-A1DEC7AD0A8B}" srcOrd="3" destOrd="0" presId="urn:microsoft.com/office/officeart/2018/2/layout/IconVerticalSolidList"/>
    <dgm:cxn modelId="{6700FA79-734C-45D1-9251-AEFE407D0950}" type="presParOf" srcId="{A5B31E49-408F-4256-9CED-AEF8698A7356}" destId="{6D888676-8BC8-4534-9586-07EE8A805A18}" srcOrd="3" destOrd="0" presId="urn:microsoft.com/office/officeart/2018/2/layout/IconVerticalSolidList"/>
    <dgm:cxn modelId="{B21D2402-A9D0-4765-8016-6177064F4298}" type="presParOf" srcId="{A5B31E49-408F-4256-9CED-AEF8698A7356}" destId="{65931D06-E2E9-42A1-AFE6-DA3D2AA77353}" srcOrd="4" destOrd="0" presId="urn:microsoft.com/office/officeart/2018/2/layout/IconVerticalSolidList"/>
    <dgm:cxn modelId="{B142ECF1-687A-494F-9E0E-6A013828B2ED}" type="presParOf" srcId="{65931D06-E2E9-42A1-AFE6-DA3D2AA77353}" destId="{3D9DB2B3-E9AE-45A5-BCEB-18F54DDEF976}" srcOrd="0" destOrd="0" presId="urn:microsoft.com/office/officeart/2018/2/layout/IconVerticalSolidList"/>
    <dgm:cxn modelId="{0ED8C6E3-A4D2-4140-973B-DCC049C8937C}" type="presParOf" srcId="{65931D06-E2E9-42A1-AFE6-DA3D2AA77353}" destId="{311044DF-1989-4455-9539-9421CA68A0AD}" srcOrd="1" destOrd="0" presId="urn:microsoft.com/office/officeart/2018/2/layout/IconVerticalSolidList"/>
    <dgm:cxn modelId="{13E49597-7F76-4BF1-AE03-4E3D89BEA7E1}" type="presParOf" srcId="{65931D06-E2E9-42A1-AFE6-DA3D2AA77353}" destId="{1F35681C-A2DF-4F84-89F2-8281917A1898}" srcOrd="2" destOrd="0" presId="urn:microsoft.com/office/officeart/2018/2/layout/IconVerticalSolidList"/>
    <dgm:cxn modelId="{CF43F404-E3BB-4B4A-87F7-1A43FA081AB6}" type="presParOf" srcId="{65931D06-E2E9-42A1-AFE6-DA3D2AA77353}" destId="{63A1491A-B977-4112-924C-1CF5F2C112F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7B2CA0-53D2-4698-8B0A-754B4DB3CB10}"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69FB44B1-44B4-4F0B-BDAC-AA0B18BEB9C9}">
      <dgm:prSet/>
      <dgm:spPr/>
      <dgm:t>
        <a:bodyPr/>
        <a:lstStyle/>
        <a:p>
          <a:r>
            <a:rPr lang="en-US"/>
            <a:t>Challenge and Reply</a:t>
          </a:r>
        </a:p>
      </dgm:t>
    </dgm:pt>
    <dgm:pt modelId="{345C6702-97C7-4255-B2B2-FED9C766DCE4}" type="parTrans" cxnId="{4BA204B5-9020-4B81-A749-2169C586DDFC}">
      <dgm:prSet/>
      <dgm:spPr/>
      <dgm:t>
        <a:bodyPr/>
        <a:lstStyle/>
        <a:p>
          <a:endParaRPr lang="en-US"/>
        </a:p>
      </dgm:t>
    </dgm:pt>
    <dgm:pt modelId="{B0894839-D90A-41DA-8CE3-C0D3227D7662}" type="sibTrans" cxnId="{4BA204B5-9020-4B81-A749-2169C586DDFC}">
      <dgm:prSet/>
      <dgm:spPr/>
      <dgm:t>
        <a:bodyPr/>
        <a:lstStyle/>
        <a:p>
          <a:endParaRPr lang="en-US"/>
        </a:p>
      </dgm:t>
    </dgm:pt>
    <dgm:pt modelId="{B8FF165D-D52D-4AAC-8410-7E7E6A9A145F}">
      <dgm:prSet/>
      <dgm:spPr/>
      <dgm:t>
        <a:bodyPr/>
        <a:lstStyle/>
        <a:p>
          <a:r>
            <a:rPr lang="en-US"/>
            <a:t>Radio Communications</a:t>
          </a:r>
        </a:p>
      </dgm:t>
    </dgm:pt>
    <dgm:pt modelId="{055AB43A-4EC9-48EA-8887-3BE31ECFDEBB}" type="parTrans" cxnId="{A82DB209-969D-446D-814F-C0EBF87E8691}">
      <dgm:prSet/>
      <dgm:spPr/>
      <dgm:t>
        <a:bodyPr/>
        <a:lstStyle/>
        <a:p>
          <a:endParaRPr lang="en-US"/>
        </a:p>
      </dgm:t>
    </dgm:pt>
    <dgm:pt modelId="{34386941-9E6F-4821-BAA7-B1AC7184F54C}" type="sibTrans" cxnId="{A82DB209-969D-446D-814F-C0EBF87E8691}">
      <dgm:prSet/>
      <dgm:spPr/>
      <dgm:t>
        <a:bodyPr/>
        <a:lstStyle/>
        <a:p>
          <a:endParaRPr lang="en-US"/>
        </a:p>
      </dgm:t>
    </dgm:pt>
    <dgm:pt modelId="{C05A229E-F438-470F-80B3-7BA8AAEA7C8D}">
      <dgm:prSet/>
      <dgm:spPr/>
      <dgm:t>
        <a:bodyPr/>
        <a:lstStyle/>
        <a:p>
          <a:r>
            <a:rPr lang="en-US"/>
            <a:t>Hand-and-arm Signals</a:t>
          </a:r>
        </a:p>
      </dgm:t>
    </dgm:pt>
    <dgm:pt modelId="{20775FD3-B784-44BB-A50B-4BEC6B4B60C5}" type="parTrans" cxnId="{06FA5B04-61D4-4C74-8277-430E1401D770}">
      <dgm:prSet/>
      <dgm:spPr/>
      <dgm:t>
        <a:bodyPr/>
        <a:lstStyle/>
        <a:p>
          <a:endParaRPr lang="en-US"/>
        </a:p>
      </dgm:t>
    </dgm:pt>
    <dgm:pt modelId="{ABE417A5-25E4-449F-9977-DD9EB8264F8C}" type="sibTrans" cxnId="{06FA5B04-61D4-4C74-8277-430E1401D770}">
      <dgm:prSet/>
      <dgm:spPr/>
      <dgm:t>
        <a:bodyPr/>
        <a:lstStyle/>
        <a:p>
          <a:endParaRPr lang="en-US"/>
        </a:p>
      </dgm:t>
    </dgm:pt>
    <dgm:pt modelId="{835E5310-DE99-426F-9CE6-8625FABCBA48}" type="pres">
      <dgm:prSet presAssocID="{297B2CA0-53D2-4698-8B0A-754B4DB3CB10}" presName="hierChild1" presStyleCnt="0">
        <dgm:presLayoutVars>
          <dgm:chPref val="1"/>
          <dgm:dir/>
          <dgm:animOne val="branch"/>
          <dgm:animLvl val="lvl"/>
          <dgm:resizeHandles/>
        </dgm:presLayoutVars>
      </dgm:prSet>
      <dgm:spPr/>
    </dgm:pt>
    <dgm:pt modelId="{152040B3-C970-4725-8249-F2E84AD0B163}" type="pres">
      <dgm:prSet presAssocID="{69FB44B1-44B4-4F0B-BDAC-AA0B18BEB9C9}" presName="hierRoot1" presStyleCnt="0"/>
      <dgm:spPr/>
    </dgm:pt>
    <dgm:pt modelId="{D07095C1-69B5-4142-8318-CF5A828E7BAB}" type="pres">
      <dgm:prSet presAssocID="{69FB44B1-44B4-4F0B-BDAC-AA0B18BEB9C9}" presName="composite" presStyleCnt="0"/>
      <dgm:spPr/>
    </dgm:pt>
    <dgm:pt modelId="{5B79C71E-3452-4DC1-854D-8E51DF28B8C2}" type="pres">
      <dgm:prSet presAssocID="{69FB44B1-44B4-4F0B-BDAC-AA0B18BEB9C9}" presName="background" presStyleLbl="node0" presStyleIdx="0" presStyleCnt="3"/>
      <dgm:spPr/>
    </dgm:pt>
    <dgm:pt modelId="{BDA485FE-1361-4C21-9A3F-940D6224C7CB}" type="pres">
      <dgm:prSet presAssocID="{69FB44B1-44B4-4F0B-BDAC-AA0B18BEB9C9}" presName="text" presStyleLbl="fgAcc0" presStyleIdx="0" presStyleCnt="3">
        <dgm:presLayoutVars>
          <dgm:chPref val="3"/>
        </dgm:presLayoutVars>
      </dgm:prSet>
      <dgm:spPr/>
    </dgm:pt>
    <dgm:pt modelId="{CD1FCB4A-E33E-4A3E-9391-752E3625A343}" type="pres">
      <dgm:prSet presAssocID="{69FB44B1-44B4-4F0B-BDAC-AA0B18BEB9C9}" presName="hierChild2" presStyleCnt="0"/>
      <dgm:spPr/>
    </dgm:pt>
    <dgm:pt modelId="{859BBC27-4B7B-4B9D-8BE5-2A4E833EB5B2}" type="pres">
      <dgm:prSet presAssocID="{B8FF165D-D52D-4AAC-8410-7E7E6A9A145F}" presName="hierRoot1" presStyleCnt="0"/>
      <dgm:spPr/>
    </dgm:pt>
    <dgm:pt modelId="{88C5CF11-4109-4185-B6F2-587998BD1577}" type="pres">
      <dgm:prSet presAssocID="{B8FF165D-D52D-4AAC-8410-7E7E6A9A145F}" presName="composite" presStyleCnt="0"/>
      <dgm:spPr/>
    </dgm:pt>
    <dgm:pt modelId="{90F212EB-34B2-43B6-B6C3-342B6B96524E}" type="pres">
      <dgm:prSet presAssocID="{B8FF165D-D52D-4AAC-8410-7E7E6A9A145F}" presName="background" presStyleLbl="node0" presStyleIdx="1" presStyleCnt="3"/>
      <dgm:spPr/>
    </dgm:pt>
    <dgm:pt modelId="{8C9D2304-2602-4ECF-9C27-D3631E70157F}" type="pres">
      <dgm:prSet presAssocID="{B8FF165D-D52D-4AAC-8410-7E7E6A9A145F}" presName="text" presStyleLbl="fgAcc0" presStyleIdx="1" presStyleCnt="3">
        <dgm:presLayoutVars>
          <dgm:chPref val="3"/>
        </dgm:presLayoutVars>
      </dgm:prSet>
      <dgm:spPr/>
    </dgm:pt>
    <dgm:pt modelId="{207330EB-DD6F-47E0-A91A-8FF428BCA06B}" type="pres">
      <dgm:prSet presAssocID="{B8FF165D-D52D-4AAC-8410-7E7E6A9A145F}" presName="hierChild2" presStyleCnt="0"/>
      <dgm:spPr/>
    </dgm:pt>
    <dgm:pt modelId="{84567CA3-F2B3-4E79-BC14-7CEE5A8F0A50}" type="pres">
      <dgm:prSet presAssocID="{C05A229E-F438-470F-80B3-7BA8AAEA7C8D}" presName="hierRoot1" presStyleCnt="0"/>
      <dgm:spPr/>
    </dgm:pt>
    <dgm:pt modelId="{2510F93F-4AF6-45AC-989D-844F8C5B33C7}" type="pres">
      <dgm:prSet presAssocID="{C05A229E-F438-470F-80B3-7BA8AAEA7C8D}" presName="composite" presStyleCnt="0"/>
      <dgm:spPr/>
    </dgm:pt>
    <dgm:pt modelId="{44734F02-899D-4C0A-AA2D-E9FC1E0D00E8}" type="pres">
      <dgm:prSet presAssocID="{C05A229E-F438-470F-80B3-7BA8AAEA7C8D}" presName="background" presStyleLbl="node0" presStyleIdx="2" presStyleCnt="3"/>
      <dgm:spPr/>
    </dgm:pt>
    <dgm:pt modelId="{FEC94F19-7FE8-43A8-891C-6AE0E1DD7762}" type="pres">
      <dgm:prSet presAssocID="{C05A229E-F438-470F-80B3-7BA8AAEA7C8D}" presName="text" presStyleLbl="fgAcc0" presStyleIdx="2" presStyleCnt="3">
        <dgm:presLayoutVars>
          <dgm:chPref val="3"/>
        </dgm:presLayoutVars>
      </dgm:prSet>
      <dgm:spPr/>
    </dgm:pt>
    <dgm:pt modelId="{FECF761D-AD7B-492E-BB3C-A42ACA07BF3A}" type="pres">
      <dgm:prSet presAssocID="{C05A229E-F438-470F-80B3-7BA8AAEA7C8D}" presName="hierChild2" presStyleCnt="0"/>
      <dgm:spPr/>
    </dgm:pt>
  </dgm:ptLst>
  <dgm:cxnLst>
    <dgm:cxn modelId="{06FA5B04-61D4-4C74-8277-430E1401D770}" srcId="{297B2CA0-53D2-4698-8B0A-754B4DB3CB10}" destId="{C05A229E-F438-470F-80B3-7BA8AAEA7C8D}" srcOrd="2" destOrd="0" parTransId="{20775FD3-B784-44BB-A50B-4BEC6B4B60C5}" sibTransId="{ABE417A5-25E4-449F-9977-DD9EB8264F8C}"/>
    <dgm:cxn modelId="{A82DB209-969D-446D-814F-C0EBF87E8691}" srcId="{297B2CA0-53D2-4698-8B0A-754B4DB3CB10}" destId="{B8FF165D-D52D-4AAC-8410-7E7E6A9A145F}" srcOrd="1" destOrd="0" parTransId="{055AB43A-4EC9-48EA-8887-3BE31ECFDEBB}" sibTransId="{34386941-9E6F-4821-BAA7-B1AC7184F54C}"/>
    <dgm:cxn modelId="{A65EB22C-3FCF-4BDC-9BED-B303D3AF2CE4}" type="presOf" srcId="{297B2CA0-53D2-4698-8B0A-754B4DB3CB10}" destId="{835E5310-DE99-426F-9CE6-8625FABCBA48}" srcOrd="0" destOrd="0" presId="urn:microsoft.com/office/officeart/2005/8/layout/hierarchy1"/>
    <dgm:cxn modelId="{8D9B985F-54E4-479E-852C-CA1437740B56}" type="presOf" srcId="{69FB44B1-44B4-4F0B-BDAC-AA0B18BEB9C9}" destId="{BDA485FE-1361-4C21-9A3F-940D6224C7CB}" srcOrd="0" destOrd="0" presId="urn:microsoft.com/office/officeart/2005/8/layout/hierarchy1"/>
    <dgm:cxn modelId="{856E908D-BBB7-4729-AE96-35D82B131B55}" type="presOf" srcId="{B8FF165D-D52D-4AAC-8410-7E7E6A9A145F}" destId="{8C9D2304-2602-4ECF-9C27-D3631E70157F}" srcOrd="0" destOrd="0" presId="urn:microsoft.com/office/officeart/2005/8/layout/hierarchy1"/>
    <dgm:cxn modelId="{4BA204B5-9020-4B81-A749-2169C586DDFC}" srcId="{297B2CA0-53D2-4698-8B0A-754B4DB3CB10}" destId="{69FB44B1-44B4-4F0B-BDAC-AA0B18BEB9C9}" srcOrd="0" destOrd="0" parTransId="{345C6702-97C7-4255-B2B2-FED9C766DCE4}" sibTransId="{B0894839-D90A-41DA-8CE3-C0D3227D7662}"/>
    <dgm:cxn modelId="{A77926E9-1206-4991-B4EB-617890E5A6DF}" type="presOf" srcId="{C05A229E-F438-470F-80B3-7BA8AAEA7C8D}" destId="{FEC94F19-7FE8-43A8-891C-6AE0E1DD7762}" srcOrd="0" destOrd="0" presId="urn:microsoft.com/office/officeart/2005/8/layout/hierarchy1"/>
    <dgm:cxn modelId="{B6C36B3F-65C5-4E75-9781-2FF6B1AC37E9}" type="presParOf" srcId="{835E5310-DE99-426F-9CE6-8625FABCBA48}" destId="{152040B3-C970-4725-8249-F2E84AD0B163}" srcOrd="0" destOrd="0" presId="urn:microsoft.com/office/officeart/2005/8/layout/hierarchy1"/>
    <dgm:cxn modelId="{BA890981-FDF5-4187-9260-5D75A2B06C46}" type="presParOf" srcId="{152040B3-C970-4725-8249-F2E84AD0B163}" destId="{D07095C1-69B5-4142-8318-CF5A828E7BAB}" srcOrd="0" destOrd="0" presId="urn:microsoft.com/office/officeart/2005/8/layout/hierarchy1"/>
    <dgm:cxn modelId="{B19D516B-C10D-48C8-B397-DBA2D4DB3E69}" type="presParOf" srcId="{D07095C1-69B5-4142-8318-CF5A828E7BAB}" destId="{5B79C71E-3452-4DC1-854D-8E51DF28B8C2}" srcOrd="0" destOrd="0" presId="urn:microsoft.com/office/officeart/2005/8/layout/hierarchy1"/>
    <dgm:cxn modelId="{BD71A921-9BFA-469B-8F4F-95B2501C0210}" type="presParOf" srcId="{D07095C1-69B5-4142-8318-CF5A828E7BAB}" destId="{BDA485FE-1361-4C21-9A3F-940D6224C7CB}" srcOrd="1" destOrd="0" presId="urn:microsoft.com/office/officeart/2005/8/layout/hierarchy1"/>
    <dgm:cxn modelId="{AD9342E4-9B53-4CE1-9273-3942EE489C11}" type="presParOf" srcId="{152040B3-C970-4725-8249-F2E84AD0B163}" destId="{CD1FCB4A-E33E-4A3E-9391-752E3625A343}" srcOrd="1" destOrd="0" presId="urn:microsoft.com/office/officeart/2005/8/layout/hierarchy1"/>
    <dgm:cxn modelId="{60652EBB-CE89-4EE4-9A7B-C4B767427035}" type="presParOf" srcId="{835E5310-DE99-426F-9CE6-8625FABCBA48}" destId="{859BBC27-4B7B-4B9D-8BE5-2A4E833EB5B2}" srcOrd="1" destOrd="0" presId="urn:microsoft.com/office/officeart/2005/8/layout/hierarchy1"/>
    <dgm:cxn modelId="{EE480C34-AC18-4D39-97C6-B43120749095}" type="presParOf" srcId="{859BBC27-4B7B-4B9D-8BE5-2A4E833EB5B2}" destId="{88C5CF11-4109-4185-B6F2-587998BD1577}" srcOrd="0" destOrd="0" presId="urn:microsoft.com/office/officeart/2005/8/layout/hierarchy1"/>
    <dgm:cxn modelId="{2FC744C8-0329-4A5C-AC21-976BA7737747}" type="presParOf" srcId="{88C5CF11-4109-4185-B6F2-587998BD1577}" destId="{90F212EB-34B2-43B6-B6C3-342B6B96524E}" srcOrd="0" destOrd="0" presId="urn:microsoft.com/office/officeart/2005/8/layout/hierarchy1"/>
    <dgm:cxn modelId="{3019221D-32D3-4FED-BBC0-132008E819C2}" type="presParOf" srcId="{88C5CF11-4109-4185-B6F2-587998BD1577}" destId="{8C9D2304-2602-4ECF-9C27-D3631E70157F}" srcOrd="1" destOrd="0" presId="urn:microsoft.com/office/officeart/2005/8/layout/hierarchy1"/>
    <dgm:cxn modelId="{9C2EE001-AC48-4DBF-BCA0-D14365C9A58A}" type="presParOf" srcId="{859BBC27-4B7B-4B9D-8BE5-2A4E833EB5B2}" destId="{207330EB-DD6F-47E0-A91A-8FF428BCA06B}" srcOrd="1" destOrd="0" presId="urn:microsoft.com/office/officeart/2005/8/layout/hierarchy1"/>
    <dgm:cxn modelId="{6F508D44-3BA8-4656-8313-C6324C96FA11}" type="presParOf" srcId="{835E5310-DE99-426F-9CE6-8625FABCBA48}" destId="{84567CA3-F2B3-4E79-BC14-7CEE5A8F0A50}" srcOrd="2" destOrd="0" presId="urn:microsoft.com/office/officeart/2005/8/layout/hierarchy1"/>
    <dgm:cxn modelId="{4D8340B9-88AA-4395-BACE-F60A60C2F43B}" type="presParOf" srcId="{84567CA3-F2B3-4E79-BC14-7CEE5A8F0A50}" destId="{2510F93F-4AF6-45AC-989D-844F8C5B33C7}" srcOrd="0" destOrd="0" presId="urn:microsoft.com/office/officeart/2005/8/layout/hierarchy1"/>
    <dgm:cxn modelId="{AA54F522-6562-4576-81A1-975E408371A5}" type="presParOf" srcId="{2510F93F-4AF6-45AC-989D-844F8C5B33C7}" destId="{44734F02-899D-4C0A-AA2D-E9FC1E0D00E8}" srcOrd="0" destOrd="0" presId="urn:microsoft.com/office/officeart/2005/8/layout/hierarchy1"/>
    <dgm:cxn modelId="{130CF1F8-7716-4D25-8013-A157110629C3}" type="presParOf" srcId="{2510F93F-4AF6-45AC-989D-844F8C5B33C7}" destId="{FEC94F19-7FE8-43A8-891C-6AE0E1DD7762}" srcOrd="1" destOrd="0" presId="urn:microsoft.com/office/officeart/2005/8/layout/hierarchy1"/>
    <dgm:cxn modelId="{50F2661A-DBE5-4176-857B-35A53364E756}" type="presParOf" srcId="{84567CA3-F2B3-4E79-BC14-7CEE5A8F0A50}" destId="{FECF761D-AD7B-492E-BB3C-A42ACA07BF3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391DC5-58C2-48B5-91A6-01DE3ABF7A5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531FEE5-0202-42CE-BE13-65D5EABB1536}">
      <dgm:prSet/>
      <dgm:spPr/>
      <dgm:t>
        <a:bodyPr/>
        <a:lstStyle/>
        <a:p>
          <a:r>
            <a:rPr lang="en-US"/>
            <a:t>Operable radio communications must be main­tained between the helicopter and the safety officer, who is located in the drop zone. </a:t>
          </a:r>
        </a:p>
      </dgm:t>
    </dgm:pt>
    <dgm:pt modelId="{4BFD6833-EF4F-492C-96CE-1666D0BCF654}" type="parTrans" cxnId="{CB970BCE-43D1-4E0C-A4FC-278AB005FC44}">
      <dgm:prSet/>
      <dgm:spPr/>
      <dgm:t>
        <a:bodyPr/>
        <a:lstStyle/>
        <a:p>
          <a:endParaRPr lang="en-US"/>
        </a:p>
      </dgm:t>
    </dgm:pt>
    <dgm:pt modelId="{5EFC35C6-41DA-46F2-B605-26B083BF95CF}" type="sibTrans" cxnId="{CB970BCE-43D1-4E0C-A4FC-278AB005FC44}">
      <dgm:prSet/>
      <dgm:spPr/>
      <dgm:t>
        <a:bodyPr/>
        <a:lstStyle/>
        <a:p>
          <a:endParaRPr lang="en-US"/>
        </a:p>
      </dgm:t>
    </dgm:pt>
    <dgm:pt modelId="{95CF796B-5643-47CD-A744-7DC8B653C1D4}">
      <dgm:prSet/>
      <dgm:spPr/>
      <dgm:t>
        <a:bodyPr/>
        <a:lstStyle/>
        <a:p>
          <a:r>
            <a:rPr lang="en-US"/>
            <a:t>If the Safety officer is aboard the helicopter, he uses the ICS.</a:t>
          </a:r>
        </a:p>
      </dgm:t>
    </dgm:pt>
    <dgm:pt modelId="{2E44C84C-D9CD-4936-9B59-05E5E4AE2A54}" type="parTrans" cxnId="{7AA7E732-7D98-4501-886A-90DF96D54895}">
      <dgm:prSet/>
      <dgm:spPr/>
      <dgm:t>
        <a:bodyPr/>
        <a:lstStyle/>
        <a:p>
          <a:endParaRPr lang="en-US"/>
        </a:p>
      </dgm:t>
    </dgm:pt>
    <dgm:pt modelId="{A892B64B-CA4A-4689-BAA0-A21E6E1836E3}" type="sibTrans" cxnId="{7AA7E732-7D98-4501-886A-90DF96D54895}">
      <dgm:prSet/>
      <dgm:spPr/>
      <dgm:t>
        <a:bodyPr/>
        <a:lstStyle/>
        <a:p>
          <a:endParaRPr lang="en-US"/>
        </a:p>
      </dgm:t>
    </dgm:pt>
    <dgm:pt modelId="{214FB83E-32A7-4847-81B2-270A82E5EB22}" type="pres">
      <dgm:prSet presAssocID="{AB391DC5-58C2-48B5-91A6-01DE3ABF7A51}" presName="root" presStyleCnt="0">
        <dgm:presLayoutVars>
          <dgm:dir/>
          <dgm:resizeHandles val="exact"/>
        </dgm:presLayoutVars>
      </dgm:prSet>
      <dgm:spPr/>
    </dgm:pt>
    <dgm:pt modelId="{A28FB1D2-4C1A-4C04-A0A3-31440B40245F}" type="pres">
      <dgm:prSet presAssocID="{4531FEE5-0202-42CE-BE13-65D5EABB1536}" presName="compNode" presStyleCnt="0"/>
      <dgm:spPr/>
    </dgm:pt>
    <dgm:pt modelId="{52052388-235C-4BB8-BCEA-C4C4ED5FF857}" type="pres">
      <dgm:prSet presAssocID="{4531FEE5-0202-42CE-BE13-65D5EABB1536}" presName="bgRect" presStyleLbl="bgShp" presStyleIdx="0" presStyleCnt="2"/>
      <dgm:spPr/>
    </dgm:pt>
    <dgm:pt modelId="{42BC0F59-57E4-4D8B-911B-B21C0A995039}" type="pres">
      <dgm:prSet presAssocID="{4531FEE5-0202-42CE-BE13-65D5EABB153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icopter"/>
        </a:ext>
      </dgm:extLst>
    </dgm:pt>
    <dgm:pt modelId="{23A6A17E-1657-43CF-AD74-DF47DF01A665}" type="pres">
      <dgm:prSet presAssocID="{4531FEE5-0202-42CE-BE13-65D5EABB1536}" presName="spaceRect" presStyleCnt="0"/>
      <dgm:spPr/>
    </dgm:pt>
    <dgm:pt modelId="{B5833E10-5F2B-41ED-82AD-1A4422F91CAE}" type="pres">
      <dgm:prSet presAssocID="{4531FEE5-0202-42CE-BE13-65D5EABB1536}" presName="parTx" presStyleLbl="revTx" presStyleIdx="0" presStyleCnt="2">
        <dgm:presLayoutVars>
          <dgm:chMax val="0"/>
          <dgm:chPref val="0"/>
        </dgm:presLayoutVars>
      </dgm:prSet>
      <dgm:spPr/>
    </dgm:pt>
    <dgm:pt modelId="{20476DE0-B875-49C9-A05F-8357B1FBF27A}" type="pres">
      <dgm:prSet presAssocID="{5EFC35C6-41DA-46F2-B605-26B083BF95CF}" presName="sibTrans" presStyleCnt="0"/>
      <dgm:spPr/>
    </dgm:pt>
    <dgm:pt modelId="{8FC0EF98-DC60-4075-96A4-2625D42446D3}" type="pres">
      <dgm:prSet presAssocID="{95CF796B-5643-47CD-A744-7DC8B653C1D4}" presName="compNode" presStyleCnt="0"/>
      <dgm:spPr/>
    </dgm:pt>
    <dgm:pt modelId="{43C7ADC4-67BF-4679-B0E6-2FBD10E502E5}" type="pres">
      <dgm:prSet presAssocID="{95CF796B-5643-47CD-A744-7DC8B653C1D4}" presName="bgRect" presStyleLbl="bgShp" presStyleIdx="1" presStyleCnt="2"/>
      <dgm:spPr/>
    </dgm:pt>
    <dgm:pt modelId="{92EEAA4E-CF13-48AE-8B02-82F98F5F137D}" type="pres">
      <dgm:prSet presAssocID="{95CF796B-5643-47CD-A744-7DC8B653C1D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lot"/>
        </a:ext>
      </dgm:extLst>
    </dgm:pt>
    <dgm:pt modelId="{82B2532A-2E23-46ED-9A2C-9D1EF5760115}" type="pres">
      <dgm:prSet presAssocID="{95CF796B-5643-47CD-A744-7DC8B653C1D4}" presName="spaceRect" presStyleCnt="0"/>
      <dgm:spPr/>
    </dgm:pt>
    <dgm:pt modelId="{53EFF7BB-365A-47D4-956F-8A6B5B6A86C0}" type="pres">
      <dgm:prSet presAssocID="{95CF796B-5643-47CD-A744-7DC8B653C1D4}" presName="parTx" presStyleLbl="revTx" presStyleIdx="1" presStyleCnt="2">
        <dgm:presLayoutVars>
          <dgm:chMax val="0"/>
          <dgm:chPref val="0"/>
        </dgm:presLayoutVars>
      </dgm:prSet>
      <dgm:spPr/>
    </dgm:pt>
  </dgm:ptLst>
  <dgm:cxnLst>
    <dgm:cxn modelId="{7AA7E732-7D98-4501-886A-90DF96D54895}" srcId="{AB391DC5-58C2-48B5-91A6-01DE3ABF7A51}" destId="{95CF796B-5643-47CD-A744-7DC8B653C1D4}" srcOrd="1" destOrd="0" parTransId="{2E44C84C-D9CD-4936-9B59-05E5E4AE2A54}" sibTransId="{A892B64B-CA4A-4689-BAA0-A21E6E1836E3}"/>
    <dgm:cxn modelId="{B99B36A4-C4B5-4788-89E6-C318243E0D3A}" type="presOf" srcId="{95CF796B-5643-47CD-A744-7DC8B653C1D4}" destId="{53EFF7BB-365A-47D4-956F-8A6B5B6A86C0}" srcOrd="0" destOrd="0" presId="urn:microsoft.com/office/officeart/2018/2/layout/IconVerticalSolidList"/>
    <dgm:cxn modelId="{7A85D5B2-2ADE-4F95-84C2-24EA44149A54}" type="presOf" srcId="{AB391DC5-58C2-48B5-91A6-01DE3ABF7A51}" destId="{214FB83E-32A7-4847-81B2-270A82E5EB22}" srcOrd="0" destOrd="0" presId="urn:microsoft.com/office/officeart/2018/2/layout/IconVerticalSolidList"/>
    <dgm:cxn modelId="{CB970BCE-43D1-4E0C-A4FC-278AB005FC44}" srcId="{AB391DC5-58C2-48B5-91A6-01DE3ABF7A51}" destId="{4531FEE5-0202-42CE-BE13-65D5EABB1536}" srcOrd="0" destOrd="0" parTransId="{4BFD6833-EF4F-492C-96CE-1666D0BCF654}" sibTransId="{5EFC35C6-41DA-46F2-B605-26B083BF95CF}"/>
    <dgm:cxn modelId="{B0D012D8-7265-4E85-B9AC-D55A8A3D2940}" type="presOf" srcId="{4531FEE5-0202-42CE-BE13-65D5EABB1536}" destId="{B5833E10-5F2B-41ED-82AD-1A4422F91CAE}" srcOrd="0" destOrd="0" presId="urn:microsoft.com/office/officeart/2018/2/layout/IconVerticalSolidList"/>
    <dgm:cxn modelId="{D7C9249C-4E1A-40A2-8197-46018CF93961}" type="presParOf" srcId="{214FB83E-32A7-4847-81B2-270A82E5EB22}" destId="{A28FB1D2-4C1A-4C04-A0A3-31440B40245F}" srcOrd="0" destOrd="0" presId="urn:microsoft.com/office/officeart/2018/2/layout/IconVerticalSolidList"/>
    <dgm:cxn modelId="{FF200E39-F06C-4C3F-8E5E-6B92C77E6546}" type="presParOf" srcId="{A28FB1D2-4C1A-4C04-A0A3-31440B40245F}" destId="{52052388-235C-4BB8-BCEA-C4C4ED5FF857}" srcOrd="0" destOrd="0" presId="urn:microsoft.com/office/officeart/2018/2/layout/IconVerticalSolidList"/>
    <dgm:cxn modelId="{EFEFDD55-AA2C-452B-90A6-F5582E2A21A6}" type="presParOf" srcId="{A28FB1D2-4C1A-4C04-A0A3-31440B40245F}" destId="{42BC0F59-57E4-4D8B-911B-B21C0A995039}" srcOrd="1" destOrd="0" presId="urn:microsoft.com/office/officeart/2018/2/layout/IconVerticalSolidList"/>
    <dgm:cxn modelId="{E32A738A-0C0D-44FE-9B20-10A1B5FD5ABE}" type="presParOf" srcId="{A28FB1D2-4C1A-4C04-A0A3-31440B40245F}" destId="{23A6A17E-1657-43CF-AD74-DF47DF01A665}" srcOrd="2" destOrd="0" presId="urn:microsoft.com/office/officeart/2018/2/layout/IconVerticalSolidList"/>
    <dgm:cxn modelId="{8CBB364D-E7AD-4E08-897D-0B3B322B00A6}" type="presParOf" srcId="{A28FB1D2-4C1A-4C04-A0A3-31440B40245F}" destId="{B5833E10-5F2B-41ED-82AD-1A4422F91CAE}" srcOrd="3" destOrd="0" presId="urn:microsoft.com/office/officeart/2018/2/layout/IconVerticalSolidList"/>
    <dgm:cxn modelId="{664D98CA-EB97-41F9-93B8-33B22AD85A82}" type="presParOf" srcId="{214FB83E-32A7-4847-81B2-270A82E5EB22}" destId="{20476DE0-B875-49C9-A05F-8357B1FBF27A}" srcOrd="1" destOrd="0" presId="urn:microsoft.com/office/officeart/2018/2/layout/IconVerticalSolidList"/>
    <dgm:cxn modelId="{23B13289-CBA6-4495-A499-E093C9B99DF1}" type="presParOf" srcId="{214FB83E-32A7-4847-81B2-270A82E5EB22}" destId="{8FC0EF98-DC60-4075-96A4-2625D42446D3}" srcOrd="2" destOrd="0" presId="urn:microsoft.com/office/officeart/2018/2/layout/IconVerticalSolidList"/>
    <dgm:cxn modelId="{47A0519C-A433-4FCC-8733-60D00BA14893}" type="presParOf" srcId="{8FC0EF98-DC60-4075-96A4-2625D42446D3}" destId="{43C7ADC4-67BF-4679-B0E6-2FBD10E502E5}" srcOrd="0" destOrd="0" presId="urn:microsoft.com/office/officeart/2018/2/layout/IconVerticalSolidList"/>
    <dgm:cxn modelId="{12D90E74-6559-435C-ACD4-52B035A626FE}" type="presParOf" srcId="{8FC0EF98-DC60-4075-96A4-2625D42446D3}" destId="{92EEAA4E-CF13-48AE-8B02-82F98F5F137D}" srcOrd="1" destOrd="0" presId="urn:microsoft.com/office/officeart/2018/2/layout/IconVerticalSolidList"/>
    <dgm:cxn modelId="{F6B9F3C8-ACAE-4CCE-93C9-D113B85AA129}" type="presParOf" srcId="{8FC0EF98-DC60-4075-96A4-2625D42446D3}" destId="{82B2532A-2E23-46ED-9A2C-9D1EF5760115}" srcOrd="2" destOrd="0" presId="urn:microsoft.com/office/officeart/2018/2/layout/IconVerticalSolidList"/>
    <dgm:cxn modelId="{1460DDB4-2657-4B20-9607-19379D8F4D14}" type="presParOf" srcId="{8FC0EF98-DC60-4075-96A4-2625D42446D3}" destId="{53EFF7BB-365A-47D4-956F-8A6B5B6A86C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C50FE8-9AA7-44BF-942E-0EAC7251D92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7F0F563-4358-4D43-9146-A31B60653CFF}">
      <dgm:prSet/>
      <dgm:spPr/>
      <dgm:t>
        <a:bodyPr/>
        <a:lstStyle/>
        <a:p>
          <a:pPr>
            <a:lnSpc>
              <a:spcPct val="100000"/>
            </a:lnSpc>
          </a:pPr>
          <a:r>
            <a:rPr lang="en-US"/>
            <a:t>A minimum of 10 feet vertical clearance and 15 feet horizontal clearance from obstacles are mandatory while conducting a hover for rescue operations.</a:t>
          </a:r>
        </a:p>
      </dgm:t>
    </dgm:pt>
    <dgm:pt modelId="{A3663CBA-66F5-42BA-8BE8-B3FA5DB80E79}" type="parTrans" cxnId="{B567BFAA-536C-4C14-BB3E-FB93E77BB1C5}">
      <dgm:prSet/>
      <dgm:spPr/>
      <dgm:t>
        <a:bodyPr/>
        <a:lstStyle/>
        <a:p>
          <a:endParaRPr lang="en-US"/>
        </a:p>
      </dgm:t>
    </dgm:pt>
    <dgm:pt modelId="{886F5C24-021C-4E84-A226-29535CC81704}" type="sibTrans" cxnId="{B567BFAA-536C-4C14-BB3E-FB93E77BB1C5}">
      <dgm:prSet/>
      <dgm:spPr/>
      <dgm:t>
        <a:bodyPr/>
        <a:lstStyle/>
        <a:p>
          <a:endParaRPr lang="en-US"/>
        </a:p>
      </dgm:t>
    </dgm:pt>
    <dgm:pt modelId="{AB74C2C9-C277-49B3-81AE-9AB42E878531}">
      <dgm:prSet/>
      <dgm:spPr/>
      <dgm:t>
        <a:bodyPr/>
        <a:lstStyle/>
        <a:p>
          <a:pPr>
            <a:lnSpc>
              <a:spcPct val="100000"/>
            </a:lnSpc>
          </a:pPr>
          <a:r>
            <a:rPr lang="en-US"/>
            <a:t>Care must be taken to select a drop/pickup zone that is relatively free of dust, snow, or other objects that could obscure the aircraft commander's vision.</a:t>
          </a:r>
        </a:p>
      </dgm:t>
    </dgm:pt>
    <dgm:pt modelId="{84AA5037-EE2F-4D0B-8931-9ED1EA92E496}" type="parTrans" cxnId="{70D248CD-5D1F-4650-B4A5-A4280068FD59}">
      <dgm:prSet/>
      <dgm:spPr/>
      <dgm:t>
        <a:bodyPr/>
        <a:lstStyle/>
        <a:p>
          <a:endParaRPr lang="en-US"/>
        </a:p>
      </dgm:t>
    </dgm:pt>
    <dgm:pt modelId="{CA59152F-F557-4FF7-B834-348750D8C376}" type="sibTrans" cxnId="{70D248CD-5D1F-4650-B4A5-A4280068FD59}">
      <dgm:prSet/>
      <dgm:spPr/>
      <dgm:t>
        <a:bodyPr/>
        <a:lstStyle/>
        <a:p>
          <a:endParaRPr lang="en-US"/>
        </a:p>
      </dgm:t>
    </dgm:pt>
    <dgm:pt modelId="{2C15E735-AAFF-47EA-A110-ED9E334EC5A4}" type="pres">
      <dgm:prSet presAssocID="{12C50FE8-9AA7-44BF-942E-0EAC7251D927}" presName="root" presStyleCnt="0">
        <dgm:presLayoutVars>
          <dgm:dir/>
          <dgm:resizeHandles val="exact"/>
        </dgm:presLayoutVars>
      </dgm:prSet>
      <dgm:spPr/>
    </dgm:pt>
    <dgm:pt modelId="{B8159ED4-DFFF-4E62-8371-BA8B2835B078}" type="pres">
      <dgm:prSet presAssocID="{37F0F563-4358-4D43-9146-A31B60653CFF}" presName="compNode" presStyleCnt="0"/>
      <dgm:spPr/>
    </dgm:pt>
    <dgm:pt modelId="{612006EB-F741-4C72-9BE7-BEDB6D3B71C3}" type="pres">
      <dgm:prSet presAssocID="{37F0F563-4358-4D43-9146-A31B60653CFF}" presName="bgRect" presStyleLbl="bgShp" presStyleIdx="0" presStyleCnt="2"/>
      <dgm:spPr/>
    </dgm:pt>
    <dgm:pt modelId="{5A472C89-4754-458E-80E8-B7843025DC6F}" type="pres">
      <dgm:prSet presAssocID="{37F0F563-4358-4D43-9146-A31B60653CF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dozer"/>
        </a:ext>
      </dgm:extLst>
    </dgm:pt>
    <dgm:pt modelId="{F0812406-F174-41E0-816E-391262B059BA}" type="pres">
      <dgm:prSet presAssocID="{37F0F563-4358-4D43-9146-A31B60653CFF}" presName="spaceRect" presStyleCnt="0"/>
      <dgm:spPr/>
    </dgm:pt>
    <dgm:pt modelId="{3BCF2789-5572-49EC-B1CC-7FF179272322}" type="pres">
      <dgm:prSet presAssocID="{37F0F563-4358-4D43-9146-A31B60653CFF}" presName="parTx" presStyleLbl="revTx" presStyleIdx="0" presStyleCnt="2">
        <dgm:presLayoutVars>
          <dgm:chMax val="0"/>
          <dgm:chPref val="0"/>
        </dgm:presLayoutVars>
      </dgm:prSet>
      <dgm:spPr/>
    </dgm:pt>
    <dgm:pt modelId="{2E497042-9234-4C05-AEF0-32E8DD8E2DBD}" type="pres">
      <dgm:prSet presAssocID="{886F5C24-021C-4E84-A226-29535CC81704}" presName="sibTrans" presStyleCnt="0"/>
      <dgm:spPr/>
    </dgm:pt>
    <dgm:pt modelId="{15C6C7C7-7104-423A-A898-E34C00FCF974}" type="pres">
      <dgm:prSet presAssocID="{AB74C2C9-C277-49B3-81AE-9AB42E878531}" presName="compNode" presStyleCnt="0"/>
      <dgm:spPr/>
    </dgm:pt>
    <dgm:pt modelId="{D1000165-037C-47A9-B3A5-45BFEE213027}" type="pres">
      <dgm:prSet presAssocID="{AB74C2C9-C277-49B3-81AE-9AB42E878531}" presName="bgRect" presStyleLbl="bgShp" presStyleIdx="1" presStyleCnt="2"/>
      <dgm:spPr/>
    </dgm:pt>
    <dgm:pt modelId="{80DE7EB5-01A2-4E75-BF3B-DE012F0068A2}" type="pres">
      <dgm:prSet presAssocID="{AB74C2C9-C277-49B3-81AE-9AB42E87853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now"/>
        </a:ext>
      </dgm:extLst>
    </dgm:pt>
    <dgm:pt modelId="{9CE14881-9400-449E-8AF4-EDDB4A45D954}" type="pres">
      <dgm:prSet presAssocID="{AB74C2C9-C277-49B3-81AE-9AB42E878531}" presName="spaceRect" presStyleCnt="0"/>
      <dgm:spPr/>
    </dgm:pt>
    <dgm:pt modelId="{C8C38919-2640-4EF9-B165-314DEE8BBD88}" type="pres">
      <dgm:prSet presAssocID="{AB74C2C9-C277-49B3-81AE-9AB42E878531}" presName="parTx" presStyleLbl="revTx" presStyleIdx="1" presStyleCnt="2">
        <dgm:presLayoutVars>
          <dgm:chMax val="0"/>
          <dgm:chPref val="0"/>
        </dgm:presLayoutVars>
      </dgm:prSet>
      <dgm:spPr/>
    </dgm:pt>
  </dgm:ptLst>
  <dgm:cxnLst>
    <dgm:cxn modelId="{B567BFAA-536C-4C14-BB3E-FB93E77BB1C5}" srcId="{12C50FE8-9AA7-44BF-942E-0EAC7251D927}" destId="{37F0F563-4358-4D43-9146-A31B60653CFF}" srcOrd="0" destOrd="0" parTransId="{A3663CBA-66F5-42BA-8BE8-B3FA5DB80E79}" sibTransId="{886F5C24-021C-4E84-A226-29535CC81704}"/>
    <dgm:cxn modelId="{02F0E5B5-18AE-4CEE-B54D-8F8F51D4AD39}" type="presOf" srcId="{37F0F563-4358-4D43-9146-A31B60653CFF}" destId="{3BCF2789-5572-49EC-B1CC-7FF179272322}" srcOrd="0" destOrd="0" presId="urn:microsoft.com/office/officeart/2018/2/layout/IconVerticalSolidList"/>
    <dgm:cxn modelId="{BF5762C7-D205-4E6D-8AC8-B6509D62E7D9}" type="presOf" srcId="{12C50FE8-9AA7-44BF-942E-0EAC7251D927}" destId="{2C15E735-AAFF-47EA-A110-ED9E334EC5A4}" srcOrd="0" destOrd="0" presId="urn:microsoft.com/office/officeart/2018/2/layout/IconVerticalSolidList"/>
    <dgm:cxn modelId="{70D248CD-5D1F-4650-B4A5-A4280068FD59}" srcId="{12C50FE8-9AA7-44BF-942E-0EAC7251D927}" destId="{AB74C2C9-C277-49B3-81AE-9AB42E878531}" srcOrd="1" destOrd="0" parTransId="{84AA5037-EE2F-4D0B-8931-9ED1EA92E496}" sibTransId="{CA59152F-F557-4FF7-B834-348750D8C376}"/>
    <dgm:cxn modelId="{7781ACDB-2AD0-4A73-AB93-B5601BA2C0F8}" type="presOf" srcId="{AB74C2C9-C277-49B3-81AE-9AB42E878531}" destId="{C8C38919-2640-4EF9-B165-314DEE8BBD88}" srcOrd="0" destOrd="0" presId="urn:microsoft.com/office/officeart/2018/2/layout/IconVerticalSolidList"/>
    <dgm:cxn modelId="{08DF4AB4-5857-4A37-A2FB-C45C677C9BE5}" type="presParOf" srcId="{2C15E735-AAFF-47EA-A110-ED9E334EC5A4}" destId="{B8159ED4-DFFF-4E62-8371-BA8B2835B078}" srcOrd="0" destOrd="0" presId="urn:microsoft.com/office/officeart/2018/2/layout/IconVerticalSolidList"/>
    <dgm:cxn modelId="{AA3CF943-D119-43A6-B836-0B88B5355451}" type="presParOf" srcId="{B8159ED4-DFFF-4E62-8371-BA8B2835B078}" destId="{612006EB-F741-4C72-9BE7-BEDB6D3B71C3}" srcOrd="0" destOrd="0" presId="urn:microsoft.com/office/officeart/2018/2/layout/IconVerticalSolidList"/>
    <dgm:cxn modelId="{8A6E44A2-319B-4225-8AFE-034DE10DC943}" type="presParOf" srcId="{B8159ED4-DFFF-4E62-8371-BA8B2835B078}" destId="{5A472C89-4754-458E-80E8-B7843025DC6F}" srcOrd="1" destOrd="0" presId="urn:microsoft.com/office/officeart/2018/2/layout/IconVerticalSolidList"/>
    <dgm:cxn modelId="{2250E66A-7A09-48BF-BE63-0642341A5759}" type="presParOf" srcId="{B8159ED4-DFFF-4E62-8371-BA8B2835B078}" destId="{F0812406-F174-41E0-816E-391262B059BA}" srcOrd="2" destOrd="0" presId="urn:microsoft.com/office/officeart/2018/2/layout/IconVerticalSolidList"/>
    <dgm:cxn modelId="{E41478A5-83A6-4947-861D-D858D0A2EBFE}" type="presParOf" srcId="{B8159ED4-DFFF-4E62-8371-BA8B2835B078}" destId="{3BCF2789-5572-49EC-B1CC-7FF179272322}" srcOrd="3" destOrd="0" presId="urn:microsoft.com/office/officeart/2018/2/layout/IconVerticalSolidList"/>
    <dgm:cxn modelId="{3B14FAE0-AC46-4013-A480-F9CDBE6D72F4}" type="presParOf" srcId="{2C15E735-AAFF-47EA-A110-ED9E334EC5A4}" destId="{2E497042-9234-4C05-AEF0-32E8DD8E2DBD}" srcOrd="1" destOrd="0" presId="urn:microsoft.com/office/officeart/2018/2/layout/IconVerticalSolidList"/>
    <dgm:cxn modelId="{1C1BFBFF-978D-4469-AED5-FA528BEF2E7B}" type="presParOf" srcId="{2C15E735-AAFF-47EA-A110-ED9E334EC5A4}" destId="{15C6C7C7-7104-423A-A898-E34C00FCF974}" srcOrd="2" destOrd="0" presId="urn:microsoft.com/office/officeart/2018/2/layout/IconVerticalSolidList"/>
    <dgm:cxn modelId="{EFEFF58D-76FF-4FD6-B0CA-E38E2D1662EF}" type="presParOf" srcId="{15C6C7C7-7104-423A-A898-E34C00FCF974}" destId="{D1000165-037C-47A9-B3A5-45BFEE213027}" srcOrd="0" destOrd="0" presId="urn:microsoft.com/office/officeart/2018/2/layout/IconVerticalSolidList"/>
    <dgm:cxn modelId="{2F6E9789-98C7-415B-A4F4-1F98DAC3B3E4}" type="presParOf" srcId="{15C6C7C7-7104-423A-A898-E34C00FCF974}" destId="{80DE7EB5-01A2-4E75-BF3B-DE012F0068A2}" srcOrd="1" destOrd="0" presId="urn:microsoft.com/office/officeart/2018/2/layout/IconVerticalSolidList"/>
    <dgm:cxn modelId="{2C766CAF-9E2F-45B7-836B-0D3928140388}" type="presParOf" srcId="{15C6C7C7-7104-423A-A898-E34C00FCF974}" destId="{9CE14881-9400-449E-8AF4-EDDB4A45D954}" srcOrd="2" destOrd="0" presId="urn:microsoft.com/office/officeart/2018/2/layout/IconVerticalSolidList"/>
    <dgm:cxn modelId="{CAF3F013-B467-4CE2-BEFC-F1FBF55A85C6}" type="presParOf" srcId="{15C6C7C7-7104-423A-A898-E34C00FCF974}" destId="{C8C38919-2640-4EF9-B165-314DEE8BBD8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717D51-2903-43F6-A5B2-5A06B0087B69}"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2169580D-8873-43C5-94B4-3A379854A53C}">
      <dgm:prSet/>
      <dgm:spPr/>
      <dgm:t>
        <a:bodyPr/>
        <a:lstStyle/>
        <a:p>
          <a:pPr>
            <a:lnSpc>
              <a:spcPct val="100000"/>
            </a:lnSpc>
          </a:pPr>
          <a:r>
            <a:rPr lang="en-US"/>
            <a:t>Night operations can affect an aircraft command­er's ability to maintain a steady position over the target area. </a:t>
          </a:r>
        </a:p>
      </dgm:t>
    </dgm:pt>
    <dgm:pt modelId="{985F2079-0344-45B4-B01F-3C9B642D9A1E}" type="parTrans" cxnId="{E70BDF2A-3FE8-49E1-830F-E9F551615FEF}">
      <dgm:prSet/>
      <dgm:spPr/>
      <dgm:t>
        <a:bodyPr/>
        <a:lstStyle/>
        <a:p>
          <a:endParaRPr lang="en-US"/>
        </a:p>
      </dgm:t>
    </dgm:pt>
    <dgm:pt modelId="{0BA9CDEB-2327-4F27-AC0F-2F7B80D96FAA}" type="sibTrans" cxnId="{E70BDF2A-3FE8-49E1-830F-E9F551615FEF}">
      <dgm:prSet/>
      <dgm:spPr/>
      <dgm:t>
        <a:bodyPr/>
        <a:lstStyle/>
        <a:p>
          <a:endParaRPr lang="en-US"/>
        </a:p>
      </dgm:t>
    </dgm:pt>
    <dgm:pt modelId="{1800F732-10BA-4A90-A6A9-FDFBE93C9D40}">
      <dgm:prSet/>
      <dgm:spPr/>
      <dgm:t>
        <a:bodyPr/>
        <a:lstStyle/>
        <a:p>
          <a:pPr>
            <a:lnSpc>
              <a:spcPct val="100000"/>
            </a:lnSpc>
          </a:pPr>
          <a:r>
            <a:rPr lang="en-US"/>
            <a:t>They also challenge the rope master's ability to maintain control of ropers during the conduct of a rescue</a:t>
          </a:r>
        </a:p>
      </dgm:t>
    </dgm:pt>
    <dgm:pt modelId="{968A3387-AAAB-45C9-875E-7B4895F499AA}" type="parTrans" cxnId="{2F95C7D3-22AB-470E-947E-BF9CA3E89194}">
      <dgm:prSet/>
      <dgm:spPr/>
      <dgm:t>
        <a:bodyPr/>
        <a:lstStyle/>
        <a:p>
          <a:endParaRPr lang="en-US"/>
        </a:p>
      </dgm:t>
    </dgm:pt>
    <dgm:pt modelId="{B00094A2-22E2-4A6C-8E24-1ACD1DB7667F}" type="sibTrans" cxnId="{2F95C7D3-22AB-470E-947E-BF9CA3E89194}">
      <dgm:prSet/>
      <dgm:spPr/>
      <dgm:t>
        <a:bodyPr/>
        <a:lstStyle/>
        <a:p>
          <a:endParaRPr lang="en-US"/>
        </a:p>
      </dgm:t>
    </dgm:pt>
    <dgm:pt modelId="{720DCC31-957E-46B2-AEC4-29BDA471AE09}">
      <dgm:prSet/>
      <dgm:spPr/>
      <dgm:t>
        <a:bodyPr/>
        <a:lstStyle/>
        <a:p>
          <a:pPr>
            <a:lnSpc>
              <a:spcPct val="100000"/>
            </a:lnSpc>
          </a:pPr>
          <a:r>
            <a:rPr lang="en-US"/>
            <a:t>During nighttime opera­tions, the aircrew wears night vision devices (NVDs) as directed by current policy.</a:t>
          </a:r>
        </a:p>
      </dgm:t>
    </dgm:pt>
    <dgm:pt modelId="{21EFD77D-9A40-463D-89F1-EC61AC40FA0A}" type="parTrans" cxnId="{37EEB750-07F4-4417-9416-685DB56B095E}">
      <dgm:prSet/>
      <dgm:spPr/>
      <dgm:t>
        <a:bodyPr/>
        <a:lstStyle/>
        <a:p>
          <a:endParaRPr lang="en-US"/>
        </a:p>
      </dgm:t>
    </dgm:pt>
    <dgm:pt modelId="{84A4AD03-611C-43B1-945B-48EBF8225400}" type="sibTrans" cxnId="{37EEB750-07F4-4417-9416-685DB56B095E}">
      <dgm:prSet/>
      <dgm:spPr/>
      <dgm:t>
        <a:bodyPr/>
        <a:lstStyle/>
        <a:p>
          <a:endParaRPr lang="en-US"/>
        </a:p>
      </dgm:t>
    </dgm:pt>
    <dgm:pt modelId="{45A6B123-B75D-4004-BBFB-232588EB5C5B}" type="pres">
      <dgm:prSet presAssocID="{0C717D51-2903-43F6-A5B2-5A06B0087B69}" presName="root" presStyleCnt="0">
        <dgm:presLayoutVars>
          <dgm:dir/>
          <dgm:resizeHandles val="exact"/>
        </dgm:presLayoutVars>
      </dgm:prSet>
      <dgm:spPr/>
    </dgm:pt>
    <dgm:pt modelId="{B04A3B33-C785-43D3-A462-04C452020541}" type="pres">
      <dgm:prSet presAssocID="{2169580D-8873-43C5-94B4-3A379854A53C}" presName="compNode" presStyleCnt="0"/>
      <dgm:spPr/>
    </dgm:pt>
    <dgm:pt modelId="{E27B2408-D5AC-495A-9D1D-8D2FD93296E7}" type="pres">
      <dgm:prSet presAssocID="{2169580D-8873-43C5-94B4-3A379854A53C}" presName="bgRect" presStyleLbl="bgShp" presStyleIdx="0" presStyleCnt="3"/>
      <dgm:spPr/>
    </dgm:pt>
    <dgm:pt modelId="{4736930F-AB5D-428D-812E-5D8CC86B2CEA}" type="pres">
      <dgm:prSet presAssocID="{2169580D-8873-43C5-94B4-3A379854A53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lot"/>
        </a:ext>
      </dgm:extLst>
    </dgm:pt>
    <dgm:pt modelId="{84EB5230-5EDD-4982-B8F7-C189530C2057}" type="pres">
      <dgm:prSet presAssocID="{2169580D-8873-43C5-94B4-3A379854A53C}" presName="spaceRect" presStyleCnt="0"/>
      <dgm:spPr/>
    </dgm:pt>
    <dgm:pt modelId="{33C39DA2-5A9C-4D89-B459-A8A99B18DE90}" type="pres">
      <dgm:prSet presAssocID="{2169580D-8873-43C5-94B4-3A379854A53C}" presName="parTx" presStyleLbl="revTx" presStyleIdx="0" presStyleCnt="3">
        <dgm:presLayoutVars>
          <dgm:chMax val="0"/>
          <dgm:chPref val="0"/>
        </dgm:presLayoutVars>
      </dgm:prSet>
      <dgm:spPr/>
    </dgm:pt>
    <dgm:pt modelId="{C1920517-0B7F-493C-ADB5-B057B47CA85C}" type="pres">
      <dgm:prSet presAssocID="{0BA9CDEB-2327-4F27-AC0F-2F7B80D96FAA}" presName="sibTrans" presStyleCnt="0"/>
      <dgm:spPr/>
    </dgm:pt>
    <dgm:pt modelId="{04256122-CFED-4AE2-8643-CB188ACE7E3D}" type="pres">
      <dgm:prSet presAssocID="{1800F732-10BA-4A90-A6A9-FDFBE93C9D40}" presName="compNode" presStyleCnt="0"/>
      <dgm:spPr/>
    </dgm:pt>
    <dgm:pt modelId="{C2BA6E4F-479E-4D48-ACCF-286F92B4D79B}" type="pres">
      <dgm:prSet presAssocID="{1800F732-10BA-4A90-A6A9-FDFBE93C9D40}" presName="bgRect" presStyleLbl="bgShp" presStyleIdx="1" presStyleCnt="3"/>
      <dgm:spPr/>
    </dgm:pt>
    <dgm:pt modelId="{B63DC98B-42C1-4B6A-9A26-AC6B7D2F0A6F}" type="pres">
      <dgm:prSet presAssocID="{1800F732-10BA-4A90-A6A9-FDFBE93C9D4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fighter"/>
        </a:ext>
      </dgm:extLst>
    </dgm:pt>
    <dgm:pt modelId="{7EDFF754-9B0D-429C-9D4C-8592B679D8E8}" type="pres">
      <dgm:prSet presAssocID="{1800F732-10BA-4A90-A6A9-FDFBE93C9D40}" presName="spaceRect" presStyleCnt="0"/>
      <dgm:spPr/>
    </dgm:pt>
    <dgm:pt modelId="{03292411-EBA6-4BE4-A6C7-977DD39C29A6}" type="pres">
      <dgm:prSet presAssocID="{1800F732-10BA-4A90-A6A9-FDFBE93C9D40}" presName="parTx" presStyleLbl="revTx" presStyleIdx="1" presStyleCnt="3">
        <dgm:presLayoutVars>
          <dgm:chMax val="0"/>
          <dgm:chPref val="0"/>
        </dgm:presLayoutVars>
      </dgm:prSet>
      <dgm:spPr/>
    </dgm:pt>
    <dgm:pt modelId="{67EEF586-BFD3-45CC-826A-5ABF4A92DF7E}" type="pres">
      <dgm:prSet presAssocID="{B00094A2-22E2-4A6C-8E24-1ACD1DB7667F}" presName="sibTrans" presStyleCnt="0"/>
      <dgm:spPr/>
    </dgm:pt>
    <dgm:pt modelId="{C8E7AFB0-1A31-47BD-B9DE-38F24336806A}" type="pres">
      <dgm:prSet presAssocID="{720DCC31-957E-46B2-AEC4-29BDA471AE09}" presName="compNode" presStyleCnt="0"/>
      <dgm:spPr/>
    </dgm:pt>
    <dgm:pt modelId="{954B4E64-D712-41CF-9A7D-05EBBB81F00C}" type="pres">
      <dgm:prSet presAssocID="{720DCC31-957E-46B2-AEC4-29BDA471AE09}" presName="bgRect" presStyleLbl="bgShp" presStyleIdx="2" presStyleCnt="3"/>
      <dgm:spPr/>
    </dgm:pt>
    <dgm:pt modelId="{51C586CA-8B29-4656-9F61-D3348EC7EBCC}" type="pres">
      <dgm:prSet presAssocID="{720DCC31-957E-46B2-AEC4-29BDA471AE0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nset scene"/>
        </a:ext>
      </dgm:extLst>
    </dgm:pt>
    <dgm:pt modelId="{6852ED21-E703-4DA4-AD08-E36879B4E526}" type="pres">
      <dgm:prSet presAssocID="{720DCC31-957E-46B2-AEC4-29BDA471AE09}" presName="spaceRect" presStyleCnt="0"/>
      <dgm:spPr/>
    </dgm:pt>
    <dgm:pt modelId="{C074F3E2-B89D-413E-8900-1F012D806428}" type="pres">
      <dgm:prSet presAssocID="{720DCC31-957E-46B2-AEC4-29BDA471AE09}" presName="parTx" presStyleLbl="revTx" presStyleIdx="2" presStyleCnt="3">
        <dgm:presLayoutVars>
          <dgm:chMax val="0"/>
          <dgm:chPref val="0"/>
        </dgm:presLayoutVars>
      </dgm:prSet>
      <dgm:spPr/>
    </dgm:pt>
  </dgm:ptLst>
  <dgm:cxnLst>
    <dgm:cxn modelId="{1B53C10B-88B0-45EE-BDF1-69EA1EC89C82}" type="presOf" srcId="{2169580D-8873-43C5-94B4-3A379854A53C}" destId="{33C39DA2-5A9C-4D89-B459-A8A99B18DE90}" srcOrd="0" destOrd="0" presId="urn:microsoft.com/office/officeart/2018/2/layout/IconVerticalSolidList"/>
    <dgm:cxn modelId="{B772DC0B-DBB4-4BC6-A909-A8C90FDA9521}" type="presOf" srcId="{0C717D51-2903-43F6-A5B2-5A06B0087B69}" destId="{45A6B123-B75D-4004-BBFB-232588EB5C5B}" srcOrd="0" destOrd="0" presId="urn:microsoft.com/office/officeart/2018/2/layout/IconVerticalSolidList"/>
    <dgm:cxn modelId="{E70BDF2A-3FE8-49E1-830F-E9F551615FEF}" srcId="{0C717D51-2903-43F6-A5B2-5A06B0087B69}" destId="{2169580D-8873-43C5-94B4-3A379854A53C}" srcOrd="0" destOrd="0" parTransId="{985F2079-0344-45B4-B01F-3C9B642D9A1E}" sibTransId="{0BA9CDEB-2327-4F27-AC0F-2F7B80D96FAA}"/>
    <dgm:cxn modelId="{37EEB750-07F4-4417-9416-685DB56B095E}" srcId="{0C717D51-2903-43F6-A5B2-5A06B0087B69}" destId="{720DCC31-957E-46B2-AEC4-29BDA471AE09}" srcOrd="2" destOrd="0" parTransId="{21EFD77D-9A40-463D-89F1-EC61AC40FA0A}" sibTransId="{84A4AD03-611C-43B1-945B-48EBF8225400}"/>
    <dgm:cxn modelId="{B3D9F297-7C52-4252-96D9-BFE81A16E201}" type="presOf" srcId="{720DCC31-957E-46B2-AEC4-29BDA471AE09}" destId="{C074F3E2-B89D-413E-8900-1F012D806428}" srcOrd="0" destOrd="0" presId="urn:microsoft.com/office/officeart/2018/2/layout/IconVerticalSolidList"/>
    <dgm:cxn modelId="{2F95C7D3-22AB-470E-947E-BF9CA3E89194}" srcId="{0C717D51-2903-43F6-A5B2-5A06B0087B69}" destId="{1800F732-10BA-4A90-A6A9-FDFBE93C9D40}" srcOrd="1" destOrd="0" parTransId="{968A3387-AAAB-45C9-875E-7B4895F499AA}" sibTransId="{B00094A2-22E2-4A6C-8E24-1ACD1DB7667F}"/>
    <dgm:cxn modelId="{4EF38FF8-A46E-437E-AE8F-6FC3A28A055A}" type="presOf" srcId="{1800F732-10BA-4A90-A6A9-FDFBE93C9D40}" destId="{03292411-EBA6-4BE4-A6C7-977DD39C29A6}" srcOrd="0" destOrd="0" presId="urn:microsoft.com/office/officeart/2018/2/layout/IconVerticalSolidList"/>
    <dgm:cxn modelId="{A2BEF235-B33F-4B1D-9F55-5D39DCB51BFD}" type="presParOf" srcId="{45A6B123-B75D-4004-BBFB-232588EB5C5B}" destId="{B04A3B33-C785-43D3-A462-04C452020541}" srcOrd="0" destOrd="0" presId="urn:microsoft.com/office/officeart/2018/2/layout/IconVerticalSolidList"/>
    <dgm:cxn modelId="{5A4F6A13-E1AC-4E53-883B-C66FB2B39133}" type="presParOf" srcId="{B04A3B33-C785-43D3-A462-04C452020541}" destId="{E27B2408-D5AC-495A-9D1D-8D2FD93296E7}" srcOrd="0" destOrd="0" presId="urn:microsoft.com/office/officeart/2018/2/layout/IconVerticalSolidList"/>
    <dgm:cxn modelId="{4B754D8F-828E-4DD3-9CD2-3169CACC10DF}" type="presParOf" srcId="{B04A3B33-C785-43D3-A462-04C452020541}" destId="{4736930F-AB5D-428D-812E-5D8CC86B2CEA}" srcOrd="1" destOrd="0" presId="urn:microsoft.com/office/officeart/2018/2/layout/IconVerticalSolidList"/>
    <dgm:cxn modelId="{112C74A8-5069-445D-B782-E6A70006C6F0}" type="presParOf" srcId="{B04A3B33-C785-43D3-A462-04C452020541}" destId="{84EB5230-5EDD-4982-B8F7-C189530C2057}" srcOrd="2" destOrd="0" presId="urn:microsoft.com/office/officeart/2018/2/layout/IconVerticalSolidList"/>
    <dgm:cxn modelId="{CCDB5BC6-05F7-43F6-84DA-54364CDDE5B4}" type="presParOf" srcId="{B04A3B33-C785-43D3-A462-04C452020541}" destId="{33C39DA2-5A9C-4D89-B459-A8A99B18DE90}" srcOrd="3" destOrd="0" presId="urn:microsoft.com/office/officeart/2018/2/layout/IconVerticalSolidList"/>
    <dgm:cxn modelId="{C6C1C577-D47F-4CCC-B85B-46A43995EBF6}" type="presParOf" srcId="{45A6B123-B75D-4004-BBFB-232588EB5C5B}" destId="{C1920517-0B7F-493C-ADB5-B057B47CA85C}" srcOrd="1" destOrd="0" presId="urn:microsoft.com/office/officeart/2018/2/layout/IconVerticalSolidList"/>
    <dgm:cxn modelId="{F3691805-5492-48B8-B93B-2F3F219283F4}" type="presParOf" srcId="{45A6B123-B75D-4004-BBFB-232588EB5C5B}" destId="{04256122-CFED-4AE2-8643-CB188ACE7E3D}" srcOrd="2" destOrd="0" presId="urn:microsoft.com/office/officeart/2018/2/layout/IconVerticalSolidList"/>
    <dgm:cxn modelId="{F45B9848-3655-44FE-BCE3-B02C92F1980C}" type="presParOf" srcId="{04256122-CFED-4AE2-8643-CB188ACE7E3D}" destId="{C2BA6E4F-479E-4D48-ACCF-286F92B4D79B}" srcOrd="0" destOrd="0" presId="urn:microsoft.com/office/officeart/2018/2/layout/IconVerticalSolidList"/>
    <dgm:cxn modelId="{FD454B36-EFD0-4B81-9206-D9EFAC682089}" type="presParOf" srcId="{04256122-CFED-4AE2-8643-CB188ACE7E3D}" destId="{B63DC98B-42C1-4B6A-9A26-AC6B7D2F0A6F}" srcOrd="1" destOrd="0" presId="urn:microsoft.com/office/officeart/2018/2/layout/IconVerticalSolidList"/>
    <dgm:cxn modelId="{B022DCF3-AFDA-4C25-B929-054F6E328A71}" type="presParOf" srcId="{04256122-CFED-4AE2-8643-CB188ACE7E3D}" destId="{7EDFF754-9B0D-429C-9D4C-8592B679D8E8}" srcOrd="2" destOrd="0" presId="urn:microsoft.com/office/officeart/2018/2/layout/IconVerticalSolidList"/>
    <dgm:cxn modelId="{96D65C5E-2E7F-4F22-9E04-4021A13D64D9}" type="presParOf" srcId="{04256122-CFED-4AE2-8643-CB188ACE7E3D}" destId="{03292411-EBA6-4BE4-A6C7-977DD39C29A6}" srcOrd="3" destOrd="0" presId="urn:microsoft.com/office/officeart/2018/2/layout/IconVerticalSolidList"/>
    <dgm:cxn modelId="{4D692E42-E389-4957-A0BE-C04DCFCDAC1A}" type="presParOf" srcId="{45A6B123-B75D-4004-BBFB-232588EB5C5B}" destId="{67EEF586-BFD3-45CC-826A-5ABF4A92DF7E}" srcOrd="3" destOrd="0" presId="urn:microsoft.com/office/officeart/2018/2/layout/IconVerticalSolidList"/>
    <dgm:cxn modelId="{78568166-59FC-4FB8-B863-2046A8E81A39}" type="presParOf" srcId="{45A6B123-B75D-4004-BBFB-232588EB5C5B}" destId="{C8E7AFB0-1A31-47BD-B9DE-38F24336806A}" srcOrd="4" destOrd="0" presId="urn:microsoft.com/office/officeart/2018/2/layout/IconVerticalSolidList"/>
    <dgm:cxn modelId="{D6A96B7C-EA91-49B9-8ED6-B52813F2E469}" type="presParOf" srcId="{C8E7AFB0-1A31-47BD-B9DE-38F24336806A}" destId="{954B4E64-D712-41CF-9A7D-05EBBB81F00C}" srcOrd="0" destOrd="0" presId="urn:microsoft.com/office/officeart/2018/2/layout/IconVerticalSolidList"/>
    <dgm:cxn modelId="{ED7BD4AF-A44F-447B-83D7-8F4DE972215E}" type="presParOf" srcId="{C8E7AFB0-1A31-47BD-B9DE-38F24336806A}" destId="{51C586CA-8B29-4656-9F61-D3348EC7EBCC}" srcOrd="1" destOrd="0" presId="urn:microsoft.com/office/officeart/2018/2/layout/IconVerticalSolidList"/>
    <dgm:cxn modelId="{5C90FB02-D205-4214-8558-ABCAEF2B612E}" type="presParOf" srcId="{C8E7AFB0-1A31-47BD-B9DE-38F24336806A}" destId="{6852ED21-E703-4DA4-AD08-E36879B4E526}" srcOrd="2" destOrd="0" presId="urn:microsoft.com/office/officeart/2018/2/layout/IconVerticalSolidList"/>
    <dgm:cxn modelId="{9EAE375A-D2D1-476C-8236-8B81073BF478}" type="presParOf" srcId="{C8E7AFB0-1A31-47BD-B9DE-38F24336806A}" destId="{C074F3E2-B89D-413E-8900-1F012D80642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9CF6BD-D59B-4239-937B-0531BE639E11}"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23884E2C-0CA5-44E5-B0D7-761ABF36EF6F}">
      <dgm:prSet/>
      <dgm:spPr/>
      <dgm:t>
        <a:bodyPr/>
        <a:lstStyle/>
        <a:p>
          <a:r>
            <a:rPr lang="en-US"/>
            <a:t>Whenever possible the hatch to the door remains closed until required for use.</a:t>
          </a:r>
        </a:p>
      </dgm:t>
    </dgm:pt>
    <dgm:pt modelId="{CFB74C78-02E2-4D76-8555-C8778E883464}" type="parTrans" cxnId="{AF64EC5A-8AF4-4EF2-A888-562A0547A060}">
      <dgm:prSet/>
      <dgm:spPr/>
      <dgm:t>
        <a:bodyPr/>
        <a:lstStyle/>
        <a:p>
          <a:endParaRPr lang="en-US"/>
        </a:p>
      </dgm:t>
    </dgm:pt>
    <dgm:pt modelId="{6182DF7C-1433-486D-BC7D-2C91155C1605}" type="sibTrans" cxnId="{AF64EC5A-8AF4-4EF2-A888-562A0547A060}">
      <dgm:prSet/>
      <dgm:spPr/>
      <dgm:t>
        <a:bodyPr/>
        <a:lstStyle/>
        <a:p>
          <a:endParaRPr lang="en-US"/>
        </a:p>
      </dgm:t>
    </dgm:pt>
    <dgm:pt modelId="{A9782740-B90D-4B85-8210-E150D3A1EAEC}">
      <dgm:prSet/>
      <dgm:spPr/>
      <dgm:t>
        <a:bodyPr/>
        <a:lstStyle/>
        <a:p>
          <a:r>
            <a:rPr lang="en-US"/>
            <a:t>A qualified rope master will be located at each rope station to ensure safety.</a:t>
          </a:r>
        </a:p>
      </dgm:t>
    </dgm:pt>
    <dgm:pt modelId="{C7D82BD0-D415-4488-9B87-0E2C21B55E67}" type="parTrans" cxnId="{44455E1D-2739-479C-B35B-071519C056DD}">
      <dgm:prSet/>
      <dgm:spPr/>
      <dgm:t>
        <a:bodyPr/>
        <a:lstStyle/>
        <a:p>
          <a:endParaRPr lang="en-US"/>
        </a:p>
      </dgm:t>
    </dgm:pt>
    <dgm:pt modelId="{2C2D4ECB-1FDF-4CE4-8039-E6B5402B715A}" type="sibTrans" cxnId="{44455E1D-2739-479C-B35B-071519C056DD}">
      <dgm:prSet/>
      <dgm:spPr/>
      <dgm:t>
        <a:bodyPr/>
        <a:lstStyle/>
        <a:p>
          <a:endParaRPr lang="en-US"/>
        </a:p>
      </dgm:t>
    </dgm:pt>
    <dgm:pt modelId="{D388B165-F544-414E-B4A7-C682D6C11C4F}" type="pres">
      <dgm:prSet presAssocID="{3B9CF6BD-D59B-4239-937B-0531BE639E11}" presName="outerComposite" presStyleCnt="0">
        <dgm:presLayoutVars>
          <dgm:chMax val="5"/>
          <dgm:dir/>
          <dgm:resizeHandles val="exact"/>
        </dgm:presLayoutVars>
      </dgm:prSet>
      <dgm:spPr/>
    </dgm:pt>
    <dgm:pt modelId="{C97F72D8-59A8-4844-8810-42E41F74C0B1}" type="pres">
      <dgm:prSet presAssocID="{3B9CF6BD-D59B-4239-937B-0531BE639E11}" presName="dummyMaxCanvas" presStyleCnt="0">
        <dgm:presLayoutVars/>
      </dgm:prSet>
      <dgm:spPr/>
    </dgm:pt>
    <dgm:pt modelId="{556E4974-0009-41DF-8BBC-83CE307C0B4E}" type="pres">
      <dgm:prSet presAssocID="{3B9CF6BD-D59B-4239-937B-0531BE639E11}" presName="TwoNodes_1" presStyleLbl="node1" presStyleIdx="0" presStyleCnt="2">
        <dgm:presLayoutVars>
          <dgm:bulletEnabled val="1"/>
        </dgm:presLayoutVars>
      </dgm:prSet>
      <dgm:spPr/>
    </dgm:pt>
    <dgm:pt modelId="{B6EC794D-7167-4FE4-B401-87BF873B3F50}" type="pres">
      <dgm:prSet presAssocID="{3B9CF6BD-D59B-4239-937B-0531BE639E11}" presName="TwoNodes_2" presStyleLbl="node1" presStyleIdx="1" presStyleCnt="2">
        <dgm:presLayoutVars>
          <dgm:bulletEnabled val="1"/>
        </dgm:presLayoutVars>
      </dgm:prSet>
      <dgm:spPr/>
    </dgm:pt>
    <dgm:pt modelId="{4E0B6E72-D7C8-435C-BC58-622586953F2C}" type="pres">
      <dgm:prSet presAssocID="{3B9CF6BD-D59B-4239-937B-0531BE639E11}" presName="TwoConn_1-2" presStyleLbl="fgAccFollowNode1" presStyleIdx="0" presStyleCnt="1">
        <dgm:presLayoutVars>
          <dgm:bulletEnabled val="1"/>
        </dgm:presLayoutVars>
      </dgm:prSet>
      <dgm:spPr/>
    </dgm:pt>
    <dgm:pt modelId="{49DC2BF5-48BC-4D26-9BFD-94AB18601C19}" type="pres">
      <dgm:prSet presAssocID="{3B9CF6BD-D59B-4239-937B-0531BE639E11}" presName="TwoNodes_1_text" presStyleLbl="node1" presStyleIdx="1" presStyleCnt="2">
        <dgm:presLayoutVars>
          <dgm:bulletEnabled val="1"/>
        </dgm:presLayoutVars>
      </dgm:prSet>
      <dgm:spPr/>
    </dgm:pt>
    <dgm:pt modelId="{F5B942DD-7BFC-4101-9EAF-87D6E62EDEF8}" type="pres">
      <dgm:prSet presAssocID="{3B9CF6BD-D59B-4239-937B-0531BE639E11}" presName="TwoNodes_2_text" presStyleLbl="node1" presStyleIdx="1" presStyleCnt="2">
        <dgm:presLayoutVars>
          <dgm:bulletEnabled val="1"/>
        </dgm:presLayoutVars>
      </dgm:prSet>
      <dgm:spPr/>
    </dgm:pt>
  </dgm:ptLst>
  <dgm:cxnLst>
    <dgm:cxn modelId="{44455E1D-2739-479C-B35B-071519C056DD}" srcId="{3B9CF6BD-D59B-4239-937B-0531BE639E11}" destId="{A9782740-B90D-4B85-8210-E150D3A1EAEC}" srcOrd="1" destOrd="0" parTransId="{C7D82BD0-D415-4488-9B87-0E2C21B55E67}" sibTransId="{2C2D4ECB-1FDF-4CE4-8039-E6B5402B715A}"/>
    <dgm:cxn modelId="{AF64EC5A-8AF4-4EF2-A888-562A0547A060}" srcId="{3B9CF6BD-D59B-4239-937B-0531BE639E11}" destId="{23884E2C-0CA5-44E5-B0D7-761ABF36EF6F}" srcOrd="0" destOrd="0" parTransId="{CFB74C78-02E2-4D76-8555-C8778E883464}" sibTransId="{6182DF7C-1433-486D-BC7D-2C91155C1605}"/>
    <dgm:cxn modelId="{43BA1F96-D649-4AD1-809A-60F1E56D2D32}" type="presOf" srcId="{23884E2C-0CA5-44E5-B0D7-761ABF36EF6F}" destId="{556E4974-0009-41DF-8BBC-83CE307C0B4E}" srcOrd="0" destOrd="0" presId="urn:microsoft.com/office/officeart/2005/8/layout/vProcess5"/>
    <dgm:cxn modelId="{32445B9A-96F4-414B-9F98-122F4FCF7E6C}" type="presOf" srcId="{A9782740-B90D-4B85-8210-E150D3A1EAEC}" destId="{B6EC794D-7167-4FE4-B401-87BF873B3F50}" srcOrd="0" destOrd="0" presId="urn:microsoft.com/office/officeart/2005/8/layout/vProcess5"/>
    <dgm:cxn modelId="{DFFE0ECF-ACD2-4B47-9CAA-D366EE22555F}" type="presOf" srcId="{23884E2C-0CA5-44E5-B0D7-761ABF36EF6F}" destId="{49DC2BF5-48BC-4D26-9BFD-94AB18601C19}" srcOrd="1" destOrd="0" presId="urn:microsoft.com/office/officeart/2005/8/layout/vProcess5"/>
    <dgm:cxn modelId="{C0B2D8E1-208D-425D-936D-CA5A1CDFF1E6}" type="presOf" srcId="{3B9CF6BD-D59B-4239-937B-0531BE639E11}" destId="{D388B165-F544-414E-B4A7-C682D6C11C4F}" srcOrd="0" destOrd="0" presId="urn:microsoft.com/office/officeart/2005/8/layout/vProcess5"/>
    <dgm:cxn modelId="{A88EF7E9-3D52-4664-894D-447828E45692}" type="presOf" srcId="{A9782740-B90D-4B85-8210-E150D3A1EAEC}" destId="{F5B942DD-7BFC-4101-9EAF-87D6E62EDEF8}" srcOrd="1" destOrd="0" presId="urn:microsoft.com/office/officeart/2005/8/layout/vProcess5"/>
    <dgm:cxn modelId="{5935A8FA-F340-4EB4-AB2A-288971C1E987}" type="presOf" srcId="{6182DF7C-1433-486D-BC7D-2C91155C1605}" destId="{4E0B6E72-D7C8-435C-BC58-622586953F2C}" srcOrd="0" destOrd="0" presId="urn:microsoft.com/office/officeart/2005/8/layout/vProcess5"/>
    <dgm:cxn modelId="{017A4A4C-2AB7-4A6E-B491-E0B92B039BDF}" type="presParOf" srcId="{D388B165-F544-414E-B4A7-C682D6C11C4F}" destId="{C97F72D8-59A8-4844-8810-42E41F74C0B1}" srcOrd="0" destOrd="0" presId="urn:microsoft.com/office/officeart/2005/8/layout/vProcess5"/>
    <dgm:cxn modelId="{5010E0F4-B1B7-4A31-8A81-3CE9B5031C5B}" type="presParOf" srcId="{D388B165-F544-414E-B4A7-C682D6C11C4F}" destId="{556E4974-0009-41DF-8BBC-83CE307C0B4E}" srcOrd="1" destOrd="0" presId="urn:microsoft.com/office/officeart/2005/8/layout/vProcess5"/>
    <dgm:cxn modelId="{BAD75A93-E4C8-4DA4-A688-DD21FFE6B5FD}" type="presParOf" srcId="{D388B165-F544-414E-B4A7-C682D6C11C4F}" destId="{B6EC794D-7167-4FE4-B401-87BF873B3F50}" srcOrd="2" destOrd="0" presId="urn:microsoft.com/office/officeart/2005/8/layout/vProcess5"/>
    <dgm:cxn modelId="{04DCF8FF-D085-45FD-A2BC-774E3DD7C7CE}" type="presParOf" srcId="{D388B165-F544-414E-B4A7-C682D6C11C4F}" destId="{4E0B6E72-D7C8-435C-BC58-622586953F2C}" srcOrd="3" destOrd="0" presId="urn:microsoft.com/office/officeart/2005/8/layout/vProcess5"/>
    <dgm:cxn modelId="{CFA6195B-D26A-42F0-836F-B6D3FA1A0B02}" type="presParOf" srcId="{D388B165-F544-414E-B4A7-C682D6C11C4F}" destId="{49DC2BF5-48BC-4D26-9BFD-94AB18601C19}" srcOrd="4" destOrd="0" presId="urn:microsoft.com/office/officeart/2005/8/layout/vProcess5"/>
    <dgm:cxn modelId="{EA58D155-F65F-46C7-B5E9-260A441C9CA2}" type="presParOf" srcId="{D388B165-F544-414E-B4A7-C682D6C11C4F}" destId="{F5B942DD-7BFC-4101-9EAF-87D6E62EDEF8}"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AF597F-5217-43B3-B75A-4DED5CE1C23C}"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38D44F6F-934E-4F9F-904E-6EA995B12126}">
      <dgm:prSet/>
      <dgm:spPr/>
      <dgm:t>
        <a:bodyPr/>
        <a:lstStyle/>
        <a:p>
          <a:r>
            <a:rPr lang="en-US"/>
            <a:t>The size of the helicopter affects the rotor downwash (large helicopters have greater rotor downwash than small helicopters).</a:t>
          </a:r>
        </a:p>
      </dgm:t>
    </dgm:pt>
    <dgm:pt modelId="{445DECE9-FB79-4C0D-B216-BCC16A2ABFEA}" type="parTrans" cxnId="{654DD2FB-E93D-42AE-9E98-B40E75236A5F}">
      <dgm:prSet/>
      <dgm:spPr/>
      <dgm:t>
        <a:bodyPr/>
        <a:lstStyle/>
        <a:p>
          <a:endParaRPr lang="en-US"/>
        </a:p>
      </dgm:t>
    </dgm:pt>
    <dgm:pt modelId="{8EB9D933-9395-4C4D-BAC9-FDE08D10437B}" type="sibTrans" cxnId="{654DD2FB-E93D-42AE-9E98-B40E75236A5F}">
      <dgm:prSet/>
      <dgm:spPr/>
      <dgm:t>
        <a:bodyPr/>
        <a:lstStyle/>
        <a:p>
          <a:endParaRPr lang="en-US"/>
        </a:p>
      </dgm:t>
    </dgm:pt>
    <dgm:pt modelId="{BBAA7E1E-2009-4F04-BF24-56004F837A3D}">
      <dgm:prSet/>
      <dgm:spPr/>
      <dgm:t>
        <a:bodyPr/>
        <a:lstStyle/>
        <a:p>
          <a:r>
            <a:rPr lang="en-US"/>
            <a:t>The weight of the helicopter increases the rotor downwash effect (the more weight the greater the rotor downwash ).</a:t>
          </a:r>
        </a:p>
      </dgm:t>
    </dgm:pt>
    <dgm:pt modelId="{DC2267BE-51BB-4249-A344-A729F46AF572}" type="parTrans" cxnId="{AF88D5B5-D4B5-4DC1-8491-7E236887634D}">
      <dgm:prSet/>
      <dgm:spPr/>
      <dgm:t>
        <a:bodyPr/>
        <a:lstStyle/>
        <a:p>
          <a:endParaRPr lang="en-US"/>
        </a:p>
      </dgm:t>
    </dgm:pt>
    <dgm:pt modelId="{6356B71A-903E-4B52-8572-56B0D05F8BFE}" type="sibTrans" cxnId="{AF88D5B5-D4B5-4DC1-8491-7E236887634D}">
      <dgm:prSet/>
      <dgm:spPr/>
      <dgm:t>
        <a:bodyPr/>
        <a:lstStyle/>
        <a:p>
          <a:endParaRPr lang="en-US"/>
        </a:p>
      </dgm:t>
    </dgm:pt>
    <dgm:pt modelId="{840230EC-506D-4F4F-8649-EC4C5418D6A9}" type="pres">
      <dgm:prSet presAssocID="{2DAF597F-5217-43B3-B75A-4DED5CE1C23C}" presName="hierChild1" presStyleCnt="0">
        <dgm:presLayoutVars>
          <dgm:chPref val="1"/>
          <dgm:dir/>
          <dgm:animOne val="branch"/>
          <dgm:animLvl val="lvl"/>
          <dgm:resizeHandles/>
        </dgm:presLayoutVars>
      </dgm:prSet>
      <dgm:spPr/>
    </dgm:pt>
    <dgm:pt modelId="{B570FDD2-5244-408C-98B3-DC972ED5AFE4}" type="pres">
      <dgm:prSet presAssocID="{38D44F6F-934E-4F9F-904E-6EA995B12126}" presName="hierRoot1" presStyleCnt="0"/>
      <dgm:spPr/>
    </dgm:pt>
    <dgm:pt modelId="{5FAA5E56-CE53-41AF-AABE-EFA8F3DACD9F}" type="pres">
      <dgm:prSet presAssocID="{38D44F6F-934E-4F9F-904E-6EA995B12126}" presName="composite" presStyleCnt="0"/>
      <dgm:spPr/>
    </dgm:pt>
    <dgm:pt modelId="{14C47C14-F3ED-4AB8-BBA1-35D5B1872696}" type="pres">
      <dgm:prSet presAssocID="{38D44F6F-934E-4F9F-904E-6EA995B12126}" presName="background" presStyleLbl="node0" presStyleIdx="0" presStyleCnt="2"/>
      <dgm:spPr/>
    </dgm:pt>
    <dgm:pt modelId="{AB601E07-C918-46C1-BD7A-6B3C20A99E4E}" type="pres">
      <dgm:prSet presAssocID="{38D44F6F-934E-4F9F-904E-6EA995B12126}" presName="text" presStyleLbl="fgAcc0" presStyleIdx="0" presStyleCnt="2">
        <dgm:presLayoutVars>
          <dgm:chPref val="3"/>
        </dgm:presLayoutVars>
      </dgm:prSet>
      <dgm:spPr/>
    </dgm:pt>
    <dgm:pt modelId="{A2C5781A-FCB8-4B67-9D86-43339D36C808}" type="pres">
      <dgm:prSet presAssocID="{38D44F6F-934E-4F9F-904E-6EA995B12126}" presName="hierChild2" presStyleCnt="0"/>
      <dgm:spPr/>
    </dgm:pt>
    <dgm:pt modelId="{DEB0502F-F0BC-4002-AD39-CE692C7FC6B5}" type="pres">
      <dgm:prSet presAssocID="{BBAA7E1E-2009-4F04-BF24-56004F837A3D}" presName="hierRoot1" presStyleCnt="0"/>
      <dgm:spPr/>
    </dgm:pt>
    <dgm:pt modelId="{D5257D1F-9A22-430D-983D-8B1C892E524F}" type="pres">
      <dgm:prSet presAssocID="{BBAA7E1E-2009-4F04-BF24-56004F837A3D}" presName="composite" presStyleCnt="0"/>
      <dgm:spPr/>
    </dgm:pt>
    <dgm:pt modelId="{AE9A69CC-15BB-42A6-8CBA-D2FD4120AB3B}" type="pres">
      <dgm:prSet presAssocID="{BBAA7E1E-2009-4F04-BF24-56004F837A3D}" presName="background" presStyleLbl="node0" presStyleIdx="1" presStyleCnt="2"/>
      <dgm:spPr/>
    </dgm:pt>
    <dgm:pt modelId="{3CD3D6B0-6204-4B40-9911-D0FB476DD80E}" type="pres">
      <dgm:prSet presAssocID="{BBAA7E1E-2009-4F04-BF24-56004F837A3D}" presName="text" presStyleLbl="fgAcc0" presStyleIdx="1" presStyleCnt="2">
        <dgm:presLayoutVars>
          <dgm:chPref val="3"/>
        </dgm:presLayoutVars>
      </dgm:prSet>
      <dgm:spPr/>
    </dgm:pt>
    <dgm:pt modelId="{C037C5D8-81F1-4046-BCEF-78AD89620F5B}" type="pres">
      <dgm:prSet presAssocID="{BBAA7E1E-2009-4F04-BF24-56004F837A3D}" presName="hierChild2" presStyleCnt="0"/>
      <dgm:spPr/>
    </dgm:pt>
  </dgm:ptLst>
  <dgm:cxnLst>
    <dgm:cxn modelId="{788FA731-7588-438F-810B-D27A025AAEFD}" type="presOf" srcId="{38D44F6F-934E-4F9F-904E-6EA995B12126}" destId="{AB601E07-C918-46C1-BD7A-6B3C20A99E4E}" srcOrd="0" destOrd="0" presId="urn:microsoft.com/office/officeart/2005/8/layout/hierarchy1"/>
    <dgm:cxn modelId="{93A32790-5C80-477D-B2A0-BF9E678FD162}" type="presOf" srcId="{BBAA7E1E-2009-4F04-BF24-56004F837A3D}" destId="{3CD3D6B0-6204-4B40-9911-D0FB476DD80E}" srcOrd="0" destOrd="0" presId="urn:microsoft.com/office/officeart/2005/8/layout/hierarchy1"/>
    <dgm:cxn modelId="{99DC97B1-FDA4-4D5B-B236-A9841544D9E4}" type="presOf" srcId="{2DAF597F-5217-43B3-B75A-4DED5CE1C23C}" destId="{840230EC-506D-4F4F-8649-EC4C5418D6A9}" srcOrd="0" destOrd="0" presId="urn:microsoft.com/office/officeart/2005/8/layout/hierarchy1"/>
    <dgm:cxn modelId="{AF88D5B5-D4B5-4DC1-8491-7E236887634D}" srcId="{2DAF597F-5217-43B3-B75A-4DED5CE1C23C}" destId="{BBAA7E1E-2009-4F04-BF24-56004F837A3D}" srcOrd="1" destOrd="0" parTransId="{DC2267BE-51BB-4249-A344-A729F46AF572}" sibTransId="{6356B71A-903E-4B52-8572-56B0D05F8BFE}"/>
    <dgm:cxn modelId="{654DD2FB-E93D-42AE-9E98-B40E75236A5F}" srcId="{2DAF597F-5217-43B3-B75A-4DED5CE1C23C}" destId="{38D44F6F-934E-4F9F-904E-6EA995B12126}" srcOrd="0" destOrd="0" parTransId="{445DECE9-FB79-4C0D-B216-BCC16A2ABFEA}" sibTransId="{8EB9D933-9395-4C4D-BAC9-FDE08D10437B}"/>
    <dgm:cxn modelId="{C8FC85D4-DE56-48E7-A56E-B9EA6D0C7C3C}" type="presParOf" srcId="{840230EC-506D-4F4F-8649-EC4C5418D6A9}" destId="{B570FDD2-5244-408C-98B3-DC972ED5AFE4}" srcOrd="0" destOrd="0" presId="urn:microsoft.com/office/officeart/2005/8/layout/hierarchy1"/>
    <dgm:cxn modelId="{67F32E3A-8C05-4263-A6C3-A3C0871802B0}" type="presParOf" srcId="{B570FDD2-5244-408C-98B3-DC972ED5AFE4}" destId="{5FAA5E56-CE53-41AF-AABE-EFA8F3DACD9F}" srcOrd="0" destOrd="0" presId="urn:microsoft.com/office/officeart/2005/8/layout/hierarchy1"/>
    <dgm:cxn modelId="{0771CBAB-F6A2-4551-8636-49D553A90F79}" type="presParOf" srcId="{5FAA5E56-CE53-41AF-AABE-EFA8F3DACD9F}" destId="{14C47C14-F3ED-4AB8-BBA1-35D5B1872696}" srcOrd="0" destOrd="0" presId="urn:microsoft.com/office/officeart/2005/8/layout/hierarchy1"/>
    <dgm:cxn modelId="{855A8220-D740-4F07-B598-547A778578DE}" type="presParOf" srcId="{5FAA5E56-CE53-41AF-AABE-EFA8F3DACD9F}" destId="{AB601E07-C918-46C1-BD7A-6B3C20A99E4E}" srcOrd="1" destOrd="0" presId="urn:microsoft.com/office/officeart/2005/8/layout/hierarchy1"/>
    <dgm:cxn modelId="{B7233CE5-29BF-4531-8560-D3336DB28533}" type="presParOf" srcId="{B570FDD2-5244-408C-98B3-DC972ED5AFE4}" destId="{A2C5781A-FCB8-4B67-9D86-43339D36C808}" srcOrd="1" destOrd="0" presId="urn:microsoft.com/office/officeart/2005/8/layout/hierarchy1"/>
    <dgm:cxn modelId="{EC4FEDE6-E0AE-44F7-AABE-049030C82EA0}" type="presParOf" srcId="{840230EC-506D-4F4F-8649-EC4C5418D6A9}" destId="{DEB0502F-F0BC-4002-AD39-CE692C7FC6B5}" srcOrd="1" destOrd="0" presId="urn:microsoft.com/office/officeart/2005/8/layout/hierarchy1"/>
    <dgm:cxn modelId="{97851C28-3922-472B-A4A7-F02D65D489E3}" type="presParOf" srcId="{DEB0502F-F0BC-4002-AD39-CE692C7FC6B5}" destId="{D5257D1F-9A22-430D-983D-8B1C892E524F}" srcOrd="0" destOrd="0" presId="urn:microsoft.com/office/officeart/2005/8/layout/hierarchy1"/>
    <dgm:cxn modelId="{EF9CA800-AE35-45F6-86E8-473644364110}" type="presParOf" srcId="{D5257D1F-9A22-430D-983D-8B1C892E524F}" destId="{AE9A69CC-15BB-42A6-8CBA-D2FD4120AB3B}" srcOrd="0" destOrd="0" presId="urn:microsoft.com/office/officeart/2005/8/layout/hierarchy1"/>
    <dgm:cxn modelId="{9122B577-A341-4D74-B0E5-AB11500DA8EE}" type="presParOf" srcId="{D5257D1F-9A22-430D-983D-8B1C892E524F}" destId="{3CD3D6B0-6204-4B40-9911-D0FB476DD80E}" srcOrd="1" destOrd="0" presId="urn:microsoft.com/office/officeart/2005/8/layout/hierarchy1"/>
    <dgm:cxn modelId="{8CCC7B18-A93E-44E4-A798-CE68F80F349F}" type="presParOf" srcId="{DEB0502F-F0BC-4002-AD39-CE692C7FC6B5}" destId="{C037C5D8-81F1-4046-BCEF-78AD89620F5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BEF38-EC94-4D5D-9FCF-6221479CD2E2}">
      <dsp:nvSpPr>
        <dsp:cNvPr id="0" name=""/>
        <dsp:cNvSpPr/>
      </dsp:nvSpPr>
      <dsp:spPr>
        <a:xfrm>
          <a:off x="1292187" y="292099"/>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F8D140-6BE9-40D3-A14B-5E31B1E6FE65}">
      <dsp:nvSpPr>
        <dsp:cNvPr id="0" name=""/>
        <dsp:cNvSpPr/>
      </dsp:nvSpPr>
      <dsp:spPr>
        <a:xfrm>
          <a:off x="104187" y="270627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pPr>
          <a:r>
            <a:rPr lang="en-US" sz="2600" kern="1200"/>
            <a:t>Briefings</a:t>
          </a:r>
        </a:p>
      </dsp:txBody>
      <dsp:txXfrm>
        <a:off x="104187" y="2706270"/>
        <a:ext cx="4320000" cy="720000"/>
      </dsp:txXfrm>
    </dsp:sp>
    <dsp:sp modelId="{36D29605-8CF5-4520-B21B-4767503F50DD}">
      <dsp:nvSpPr>
        <dsp:cNvPr id="0" name=""/>
        <dsp:cNvSpPr/>
      </dsp:nvSpPr>
      <dsp:spPr>
        <a:xfrm>
          <a:off x="6368187" y="292099"/>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92D7B6-B98D-4C9B-B036-16E84DAD6735}">
      <dsp:nvSpPr>
        <dsp:cNvPr id="0" name=""/>
        <dsp:cNvSpPr/>
      </dsp:nvSpPr>
      <dsp:spPr>
        <a:xfrm>
          <a:off x="5180187" y="270627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pPr>
          <a:r>
            <a:rPr lang="en-US" sz="2600" kern="1200"/>
            <a:t>Internal Communications System</a:t>
          </a:r>
        </a:p>
      </dsp:txBody>
      <dsp:txXfrm>
        <a:off x="5180187" y="2706270"/>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6B4B4-FC3E-4BAE-BF78-C02C22AA63A3}">
      <dsp:nvSpPr>
        <dsp:cNvPr id="0" name=""/>
        <dsp:cNvSpPr/>
      </dsp:nvSpPr>
      <dsp:spPr>
        <a:xfrm>
          <a:off x="0" y="566"/>
          <a:ext cx="5913437" cy="13245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96EDC1-3606-438B-9FE4-F2031D25286F}">
      <dsp:nvSpPr>
        <dsp:cNvPr id="0" name=""/>
        <dsp:cNvSpPr/>
      </dsp:nvSpPr>
      <dsp:spPr>
        <a:xfrm>
          <a:off x="400679" y="298591"/>
          <a:ext cx="728507" cy="7285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D40BB1-CFE1-458C-A1E4-9442FAC16AB5}">
      <dsp:nvSpPr>
        <dsp:cNvPr id="0" name=""/>
        <dsp:cNvSpPr/>
      </dsp:nvSpPr>
      <dsp:spPr>
        <a:xfrm>
          <a:off x="1529865" y="566"/>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1111250">
            <a:lnSpc>
              <a:spcPct val="90000"/>
            </a:lnSpc>
            <a:spcBef>
              <a:spcPct val="0"/>
            </a:spcBef>
            <a:spcAft>
              <a:spcPct val="35000"/>
            </a:spcAft>
            <a:buNone/>
          </a:pPr>
          <a:r>
            <a:rPr lang="en-US" sz="2500" kern="1200"/>
            <a:t>Face-to-face briefings involve all rescue participants. </a:t>
          </a:r>
        </a:p>
      </dsp:txBody>
      <dsp:txXfrm>
        <a:off x="1529865" y="566"/>
        <a:ext cx="4383571" cy="1324558"/>
      </dsp:txXfrm>
    </dsp:sp>
    <dsp:sp modelId="{31D21E81-964A-4D48-8BA7-F1F9B6959F7D}">
      <dsp:nvSpPr>
        <dsp:cNvPr id="0" name=""/>
        <dsp:cNvSpPr/>
      </dsp:nvSpPr>
      <dsp:spPr>
        <a:xfrm>
          <a:off x="0" y="1656264"/>
          <a:ext cx="5913437" cy="13245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D670F6-29F0-401F-9625-1A46A0840F4E}">
      <dsp:nvSpPr>
        <dsp:cNvPr id="0" name=""/>
        <dsp:cNvSpPr/>
      </dsp:nvSpPr>
      <dsp:spPr>
        <a:xfrm>
          <a:off x="400679" y="1954290"/>
          <a:ext cx="728507" cy="7285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A4EAC0-C4B1-4CBD-9FDB-A1DEC7AD0A8B}">
      <dsp:nvSpPr>
        <dsp:cNvPr id="0" name=""/>
        <dsp:cNvSpPr/>
      </dsp:nvSpPr>
      <dsp:spPr>
        <a:xfrm>
          <a:off x="1529865" y="1656264"/>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1111250">
            <a:lnSpc>
              <a:spcPct val="90000"/>
            </a:lnSpc>
            <a:spcBef>
              <a:spcPct val="0"/>
            </a:spcBef>
            <a:spcAft>
              <a:spcPct val="35000"/>
            </a:spcAft>
            <a:buNone/>
          </a:pPr>
          <a:r>
            <a:rPr lang="en-US" sz="2500" kern="1200"/>
            <a:t>The rope master gives a detailed rescue mission brief to rescue participants</a:t>
          </a:r>
        </a:p>
      </dsp:txBody>
      <dsp:txXfrm>
        <a:off x="1529865" y="1656264"/>
        <a:ext cx="4383571" cy="1324558"/>
      </dsp:txXfrm>
    </dsp:sp>
    <dsp:sp modelId="{3D9DB2B3-E9AE-45A5-BCEB-18F54DDEF976}">
      <dsp:nvSpPr>
        <dsp:cNvPr id="0" name=""/>
        <dsp:cNvSpPr/>
      </dsp:nvSpPr>
      <dsp:spPr>
        <a:xfrm>
          <a:off x="0" y="3311963"/>
          <a:ext cx="5913437" cy="13245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1044DF-1989-4455-9539-9421CA68A0AD}">
      <dsp:nvSpPr>
        <dsp:cNvPr id="0" name=""/>
        <dsp:cNvSpPr/>
      </dsp:nvSpPr>
      <dsp:spPr>
        <a:xfrm>
          <a:off x="400679" y="3609988"/>
          <a:ext cx="728507" cy="7285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A1491A-B977-4112-924C-1CF5F2C112F0}">
      <dsp:nvSpPr>
        <dsp:cNvPr id="0" name=""/>
        <dsp:cNvSpPr/>
      </dsp:nvSpPr>
      <dsp:spPr>
        <a:xfrm>
          <a:off x="1529865" y="3311963"/>
          <a:ext cx="4383571" cy="13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182" tIns="140182" rIns="140182" bIns="140182" numCol="1" spcCol="1270" anchor="ctr" anchorCtr="0">
          <a:noAutofit/>
        </a:bodyPr>
        <a:lstStyle/>
        <a:p>
          <a:pPr marL="0" lvl="0" indent="0" algn="l" defTabSz="1111250">
            <a:lnSpc>
              <a:spcPct val="90000"/>
            </a:lnSpc>
            <a:spcBef>
              <a:spcPct val="0"/>
            </a:spcBef>
            <a:spcAft>
              <a:spcPct val="35000"/>
            </a:spcAft>
            <a:buNone/>
          </a:pPr>
          <a:r>
            <a:rPr lang="en-US" sz="2500" kern="1200"/>
            <a:t>The aircrew should be present during the rescue mission brief.</a:t>
          </a:r>
        </a:p>
      </dsp:txBody>
      <dsp:txXfrm>
        <a:off x="1529865" y="3311963"/>
        <a:ext cx="4383571" cy="13245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9C71E-3452-4DC1-854D-8E51DF28B8C2}">
      <dsp:nvSpPr>
        <dsp:cNvPr id="0" name=""/>
        <dsp:cNvSpPr/>
      </dsp:nvSpPr>
      <dsp:spPr>
        <a:xfrm>
          <a:off x="0" y="724613"/>
          <a:ext cx="2701230" cy="1715281"/>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DA485FE-1361-4C21-9A3F-940D6224C7CB}">
      <dsp:nvSpPr>
        <dsp:cNvPr id="0" name=""/>
        <dsp:cNvSpPr/>
      </dsp:nvSpPr>
      <dsp:spPr>
        <a:xfrm>
          <a:off x="300136" y="1009743"/>
          <a:ext cx="2701230" cy="171528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Challenge and Reply</a:t>
          </a:r>
        </a:p>
      </dsp:txBody>
      <dsp:txXfrm>
        <a:off x="350375" y="1059982"/>
        <a:ext cx="2600752" cy="1614803"/>
      </dsp:txXfrm>
    </dsp:sp>
    <dsp:sp modelId="{90F212EB-34B2-43B6-B6C3-342B6B96524E}">
      <dsp:nvSpPr>
        <dsp:cNvPr id="0" name=""/>
        <dsp:cNvSpPr/>
      </dsp:nvSpPr>
      <dsp:spPr>
        <a:xfrm>
          <a:off x="3301503" y="724613"/>
          <a:ext cx="2701230" cy="1715281"/>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C9D2304-2602-4ECF-9C27-D3631E70157F}">
      <dsp:nvSpPr>
        <dsp:cNvPr id="0" name=""/>
        <dsp:cNvSpPr/>
      </dsp:nvSpPr>
      <dsp:spPr>
        <a:xfrm>
          <a:off x="3601640" y="1009743"/>
          <a:ext cx="2701230" cy="171528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Radio Communications</a:t>
          </a:r>
        </a:p>
      </dsp:txBody>
      <dsp:txXfrm>
        <a:off x="3651879" y="1059982"/>
        <a:ext cx="2600752" cy="1614803"/>
      </dsp:txXfrm>
    </dsp:sp>
    <dsp:sp modelId="{44734F02-899D-4C0A-AA2D-E9FC1E0D00E8}">
      <dsp:nvSpPr>
        <dsp:cNvPr id="0" name=""/>
        <dsp:cNvSpPr/>
      </dsp:nvSpPr>
      <dsp:spPr>
        <a:xfrm>
          <a:off x="6603007" y="724613"/>
          <a:ext cx="2701230" cy="1715281"/>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EC94F19-7FE8-43A8-891C-6AE0E1DD7762}">
      <dsp:nvSpPr>
        <dsp:cNvPr id="0" name=""/>
        <dsp:cNvSpPr/>
      </dsp:nvSpPr>
      <dsp:spPr>
        <a:xfrm>
          <a:off x="6903144" y="1009743"/>
          <a:ext cx="2701230" cy="171528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Hand-and-arm Signals</a:t>
          </a:r>
        </a:p>
      </dsp:txBody>
      <dsp:txXfrm>
        <a:off x="6953383" y="1059982"/>
        <a:ext cx="2600752" cy="16148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52388-235C-4BB8-BCEA-C4C4ED5FF857}">
      <dsp:nvSpPr>
        <dsp:cNvPr id="0" name=""/>
        <dsp:cNvSpPr/>
      </dsp:nvSpPr>
      <dsp:spPr>
        <a:xfrm>
          <a:off x="0" y="604235"/>
          <a:ext cx="9604375" cy="11155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BC0F59-57E4-4D8B-911B-B21C0A995039}">
      <dsp:nvSpPr>
        <dsp:cNvPr id="0" name=""/>
        <dsp:cNvSpPr/>
      </dsp:nvSpPr>
      <dsp:spPr>
        <a:xfrm>
          <a:off x="337442" y="855225"/>
          <a:ext cx="613531" cy="6135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833E10-5F2B-41ED-82AD-1A4422F91CAE}">
      <dsp:nvSpPr>
        <dsp:cNvPr id="0" name=""/>
        <dsp:cNvSpPr/>
      </dsp:nvSpPr>
      <dsp:spPr>
        <a:xfrm>
          <a:off x="1288415" y="604235"/>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933450">
            <a:lnSpc>
              <a:spcPct val="90000"/>
            </a:lnSpc>
            <a:spcBef>
              <a:spcPct val="0"/>
            </a:spcBef>
            <a:spcAft>
              <a:spcPct val="35000"/>
            </a:spcAft>
            <a:buNone/>
          </a:pPr>
          <a:r>
            <a:rPr lang="en-US" sz="2100" kern="1200"/>
            <a:t>Operable radio communications must be main­tained between the helicopter and the safety officer, who is located in the drop zone. </a:t>
          </a:r>
        </a:p>
      </dsp:txBody>
      <dsp:txXfrm>
        <a:off x="1288415" y="604235"/>
        <a:ext cx="8315959" cy="1115511"/>
      </dsp:txXfrm>
    </dsp:sp>
    <dsp:sp modelId="{43C7ADC4-67BF-4679-B0E6-2FBD10E502E5}">
      <dsp:nvSpPr>
        <dsp:cNvPr id="0" name=""/>
        <dsp:cNvSpPr/>
      </dsp:nvSpPr>
      <dsp:spPr>
        <a:xfrm>
          <a:off x="0" y="1998623"/>
          <a:ext cx="9604375" cy="11155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EEAA4E-CF13-48AE-8B02-82F98F5F137D}">
      <dsp:nvSpPr>
        <dsp:cNvPr id="0" name=""/>
        <dsp:cNvSpPr/>
      </dsp:nvSpPr>
      <dsp:spPr>
        <a:xfrm>
          <a:off x="337442" y="2249613"/>
          <a:ext cx="613531" cy="6135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EFF7BB-365A-47D4-956F-8A6B5B6A86C0}">
      <dsp:nvSpPr>
        <dsp:cNvPr id="0" name=""/>
        <dsp:cNvSpPr/>
      </dsp:nvSpPr>
      <dsp:spPr>
        <a:xfrm>
          <a:off x="1288415" y="1998623"/>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933450">
            <a:lnSpc>
              <a:spcPct val="90000"/>
            </a:lnSpc>
            <a:spcBef>
              <a:spcPct val="0"/>
            </a:spcBef>
            <a:spcAft>
              <a:spcPct val="35000"/>
            </a:spcAft>
            <a:buNone/>
          </a:pPr>
          <a:r>
            <a:rPr lang="en-US" sz="2100" kern="1200"/>
            <a:t>If the Safety officer is aboard the helicopter, he uses the ICS.</a:t>
          </a:r>
        </a:p>
      </dsp:txBody>
      <dsp:txXfrm>
        <a:off x="1288415" y="1998623"/>
        <a:ext cx="8315959" cy="11155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006EB-F741-4C72-9BE7-BEDB6D3B71C3}">
      <dsp:nvSpPr>
        <dsp:cNvPr id="0" name=""/>
        <dsp:cNvSpPr/>
      </dsp:nvSpPr>
      <dsp:spPr>
        <a:xfrm>
          <a:off x="0" y="604235"/>
          <a:ext cx="9604375" cy="11155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472C89-4754-458E-80E8-B7843025DC6F}">
      <dsp:nvSpPr>
        <dsp:cNvPr id="0" name=""/>
        <dsp:cNvSpPr/>
      </dsp:nvSpPr>
      <dsp:spPr>
        <a:xfrm>
          <a:off x="337442" y="855225"/>
          <a:ext cx="613531" cy="6135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CF2789-5572-49EC-B1CC-7FF179272322}">
      <dsp:nvSpPr>
        <dsp:cNvPr id="0" name=""/>
        <dsp:cNvSpPr/>
      </dsp:nvSpPr>
      <dsp:spPr>
        <a:xfrm>
          <a:off x="1288415" y="604235"/>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844550">
            <a:lnSpc>
              <a:spcPct val="100000"/>
            </a:lnSpc>
            <a:spcBef>
              <a:spcPct val="0"/>
            </a:spcBef>
            <a:spcAft>
              <a:spcPct val="35000"/>
            </a:spcAft>
            <a:buNone/>
          </a:pPr>
          <a:r>
            <a:rPr lang="en-US" sz="1900" kern="1200"/>
            <a:t>A minimum of 10 feet vertical clearance and 15 feet horizontal clearance from obstacles are mandatory while conducting a hover for rescue operations.</a:t>
          </a:r>
        </a:p>
      </dsp:txBody>
      <dsp:txXfrm>
        <a:off x="1288415" y="604235"/>
        <a:ext cx="8315959" cy="1115511"/>
      </dsp:txXfrm>
    </dsp:sp>
    <dsp:sp modelId="{D1000165-037C-47A9-B3A5-45BFEE213027}">
      <dsp:nvSpPr>
        <dsp:cNvPr id="0" name=""/>
        <dsp:cNvSpPr/>
      </dsp:nvSpPr>
      <dsp:spPr>
        <a:xfrm>
          <a:off x="0" y="1998623"/>
          <a:ext cx="9604375" cy="11155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DE7EB5-01A2-4E75-BF3B-DE012F0068A2}">
      <dsp:nvSpPr>
        <dsp:cNvPr id="0" name=""/>
        <dsp:cNvSpPr/>
      </dsp:nvSpPr>
      <dsp:spPr>
        <a:xfrm>
          <a:off x="337442" y="2249613"/>
          <a:ext cx="613531" cy="6135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C38919-2640-4EF9-B165-314DEE8BBD88}">
      <dsp:nvSpPr>
        <dsp:cNvPr id="0" name=""/>
        <dsp:cNvSpPr/>
      </dsp:nvSpPr>
      <dsp:spPr>
        <a:xfrm>
          <a:off x="1288415" y="1998623"/>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844550">
            <a:lnSpc>
              <a:spcPct val="100000"/>
            </a:lnSpc>
            <a:spcBef>
              <a:spcPct val="0"/>
            </a:spcBef>
            <a:spcAft>
              <a:spcPct val="35000"/>
            </a:spcAft>
            <a:buNone/>
          </a:pPr>
          <a:r>
            <a:rPr lang="en-US" sz="1900" kern="1200"/>
            <a:t>Care must be taken to select a drop/pickup zone that is relatively free of dust, snow, or other objects that could obscure the aircraft commander's vision.</a:t>
          </a:r>
        </a:p>
      </dsp:txBody>
      <dsp:txXfrm>
        <a:off x="1288415" y="1998623"/>
        <a:ext cx="8315959" cy="11155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7B2408-D5AC-495A-9D1D-8D2FD93296E7}">
      <dsp:nvSpPr>
        <dsp:cNvPr id="0" name=""/>
        <dsp:cNvSpPr/>
      </dsp:nvSpPr>
      <dsp:spPr>
        <a:xfrm>
          <a:off x="0" y="453"/>
          <a:ext cx="9604375" cy="10621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36930F-AB5D-428D-812E-5D8CC86B2CEA}">
      <dsp:nvSpPr>
        <dsp:cNvPr id="0" name=""/>
        <dsp:cNvSpPr/>
      </dsp:nvSpPr>
      <dsp:spPr>
        <a:xfrm>
          <a:off x="321294" y="239433"/>
          <a:ext cx="584172" cy="5841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C39DA2-5A9C-4D89-B459-A8A99B18DE90}">
      <dsp:nvSpPr>
        <dsp:cNvPr id="0" name=""/>
        <dsp:cNvSpPr/>
      </dsp:nvSpPr>
      <dsp:spPr>
        <a:xfrm>
          <a:off x="1226762" y="453"/>
          <a:ext cx="8377612" cy="1062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09" tIns="112409" rIns="112409" bIns="112409" numCol="1" spcCol="1270" anchor="ctr" anchorCtr="0">
          <a:noAutofit/>
        </a:bodyPr>
        <a:lstStyle/>
        <a:p>
          <a:pPr marL="0" lvl="0" indent="0" algn="l" defTabSz="1066800">
            <a:lnSpc>
              <a:spcPct val="100000"/>
            </a:lnSpc>
            <a:spcBef>
              <a:spcPct val="0"/>
            </a:spcBef>
            <a:spcAft>
              <a:spcPct val="35000"/>
            </a:spcAft>
            <a:buNone/>
          </a:pPr>
          <a:r>
            <a:rPr lang="en-US" sz="2400" kern="1200"/>
            <a:t>Night operations can affect an aircraft command­er's ability to maintain a steady position over the target area. </a:t>
          </a:r>
        </a:p>
      </dsp:txBody>
      <dsp:txXfrm>
        <a:off x="1226762" y="453"/>
        <a:ext cx="8377612" cy="1062132"/>
      </dsp:txXfrm>
    </dsp:sp>
    <dsp:sp modelId="{C2BA6E4F-479E-4D48-ACCF-286F92B4D79B}">
      <dsp:nvSpPr>
        <dsp:cNvPr id="0" name=""/>
        <dsp:cNvSpPr/>
      </dsp:nvSpPr>
      <dsp:spPr>
        <a:xfrm>
          <a:off x="0" y="1328118"/>
          <a:ext cx="9604375" cy="10621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3DC98B-42C1-4B6A-9A26-AC6B7D2F0A6F}">
      <dsp:nvSpPr>
        <dsp:cNvPr id="0" name=""/>
        <dsp:cNvSpPr/>
      </dsp:nvSpPr>
      <dsp:spPr>
        <a:xfrm>
          <a:off x="321294" y="1567098"/>
          <a:ext cx="584172" cy="5841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292411-EBA6-4BE4-A6C7-977DD39C29A6}">
      <dsp:nvSpPr>
        <dsp:cNvPr id="0" name=""/>
        <dsp:cNvSpPr/>
      </dsp:nvSpPr>
      <dsp:spPr>
        <a:xfrm>
          <a:off x="1226762" y="1328118"/>
          <a:ext cx="8377612" cy="1062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09" tIns="112409" rIns="112409" bIns="112409" numCol="1" spcCol="1270" anchor="ctr" anchorCtr="0">
          <a:noAutofit/>
        </a:bodyPr>
        <a:lstStyle/>
        <a:p>
          <a:pPr marL="0" lvl="0" indent="0" algn="l" defTabSz="1066800">
            <a:lnSpc>
              <a:spcPct val="100000"/>
            </a:lnSpc>
            <a:spcBef>
              <a:spcPct val="0"/>
            </a:spcBef>
            <a:spcAft>
              <a:spcPct val="35000"/>
            </a:spcAft>
            <a:buNone/>
          </a:pPr>
          <a:r>
            <a:rPr lang="en-US" sz="2400" kern="1200"/>
            <a:t>They also challenge the rope master's ability to maintain control of ropers during the conduct of a rescue</a:t>
          </a:r>
        </a:p>
      </dsp:txBody>
      <dsp:txXfrm>
        <a:off x="1226762" y="1328118"/>
        <a:ext cx="8377612" cy="1062132"/>
      </dsp:txXfrm>
    </dsp:sp>
    <dsp:sp modelId="{954B4E64-D712-41CF-9A7D-05EBBB81F00C}">
      <dsp:nvSpPr>
        <dsp:cNvPr id="0" name=""/>
        <dsp:cNvSpPr/>
      </dsp:nvSpPr>
      <dsp:spPr>
        <a:xfrm>
          <a:off x="0" y="2655784"/>
          <a:ext cx="9604375" cy="10621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C586CA-8B29-4656-9F61-D3348EC7EBCC}">
      <dsp:nvSpPr>
        <dsp:cNvPr id="0" name=""/>
        <dsp:cNvSpPr/>
      </dsp:nvSpPr>
      <dsp:spPr>
        <a:xfrm>
          <a:off x="321294" y="2894763"/>
          <a:ext cx="584172" cy="5841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74F3E2-B89D-413E-8900-1F012D806428}">
      <dsp:nvSpPr>
        <dsp:cNvPr id="0" name=""/>
        <dsp:cNvSpPr/>
      </dsp:nvSpPr>
      <dsp:spPr>
        <a:xfrm>
          <a:off x="1226762" y="2655784"/>
          <a:ext cx="8377612" cy="1062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409" tIns="112409" rIns="112409" bIns="112409" numCol="1" spcCol="1270" anchor="ctr" anchorCtr="0">
          <a:noAutofit/>
        </a:bodyPr>
        <a:lstStyle/>
        <a:p>
          <a:pPr marL="0" lvl="0" indent="0" algn="l" defTabSz="1066800">
            <a:lnSpc>
              <a:spcPct val="100000"/>
            </a:lnSpc>
            <a:spcBef>
              <a:spcPct val="0"/>
            </a:spcBef>
            <a:spcAft>
              <a:spcPct val="35000"/>
            </a:spcAft>
            <a:buNone/>
          </a:pPr>
          <a:r>
            <a:rPr lang="en-US" sz="2400" kern="1200"/>
            <a:t>During nighttime opera­tions, the aircrew wears night vision devices (NVDs) as directed by current policy.</a:t>
          </a:r>
        </a:p>
      </dsp:txBody>
      <dsp:txXfrm>
        <a:off x="1226762" y="2655784"/>
        <a:ext cx="8377612" cy="10621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E4974-0009-41DF-8BBC-83CE307C0B4E}">
      <dsp:nvSpPr>
        <dsp:cNvPr id="0" name=""/>
        <dsp:cNvSpPr/>
      </dsp:nvSpPr>
      <dsp:spPr>
        <a:xfrm>
          <a:off x="0" y="0"/>
          <a:ext cx="7897892" cy="1406049"/>
        </a:xfrm>
        <a:prstGeom prst="roundRect">
          <a:avLst>
            <a:gd name="adj" fmla="val 10000"/>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Whenever possible the hatch to the door remains closed until required for use.</a:t>
          </a:r>
        </a:p>
      </dsp:txBody>
      <dsp:txXfrm>
        <a:off x="41182" y="41182"/>
        <a:ext cx="6444630" cy="1323685"/>
      </dsp:txXfrm>
    </dsp:sp>
    <dsp:sp modelId="{B6EC794D-7167-4FE4-B401-87BF873B3F50}">
      <dsp:nvSpPr>
        <dsp:cNvPr id="0" name=""/>
        <dsp:cNvSpPr/>
      </dsp:nvSpPr>
      <dsp:spPr>
        <a:xfrm>
          <a:off x="1393745" y="1718504"/>
          <a:ext cx="7897892" cy="1406049"/>
        </a:xfrm>
        <a:prstGeom prst="roundRect">
          <a:avLst>
            <a:gd name="adj" fmla="val 10000"/>
          </a:avLst>
        </a:prstGeom>
        <a:gradFill rotWithShape="0">
          <a:gsLst>
            <a:gs pos="0">
              <a:schemeClr val="accent2">
                <a:hueOff val="632278"/>
                <a:satOff val="-54709"/>
                <a:lumOff val="9804"/>
                <a:alphaOff val="0"/>
                <a:tint val="98000"/>
                <a:satMod val="110000"/>
                <a:lumMod val="104000"/>
              </a:schemeClr>
            </a:gs>
            <a:gs pos="69000">
              <a:schemeClr val="accent2">
                <a:hueOff val="632278"/>
                <a:satOff val="-54709"/>
                <a:lumOff val="9804"/>
                <a:alphaOff val="0"/>
                <a:shade val="88000"/>
                <a:satMod val="130000"/>
                <a:lumMod val="92000"/>
              </a:schemeClr>
            </a:gs>
            <a:gs pos="100000">
              <a:schemeClr val="accent2">
                <a:hueOff val="632278"/>
                <a:satOff val="-54709"/>
                <a:lumOff val="980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A qualified rope master will be located at each rope station to ensure safety.</a:t>
          </a:r>
        </a:p>
      </dsp:txBody>
      <dsp:txXfrm>
        <a:off x="1434927" y="1759686"/>
        <a:ext cx="5507850" cy="1323685"/>
      </dsp:txXfrm>
    </dsp:sp>
    <dsp:sp modelId="{4E0B6E72-D7C8-435C-BC58-622586953F2C}">
      <dsp:nvSpPr>
        <dsp:cNvPr id="0" name=""/>
        <dsp:cNvSpPr/>
      </dsp:nvSpPr>
      <dsp:spPr>
        <a:xfrm>
          <a:off x="6983960" y="1105310"/>
          <a:ext cx="913932" cy="913932"/>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189595" y="1105310"/>
        <a:ext cx="502662" cy="6877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47C14-F3ED-4AB8-BBA1-35D5B1872696}">
      <dsp:nvSpPr>
        <dsp:cNvPr id="0" name=""/>
        <dsp:cNvSpPr/>
      </dsp:nvSpPr>
      <dsp:spPr>
        <a:xfrm>
          <a:off x="1134" y="88142"/>
          <a:ext cx="3981158" cy="2528035"/>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B601E07-C918-46C1-BD7A-6B3C20A99E4E}">
      <dsp:nvSpPr>
        <dsp:cNvPr id="0" name=""/>
        <dsp:cNvSpPr/>
      </dsp:nvSpPr>
      <dsp:spPr>
        <a:xfrm>
          <a:off x="443485" y="508375"/>
          <a:ext cx="3981158" cy="252803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The size of the helicopter affects the rotor downwash (large helicopters have greater rotor downwash than small helicopters).</a:t>
          </a:r>
        </a:p>
      </dsp:txBody>
      <dsp:txXfrm>
        <a:off x="517529" y="582419"/>
        <a:ext cx="3833070" cy="2379947"/>
      </dsp:txXfrm>
    </dsp:sp>
    <dsp:sp modelId="{AE9A69CC-15BB-42A6-8CBA-D2FD4120AB3B}">
      <dsp:nvSpPr>
        <dsp:cNvPr id="0" name=""/>
        <dsp:cNvSpPr/>
      </dsp:nvSpPr>
      <dsp:spPr>
        <a:xfrm>
          <a:off x="4866994" y="88142"/>
          <a:ext cx="3981158" cy="2528035"/>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CD3D6B0-6204-4B40-9911-D0FB476DD80E}">
      <dsp:nvSpPr>
        <dsp:cNvPr id="0" name=""/>
        <dsp:cNvSpPr/>
      </dsp:nvSpPr>
      <dsp:spPr>
        <a:xfrm>
          <a:off x="5309345" y="508375"/>
          <a:ext cx="3981158" cy="252803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The weight of the helicopter increases the rotor downwash effect (the more weight the greater the rotor downwash ).</a:t>
          </a:r>
        </a:p>
      </dsp:txBody>
      <dsp:txXfrm>
        <a:off x="5383389" y="582419"/>
        <a:ext cx="3833070" cy="237994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8/31/2020</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798341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688979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9869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144263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06071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969C88-B244-455D-A017-012B25B1ACDD}" type="datetimeFigureOut">
              <a:rPr lang="en-US" smtClean="0"/>
              <a:t>8/31/2020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204702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969C88-B244-455D-A017-012B25B1ACDD}" type="datetimeFigureOut">
              <a:rPr lang="en-US" smtClean="0"/>
              <a:t>8/31/2020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7200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969C88-B244-455D-A017-012B25B1ACDD}" type="datetimeFigureOut">
              <a:rPr lang="en-US" smtClean="0"/>
              <a:t>8/31/2020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42903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69C88-B244-455D-A017-012B25B1ACDD}" type="datetimeFigureOut">
              <a:rPr lang="en-US" smtClean="0"/>
              <a:t>8/31/2020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468876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69C88-B244-455D-A017-012B25B1ACDD}" type="datetimeFigureOut">
              <a:rPr lang="en-US" smtClean="0"/>
              <a:t>8/31/2020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786051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6969C88-B244-455D-A017-012B25B1ACDD}" type="datetimeFigureOut">
              <a:rPr lang="en-US" smtClean="0"/>
              <a:t>8/31/2020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1268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6969C88-B244-455D-A017-012B25B1ACDD}" type="datetimeFigureOut">
              <a:rPr lang="en-US" smtClean="0"/>
              <a:pPr/>
              <a:t>8/31/2020</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7CE569E-9B7C-4CB9-AB80-C0841F922CFF}" type="slidenum">
              <a:rPr lang="en-US" smtClean="0"/>
              <a:pPr/>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693048"/>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2" name="Rectangle 37">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3" name="Picture 39">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54" name="Straight Connector 41">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person, riding, wearing, holding&#10;&#10;Description automatically generated">
            <a:extLst>
              <a:ext uri="{FF2B5EF4-FFF2-40B4-BE49-F238E27FC236}">
                <a16:creationId xmlns:a16="http://schemas.microsoft.com/office/drawing/2014/main" id="{8FEC2728-FECB-4FCC-ADCE-AA4A51D15C92}"/>
              </a:ext>
            </a:extLst>
          </p:cNvPr>
          <p:cNvPicPr>
            <a:picLocks noChangeAspect="1"/>
          </p:cNvPicPr>
          <p:nvPr/>
        </p:nvPicPr>
        <p:blipFill rotWithShape="1">
          <a:blip r:embed="rId3">
            <a:extLst>
              <a:ext uri="{28A0092B-C50C-407E-A947-70E740481C1C}">
                <a14:useLocalDpi xmlns:a14="http://schemas.microsoft.com/office/drawing/2010/main" val="0"/>
              </a:ext>
            </a:extLst>
          </a:blip>
          <a:srcRect l="8574" t="11995" r="1" b="19435"/>
          <a:stretch/>
        </p:blipFill>
        <p:spPr>
          <a:xfrm>
            <a:off x="20" y="10"/>
            <a:ext cx="12191675" cy="6857990"/>
          </a:xfrm>
          <a:prstGeom prst="rect">
            <a:avLst/>
          </a:prstGeom>
        </p:spPr>
      </p:pic>
      <p:sp>
        <p:nvSpPr>
          <p:cNvPr id="55" name="Rectangle 43">
            <a:extLst>
              <a:ext uri="{FF2B5EF4-FFF2-40B4-BE49-F238E27FC236}">
                <a16:creationId xmlns:a16="http://schemas.microsoft.com/office/drawing/2014/main" id="{758BF2A9-3176-445B-8155-3DE9C7968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D9717-B95B-40AA-8A76-A4F306A6F525}"/>
              </a:ext>
            </a:extLst>
          </p:cNvPr>
          <p:cNvSpPr>
            <a:spLocks noGrp="1"/>
          </p:cNvSpPr>
          <p:nvPr>
            <p:ph type="title"/>
          </p:nvPr>
        </p:nvSpPr>
        <p:spPr>
          <a:xfrm>
            <a:off x="4065510" y="3236470"/>
            <a:ext cx="7487861" cy="1431984"/>
          </a:xfrm>
        </p:spPr>
        <p:txBody>
          <a:bodyPr vert="horz" lIns="91440" tIns="45720" rIns="91440" bIns="0" rtlCol="0" anchor="b">
            <a:normAutofit/>
          </a:bodyPr>
          <a:lstStyle/>
          <a:p>
            <a:pPr algn="l"/>
            <a:r>
              <a:rPr lang="en-US" sz="4400" b="1" dirty="0"/>
              <a:t>THE RESCUE COMPANY 1</a:t>
            </a:r>
          </a:p>
        </p:txBody>
      </p:sp>
    </p:spTree>
    <p:extLst>
      <p:ext uri="{BB962C8B-B14F-4D97-AF65-F5344CB8AC3E}">
        <p14:creationId xmlns:p14="http://schemas.microsoft.com/office/powerpoint/2010/main" val="884067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icture containing person, grass, motorcycle, bicycle&#10;&#10;Description automatically generated">
            <a:extLst>
              <a:ext uri="{FF2B5EF4-FFF2-40B4-BE49-F238E27FC236}">
                <a16:creationId xmlns:a16="http://schemas.microsoft.com/office/drawing/2014/main" id="{1DEB074F-0D4F-48A4-A217-3193EE9B19C1}"/>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15036" b="8065"/>
          <a:stretch/>
        </p:blipFill>
        <p:spPr>
          <a:xfrm>
            <a:off x="305" y="10"/>
            <a:ext cx="12191695" cy="6857990"/>
          </a:xfrm>
          <a:prstGeom prst="rect">
            <a:avLst/>
          </a:prstGeom>
        </p:spPr>
      </p:pic>
      <p:sp>
        <p:nvSpPr>
          <p:cNvPr id="25" name="Rectangle 24">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12D8F6B-0B3D-48DC-BE7B-B1E6C8CC401E}"/>
              </a:ext>
            </a:extLst>
          </p:cNvPr>
          <p:cNvSpPr>
            <a:spLocks noGrp="1"/>
          </p:cNvSpPr>
          <p:nvPr>
            <p:ph type="title"/>
          </p:nvPr>
        </p:nvSpPr>
        <p:spPr>
          <a:xfrm>
            <a:off x="4063421" y="804520"/>
            <a:ext cx="6815731" cy="1049235"/>
          </a:xfrm>
        </p:spPr>
        <p:txBody>
          <a:bodyPr>
            <a:normAutofit/>
          </a:bodyPr>
          <a:lstStyle/>
          <a:p>
            <a:r>
              <a:rPr lang="en-US" b="1" dirty="0"/>
              <a:t>pilot</a:t>
            </a:r>
          </a:p>
        </p:txBody>
      </p:sp>
      <p:sp>
        <p:nvSpPr>
          <p:cNvPr id="4" name="Content Placeholder 3">
            <a:extLst>
              <a:ext uri="{FF2B5EF4-FFF2-40B4-BE49-F238E27FC236}">
                <a16:creationId xmlns:a16="http://schemas.microsoft.com/office/drawing/2014/main" id="{039B236B-8053-476B-9E60-07C5DBEA48A3}"/>
              </a:ext>
            </a:extLst>
          </p:cNvPr>
          <p:cNvSpPr>
            <a:spLocks noGrp="1"/>
          </p:cNvSpPr>
          <p:nvPr>
            <p:ph idx="1"/>
          </p:nvPr>
        </p:nvSpPr>
        <p:spPr>
          <a:xfrm>
            <a:off x="4063421" y="2015733"/>
            <a:ext cx="6815731" cy="4021267"/>
          </a:xfrm>
        </p:spPr>
        <p:txBody>
          <a:bodyPr>
            <a:normAutofit/>
          </a:bodyPr>
          <a:lstStyle/>
          <a:p>
            <a:r>
              <a:rPr lang="en-US">
                <a:solidFill>
                  <a:srgbClr val="FFFFFE"/>
                </a:solidFill>
              </a:rPr>
              <a:t>The aircraft commander's primary responsibility is the safe conduct of the flight. </a:t>
            </a:r>
          </a:p>
          <a:p>
            <a:endParaRPr lang="en-US">
              <a:solidFill>
                <a:srgbClr val="FFFFFE"/>
              </a:solidFill>
            </a:endParaRPr>
          </a:p>
        </p:txBody>
      </p:sp>
    </p:spTree>
    <p:extLst>
      <p:ext uri="{BB962C8B-B14F-4D97-AF65-F5344CB8AC3E}">
        <p14:creationId xmlns:p14="http://schemas.microsoft.com/office/powerpoint/2010/main" val="1051838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a helmet&#10;&#10;Description automatically generated">
            <a:extLst>
              <a:ext uri="{FF2B5EF4-FFF2-40B4-BE49-F238E27FC236}">
                <a16:creationId xmlns:a16="http://schemas.microsoft.com/office/drawing/2014/main" id="{68B7F801-7F53-43CB-9402-FDC2C9F49056}"/>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5728" r="-1" b="-1"/>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CB499898-73CD-4E4A-8D04-B0F2D47D1EF5}"/>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Crew Chief</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F03E4F-A050-484E-9424-68A65B2C62E0}"/>
              </a:ext>
            </a:extLst>
          </p:cNvPr>
          <p:cNvSpPr>
            <a:spLocks noGrp="1"/>
          </p:cNvSpPr>
          <p:nvPr>
            <p:ph idx="1"/>
          </p:nvPr>
        </p:nvSpPr>
        <p:spPr>
          <a:xfrm>
            <a:off x="4976636" y="1193800"/>
            <a:ext cx="6085091" cy="4699000"/>
          </a:xfrm>
        </p:spPr>
        <p:txBody>
          <a:bodyPr anchor="ctr">
            <a:normAutofit/>
          </a:bodyPr>
          <a:lstStyle/>
          <a:p>
            <a:r>
              <a:rPr lang="en-US" dirty="0"/>
              <a:t>The crew chief's primary responsibility during Helicopter Rope operation is to assist the pilot with terrain/obstacle clearance and to assist with maintaining the helicopter over the target area by passing voice instructions to the pilot.</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222587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C2CD80-D7BC-4149-A037-BF7FD6DE50AE}"/>
              </a:ext>
            </a:extLst>
          </p:cNvPr>
          <p:cNvSpPr>
            <a:spLocks noGrp="1"/>
          </p:cNvSpPr>
          <p:nvPr>
            <p:ph type="title"/>
          </p:nvPr>
        </p:nvSpPr>
        <p:spPr>
          <a:xfrm>
            <a:off x="1451579" y="804519"/>
            <a:ext cx="9291215" cy="1049235"/>
          </a:xfrm>
        </p:spPr>
        <p:txBody>
          <a:bodyPr>
            <a:normAutofit/>
          </a:bodyPr>
          <a:lstStyle/>
          <a:p>
            <a:r>
              <a:rPr lang="en-US" dirty="0"/>
              <a:t>Crew Coordination</a:t>
            </a:r>
          </a:p>
        </p:txBody>
      </p:sp>
      <p:cxnSp>
        <p:nvCxnSpPr>
          <p:cNvPr id="11"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C51D7FA8-80A9-404A-82A7-D85E53E29C81}"/>
              </a:ext>
            </a:extLst>
          </p:cNvPr>
          <p:cNvGraphicFramePr>
            <a:graphicFrameLocks noGrp="1"/>
          </p:cNvGraphicFramePr>
          <p:nvPr>
            <p:ph idx="1"/>
            <p:extLst>
              <p:ext uri="{D42A27DB-BD31-4B8C-83A1-F6EECF244321}">
                <p14:modId xmlns:p14="http://schemas.microsoft.com/office/powerpoint/2010/main" val="1737337503"/>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2290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7C2CD80-D7BC-4149-A037-BF7FD6DE50AE}"/>
              </a:ext>
            </a:extLst>
          </p:cNvPr>
          <p:cNvSpPr>
            <a:spLocks noGrp="1"/>
          </p:cNvSpPr>
          <p:nvPr>
            <p:ph type="title"/>
          </p:nvPr>
        </p:nvSpPr>
        <p:spPr>
          <a:xfrm>
            <a:off x="1451579" y="2303047"/>
            <a:ext cx="3272093" cy="2674198"/>
          </a:xfrm>
        </p:spPr>
        <p:txBody>
          <a:bodyPr anchor="t">
            <a:normAutofit/>
          </a:bodyPr>
          <a:lstStyle/>
          <a:p>
            <a:r>
              <a:rPr lang="en-US" b="1" dirty="0"/>
              <a:t>Briefings</a:t>
            </a:r>
            <a:br>
              <a:rPr lang="en-US" dirty="0"/>
            </a:br>
            <a:endParaRPr lang="en-US" dirty="0"/>
          </a:p>
        </p:txBody>
      </p:sp>
      <p:cxnSp>
        <p:nvCxnSpPr>
          <p:cNvPr id="13" name="Straight Connector 12">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7" name="Straight Connector 16">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C1C1B301-41E4-4365-A95F-7906019CC311}"/>
              </a:ext>
            </a:extLst>
          </p:cNvPr>
          <p:cNvGraphicFramePr>
            <a:graphicFrameLocks noGrp="1"/>
          </p:cNvGraphicFramePr>
          <p:nvPr>
            <p:ph idx="1"/>
            <p:extLst>
              <p:ext uri="{D42A27DB-BD31-4B8C-83A1-F6EECF244321}">
                <p14:modId xmlns:p14="http://schemas.microsoft.com/office/powerpoint/2010/main" val="1348414769"/>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1475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5B5C6C-0A47-4C9C-A07E-9601110A8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8AD6542-0672-4B6E-9828-E9DFD316E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7C2CD80-D7BC-4149-A037-BF7FD6DE50AE}"/>
              </a:ext>
            </a:extLst>
          </p:cNvPr>
          <p:cNvSpPr>
            <a:spLocks noGrp="1"/>
          </p:cNvSpPr>
          <p:nvPr>
            <p:ph type="title"/>
          </p:nvPr>
        </p:nvSpPr>
        <p:spPr>
          <a:xfrm>
            <a:off x="1451581" y="5008500"/>
            <a:ext cx="9603272" cy="960755"/>
          </a:xfrm>
        </p:spPr>
        <p:txBody>
          <a:bodyPr anchor="t">
            <a:normAutofit/>
          </a:bodyPr>
          <a:lstStyle/>
          <a:p>
            <a:r>
              <a:rPr lang="en-US" sz="3000" b="1"/>
              <a:t>Internal Communications System</a:t>
            </a:r>
            <a:br>
              <a:rPr lang="en-US" sz="3000"/>
            </a:br>
            <a:endParaRPr lang="en-US" sz="3000"/>
          </a:p>
        </p:txBody>
      </p:sp>
      <p:cxnSp>
        <p:nvCxnSpPr>
          <p:cNvPr id="13" name="Straight Connector 12">
            <a:extLst>
              <a:ext uri="{FF2B5EF4-FFF2-40B4-BE49-F238E27FC236}">
                <a16:creationId xmlns:a16="http://schemas.microsoft.com/office/drawing/2014/main" id="{CD746FE0-417F-4D9D-A260-9183601D36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4826256"/>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A3DB65D6-29B2-47F4-B234-955B03D352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884AAC87-AAED-4B52-B079-98FCC9DDB3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1D7E38CD-2E10-42A8-BC44-042AB3F5E99A}"/>
              </a:ext>
            </a:extLst>
          </p:cNvPr>
          <p:cNvGraphicFramePr>
            <a:graphicFrameLocks noGrp="1"/>
          </p:cNvGraphicFramePr>
          <p:nvPr>
            <p:ph idx="1"/>
            <p:extLst>
              <p:ext uri="{D42A27DB-BD31-4B8C-83A1-F6EECF244321}">
                <p14:modId xmlns:p14="http://schemas.microsoft.com/office/powerpoint/2010/main" val="1251652425"/>
              </p:ext>
            </p:extLst>
          </p:nvPr>
        </p:nvGraphicFramePr>
        <p:xfrm>
          <a:off x="1450975" y="933450"/>
          <a:ext cx="9604375"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1631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outdoor, car, sitting, motorcycle&#10;&#10;Description automatically generated">
            <a:extLst>
              <a:ext uri="{FF2B5EF4-FFF2-40B4-BE49-F238E27FC236}">
                <a16:creationId xmlns:a16="http://schemas.microsoft.com/office/drawing/2014/main" id="{B515C1AA-8A1D-473C-A83B-B18FE97F5307}"/>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1" b="15728"/>
          <a:stretch/>
        </p:blipFill>
        <p:spPr>
          <a:xfrm>
            <a:off x="305" y="10"/>
            <a:ext cx="12191695" cy="6857990"/>
          </a:xfrm>
          <a:prstGeom prst="rect">
            <a:avLst/>
          </a:prstGeom>
        </p:spPr>
      </p:pic>
      <p:sp>
        <p:nvSpPr>
          <p:cNvPr id="14"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6"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8" name="Rectangle 17">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7C2CD80-D7BC-4149-A037-BF7FD6DE50AE}"/>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Challenge and Reply</a:t>
            </a:r>
            <a:br>
              <a:rPr lang="en-US">
                <a:solidFill>
                  <a:schemeClr val="tx1"/>
                </a:solidFill>
              </a:rPr>
            </a:br>
            <a:endParaRPr lang="en-US">
              <a:solidFill>
                <a:schemeClr val="tx1"/>
              </a:solidFill>
            </a:endParaRPr>
          </a:p>
        </p:txBody>
      </p:sp>
      <p:cxnSp>
        <p:nvCxnSpPr>
          <p:cNvPr id="20" name="Straight Connector 19">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C884C00-8CAD-4D1C-A1F1-40538A6CF3FA}"/>
              </a:ext>
            </a:extLst>
          </p:cNvPr>
          <p:cNvSpPr>
            <a:spLocks noGrp="1"/>
          </p:cNvSpPr>
          <p:nvPr>
            <p:ph idx="1"/>
          </p:nvPr>
        </p:nvSpPr>
        <p:spPr>
          <a:xfrm>
            <a:off x="4976636" y="1193800"/>
            <a:ext cx="6085091" cy="4699000"/>
          </a:xfrm>
        </p:spPr>
        <p:txBody>
          <a:bodyPr anchor="ctr">
            <a:normAutofit/>
          </a:bodyPr>
          <a:lstStyle/>
          <a:p>
            <a:r>
              <a:rPr lang="en-US" dirty="0"/>
              <a:t>The method of challenge and reply is mandatory for all helicopter rescue commands between the aircrew and the rope master. </a:t>
            </a:r>
          </a:p>
          <a:p>
            <a:r>
              <a:rPr lang="en-US" dirty="0"/>
              <a:t>Challenge and reply provides clarity to intercommunications and assurance to all rescue participants that commands have been passed and received.</a:t>
            </a:r>
          </a:p>
        </p:txBody>
      </p:sp>
      <p:sp>
        <p:nvSpPr>
          <p:cNvPr id="22"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527289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C2CD80-D7BC-4149-A037-BF7FD6DE50AE}"/>
              </a:ext>
            </a:extLst>
          </p:cNvPr>
          <p:cNvSpPr>
            <a:spLocks noGrp="1"/>
          </p:cNvSpPr>
          <p:nvPr>
            <p:ph type="title"/>
          </p:nvPr>
        </p:nvSpPr>
        <p:spPr>
          <a:xfrm>
            <a:off x="1451579" y="804519"/>
            <a:ext cx="9291215" cy="1049235"/>
          </a:xfrm>
        </p:spPr>
        <p:txBody>
          <a:bodyPr>
            <a:normAutofit/>
          </a:bodyPr>
          <a:lstStyle/>
          <a:p>
            <a:r>
              <a:rPr lang="en-US" b="1" dirty="0"/>
              <a:t>Radio Communications</a:t>
            </a:r>
            <a:br>
              <a:rPr lang="en-US" dirty="0"/>
            </a:br>
            <a:endParaRPr lang="en-US" dirty="0"/>
          </a:p>
        </p:txBody>
      </p:sp>
      <p:cxnSp>
        <p:nvCxnSpPr>
          <p:cNvPr id="11"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AC8A669D-AF3C-43AB-8659-4E3C70AF5C9B}"/>
              </a:ext>
            </a:extLst>
          </p:cNvPr>
          <p:cNvGraphicFramePr>
            <a:graphicFrameLocks noGrp="1"/>
          </p:cNvGraphicFramePr>
          <p:nvPr>
            <p:ph idx="1"/>
            <p:extLst>
              <p:ext uri="{D42A27DB-BD31-4B8C-83A1-F6EECF244321}">
                <p14:modId xmlns:p14="http://schemas.microsoft.com/office/powerpoint/2010/main" val="1369373812"/>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4958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2CD80-D7BC-4149-A037-BF7FD6DE50AE}"/>
              </a:ext>
            </a:extLst>
          </p:cNvPr>
          <p:cNvSpPr>
            <a:spLocks noGrp="1"/>
          </p:cNvSpPr>
          <p:nvPr>
            <p:ph type="title"/>
          </p:nvPr>
        </p:nvSpPr>
        <p:spPr>
          <a:xfrm>
            <a:off x="5188043" y="804520"/>
            <a:ext cx="5550355" cy="1049235"/>
          </a:xfrm>
        </p:spPr>
        <p:txBody>
          <a:bodyPr>
            <a:normAutofit/>
          </a:bodyPr>
          <a:lstStyle/>
          <a:p>
            <a:r>
              <a:rPr lang="en-US" sz="3000" b="1"/>
              <a:t>Hand-and-arm Signals</a:t>
            </a:r>
            <a:br>
              <a:rPr lang="en-US" sz="3000"/>
            </a:br>
            <a:endParaRPr lang="en-US" sz="3000"/>
          </a:p>
        </p:txBody>
      </p:sp>
      <p:grpSp>
        <p:nvGrpSpPr>
          <p:cNvPr id="10" name="Group 9">
            <a:extLst>
              <a:ext uri="{FF2B5EF4-FFF2-40B4-BE49-F238E27FC236}">
                <a16:creationId xmlns:a16="http://schemas.microsoft.com/office/drawing/2014/main" id="{EB69A38F-B342-48D1-884F-03267367F4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632239" y="482171"/>
            <a:chExt cx="4074533" cy="5149101"/>
          </a:xfrm>
        </p:grpSpPr>
        <p:sp>
          <p:nvSpPr>
            <p:cNvPr id="11" name="Rectangle 10">
              <a:extLst>
                <a:ext uri="{FF2B5EF4-FFF2-40B4-BE49-F238E27FC236}">
                  <a16:creationId xmlns:a16="http://schemas.microsoft.com/office/drawing/2014/main" id="{88B2160C-762E-4543-AE7E-CB66A8469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9" y="482171"/>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126887-BFD9-4BE3-BF55-BE2524AF2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8" y="812507"/>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picture containing drawing, glass&#10;&#10;Description automatically generated">
            <a:extLst>
              <a:ext uri="{FF2B5EF4-FFF2-40B4-BE49-F238E27FC236}">
                <a16:creationId xmlns:a16="http://schemas.microsoft.com/office/drawing/2014/main" id="{20E8FD0A-CB20-4401-AFE1-8BC82FE0FA17}"/>
              </a:ext>
            </a:extLst>
          </p:cNvPr>
          <p:cNvPicPr>
            <a:picLocks noChangeAspect="1"/>
          </p:cNvPicPr>
          <p:nvPr/>
        </p:nvPicPr>
        <p:blipFill rotWithShape="1">
          <a:blip r:embed="rId3">
            <a:extLst>
              <a:ext uri="{28A0092B-C50C-407E-A947-70E740481C1C}">
                <a14:useLocalDpi xmlns:a14="http://schemas.microsoft.com/office/drawing/2010/main" val="0"/>
              </a:ext>
            </a:extLst>
          </a:blip>
          <a:srcRect l="10693" r="13615" b="-3"/>
          <a:stretch/>
        </p:blipFill>
        <p:spPr>
          <a:xfrm>
            <a:off x="1285438" y="1116345"/>
            <a:ext cx="2799103" cy="3866172"/>
          </a:xfrm>
          <a:prstGeom prst="rect">
            <a:avLst/>
          </a:prstGeom>
        </p:spPr>
      </p:pic>
      <p:sp>
        <p:nvSpPr>
          <p:cNvPr id="3" name="Content Placeholder 2">
            <a:extLst>
              <a:ext uri="{FF2B5EF4-FFF2-40B4-BE49-F238E27FC236}">
                <a16:creationId xmlns:a16="http://schemas.microsoft.com/office/drawing/2014/main" id="{FC884C00-8CAD-4D1C-A1F1-40538A6CF3FA}"/>
              </a:ext>
            </a:extLst>
          </p:cNvPr>
          <p:cNvSpPr>
            <a:spLocks noGrp="1"/>
          </p:cNvSpPr>
          <p:nvPr>
            <p:ph idx="1"/>
          </p:nvPr>
        </p:nvSpPr>
        <p:spPr>
          <a:xfrm>
            <a:off x="5188043" y="2015732"/>
            <a:ext cx="5550355" cy="3450613"/>
          </a:xfrm>
        </p:spPr>
        <p:txBody>
          <a:bodyPr>
            <a:normAutofit/>
          </a:bodyPr>
          <a:lstStyle/>
          <a:p>
            <a:r>
              <a:rPr lang="en-US" dirty="0"/>
              <a:t>Ropers must rely on hand-and-arm signals and verbal commands from the rope master for communications. </a:t>
            </a:r>
          </a:p>
          <a:p>
            <a:r>
              <a:rPr lang="en-US" dirty="0"/>
              <a:t>Therefore, a clear understand­ing of all commands and hand-and-arm signals is mandatory by all rescue participants and aircrew</a:t>
            </a:r>
          </a:p>
        </p:txBody>
      </p:sp>
    </p:spTree>
    <p:extLst>
      <p:ext uri="{BB962C8B-B14F-4D97-AF65-F5344CB8AC3E}">
        <p14:creationId xmlns:p14="http://schemas.microsoft.com/office/powerpoint/2010/main" val="3846333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C2CD80-D7BC-4149-A037-BF7FD6DE50AE}"/>
              </a:ext>
            </a:extLst>
          </p:cNvPr>
          <p:cNvSpPr>
            <a:spLocks noGrp="1"/>
          </p:cNvSpPr>
          <p:nvPr>
            <p:ph type="title"/>
          </p:nvPr>
        </p:nvSpPr>
        <p:spPr>
          <a:xfrm>
            <a:off x="1451579" y="804519"/>
            <a:ext cx="9291215" cy="1049235"/>
          </a:xfrm>
        </p:spPr>
        <p:txBody>
          <a:bodyPr>
            <a:normAutofit/>
          </a:bodyPr>
          <a:lstStyle/>
          <a:p>
            <a:r>
              <a:rPr lang="en-US" b="1" dirty="0"/>
              <a:t>Environmental Factors</a:t>
            </a:r>
          </a:p>
        </p:txBody>
      </p:sp>
      <p:cxnSp>
        <p:nvCxnSpPr>
          <p:cNvPr id="11"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7" name="Content Placeholder 2">
            <a:extLst>
              <a:ext uri="{FF2B5EF4-FFF2-40B4-BE49-F238E27FC236}">
                <a16:creationId xmlns:a16="http://schemas.microsoft.com/office/drawing/2014/main" id="{CA3AFCC9-4312-49AD-87EE-27A2AD82C236}"/>
              </a:ext>
            </a:extLst>
          </p:cNvPr>
          <p:cNvGraphicFramePr>
            <a:graphicFrameLocks noGrp="1"/>
          </p:cNvGraphicFramePr>
          <p:nvPr>
            <p:ph idx="1"/>
            <p:extLst>
              <p:ext uri="{D42A27DB-BD31-4B8C-83A1-F6EECF244321}">
                <p14:modId xmlns:p14="http://schemas.microsoft.com/office/powerpoint/2010/main" val="242025743"/>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6601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riding skis on a body of water&#10;&#10;Description automatically generated">
            <a:extLst>
              <a:ext uri="{FF2B5EF4-FFF2-40B4-BE49-F238E27FC236}">
                <a16:creationId xmlns:a16="http://schemas.microsoft.com/office/drawing/2014/main" id="{2DD0ACE0-E505-43DB-9D12-97BA40230D08}"/>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5097" r="-1" b="7581"/>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7C2CD80-D7BC-4149-A037-BF7FD6DE50AE}"/>
              </a:ext>
            </a:extLst>
          </p:cNvPr>
          <p:cNvSpPr>
            <a:spLocks noGrp="1"/>
          </p:cNvSpPr>
          <p:nvPr>
            <p:ph type="title"/>
          </p:nvPr>
        </p:nvSpPr>
        <p:spPr>
          <a:xfrm>
            <a:off x="1130271" y="1193800"/>
            <a:ext cx="3193050" cy="4699000"/>
          </a:xfrm>
        </p:spPr>
        <p:txBody>
          <a:bodyPr anchor="ctr">
            <a:normAutofit/>
          </a:bodyPr>
          <a:lstStyle/>
          <a:p>
            <a:r>
              <a:rPr lang="en-US" sz="2500" b="1">
                <a:solidFill>
                  <a:schemeClr val="tx1"/>
                </a:solidFill>
              </a:rPr>
              <a:t>Environmental Factors</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C884C00-8CAD-4D1C-A1F1-40538A6CF3FA}"/>
              </a:ext>
            </a:extLst>
          </p:cNvPr>
          <p:cNvSpPr>
            <a:spLocks noGrp="1"/>
          </p:cNvSpPr>
          <p:nvPr>
            <p:ph idx="1"/>
          </p:nvPr>
        </p:nvSpPr>
        <p:spPr>
          <a:xfrm>
            <a:off x="4976636" y="1193800"/>
            <a:ext cx="6085091" cy="4699000"/>
          </a:xfrm>
        </p:spPr>
        <p:txBody>
          <a:bodyPr anchor="ctr">
            <a:normAutofit/>
          </a:bodyPr>
          <a:lstStyle/>
          <a:p>
            <a:r>
              <a:rPr lang="en-US"/>
              <a:t>Rescue operations must be aborted if the air­craft commander is unable to detect a visible horizon or acquire visual reference points due to weather conditions (e.g., fog, haze) or other factors.</a:t>
            </a:r>
          </a:p>
          <a:p>
            <a:r>
              <a:rPr lang="en-US"/>
              <a:t>The aircraft commander must complete a proper weight and balance calculation to deter­ mine if environmental factors permit safe rescue operations.</a:t>
            </a:r>
          </a:p>
          <a:p>
            <a:endParaRPr lang="en-US"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107381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19">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1" name="Picture 21">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32" name="Straight Connector 23">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33" name="Rectangle 25">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water, sitting, table, riding&#10;&#10;Description automatically generated">
            <a:extLst>
              <a:ext uri="{FF2B5EF4-FFF2-40B4-BE49-F238E27FC236}">
                <a16:creationId xmlns:a16="http://schemas.microsoft.com/office/drawing/2014/main" id="{4800138E-0010-4EDC-AB6C-F6C84C2C6BD8}"/>
              </a:ext>
            </a:extLst>
          </p:cNvPr>
          <p:cNvPicPr>
            <a:picLocks noChangeAspect="1"/>
          </p:cNvPicPr>
          <p:nvPr/>
        </p:nvPicPr>
        <p:blipFill rotWithShape="1">
          <a:blip r:embed="rId3">
            <a:alphaModFix amt="50000"/>
            <a:grayscl/>
            <a:extLst>
              <a:ext uri="{28A0092B-C50C-407E-A947-70E740481C1C}">
                <a14:useLocalDpi xmlns:a14="http://schemas.microsoft.com/office/drawing/2010/main" val="0"/>
              </a:ext>
            </a:extLst>
          </a:blip>
          <a:srcRect t="31767" r="-1" b="11981"/>
          <a:stretch/>
        </p:blipFill>
        <p:spPr>
          <a:xfrm>
            <a:off x="2" y="-193286"/>
            <a:ext cx="12191695" cy="6857990"/>
          </a:xfrm>
          <a:prstGeom prst="rect">
            <a:avLst/>
          </a:prstGeom>
        </p:spPr>
      </p:pic>
      <p:sp>
        <p:nvSpPr>
          <p:cNvPr id="2" name="Title 1">
            <a:extLst>
              <a:ext uri="{FF2B5EF4-FFF2-40B4-BE49-F238E27FC236}">
                <a16:creationId xmlns:a16="http://schemas.microsoft.com/office/drawing/2014/main" id="{DE338D93-8EA7-4D7D-B6A9-3815BD36321E}"/>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4800" dirty="0"/>
              <a:t> </a:t>
            </a:r>
            <a:r>
              <a:rPr lang="en-US" sz="4800" b="1" dirty="0"/>
              <a:t>Helicopter rescue swimmer</a:t>
            </a:r>
            <a:br>
              <a:rPr lang="en-US" sz="4800" b="1" dirty="0"/>
            </a:br>
            <a:r>
              <a:rPr lang="en-US" sz="4800" b="1" dirty="0"/>
              <a:t>Helicopter Rappel</a:t>
            </a:r>
          </a:p>
        </p:txBody>
      </p:sp>
      <p:cxnSp>
        <p:nvCxnSpPr>
          <p:cNvPr id="34" name="Straight Connector 27">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894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24F649-472A-42FD-BD55-946A94EF7858}"/>
              </a:ext>
            </a:extLst>
          </p:cNvPr>
          <p:cNvSpPr>
            <a:spLocks noGrp="1"/>
          </p:cNvSpPr>
          <p:nvPr>
            <p:ph type="title"/>
          </p:nvPr>
        </p:nvSpPr>
        <p:spPr>
          <a:xfrm>
            <a:off x="1451579" y="804519"/>
            <a:ext cx="9291215" cy="1049235"/>
          </a:xfrm>
        </p:spPr>
        <p:txBody>
          <a:bodyPr>
            <a:normAutofit/>
          </a:bodyPr>
          <a:lstStyle/>
          <a:p>
            <a:r>
              <a:rPr lang="en-US" b="1" dirty="0"/>
              <a:t>Night safety Factors</a:t>
            </a:r>
          </a:p>
        </p:txBody>
      </p:sp>
      <p:cxnSp>
        <p:nvCxnSpPr>
          <p:cNvPr id="26" name="Straight Connector 25">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8" name="Rectangle 27">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A86FE90F-8F48-4747-9698-9D6CC18FB52B}"/>
              </a:ext>
            </a:extLst>
          </p:cNvPr>
          <p:cNvGraphicFramePr>
            <a:graphicFrameLocks noGrp="1"/>
          </p:cNvGraphicFramePr>
          <p:nvPr>
            <p:ph idx="1"/>
            <p:extLst>
              <p:ext uri="{D42A27DB-BD31-4B8C-83A1-F6EECF244321}">
                <p14:modId xmlns:p14="http://schemas.microsoft.com/office/powerpoint/2010/main" val="2342065225"/>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5857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icture containing helicopter, outdoor, transport, aircraft&#10;&#10;Description automatically generated">
            <a:extLst>
              <a:ext uri="{FF2B5EF4-FFF2-40B4-BE49-F238E27FC236}">
                <a16:creationId xmlns:a16="http://schemas.microsoft.com/office/drawing/2014/main" id="{DCD1B992-6318-4FF0-BA86-C59E21870F71}"/>
              </a:ext>
            </a:extLst>
          </p:cNvPr>
          <p:cNvPicPr>
            <a:picLocks noChangeAspect="1"/>
          </p:cNvPicPr>
          <p:nvPr/>
        </p:nvPicPr>
        <p:blipFill rotWithShape="1">
          <a:blip r:embed="rId2">
            <a:extLst>
              <a:ext uri="{28A0092B-C50C-407E-A947-70E740481C1C}">
                <a14:useLocalDpi xmlns:a14="http://schemas.microsoft.com/office/drawing/2010/main" val="0"/>
              </a:ext>
            </a:extLst>
          </a:blip>
          <a:srcRect l="8466" b="14893"/>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318A25-CBF1-4D32-B25A-AE6913C1A2CC}"/>
              </a:ext>
            </a:extLst>
          </p:cNvPr>
          <p:cNvSpPr>
            <a:spLocks noGrp="1"/>
          </p:cNvSpPr>
          <p:nvPr>
            <p:ph type="title"/>
          </p:nvPr>
        </p:nvSpPr>
        <p:spPr>
          <a:xfrm>
            <a:off x="4063421" y="804520"/>
            <a:ext cx="6815731" cy="1049235"/>
          </a:xfrm>
        </p:spPr>
        <p:txBody>
          <a:bodyPr>
            <a:normAutofit/>
          </a:bodyPr>
          <a:lstStyle/>
          <a:p>
            <a:r>
              <a:rPr lang="en-US" b="1" dirty="0"/>
              <a:t>Helicopter safety Factors</a:t>
            </a:r>
          </a:p>
        </p:txBody>
      </p:sp>
      <p:sp>
        <p:nvSpPr>
          <p:cNvPr id="3" name="Content Placeholder 2">
            <a:extLst>
              <a:ext uri="{FF2B5EF4-FFF2-40B4-BE49-F238E27FC236}">
                <a16:creationId xmlns:a16="http://schemas.microsoft.com/office/drawing/2014/main" id="{D27A0442-6E1D-4426-864D-A732036FEE6E}"/>
              </a:ext>
            </a:extLst>
          </p:cNvPr>
          <p:cNvSpPr>
            <a:spLocks noGrp="1"/>
          </p:cNvSpPr>
          <p:nvPr>
            <p:ph idx="1"/>
          </p:nvPr>
        </p:nvSpPr>
        <p:spPr>
          <a:xfrm>
            <a:off x="4063421" y="2015733"/>
            <a:ext cx="6815731" cy="4021267"/>
          </a:xfrm>
        </p:spPr>
        <p:txBody>
          <a:bodyPr>
            <a:normAutofit/>
          </a:bodyPr>
          <a:lstStyle/>
          <a:p>
            <a:r>
              <a:rPr lang="en-US">
                <a:solidFill>
                  <a:srgbClr val="FFFFFE"/>
                </a:solidFill>
              </a:rPr>
              <a:t>Loose  gear, padding, and rope ends that can create a tripping hazard to ropers as they move to their rope stations must be secured inside the helicopter.</a:t>
            </a:r>
          </a:p>
          <a:p>
            <a:r>
              <a:rPr lang="en-US">
                <a:solidFill>
                  <a:srgbClr val="FFFFFE"/>
                </a:solidFill>
              </a:rPr>
              <a:t>When rescue operations involve open doors personnel inside the helicopter must be particularly cautious to avoid accidentally falling through the door. </a:t>
            </a:r>
          </a:p>
          <a:p>
            <a:endParaRPr lang="en-US">
              <a:solidFill>
                <a:srgbClr val="FFFFFE"/>
              </a:solidFill>
            </a:endParaRPr>
          </a:p>
        </p:txBody>
      </p:sp>
    </p:spTree>
    <p:extLst>
      <p:ext uri="{BB962C8B-B14F-4D97-AF65-F5344CB8AC3E}">
        <p14:creationId xmlns:p14="http://schemas.microsoft.com/office/powerpoint/2010/main" val="3267727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18A25-CBF1-4D32-B25A-AE6913C1A2CC}"/>
              </a:ext>
            </a:extLst>
          </p:cNvPr>
          <p:cNvSpPr>
            <a:spLocks noGrp="1"/>
          </p:cNvSpPr>
          <p:nvPr>
            <p:ph type="title"/>
          </p:nvPr>
        </p:nvSpPr>
        <p:spPr>
          <a:xfrm>
            <a:off x="1451579" y="804519"/>
            <a:ext cx="9291215" cy="1049235"/>
          </a:xfrm>
        </p:spPr>
        <p:txBody>
          <a:bodyPr>
            <a:normAutofit/>
          </a:bodyPr>
          <a:lstStyle/>
          <a:p>
            <a:r>
              <a:rPr lang="en-US" b="1" dirty="0"/>
              <a:t>Helicopter safety Factors</a:t>
            </a:r>
          </a:p>
        </p:txBody>
      </p:sp>
      <p:graphicFrame>
        <p:nvGraphicFramePr>
          <p:cNvPr id="15" name="Content Placeholder 2">
            <a:extLst>
              <a:ext uri="{FF2B5EF4-FFF2-40B4-BE49-F238E27FC236}">
                <a16:creationId xmlns:a16="http://schemas.microsoft.com/office/drawing/2014/main" id="{ECFEB4E2-0CBD-4D7A-A07D-19D7CBBFA3DE}"/>
              </a:ext>
            </a:extLst>
          </p:cNvPr>
          <p:cNvGraphicFramePr>
            <a:graphicFrameLocks noGrp="1"/>
          </p:cNvGraphicFramePr>
          <p:nvPr>
            <p:ph idx="1"/>
            <p:extLst>
              <p:ext uri="{D42A27DB-BD31-4B8C-83A1-F6EECF244321}">
                <p14:modId xmlns:p14="http://schemas.microsoft.com/office/powerpoint/2010/main" val="530600108"/>
              </p:ext>
            </p:extLst>
          </p:nvPr>
        </p:nvGraphicFramePr>
        <p:xfrm>
          <a:off x="1450975" y="2341209"/>
          <a:ext cx="9291638" cy="3124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9156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erson riding a wave on top of a body of water&#10;&#10;Description automatically generated">
            <a:extLst>
              <a:ext uri="{FF2B5EF4-FFF2-40B4-BE49-F238E27FC236}">
                <a16:creationId xmlns:a16="http://schemas.microsoft.com/office/drawing/2014/main" id="{0AA82AB4-8268-48ED-A56E-CCB177BD5A57}"/>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4828" b="58608"/>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5B0533-D05A-4935-8260-BCF82D42E419}"/>
              </a:ext>
            </a:extLst>
          </p:cNvPr>
          <p:cNvSpPr>
            <a:spLocks noGrp="1"/>
          </p:cNvSpPr>
          <p:nvPr>
            <p:ph type="title"/>
          </p:nvPr>
        </p:nvSpPr>
        <p:spPr>
          <a:xfrm>
            <a:off x="4063421" y="804520"/>
            <a:ext cx="6815731" cy="1049235"/>
          </a:xfrm>
        </p:spPr>
        <p:txBody>
          <a:bodyPr>
            <a:normAutofit/>
          </a:bodyPr>
          <a:lstStyle/>
          <a:p>
            <a:r>
              <a:rPr lang="en-US" b="1" dirty="0"/>
              <a:t>Rotor Downwash</a:t>
            </a:r>
          </a:p>
        </p:txBody>
      </p:sp>
      <p:sp>
        <p:nvSpPr>
          <p:cNvPr id="3" name="Content Placeholder 2">
            <a:extLst>
              <a:ext uri="{FF2B5EF4-FFF2-40B4-BE49-F238E27FC236}">
                <a16:creationId xmlns:a16="http://schemas.microsoft.com/office/drawing/2014/main" id="{343A031F-1351-45C0-9ED6-27697783F683}"/>
              </a:ext>
            </a:extLst>
          </p:cNvPr>
          <p:cNvSpPr>
            <a:spLocks noGrp="1"/>
          </p:cNvSpPr>
          <p:nvPr>
            <p:ph idx="1"/>
          </p:nvPr>
        </p:nvSpPr>
        <p:spPr>
          <a:xfrm>
            <a:off x="4063421" y="2015733"/>
            <a:ext cx="6815731" cy="4021267"/>
          </a:xfrm>
        </p:spPr>
        <p:txBody>
          <a:bodyPr>
            <a:normAutofit/>
          </a:bodyPr>
          <a:lstStyle/>
          <a:p>
            <a:r>
              <a:rPr lang="en-US">
                <a:solidFill>
                  <a:srgbClr val="FFFFFE"/>
                </a:solidFill>
              </a:rPr>
              <a:t>Rotor downwash pushes ropers down the rope; therefore ropers must be prepared to apply additional braking.</a:t>
            </a:r>
          </a:p>
          <a:p>
            <a:r>
              <a:rPr lang="en-US">
                <a:solidFill>
                  <a:srgbClr val="FFFFFE"/>
                </a:solidFill>
              </a:rPr>
              <a:t>Rotor downwash causes sand and small objects to be blown into the drop/pickup zone. Ropers must wear approved eye protection goggles to avoid eye injury from flying debris. </a:t>
            </a:r>
          </a:p>
          <a:p>
            <a:r>
              <a:rPr lang="en-US">
                <a:solidFill>
                  <a:srgbClr val="FFFFFE"/>
                </a:solidFill>
              </a:rPr>
              <a:t>Long­ sleeve clothing is also required to avoid cuts, abrasions, and skin irritations.</a:t>
            </a:r>
          </a:p>
          <a:p>
            <a:endParaRPr lang="en-US">
              <a:solidFill>
                <a:srgbClr val="FFFFFE"/>
              </a:solidFill>
            </a:endParaRPr>
          </a:p>
        </p:txBody>
      </p:sp>
    </p:spTree>
    <p:extLst>
      <p:ext uri="{BB962C8B-B14F-4D97-AF65-F5344CB8AC3E}">
        <p14:creationId xmlns:p14="http://schemas.microsoft.com/office/powerpoint/2010/main" val="462290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B0533-D05A-4935-8260-BCF82D42E419}"/>
              </a:ext>
            </a:extLst>
          </p:cNvPr>
          <p:cNvSpPr>
            <a:spLocks noGrp="1"/>
          </p:cNvSpPr>
          <p:nvPr>
            <p:ph type="title"/>
          </p:nvPr>
        </p:nvSpPr>
        <p:spPr>
          <a:xfrm>
            <a:off x="1451579" y="804519"/>
            <a:ext cx="9291215" cy="1049235"/>
          </a:xfrm>
        </p:spPr>
        <p:txBody>
          <a:bodyPr>
            <a:normAutofit/>
          </a:bodyPr>
          <a:lstStyle/>
          <a:p>
            <a:r>
              <a:rPr lang="en-US" b="1" dirty="0"/>
              <a:t>Rotor Downwash</a:t>
            </a:r>
          </a:p>
        </p:txBody>
      </p:sp>
      <p:graphicFrame>
        <p:nvGraphicFramePr>
          <p:cNvPr id="5" name="Content Placeholder 2">
            <a:extLst>
              <a:ext uri="{FF2B5EF4-FFF2-40B4-BE49-F238E27FC236}">
                <a16:creationId xmlns:a16="http://schemas.microsoft.com/office/drawing/2014/main" id="{12449170-9148-4B11-8D7A-D21354B438EC}"/>
              </a:ext>
            </a:extLst>
          </p:cNvPr>
          <p:cNvGraphicFramePr>
            <a:graphicFrameLocks noGrp="1"/>
          </p:cNvGraphicFramePr>
          <p:nvPr>
            <p:ph idx="1"/>
            <p:extLst>
              <p:ext uri="{D42A27DB-BD31-4B8C-83A1-F6EECF244321}">
                <p14:modId xmlns:p14="http://schemas.microsoft.com/office/powerpoint/2010/main" val="1535048598"/>
              </p:ext>
            </p:extLst>
          </p:nvPr>
        </p:nvGraphicFramePr>
        <p:xfrm>
          <a:off x="1450975" y="2341209"/>
          <a:ext cx="9291638" cy="3124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0561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ody of water with smoke coming out of it&#10;&#10;Description automatically generated">
            <a:extLst>
              <a:ext uri="{FF2B5EF4-FFF2-40B4-BE49-F238E27FC236}">
                <a16:creationId xmlns:a16="http://schemas.microsoft.com/office/drawing/2014/main" id="{CD59F85E-640C-4FCB-BD4B-E6647CB2CEC1}"/>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8447" r="-1" b="-1"/>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B5B0533-D05A-4935-8260-BCF82D42E419}"/>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Hover Height</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3A031F-1351-45C0-9ED6-27697783F683}"/>
              </a:ext>
            </a:extLst>
          </p:cNvPr>
          <p:cNvSpPr>
            <a:spLocks noGrp="1"/>
          </p:cNvSpPr>
          <p:nvPr>
            <p:ph idx="1"/>
          </p:nvPr>
        </p:nvSpPr>
        <p:spPr>
          <a:xfrm>
            <a:off x="4976636" y="1193800"/>
            <a:ext cx="6085091" cy="4699000"/>
          </a:xfrm>
        </p:spPr>
        <p:txBody>
          <a:bodyPr anchor="ctr">
            <a:normAutofit/>
          </a:bodyPr>
          <a:lstStyle/>
          <a:p>
            <a:r>
              <a:rPr lang="en-US" dirty="0"/>
              <a:t>Rotor downwash can agitate a rope hanging from the helicopter and cause the rope to whip, creating a dangerous situation . </a:t>
            </a:r>
          </a:p>
          <a:p>
            <a:r>
              <a:rPr lang="en-US" dirty="0"/>
              <a:t>A slightly higher hover reduces the effect of rotor down­ wash on the ground and the rope.</a:t>
            </a:r>
          </a:p>
          <a:p>
            <a:endParaRPr lang="en-US"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736523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elicopter flying in the sky&#10;&#10;Description automatically generated">
            <a:extLst>
              <a:ext uri="{FF2B5EF4-FFF2-40B4-BE49-F238E27FC236}">
                <a16:creationId xmlns:a16="http://schemas.microsoft.com/office/drawing/2014/main" id="{8D03B57B-D253-44A4-9EFE-A5D03847685A}"/>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4780" r="-1" b="3789"/>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B5B0533-D05A-4935-8260-BCF82D42E419}"/>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Hover Height</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3A031F-1351-45C0-9ED6-27697783F683}"/>
              </a:ext>
            </a:extLst>
          </p:cNvPr>
          <p:cNvSpPr>
            <a:spLocks noGrp="1"/>
          </p:cNvSpPr>
          <p:nvPr>
            <p:ph idx="1"/>
          </p:nvPr>
        </p:nvSpPr>
        <p:spPr>
          <a:xfrm>
            <a:off x="4976636" y="1193800"/>
            <a:ext cx="6085091" cy="4699000"/>
          </a:xfrm>
        </p:spPr>
        <p:txBody>
          <a:bodyPr anchor="ctr">
            <a:normAutofit/>
          </a:bodyPr>
          <a:lstStyle/>
          <a:p>
            <a:r>
              <a:rPr lang="en-US" dirty="0"/>
              <a:t>During wooded or mountain area rescue opera­tions, hover heights are restricted to the lowest possible height commensurate with rope length, obstacle clearance, visual cues, soil sta­bility, and rotor downwash .</a:t>
            </a:r>
          </a:p>
          <a:p>
            <a:endParaRPr lang="en-US"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8976122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5B0533-D05A-4935-8260-BCF82D42E419}"/>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Static Discharge</a:t>
            </a: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3A031F-1351-45C0-9ED6-27697783F683}"/>
              </a:ext>
            </a:extLst>
          </p:cNvPr>
          <p:cNvSpPr>
            <a:spLocks noGrp="1"/>
          </p:cNvSpPr>
          <p:nvPr>
            <p:ph idx="1"/>
          </p:nvPr>
        </p:nvSpPr>
        <p:spPr>
          <a:xfrm>
            <a:off x="1451580" y="2965045"/>
            <a:ext cx="9436404" cy="3087524"/>
          </a:xfrm>
        </p:spPr>
        <p:txBody>
          <a:bodyPr>
            <a:normAutofit/>
          </a:bodyPr>
          <a:lstStyle/>
          <a:p>
            <a:r>
              <a:rPr lang="en-US"/>
              <a:t>Static electricity is generated by a helicopter and is discharged from the aircraft by contact with the ground. </a:t>
            </a:r>
          </a:p>
          <a:p>
            <a:r>
              <a:rPr lang="en-US"/>
              <a:t>Therefore, personnel will not be in contact with the rope as it touches the ground due to the possibility that the rope may conduct static electricity. </a:t>
            </a:r>
          </a:p>
          <a:p>
            <a:endParaRPr lang="en-US" dirty="0"/>
          </a:p>
        </p:txBody>
      </p:sp>
    </p:spTree>
    <p:extLst>
      <p:ext uri="{BB962C8B-B14F-4D97-AF65-F5344CB8AC3E}">
        <p14:creationId xmlns:p14="http://schemas.microsoft.com/office/powerpoint/2010/main" val="1515116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B0533-D05A-4935-8260-BCF82D42E419}"/>
              </a:ext>
            </a:extLst>
          </p:cNvPr>
          <p:cNvSpPr>
            <a:spLocks noGrp="1"/>
          </p:cNvSpPr>
          <p:nvPr>
            <p:ph type="title"/>
          </p:nvPr>
        </p:nvSpPr>
        <p:spPr>
          <a:xfrm>
            <a:off x="1451580" y="804520"/>
            <a:ext cx="4176815" cy="1049235"/>
          </a:xfrm>
        </p:spPr>
        <p:txBody>
          <a:bodyPr>
            <a:normAutofit/>
          </a:bodyPr>
          <a:lstStyle/>
          <a:p>
            <a:r>
              <a:rPr lang="en-US" b="1" dirty="0"/>
              <a:t>Static Discharge</a:t>
            </a:r>
          </a:p>
        </p:txBody>
      </p:sp>
      <p:sp>
        <p:nvSpPr>
          <p:cNvPr id="3" name="Content Placeholder 2">
            <a:extLst>
              <a:ext uri="{FF2B5EF4-FFF2-40B4-BE49-F238E27FC236}">
                <a16:creationId xmlns:a16="http://schemas.microsoft.com/office/drawing/2014/main" id="{343A031F-1351-45C0-9ED6-27697783F683}"/>
              </a:ext>
            </a:extLst>
          </p:cNvPr>
          <p:cNvSpPr>
            <a:spLocks noGrp="1"/>
          </p:cNvSpPr>
          <p:nvPr>
            <p:ph idx="1"/>
          </p:nvPr>
        </p:nvSpPr>
        <p:spPr>
          <a:xfrm>
            <a:off x="1451581" y="2015732"/>
            <a:ext cx="4172515" cy="3450613"/>
          </a:xfrm>
        </p:spPr>
        <p:txBody>
          <a:bodyPr>
            <a:normAutofit/>
          </a:bodyPr>
          <a:lstStyle/>
          <a:p>
            <a:r>
              <a:rPr lang="en-US" dirty="0"/>
              <a:t>Rescue operations will not commence until the rope has made contact with the ground.</a:t>
            </a:r>
          </a:p>
          <a:p>
            <a:endParaRPr lang="en-US" dirty="0"/>
          </a:p>
        </p:txBody>
      </p:sp>
      <p:pic>
        <p:nvPicPr>
          <p:cNvPr id="5" name="Picture 4" descr="A picture containing water, outdoor, boat, person&#10;&#10;Description automatically generated">
            <a:extLst>
              <a:ext uri="{FF2B5EF4-FFF2-40B4-BE49-F238E27FC236}">
                <a16:creationId xmlns:a16="http://schemas.microsoft.com/office/drawing/2014/main" id="{E5883EFD-ABDB-4072-8498-17959E698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7186" y="805583"/>
            <a:ext cx="2714892" cy="4660762"/>
          </a:xfrm>
          <a:prstGeom prst="rect">
            <a:avLst/>
          </a:prstGeom>
        </p:spPr>
      </p:pic>
    </p:spTree>
    <p:extLst>
      <p:ext uri="{BB962C8B-B14F-4D97-AF65-F5344CB8AC3E}">
        <p14:creationId xmlns:p14="http://schemas.microsoft.com/office/powerpoint/2010/main" val="3372024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icture containing outdoor, toy, blue, child&#10;&#10;Description automatically generated">
            <a:extLst>
              <a:ext uri="{FF2B5EF4-FFF2-40B4-BE49-F238E27FC236}">
                <a16:creationId xmlns:a16="http://schemas.microsoft.com/office/drawing/2014/main" id="{95FC02AD-C8A2-4147-933E-2A15A4F3A9D2}"/>
              </a:ext>
            </a:extLst>
          </p:cNvPr>
          <p:cNvPicPr>
            <a:picLocks noChangeAspect="1"/>
          </p:cNvPicPr>
          <p:nvPr/>
        </p:nvPicPr>
        <p:blipFill rotWithShape="1">
          <a:blip r:embed="rId2">
            <a:extLst>
              <a:ext uri="{28A0092B-C50C-407E-A947-70E740481C1C}">
                <a14:useLocalDpi xmlns:a14="http://schemas.microsoft.com/office/drawing/2010/main" val="0"/>
              </a:ext>
            </a:extLst>
          </a:blip>
          <a:srcRect t="12571" r="-1" b="2840"/>
          <a:stretch/>
        </p:blipFill>
        <p:spPr>
          <a:xfrm>
            <a:off x="2" y="10"/>
            <a:ext cx="12191695" cy="6857990"/>
          </a:xfrm>
          <a:prstGeom prst="rect">
            <a:avLst/>
          </a:prstGeom>
        </p:spPr>
      </p:pic>
      <p:sp>
        <p:nvSpPr>
          <p:cNvPr id="22" name="Rectangle 9">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5B0533-D05A-4935-8260-BCF82D42E419}"/>
              </a:ext>
            </a:extLst>
          </p:cNvPr>
          <p:cNvSpPr>
            <a:spLocks noGrp="1"/>
          </p:cNvSpPr>
          <p:nvPr>
            <p:ph type="title"/>
          </p:nvPr>
        </p:nvSpPr>
        <p:spPr>
          <a:xfrm>
            <a:off x="4063421" y="804520"/>
            <a:ext cx="6815731" cy="1049235"/>
          </a:xfrm>
        </p:spPr>
        <p:txBody>
          <a:bodyPr>
            <a:normAutofit/>
          </a:bodyPr>
          <a:lstStyle/>
          <a:p>
            <a:r>
              <a:rPr lang="en-US" b="1"/>
              <a:t>Static Discharge</a:t>
            </a:r>
            <a:endParaRPr lang="en-US" b="1" dirty="0"/>
          </a:p>
        </p:txBody>
      </p:sp>
      <p:sp>
        <p:nvSpPr>
          <p:cNvPr id="3" name="Content Placeholder 2">
            <a:extLst>
              <a:ext uri="{FF2B5EF4-FFF2-40B4-BE49-F238E27FC236}">
                <a16:creationId xmlns:a16="http://schemas.microsoft.com/office/drawing/2014/main" id="{343A031F-1351-45C0-9ED6-27697783F683}"/>
              </a:ext>
            </a:extLst>
          </p:cNvPr>
          <p:cNvSpPr>
            <a:spLocks noGrp="1"/>
          </p:cNvSpPr>
          <p:nvPr>
            <p:ph idx="1"/>
          </p:nvPr>
        </p:nvSpPr>
        <p:spPr>
          <a:xfrm>
            <a:off x="4063421" y="2015733"/>
            <a:ext cx="6815731" cy="4021267"/>
          </a:xfrm>
        </p:spPr>
        <p:txBody>
          <a:bodyPr>
            <a:normAutofit/>
          </a:bodyPr>
          <a:lstStyle/>
          <a:p>
            <a:r>
              <a:rPr lang="en-US">
                <a:solidFill>
                  <a:srgbClr val="FFFFFE"/>
                </a:solidFill>
              </a:rPr>
              <a:t>Dry ropes are nonconductive and do not allow static electricity to be discharged through them. </a:t>
            </a:r>
          </a:p>
          <a:p>
            <a:r>
              <a:rPr lang="en-US">
                <a:solidFill>
                  <a:srgbClr val="FFFFFE"/>
                </a:solidFill>
              </a:rPr>
              <a:t>However, ropers may experience a small harm­ less shock upon reaching the ground due to the body's ability to conduct an electrical charge. Ropes may become conductive if they are wet.</a:t>
            </a:r>
          </a:p>
          <a:p>
            <a:endParaRPr lang="en-US">
              <a:solidFill>
                <a:srgbClr val="FFFFFE"/>
              </a:solidFill>
            </a:endParaRPr>
          </a:p>
        </p:txBody>
      </p:sp>
    </p:spTree>
    <p:extLst>
      <p:ext uri="{BB962C8B-B14F-4D97-AF65-F5344CB8AC3E}">
        <p14:creationId xmlns:p14="http://schemas.microsoft.com/office/powerpoint/2010/main" val="2663910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helicopter, aircraft, clock&#10;&#10;Description automatically generated">
            <a:extLst>
              <a:ext uri="{FF2B5EF4-FFF2-40B4-BE49-F238E27FC236}">
                <a16:creationId xmlns:a16="http://schemas.microsoft.com/office/drawing/2014/main" id="{6035D85C-B72A-4DE7-A6A0-B7B374EB8DB4}"/>
              </a:ext>
            </a:extLst>
          </p:cNvPr>
          <p:cNvPicPr>
            <a:picLocks noChangeAspect="1"/>
          </p:cNvPicPr>
          <p:nvPr/>
        </p:nvPicPr>
        <p:blipFill rotWithShape="1">
          <a:blip r:embed="rId2">
            <a:alphaModFix amt="50000"/>
            <a:grayscl/>
            <a:extLst>
              <a:ext uri="{28A0092B-C50C-407E-A947-70E740481C1C}">
                <a14:useLocalDpi xmlns:a14="http://schemas.microsoft.com/office/drawing/2010/main" val="0"/>
              </a:ext>
            </a:extLst>
          </a:blip>
          <a:srcRect t="12160" r="-1" b="31588"/>
          <a:stretch/>
        </p:blipFill>
        <p:spPr>
          <a:xfrm>
            <a:off x="305" y="10"/>
            <a:ext cx="12191695" cy="6857990"/>
          </a:xfrm>
          <a:prstGeom prst="rect">
            <a:avLst/>
          </a:prstGeom>
        </p:spPr>
      </p:pic>
      <p:sp>
        <p:nvSpPr>
          <p:cNvPr id="28"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0"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2" name="Rectangle 31">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itle 2">
            <a:extLst>
              <a:ext uri="{FF2B5EF4-FFF2-40B4-BE49-F238E27FC236}">
                <a16:creationId xmlns:a16="http://schemas.microsoft.com/office/drawing/2014/main" id="{D8D23855-0EA9-4AB7-9243-BFB3EB5CAFD2}"/>
              </a:ext>
            </a:extLst>
          </p:cNvPr>
          <p:cNvSpPr>
            <a:spLocks noGrp="1"/>
          </p:cNvSpPr>
          <p:nvPr>
            <p:ph type="title"/>
          </p:nvPr>
        </p:nvSpPr>
        <p:spPr>
          <a:xfrm>
            <a:off x="1130271" y="1193800"/>
            <a:ext cx="3193050" cy="4699000"/>
          </a:xfrm>
        </p:spPr>
        <p:txBody>
          <a:bodyPr anchor="ctr">
            <a:normAutofit/>
          </a:bodyPr>
          <a:lstStyle/>
          <a:p>
            <a:r>
              <a:rPr lang="en-US" b="1"/>
              <a:t>HISTORY </a:t>
            </a:r>
          </a:p>
        </p:txBody>
      </p:sp>
      <p:cxnSp>
        <p:nvCxnSpPr>
          <p:cNvPr id="34" name="Straight Connector 33">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277799A0-A496-48AE-9F66-1D4C442D1A29}"/>
              </a:ext>
            </a:extLst>
          </p:cNvPr>
          <p:cNvSpPr>
            <a:spLocks noGrp="1"/>
          </p:cNvSpPr>
          <p:nvPr>
            <p:ph idx="1"/>
          </p:nvPr>
        </p:nvSpPr>
        <p:spPr>
          <a:xfrm>
            <a:off x="4976636" y="1193800"/>
            <a:ext cx="6085091" cy="4699000"/>
          </a:xfrm>
        </p:spPr>
        <p:txBody>
          <a:bodyPr anchor="ctr">
            <a:normAutofit/>
          </a:bodyPr>
          <a:lstStyle/>
          <a:p>
            <a:r>
              <a:rPr lang="en-US" dirty="0"/>
              <a:t>Early use of the helicopter rappel included military operations in combat.</a:t>
            </a:r>
          </a:p>
          <a:p>
            <a:r>
              <a:rPr lang="en-US" dirty="0"/>
              <a:t> The 11th Air Assault Division (U.S. Army) introduced the earliest combat use of helicopter rappelling in combination with troop ladders in 1964-1965. </a:t>
            </a:r>
          </a:p>
        </p:txBody>
      </p:sp>
      <p:sp>
        <p:nvSpPr>
          <p:cNvPr id="36"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203085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ransport, vehicle, sitting, boat&#10;&#10;Description automatically generated">
            <a:extLst>
              <a:ext uri="{FF2B5EF4-FFF2-40B4-BE49-F238E27FC236}">
                <a16:creationId xmlns:a16="http://schemas.microsoft.com/office/drawing/2014/main" id="{911FD8A9-96A8-4FBB-831E-CFB2E860E467}"/>
              </a:ext>
            </a:extLst>
          </p:cNvPr>
          <p:cNvPicPr>
            <a:picLocks noChangeAspect="1"/>
          </p:cNvPicPr>
          <p:nvPr/>
        </p:nvPicPr>
        <p:blipFill rotWithShape="1">
          <a:blip r:embed="rId2">
            <a:alphaModFix amt="50000"/>
            <a:grayscl/>
            <a:extLst>
              <a:ext uri="{28A0092B-C50C-407E-A947-70E740481C1C}">
                <a14:useLocalDpi xmlns:a14="http://schemas.microsoft.com/office/drawing/2010/main" val="0"/>
              </a:ext>
            </a:extLst>
          </a:blip>
          <a:srcRect r="-1" b="21050"/>
          <a:stretch/>
        </p:blipFill>
        <p:spPr>
          <a:xfrm>
            <a:off x="305" y="10"/>
            <a:ext cx="12191695" cy="6857990"/>
          </a:xfrm>
          <a:prstGeom prst="rect">
            <a:avLst/>
          </a:prstGeom>
        </p:spPr>
      </p:pic>
      <p:sp>
        <p:nvSpPr>
          <p:cNvPr id="2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5"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itle 2">
            <a:extLst>
              <a:ext uri="{FF2B5EF4-FFF2-40B4-BE49-F238E27FC236}">
                <a16:creationId xmlns:a16="http://schemas.microsoft.com/office/drawing/2014/main" id="{D8D23855-0EA9-4AB7-9243-BFB3EB5CAFD2}"/>
              </a:ext>
            </a:extLst>
          </p:cNvPr>
          <p:cNvSpPr>
            <a:spLocks noGrp="1"/>
          </p:cNvSpPr>
          <p:nvPr>
            <p:ph type="title"/>
          </p:nvPr>
        </p:nvSpPr>
        <p:spPr>
          <a:xfrm>
            <a:off x="1130271" y="1193800"/>
            <a:ext cx="3193050" cy="4699000"/>
          </a:xfrm>
        </p:spPr>
        <p:txBody>
          <a:bodyPr anchor="ctr">
            <a:normAutofit/>
          </a:bodyPr>
          <a:lstStyle/>
          <a:p>
            <a:r>
              <a:rPr lang="en-US" b="1"/>
              <a:t>HISTORY </a:t>
            </a:r>
            <a:endParaRPr lang="en-US" b="1" dirty="0"/>
          </a:p>
        </p:txBody>
      </p:sp>
      <p:cxnSp>
        <p:nvCxnSpPr>
          <p:cNvPr id="26"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277799A0-A496-48AE-9F66-1D4C442D1A29}"/>
              </a:ext>
            </a:extLst>
          </p:cNvPr>
          <p:cNvSpPr>
            <a:spLocks noGrp="1"/>
          </p:cNvSpPr>
          <p:nvPr>
            <p:ph idx="1"/>
          </p:nvPr>
        </p:nvSpPr>
        <p:spPr>
          <a:xfrm>
            <a:off x="4976636" y="1193800"/>
            <a:ext cx="6085091" cy="4699000"/>
          </a:xfrm>
        </p:spPr>
        <p:txBody>
          <a:bodyPr anchor="ctr">
            <a:normAutofit/>
          </a:bodyPr>
          <a:lstStyle/>
          <a:p>
            <a:r>
              <a:rPr lang="en-US" dirty="0"/>
              <a:t>This was conducted in combat in December, 1965, near An </a:t>
            </a:r>
            <a:r>
              <a:rPr lang="en-US" dirty="0" err="1"/>
              <a:t>Khe</a:t>
            </a:r>
            <a:r>
              <a:rPr lang="en-US" dirty="0"/>
              <a:t> in Vietnam by the 1st Airborne Brigade of the 1st Cavalry Division (Airmobile ).</a:t>
            </a:r>
          </a:p>
          <a:p>
            <a:endParaRPr lang="en-US" dirty="0"/>
          </a:p>
        </p:txBody>
      </p:sp>
      <p:sp>
        <p:nvSpPr>
          <p:cNvPr id="27"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126302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62387-6F59-4CEA-884B-67DE5D993E04}"/>
              </a:ext>
            </a:extLst>
          </p:cNvPr>
          <p:cNvSpPr>
            <a:spLocks noGrp="1"/>
          </p:cNvSpPr>
          <p:nvPr>
            <p:ph type="title"/>
          </p:nvPr>
        </p:nvSpPr>
        <p:spPr>
          <a:xfrm>
            <a:off x="1451580" y="804520"/>
            <a:ext cx="4176815" cy="1049235"/>
          </a:xfrm>
        </p:spPr>
        <p:txBody>
          <a:bodyPr>
            <a:normAutofit/>
          </a:bodyPr>
          <a:lstStyle/>
          <a:p>
            <a:r>
              <a:rPr lang="en-US" b="1" dirty="0"/>
              <a:t>OPERATIONAL CONSIDERATIONS </a:t>
            </a:r>
          </a:p>
        </p:txBody>
      </p:sp>
      <p:sp>
        <p:nvSpPr>
          <p:cNvPr id="3" name="Content Placeholder 2">
            <a:extLst>
              <a:ext uri="{FF2B5EF4-FFF2-40B4-BE49-F238E27FC236}">
                <a16:creationId xmlns:a16="http://schemas.microsoft.com/office/drawing/2014/main" id="{4E12CF43-631C-452F-9783-49FBC8291600}"/>
              </a:ext>
            </a:extLst>
          </p:cNvPr>
          <p:cNvSpPr>
            <a:spLocks noGrp="1"/>
          </p:cNvSpPr>
          <p:nvPr>
            <p:ph idx="1"/>
          </p:nvPr>
        </p:nvSpPr>
        <p:spPr>
          <a:xfrm>
            <a:off x="1451581" y="2015732"/>
            <a:ext cx="4172515" cy="3450613"/>
          </a:xfrm>
        </p:spPr>
        <p:txBody>
          <a:bodyPr>
            <a:normAutofit/>
          </a:bodyPr>
          <a:lstStyle/>
          <a:p>
            <a:r>
              <a:rPr lang="en-US" dirty="0"/>
              <a:t>Rescuer insertion can be accomplished via helicopter rappelling which offers reduced exposure time of the rescuer beneath the aircraft compared with a helicopter short-haul.</a:t>
            </a:r>
          </a:p>
          <a:p>
            <a:endParaRPr lang="en-US" dirty="0"/>
          </a:p>
        </p:txBody>
      </p:sp>
      <p:pic>
        <p:nvPicPr>
          <p:cNvPr id="4" name="Picture 3">
            <a:extLst>
              <a:ext uri="{FF2B5EF4-FFF2-40B4-BE49-F238E27FC236}">
                <a16:creationId xmlns:a16="http://schemas.microsoft.com/office/drawing/2014/main" id="{99F12594-5900-42EE-8D3A-42047628D0DF}"/>
              </a:ext>
            </a:extLst>
          </p:cNvPr>
          <p:cNvPicPr>
            <a:picLocks noChangeAspect="1"/>
          </p:cNvPicPr>
          <p:nvPr/>
        </p:nvPicPr>
        <p:blipFill>
          <a:blip r:embed="rId2"/>
          <a:stretch>
            <a:fillRect/>
          </a:stretch>
        </p:blipFill>
        <p:spPr>
          <a:xfrm>
            <a:off x="5965371" y="0"/>
            <a:ext cx="6226629" cy="6727694"/>
          </a:xfrm>
          <a:prstGeom prst="rect">
            <a:avLst/>
          </a:prstGeom>
        </p:spPr>
      </p:pic>
    </p:spTree>
    <p:extLst>
      <p:ext uri="{BB962C8B-B14F-4D97-AF65-F5344CB8AC3E}">
        <p14:creationId xmlns:p14="http://schemas.microsoft.com/office/powerpoint/2010/main" val="2436637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C5A846-77A6-4FA9-97A2-B2977224E523}"/>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OPERATIONAL CONSIDERATIONS </a:t>
            </a:r>
            <a:endParaRPr lang="en-US" sz="3600">
              <a:solidFill>
                <a:srgbClr val="FFFFFF"/>
              </a:solidFill>
            </a:endParaRP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70B828-1EF8-419B-972C-BF18ADEEAAC2}"/>
              </a:ext>
            </a:extLst>
          </p:cNvPr>
          <p:cNvSpPr>
            <a:spLocks noGrp="1"/>
          </p:cNvSpPr>
          <p:nvPr>
            <p:ph idx="1"/>
          </p:nvPr>
        </p:nvSpPr>
        <p:spPr>
          <a:xfrm>
            <a:off x="1451580" y="2965045"/>
            <a:ext cx="9436404" cy="3087524"/>
          </a:xfrm>
        </p:spPr>
        <p:txBody>
          <a:bodyPr>
            <a:normAutofit/>
          </a:bodyPr>
          <a:lstStyle/>
          <a:p>
            <a:r>
              <a:rPr lang="en-US" dirty="0"/>
              <a:t>Helicopter rappelling has inherent hazards and mishaps have occurred involving loss of descent control, with subjects striking the ground; a jammed descender caused by entanglement with clothing or hair; a rappel rope that does not reach the ground; and </a:t>
            </a:r>
            <a:r>
              <a:rPr lang="en-US" dirty="0" err="1"/>
              <a:t>rappeller</a:t>
            </a:r>
            <a:r>
              <a:rPr lang="en-US" dirty="0"/>
              <a:t> injury caused by striking the door threshold or skid when exiting the helicopter. </a:t>
            </a:r>
          </a:p>
        </p:txBody>
      </p:sp>
    </p:spTree>
    <p:extLst>
      <p:ext uri="{BB962C8B-B14F-4D97-AF65-F5344CB8AC3E}">
        <p14:creationId xmlns:p14="http://schemas.microsoft.com/office/powerpoint/2010/main" val="3181988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C37E8-EFE7-48B0-B582-6A538779AE24}"/>
              </a:ext>
            </a:extLst>
          </p:cNvPr>
          <p:cNvSpPr>
            <a:spLocks noGrp="1"/>
          </p:cNvSpPr>
          <p:nvPr>
            <p:ph type="title"/>
          </p:nvPr>
        </p:nvSpPr>
        <p:spPr>
          <a:xfrm>
            <a:off x="1451580" y="804520"/>
            <a:ext cx="5550355" cy="1049235"/>
          </a:xfrm>
        </p:spPr>
        <p:txBody>
          <a:bodyPr>
            <a:normAutofit/>
          </a:bodyPr>
          <a:lstStyle/>
          <a:p>
            <a:r>
              <a:rPr lang="en-US" b="1" dirty="0"/>
              <a:t>OPERATIONAL CONSIDERATIONS </a:t>
            </a:r>
            <a:endParaRPr lang="en-US" dirty="0"/>
          </a:p>
        </p:txBody>
      </p:sp>
      <p:sp>
        <p:nvSpPr>
          <p:cNvPr id="3" name="Content Placeholder 2">
            <a:extLst>
              <a:ext uri="{FF2B5EF4-FFF2-40B4-BE49-F238E27FC236}">
                <a16:creationId xmlns:a16="http://schemas.microsoft.com/office/drawing/2014/main" id="{D6000F48-3BE4-4903-9DC9-D209DFBE05D6}"/>
              </a:ext>
            </a:extLst>
          </p:cNvPr>
          <p:cNvSpPr>
            <a:spLocks noGrp="1"/>
          </p:cNvSpPr>
          <p:nvPr>
            <p:ph idx="1"/>
          </p:nvPr>
        </p:nvSpPr>
        <p:spPr>
          <a:xfrm>
            <a:off x="1451580" y="2015732"/>
            <a:ext cx="5550355" cy="3450613"/>
          </a:xfrm>
        </p:spPr>
        <p:txBody>
          <a:bodyPr>
            <a:normAutofit/>
          </a:bodyPr>
          <a:lstStyle/>
          <a:p>
            <a:r>
              <a:rPr lang="en-US" dirty="0"/>
              <a:t>The U.S. Navy currently employs the Sky Genie descender device and related lines in rappel operations with a separate attended belay line.</a:t>
            </a:r>
          </a:p>
        </p:txBody>
      </p:sp>
      <p:grpSp>
        <p:nvGrpSpPr>
          <p:cNvPr id="9" name="Group 8">
            <a:extLst>
              <a:ext uri="{FF2B5EF4-FFF2-40B4-BE49-F238E27FC236}">
                <a16:creationId xmlns:a16="http://schemas.microsoft.com/office/drawing/2014/main" id="{09BCA6F7-A3DB-45DF-B6E8-8B7BBB37E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10" name="Rectangle 9">
              <a:extLst>
                <a:ext uri="{FF2B5EF4-FFF2-40B4-BE49-F238E27FC236}">
                  <a16:creationId xmlns:a16="http://schemas.microsoft.com/office/drawing/2014/main" id="{829A9A52-CC88-4982-95F2-3D4731CBE8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C026A0-4659-4232-8B46-815756A0E1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BBA14764-1628-4557-885B-37A1F9EA2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4173" y="988222"/>
            <a:ext cx="3122836" cy="4126145"/>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1EC5520-88CB-445B-BB0A-186BE5F38F1A}"/>
              </a:ext>
            </a:extLst>
          </p:cNvPr>
          <p:cNvPicPr>
            <a:picLocks noChangeAspect="1"/>
          </p:cNvPicPr>
          <p:nvPr/>
        </p:nvPicPr>
        <p:blipFill>
          <a:blip r:embed="rId3"/>
          <a:stretch>
            <a:fillRect/>
          </a:stretch>
        </p:blipFill>
        <p:spPr>
          <a:xfrm>
            <a:off x="8997292" y="1116345"/>
            <a:ext cx="1037265" cy="3866172"/>
          </a:xfrm>
          <a:prstGeom prst="rect">
            <a:avLst/>
          </a:prstGeom>
        </p:spPr>
      </p:pic>
    </p:spTree>
    <p:extLst>
      <p:ext uri="{BB962C8B-B14F-4D97-AF65-F5344CB8AC3E}">
        <p14:creationId xmlns:p14="http://schemas.microsoft.com/office/powerpoint/2010/main" val="4094898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1490F-EAD1-4EE3-A72D-F1CE28085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0"/>
            <a:ext cx="12194875" cy="261181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706E30-DCCC-42F7-BFEB-BC6AB3F256E3}"/>
              </a:ext>
            </a:extLst>
          </p:cNvPr>
          <p:cNvSpPr>
            <a:spLocks noGrp="1"/>
          </p:cNvSpPr>
          <p:nvPr>
            <p:ph type="title"/>
          </p:nvPr>
        </p:nvSpPr>
        <p:spPr>
          <a:xfrm>
            <a:off x="1451579" y="1002165"/>
            <a:ext cx="9603275" cy="1371580"/>
          </a:xfrm>
        </p:spPr>
        <p:txBody>
          <a:bodyPr>
            <a:normAutofit/>
          </a:bodyPr>
          <a:lstStyle/>
          <a:p>
            <a:r>
              <a:rPr lang="en-US" sz="3600" b="1">
                <a:solidFill>
                  <a:srgbClr val="FFFFFF"/>
                </a:solidFill>
              </a:rPr>
              <a:t>anchor point</a:t>
            </a:r>
          </a:p>
        </p:txBody>
      </p:sp>
      <p:sp useBgFill="1">
        <p:nvSpPr>
          <p:cNvPr id="10" name="Rectangle 9">
            <a:extLst>
              <a:ext uri="{FF2B5EF4-FFF2-40B4-BE49-F238E27FC236}">
                <a16:creationId xmlns:a16="http://schemas.microsoft.com/office/drawing/2014/main" id="{CDC7048F-99B8-417C-A702-1314F89B1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8" y="2611819"/>
            <a:ext cx="12194875" cy="4246181"/>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9E7FD9-4D7F-4BA5-92F3-07DD1F068D27}"/>
              </a:ext>
            </a:extLst>
          </p:cNvPr>
          <p:cNvSpPr>
            <a:spLocks noGrp="1"/>
          </p:cNvSpPr>
          <p:nvPr>
            <p:ph idx="1"/>
          </p:nvPr>
        </p:nvSpPr>
        <p:spPr>
          <a:xfrm>
            <a:off x="1451580" y="2965045"/>
            <a:ext cx="9436404" cy="3087524"/>
          </a:xfrm>
        </p:spPr>
        <p:txBody>
          <a:bodyPr>
            <a:normAutofit/>
          </a:bodyPr>
          <a:lstStyle/>
          <a:p>
            <a:r>
              <a:rPr lang="en-US" dirty="0"/>
              <a:t>An overhead rappel anchor point, which must be FM approved through a supplemental type certificate {STC) as an aircraft modification, provides the most convenient departure for the </a:t>
            </a:r>
            <a:r>
              <a:rPr lang="en-US" dirty="0" err="1"/>
              <a:t>rappeller</a:t>
            </a:r>
            <a:r>
              <a:rPr lang="en-US" dirty="0"/>
              <a:t> from the aircraft </a:t>
            </a:r>
          </a:p>
        </p:txBody>
      </p:sp>
    </p:spTree>
    <p:extLst>
      <p:ext uri="{BB962C8B-B14F-4D97-AF65-F5344CB8AC3E}">
        <p14:creationId xmlns:p14="http://schemas.microsoft.com/office/powerpoint/2010/main" val="883393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26471-2B24-4468-9E2D-614EDB625431}"/>
              </a:ext>
            </a:extLst>
          </p:cNvPr>
          <p:cNvSpPr>
            <a:spLocks noGrp="1"/>
          </p:cNvSpPr>
          <p:nvPr>
            <p:ph type="title"/>
          </p:nvPr>
        </p:nvSpPr>
        <p:spPr>
          <a:xfrm>
            <a:off x="1451580" y="804520"/>
            <a:ext cx="3530157" cy="1049235"/>
          </a:xfrm>
        </p:spPr>
        <p:txBody>
          <a:bodyPr>
            <a:normAutofit/>
          </a:bodyPr>
          <a:lstStyle/>
          <a:p>
            <a:r>
              <a:rPr lang="en-US" b="1" dirty="0"/>
              <a:t>length</a:t>
            </a:r>
          </a:p>
        </p:txBody>
      </p:sp>
      <p:sp>
        <p:nvSpPr>
          <p:cNvPr id="3" name="Content Placeholder 2">
            <a:extLst>
              <a:ext uri="{FF2B5EF4-FFF2-40B4-BE49-F238E27FC236}">
                <a16:creationId xmlns:a16="http://schemas.microsoft.com/office/drawing/2014/main" id="{1EE723BC-9720-4764-9B0F-CB9CFB92064E}"/>
              </a:ext>
            </a:extLst>
          </p:cNvPr>
          <p:cNvSpPr>
            <a:spLocks noGrp="1"/>
          </p:cNvSpPr>
          <p:nvPr>
            <p:ph idx="1"/>
          </p:nvPr>
        </p:nvSpPr>
        <p:spPr>
          <a:xfrm>
            <a:off x="1451581" y="2015732"/>
            <a:ext cx="3526523" cy="3450613"/>
          </a:xfrm>
        </p:spPr>
        <p:txBody>
          <a:bodyPr>
            <a:normAutofit/>
          </a:bodyPr>
          <a:lstStyle/>
          <a:p>
            <a:r>
              <a:rPr lang="en-US" dirty="0"/>
              <a:t>The length of a helicopter rappel varies by agency preference and by environmental considerations, which may include insertion into tall forest canopy. Rappels of 75 to 150 ft. (23 to 46 m) are most common.</a:t>
            </a:r>
          </a:p>
        </p:txBody>
      </p:sp>
      <p:grpSp>
        <p:nvGrpSpPr>
          <p:cNvPr id="10" name="Group 9">
            <a:extLst>
              <a:ext uri="{FF2B5EF4-FFF2-40B4-BE49-F238E27FC236}">
                <a16:creationId xmlns:a16="http://schemas.microsoft.com/office/drawing/2014/main" id="{F6ECD7E6-4E68-4AA6-864A-6828B6EC19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11" name="Rectangle 10">
              <a:extLst>
                <a:ext uri="{FF2B5EF4-FFF2-40B4-BE49-F238E27FC236}">
                  <a16:creationId xmlns:a16="http://schemas.microsoft.com/office/drawing/2014/main" id="{5015161F-D342-4A16-AA7A-F3ECC1284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99EC793-B1FE-496C-A671-5F3663264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person flying through the air on top of a grass covered field&#10;&#10;Description automatically generated">
            <a:extLst>
              <a:ext uri="{FF2B5EF4-FFF2-40B4-BE49-F238E27FC236}">
                <a16:creationId xmlns:a16="http://schemas.microsoft.com/office/drawing/2014/main" id="{30547C85-D088-482A-B699-347E539E2102}"/>
              </a:ext>
            </a:extLst>
          </p:cNvPr>
          <p:cNvPicPr>
            <a:picLocks noChangeAspect="1"/>
          </p:cNvPicPr>
          <p:nvPr/>
        </p:nvPicPr>
        <p:blipFill rotWithShape="1">
          <a:blip r:embed="rId3">
            <a:extLst>
              <a:ext uri="{28A0092B-C50C-407E-A947-70E740481C1C}">
                <a14:useLocalDpi xmlns:a14="http://schemas.microsoft.com/office/drawing/2010/main" val="0"/>
              </a:ext>
            </a:extLst>
          </a:blip>
          <a:srcRect r="17064" b="-3"/>
          <a:stretch/>
        </p:blipFill>
        <p:spPr>
          <a:xfrm>
            <a:off x="6093926" y="1116345"/>
            <a:ext cx="4821551" cy="3866172"/>
          </a:xfrm>
          <a:prstGeom prst="rect">
            <a:avLst/>
          </a:prstGeom>
        </p:spPr>
      </p:pic>
    </p:spTree>
    <p:extLst>
      <p:ext uri="{BB962C8B-B14F-4D97-AF65-F5344CB8AC3E}">
        <p14:creationId xmlns:p14="http://schemas.microsoft.com/office/powerpoint/2010/main" val="147399295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otalTime>5</TotalTime>
  <Words>1091</Words>
  <Application>Microsoft Office PowerPoint</Application>
  <PresentationFormat>Widescreen</PresentationFormat>
  <Paragraphs>77</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Rockwell</vt:lpstr>
      <vt:lpstr>Gallery</vt:lpstr>
      <vt:lpstr>THE RESCUE COMPANY 1</vt:lpstr>
      <vt:lpstr> Helicopter rescue swimmer Helicopter Rappel</vt:lpstr>
      <vt:lpstr>HISTORY </vt:lpstr>
      <vt:lpstr>HISTORY </vt:lpstr>
      <vt:lpstr>OPERATIONAL CONSIDERATIONS </vt:lpstr>
      <vt:lpstr>OPERATIONAL CONSIDERATIONS </vt:lpstr>
      <vt:lpstr>OPERATIONAL CONSIDERATIONS </vt:lpstr>
      <vt:lpstr>anchor point</vt:lpstr>
      <vt:lpstr>length</vt:lpstr>
      <vt:lpstr>pilot</vt:lpstr>
      <vt:lpstr>Crew Chief</vt:lpstr>
      <vt:lpstr>Crew Coordination</vt:lpstr>
      <vt:lpstr>Briefings </vt:lpstr>
      <vt:lpstr>Internal Communications System </vt:lpstr>
      <vt:lpstr>Challenge and Reply </vt:lpstr>
      <vt:lpstr>Radio Communications </vt:lpstr>
      <vt:lpstr>Hand-and-arm Signals </vt:lpstr>
      <vt:lpstr>Environmental Factors</vt:lpstr>
      <vt:lpstr>Environmental Factors</vt:lpstr>
      <vt:lpstr>Night safety Factors</vt:lpstr>
      <vt:lpstr>Helicopter safety Factors</vt:lpstr>
      <vt:lpstr>Helicopter safety Factors</vt:lpstr>
      <vt:lpstr>Rotor Downwash</vt:lpstr>
      <vt:lpstr>Rotor Downwash</vt:lpstr>
      <vt:lpstr>Hover Height</vt:lpstr>
      <vt:lpstr>Hover Height</vt:lpstr>
      <vt:lpstr>Static Discharge</vt:lpstr>
      <vt:lpstr>Static Discharge</vt:lpstr>
      <vt:lpstr>Static Discharge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RESCUE COMPANY 1</dc:title>
  <dc:creator>Carlos Tavarez</dc:creator>
  <cp:lastModifiedBy>Carlos Tavarez</cp:lastModifiedBy>
  <cp:revision>4</cp:revision>
  <dcterms:created xsi:type="dcterms:W3CDTF">2020-08-31T19:19:36Z</dcterms:created>
  <dcterms:modified xsi:type="dcterms:W3CDTF">2020-08-31T19:24:59Z</dcterms:modified>
</cp:coreProperties>
</file>