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278" r:id="rId2"/>
    <p:sldId id="547" r:id="rId3"/>
    <p:sldId id="389" r:id="rId4"/>
    <p:sldId id="512" r:id="rId5"/>
    <p:sldId id="513" r:id="rId6"/>
    <p:sldId id="514" r:id="rId7"/>
    <p:sldId id="515" r:id="rId8"/>
    <p:sldId id="516" r:id="rId9"/>
    <p:sldId id="517" r:id="rId10"/>
    <p:sldId id="518" r:id="rId11"/>
    <p:sldId id="394" r:id="rId12"/>
    <p:sldId id="521" r:id="rId13"/>
    <p:sldId id="522" r:id="rId14"/>
    <p:sldId id="523" r:id="rId15"/>
    <p:sldId id="524" r:id="rId16"/>
    <p:sldId id="525" r:id="rId17"/>
    <p:sldId id="526" r:id="rId18"/>
    <p:sldId id="527" r:id="rId19"/>
    <p:sldId id="528" r:id="rId20"/>
    <p:sldId id="529" r:id="rId21"/>
    <p:sldId id="530" r:id="rId22"/>
    <p:sldId id="520" r:id="rId23"/>
    <p:sldId id="533" r:id="rId24"/>
    <p:sldId id="532" r:id="rId25"/>
    <p:sldId id="535" r:id="rId26"/>
    <p:sldId id="537" r:id="rId27"/>
    <p:sldId id="538" r:id="rId28"/>
    <p:sldId id="539" r:id="rId29"/>
    <p:sldId id="540" r:id="rId30"/>
    <p:sldId id="534" r:id="rId31"/>
    <p:sldId id="542" r:id="rId32"/>
    <p:sldId id="543" r:id="rId33"/>
    <p:sldId id="544" r:id="rId34"/>
    <p:sldId id="545" r:id="rId35"/>
    <p:sldId id="541" r:id="rId36"/>
    <p:sldId id="546" r:id="rId37"/>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12">
          <p15:clr>
            <a:srgbClr val="A4A3A4"/>
          </p15:clr>
        </p15:guide>
        <p15:guide id="3" orient="horz" pos="3936">
          <p15:clr>
            <a:srgbClr val="A4A3A4"/>
          </p15:clr>
        </p15:guide>
        <p15:guide id="4" pos="2880">
          <p15:clr>
            <a:srgbClr val="A4A3A4"/>
          </p15:clr>
        </p15:guide>
        <p15:guide id="5" pos="432">
          <p15:clr>
            <a:srgbClr val="A4A3A4"/>
          </p15:clr>
        </p15:guide>
        <p15:guide id="6" pos="53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Deforge-Kling" initials="JD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7A6"/>
    <a:srgbClr val="4D207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81" autoAdjust="0"/>
    <p:restoredTop sz="82890" autoAdjust="0"/>
  </p:normalViewPr>
  <p:slideViewPr>
    <p:cSldViewPr>
      <p:cViewPr>
        <p:scale>
          <a:sx n="60" d="100"/>
          <a:sy n="60" d="100"/>
        </p:scale>
        <p:origin x="-594" y="-192"/>
      </p:cViewPr>
      <p:guideLst>
        <p:guide orient="horz" pos="2160"/>
        <p:guide orient="horz" pos="912"/>
        <p:guide orient="horz" pos="3936"/>
        <p:guide pos="2880"/>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30"/>
    </p:cViewPr>
  </p:sorterViewPr>
  <p:notesViewPr>
    <p:cSldViewPr>
      <p:cViewPr>
        <p:scale>
          <a:sx n="100" d="100"/>
          <a:sy n="100" d="100"/>
        </p:scale>
        <p:origin x="84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321DF8-F179-43D0-BC0F-D11D20D05FF7}" type="slidenum">
              <a:rPr lang="en-US" altLang="en-US"/>
              <a:pPr/>
              <a:t>‹#›</a:t>
            </a:fld>
            <a:endParaRPr lang="en-US" altLang="en-US" dirty="0"/>
          </a:p>
        </p:txBody>
      </p:sp>
    </p:spTree>
    <p:extLst>
      <p:ext uri="{BB962C8B-B14F-4D97-AF65-F5344CB8AC3E}">
        <p14:creationId xmlns:p14="http://schemas.microsoft.com/office/powerpoint/2010/main" val="2242550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144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216C51-FE2C-4B40-8DEA-FA0CE26D0BF2}" type="slidenum">
              <a:rPr lang="en-US" altLang="en-US"/>
              <a:pPr/>
              <a:t>‹#›</a:t>
            </a:fld>
            <a:endParaRPr lang="en-US" altLang="en-US" dirty="0"/>
          </a:p>
        </p:txBody>
      </p:sp>
    </p:spTree>
    <p:extLst>
      <p:ext uri="{BB962C8B-B14F-4D97-AF65-F5344CB8AC3E}">
        <p14:creationId xmlns:p14="http://schemas.microsoft.com/office/powerpoint/2010/main" val="149997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a:t>
            </a:r>
            <a:r>
              <a:rPr lang="en-US" baseline="0" dirty="0"/>
              <a:t> 3: Professional Boundaries</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7</a:t>
            </a:r>
            <a:r>
              <a:rPr lang="en-US" sz="1400" dirty="0" smtClean="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	When considering professional boundaries, it can be beneficial to think of the continuum of the therapeutic relationship.</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Defined as the interactions between the patient and health care </a:t>
            </a:r>
            <a:r>
              <a:rPr lang="en-US" sz="1200" dirty="0" smtClean="0">
                <a:effectLst/>
                <a:latin typeface="Times New Roman" panose="02020603050405020304" pitchFamily="18" charset="0"/>
                <a:ea typeface="Times New Roman" panose="02020603050405020304" pitchFamily="18" charset="0"/>
              </a:rPr>
              <a:t>provider</a:t>
            </a:r>
            <a:endParaRPr lang="en-US" sz="1200" dirty="0">
              <a:effectLst/>
              <a:latin typeface="Times New Roman" panose="02020603050405020304" pitchFamily="18" charset="0"/>
              <a:ea typeface="Times New Roman" panose="02020603050405020304" pitchFamily="18" charset="0"/>
            </a:endParaRPr>
          </a:p>
          <a:p>
            <a:pPr marL="914400" marR="0" indent="-228600">
              <a:spcBef>
                <a:spcPts val="0"/>
              </a:spcBef>
              <a:spcAft>
                <a:spcPts val="300"/>
              </a:spcAft>
              <a:tabLst>
                <a:tab pos="914400" algn="l"/>
              </a:tabLst>
            </a:pPr>
            <a:r>
              <a:rPr lang="en-US" sz="1200" dirty="0">
                <a:effectLst/>
                <a:latin typeface="Times New Roman" panose="02020603050405020304" pitchFamily="18" charset="0"/>
                <a:ea typeface="Times New Roman" panose="02020603050405020304" pitchFamily="18" charset="0"/>
              </a:rPr>
              <a:t>i.	Underinvolvement: patient is not receiving adequate attention from health care provider and patient’s health needs are not addressed</a:t>
            </a:r>
          </a:p>
          <a:p>
            <a:pPr marL="914400" marR="0" indent="-228600">
              <a:spcBef>
                <a:spcPts val="0"/>
              </a:spcBef>
              <a:spcAft>
                <a:spcPts val="300"/>
              </a:spcAft>
              <a:tabLst>
                <a:tab pos="914400" algn="l"/>
              </a:tabLst>
            </a:pPr>
            <a:r>
              <a:rPr lang="en-US" sz="1200" dirty="0">
                <a:effectLst/>
                <a:latin typeface="Times New Roman" panose="02020603050405020304" pitchFamily="18" charset="0"/>
                <a:ea typeface="Times New Roman" panose="02020603050405020304" pitchFamily="18" charset="0"/>
              </a:rPr>
              <a:t>ii.	Overinvolvement: health care provider is too involved</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10</a:t>
            </a:fld>
            <a:endParaRPr lang="en-US" altLang="en-US" dirty="0"/>
          </a:p>
        </p:txBody>
      </p:sp>
    </p:spTree>
    <p:extLst>
      <p:ext uri="{BB962C8B-B14F-4D97-AF65-F5344CB8AC3E}">
        <p14:creationId xmlns:p14="http://schemas.microsoft.com/office/powerpoint/2010/main" val="596499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8</a:t>
            </a:r>
            <a:r>
              <a:rPr lang="en-US" sz="1400" dirty="0" smtClean="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	This balance between maintaining professional boundaries but also building trust and confidence is also faced by physicians.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Strive for compassionate and empathetic care without overinvolvement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Achieve this by maintaining a professional distance and boundaries while providing care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11</a:t>
            </a:fld>
            <a:endParaRPr lang="en-US" altLang="en-US" dirty="0"/>
          </a:p>
        </p:txBody>
      </p:sp>
    </p:spTree>
    <p:extLst>
      <p:ext uri="{BB962C8B-B14F-4D97-AF65-F5344CB8AC3E}">
        <p14:creationId xmlns:p14="http://schemas.microsoft.com/office/powerpoint/2010/main" val="298151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smtClean="0">
                <a:effectLst/>
                <a:latin typeface="Times New Roman" panose="02020603050405020304" pitchFamily="18" charset="0"/>
                <a:ea typeface="Times New Roman" panose="02020603050405020304" pitchFamily="18" charset="0"/>
              </a:rPr>
              <a:t>9. </a:t>
            </a:r>
            <a:r>
              <a:rPr lang="en-US" sz="1400" dirty="0">
                <a:effectLst/>
                <a:latin typeface="Times New Roman" panose="02020603050405020304" pitchFamily="18" charset="0"/>
                <a:ea typeface="Times New Roman" panose="02020603050405020304" pitchFamily="18" charset="0"/>
              </a:rPr>
              <a:t>	Within the boundaries of the patients’ homes, community paramedics must: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Establish trust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Keep a professional distance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Maintain open lines of communication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12</a:t>
            </a:fld>
            <a:endParaRPr lang="en-US" altLang="en-US" dirty="0"/>
          </a:p>
        </p:txBody>
      </p:sp>
    </p:spTree>
    <p:extLst>
      <p:ext uri="{BB962C8B-B14F-4D97-AF65-F5344CB8AC3E}">
        <p14:creationId xmlns:p14="http://schemas.microsoft.com/office/powerpoint/2010/main" val="2541198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Role of the community paramedic in maintaining professional boundaries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As the professional, the community paramedic must: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Act in the best interests of the patient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Be responsible for managing any boundary issues</a:t>
            </a:r>
          </a:p>
          <a:p>
            <a:pPr marL="457200" marR="0" indent="-228600">
              <a:spcBef>
                <a:spcPts val="0"/>
              </a:spcBef>
              <a:spcAft>
                <a:spcPts val="300"/>
              </a:spcAft>
              <a:tabLst>
                <a:tab pos="457200" algn="l"/>
              </a:tabLst>
            </a:pPr>
            <a:r>
              <a:rPr lang="en-US" sz="1200" b="0" dirty="0" smtClean="0">
                <a:effectLst/>
                <a:latin typeface="Times New Roman"/>
                <a:ea typeface="Times New Roman"/>
              </a:rPr>
              <a:t>2. 	Community paramedic must maintain the boundaries because:</a:t>
            </a:r>
          </a:p>
          <a:p>
            <a:pPr marL="685800" marR="0" indent="-228600">
              <a:spcBef>
                <a:spcPts val="0"/>
              </a:spcBef>
              <a:spcAft>
                <a:spcPts val="300"/>
              </a:spcAft>
              <a:tabLst>
                <a:tab pos="685800" algn="l"/>
              </a:tabLst>
            </a:pPr>
            <a:r>
              <a:rPr lang="en-US" sz="1200" b="0" dirty="0" smtClean="0">
                <a:effectLst/>
                <a:latin typeface="Times New Roman"/>
                <a:ea typeface="Times New Roman"/>
              </a:rPr>
              <a:t>a.	Some patients may have challenges with setting boundaries and protecting themselves if boundaries are breached, especially patients with chronic illness or disability.</a:t>
            </a:r>
            <a:endParaRPr lang="en-US" sz="1100" b="0" dirty="0" smtClean="0">
              <a:effectLst/>
              <a:latin typeface="Times New Roman"/>
              <a:ea typeface="Times New Roman"/>
            </a:endParaRPr>
          </a:p>
          <a:p>
            <a:pPr marL="685800" marR="0" indent="-228600">
              <a:spcBef>
                <a:spcPts val="0"/>
              </a:spcBef>
              <a:spcAft>
                <a:spcPts val="300"/>
              </a:spcAft>
              <a:tabLst>
                <a:tab pos="685800" algn="l"/>
              </a:tabLst>
            </a:pPr>
            <a:r>
              <a:rPr lang="en-US" sz="1200" b="0" dirty="0" smtClean="0">
                <a:effectLst/>
                <a:latin typeface="Times New Roman"/>
                <a:ea typeface="Times New Roman"/>
              </a:rPr>
              <a:t>b.	Some patients may breach a boundary.</a:t>
            </a:r>
            <a:endParaRPr lang="en-US" sz="1100" b="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13</a:t>
            </a:fld>
            <a:endParaRPr lang="en-US" altLang="en-US" dirty="0"/>
          </a:p>
        </p:txBody>
      </p:sp>
    </p:spTree>
    <p:extLst>
      <p:ext uri="{BB962C8B-B14F-4D97-AF65-F5344CB8AC3E}">
        <p14:creationId xmlns:p14="http://schemas.microsoft.com/office/powerpoint/2010/main" val="165217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When both the community paramedic and the patient understand and respect professional boundaries, both are protected physically and mentally.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There are clearly defined limits on:</a:t>
            </a:r>
          </a:p>
          <a:p>
            <a:pPr marL="914400" marR="0" indent="-228600">
              <a:spcBef>
                <a:spcPts val="0"/>
              </a:spcBef>
              <a:spcAft>
                <a:spcPts val="300"/>
              </a:spcAft>
              <a:tabLst>
                <a:tab pos="914400" algn="l"/>
              </a:tabLst>
            </a:pPr>
            <a:r>
              <a:rPr lang="en-US" sz="1100" dirty="0">
                <a:effectLst/>
                <a:latin typeface="Times New Roman" panose="02020603050405020304" pitchFamily="18" charset="0"/>
                <a:ea typeface="Times New Roman" panose="02020603050405020304" pitchFamily="18" charset="0"/>
              </a:rPr>
              <a:t>i.	Physical contact</a:t>
            </a:r>
          </a:p>
          <a:p>
            <a:pPr marL="914400" marR="0" indent="-228600">
              <a:spcBef>
                <a:spcPts val="0"/>
              </a:spcBef>
              <a:spcAft>
                <a:spcPts val="300"/>
              </a:spcAft>
              <a:tabLst>
                <a:tab pos="914400" algn="l"/>
              </a:tabLst>
            </a:pPr>
            <a:r>
              <a:rPr lang="en-US" sz="1100" dirty="0">
                <a:effectLst/>
                <a:latin typeface="Times New Roman" panose="02020603050405020304" pitchFamily="18" charset="0"/>
                <a:ea typeface="Times New Roman" panose="02020603050405020304" pitchFamily="18" charset="0"/>
              </a:rPr>
              <a:t>ii.	Emotional attachment</a:t>
            </a:r>
          </a:p>
          <a:p>
            <a:pPr marL="914400" marR="0" indent="-228600">
              <a:spcBef>
                <a:spcPts val="0"/>
              </a:spcBef>
              <a:spcAft>
                <a:spcPts val="300"/>
              </a:spcAft>
              <a:tabLst>
                <a:tab pos="914400" algn="l"/>
              </a:tabLst>
            </a:pPr>
            <a:r>
              <a:rPr lang="en-US" sz="1100" dirty="0">
                <a:effectLst/>
                <a:latin typeface="Times New Roman" panose="02020603050405020304" pitchFamily="18" charset="0"/>
                <a:ea typeface="Times New Roman" panose="02020603050405020304" pitchFamily="18" charset="0"/>
              </a:rPr>
              <a:t>iii.	Privacy</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14</a:t>
            </a:fld>
            <a:endParaRPr lang="en-US" altLang="en-US" dirty="0"/>
          </a:p>
        </p:txBody>
      </p:sp>
    </p:spTree>
    <p:extLst>
      <p:ext uri="{BB962C8B-B14F-4D97-AF65-F5344CB8AC3E}">
        <p14:creationId xmlns:p14="http://schemas.microsoft.com/office/powerpoint/2010/main" val="1593689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5. 	Compassion fatigue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Occurs when the health care provider becomes overwhelmed by a patient’s problems, sadness, or grief.</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Signs of compassion fatigue:</a:t>
            </a:r>
          </a:p>
          <a:p>
            <a:pPr marL="914400" marR="0" indent="-228600">
              <a:spcBef>
                <a:spcPts val="0"/>
              </a:spcBef>
              <a:spcAft>
                <a:spcPts val="300"/>
              </a:spcAft>
              <a:tabLst>
                <a:tab pos="914400" algn="l"/>
              </a:tabLst>
            </a:pPr>
            <a:r>
              <a:rPr lang="en-US" sz="1200" dirty="0">
                <a:effectLst/>
                <a:latin typeface="Times New Roman" panose="02020603050405020304" pitchFamily="18" charset="0"/>
                <a:ea typeface="Times New Roman" panose="02020603050405020304" pitchFamily="18" charset="0"/>
              </a:rPr>
              <a:t>i.	A sense of anger or anxiety when the patient’s name appears on the list of home visits</a:t>
            </a:r>
          </a:p>
          <a:p>
            <a:pPr marL="914400" marR="0" indent="-228600">
              <a:spcBef>
                <a:spcPts val="0"/>
              </a:spcBef>
              <a:spcAft>
                <a:spcPts val="300"/>
              </a:spcAft>
              <a:tabLst>
                <a:tab pos="914400" algn="l"/>
              </a:tabLst>
            </a:pPr>
            <a:r>
              <a:rPr lang="en-US" sz="1200" dirty="0">
                <a:effectLst/>
                <a:latin typeface="Times New Roman" panose="02020603050405020304" pitchFamily="18" charset="0"/>
                <a:ea typeface="Times New Roman" panose="02020603050405020304" pitchFamily="18" charset="0"/>
              </a:rPr>
              <a:t>ii.	Frustration and a short temper when interacting with the patient during home visits</a:t>
            </a:r>
          </a:p>
          <a:p>
            <a:pPr marL="914400" marR="0" indent="-228600">
              <a:spcBef>
                <a:spcPts val="0"/>
              </a:spcBef>
              <a:spcAft>
                <a:spcPts val="300"/>
              </a:spcAft>
              <a:tabLst>
                <a:tab pos="914400" algn="l"/>
              </a:tabLst>
            </a:pPr>
            <a:r>
              <a:rPr lang="en-US" sz="1200" dirty="0">
                <a:effectLst/>
                <a:latin typeface="Times New Roman" panose="02020603050405020304" pitchFamily="18" charset="0"/>
                <a:ea typeface="Times New Roman" panose="02020603050405020304" pitchFamily="18" charset="0"/>
              </a:rPr>
              <a:t>iii.	A strong desire to avoid any contact with the patient or answer any of the patient’s calls </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15</a:t>
            </a:fld>
            <a:endParaRPr lang="en-US" altLang="en-US" dirty="0"/>
          </a:p>
        </p:txBody>
      </p:sp>
    </p:spTree>
    <p:extLst>
      <p:ext uri="{BB962C8B-B14F-4D97-AF65-F5344CB8AC3E}">
        <p14:creationId xmlns:p14="http://schemas.microsoft.com/office/powerpoint/2010/main" val="1549721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C. 	Common challenges in maintaining professional boundaries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Common areas where setting professional boundaries can be challenging:</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Offering an appropriate level of self-disclosure (eg, sharing information that could endanger community paramedic or community paramedic’s family)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Visiting patients while off duty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Living in a small community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Giving or receiving significant gifts (eg, a patient could expect favors and special treatment in return for gifts)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16</a:t>
            </a:fld>
            <a:endParaRPr lang="en-US" altLang="en-US" dirty="0"/>
          </a:p>
        </p:txBody>
      </p:sp>
    </p:spTree>
    <p:extLst>
      <p:ext uri="{BB962C8B-B14F-4D97-AF65-F5344CB8AC3E}">
        <p14:creationId xmlns:p14="http://schemas.microsoft.com/office/powerpoint/2010/main" val="2116351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Managing dual and overlapping relationships</a:t>
            </a:r>
          </a:p>
          <a:p>
            <a:pPr marL="914400" marR="0" indent="-228600">
              <a:spcBef>
                <a:spcPts val="0"/>
              </a:spcBef>
              <a:spcAft>
                <a:spcPts val="300"/>
              </a:spcAft>
              <a:tabLst>
                <a:tab pos="914400" algn="l"/>
              </a:tabLst>
            </a:pPr>
            <a:r>
              <a:rPr lang="en-US" sz="1200" dirty="0">
                <a:effectLst/>
                <a:latin typeface="Times New Roman" panose="02020603050405020304" pitchFamily="18" charset="0"/>
                <a:ea typeface="Times New Roman" panose="02020603050405020304" pitchFamily="18" charset="0"/>
              </a:rPr>
              <a:t>i.	Becoming friends (eg, patient tries to leverage the previous relationship to influence care; temptation on part of provider to provide above standard of care)</a:t>
            </a:r>
          </a:p>
          <a:p>
            <a:pPr marL="914400" marR="0" indent="-228600">
              <a:spcBef>
                <a:spcPts val="0"/>
              </a:spcBef>
              <a:spcAft>
                <a:spcPts val="300"/>
              </a:spcAft>
              <a:tabLst>
                <a:tab pos="914400" algn="l"/>
              </a:tabLst>
            </a:pPr>
            <a:r>
              <a:rPr lang="en-US" sz="1200" dirty="0">
                <a:effectLst/>
                <a:latin typeface="Times New Roman" panose="02020603050405020304" pitchFamily="18" charset="0"/>
                <a:ea typeface="Times New Roman" panose="02020603050405020304" pitchFamily="18" charset="0"/>
              </a:rPr>
              <a:t>ii.	Maintaining established conventions</a:t>
            </a:r>
          </a:p>
          <a:p>
            <a:pPr marL="914400" marR="0" indent="-228600">
              <a:spcBef>
                <a:spcPts val="0"/>
              </a:spcBef>
              <a:spcAft>
                <a:spcPts val="300"/>
              </a:spcAft>
              <a:tabLst>
                <a:tab pos="914400" algn="l"/>
              </a:tabLst>
            </a:pPr>
            <a:r>
              <a:rPr lang="en-US" sz="1200" dirty="0">
                <a:effectLst/>
                <a:latin typeface="Times New Roman" panose="02020603050405020304" pitchFamily="18" charset="0"/>
                <a:ea typeface="Times New Roman" panose="02020603050405020304" pitchFamily="18" charset="0"/>
              </a:rPr>
              <a:t>iii.	Engaging in physical contact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17</a:t>
            </a:fld>
            <a:endParaRPr lang="en-US" altLang="en-US" dirty="0"/>
          </a:p>
        </p:txBody>
      </p:sp>
    </p:spTree>
    <p:extLst>
      <p:ext uri="{BB962C8B-B14F-4D97-AF65-F5344CB8AC3E}">
        <p14:creationId xmlns:p14="http://schemas.microsoft.com/office/powerpoint/2010/main" val="4259738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D. 	Common dilemmas in maintaining professional boundaries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If boundaries are being crossed, ask yourself the following questions:</a:t>
            </a:r>
          </a:p>
          <a:p>
            <a:pPr marL="685800" marR="0" lvl="0" indent="-228600">
              <a:spcBef>
                <a:spcPts val="0"/>
              </a:spcBef>
              <a:spcAft>
                <a:spcPts val="300"/>
              </a:spcAft>
              <a:buFont typeface="+mj-lt"/>
              <a:buAutoNum type="alphaLcPeriod"/>
              <a:tabLst>
                <a:tab pos="685800" algn="l"/>
              </a:tabLst>
            </a:pPr>
            <a:r>
              <a:rPr lang="en-US" sz="1200" dirty="0">
                <a:effectLst/>
                <a:latin typeface="Times New Roman" panose="02020603050405020304" pitchFamily="18" charset="0"/>
                <a:ea typeface="Times New Roman" panose="02020603050405020304" pitchFamily="18" charset="0"/>
              </a:rPr>
              <a:t>Is this is my patient’s best interest?</a:t>
            </a:r>
          </a:p>
          <a:p>
            <a:pPr marL="685800" marR="0" lvl="0" indent="-228600">
              <a:spcBef>
                <a:spcPts val="0"/>
              </a:spcBef>
              <a:spcAft>
                <a:spcPts val="300"/>
              </a:spcAft>
              <a:buFont typeface="+mj-lt"/>
              <a:buAutoNum type="alphaLcPeriod"/>
              <a:tabLst>
                <a:tab pos="685800" algn="l"/>
              </a:tabLst>
            </a:pPr>
            <a:r>
              <a:rPr lang="en-US" sz="1200" dirty="0">
                <a:effectLst/>
                <a:latin typeface="Times New Roman" panose="02020603050405020304" pitchFamily="18" charset="0"/>
                <a:ea typeface="Times New Roman" panose="02020603050405020304" pitchFamily="18" charset="0"/>
              </a:rPr>
              <a:t>Whose needs are being served?</a:t>
            </a:r>
          </a:p>
          <a:p>
            <a:pPr marL="685800" marR="0" lvl="0" indent="-228600">
              <a:spcBef>
                <a:spcPts val="0"/>
              </a:spcBef>
              <a:spcAft>
                <a:spcPts val="300"/>
              </a:spcAft>
              <a:buFont typeface="+mj-lt"/>
              <a:buAutoNum type="alphaLcPeriod"/>
              <a:tabLst>
                <a:tab pos="685800" algn="l"/>
              </a:tabLst>
            </a:pPr>
            <a:r>
              <a:rPr lang="en-US" sz="1200" dirty="0">
                <a:effectLst/>
                <a:latin typeface="Times New Roman" panose="02020603050405020304" pitchFamily="18" charset="0"/>
                <a:ea typeface="Times New Roman" panose="02020603050405020304" pitchFamily="18" charset="0"/>
              </a:rPr>
              <a:t>How will this have an impact on the service that I am providing?</a:t>
            </a:r>
          </a:p>
          <a:p>
            <a:pPr marL="685800" marR="0" lvl="0" indent="-228600">
              <a:spcBef>
                <a:spcPts val="0"/>
              </a:spcBef>
              <a:spcAft>
                <a:spcPts val="300"/>
              </a:spcAft>
              <a:buFont typeface="+mj-lt"/>
              <a:buAutoNum type="alphaLcPeriod"/>
              <a:tabLst>
                <a:tab pos="685800" algn="l"/>
              </a:tabLst>
            </a:pPr>
            <a:r>
              <a:rPr lang="en-US" sz="1200" dirty="0">
                <a:effectLst/>
                <a:latin typeface="Times New Roman" panose="02020603050405020304" pitchFamily="18" charset="0"/>
                <a:ea typeface="Times New Roman" panose="02020603050405020304" pitchFamily="18" charset="0"/>
              </a:rPr>
              <a:t>Should I make note of my concerns or consult with a colleague or supervisor?</a:t>
            </a:r>
          </a:p>
          <a:p>
            <a:pPr marL="685800" marR="0" lvl="0" indent="-228600">
              <a:spcBef>
                <a:spcPts val="0"/>
              </a:spcBef>
              <a:spcAft>
                <a:spcPts val="300"/>
              </a:spcAft>
              <a:buFont typeface="+mj-lt"/>
              <a:buAutoNum type="alphaLcPeriod"/>
              <a:tabLst>
                <a:tab pos="685800" algn="l"/>
              </a:tabLst>
            </a:pPr>
            <a:r>
              <a:rPr lang="en-US" sz="1200" dirty="0">
                <a:effectLst/>
                <a:latin typeface="Times New Roman" panose="02020603050405020304" pitchFamily="18" charset="0"/>
                <a:ea typeface="Times New Roman" panose="02020603050405020304" pitchFamily="18" charset="0"/>
              </a:rPr>
              <a:t>How would this be viewed by the patient’s family, significant other, or physician?</a:t>
            </a:r>
          </a:p>
          <a:p>
            <a:pPr marL="685800" marR="0" lvl="0" indent="-228600">
              <a:spcBef>
                <a:spcPts val="0"/>
              </a:spcBef>
              <a:spcAft>
                <a:spcPts val="300"/>
              </a:spcAft>
              <a:buFont typeface="+mj-lt"/>
              <a:buAutoNum type="alphaLcPeriod"/>
              <a:tabLst>
                <a:tab pos="685800" algn="l"/>
              </a:tabLst>
            </a:pPr>
            <a:r>
              <a:rPr lang="en-US" sz="1200" dirty="0">
                <a:effectLst/>
                <a:latin typeface="Times New Roman" panose="02020603050405020304" pitchFamily="18" charset="0"/>
                <a:ea typeface="Times New Roman" panose="02020603050405020304" pitchFamily="18" charset="0"/>
              </a:rPr>
              <a:t>How would I feel telling a colleague or the patient’s physician about this?</a:t>
            </a:r>
          </a:p>
          <a:p>
            <a:pPr marL="685800" marR="0" lvl="0" indent="-228600">
              <a:spcBef>
                <a:spcPts val="0"/>
              </a:spcBef>
              <a:spcAft>
                <a:spcPts val="300"/>
              </a:spcAft>
              <a:buFont typeface="+mj-lt"/>
              <a:buAutoNum type="alphaLcPeriod"/>
              <a:tabLst>
                <a:tab pos="685800" algn="l"/>
              </a:tabLst>
            </a:pPr>
            <a:r>
              <a:rPr lang="en-US" sz="1200" dirty="0">
                <a:effectLst/>
                <a:latin typeface="Times New Roman" panose="02020603050405020304" pitchFamily="18" charset="0"/>
                <a:ea typeface="Times New Roman" panose="02020603050405020304" pitchFamily="18" charset="0"/>
              </a:rPr>
              <a:t>Am I treating this patient differently? (For example, appointment lengths, time of appointments, extent of personal disclosures)</a:t>
            </a:r>
          </a:p>
          <a:p>
            <a:pPr marL="685800" marR="0" lvl="0" indent="-228600">
              <a:spcBef>
                <a:spcPts val="0"/>
              </a:spcBef>
              <a:spcAft>
                <a:spcPts val="300"/>
              </a:spcAft>
              <a:buFont typeface="+mj-lt"/>
              <a:buAutoNum type="alphaLcPeriod"/>
              <a:tabLst>
                <a:tab pos="685800" algn="l"/>
              </a:tabLst>
            </a:pPr>
            <a:r>
              <a:rPr lang="en-US" sz="1200" dirty="0">
                <a:effectLst/>
                <a:latin typeface="Times New Roman" panose="02020603050405020304" pitchFamily="18" charset="0"/>
                <a:ea typeface="Times New Roman" panose="02020603050405020304" pitchFamily="18" charset="0"/>
              </a:rPr>
              <a:t>Does the patient mean anything “special” to me?</a:t>
            </a:r>
          </a:p>
          <a:p>
            <a:pPr marL="685800" marR="0" lvl="0" indent="-228600">
              <a:spcBef>
                <a:spcPts val="0"/>
              </a:spcBef>
              <a:spcAft>
                <a:spcPts val="300"/>
              </a:spcAft>
              <a:buFont typeface="+mj-lt"/>
              <a:buAutoNum type="alphaLcPeriod"/>
              <a:tabLst>
                <a:tab pos="685800" algn="l"/>
              </a:tabLst>
            </a:pPr>
            <a:r>
              <a:rPr lang="en-US" sz="1200" dirty="0">
                <a:effectLst/>
                <a:latin typeface="Times New Roman" panose="02020603050405020304" pitchFamily="18" charset="0"/>
                <a:ea typeface="Times New Roman" panose="02020603050405020304" pitchFamily="18" charset="0"/>
              </a:rPr>
              <a:t>Am I taking advantage of the patient?</a:t>
            </a:r>
          </a:p>
          <a:p>
            <a:pPr marL="685800" marR="0" lvl="0" indent="-228600">
              <a:spcBef>
                <a:spcPts val="0"/>
              </a:spcBef>
              <a:spcAft>
                <a:spcPts val="300"/>
              </a:spcAft>
              <a:buFont typeface="+mj-lt"/>
              <a:buAutoNum type="alphaLcPeriod"/>
              <a:tabLst>
                <a:tab pos="685800" algn="l"/>
              </a:tabLst>
            </a:pPr>
            <a:r>
              <a:rPr lang="en-US" sz="1200" dirty="0">
                <a:effectLst/>
                <a:latin typeface="Times New Roman" panose="02020603050405020304" pitchFamily="18" charset="0"/>
                <a:ea typeface="Times New Roman" panose="02020603050405020304" pitchFamily="18" charset="0"/>
              </a:rPr>
              <a:t>Does this action benefit me or my agency rather than my patient?</a:t>
            </a:r>
          </a:p>
          <a:p>
            <a:pPr marL="685800" marR="0" lvl="0" indent="-228600">
              <a:spcBef>
                <a:spcPts val="0"/>
              </a:spcBef>
              <a:spcAft>
                <a:spcPts val="300"/>
              </a:spcAft>
              <a:buFont typeface="+mj-lt"/>
              <a:buAutoNum type="alphaLcPeriod"/>
              <a:tabLst>
                <a:tab pos="685800" algn="l"/>
              </a:tabLst>
            </a:pPr>
            <a:r>
              <a:rPr lang="en-US" sz="1200" dirty="0">
                <a:effectLst/>
                <a:latin typeface="Times New Roman" panose="02020603050405020304" pitchFamily="18" charset="0"/>
                <a:ea typeface="Times New Roman" panose="02020603050405020304" pitchFamily="18" charset="0"/>
              </a:rPr>
              <a:t>Am I comfortable in documenting this decision or behavior in the patient file?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18</a:t>
            </a:fld>
            <a:endParaRPr lang="en-US" altLang="en-US" dirty="0"/>
          </a:p>
        </p:txBody>
      </p:sp>
    </p:spTree>
    <p:extLst>
      <p:ext uri="{BB962C8B-B14F-4D97-AF65-F5344CB8AC3E}">
        <p14:creationId xmlns:p14="http://schemas.microsoft.com/office/powerpoint/2010/main" val="814961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E. 	Warning signs of professional boundary violations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Warning signs that indicate that a professional boundary has been crossed or is about to be crossed include the following:</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Frequently thinking of the patient when away from work, including romantic or sexual thoughts</a:t>
            </a:r>
          </a:p>
          <a:p>
            <a:pPr marL="685800" marR="0" indent="-228600">
              <a:spcBef>
                <a:spcPts val="0"/>
              </a:spcBef>
              <a:spcAft>
                <a:spcPts val="300"/>
              </a:spcAft>
              <a:buAutoNum type="alphaLcPeriod" startAt="2"/>
              <a:tabLst>
                <a:tab pos="685800" algn="l"/>
              </a:tabLst>
            </a:pPr>
            <a:r>
              <a:rPr lang="en-US" sz="1200" dirty="0" smtClean="0">
                <a:effectLst/>
                <a:latin typeface="Times New Roman" panose="02020603050405020304" pitchFamily="18" charset="0"/>
                <a:ea typeface="Times New Roman" panose="02020603050405020304" pitchFamily="18" charset="0"/>
              </a:rPr>
              <a:t>Seeking </a:t>
            </a:r>
            <a:r>
              <a:rPr lang="en-US" sz="1200" dirty="0">
                <a:effectLst/>
                <a:latin typeface="Times New Roman" panose="02020603050405020304" pitchFamily="18" charset="0"/>
                <a:ea typeface="Times New Roman" panose="02020603050405020304" pitchFamily="18" charset="0"/>
              </a:rPr>
              <a:t>social contact or spending free time with the </a:t>
            </a:r>
            <a:r>
              <a:rPr lang="en-US" sz="1200" dirty="0" smtClean="0">
                <a:effectLst/>
                <a:latin typeface="Times New Roman" panose="02020603050405020304" pitchFamily="18" charset="0"/>
                <a:ea typeface="Times New Roman" panose="02020603050405020304" pitchFamily="18" charset="0"/>
              </a:rPr>
              <a:t>patient</a:t>
            </a:r>
          </a:p>
          <a:p>
            <a:pPr marL="685800" marR="0" indent="-228600">
              <a:spcBef>
                <a:spcPts val="0"/>
              </a:spcBef>
              <a:spcAft>
                <a:spcPts val="300"/>
              </a:spcAft>
              <a:buAutoNum type="alphaLcPeriod" startAt="2"/>
              <a:tabLst>
                <a:tab pos="685800" algn="l"/>
              </a:tabLst>
            </a:pPr>
            <a:r>
              <a:rPr lang="en-US" sz="1200" kern="1200" dirty="0" smtClean="0">
                <a:solidFill>
                  <a:schemeClr val="tx1"/>
                </a:solidFill>
                <a:effectLst/>
                <a:latin typeface="Times New Roman" pitchFamily="18" charset="0"/>
                <a:ea typeface="+mn-ea"/>
                <a:cs typeface="+mn-cs"/>
              </a:rPr>
              <a:t>Feeling a sense of excitement or longing related to the patient</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buAutoNum type="alphaLcPeriod" startAt="4"/>
              <a:tabLst>
                <a:tab pos="685800" algn="l"/>
              </a:tabLst>
            </a:pPr>
            <a:r>
              <a:rPr lang="en-US" sz="1200" dirty="0" smtClean="0">
                <a:effectLst/>
                <a:latin typeface="Times New Roman" panose="02020603050405020304" pitchFamily="18" charset="0"/>
                <a:ea typeface="Times New Roman" panose="02020603050405020304" pitchFamily="18" charset="0"/>
              </a:rPr>
              <a:t>Sharing </a:t>
            </a:r>
            <a:r>
              <a:rPr lang="en-US" sz="1200" dirty="0">
                <a:effectLst/>
                <a:latin typeface="Times New Roman" panose="02020603050405020304" pitchFamily="18" charset="0"/>
                <a:ea typeface="Times New Roman" panose="02020603050405020304" pitchFamily="18" charset="0"/>
              </a:rPr>
              <a:t>personal information or discussing work concerns, including talking about coworkers, with the patient	</a:t>
            </a:r>
            <a:endParaRPr lang="en-US" sz="1200" dirty="0" smtClean="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smtClean="0">
                <a:effectLst/>
                <a:latin typeface="Times New Roman"/>
                <a:ea typeface="Times New Roman"/>
              </a:rPr>
              <a:t>e.	Feeling so strongly about the patient’s goals that you disregard colleagues’ comments or the wishes of the patient or his or her family, or believing you are the only one who can understand or help achieve the patient’s goals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f.	Feeling responsible for the patient’s limited progress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g.	Noticing more physical touching than is appropriate or required for the situation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h.	Mentioning sexual content in conversations with the patient	</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Making special exceptions for your patient because the patient is appealing, impressive, or well connected</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j</a:t>
            </a:r>
            <a:r>
              <a:rPr lang="en-US" sz="1200" dirty="0">
                <a:effectLst/>
                <a:latin typeface="Times New Roman" panose="02020603050405020304" pitchFamily="18" charset="0"/>
                <a:ea typeface="Times New Roman" panose="02020603050405020304" pitchFamily="18" charset="0"/>
              </a:rPr>
              <a:t>.	Receiving feedback from others that your behavior with the patient is overly familiar or intrusive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l.	</a:t>
            </a:r>
            <a:r>
              <a:rPr lang="en-US" sz="1200" dirty="0" smtClean="0">
                <a:effectLst/>
                <a:latin typeface="Times New Roman"/>
                <a:ea typeface="Times New Roman"/>
              </a:rPr>
              <a:t>Keeping secrets with or for a patient</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l.	Showing favoritism</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m.	Meeting a patient in a setting that is not conducive to providing patient care	</a:t>
            </a:r>
            <a:endParaRPr lang="en-US" sz="1100" dirty="0" smtClean="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19</a:t>
            </a:fld>
            <a:endParaRPr lang="en-US" altLang="en-US" dirty="0"/>
          </a:p>
        </p:txBody>
      </p:sp>
    </p:spTree>
    <p:extLst>
      <p:ext uri="{BB962C8B-B14F-4D97-AF65-F5344CB8AC3E}">
        <p14:creationId xmlns:p14="http://schemas.microsoft.com/office/powerpoint/2010/main" val="280732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a:t>
            </a:r>
            <a:r>
              <a:rPr lang="en-US" baseline="0" dirty="0"/>
              <a:t> 3: Professional Boundaries</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F. 	Potential consequences of blurry boundaries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At the very least, blurred boundaries can create uncomfortable situations for the patient or the community paramedic.</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The most severe consequences can include: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Claims of harassment with litigation pursuant to those claims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Situations in which the community paramedic’s safety is in jeopardy</a:t>
            </a:r>
          </a:p>
          <a:p>
            <a:pPr marL="914400" marR="0" indent="-228600">
              <a:spcBef>
                <a:spcPts val="0"/>
              </a:spcBef>
              <a:spcAft>
                <a:spcPts val="300"/>
              </a:spcAft>
              <a:tabLst>
                <a:tab pos="914400" algn="l"/>
              </a:tabLst>
            </a:pPr>
            <a:r>
              <a:rPr lang="en-US" sz="1200" dirty="0">
                <a:effectLst/>
                <a:latin typeface="Times New Roman" panose="02020603050405020304" pitchFamily="18" charset="0"/>
                <a:ea typeface="Times New Roman" panose="02020603050405020304" pitchFamily="18" charset="0"/>
              </a:rPr>
              <a:t>i.	Example: A community paramedic using the terms “babe” or “honey” may lead the patient to believe that initiating physical contact is okay.</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20</a:t>
            </a:fld>
            <a:endParaRPr lang="en-US" altLang="en-US" dirty="0"/>
          </a:p>
        </p:txBody>
      </p:sp>
    </p:spTree>
    <p:extLst>
      <p:ext uri="{BB962C8B-B14F-4D97-AF65-F5344CB8AC3E}">
        <p14:creationId xmlns:p14="http://schemas.microsoft.com/office/powerpoint/2010/main" val="2894284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III. Personal Safety </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Stages of a home visit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community paramedic must prepare for a home visit by anticipating all the stages of the home visit: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Before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During</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After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21</a:t>
            </a:fld>
            <a:endParaRPr lang="en-US" altLang="en-US" dirty="0"/>
          </a:p>
        </p:txBody>
      </p:sp>
    </p:spTree>
    <p:extLst>
      <p:ext uri="{BB962C8B-B14F-4D97-AF65-F5344CB8AC3E}">
        <p14:creationId xmlns:p14="http://schemas.microsoft.com/office/powerpoint/2010/main" val="2899306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Before the home visit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Let your supervisor and colleagues know your schedule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Use dispatch to track your location (ie, radio or call in)</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Arrival on scene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Departure from scene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22</a:t>
            </a:fld>
            <a:endParaRPr lang="en-US" altLang="en-US" dirty="0"/>
          </a:p>
        </p:txBody>
      </p:sp>
    </p:spTree>
    <p:extLst>
      <p:ext uri="{BB962C8B-B14F-4D97-AF65-F5344CB8AC3E}">
        <p14:creationId xmlns:p14="http://schemas.microsoft.com/office/powerpoint/2010/main" val="3091163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smtClean="0">
                <a:effectLst/>
                <a:latin typeface="Times New Roman"/>
                <a:ea typeface="Times New Roman"/>
              </a:rPr>
              <a:t>3.	Keep information about the patient up-to-date.</a:t>
            </a:r>
          </a:p>
          <a:p>
            <a:pPr marL="457200" marR="0" indent="-228600">
              <a:spcBef>
                <a:spcPts val="0"/>
              </a:spcBef>
              <a:spcAft>
                <a:spcPts val="300"/>
              </a:spcAft>
              <a:tabLst>
                <a:tab pos="457200" algn="l"/>
              </a:tabLst>
            </a:pPr>
            <a:r>
              <a:rPr lang="en-US" sz="1400" dirty="0" smtClean="0">
                <a:effectLst/>
                <a:latin typeface="Times New Roman"/>
                <a:ea typeface="Times New Roman"/>
              </a:rPr>
              <a:t>4.	If unfamiliar with the patient or the location of the patient’s home, ask another staff member.</a:t>
            </a:r>
          </a:p>
          <a:p>
            <a:pPr marL="457200" marR="0" indent="-228600">
              <a:spcBef>
                <a:spcPts val="0"/>
              </a:spcBef>
              <a:spcAft>
                <a:spcPts val="300"/>
              </a:spcAft>
              <a:tabLst>
                <a:tab pos="457200" algn="l"/>
              </a:tabLst>
            </a:pPr>
            <a:r>
              <a:rPr lang="en-US" sz="1400" dirty="0" smtClean="0">
                <a:effectLst/>
                <a:latin typeface="Times New Roman" panose="02020603050405020304" pitchFamily="18" charset="0"/>
                <a:ea typeface="Times New Roman" panose="02020603050405020304" pitchFamily="18" charset="0"/>
              </a:rPr>
              <a:t>5</a:t>
            </a:r>
            <a:r>
              <a:rPr lang="en-US" sz="1400" dirty="0">
                <a:effectLst/>
                <a:latin typeface="Times New Roman" panose="02020603050405020304" pitchFamily="18" charset="0"/>
                <a:ea typeface="Times New Roman" panose="02020603050405020304" pitchFamily="18" charset="0"/>
              </a:rPr>
              <a:t>.	Know where you are going before you get into your vehicle.</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6.	Contact your patient before your visit so the patient is prepared for your arrival.</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7.	In the vehicle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Ensure your vehicle is in good working order.</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Before entering the vehicle, check the backseat and scan beneath the vehicle.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Keep your doors locked at all times and the windows up.</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Keep all valuables (eg, smartphones, laptops, </a:t>
            </a:r>
            <a:r>
              <a:rPr lang="en-US" sz="1200" dirty="0" smtClean="0">
                <a:effectLst/>
                <a:latin typeface="Times New Roman" panose="02020603050405020304" pitchFamily="18" charset="0"/>
                <a:ea typeface="Times New Roman" panose="02020603050405020304" pitchFamily="18" charset="0"/>
              </a:rPr>
              <a:t>and purses</a:t>
            </a:r>
            <a:r>
              <a:rPr lang="en-US" sz="1200" dirty="0">
                <a:effectLst/>
                <a:latin typeface="Times New Roman" panose="02020603050405020304" pitchFamily="18" charset="0"/>
                <a:ea typeface="Times New Roman" panose="02020603050405020304" pitchFamily="18" charset="0"/>
              </a:rPr>
              <a:t>) out of sight. These items should be locked in the trunk before you leave the agency.</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23</a:t>
            </a:fld>
            <a:endParaRPr lang="en-US" altLang="en-US" dirty="0"/>
          </a:p>
        </p:txBody>
      </p:sp>
    </p:spTree>
    <p:extLst>
      <p:ext uri="{BB962C8B-B14F-4D97-AF65-F5344CB8AC3E}">
        <p14:creationId xmlns:p14="http://schemas.microsoft.com/office/powerpoint/2010/main" val="2036161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indent="-228600">
              <a:spcBef>
                <a:spcPts val="0"/>
              </a:spcBef>
              <a:spcAft>
                <a:spcPts val="300"/>
              </a:spcAft>
              <a:tabLst>
                <a:tab pos="685800" algn="l"/>
              </a:tabLst>
            </a:pPr>
            <a:r>
              <a:rPr lang="en-US" sz="1200" dirty="0" smtClean="0">
                <a:effectLst/>
                <a:latin typeface="Times New Roman"/>
                <a:ea typeface="Times New Roman"/>
              </a:rPr>
              <a:t>e.	To protect your tires and vehicle, avoid driving over garbage, potholes, and broken glass. Slow down when approaching speed bumps.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f</a:t>
            </a:r>
            <a:r>
              <a:rPr lang="en-US" sz="1200" dirty="0">
                <a:effectLst/>
                <a:latin typeface="Times New Roman" panose="02020603050405020304" pitchFamily="18" charset="0"/>
                <a:ea typeface="Times New Roman" panose="02020603050405020304" pitchFamily="18" charset="0"/>
              </a:rPr>
              <a:t>. 	Park your vehicle where you can see it. Choose a parking space that is well lit or that offers the safest walking route.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g. 	Do not park in the patient’s driveway or on a dead-end street. Park in the direction that you will want to go when leaving the home.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24</a:t>
            </a:fld>
            <a:endParaRPr lang="en-US" altLang="en-US" dirty="0"/>
          </a:p>
        </p:txBody>
      </p:sp>
    </p:spTree>
    <p:extLst>
      <p:ext uri="{BB962C8B-B14F-4D97-AF65-F5344CB8AC3E}">
        <p14:creationId xmlns:p14="http://schemas.microsoft.com/office/powerpoint/2010/main" val="1450520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8.	In the community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When you are traveling to your appointment, be alert and observant. Be aware of your surroundings (ie, do not wear headphones, text, </a:t>
            </a:r>
            <a:r>
              <a:rPr lang="en-US" sz="1200" dirty="0" smtClean="0">
                <a:effectLst/>
                <a:latin typeface="Times New Roman" panose="02020603050405020304" pitchFamily="18" charset="0"/>
                <a:ea typeface="Times New Roman" panose="02020603050405020304" pitchFamily="18" charset="0"/>
              </a:rPr>
              <a:t>and make </a:t>
            </a:r>
            <a:r>
              <a:rPr lang="en-US" sz="1200" dirty="0">
                <a:effectLst/>
                <a:latin typeface="Times New Roman" panose="02020603050405020304" pitchFamily="18" charset="0"/>
                <a:ea typeface="Times New Roman" panose="02020603050405020304" pitchFamily="18" charset="0"/>
              </a:rPr>
              <a:t>phone calls).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Carry a cell phone, smartphone, or portable radio, if available.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When making initial visits to unfamiliar locations, arrange your schedule so that you can make these visits early in the day.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Introduce yourself to local businesses and institutions.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Call the office at scheduled check-in times.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25</a:t>
            </a:fld>
            <a:endParaRPr lang="en-US" altLang="en-US" dirty="0"/>
          </a:p>
        </p:txBody>
      </p:sp>
    </p:spTree>
    <p:extLst>
      <p:ext uri="{BB962C8B-B14F-4D97-AF65-F5344CB8AC3E}">
        <p14:creationId xmlns:p14="http://schemas.microsoft.com/office/powerpoint/2010/main" val="3631307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9.	Approaching the home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When approaching the home, trust your instincts.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If you feel uncomfortable, leave immediately.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Before parking your vehicle, drive around the area and look for potential hazards (eg, poor lighting, limited visibility, unsecured animals, people yelling, fighting, drinking, or loitering).</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26</a:t>
            </a:fld>
            <a:endParaRPr lang="en-US" altLang="en-US" dirty="0"/>
          </a:p>
        </p:txBody>
      </p:sp>
    </p:spTree>
    <p:extLst>
      <p:ext uri="{BB962C8B-B14F-4D97-AF65-F5344CB8AC3E}">
        <p14:creationId xmlns:p14="http://schemas.microsoft.com/office/powerpoint/2010/main" val="2828194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pPr marL="685800" marR="0" indent="-228600">
              <a:spcBef>
                <a:spcPts val="0"/>
              </a:spcBef>
              <a:spcAft>
                <a:spcPts val="300"/>
              </a:spcAft>
              <a:tabLst>
                <a:tab pos="685800" algn="l"/>
              </a:tabLst>
            </a:pPr>
            <a:r>
              <a:rPr lang="en-US" sz="1200" dirty="0" smtClean="0">
                <a:effectLst/>
                <a:latin typeface="Times New Roman"/>
                <a:ea typeface="Times New Roman"/>
              </a:rPr>
              <a:t>d.	If the address you have is incorrect, call dispatch or your agency.</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e</a:t>
            </a:r>
            <a:r>
              <a:rPr lang="en-US" sz="1200" dirty="0">
                <a:effectLst/>
                <a:latin typeface="Times New Roman" panose="02020603050405020304" pitchFamily="18" charset="0"/>
                <a:ea typeface="Times New Roman" panose="02020603050405020304" pitchFamily="18" charset="0"/>
              </a:rPr>
              <a:t>.	If you suspect that you are being followed on foot, enter the closest public building and call for help.</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f. 	If a car is following you while you are on foot, turn around and walk in the opposite direction past the car.</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g.	If people are loitering on the street or sidewalk, give yourself as much room as possible and walk around them or cross the street. Walk with confidence and purpose.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h.	If you are confronted verbally, maintain a professional demeanor. Do not attempt to answer verbal challenges.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27</a:t>
            </a:fld>
            <a:endParaRPr lang="en-US" altLang="en-US" dirty="0"/>
          </a:p>
        </p:txBody>
      </p:sp>
    </p:spTree>
    <p:extLst>
      <p:ext uri="{BB962C8B-B14F-4D97-AF65-F5344CB8AC3E}">
        <p14:creationId xmlns:p14="http://schemas.microsoft.com/office/powerpoint/2010/main" val="4141876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lvl="0" indent="-228600">
              <a:spcBef>
                <a:spcPts val="0"/>
              </a:spcBef>
              <a:spcAft>
                <a:spcPts val="300"/>
              </a:spcAft>
              <a:buFont typeface="+mj-lt"/>
              <a:buAutoNum type="romanLcPeriod"/>
              <a:tabLst>
                <a:tab pos="685800" algn="l"/>
              </a:tabLst>
            </a:pPr>
            <a:r>
              <a:rPr lang="en-US" sz="1200" dirty="0">
                <a:effectLst/>
                <a:latin typeface="Times New Roman" panose="02020603050405020304" pitchFamily="18" charset="0"/>
                <a:ea typeface="Times New Roman" panose="02020603050405020304" pitchFamily="18" charset="0"/>
              </a:rPr>
              <a:t>Wear shoes and clothing that are easy to move and run in, should you need to escape a situation.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j.	Valuables such as a purse should not be carried in the field; they should be locked in the trunk of the vehicle.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k.	Keep your keys securely on you.</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l.	If you must use an elevator, use an empty one if possible. Press any necessary buttons yourself.</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28</a:t>
            </a:fld>
            <a:endParaRPr lang="en-US" altLang="en-US" dirty="0"/>
          </a:p>
        </p:txBody>
      </p:sp>
    </p:spTree>
    <p:extLst>
      <p:ext uri="{BB962C8B-B14F-4D97-AF65-F5344CB8AC3E}">
        <p14:creationId xmlns:p14="http://schemas.microsoft.com/office/powerpoint/2010/main" val="2363926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During the home visit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At the home, take note of signs such as “No trespassing” or “Beware of dog.” Such signs may be indicators of the homeowners’ attitude toward strangers.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Before knocking on the door, pause and listen. If you hear unsafe activity such as yelling, leave immediately.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If you are unfamiliar with the person who answers the door, before entering the home, find out who the person is and why he or she is at the home during your visit.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29</a:t>
            </a:fld>
            <a:endParaRPr lang="en-US" altLang="en-US" dirty="0"/>
          </a:p>
        </p:txBody>
      </p:sp>
    </p:spTree>
    <p:extLst>
      <p:ext uri="{BB962C8B-B14F-4D97-AF65-F5344CB8AC3E}">
        <p14:creationId xmlns:p14="http://schemas.microsoft.com/office/powerpoint/2010/main" val="424761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 Introduction</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Community paramedic compared to EMS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On average, EMS providers have patient contact or interaction for less than 30 minutes.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 typical community paramedic home visit will be up to 60 minutes.</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a:t>
            </a:fld>
            <a:endParaRPr lang="en-US" altLang="en-US" dirty="0"/>
          </a:p>
        </p:txBody>
      </p:sp>
    </p:spTree>
    <p:extLst>
      <p:ext uri="{BB962C8B-B14F-4D97-AF65-F5344CB8AC3E}">
        <p14:creationId xmlns:p14="http://schemas.microsoft.com/office/powerpoint/2010/main" val="1401802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As you approach the patient, note your entry and exit points and make sure you have a clear path of escape.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Maintain situational awareness as you work with the patient. This can be achieved by noting any changes in body language that may indicate a change in the patient’s mood.</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6.	You will need to practice universal precautions. Utilize sharps techniques and aseptic practices. Always wear appropriate personal protective equipment.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30</a:t>
            </a:fld>
            <a:endParaRPr lang="en-US" altLang="en-US" dirty="0"/>
          </a:p>
        </p:txBody>
      </p:sp>
    </p:spTree>
    <p:extLst>
      <p:ext uri="{BB962C8B-B14F-4D97-AF65-F5344CB8AC3E}">
        <p14:creationId xmlns:p14="http://schemas.microsoft.com/office/powerpoint/2010/main" val="2382623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 D. </a:t>
            </a:r>
            <a:r>
              <a:rPr lang="en-US" sz="1400" b="0" dirty="0" smtClean="0">
                <a:effectLst/>
                <a:latin typeface="Times New Roman" panose="02020603050405020304" pitchFamily="18" charset="0"/>
                <a:ea typeface="Times New Roman" panose="02020603050405020304" pitchFamily="18" charset="0"/>
              </a:rPr>
              <a:t>After </a:t>
            </a:r>
            <a:r>
              <a:rPr lang="en-US" sz="1400" b="0" dirty="0">
                <a:effectLst/>
                <a:latin typeface="Times New Roman" panose="02020603050405020304" pitchFamily="18" charset="0"/>
                <a:ea typeface="Times New Roman" panose="02020603050405020304" pitchFamily="18" charset="0"/>
              </a:rPr>
              <a:t>the home visit </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After the home visit is completed, there are additional steps you can take to maintain your personal safety.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Wash your </a:t>
            </a:r>
            <a:r>
              <a:rPr lang="en-US" sz="1200" dirty="0" smtClean="0">
                <a:effectLst/>
                <a:latin typeface="Times New Roman" panose="02020603050405020304" pitchFamily="18" charset="0"/>
                <a:ea typeface="Times New Roman" panose="02020603050405020304" pitchFamily="18" charset="0"/>
              </a:rPr>
              <a:t>hands.</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Disinfect your equipment to ensure that you do not contaminate yourself or your next patient.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Document the patient encounter. This protects you legally. Document any uncomfortable or unsafe situations and report such incidents to your supervisor.</a:t>
            </a:r>
          </a:p>
          <a:p>
            <a:endParaRPr lang="en-US" dirty="0"/>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31</a:t>
            </a:fld>
            <a:endParaRPr lang="en-US" altLang="en-US" dirty="0"/>
          </a:p>
        </p:txBody>
      </p:sp>
    </p:spTree>
    <p:extLst>
      <p:ext uri="{BB962C8B-B14F-4D97-AF65-F5344CB8AC3E}">
        <p14:creationId xmlns:p14="http://schemas.microsoft.com/office/powerpoint/2010/main" val="639737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IV. Personal Safety Plan</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Components of a personal safety plan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 personal safety plan</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 a tool that allows the community paramedic to:</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Assess the situation</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Preplan ways to ensure personal safety during patient encounters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32</a:t>
            </a:fld>
            <a:endParaRPr lang="en-US" altLang="en-US" dirty="0"/>
          </a:p>
        </p:txBody>
      </p:sp>
    </p:spTree>
    <p:extLst>
      <p:ext uri="{BB962C8B-B14F-4D97-AF65-F5344CB8AC3E}">
        <p14:creationId xmlns:p14="http://schemas.microsoft.com/office/powerpoint/2010/main" val="1758502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Common components of a personal safety plan may include (but are not limited to):</a:t>
            </a:r>
          </a:p>
          <a:p>
            <a:pPr marL="685800" marR="0" indent="-228600">
              <a:spcBef>
                <a:spcPts val="0"/>
              </a:spcBef>
              <a:spcAft>
                <a:spcPts val="300"/>
              </a:spcAft>
              <a:buAutoNum type="alphaLcPeriod"/>
              <a:tabLst>
                <a:tab pos="685800" algn="l"/>
              </a:tabLst>
            </a:pPr>
            <a:r>
              <a:rPr lang="en-US" sz="1200" dirty="0" err="1" smtClean="0">
                <a:effectLst/>
                <a:latin typeface="Times New Roman" panose="02020603050405020304" pitchFamily="18" charset="0"/>
                <a:ea typeface="Times New Roman" panose="02020603050405020304" pitchFamily="18" charset="0"/>
              </a:rPr>
              <a:t>Previsit</a:t>
            </a:r>
            <a:r>
              <a:rPr lang="en-US" sz="1200" dirty="0" smtClean="0">
                <a:effectLst/>
                <a:latin typeface="Times New Roman" panose="02020603050405020304" pitchFamily="18" charset="0"/>
                <a:ea typeface="Times New Roman" panose="02020603050405020304" pitchFamily="18" charset="0"/>
              </a:rPr>
              <a:t> procedures</a:t>
            </a:r>
          </a:p>
          <a:p>
            <a:pPr marL="914400" marR="0" indent="-228600">
              <a:spcBef>
                <a:spcPts val="0"/>
              </a:spcBef>
              <a:spcAft>
                <a:spcPts val="300"/>
              </a:spcAft>
              <a:buNone/>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smtClean="0">
                <a:effectLst/>
                <a:latin typeface="Times New Roman" panose="02020603050405020304" pitchFamily="18" charset="0"/>
                <a:ea typeface="Times New Roman" panose="02020603050405020304" pitchFamily="18" charset="0"/>
              </a:rPr>
              <a:t>.	This </a:t>
            </a:r>
            <a:r>
              <a:rPr lang="en-US" sz="1200" dirty="0">
                <a:effectLst/>
                <a:latin typeface="Times New Roman" panose="02020603050405020304" pitchFamily="18" charset="0"/>
                <a:ea typeface="Times New Roman" panose="02020603050405020304" pitchFamily="18" charset="0"/>
              </a:rPr>
              <a:t>section outlines the steps you will take before entering the patient’s home to ensure your safety (eg, familiarizing yourself with the neighborhood; identifying, from your view of the home’s exterior, entry and exit points; reviewing the patient’s demographic information)</a:t>
            </a:r>
          </a:p>
          <a:p>
            <a:pPr marL="685800" marR="0" indent="-228600">
              <a:spcBef>
                <a:spcPts val="0"/>
              </a:spcBef>
              <a:spcAft>
                <a:spcPts val="300"/>
              </a:spcAft>
              <a:buAutoNum type="alphaLcPeriod" startAt="2"/>
              <a:tabLst>
                <a:tab pos="685800" algn="l"/>
              </a:tabLst>
            </a:pPr>
            <a:r>
              <a:rPr lang="en-US" sz="1200" dirty="0" smtClean="0">
                <a:effectLst/>
                <a:latin typeface="Times New Roman" panose="02020603050405020304" pitchFamily="18" charset="0"/>
                <a:ea typeface="Times New Roman" panose="02020603050405020304" pitchFamily="18" charset="0"/>
              </a:rPr>
              <a:t>During </a:t>
            </a:r>
            <a:r>
              <a:rPr lang="en-US" sz="1200" dirty="0">
                <a:effectLst/>
                <a:latin typeface="Times New Roman" panose="02020603050405020304" pitchFamily="18" charset="0"/>
                <a:ea typeface="Times New Roman" panose="02020603050405020304" pitchFamily="18" charset="0"/>
              </a:rPr>
              <a:t>the visit </a:t>
            </a:r>
            <a:r>
              <a:rPr lang="en-US" sz="1200" dirty="0" smtClean="0">
                <a:effectLst/>
                <a:latin typeface="Times New Roman" panose="02020603050405020304" pitchFamily="18" charset="0"/>
                <a:ea typeface="Times New Roman" panose="02020603050405020304" pitchFamily="18" charset="0"/>
              </a:rPr>
              <a:t>procedures</a:t>
            </a:r>
          </a:p>
          <a:p>
            <a:pPr marL="914400" marR="0" indent="-228600">
              <a:spcBef>
                <a:spcPts val="0"/>
              </a:spcBef>
              <a:spcAft>
                <a:spcPts val="300"/>
              </a:spcAft>
              <a:buNone/>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smtClean="0">
                <a:effectLst/>
                <a:latin typeface="Times New Roman" panose="02020603050405020304" pitchFamily="18" charset="0"/>
                <a:ea typeface="Times New Roman" panose="02020603050405020304" pitchFamily="18" charset="0"/>
              </a:rPr>
              <a:t>.</a:t>
            </a:r>
            <a:r>
              <a:rPr lang="en-US" sz="1200" baseline="0" dirty="0" smtClean="0">
                <a:effectLst/>
                <a:latin typeface="Times New Roman" panose="02020603050405020304" pitchFamily="18" charset="0"/>
                <a:ea typeface="Times New Roman" panose="02020603050405020304" pitchFamily="18" charset="0"/>
              </a:rPr>
              <a:t> 	T</a:t>
            </a:r>
            <a:r>
              <a:rPr lang="en-US" sz="1200" dirty="0" smtClean="0">
                <a:effectLst/>
                <a:latin typeface="Times New Roman" panose="02020603050405020304" pitchFamily="18" charset="0"/>
                <a:ea typeface="Times New Roman" panose="02020603050405020304" pitchFamily="18" charset="0"/>
              </a:rPr>
              <a:t>his </a:t>
            </a:r>
            <a:r>
              <a:rPr lang="en-US" sz="1200" dirty="0">
                <a:effectLst/>
                <a:latin typeface="Times New Roman" panose="02020603050405020304" pitchFamily="18" charset="0"/>
                <a:ea typeface="Times New Roman" panose="02020603050405020304" pitchFamily="18" charset="0"/>
              </a:rPr>
              <a:t>section outlines what you will be doing during the home visit (eg, not allowing the patient or a family member to position themselves behind you, keeping your back to the wall to ensure no one is able to approach you from behind, </a:t>
            </a:r>
            <a:r>
              <a:rPr lang="en-US" sz="1200" dirty="0" smtClean="0">
                <a:effectLst/>
                <a:latin typeface="Times New Roman" panose="02020603050405020304" pitchFamily="18" charset="0"/>
                <a:ea typeface="Times New Roman" panose="02020603050405020304" pitchFamily="18" charset="0"/>
              </a:rPr>
              <a:t>and wearing </a:t>
            </a:r>
            <a:r>
              <a:rPr lang="en-US" sz="1200" dirty="0">
                <a:effectLst/>
                <a:latin typeface="Times New Roman" panose="02020603050405020304" pitchFamily="18" charset="0"/>
                <a:ea typeface="Times New Roman" panose="02020603050405020304" pitchFamily="18" charset="0"/>
              </a:rPr>
              <a:t>appropriate personal protective equipment).</a:t>
            </a:r>
          </a:p>
          <a:p>
            <a:pPr marL="685800" marR="0" indent="-228600">
              <a:spcBef>
                <a:spcPts val="0"/>
              </a:spcBef>
              <a:spcAft>
                <a:spcPts val="300"/>
              </a:spcAft>
              <a:buAutoNum type="alphaLcPeriod" startAt="3"/>
              <a:tabLst>
                <a:tab pos="685800" algn="l"/>
              </a:tabLst>
            </a:pPr>
            <a:r>
              <a:rPr lang="en-US" sz="1200" dirty="0" err="1" smtClean="0">
                <a:effectLst/>
                <a:latin typeface="Times New Roman" panose="02020603050405020304" pitchFamily="18" charset="0"/>
                <a:ea typeface="Times New Roman" panose="02020603050405020304" pitchFamily="18" charset="0"/>
              </a:rPr>
              <a:t>Postvisit</a:t>
            </a:r>
            <a:r>
              <a:rPr lang="en-US" sz="1200" dirty="0" smtClean="0">
                <a:effectLst/>
                <a:latin typeface="Times New Roman" panose="02020603050405020304" pitchFamily="18" charset="0"/>
                <a:ea typeface="Times New Roman" panose="02020603050405020304" pitchFamily="18" charset="0"/>
              </a:rPr>
              <a:t> procedures</a:t>
            </a:r>
          </a:p>
          <a:p>
            <a:pPr marL="914400" marR="0" indent="-228600">
              <a:spcBef>
                <a:spcPts val="0"/>
              </a:spcBef>
              <a:spcAft>
                <a:spcPts val="300"/>
              </a:spcAft>
              <a:buNone/>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smtClean="0">
                <a:effectLst/>
                <a:latin typeface="Times New Roman" panose="02020603050405020304" pitchFamily="18" charset="0"/>
                <a:ea typeface="Times New Roman" panose="02020603050405020304" pitchFamily="18" charset="0"/>
              </a:rPr>
              <a:t>.	This </a:t>
            </a:r>
            <a:r>
              <a:rPr lang="en-US" sz="1200" dirty="0">
                <a:effectLst/>
                <a:latin typeface="Times New Roman" panose="02020603050405020304" pitchFamily="18" charset="0"/>
                <a:ea typeface="Times New Roman" panose="02020603050405020304" pitchFamily="18" charset="0"/>
              </a:rPr>
              <a:t>section outlines what you will be doing after the visit. It can include your decontamination procedures, documentation procedures, and scheduling of further appointments.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33</a:t>
            </a:fld>
            <a:endParaRPr lang="en-US" altLang="en-US" dirty="0"/>
          </a:p>
        </p:txBody>
      </p:sp>
    </p:spTree>
    <p:extLst>
      <p:ext uri="{BB962C8B-B14F-4D97-AF65-F5344CB8AC3E}">
        <p14:creationId xmlns:p14="http://schemas.microsoft.com/office/powerpoint/2010/main" val="2934034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685800" marR="0" indent="-228600">
              <a:spcBef>
                <a:spcPts val="0"/>
              </a:spcBef>
              <a:spcAft>
                <a:spcPts val="300"/>
              </a:spcAft>
              <a:buAutoNum type="alphaLcPeriod" startAt="4"/>
              <a:tabLst>
                <a:tab pos="685800" algn="l"/>
              </a:tabLst>
            </a:pPr>
            <a:r>
              <a:rPr lang="en-US" sz="1200" dirty="0" smtClean="0">
                <a:effectLst/>
                <a:latin typeface="Times New Roman" panose="02020603050405020304" pitchFamily="18" charset="0"/>
                <a:ea typeface="Times New Roman" panose="02020603050405020304" pitchFamily="18" charset="0"/>
              </a:rPr>
              <a:t>Communication procedures</a:t>
            </a:r>
          </a:p>
          <a:p>
            <a:pPr marL="914400" marR="0" indent="-228600">
              <a:spcBef>
                <a:spcPts val="0"/>
              </a:spcBef>
              <a:spcAft>
                <a:spcPts val="300"/>
              </a:spcAft>
              <a:buNone/>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smtClean="0">
                <a:effectLst/>
                <a:latin typeface="Times New Roman" panose="02020603050405020304" pitchFamily="18" charset="0"/>
                <a:ea typeface="Times New Roman" panose="02020603050405020304" pitchFamily="18" charset="0"/>
              </a:rPr>
              <a:t>.	This </a:t>
            </a:r>
            <a:r>
              <a:rPr lang="en-US" sz="1200" dirty="0">
                <a:effectLst/>
                <a:latin typeface="Times New Roman" panose="02020603050405020304" pitchFamily="18" charset="0"/>
                <a:ea typeface="Times New Roman" panose="02020603050405020304" pitchFamily="18" charset="0"/>
              </a:rPr>
              <a:t>section includes the procedures you will follow to communicate with your patient and with your agency. </a:t>
            </a:r>
          </a:p>
          <a:p>
            <a:pPr marL="914400" marR="0" indent="-228600">
              <a:spcBef>
                <a:spcPts val="0"/>
              </a:spcBef>
              <a:spcAft>
                <a:spcPts val="300"/>
              </a:spcAft>
              <a:tabLst>
                <a:tab pos="914400" algn="l"/>
              </a:tabLst>
            </a:pPr>
            <a:r>
              <a:rPr lang="en-US" sz="1200" dirty="0" smtClean="0">
                <a:effectLst/>
                <a:latin typeface="Times New Roman" panose="02020603050405020304" pitchFamily="18" charset="0"/>
                <a:ea typeface="Times New Roman" panose="02020603050405020304" pitchFamily="18" charset="0"/>
              </a:rPr>
              <a:t>ii.	How will you ensure that dispatch knows your location at all times? </a:t>
            </a:r>
          </a:p>
          <a:p>
            <a:pPr marL="914400" marR="0" indent="-228600">
              <a:spcBef>
                <a:spcPts val="0"/>
              </a:spcBef>
              <a:spcAft>
                <a:spcPts val="300"/>
              </a:spcAft>
              <a:tabLst>
                <a:tab pos="914400" algn="l"/>
              </a:tabLst>
            </a:pPr>
            <a:r>
              <a:rPr lang="en-US" sz="1200" dirty="0" smtClean="0">
                <a:effectLst/>
                <a:latin typeface="Times New Roman" panose="02020603050405020304" pitchFamily="18" charset="0"/>
                <a:ea typeface="Times New Roman" panose="02020603050405020304" pitchFamily="18" charset="0"/>
              </a:rPr>
              <a:t>iii.	Will you radio in or will you have access to a cell phone? </a:t>
            </a:r>
          </a:p>
          <a:p>
            <a:pPr marL="914400" marR="0" indent="-228600">
              <a:spcBef>
                <a:spcPts val="0"/>
              </a:spcBef>
              <a:spcAft>
                <a:spcPts val="300"/>
              </a:spcAft>
              <a:tabLst>
                <a:tab pos="914400" algn="l"/>
              </a:tabLst>
            </a:pPr>
            <a:r>
              <a:rPr lang="en-US" sz="1200" dirty="0" smtClean="0">
                <a:effectLst/>
                <a:latin typeface="Times New Roman" panose="02020603050405020304" pitchFamily="18" charset="0"/>
                <a:ea typeface="Times New Roman" panose="02020603050405020304" pitchFamily="18" charset="0"/>
              </a:rPr>
              <a:t>iv.</a:t>
            </a:r>
            <a:r>
              <a:rPr lang="en-US" sz="1200" dirty="0">
                <a:effectLst/>
                <a:latin typeface="Times New Roman" panose="02020603050405020304" pitchFamily="18" charset="0"/>
                <a:ea typeface="Times New Roman" panose="02020603050405020304" pitchFamily="18" charset="0"/>
              </a:rPr>
              <a:t>	How and when will you contact dispatch? </a:t>
            </a:r>
          </a:p>
          <a:p>
            <a:pPr marL="914400" marR="0" indent="-228600">
              <a:spcBef>
                <a:spcPts val="0"/>
              </a:spcBef>
              <a:spcAft>
                <a:spcPts val="300"/>
              </a:spcAft>
              <a:tabLst>
                <a:tab pos="914400" algn="l"/>
              </a:tabLst>
            </a:pPr>
            <a:r>
              <a:rPr lang="en-US" sz="1200" dirty="0" smtClean="0">
                <a:effectLst/>
                <a:latin typeface="Times New Roman" panose="02020603050405020304" pitchFamily="18" charset="0"/>
                <a:ea typeface="Times New Roman" panose="02020603050405020304" pitchFamily="18" charset="0"/>
              </a:rPr>
              <a:t>v</a:t>
            </a:r>
            <a:r>
              <a:rPr lang="en-US" sz="1200" dirty="0">
                <a:effectLst/>
                <a:latin typeface="Times New Roman" panose="02020603050405020304" pitchFamily="18" charset="0"/>
                <a:ea typeface="Times New Roman" panose="02020603050405020304" pitchFamily="18" charset="0"/>
              </a:rPr>
              <a:t>.	How and when will you contact law enforcement or backup if you need it?</a:t>
            </a:r>
          </a:p>
          <a:p>
            <a:pPr marL="685800" marR="0" indent="-228600">
              <a:spcBef>
                <a:spcPts val="0"/>
              </a:spcBef>
              <a:spcAft>
                <a:spcPts val="300"/>
              </a:spcAft>
              <a:buAutoNum type="alphaLcPeriod" startAt="5"/>
              <a:tabLst>
                <a:tab pos="685800" algn="l"/>
              </a:tabLst>
            </a:pPr>
            <a:r>
              <a:rPr lang="en-US" sz="1200" dirty="0" smtClean="0">
                <a:effectLst/>
                <a:latin typeface="Times New Roman" panose="02020603050405020304" pitchFamily="18" charset="0"/>
                <a:ea typeface="Times New Roman" panose="02020603050405020304" pitchFamily="18" charset="0"/>
              </a:rPr>
              <a:t>Personal </a:t>
            </a:r>
            <a:r>
              <a:rPr lang="en-US" sz="1200" dirty="0">
                <a:effectLst/>
                <a:latin typeface="Times New Roman" panose="02020603050405020304" pitchFamily="18" charset="0"/>
                <a:ea typeface="Times New Roman" panose="02020603050405020304" pitchFamily="18" charset="0"/>
              </a:rPr>
              <a:t>disclosure </a:t>
            </a:r>
            <a:r>
              <a:rPr lang="en-US" sz="1200" dirty="0" smtClean="0">
                <a:effectLst/>
                <a:latin typeface="Times New Roman" panose="02020603050405020304" pitchFamily="18" charset="0"/>
                <a:ea typeface="Times New Roman" panose="02020603050405020304" pitchFamily="18" charset="0"/>
              </a:rPr>
              <a:t>procedures</a:t>
            </a:r>
          </a:p>
          <a:p>
            <a:pPr marL="914400" marR="0" indent="-228600">
              <a:spcBef>
                <a:spcPts val="0"/>
              </a:spcBef>
              <a:spcAft>
                <a:spcPts val="300"/>
              </a:spcAft>
              <a:buNone/>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smtClean="0">
                <a:effectLst/>
                <a:latin typeface="Times New Roman" panose="02020603050405020304" pitchFamily="18" charset="0"/>
                <a:ea typeface="Times New Roman" panose="02020603050405020304" pitchFamily="18" charset="0"/>
              </a:rPr>
              <a:t>.	Before </a:t>
            </a:r>
            <a:r>
              <a:rPr lang="en-US" sz="1200" dirty="0">
                <a:effectLst/>
                <a:latin typeface="Times New Roman" panose="02020603050405020304" pitchFamily="18" charset="0"/>
                <a:ea typeface="Times New Roman" panose="02020603050405020304" pitchFamily="18" charset="0"/>
              </a:rPr>
              <a:t>the home visit, determine how much personal information you will disclose to your patients. </a:t>
            </a:r>
          </a:p>
          <a:p>
            <a:pPr marL="914400" marR="0" indent="-228600">
              <a:spcBef>
                <a:spcPts val="0"/>
              </a:spcBef>
              <a:spcAft>
                <a:spcPts val="300"/>
              </a:spcAft>
              <a:tabLst>
                <a:tab pos="9144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If you have already determined that you will not share certain information, such as details about your family, it is easier to stick to that plan when the situation arises than to decide in the moment whether you should share that information when the patient asks about you.</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34</a:t>
            </a:fld>
            <a:endParaRPr lang="en-US" altLang="en-US" dirty="0"/>
          </a:p>
        </p:txBody>
      </p:sp>
    </p:spTree>
    <p:extLst>
      <p:ext uri="{BB962C8B-B14F-4D97-AF65-F5344CB8AC3E}">
        <p14:creationId xmlns:p14="http://schemas.microsoft.com/office/powerpoint/2010/main" val="4168686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Developing the personal safety plan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Developing a personal safety plan can be as simple as creating a document or table on your computer and outlining each component and how you will address it.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35</a:t>
            </a:fld>
            <a:endParaRPr lang="en-US" altLang="en-US" dirty="0"/>
          </a:p>
        </p:txBody>
      </p:sp>
    </p:spTree>
    <p:extLst>
      <p:ext uri="{BB962C8B-B14F-4D97-AF65-F5344CB8AC3E}">
        <p14:creationId xmlns:p14="http://schemas.microsoft.com/office/powerpoint/2010/main" val="2320905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Your personal safety plan should be comprehensive but simple.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Meet with your supervisor about developing the personal safety plan. He or she can help you think through appropriate actions that will protect you while following agency protocols and procedures.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You may have to adjust your personal safety plan based on specific patient situations (eg, one patient may live on a dead-end road; another may live several floors up in a high-rise apartment building).</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You will need to be flexible with your personal safety plan.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36</a:t>
            </a:fld>
            <a:endParaRPr lang="en-US" altLang="en-US" dirty="0"/>
          </a:p>
        </p:txBody>
      </p:sp>
    </p:spTree>
    <p:extLst>
      <p:ext uri="{BB962C8B-B14F-4D97-AF65-F5344CB8AC3E}">
        <p14:creationId xmlns:p14="http://schemas.microsoft.com/office/powerpoint/2010/main" val="2472060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3. 	Community paramedic will have more exposure to:</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The patient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The patient’s living environments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Potential hazards posed by the patient </a:t>
            </a:r>
            <a:r>
              <a:rPr lang="en-US" sz="1200" b="0" dirty="0" smtClean="0">
                <a:effectLst/>
                <a:latin typeface="Times New Roman" panose="02020603050405020304" pitchFamily="18" charset="0"/>
                <a:ea typeface="Times New Roman" panose="02020603050405020304" pitchFamily="18" charset="0"/>
              </a:rPr>
              <a:t>and</a:t>
            </a:r>
            <a:r>
              <a:rPr lang="en-US" sz="1200" b="0" baseline="0" dirty="0" smtClean="0">
                <a:effectLst/>
                <a:latin typeface="Times New Roman" panose="02020603050405020304" pitchFamily="18" charset="0"/>
                <a:ea typeface="Times New Roman" panose="02020603050405020304" pitchFamily="18" charset="0"/>
              </a:rPr>
              <a:t> environment</a:t>
            </a:r>
            <a:endParaRPr lang="en-US" sz="1200" b="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a:t>
            </a:fld>
            <a:endParaRPr lang="en-US" altLang="en-US" dirty="0"/>
          </a:p>
        </p:txBody>
      </p:sp>
    </p:spTree>
    <p:extLst>
      <p:ext uri="{BB962C8B-B14F-4D97-AF65-F5344CB8AC3E}">
        <p14:creationId xmlns:p14="http://schemas.microsoft.com/office/powerpoint/2010/main" val="29538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4.	The community paramedic establishes a long-term therapeutic relationship over multiple visits.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Typical model: </a:t>
            </a:r>
          </a:p>
          <a:p>
            <a:pPr marL="914400" marR="0" indent="-228600">
              <a:spcBef>
                <a:spcPts val="0"/>
              </a:spcBef>
              <a:spcAft>
                <a:spcPts val="300"/>
              </a:spcAft>
              <a:tabLst>
                <a:tab pos="914400" algn="l"/>
              </a:tabLst>
            </a:pPr>
            <a:r>
              <a:rPr lang="en-US" sz="1200" dirty="0">
                <a:effectLst/>
                <a:latin typeface="Times New Roman" panose="02020603050405020304" pitchFamily="18" charset="0"/>
                <a:ea typeface="Times New Roman" panose="02020603050405020304" pitchFamily="18" charset="0"/>
              </a:rPr>
              <a:t>i.	Community paramedic initially sees patient weekly</a:t>
            </a:r>
          </a:p>
          <a:p>
            <a:pPr marL="914400" marR="0" indent="-228600">
              <a:spcBef>
                <a:spcPts val="0"/>
              </a:spcBef>
              <a:spcAft>
                <a:spcPts val="300"/>
              </a:spcAft>
              <a:tabLst>
                <a:tab pos="914400" algn="l"/>
              </a:tabLst>
            </a:pPr>
            <a:r>
              <a:rPr lang="en-US" sz="1200" dirty="0">
                <a:effectLst/>
                <a:latin typeface="Times New Roman" panose="02020603050405020304" pitchFamily="18" charset="0"/>
                <a:ea typeface="Times New Roman" panose="02020603050405020304" pitchFamily="18" charset="0"/>
              </a:rPr>
              <a:t>ii.	Programs last 4 to 8 weeks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a:t>
            </a:fld>
            <a:endParaRPr lang="en-US" altLang="en-US" dirty="0"/>
          </a:p>
        </p:txBody>
      </p:sp>
    </p:spTree>
    <p:extLst>
      <p:ext uri="{BB962C8B-B14F-4D97-AF65-F5344CB8AC3E}">
        <p14:creationId xmlns:p14="http://schemas.microsoft.com/office/powerpoint/2010/main" val="15283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This change in how community paramedics interact with patients makes it essential to review:</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Professional boundaries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Personal safety</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Patient interactions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6</a:t>
            </a:fld>
            <a:endParaRPr lang="en-US" altLang="en-US" dirty="0"/>
          </a:p>
        </p:txBody>
      </p:sp>
    </p:spTree>
    <p:extLst>
      <p:ext uri="{BB962C8B-B14F-4D97-AF65-F5344CB8AC3E}">
        <p14:creationId xmlns:p14="http://schemas.microsoft.com/office/powerpoint/2010/main" val="18968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II. Professional Boundaries </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Built on the principles of trust, respect, and confidentiality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Borders within which the therapeutic relationship between health care provider and patient occurs.</a:t>
            </a:r>
          </a:p>
          <a:p>
            <a:pPr marL="457200" marR="0" indent="-228600">
              <a:spcBef>
                <a:spcPts val="0"/>
              </a:spcBef>
              <a:spcAft>
                <a:spcPts val="300"/>
              </a:spcAft>
              <a:tabLst>
                <a:tab pos="457200" algn="l"/>
              </a:tabLst>
            </a:pPr>
            <a:r>
              <a:rPr lang="en-US" sz="1200" b="0" dirty="0">
                <a:effectLst/>
                <a:latin typeface="Times New Roman" panose="02020603050405020304" pitchFamily="18" charset="0"/>
                <a:ea typeface="Times New Roman" panose="02020603050405020304" pitchFamily="18" charset="0"/>
              </a:rPr>
              <a:t>2.	</a:t>
            </a:r>
            <a:r>
              <a:rPr lang="en-US" sz="1200" b="0" dirty="0" smtClean="0">
                <a:effectLst/>
                <a:latin typeface="Times New Roman" panose="02020603050405020304" pitchFamily="18" charset="0"/>
                <a:ea typeface="Times New Roman" panose="02020603050405020304" pitchFamily="18" charset="0"/>
              </a:rPr>
              <a:t>Developed </a:t>
            </a:r>
            <a:r>
              <a:rPr lang="en-US" sz="1200" dirty="0">
                <a:effectLst/>
                <a:latin typeface="Times New Roman" panose="02020603050405020304" pitchFamily="18" charset="0"/>
                <a:ea typeface="Times New Roman" panose="02020603050405020304" pitchFamily="18" charset="0"/>
              </a:rPr>
              <a:t>by the community paramedic and maintained by community paramedic and </a:t>
            </a:r>
            <a:r>
              <a:rPr lang="en-US" sz="1200" dirty="0" smtClean="0">
                <a:effectLst/>
                <a:latin typeface="Times New Roman" panose="02020603050405020304" pitchFamily="18" charset="0"/>
                <a:ea typeface="Times New Roman" panose="02020603050405020304" pitchFamily="18" charset="0"/>
              </a:rPr>
              <a:t>patient</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Critical for the success and safety of both community paramedic and </a:t>
            </a:r>
            <a:r>
              <a:rPr lang="en-US" sz="1200" dirty="0" smtClean="0">
                <a:effectLst/>
                <a:latin typeface="Times New Roman" panose="02020603050405020304" pitchFamily="18" charset="0"/>
                <a:ea typeface="Times New Roman" panose="02020603050405020304" pitchFamily="18" charset="0"/>
              </a:rPr>
              <a:t>patient</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7</a:t>
            </a:fld>
            <a:endParaRPr lang="en-US" altLang="en-US" dirty="0"/>
          </a:p>
        </p:txBody>
      </p:sp>
    </p:spTree>
    <p:extLst>
      <p:ext uri="{BB962C8B-B14F-4D97-AF65-F5344CB8AC3E}">
        <p14:creationId xmlns:p14="http://schemas.microsoft.com/office/powerpoint/2010/main" val="394599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4. 	Sometimes represent a set of actions performed to ensure the best interests of the patient.</a:t>
            </a:r>
          </a:p>
          <a:p>
            <a:pPr marL="685800" marR="0" indent="-228600">
              <a:spcBef>
                <a:spcPts val="0"/>
              </a:spcBef>
              <a:spcAft>
                <a:spcPts val="300"/>
              </a:spcAft>
              <a:buAutoNum type="alphaLcPeriod"/>
              <a:tabLst>
                <a:tab pos="685800" algn="l"/>
              </a:tabLst>
            </a:pPr>
            <a:r>
              <a:rPr lang="en-US" sz="1200" dirty="0" smtClean="0">
                <a:effectLst/>
                <a:latin typeface="Times New Roman" panose="02020603050405020304" pitchFamily="18" charset="0"/>
                <a:ea typeface="Times New Roman" panose="02020603050405020304" pitchFamily="18" charset="0"/>
              </a:rPr>
              <a:t>Example</a:t>
            </a:r>
            <a:r>
              <a:rPr lang="en-US" sz="1200" dirty="0">
                <a:effectLst/>
                <a:latin typeface="Times New Roman" panose="02020603050405020304" pitchFamily="18" charset="0"/>
                <a:ea typeface="Times New Roman" panose="02020603050405020304" pitchFamily="18" charset="0"/>
              </a:rPr>
              <a:t>: Many patient encounters will focus solely on the patient’s health </a:t>
            </a:r>
            <a:r>
              <a:rPr lang="en-US" sz="1200" dirty="0" smtClean="0">
                <a:effectLst/>
                <a:latin typeface="Times New Roman" panose="02020603050405020304" pitchFamily="18" charset="0"/>
                <a:ea typeface="Times New Roman" panose="02020603050405020304" pitchFamily="18" charset="0"/>
              </a:rPr>
              <a:t>issues.</a:t>
            </a:r>
          </a:p>
          <a:p>
            <a:pPr marL="457200" marR="0" indent="-228600" algn="l" defTabSz="914400" rtl="0" eaLnBrk="0" fontAlgn="base" latinLnBrk="0" hangingPunct="0">
              <a:lnSpc>
                <a:spcPct val="100000"/>
              </a:lnSpc>
              <a:spcBef>
                <a:spcPct val="30000"/>
              </a:spcBef>
              <a:spcAft>
                <a:spcPct val="0"/>
              </a:spcAft>
              <a:buClrTx/>
              <a:buSzTx/>
              <a:buFontTx/>
              <a:buNone/>
              <a:tabLst/>
              <a:defRPr/>
            </a:pPr>
            <a:r>
              <a:rPr lang="en-US" dirty="0" smtClean="0"/>
              <a:t>5.  </a:t>
            </a:r>
            <a:r>
              <a:rPr lang="en-US" sz="1200" b="0" dirty="0" smtClean="0">
                <a:effectLst/>
                <a:latin typeface="Times New Roman" panose="02020603050405020304" pitchFamily="18" charset="0"/>
                <a:ea typeface="Times New Roman" panose="02020603050405020304" pitchFamily="18" charset="0"/>
              </a:rPr>
              <a:t>Professional boundaries often </a:t>
            </a:r>
            <a:r>
              <a:rPr lang="en-US" sz="1200" dirty="0" smtClean="0">
                <a:effectLst/>
                <a:latin typeface="Times New Roman" panose="02020603050405020304" pitchFamily="18" charset="0"/>
                <a:ea typeface="Times New Roman" panose="02020603050405020304" pitchFamily="18" charset="0"/>
              </a:rPr>
              <a:t>dictate that the community paramedic not delve into personal aspects </a:t>
            </a:r>
            <a:r>
              <a:rPr lang="en-US" sz="1200" dirty="0" smtClean="0">
                <a:effectLst/>
                <a:latin typeface="Times New Roman" panose="02020603050405020304" pitchFamily="18" charset="0"/>
                <a:ea typeface="Times New Roman" panose="02020603050405020304" pitchFamily="18" charset="0"/>
              </a:rPr>
              <a:t>of </a:t>
            </a:r>
            <a:r>
              <a:rPr lang="en-US" sz="1200" dirty="0" smtClean="0">
                <a:effectLst/>
                <a:latin typeface="Times New Roman" panose="02020603050405020304" pitchFamily="18" charset="0"/>
                <a:ea typeface="Times New Roman" panose="02020603050405020304" pitchFamily="18" charset="0"/>
              </a:rPr>
              <a:t>the patient’s life. </a:t>
            </a:r>
          </a:p>
          <a:p>
            <a:pPr marL="685800" marR="0" indent="-228600">
              <a:spcBef>
                <a:spcPts val="0"/>
              </a:spcBef>
              <a:spcAft>
                <a:spcPts val="300"/>
              </a:spcAft>
              <a:tabLst>
                <a:tab pos="457200" algn="l"/>
              </a:tabLst>
            </a:pPr>
            <a:r>
              <a:rPr lang="en-US" sz="1200" dirty="0" smtClean="0">
                <a:effectLst/>
                <a:latin typeface="Times New Roman"/>
                <a:ea typeface="Times New Roman"/>
              </a:rPr>
              <a:t>a.	As trust grows, the community paramedic and patient may mutually agree to adjust these boundaries.</a:t>
            </a:r>
          </a:p>
          <a:p>
            <a:pPr marL="685800" marR="0" indent="-228600">
              <a:spcBef>
                <a:spcPts val="0"/>
              </a:spcBef>
              <a:spcAft>
                <a:spcPts val="300"/>
              </a:spcAft>
              <a:tabLst>
                <a:tab pos="457200" algn="l"/>
              </a:tabLst>
            </a:pPr>
            <a:r>
              <a:rPr lang="en-US" sz="1200" dirty="0" smtClean="0">
                <a:effectLst/>
                <a:latin typeface="Times New Roman"/>
                <a:ea typeface="Times New Roman"/>
              </a:rPr>
              <a:t>b.	Care must be taken to not move the boundaries beyond what is professionally acceptable.</a:t>
            </a:r>
          </a:p>
          <a:p>
            <a:pPr marL="228600"/>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8</a:t>
            </a:fld>
            <a:endParaRPr lang="en-US" altLang="en-US" dirty="0"/>
          </a:p>
        </p:txBody>
      </p:sp>
    </p:spTree>
    <p:extLst>
      <p:ext uri="{BB962C8B-B14F-4D97-AF65-F5344CB8AC3E}">
        <p14:creationId xmlns:p14="http://schemas.microsoft.com/office/powerpoint/2010/main" val="159502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6</a:t>
            </a:r>
            <a:r>
              <a:rPr lang="en-US" sz="1400" dirty="0" smtClean="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	A successful health care provider is able to gain, develop, and maintain a patient’s trust.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Trust develops from shared experiences and successful interactions.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Result is greater openness and more effective communication.</a:t>
            </a:r>
          </a:p>
          <a:p>
            <a:pPr marL="914400" marR="0" indent="-228600">
              <a:spcBef>
                <a:spcPts val="0"/>
              </a:spcBef>
              <a:spcAft>
                <a:spcPts val="300"/>
              </a:spcAft>
              <a:tabLst>
                <a:tab pos="914400" algn="l"/>
              </a:tabLst>
            </a:pPr>
            <a:r>
              <a:rPr lang="en-US" sz="1200" dirty="0">
                <a:effectLst/>
                <a:latin typeface="Times New Roman" panose="02020603050405020304" pitchFamily="18" charset="0"/>
                <a:ea typeface="Times New Roman" panose="02020603050405020304" pitchFamily="18" charset="0"/>
              </a:rPr>
              <a:t>i.	Example: Maybe the patient has difficulty staying current with medications because no family members is willing to take him or her to the pharmacy.</a:t>
            </a:r>
          </a:p>
          <a:p>
            <a:pPr marL="685800" marR="0" indent="-228600">
              <a:spcBef>
                <a:spcPts val="0"/>
              </a:spcBef>
              <a:spcAft>
                <a:spcPts val="300"/>
              </a:spcAft>
              <a:tabLst>
                <a:tab pos="685800" algn="l"/>
              </a:tabLst>
            </a:pPr>
            <a:r>
              <a:rPr lang="en-US" sz="1200" b="0" dirty="0" smtClean="0">
                <a:effectLst/>
                <a:latin typeface="Times New Roman"/>
                <a:ea typeface="Times New Roman"/>
              </a:rPr>
              <a:t>c. 	A patient’s willingness to share details gives the community paramedic greater insight into how to approach patient care holistically.</a:t>
            </a:r>
            <a:endParaRPr lang="en-US" sz="1100" b="0" dirty="0" smtClean="0">
              <a:effectLst/>
              <a:latin typeface="Times New Roman"/>
              <a:ea typeface="Times New Roman"/>
            </a:endParaRPr>
          </a:p>
          <a:p>
            <a:pPr marL="685800" marR="0" indent="-228600">
              <a:spcBef>
                <a:spcPts val="0"/>
              </a:spcBef>
              <a:spcAft>
                <a:spcPts val="300"/>
              </a:spcAft>
              <a:tabLst>
                <a:tab pos="685800" algn="l"/>
              </a:tabLst>
            </a:pPr>
            <a:r>
              <a:rPr lang="en-US" sz="1200" b="0" dirty="0" smtClean="0">
                <a:effectLst/>
                <a:latin typeface="Times New Roman"/>
                <a:ea typeface="Times New Roman"/>
              </a:rPr>
              <a:t>d. 	Patient has greater sense of security.</a:t>
            </a:r>
            <a:endParaRPr lang="en-US" sz="1100" b="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9</a:t>
            </a:fld>
            <a:endParaRPr lang="en-US" altLang="en-US" dirty="0"/>
          </a:p>
        </p:txBody>
      </p:sp>
    </p:spTree>
    <p:extLst>
      <p:ext uri="{BB962C8B-B14F-4D97-AF65-F5344CB8AC3E}">
        <p14:creationId xmlns:p14="http://schemas.microsoft.com/office/powerpoint/2010/main" val="1350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00731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604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8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70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312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08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241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91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936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76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85800" y="1447800"/>
            <a:ext cx="7772400" cy="4800600"/>
          </a:xfrm>
          <a:prstGeom prst="rect">
            <a:avLst/>
          </a:prstGeom>
          <a:noFill/>
          <a:ln w="19050">
            <a:noFill/>
            <a:miter lim="800000"/>
            <a:headEnd/>
            <a:tailEnd/>
          </a:ln>
        </p:spPr>
        <p:txBody>
          <a:bodyPr vert="horz" wrap="square" lIns="228600" tIns="182880" rIns="91440" bIns="9144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8003" name="Rectangle 2"/>
          <p:cNvSpPr>
            <a:spLocks noGrp="1" noChangeArrowheads="1"/>
          </p:cNvSpPr>
          <p:nvPr>
            <p:ph type="title"/>
          </p:nvPr>
        </p:nvSpPr>
        <p:spPr bwMode="auto">
          <a:xfrm>
            <a:off x="685800" y="228600"/>
            <a:ext cx="7772400" cy="914400"/>
          </a:xfrm>
          <a:prstGeom prst="rect">
            <a:avLst/>
          </a:prstGeom>
          <a:noFill/>
          <a:ln w="9525">
            <a:noFill/>
            <a:miter lim="800000"/>
            <a:headEnd/>
            <a:tailEnd/>
          </a:ln>
          <a:effectLst>
            <a:outerShdw blurRad="25400" dist="12700" dir="2700000" algn="ctr" rotWithShape="0">
              <a:schemeClr val="tx1">
                <a:alpha val="73000"/>
              </a:scheme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lnSpc>
          <a:spcPct val="90000"/>
        </a:lnSpc>
        <a:spcBef>
          <a:spcPct val="0"/>
        </a:spcBef>
        <a:spcAft>
          <a:spcPct val="0"/>
        </a:spcAft>
        <a:defRPr sz="4000" b="1">
          <a:solidFill>
            <a:schemeClr val="bg1">
              <a:lumMod val="75000"/>
            </a:schemeClr>
          </a:solidFill>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lumMod val="75000"/>
          </a:schemeClr>
        </a:buClr>
        <a:buChar char="•"/>
        <a:defRPr sz="2800">
          <a:solidFill>
            <a:schemeClr val="bg1">
              <a:lumMod val="75000"/>
            </a:schemeClr>
          </a:solidFill>
          <a:latin typeface="+mn-lt"/>
          <a:ea typeface="+mn-ea"/>
          <a:cs typeface="+mn-cs"/>
        </a:defRPr>
      </a:lvl1pPr>
      <a:lvl2pPr marL="800100" indent="-342900" algn="l" rtl="0" eaLnBrk="0" fontAlgn="base" hangingPunct="0">
        <a:spcBef>
          <a:spcPct val="25000"/>
        </a:spcBef>
        <a:spcAft>
          <a:spcPct val="0"/>
        </a:spcAft>
        <a:buClr>
          <a:schemeClr val="bg1">
            <a:lumMod val="75000"/>
          </a:schemeClr>
        </a:buClr>
        <a:buChar char="–"/>
        <a:defRPr sz="2400">
          <a:solidFill>
            <a:schemeClr val="bg1">
              <a:lumMod val="75000"/>
            </a:schemeClr>
          </a:solidFill>
          <a:latin typeface="+mn-lt"/>
          <a:ea typeface="+mn-ea"/>
        </a:defRPr>
      </a:lvl2pPr>
      <a:lvl3pPr marL="1143000" indent="-228600" algn="l" rtl="0" eaLnBrk="0" fontAlgn="base" hangingPunct="0">
        <a:spcBef>
          <a:spcPct val="25000"/>
        </a:spcBef>
        <a:spcAft>
          <a:spcPct val="0"/>
        </a:spcAft>
        <a:buClr>
          <a:schemeClr val="bg1">
            <a:lumMod val="75000"/>
          </a:schemeClr>
        </a:buClr>
        <a:buChar char="•"/>
        <a:defRPr sz="2200">
          <a:solidFill>
            <a:schemeClr val="bg1">
              <a:lumMod val="75000"/>
            </a:schemeClr>
          </a:solidFill>
          <a:latin typeface="+mn-lt"/>
          <a:ea typeface="+mn-ea"/>
        </a:defRPr>
      </a:lvl3pPr>
      <a:lvl4pPr marL="1600200" indent="-228600" algn="l" rtl="0" eaLnBrk="0" fontAlgn="base" hangingPunct="0">
        <a:spcBef>
          <a:spcPct val="25000"/>
        </a:spcBef>
        <a:spcAft>
          <a:spcPct val="0"/>
        </a:spcAft>
        <a:buChar char="–"/>
        <a:defRPr sz="2000">
          <a:solidFill>
            <a:schemeClr val="bg1">
              <a:lumMod val="75000"/>
            </a:schemeClr>
          </a:solidFill>
          <a:latin typeface="+mn-lt"/>
          <a:ea typeface="+mn-ea"/>
        </a:defRPr>
      </a:lvl4pPr>
      <a:lvl5pPr marL="2057400" indent="-228600" algn="l" rtl="0" eaLnBrk="0" fontAlgn="base" hangingPunct="0">
        <a:spcBef>
          <a:spcPct val="25000"/>
        </a:spcBef>
        <a:spcAft>
          <a:spcPct val="0"/>
        </a:spcAft>
        <a:buChar char="»"/>
        <a:defRPr sz="2000">
          <a:solidFill>
            <a:schemeClr val="bg1">
              <a:lumMod val="75000"/>
            </a:schemeClr>
          </a:solidFill>
          <a:latin typeface="+mn-lt"/>
          <a:ea typeface="+mn-ea"/>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Boundaries</a:t>
            </a:r>
            <a:r>
              <a:rPr lang="en-US" sz="2400" dirty="0"/>
              <a:t> (4 of 14)</a:t>
            </a:r>
          </a:p>
        </p:txBody>
      </p:sp>
      <p:sp>
        <p:nvSpPr>
          <p:cNvPr id="3" name="Content Placeholder 2"/>
          <p:cNvSpPr>
            <a:spLocks noGrp="1"/>
          </p:cNvSpPr>
          <p:nvPr>
            <p:ph idx="1"/>
          </p:nvPr>
        </p:nvSpPr>
        <p:spPr/>
        <p:txBody>
          <a:bodyPr/>
          <a:lstStyle/>
          <a:p>
            <a:r>
              <a:rPr lang="en-US" dirty="0"/>
              <a:t>C</a:t>
            </a:r>
            <a:r>
              <a:rPr lang="en-US" dirty="0" smtClean="0"/>
              <a:t>ontinuum </a:t>
            </a:r>
            <a:r>
              <a:rPr lang="en-US" dirty="0"/>
              <a:t>of the therapeutic </a:t>
            </a:r>
            <a:r>
              <a:rPr lang="en-US" dirty="0" smtClean="0"/>
              <a:t>relationship</a:t>
            </a:r>
          </a:p>
          <a:p>
            <a:pPr lvl="1"/>
            <a:r>
              <a:rPr lang="en-US" sz="2600" dirty="0" smtClean="0"/>
              <a:t>Interactions between the patient and health care provider</a:t>
            </a:r>
            <a:endParaRPr lang="en-US" sz="2600" dirty="0"/>
          </a:p>
          <a:p>
            <a:pPr lvl="2"/>
            <a:r>
              <a:rPr lang="en-US" dirty="0"/>
              <a:t>Underinvolvement</a:t>
            </a:r>
          </a:p>
          <a:p>
            <a:pPr lvl="2"/>
            <a:r>
              <a:rPr lang="en-US" dirty="0"/>
              <a:t>Overinvolvement</a:t>
            </a:r>
          </a:p>
        </p:txBody>
      </p:sp>
    </p:spTree>
    <p:extLst>
      <p:ext uri="{BB962C8B-B14F-4D97-AF65-F5344CB8AC3E}">
        <p14:creationId xmlns:p14="http://schemas.microsoft.com/office/powerpoint/2010/main" val="176928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Content Placeholder 2"/>
          <p:cNvSpPr>
            <a:spLocks noGrp="1"/>
          </p:cNvSpPr>
          <p:nvPr>
            <p:ph type="body" idx="1"/>
          </p:nvPr>
        </p:nvSpPr>
        <p:spPr>
          <a:xfrm>
            <a:off x="4648200" y="1447800"/>
            <a:ext cx="4419600" cy="4800600"/>
          </a:xfrm>
        </p:spPr>
        <p:txBody>
          <a:bodyPr rIns="228600"/>
          <a:lstStyle/>
          <a:p>
            <a:r>
              <a:rPr lang="en-US" dirty="0"/>
              <a:t>Physicians maintain boundaries while building trust </a:t>
            </a:r>
          </a:p>
          <a:p>
            <a:pPr lvl="1"/>
            <a:r>
              <a:rPr lang="en-US" dirty="0"/>
              <a:t>Compassionate care without overinvolvement</a:t>
            </a:r>
          </a:p>
          <a:p>
            <a:pPr lvl="1"/>
            <a:r>
              <a:rPr lang="en-US" dirty="0"/>
              <a:t>Professional distance and boundaries</a:t>
            </a:r>
          </a:p>
        </p:txBody>
      </p:sp>
      <p:sp>
        <p:nvSpPr>
          <p:cNvPr id="5" name="Title 1"/>
          <p:cNvSpPr>
            <a:spLocks noGrp="1"/>
          </p:cNvSpPr>
          <p:nvPr>
            <p:ph type="title"/>
          </p:nvPr>
        </p:nvSpPr>
        <p:spPr/>
        <p:txBody>
          <a:bodyPr/>
          <a:lstStyle/>
          <a:p>
            <a:r>
              <a:rPr lang="en-US" dirty="0"/>
              <a:t>Professional Boundaries</a:t>
            </a:r>
            <a:r>
              <a:rPr lang="en-US" sz="2400" dirty="0"/>
              <a:t> </a:t>
            </a:r>
            <a:r>
              <a:rPr lang="en-US" sz="2400" dirty="0" smtClean="0"/>
              <a:t>(5 </a:t>
            </a:r>
            <a:r>
              <a:rPr lang="en-US" sz="2400" dirty="0"/>
              <a:t>of 14)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54095"/>
            <a:ext cx="4114800" cy="2951305"/>
          </a:xfrm>
          <a:prstGeom prst="rect">
            <a:avLst/>
          </a:prstGeom>
        </p:spPr>
      </p:pic>
      <p:sp>
        <p:nvSpPr>
          <p:cNvPr id="6" name="TextBox 5"/>
          <p:cNvSpPr txBox="1"/>
          <p:nvPr/>
        </p:nvSpPr>
        <p:spPr>
          <a:xfrm>
            <a:off x="533400" y="5105400"/>
            <a:ext cx="4724400" cy="230832"/>
          </a:xfrm>
          <a:prstGeom prst="rect">
            <a:avLst/>
          </a:prstGeom>
          <a:noFill/>
        </p:spPr>
        <p:txBody>
          <a:bodyPr wrap="square" rtlCol="0">
            <a:spAutoFit/>
          </a:bodyPr>
          <a:lstStyle/>
          <a:p>
            <a:pPr algn="l"/>
            <a:r>
              <a:rPr lang="en-IN" sz="900" dirty="0">
                <a:solidFill>
                  <a:schemeClr val="bg1">
                    <a:lumMod val="75000"/>
                  </a:schemeClr>
                </a:solidFill>
                <a:latin typeface="+mj-lt"/>
              </a:rPr>
              <a:t>© Hero Images/Getty</a:t>
            </a:r>
            <a:endParaRPr lang="en-US" sz="900" dirty="0">
              <a:solidFill>
                <a:schemeClr val="bg1">
                  <a:lumMod val="75000"/>
                </a:schemeClr>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Boundaries</a:t>
            </a:r>
            <a:r>
              <a:rPr lang="en-US" sz="2400" dirty="0"/>
              <a:t> (6 of 14)</a:t>
            </a:r>
          </a:p>
        </p:txBody>
      </p:sp>
      <p:sp>
        <p:nvSpPr>
          <p:cNvPr id="3" name="Content Placeholder 2"/>
          <p:cNvSpPr>
            <a:spLocks noGrp="1"/>
          </p:cNvSpPr>
          <p:nvPr>
            <p:ph idx="1"/>
          </p:nvPr>
        </p:nvSpPr>
        <p:spPr/>
        <p:txBody>
          <a:bodyPr/>
          <a:lstStyle/>
          <a:p>
            <a:r>
              <a:rPr lang="en-US" dirty="0"/>
              <a:t>Within the patients’ homes, the community paramedic must:</a:t>
            </a:r>
          </a:p>
          <a:p>
            <a:pPr lvl="1"/>
            <a:r>
              <a:rPr lang="en-US" dirty="0"/>
              <a:t>Establish trust</a:t>
            </a:r>
          </a:p>
          <a:p>
            <a:pPr lvl="1"/>
            <a:r>
              <a:rPr lang="en-US" dirty="0"/>
              <a:t>Keep a professional distance</a:t>
            </a:r>
          </a:p>
          <a:p>
            <a:pPr lvl="1"/>
            <a:r>
              <a:rPr lang="en-US" dirty="0"/>
              <a:t>Maintain open lines of communication</a:t>
            </a:r>
          </a:p>
        </p:txBody>
      </p:sp>
    </p:spTree>
    <p:extLst>
      <p:ext uri="{BB962C8B-B14F-4D97-AF65-F5344CB8AC3E}">
        <p14:creationId xmlns:p14="http://schemas.microsoft.com/office/powerpoint/2010/main" val="3881965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Boundaries</a:t>
            </a:r>
            <a:r>
              <a:rPr lang="en-US" sz="2400" dirty="0"/>
              <a:t> (7 of 14)</a:t>
            </a:r>
          </a:p>
        </p:txBody>
      </p:sp>
      <p:sp>
        <p:nvSpPr>
          <p:cNvPr id="3" name="Content Placeholder 2"/>
          <p:cNvSpPr>
            <a:spLocks noGrp="1"/>
          </p:cNvSpPr>
          <p:nvPr>
            <p:ph idx="1"/>
          </p:nvPr>
        </p:nvSpPr>
        <p:spPr>
          <a:xfrm>
            <a:off x="685800" y="1451808"/>
            <a:ext cx="7772400" cy="4800600"/>
          </a:xfrm>
        </p:spPr>
        <p:txBody>
          <a:bodyPr/>
          <a:lstStyle/>
          <a:p>
            <a:r>
              <a:rPr lang="en-US" dirty="0"/>
              <a:t>Role of community paramedic in maintaining professional boundaries</a:t>
            </a:r>
          </a:p>
          <a:p>
            <a:pPr lvl="1"/>
            <a:r>
              <a:rPr lang="en-US" dirty="0"/>
              <a:t>As </a:t>
            </a:r>
            <a:r>
              <a:rPr lang="en-US" dirty="0" smtClean="0"/>
              <a:t>a </a:t>
            </a:r>
            <a:r>
              <a:rPr lang="en-US" dirty="0"/>
              <a:t>professional, the community paramedic must:</a:t>
            </a:r>
          </a:p>
          <a:p>
            <a:pPr lvl="2"/>
            <a:r>
              <a:rPr lang="en-US" dirty="0"/>
              <a:t>Act in the best interests of the patient</a:t>
            </a:r>
          </a:p>
          <a:p>
            <a:pPr lvl="2"/>
            <a:r>
              <a:rPr lang="en-US" dirty="0"/>
              <a:t>Be responsible for managing boundary issues</a:t>
            </a:r>
          </a:p>
          <a:p>
            <a:pPr marL="457200" lvl="1" indent="0">
              <a:buNone/>
            </a:pPr>
            <a:endParaRPr lang="en-US" dirty="0"/>
          </a:p>
        </p:txBody>
      </p:sp>
    </p:spTree>
    <p:extLst>
      <p:ext uri="{BB962C8B-B14F-4D97-AF65-F5344CB8AC3E}">
        <p14:creationId xmlns:p14="http://schemas.microsoft.com/office/powerpoint/2010/main" val="3316362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Boundaries</a:t>
            </a:r>
            <a:r>
              <a:rPr lang="en-US" sz="2400" dirty="0"/>
              <a:t> (8 of 14)</a:t>
            </a:r>
          </a:p>
        </p:txBody>
      </p:sp>
      <p:sp>
        <p:nvSpPr>
          <p:cNvPr id="3" name="Content Placeholder 2"/>
          <p:cNvSpPr>
            <a:spLocks noGrp="1"/>
          </p:cNvSpPr>
          <p:nvPr>
            <p:ph idx="1"/>
          </p:nvPr>
        </p:nvSpPr>
        <p:spPr/>
        <p:txBody>
          <a:bodyPr/>
          <a:lstStyle/>
          <a:p>
            <a:r>
              <a:rPr lang="en-US" dirty="0"/>
              <a:t>When boundaries are understood, both parties are </a:t>
            </a:r>
            <a:r>
              <a:rPr lang="en-US" dirty="0" smtClean="0"/>
              <a:t>protected physically and mentally</a:t>
            </a:r>
            <a:endParaRPr lang="en-US" dirty="0"/>
          </a:p>
          <a:p>
            <a:r>
              <a:rPr lang="en-US" dirty="0"/>
              <a:t>Clearly defined limits on:</a:t>
            </a:r>
          </a:p>
          <a:p>
            <a:pPr lvl="1"/>
            <a:r>
              <a:rPr lang="en-US" dirty="0"/>
              <a:t>Physical contact</a:t>
            </a:r>
          </a:p>
          <a:p>
            <a:pPr lvl="1"/>
            <a:r>
              <a:rPr lang="en-US" dirty="0"/>
              <a:t>Emotional attachment</a:t>
            </a:r>
          </a:p>
          <a:p>
            <a:pPr lvl="1"/>
            <a:r>
              <a:rPr lang="en-US" dirty="0"/>
              <a:t>Privacy</a:t>
            </a:r>
          </a:p>
          <a:p>
            <a:endParaRPr lang="en-US" dirty="0"/>
          </a:p>
        </p:txBody>
      </p:sp>
    </p:spTree>
    <p:extLst>
      <p:ext uri="{BB962C8B-B14F-4D97-AF65-F5344CB8AC3E}">
        <p14:creationId xmlns:p14="http://schemas.microsoft.com/office/powerpoint/2010/main" val="125159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Boundaries</a:t>
            </a:r>
            <a:r>
              <a:rPr lang="en-US" sz="2400" dirty="0"/>
              <a:t> (9 of 14)</a:t>
            </a:r>
          </a:p>
        </p:txBody>
      </p:sp>
      <p:sp>
        <p:nvSpPr>
          <p:cNvPr id="3" name="Content Placeholder 2"/>
          <p:cNvSpPr>
            <a:spLocks noGrp="1"/>
          </p:cNvSpPr>
          <p:nvPr>
            <p:ph idx="1"/>
          </p:nvPr>
        </p:nvSpPr>
        <p:spPr/>
        <p:txBody>
          <a:bodyPr/>
          <a:lstStyle/>
          <a:p>
            <a:r>
              <a:rPr lang="en-US" dirty="0"/>
              <a:t>Compassion fatigue </a:t>
            </a:r>
          </a:p>
          <a:p>
            <a:pPr lvl="1"/>
            <a:r>
              <a:rPr lang="en-US" dirty="0"/>
              <a:t>Health care provider becomes overwhelmed by patient’s problems, sadness, or grief</a:t>
            </a:r>
          </a:p>
          <a:p>
            <a:pPr lvl="1"/>
            <a:r>
              <a:rPr lang="en-US" dirty="0"/>
              <a:t>Signs of compassion fatigue:</a:t>
            </a:r>
          </a:p>
          <a:p>
            <a:pPr lvl="2"/>
            <a:r>
              <a:rPr lang="en-US" dirty="0"/>
              <a:t>Anger/anxiety when seeing patient’s name</a:t>
            </a:r>
          </a:p>
          <a:p>
            <a:pPr lvl="2"/>
            <a:r>
              <a:rPr lang="en-US" dirty="0"/>
              <a:t>Frustration/anger when interacting with patient</a:t>
            </a:r>
          </a:p>
          <a:p>
            <a:pPr lvl="2"/>
            <a:r>
              <a:rPr lang="en-US" dirty="0"/>
              <a:t>Strong desire to </a:t>
            </a:r>
            <a:r>
              <a:rPr lang="en-US" dirty="0" smtClean="0"/>
              <a:t>avoid contact with </a:t>
            </a:r>
            <a:r>
              <a:rPr lang="en-US" dirty="0"/>
              <a:t>patient </a:t>
            </a:r>
          </a:p>
          <a:p>
            <a:pPr lvl="1"/>
            <a:endParaRPr lang="en-US" dirty="0"/>
          </a:p>
        </p:txBody>
      </p:sp>
    </p:spTree>
    <p:extLst>
      <p:ext uri="{BB962C8B-B14F-4D97-AF65-F5344CB8AC3E}">
        <p14:creationId xmlns:p14="http://schemas.microsoft.com/office/powerpoint/2010/main" val="2332573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a:t>Professional </a:t>
            </a:r>
            <a:r>
              <a:rPr lang="en-US" dirty="0" smtClean="0"/>
              <a:t>Boundaries</a:t>
            </a:r>
            <a:r>
              <a:rPr lang="en-US" sz="2400" dirty="0" smtClean="0"/>
              <a:t> (10 </a:t>
            </a:r>
            <a:r>
              <a:rPr lang="en-US" sz="2400" dirty="0"/>
              <a:t>of 14)</a:t>
            </a:r>
          </a:p>
        </p:txBody>
      </p:sp>
      <p:sp>
        <p:nvSpPr>
          <p:cNvPr id="3" name="Content Placeholder 2"/>
          <p:cNvSpPr>
            <a:spLocks noGrp="1"/>
          </p:cNvSpPr>
          <p:nvPr>
            <p:ph idx="1"/>
          </p:nvPr>
        </p:nvSpPr>
        <p:spPr/>
        <p:txBody>
          <a:bodyPr/>
          <a:lstStyle/>
          <a:p>
            <a:r>
              <a:rPr lang="en-US" dirty="0"/>
              <a:t>Common challenges </a:t>
            </a:r>
          </a:p>
          <a:p>
            <a:pPr lvl="1"/>
            <a:r>
              <a:rPr lang="en-US" dirty="0"/>
              <a:t>Appropriate level of self-disclosure</a:t>
            </a:r>
          </a:p>
          <a:p>
            <a:pPr lvl="1"/>
            <a:r>
              <a:rPr lang="en-US" dirty="0"/>
              <a:t>Visiting patients while off duty</a:t>
            </a:r>
          </a:p>
          <a:p>
            <a:pPr lvl="1"/>
            <a:r>
              <a:rPr lang="en-US" dirty="0"/>
              <a:t>Living in a small community</a:t>
            </a:r>
          </a:p>
          <a:p>
            <a:pPr lvl="1"/>
            <a:r>
              <a:rPr lang="en-US" dirty="0"/>
              <a:t>Giving or receiving significant gifts</a:t>
            </a:r>
          </a:p>
        </p:txBody>
      </p:sp>
    </p:spTree>
    <p:extLst>
      <p:ext uri="{BB962C8B-B14F-4D97-AF65-F5344CB8AC3E}">
        <p14:creationId xmlns:p14="http://schemas.microsoft.com/office/powerpoint/2010/main" val="2915273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Boundaries</a:t>
            </a:r>
            <a:r>
              <a:rPr lang="en-US" sz="2400" dirty="0"/>
              <a:t> </a:t>
            </a:r>
            <a:r>
              <a:rPr lang="en-US" sz="2400" dirty="0" smtClean="0"/>
              <a:t>(</a:t>
            </a:r>
            <a:r>
              <a:rPr lang="en-US" sz="2400" dirty="0"/>
              <a:t>11 of 14)</a:t>
            </a:r>
          </a:p>
        </p:txBody>
      </p:sp>
      <p:sp>
        <p:nvSpPr>
          <p:cNvPr id="3" name="Content Placeholder 2"/>
          <p:cNvSpPr>
            <a:spLocks noGrp="1"/>
          </p:cNvSpPr>
          <p:nvPr>
            <p:ph idx="1"/>
          </p:nvPr>
        </p:nvSpPr>
        <p:spPr/>
        <p:txBody>
          <a:bodyPr/>
          <a:lstStyle/>
          <a:p>
            <a:r>
              <a:rPr lang="en-US" dirty="0"/>
              <a:t>Common challenges (cont’d)</a:t>
            </a:r>
          </a:p>
          <a:p>
            <a:pPr lvl="1"/>
            <a:r>
              <a:rPr lang="en-US" dirty="0"/>
              <a:t>Managing dual or overlapping relationships</a:t>
            </a:r>
          </a:p>
          <a:p>
            <a:pPr lvl="2"/>
            <a:r>
              <a:rPr lang="en-US" dirty="0"/>
              <a:t>Becoming friends</a:t>
            </a:r>
          </a:p>
          <a:p>
            <a:pPr lvl="2"/>
            <a:r>
              <a:rPr lang="en-US" dirty="0"/>
              <a:t>Maintaining established conventions</a:t>
            </a:r>
          </a:p>
          <a:p>
            <a:pPr lvl="2"/>
            <a:r>
              <a:rPr lang="en-US" dirty="0"/>
              <a:t>Engaging in physical contact</a:t>
            </a:r>
          </a:p>
        </p:txBody>
      </p:sp>
    </p:spTree>
    <p:extLst>
      <p:ext uri="{BB962C8B-B14F-4D97-AF65-F5344CB8AC3E}">
        <p14:creationId xmlns:p14="http://schemas.microsoft.com/office/powerpoint/2010/main" val="2777148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Boundaries</a:t>
            </a:r>
            <a:r>
              <a:rPr lang="en-US" sz="2400" dirty="0"/>
              <a:t> (</a:t>
            </a:r>
            <a:r>
              <a:rPr lang="en-US" sz="2400" dirty="0" smtClean="0"/>
              <a:t>12 </a:t>
            </a:r>
            <a:r>
              <a:rPr lang="en-US" sz="2400" dirty="0"/>
              <a:t>of 14)</a:t>
            </a:r>
          </a:p>
        </p:txBody>
      </p:sp>
      <p:sp>
        <p:nvSpPr>
          <p:cNvPr id="3" name="Content Placeholder 2"/>
          <p:cNvSpPr>
            <a:spLocks noGrp="1"/>
          </p:cNvSpPr>
          <p:nvPr>
            <p:ph idx="1"/>
          </p:nvPr>
        </p:nvSpPr>
        <p:spPr/>
        <p:txBody>
          <a:bodyPr/>
          <a:lstStyle/>
          <a:p>
            <a:r>
              <a:rPr lang="en-US" dirty="0"/>
              <a:t>Common </a:t>
            </a:r>
            <a:r>
              <a:rPr lang="en-US" dirty="0" smtClean="0"/>
              <a:t>dilemmas</a:t>
            </a:r>
          </a:p>
          <a:p>
            <a:pPr lvl="1"/>
            <a:r>
              <a:rPr lang="en-US" dirty="0" smtClean="0"/>
              <a:t>Questions </a:t>
            </a:r>
            <a:r>
              <a:rPr lang="en-US" dirty="0"/>
              <a:t>to ask </a:t>
            </a:r>
            <a:r>
              <a:rPr lang="en-US" dirty="0" smtClean="0"/>
              <a:t>yourself</a:t>
            </a:r>
          </a:p>
          <a:p>
            <a:pPr lvl="2"/>
            <a:r>
              <a:rPr lang="en-US" dirty="0" smtClean="0"/>
              <a:t>Is </a:t>
            </a:r>
            <a:r>
              <a:rPr lang="en-US" dirty="0"/>
              <a:t>this in my patient’s best interest</a:t>
            </a:r>
            <a:r>
              <a:rPr lang="en-US" dirty="0" smtClean="0"/>
              <a:t>?</a:t>
            </a:r>
          </a:p>
          <a:p>
            <a:pPr lvl="2"/>
            <a:r>
              <a:rPr lang="en-US" dirty="0" smtClean="0"/>
              <a:t>How </a:t>
            </a:r>
            <a:r>
              <a:rPr lang="en-US" dirty="0"/>
              <a:t>will this impact the service that I am providing</a:t>
            </a:r>
            <a:r>
              <a:rPr lang="en-US" dirty="0" smtClean="0"/>
              <a:t>?</a:t>
            </a:r>
          </a:p>
          <a:p>
            <a:pPr lvl="2"/>
            <a:r>
              <a:rPr lang="en-US" dirty="0"/>
              <a:t>How would this be viewed by the patient’s family, significant other, or physician?</a:t>
            </a:r>
          </a:p>
          <a:p>
            <a:pPr lvl="2"/>
            <a:r>
              <a:rPr lang="en-US" dirty="0" smtClean="0"/>
              <a:t>Am </a:t>
            </a:r>
            <a:r>
              <a:rPr lang="en-US" dirty="0"/>
              <a:t>I comfortable documenting this decision or behavior</a:t>
            </a:r>
            <a:r>
              <a:rPr lang="en-US" dirty="0" smtClean="0"/>
              <a:t>?</a:t>
            </a:r>
            <a:endParaRPr lang="en-US" dirty="0"/>
          </a:p>
        </p:txBody>
      </p:sp>
    </p:spTree>
    <p:extLst>
      <p:ext uri="{BB962C8B-B14F-4D97-AF65-F5344CB8AC3E}">
        <p14:creationId xmlns:p14="http://schemas.microsoft.com/office/powerpoint/2010/main" val="4030519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Boundaries</a:t>
            </a:r>
            <a:r>
              <a:rPr lang="en-US" sz="2400" dirty="0"/>
              <a:t> </a:t>
            </a:r>
            <a:r>
              <a:rPr lang="en-US" sz="2400" dirty="0" smtClean="0"/>
              <a:t>(</a:t>
            </a:r>
            <a:r>
              <a:rPr lang="en-US" sz="2400" dirty="0"/>
              <a:t>13 of 14)</a:t>
            </a:r>
          </a:p>
        </p:txBody>
      </p:sp>
      <p:sp>
        <p:nvSpPr>
          <p:cNvPr id="3" name="Content Placeholder 2"/>
          <p:cNvSpPr>
            <a:spLocks noGrp="1"/>
          </p:cNvSpPr>
          <p:nvPr>
            <p:ph idx="1"/>
          </p:nvPr>
        </p:nvSpPr>
        <p:spPr/>
        <p:txBody>
          <a:bodyPr/>
          <a:lstStyle/>
          <a:p>
            <a:r>
              <a:rPr lang="en-US" dirty="0"/>
              <a:t>Warning signs of violations</a:t>
            </a:r>
          </a:p>
          <a:p>
            <a:pPr lvl="1"/>
            <a:r>
              <a:rPr lang="en-US" dirty="0"/>
              <a:t>Romantic or sexual thoughts </a:t>
            </a:r>
          </a:p>
          <a:p>
            <a:pPr lvl="1"/>
            <a:r>
              <a:rPr lang="en-US" dirty="0"/>
              <a:t>Spending free time with patient</a:t>
            </a:r>
          </a:p>
          <a:p>
            <a:pPr lvl="1"/>
            <a:r>
              <a:rPr lang="en-US" dirty="0"/>
              <a:t>Discussing work </a:t>
            </a:r>
            <a:r>
              <a:rPr lang="en-US" dirty="0" smtClean="0"/>
              <a:t>concerns with the patient</a:t>
            </a:r>
            <a:endParaRPr lang="en-US" dirty="0"/>
          </a:p>
          <a:p>
            <a:pPr lvl="1"/>
            <a:r>
              <a:rPr lang="en-US" dirty="0" smtClean="0"/>
              <a:t>Making special exceptions for a patient</a:t>
            </a:r>
          </a:p>
          <a:p>
            <a:pPr lvl="1"/>
            <a:r>
              <a:rPr lang="en-US" dirty="0" smtClean="0"/>
              <a:t>Feedback </a:t>
            </a:r>
            <a:r>
              <a:rPr lang="en-US" dirty="0"/>
              <a:t>from others about your behavior</a:t>
            </a:r>
          </a:p>
          <a:p>
            <a:pPr lvl="1"/>
            <a:r>
              <a:rPr lang="en-US" dirty="0"/>
              <a:t>Showing favoritism</a:t>
            </a:r>
          </a:p>
          <a:p>
            <a:endParaRPr lang="en-US" dirty="0"/>
          </a:p>
        </p:txBody>
      </p:sp>
    </p:spTree>
    <p:extLst>
      <p:ext uri="{BB962C8B-B14F-4D97-AF65-F5344CB8AC3E}">
        <p14:creationId xmlns:p14="http://schemas.microsoft.com/office/powerpoint/2010/main" val="271882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a:xfrm>
            <a:off x="685800" y="361950"/>
            <a:ext cx="7772400" cy="5810250"/>
          </a:xfrm>
        </p:spPr>
        <p:txBody>
          <a:bodyPr/>
          <a:lstStyle/>
          <a:p>
            <a:pPr marL="0" indent="0"/>
            <a:r>
              <a:rPr lang="en-US" sz="4400" dirty="0"/>
              <a:t>Chapter 3</a:t>
            </a:r>
            <a:br>
              <a:rPr lang="en-US" sz="4400" dirty="0"/>
            </a:br>
            <a:r>
              <a:rPr lang="en-US" sz="4400" dirty="0"/>
              <a:t/>
            </a:r>
            <a:br>
              <a:rPr lang="en-US" sz="4400" dirty="0"/>
            </a:br>
            <a:r>
              <a:rPr lang="en-US" dirty="0"/>
              <a:t>Professional </a:t>
            </a:r>
            <a:r>
              <a:rPr lang="en-US" dirty="0" smtClean="0"/>
              <a:t/>
            </a:r>
            <a:br>
              <a:rPr lang="en-US" dirty="0" smtClean="0"/>
            </a:br>
            <a:r>
              <a:rPr lang="en-US" dirty="0" smtClean="0"/>
              <a:t>Boundaries</a:t>
            </a:r>
            <a:endParaRPr lang="en-US" dirty="0"/>
          </a:p>
        </p:txBody>
      </p:sp>
    </p:spTree>
    <p:extLst>
      <p:ext uri="{BB962C8B-B14F-4D97-AF65-F5344CB8AC3E}">
        <p14:creationId xmlns:p14="http://schemas.microsoft.com/office/powerpoint/2010/main" val="877601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Boundaries</a:t>
            </a:r>
            <a:r>
              <a:rPr lang="en-US" sz="2400" dirty="0"/>
              <a:t> </a:t>
            </a:r>
            <a:r>
              <a:rPr lang="en-US" sz="2400" dirty="0" smtClean="0"/>
              <a:t>(</a:t>
            </a:r>
            <a:r>
              <a:rPr lang="en-US" sz="2400" dirty="0"/>
              <a:t>14 </a:t>
            </a:r>
            <a:r>
              <a:rPr lang="en-US" sz="2400" dirty="0" smtClean="0"/>
              <a:t>of 14</a:t>
            </a:r>
            <a:r>
              <a:rPr lang="en-US" sz="2400" dirty="0"/>
              <a:t>)</a:t>
            </a:r>
          </a:p>
        </p:txBody>
      </p:sp>
      <p:sp>
        <p:nvSpPr>
          <p:cNvPr id="3" name="Content Placeholder 2"/>
          <p:cNvSpPr>
            <a:spLocks noGrp="1"/>
          </p:cNvSpPr>
          <p:nvPr>
            <p:ph idx="1"/>
          </p:nvPr>
        </p:nvSpPr>
        <p:spPr/>
        <p:txBody>
          <a:bodyPr/>
          <a:lstStyle/>
          <a:p>
            <a:r>
              <a:rPr lang="en-US" dirty="0"/>
              <a:t>Potential consequences </a:t>
            </a:r>
          </a:p>
          <a:p>
            <a:pPr lvl="1"/>
            <a:r>
              <a:rPr lang="en-US" dirty="0"/>
              <a:t>Uncomfortable situations</a:t>
            </a:r>
          </a:p>
          <a:p>
            <a:pPr lvl="1"/>
            <a:r>
              <a:rPr lang="en-US" dirty="0"/>
              <a:t>Claims of </a:t>
            </a:r>
            <a:r>
              <a:rPr lang="en-US" dirty="0" smtClean="0"/>
              <a:t>harassment or litigation</a:t>
            </a:r>
            <a:endParaRPr lang="en-US" dirty="0"/>
          </a:p>
          <a:p>
            <a:pPr lvl="1"/>
            <a:r>
              <a:rPr lang="en-US" dirty="0"/>
              <a:t>Community paramedic’s safety in jeopardy</a:t>
            </a:r>
          </a:p>
          <a:p>
            <a:pPr lvl="2"/>
            <a:r>
              <a:rPr lang="en-US" dirty="0"/>
              <a:t>Example: Community paramedic using terms “babe” or “honey” may </a:t>
            </a:r>
            <a:r>
              <a:rPr lang="en-US" dirty="0" smtClean="0"/>
              <a:t>lead </a:t>
            </a:r>
            <a:r>
              <a:rPr lang="en-US" dirty="0"/>
              <a:t>the patient to </a:t>
            </a:r>
            <a:r>
              <a:rPr lang="en-US" dirty="0" smtClean="0"/>
              <a:t>think physical </a:t>
            </a:r>
            <a:r>
              <a:rPr lang="en-US" dirty="0"/>
              <a:t>contact is okay.</a:t>
            </a:r>
          </a:p>
          <a:p>
            <a:pPr lvl="2"/>
            <a:endParaRPr lang="en-US" dirty="0"/>
          </a:p>
        </p:txBody>
      </p:sp>
    </p:spTree>
    <p:extLst>
      <p:ext uri="{BB962C8B-B14F-4D97-AF65-F5344CB8AC3E}">
        <p14:creationId xmlns:p14="http://schemas.microsoft.com/office/powerpoint/2010/main" val="592118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a:t>
            </a:r>
            <a:r>
              <a:rPr lang="en-US" dirty="0" smtClean="0"/>
              <a:t>Safety</a:t>
            </a:r>
            <a:endParaRPr lang="en-US" sz="2800" dirty="0"/>
          </a:p>
        </p:txBody>
      </p:sp>
      <p:sp>
        <p:nvSpPr>
          <p:cNvPr id="3" name="Content Placeholder 2"/>
          <p:cNvSpPr>
            <a:spLocks noGrp="1"/>
          </p:cNvSpPr>
          <p:nvPr>
            <p:ph idx="1"/>
          </p:nvPr>
        </p:nvSpPr>
        <p:spPr/>
        <p:txBody>
          <a:bodyPr/>
          <a:lstStyle/>
          <a:p>
            <a:r>
              <a:rPr lang="en-US" dirty="0"/>
              <a:t>Stages of a home visit</a:t>
            </a:r>
          </a:p>
          <a:p>
            <a:pPr lvl="1"/>
            <a:r>
              <a:rPr lang="en-US" sz="2600" dirty="0"/>
              <a:t>Before</a:t>
            </a:r>
          </a:p>
          <a:p>
            <a:pPr lvl="1"/>
            <a:r>
              <a:rPr lang="en-US" sz="2600" dirty="0"/>
              <a:t>During</a:t>
            </a:r>
          </a:p>
          <a:p>
            <a:pPr lvl="1"/>
            <a:r>
              <a:rPr lang="en-US" sz="2600" dirty="0"/>
              <a:t>After</a:t>
            </a:r>
          </a:p>
        </p:txBody>
      </p:sp>
    </p:spTree>
    <p:extLst>
      <p:ext uri="{BB962C8B-B14F-4D97-AF65-F5344CB8AC3E}">
        <p14:creationId xmlns:p14="http://schemas.microsoft.com/office/powerpoint/2010/main" val="149987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Content Placeholder 2"/>
          <p:cNvSpPr>
            <a:spLocks noGrp="1"/>
          </p:cNvSpPr>
          <p:nvPr>
            <p:ph type="body" idx="1"/>
          </p:nvPr>
        </p:nvSpPr>
        <p:spPr>
          <a:xfrm>
            <a:off x="4648200" y="1447800"/>
            <a:ext cx="3886200" cy="4800600"/>
          </a:xfrm>
        </p:spPr>
        <p:txBody>
          <a:bodyPr rIns="228600"/>
          <a:lstStyle/>
          <a:p>
            <a:r>
              <a:rPr lang="en-US" dirty="0" smtClean="0"/>
              <a:t>Let </a:t>
            </a:r>
            <a:r>
              <a:rPr lang="en-US" dirty="0"/>
              <a:t>your supervisor and colleagues know your </a:t>
            </a:r>
            <a:r>
              <a:rPr lang="en-US" dirty="0" smtClean="0"/>
              <a:t>schedule.</a:t>
            </a:r>
          </a:p>
          <a:p>
            <a:r>
              <a:rPr lang="en-US" dirty="0" smtClean="0"/>
              <a:t>Use </a:t>
            </a:r>
            <a:r>
              <a:rPr lang="en-US" dirty="0"/>
              <a:t>dispatch to track your </a:t>
            </a:r>
            <a:r>
              <a:rPr lang="en-US" dirty="0" smtClean="0"/>
              <a:t>location.</a:t>
            </a:r>
            <a:endParaRPr lang="en-US" dirty="0"/>
          </a:p>
        </p:txBody>
      </p:sp>
      <p:sp>
        <p:nvSpPr>
          <p:cNvPr id="6" name="Title 1"/>
          <p:cNvSpPr>
            <a:spLocks noGrp="1"/>
          </p:cNvSpPr>
          <p:nvPr>
            <p:ph type="title"/>
          </p:nvPr>
        </p:nvSpPr>
        <p:spPr/>
        <p:txBody>
          <a:bodyPr/>
          <a:lstStyle/>
          <a:p>
            <a:pPr>
              <a:lnSpc>
                <a:spcPct val="85000"/>
              </a:lnSpc>
              <a:defRPr/>
            </a:pPr>
            <a:r>
              <a:rPr lang="en-US" dirty="0" smtClean="0"/>
              <a:t>Before the Home Visit</a:t>
            </a:r>
            <a:r>
              <a:rPr lang="en-US" sz="2400" dirty="0" smtClean="0"/>
              <a:t> (1 </a:t>
            </a:r>
            <a:r>
              <a:rPr lang="en-US" sz="2400" dirty="0"/>
              <a:t>of </a:t>
            </a:r>
            <a:r>
              <a:rPr lang="en-US" sz="2400" dirty="0" smtClean="0"/>
              <a:t>7)</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81200"/>
            <a:ext cx="4114800" cy="3087518"/>
          </a:xfrm>
          <a:prstGeom prst="rect">
            <a:avLst/>
          </a:prstGeom>
        </p:spPr>
      </p:pic>
      <p:sp>
        <p:nvSpPr>
          <p:cNvPr id="5" name="TextBox 4"/>
          <p:cNvSpPr txBox="1"/>
          <p:nvPr/>
        </p:nvSpPr>
        <p:spPr>
          <a:xfrm>
            <a:off x="381000" y="5103168"/>
            <a:ext cx="4724400"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a:t>
            </a:r>
            <a:r>
              <a:rPr lang="en-IN" sz="900" dirty="0" smtClean="0">
                <a:solidFill>
                  <a:schemeClr val="bg1">
                    <a:lumMod val="75000"/>
                  </a:schemeClr>
                </a:solidFill>
                <a:latin typeface="+mj-lt"/>
              </a:rPr>
              <a:t>Learning.</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1089617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Know </a:t>
            </a:r>
            <a:r>
              <a:rPr lang="en-US" dirty="0"/>
              <a:t>where you are </a:t>
            </a:r>
            <a:r>
              <a:rPr lang="en-US" dirty="0" smtClean="0"/>
              <a:t>going.</a:t>
            </a:r>
          </a:p>
          <a:p>
            <a:r>
              <a:rPr lang="en-US" dirty="0" smtClean="0"/>
              <a:t>Contact the patient </a:t>
            </a:r>
            <a:r>
              <a:rPr lang="en-US" dirty="0"/>
              <a:t>so he or she is </a:t>
            </a:r>
            <a:r>
              <a:rPr lang="en-US" dirty="0" smtClean="0"/>
              <a:t>prepared.</a:t>
            </a:r>
          </a:p>
          <a:p>
            <a:r>
              <a:rPr lang="en-US" dirty="0" smtClean="0"/>
              <a:t>In </a:t>
            </a:r>
            <a:r>
              <a:rPr lang="en-US" dirty="0"/>
              <a:t>the </a:t>
            </a:r>
            <a:r>
              <a:rPr lang="en-US" dirty="0" smtClean="0"/>
              <a:t>vehicle</a:t>
            </a:r>
          </a:p>
          <a:p>
            <a:pPr lvl="1"/>
            <a:r>
              <a:rPr lang="en-US" dirty="0" smtClean="0"/>
              <a:t>Ensure </a:t>
            </a:r>
            <a:r>
              <a:rPr lang="en-US" dirty="0"/>
              <a:t>car is in good working </a:t>
            </a:r>
            <a:r>
              <a:rPr lang="en-US" dirty="0" smtClean="0"/>
              <a:t>order.</a:t>
            </a:r>
          </a:p>
          <a:p>
            <a:pPr lvl="1"/>
            <a:r>
              <a:rPr lang="en-US" dirty="0" smtClean="0"/>
              <a:t>Check </a:t>
            </a:r>
            <a:r>
              <a:rPr lang="en-US" dirty="0"/>
              <a:t>the backseat and beneath </a:t>
            </a:r>
            <a:r>
              <a:rPr lang="en-US" dirty="0" smtClean="0"/>
              <a:t>vehicle.</a:t>
            </a:r>
          </a:p>
          <a:p>
            <a:pPr lvl="1"/>
            <a:r>
              <a:rPr lang="en-US" dirty="0" smtClean="0"/>
              <a:t>Keep </a:t>
            </a:r>
            <a:r>
              <a:rPr lang="en-US" dirty="0"/>
              <a:t>valuables in </a:t>
            </a:r>
            <a:r>
              <a:rPr lang="en-US" dirty="0" smtClean="0"/>
              <a:t>trunk.</a:t>
            </a:r>
            <a:endParaRPr lang="en-US" dirty="0"/>
          </a:p>
        </p:txBody>
      </p:sp>
      <p:sp>
        <p:nvSpPr>
          <p:cNvPr id="7" name="Title 1"/>
          <p:cNvSpPr>
            <a:spLocks noGrp="1"/>
          </p:cNvSpPr>
          <p:nvPr>
            <p:ph type="title"/>
          </p:nvPr>
        </p:nvSpPr>
        <p:spPr/>
        <p:txBody>
          <a:bodyPr/>
          <a:lstStyle/>
          <a:p>
            <a:pPr>
              <a:lnSpc>
                <a:spcPct val="85000"/>
              </a:lnSpc>
              <a:defRPr/>
            </a:pPr>
            <a:r>
              <a:rPr lang="en-US" dirty="0" smtClean="0"/>
              <a:t>Before the Home Visit</a:t>
            </a:r>
            <a:r>
              <a:rPr lang="en-US" sz="2400" dirty="0" smtClean="0"/>
              <a:t> (2 </a:t>
            </a:r>
            <a:r>
              <a:rPr lang="en-US" sz="2400" dirty="0"/>
              <a:t>of </a:t>
            </a:r>
            <a:r>
              <a:rPr lang="en-US" sz="2400" dirty="0" smtClean="0"/>
              <a:t>7)</a:t>
            </a:r>
            <a:endParaRPr lang="en-US" sz="2400" dirty="0"/>
          </a:p>
        </p:txBody>
      </p:sp>
    </p:spTree>
    <p:extLst>
      <p:ext uri="{BB962C8B-B14F-4D97-AF65-F5344CB8AC3E}">
        <p14:creationId xmlns:p14="http://schemas.microsoft.com/office/powerpoint/2010/main" val="1295782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Before the Home Visit</a:t>
            </a:r>
            <a:r>
              <a:rPr lang="en-US" sz="2400" dirty="0"/>
              <a:t> </a:t>
            </a:r>
            <a:r>
              <a:rPr lang="en-US" sz="2400" dirty="0" smtClean="0"/>
              <a:t>(3 </a:t>
            </a:r>
            <a:r>
              <a:rPr lang="en-US" sz="2400" dirty="0"/>
              <a:t>of </a:t>
            </a:r>
            <a:r>
              <a:rPr lang="en-US" sz="2400" dirty="0" smtClean="0"/>
              <a:t>7)</a:t>
            </a:r>
            <a:endParaRPr lang="en-US" sz="2400" dirty="0"/>
          </a:p>
        </p:txBody>
      </p:sp>
      <p:sp>
        <p:nvSpPr>
          <p:cNvPr id="1029" name="Content Placeholder 2"/>
          <p:cNvSpPr>
            <a:spLocks noGrp="1"/>
          </p:cNvSpPr>
          <p:nvPr>
            <p:ph type="body" idx="1"/>
          </p:nvPr>
        </p:nvSpPr>
        <p:spPr>
          <a:xfrm>
            <a:off x="4572000" y="1447800"/>
            <a:ext cx="4191000" cy="4800600"/>
          </a:xfrm>
        </p:spPr>
        <p:txBody>
          <a:bodyPr rIns="228600"/>
          <a:lstStyle/>
          <a:p>
            <a:pPr>
              <a:spcBef>
                <a:spcPct val="35000"/>
              </a:spcBef>
            </a:pPr>
            <a:r>
              <a:rPr lang="en-US" b="1" dirty="0" smtClean="0"/>
              <a:t>In the vehicle </a:t>
            </a:r>
            <a:r>
              <a:rPr lang="en-US" b="1" dirty="0"/>
              <a:t>(cont’d)</a:t>
            </a:r>
            <a:r>
              <a:rPr lang="en-US" altLang="en-US" b="1" dirty="0"/>
              <a:t> </a:t>
            </a:r>
          </a:p>
          <a:p>
            <a:pPr lvl="1">
              <a:spcBef>
                <a:spcPct val="35000"/>
              </a:spcBef>
            </a:pPr>
            <a:r>
              <a:rPr lang="en-US" altLang="en-US" dirty="0"/>
              <a:t>Choose a well-lit parking </a:t>
            </a:r>
            <a:r>
              <a:rPr lang="en-US" altLang="en-US" dirty="0" smtClean="0"/>
              <a:t>space.</a:t>
            </a:r>
            <a:endParaRPr lang="en-US" altLang="en-US" dirty="0"/>
          </a:p>
          <a:p>
            <a:pPr lvl="1">
              <a:spcBef>
                <a:spcPct val="35000"/>
              </a:spcBef>
            </a:pPr>
            <a:r>
              <a:rPr lang="en-US" altLang="en-US" dirty="0"/>
              <a:t>Do not park </a:t>
            </a:r>
            <a:r>
              <a:rPr lang="en-US" altLang="en-US" dirty="0" smtClean="0"/>
              <a:t>in patient’s </a:t>
            </a:r>
            <a:r>
              <a:rPr lang="en-US" altLang="en-US" dirty="0"/>
              <a:t>driveway or on dead-end </a:t>
            </a:r>
            <a:r>
              <a:rPr lang="en-US" altLang="en-US" dirty="0" smtClean="0"/>
              <a:t>street.</a:t>
            </a:r>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10162"/>
            <a:ext cx="4267200" cy="2842838"/>
          </a:xfrm>
          <a:prstGeom prst="rect">
            <a:avLst/>
          </a:prstGeom>
        </p:spPr>
      </p:pic>
      <p:sp>
        <p:nvSpPr>
          <p:cNvPr id="5" name="TextBox 4"/>
          <p:cNvSpPr txBox="1"/>
          <p:nvPr/>
        </p:nvSpPr>
        <p:spPr>
          <a:xfrm>
            <a:off x="381000" y="4950768"/>
            <a:ext cx="4724400" cy="230832"/>
          </a:xfrm>
          <a:prstGeom prst="rect">
            <a:avLst/>
          </a:prstGeom>
          <a:noFill/>
        </p:spPr>
        <p:txBody>
          <a:bodyPr wrap="square" rtlCol="0">
            <a:spAutoFit/>
          </a:bodyPr>
          <a:lstStyle/>
          <a:p>
            <a:pPr algn="l"/>
            <a:r>
              <a:rPr lang="en-IN" sz="900" dirty="0">
                <a:solidFill>
                  <a:schemeClr val="bg1">
                    <a:lumMod val="75000"/>
                  </a:schemeClr>
                </a:solidFill>
                <a:latin typeface="+mj-lt"/>
              </a:rPr>
              <a:t>© elwynn/</a:t>
            </a:r>
            <a:r>
              <a:rPr lang="en-IN" sz="900" dirty="0" err="1">
                <a:solidFill>
                  <a:schemeClr val="bg1">
                    <a:lumMod val="75000"/>
                  </a:schemeClr>
                </a:solidFill>
                <a:latin typeface="+mj-lt"/>
              </a:rPr>
              <a:t>Shutterstock</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2309300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the community</a:t>
            </a:r>
          </a:p>
          <a:p>
            <a:pPr lvl="1"/>
            <a:r>
              <a:rPr lang="en-US" dirty="0"/>
              <a:t>Be alert and </a:t>
            </a:r>
            <a:r>
              <a:rPr lang="en-US" dirty="0" smtClean="0"/>
              <a:t>observant.</a:t>
            </a:r>
            <a:endParaRPr lang="en-US" dirty="0"/>
          </a:p>
          <a:p>
            <a:pPr lvl="1"/>
            <a:r>
              <a:rPr lang="en-US" dirty="0"/>
              <a:t>Be aware of your </a:t>
            </a:r>
            <a:r>
              <a:rPr lang="en-US" dirty="0" smtClean="0"/>
              <a:t>surroundings.</a:t>
            </a:r>
            <a:endParaRPr lang="en-US" dirty="0"/>
          </a:p>
          <a:p>
            <a:pPr lvl="1"/>
            <a:r>
              <a:rPr lang="en-US" dirty="0"/>
              <a:t>Carry a cell phone/smartphone/portable </a:t>
            </a:r>
            <a:r>
              <a:rPr lang="en-US" dirty="0" smtClean="0"/>
              <a:t>radio.</a:t>
            </a:r>
            <a:endParaRPr lang="en-US" dirty="0"/>
          </a:p>
          <a:p>
            <a:pPr lvl="1"/>
            <a:r>
              <a:rPr lang="en-US" dirty="0"/>
              <a:t>Visit unfamiliar locations early in the </a:t>
            </a:r>
            <a:r>
              <a:rPr lang="en-US" dirty="0" smtClean="0"/>
              <a:t>day.</a:t>
            </a:r>
            <a:endParaRPr lang="en-US" dirty="0"/>
          </a:p>
          <a:p>
            <a:pPr lvl="1"/>
            <a:r>
              <a:rPr lang="en-US" dirty="0"/>
              <a:t>Introduce yourself to </a:t>
            </a:r>
            <a:r>
              <a:rPr lang="en-US" dirty="0" smtClean="0"/>
              <a:t>business and institutions.</a:t>
            </a:r>
            <a:endParaRPr lang="en-US" dirty="0"/>
          </a:p>
          <a:p>
            <a:pPr lvl="1"/>
            <a:r>
              <a:rPr lang="en-US" dirty="0"/>
              <a:t>Call the office at scheduled check-in </a:t>
            </a:r>
            <a:r>
              <a:rPr lang="en-US" dirty="0" smtClean="0"/>
              <a:t>times.</a:t>
            </a:r>
            <a:endParaRPr lang="en-US" dirty="0"/>
          </a:p>
        </p:txBody>
      </p:sp>
      <p:sp>
        <p:nvSpPr>
          <p:cNvPr id="4" name="Title 1"/>
          <p:cNvSpPr>
            <a:spLocks noGrp="1"/>
          </p:cNvSpPr>
          <p:nvPr>
            <p:ph type="title"/>
          </p:nvPr>
        </p:nvSpPr>
        <p:spPr/>
        <p:txBody>
          <a:bodyPr/>
          <a:lstStyle/>
          <a:p>
            <a:pPr>
              <a:lnSpc>
                <a:spcPct val="85000"/>
              </a:lnSpc>
              <a:defRPr/>
            </a:pPr>
            <a:r>
              <a:rPr lang="en-US" dirty="0"/>
              <a:t>Before the Home Visit</a:t>
            </a:r>
            <a:r>
              <a:rPr lang="en-US" sz="2400" dirty="0"/>
              <a:t> </a:t>
            </a:r>
            <a:r>
              <a:rPr lang="en-US" sz="2400" dirty="0" smtClean="0"/>
              <a:t>(4 </a:t>
            </a:r>
            <a:r>
              <a:rPr lang="en-US" sz="2400" dirty="0"/>
              <a:t>of </a:t>
            </a:r>
            <a:r>
              <a:rPr lang="en-US" sz="2400" dirty="0" smtClean="0"/>
              <a:t>7)</a:t>
            </a:r>
            <a:endParaRPr lang="en-US" sz="2400" dirty="0"/>
          </a:p>
        </p:txBody>
      </p:sp>
    </p:spTree>
    <p:extLst>
      <p:ext uri="{BB962C8B-B14F-4D97-AF65-F5344CB8AC3E}">
        <p14:creationId xmlns:p14="http://schemas.microsoft.com/office/powerpoint/2010/main" val="821441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Before the Home Visit</a:t>
            </a:r>
            <a:r>
              <a:rPr lang="en-US" sz="2400" dirty="0"/>
              <a:t> </a:t>
            </a:r>
            <a:r>
              <a:rPr lang="en-US" sz="2400" dirty="0" smtClean="0"/>
              <a:t>(5 </a:t>
            </a:r>
            <a:r>
              <a:rPr lang="en-US" sz="2400" dirty="0"/>
              <a:t>of </a:t>
            </a:r>
            <a:r>
              <a:rPr lang="en-US" sz="2400" dirty="0" smtClean="0"/>
              <a:t>7)</a:t>
            </a:r>
            <a:endParaRPr lang="en-US" sz="2400" dirty="0"/>
          </a:p>
        </p:txBody>
      </p:sp>
      <p:sp>
        <p:nvSpPr>
          <p:cNvPr id="1029" name="Content Placeholder 2"/>
          <p:cNvSpPr>
            <a:spLocks noGrp="1"/>
          </p:cNvSpPr>
          <p:nvPr>
            <p:ph type="body" idx="1"/>
          </p:nvPr>
        </p:nvSpPr>
        <p:spPr>
          <a:xfrm>
            <a:off x="4572000" y="1447800"/>
            <a:ext cx="4038600" cy="4800600"/>
          </a:xfrm>
        </p:spPr>
        <p:txBody>
          <a:bodyPr rIns="228600"/>
          <a:lstStyle/>
          <a:p>
            <a:r>
              <a:rPr lang="en-US" dirty="0"/>
              <a:t>Approaching the home</a:t>
            </a:r>
          </a:p>
          <a:p>
            <a:pPr lvl="1"/>
            <a:r>
              <a:rPr lang="en-US" dirty="0"/>
              <a:t>Trust your </a:t>
            </a:r>
            <a:r>
              <a:rPr lang="en-US" dirty="0" smtClean="0"/>
              <a:t>instincts.</a:t>
            </a:r>
            <a:endParaRPr lang="en-US" dirty="0"/>
          </a:p>
          <a:p>
            <a:pPr lvl="1"/>
            <a:r>
              <a:rPr lang="en-US" dirty="0"/>
              <a:t>Leave immediately if you feel </a:t>
            </a:r>
            <a:r>
              <a:rPr lang="en-US" dirty="0" smtClean="0"/>
              <a:t>uncomfortable.</a:t>
            </a:r>
            <a:endParaRPr lang="en-US" dirty="0"/>
          </a:p>
          <a:p>
            <a:pPr lvl="1"/>
            <a:r>
              <a:rPr lang="en-US" dirty="0"/>
              <a:t>Look for hazards before </a:t>
            </a:r>
            <a:r>
              <a:rPr lang="en-US" dirty="0" smtClean="0"/>
              <a:t>parking.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81200"/>
            <a:ext cx="4054640" cy="2701229"/>
          </a:xfrm>
          <a:prstGeom prst="rect">
            <a:avLst/>
          </a:prstGeom>
        </p:spPr>
      </p:pic>
      <p:sp>
        <p:nvSpPr>
          <p:cNvPr id="5" name="TextBox 4"/>
          <p:cNvSpPr txBox="1"/>
          <p:nvPr/>
        </p:nvSpPr>
        <p:spPr>
          <a:xfrm>
            <a:off x="457200" y="4722168"/>
            <a:ext cx="4724400" cy="230832"/>
          </a:xfrm>
          <a:prstGeom prst="rect">
            <a:avLst/>
          </a:prstGeom>
          <a:noFill/>
        </p:spPr>
        <p:txBody>
          <a:bodyPr wrap="square" rtlCol="0">
            <a:spAutoFit/>
          </a:bodyPr>
          <a:lstStyle/>
          <a:p>
            <a:pPr algn="l"/>
            <a:r>
              <a:rPr lang="en-IN" sz="900" dirty="0">
                <a:solidFill>
                  <a:schemeClr val="bg1">
                    <a:lumMod val="75000"/>
                  </a:schemeClr>
                </a:solidFill>
                <a:latin typeface="+mj-lt"/>
              </a:rPr>
              <a:t>© </a:t>
            </a:r>
            <a:r>
              <a:rPr lang="en-IN" sz="900" dirty="0" err="1">
                <a:solidFill>
                  <a:schemeClr val="bg1">
                    <a:lumMod val="75000"/>
                  </a:schemeClr>
                </a:solidFill>
                <a:latin typeface="+mj-lt"/>
              </a:rPr>
              <a:t>zofia</a:t>
            </a:r>
            <a:r>
              <a:rPr lang="en-IN" sz="900" dirty="0">
                <a:solidFill>
                  <a:schemeClr val="bg1">
                    <a:lumMod val="75000"/>
                  </a:schemeClr>
                </a:solidFill>
                <a:latin typeface="+mj-lt"/>
              </a:rPr>
              <a:t>/</a:t>
            </a:r>
            <a:r>
              <a:rPr lang="en-IN" sz="900" dirty="0" err="1">
                <a:solidFill>
                  <a:schemeClr val="bg1">
                    <a:lumMod val="75000"/>
                  </a:schemeClr>
                </a:solidFill>
                <a:latin typeface="+mj-lt"/>
              </a:rPr>
              <a:t>iStock</a:t>
            </a:r>
            <a:r>
              <a:rPr lang="en-IN" sz="900" dirty="0">
                <a:solidFill>
                  <a:schemeClr val="bg1">
                    <a:lumMod val="75000"/>
                  </a:schemeClr>
                </a:solidFill>
                <a:latin typeface="+mj-lt"/>
              </a:rPr>
              <a:t>/Getty</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3415353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Approaching the home (cont’d)</a:t>
            </a:r>
          </a:p>
          <a:p>
            <a:pPr lvl="1"/>
            <a:r>
              <a:rPr lang="en-US" dirty="0" smtClean="0"/>
              <a:t>If </a:t>
            </a:r>
            <a:r>
              <a:rPr lang="en-US" dirty="0"/>
              <a:t>the address </a:t>
            </a:r>
            <a:r>
              <a:rPr lang="en-US" dirty="0" smtClean="0"/>
              <a:t>is </a:t>
            </a:r>
            <a:r>
              <a:rPr lang="en-US" dirty="0"/>
              <a:t>incorrect, call dispatch or your agency.</a:t>
            </a:r>
          </a:p>
          <a:p>
            <a:pPr lvl="1"/>
            <a:r>
              <a:rPr lang="en-US" dirty="0" smtClean="0"/>
              <a:t>If </a:t>
            </a:r>
            <a:r>
              <a:rPr lang="en-US" dirty="0"/>
              <a:t>followed on foot, enter closest public </a:t>
            </a:r>
            <a:r>
              <a:rPr lang="en-US" dirty="0" smtClean="0"/>
              <a:t>building</a:t>
            </a:r>
            <a:endParaRPr lang="en-US" dirty="0"/>
          </a:p>
          <a:p>
            <a:pPr lvl="1"/>
            <a:r>
              <a:rPr lang="en-US" dirty="0"/>
              <a:t>If followed by car, walk in the opposite direction</a:t>
            </a:r>
          </a:p>
          <a:p>
            <a:pPr lvl="1"/>
            <a:r>
              <a:rPr lang="en-US" dirty="0"/>
              <a:t>If people are loitering, walk across the street</a:t>
            </a:r>
          </a:p>
          <a:p>
            <a:pPr lvl="1"/>
            <a:r>
              <a:rPr lang="en-US" dirty="0"/>
              <a:t>If confronted verbally, be professional</a:t>
            </a:r>
          </a:p>
          <a:p>
            <a:pPr lvl="1"/>
            <a:endParaRPr lang="en-US" dirty="0"/>
          </a:p>
          <a:p>
            <a:pPr lvl="1"/>
            <a:endParaRPr lang="en-US" dirty="0"/>
          </a:p>
          <a:p>
            <a:endParaRPr lang="en-US" dirty="0"/>
          </a:p>
          <a:p>
            <a:endParaRPr lang="en-US" dirty="0"/>
          </a:p>
        </p:txBody>
      </p:sp>
      <p:sp>
        <p:nvSpPr>
          <p:cNvPr id="4" name="Title 1"/>
          <p:cNvSpPr>
            <a:spLocks noGrp="1"/>
          </p:cNvSpPr>
          <p:nvPr>
            <p:ph type="title"/>
          </p:nvPr>
        </p:nvSpPr>
        <p:spPr/>
        <p:txBody>
          <a:bodyPr/>
          <a:lstStyle/>
          <a:p>
            <a:pPr>
              <a:lnSpc>
                <a:spcPct val="85000"/>
              </a:lnSpc>
              <a:defRPr/>
            </a:pPr>
            <a:r>
              <a:rPr lang="en-US" dirty="0"/>
              <a:t>Before the Home Visit</a:t>
            </a:r>
            <a:r>
              <a:rPr lang="en-US" sz="2400" dirty="0"/>
              <a:t> </a:t>
            </a:r>
            <a:r>
              <a:rPr lang="en-US" sz="2400" dirty="0" smtClean="0"/>
              <a:t>(6 </a:t>
            </a:r>
            <a:r>
              <a:rPr lang="en-US" sz="2400" dirty="0"/>
              <a:t>of </a:t>
            </a:r>
            <a:r>
              <a:rPr lang="en-US" sz="2400" dirty="0" smtClean="0"/>
              <a:t>7)</a:t>
            </a:r>
            <a:endParaRPr lang="en-US" sz="2400" dirty="0"/>
          </a:p>
        </p:txBody>
      </p:sp>
    </p:spTree>
    <p:extLst>
      <p:ext uri="{BB962C8B-B14F-4D97-AF65-F5344CB8AC3E}">
        <p14:creationId xmlns:p14="http://schemas.microsoft.com/office/powerpoint/2010/main" val="3363404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Approaching the home (cont’d)</a:t>
            </a:r>
          </a:p>
          <a:p>
            <a:pPr lvl="1"/>
            <a:r>
              <a:rPr lang="en-US" dirty="0"/>
              <a:t>Wear clothes and shoes that are easy to run </a:t>
            </a:r>
            <a:r>
              <a:rPr lang="en-US" dirty="0" smtClean="0"/>
              <a:t>in.</a:t>
            </a:r>
            <a:endParaRPr lang="en-US" dirty="0"/>
          </a:p>
          <a:p>
            <a:pPr lvl="1"/>
            <a:r>
              <a:rPr lang="en-US" dirty="0"/>
              <a:t>Lock valuables in the trunk of your </a:t>
            </a:r>
            <a:r>
              <a:rPr lang="en-US" dirty="0" smtClean="0"/>
              <a:t>vehicle.</a:t>
            </a:r>
            <a:endParaRPr lang="en-US" dirty="0"/>
          </a:p>
          <a:p>
            <a:pPr lvl="1"/>
            <a:r>
              <a:rPr lang="en-US" dirty="0"/>
              <a:t>Keep your keys securely on </a:t>
            </a:r>
            <a:r>
              <a:rPr lang="en-US" dirty="0" smtClean="0"/>
              <a:t>you.</a:t>
            </a:r>
            <a:endParaRPr lang="en-US" dirty="0"/>
          </a:p>
          <a:p>
            <a:pPr lvl="1"/>
            <a:r>
              <a:rPr lang="en-US" dirty="0"/>
              <a:t>Use an empty elevator if possible; press buttons </a:t>
            </a:r>
            <a:r>
              <a:rPr lang="en-US" dirty="0" smtClean="0"/>
              <a:t>yourself.</a:t>
            </a:r>
            <a:endParaRPr lang="en-US" dirty="0"/>
          </a:p>
        </p:txBody>
      </p:sp>
      <p:sp>
        <p:nvSpPr>
          <p:cNvPr id="4" name="Title 1"/>
          <p:cNvSpPr>
            <a:spLocks noGrp="1"/>
          </p:cNvSpPr>
          <p:nvPr>
            <p:ph type="title"/>
          </p:nvPr>
        </p:nvSpPr>
        <p:spPr/>
        <p:txBody>
          <a:bodyPr/>
          <a:lstStyle/>
          <a:p>
            <a:pPr>
              <a:lnSpc>
                <a:spcPct val="85000"/>
              </a:lnSpc>
              <a:defRPr/>
            </a:pPr>
            <a:r>
              <a:rPr lang="en-US" dirty="0"/>
              <a:t>Before the Home Visit</a:t>
            </a:r>
            <a:r>
              <a:rPr lang="en-US" sz="2400" dirty="0"/>
              <a:t> </a:t>
            </a:r>
            <a:r>
              <a:rPr lang="en-US" sz="2400" dirty="0" smtClean="0"/>
              <a:t>(7 </a:t>
            </a:r>
            <a:r>
              <a:rPr lang="en-US" sz="2400" dirty="0"/>
              <a:t>of </a:t>
            </a:r>
            <a:r>
              <a:rPr lang="en-US" sz="2400" dirty="0" smtClean="0"/>
              <a:t>7)</a:t>
            </a:r>
            <a:endParaRPr lang="en-US" sz="2400" dirty="0"/>
          </a:p>
        </p:txBody>
      </p:sp>
    </p:spTree>
    <p:extLst>
      <p:ext uri="{BB962C8B-B14F-4D97-AF65-F5344CB8AC3E}">
        <p14:creationId xmlns:p14="http://schemas.microsoft.com/office/powerpoint/2010/main" val="185477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Home Visit</a:t>
            </a:r>
            <a:r>
              <a:rPr lang="en-US" sz="2400" dirty="0" smtClean="0"/>
              <a:t> (1 </a:t>
            </a:r>
            <a:r>
              <a:rPr lang="en-US" sz="2400" dirty="0"/>
              <a:t>of </a:t>
            </a:r>
            <a:r>
              <a:rPr lang="en-US" sz="2400" dirty="0" smtClean="0"/>
              <a:t>2)</a:t>
            </a:r>
            <a:r>
              <a:rPr lang="en-US" sz="2800" dirty="0" smtClean="0"/>
              <a:t> </a:t>
            </a:r>
            <a:endParaRPr lang="en-US" sz="2800" dirty="0"/>
          </a:p>
        </p:txBody>
      </p:sp>
      <p:sp>
        <p:nvSpPr>
          <p:cNvPr id="3" name="Content Placeholder 2"/>
          <p:cNvSpPr>
            <a:spLocks noGrp="1"/>
          </p:cNvSpPr>
          <p:nvPr>
            <p:ph idx="1"/>
          </p:nvPr>
        </p:nvSpPr>
        <p:spPr/>
        <p:txBody>
          <a:bodyPr/>
          <a:lstStyle/>
          <a:p>
            <a:r>
              <a:rPr lang="en-US" dirty="0"/>
              <a:t>During the home visit</a:t>
            </a:r>
          </a:p>
          <a:p>
            <a:pPr lvl="1"/>
            <a:r>
              <a:rPr lang="en-US" dirty="0"/>
              <a:t>Note “No trespassing” and “Beware of dog” </a:t>
            </a:r>
            <a:r>
              <a:rPr lang="en-US" dirty="0" smtClean="0"/>
              <a:t>signs.</a:t>
            </a:r>
            <a:endParaRPr lang="en-US" dirty="0"/>
          </a:p>
          <a:p>
            <a:pPr lvl="1"/>
            <a:r>
              <a:rPr lang="en-US" dirty="0"/>
              <a:t>If you hear yelling from the door, leave </a:t>
            </a:r>
            <a:r>
              <a:rPr lang="en-US" dirty="0" smtClean="0"/>
              <a:t>immediately.</a:t>
            </a:r>
            <a:endParaRPr lang="en-US" dirty="0"/>
          </a:p>
          <a:p>
            <a:pPr lvl="1"/>
            <a:r>
              <a:rPr lang="en-US" dirty="0"/>
              <a:t>If you are unfamiliar with the person who answers the door, find out who he or she </a:t>
            </a:r>
            <a:r>
              <a:rPr lang="en-US" dirty="0" smtClean="0"/>
              <a:t>is. </a:t>
            </a:r>
            <a:endParaRPr lang="en-US" dirty="0"/>
          </a:p>
        </p:txBody>
      </p:sp>
    </p:spTree>
    <p:extLst>
      <p:ext uri="{BB962C8B-B14F-4D97-AF65-F5344CB8AC3E}">
        <p14:creationId xmlns:p14="http://schemas.microsoft.com/office/powerpoint/2010/main" val="1417285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defRPr/>
            </a:pPr>
            <a:r>
              <a:rPr lang="en-US" dirty="0"/>
              <a:t>Introduction</a:t>
            </a:r>
            <a:r>
              <a:rPr lang="en-US" sz="2400" dirty="0"/>
              <a:t> (1 of 4)</a:t>
            </a:r>
          </a:p>
        </p:txBody>
      </p:sp>
      <p:sp>
        <p:nvSpPr>
          <p:cNvPr id="7171" name="Content Placeholder 2"/>
          <p:cNvSpPr>
            <a:spLocks noGrp="1"/>
          </p:cNvSpPr>
          <p:nvPr>
            <p:ph type="body" idx="1"/>
          </p:nvPr>
        </p:nvSpPr>
        <p:spPr/>
        <p:txBody>
          <a:bodyPr rIns="228600"/>
          <a:lstStyle/>
          <a:p>
            <a:pPr>
              <a:spcBef>
                <a:spcPct val="35000"/>
              </a:spcBef>
            </a:pPr>
            <a:r>
              <a:rPr lang="en-US" altLang="en-US" dirty="0"/>
              <a:t>Community paramedics compared to EMS</a:t>
            </a:r>
          </a:p>
          <a:p>
            <a:pPr lvl="1">
              <a:spcBef>
                <a:spcPct val="35000"/>
              </a:spcBef>
            </a:pPr>
            <a:r>
              <a:rPr lang="en-US" altLang="en-US" dirty="0" smtClean="0"/>
              <a:t>EMS providers have patient interaction for  less </a:t>
            </a:r>
            <a:r>
              <a:rPr lang="en-US" altLang="en-US" dirty="0"/>
              <a:t>than 30 </a:t>
            </a:r>
            <a:r>
              <a:rPr lang="en-US" altLang="en-US" dirty="0" smtClean="0"/>
              <a:t>minutes.</a:t>
            </a:r>
            <a:endParaRPr lang="en-US" altLang="en-US" dirty="0" smtClean="0"/>
          </a:p>
          <a:p>
            <a:pPr lvl="1">
              <a:spcBef>
                <a:spcPct val="35000"/>
              </a:spcBef>
            </a:pPr>
            <a:r>
              <a:rPr lang="en-US" altLang="en-US" dirty="0" smtClean="0"/>
              <a:t>Community paramedic home visits are up to 60 </a:t>
            </a:r>
            <a:r>
              <a:rPr lang="en-US" altLang="en-US" dirty="0" smtClean="0"/>
              <a:t>minutes.</a:t>
            </a: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Content Placeholder 2"/>
          <p:cNvSpPr>
            <a:spLocks noGrp="1"/>
          </p:cNvSpPr>
          <p:nvPr>
            <p:ph type="body" idx="1"/>
          </p:nvPr>
        </p:nvSpPr>
        <p:spPr>
          <a:xfrm>
            <a:off x="685800" y="1295400"/>
            <a:ext cx="8229600" cy="2514600"/>
          </a:xfrm>
        </p:spPr>
        <p:txBody>
          <a:bodyPr rIns="228600"/>
          <a:lstStyle/>
          <a:p>
            <a:pPr>
              <a:spcBef>
                <a:spcPct val="35000"/>
              </a:spcBef>
            </a:pPr>
            <a:r>
              <a:rPr lang="en-US" altLang="en-US" dirty="0"/>
              <a:t>During the home visit (cont’d)</a:t>
            </a:r>
          </a:p>
          <a:p>
            <a:pPr lvl="1">
              <a:spcBef>
                <a:spcPct val="35000"/>
              </a:spcBef>
            </a:pPr>
            <a:r>
              <a:rPr lang="en-US" altLang="en-US" dirty="0" smtClean="0"/>
              <a:t>Note your entry and exit points.</a:t>
            </a:r>
          </a:p>
          <a:p>
            <a:pPr lvl="1">
              <a:spcBef>
                <a:spcPct val="35000"/>
              </a:spcBef>
            </a:pPr>
            <a:r>
              <a:rPr lang="en-US" altLang="en-US" dirty="0" smtClean="0"/>
              <a:t>Maintain </a:t>
            </a:r>
            <a:r>
              <a:rPr lang="en-US" altLang="en-US" dirty="0"/>
              <a:t>situational </a:t>
            </a:r>
            <a:r>
              <a:rPr lang="en-US" altLang="en-US" dirty="0" smtClean="0"/>
              <a:t>awareness.</a:t>
            </a:r>
            <a:endParaRPr lang="en-US" altLang="en-US" dirty="0"/>
          </a:p>
          <a:p>
            <a:pPr lvl="1">
              <a:spcBef>
                <a:spcPct val="35000"/>
              </a:spcBef>
            </a:pPr>
            <a:r>
              <a:rPr lang="en-US" altLang="en-US" dirty="0"/>
              <a:t>Utilize sharps techniques and aseptic </a:t>
            </a:r>
            <a:r>
              <a:rPr lang="en-US" altLang="en-US" dirty="0" smtClean="0"/>
              <a:t>practices.</a:t>
            </a:r>
            <a:endParaRPr lang="en-US" altLang="en-US" dirty="0"/>
          </a:p>
        </p:txBody>
      </p:sp>
      <p:sp>
        <p:nvSpPr>
          <p:cNvPr id="5" name="Title 1"/>
          <p:cNvSpPr>
            <a:spLocks noGrp="1"/>
          </p:cNvSpPr>
          <p:nvPr>
            <p:ph type="title"/>
          </p:nvPr>
        </p:nvSpPr>
        <p:spPr/>
        <p:txBody>
          <a:bodyPr/>
          <a:lstStyle/>
          <a:p>
            <a:r>
              <a:rPr lang="en-US" dirty="0" smtClean="0"/>
              <a:t>During the Home Visit</a:t>
            </a:r>
            <a:r>
              <a:rPr lang="en-US" sz="2400" dirty="0" smtClean="0"/>
              <a:t> (2 </a:t>
            </a:r>
            <a:r>
              <a:rPr lang="en-US" sz="2400" dirty="0"/>
              <a:t>of </a:t>
            </a:r>
            <a:r>
              <a:rPr lang="en-US" sz="2400" dirty="0" smtClean="0"/>
              <a:t>2)</a:t>
            </a:r>
            <a:r>
              <a:rPr lang="en-US" sz="2800" dirty="0" smtClean="0"/>
              <a:t> </a:t>
            </a:r>
            <a:endParaRPr lang="en-US" sz="2800" dirty="0"/>
          </a:p>
        </p:txBody>
      </p:sp>
      <p:pic>
        <p:nvPicPr>
          <p:cNvPr id="1027" name="Picture 3" descr="\\10.1.1.17\productions\ART\ART PROCESS\PPT Projects\AAOS_ITK_PPT_164288\JPEG FILES\Chapter 3\9781284212785_CH03_FIGF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81400"/>
            <a:ext cx="7385323" cy="25040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6093768"/>
            <a:ext cx="4724400"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3909832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t>
            </a:r>
            <a:r>
              <a:rPr lang="en-US" dirty="0"/>
              <a:t>the Home </a:t>
            </a:r>
            <a:r>
              <a:rPr lang="en-US" dirty="0" smtClean="0"/>
              <a:t>Visit</a:t>
            </a:r>
            <a:endParaRPr lang="en-US" sz="2800" dirty="0"/>
          </a:p>
        </p:txBody>
      </p:sp>
      <p:sp>
        <p:nvSpPr>
          <p:cNvPr id="3" name="Content Placeholder 2"/>
          <p:cNvSpPr>
            <a:spLocks noGrp="1"/>
          </p:cNvSpPr>
          <p:nvPr>
            <p:ph idx="1"/>
          </p:nvPr>
        </p:nvSpPr>
        <p:spPr/>
        <p:txBody>
          <a:bodyPr/>
          <a:lstStyle/>
          <a:p>
            <a:r>
              <a:rPr lang="en-US" dirty="0" smtClean="0"/>
              <a:t>Additional </a:t>
            </a:r>
            <a:r>
              <a:rPr lang="en-US" dirty="0"/>
              <a:t>steps to maintain personal safety</a:t>
            </a:r>
          </a:p>
          <a:p>
            <a:pPr lvl="1"/>
            <a:r>
              <a:rPr lang="en-US" dirty="0"/>
              <a:t>Wash your </a:t>
            </a:r>
            <a:r>
              <a:rPr lang="en-US" dirty="0" smtClean="0"/>
              <a:t>hands.</a:t>
            </a:r>
            <a:endParaRPr lang="en-US" dirty="0"/>
          </a:p>
          <a:p>
            <a:pPr lvl="1"/>
            <a:r>
              <a:rPr lang="en-US" dirty="0"/>
              <a:t>Disinfect the </a:t>
            </a:r>
            <a:r>
              <a:rPr lang="en-US" dirty="0" smtClean="0"/>
              <a:t>equipment.</a:t>
            </a:r>
            <a:endParaRPr lang="en-US" dirty="0"/>
          </a:p>
          <a:p>
            <a:pPr lvl="1"/>
            <a:r>
              <a:rPr lang="en-US" dirty="0"/>
              <a:t>Document the patient </a:t>
            </a:r>
            <a:r>
              <a:rPr lang="en-US" dirty="0" smtClean="0"/>
              <a:t>encounter.</a:t>
            </a:r>
            <a:endParaRPr lang="en-US" dirty="0"/>
          </a:p>
          <a:p>
            <a:pPr lvl="2"/>
            <a:r>
              <a:rPr lang="en-US" dirty="0"/>
              <a:t>Report uncomfortable and unsafe </a:t>
            </a:r>
            <a:r>
              <a:rPr lang="en-US" dirty="0" smtClean="0"/>
              <a:t>situations.</a:t>
            </a:r>
            <a:endParaRPr lang="en-US" dirty="0"/>
          </a:p>
        </p:txBody>
      </p:sp>
    </p:spTree>
    <p:extLst>
      <p:ext uri="{BB962C8B-B14F-4D97-AF65-F5344CB8AC3E}">
        <p14:creationId xmlns:p14="http://schemas.microsoft.com/office/powerpoint/2010/main" val="1114031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Safety Plan</a:t>
            </a:r>
            <a:r>
              <a:rPr lang="en-US" sz="2400" dirty="0"/>
              <a:t> (1 of 5</a:t>
            </a:r>
            <a:r>
              <a:rPr lang="en-US" sz="2400" dirty="0" smtClean="0"/>
              <a:t>)</a:t>
            </a:r>
            <a:endParaRPr lang="en-US" sz="2400" dirty="0"/>
          </a:p>
        </p:txBody>
      </p:sp>
      <p:sp>
        <p:nvSpPr>
          <p:cNvPr id="3" name="Content Placeholder 2"/>
          <p:cNvSpPr>
            <a:spLocks noGrp="1"/>
          </p:cNvSpPr>
          <p:nvPr>
            <p:ph idx="1"/>
          </p:nvPr>
        </p:nvSpPr>
        <p:spPr/>
        <p:txBody>
          <a:bodyPr/>
          <a:lstStyle/>
          <a:p>
            <a:r>
              <a:rPr lang="en-US" dirty="0"/>
              <a:t>A personal safety plan </a:t>
            </a:r>
          </a:p>
          <a:p>
            <a:pPr lvl="1"/>
            <a:r>
              <a:rPr lang="en-US" sz="2600" dirty="0" smtClean="0"/>
              <a:t>Tool </a:t>
            </a:r>
            <a:r>
              <a:rPr lang="en-US" sz="2600" dirty="0"/>
              <a:t>that allows the community paramedic to:</a:t>
            </a:r>
          </a:p>
          <a:p>
            <a:pPr lvl="2"/>
            <a:r>
              <a:rPr lang="en-US" dirty="0"/>
              <a:t>Assess the situation</a:t>
            </a:r>
          </a:p>
          <a:p>
            <a:pPr lvl="2"/>
            <a:r>
              <a:rPr lang="en-US" dirty="0"/>
              <a:t>Preplan ways to ensure personal safety</a:t>
            </a:r>
          </a:p>
        </p:txBody>
      </p:sp>
    </p:spTree>
    <p:extLst>
      <p:ext uri="{BB962C8B-B14F-4D97-AF65-F5344CB8AC3E}">
        <p14:creationId xmlns:p14="http://schemas.microsoft.com/office/powerpoint/2010/main" val="2122260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Safety Plan</a:t>
            </a:r>
            <a:r>
              <a:rPr lang="en-US" sz="2400" dirty="0"/>
              <a:t> (2 of 5</a:t>
            </a:r>
            <a:r>
              <a:rPr lang="en-US" sz="2400" dirty="0" smtClean="0"/>
              <a:t>)</a:t>
            </a:r>
            <a:endParaRPr lang="en-US" sz="2400" dirty="0"/>
          </a:p>
        </p:txBody>
      </p:sp>
      <p:sp>
        <p:nvSpPr>
          <p:cNvPr id="3" name="Content Placeholder 2"/>
          <p:cNvSpPr>
            <a:spLocks noGrp="1"/>
          </p:cNvSpPr>
          <p:nvPr>
            <p:ph idx="1"/>
          </p:nvPr>
        </p:nvSpPr>
        <p:spPr/>
        <p:txBody>
          <a:bodyPr/>
          <a:lstStyle/>
          <a:p>
            <a:r>
              <a:rPr lang="en-US" dirty="0"/>
              <a:t>Components of a personal safety plan </a:t>
            </a:r>
          </a:p>
          <a:p>
            <a:pPr lvl="1"/>
            <a:r>
              <a:rPr lang="en-US" dirty="0" err="1"/>
              <a:t>Previsit</a:t>
            </a:r>
            <a:r>
              <a:rPr lang="en-US" dirty="0"/>
              <a:t> </a:t>
            </a:r>
            <a:r>
              <a:rPr lang="en-US" dirty="0" smtClean="0"/>
              <a:t>procedures</a:t>
            </a:r>
          </a:p>
          <a:p>
            <a:pPr lvl="2"/>
            <a:r>
              <a:rPr lang="en-US" dirty="0" smtClean="0"/>
              <a:t>Familiarizing </a:t>
            </a:r>
            <a:r>
              <a:rPr lang="en-US" dirty="0"/>
              <a:t>yourself with the neighborhood; identifying entry and exit points</a:t>
            </a:r>
          </a:p>
          <a:p>
            <a:pPr lvl="1"/>
            <a:r>
              <a:rPr lang="en-US" dirty="0"/>
              <a:t>During the visit procedures </a:t>
            </a:r>
            <a:endParaRPr lang="en-US" dirty="0" smtClean="0"/>
          </a:p>
          <a:p>
            <a:pPr lvl="2"/>
            <a:r>
              <a:rPr lang="en-US" dirty="0" smtClean="0"/>
              <a:t>Keeping </a:t>
            </a:r>
            <a:r>
              <a:rPr lang="en-US" dirty="0"/>
              <a:t>your back to the wall, wearing appropriate </a:t>
            </a:r>
            <a:r>
              <a:rPr lang="en-US" dirty="0" smtClean="0"/>
              <a:t>PPE</a:t>
            </a:r>
            <a:endParaRPr lang="en-US" dirty="0"/>
          </a:p>
          <a:p>
            <a:pPr lvl="1"/>
            <a:r>
              <a:rPr lang="en-US" dirty="0"/>
              <a:t>Postvisit procedures </a:t>
            </a:r>
            <a:endParaRPr lang="en-US" dirty="0" smtClean="0"/>
          </a:p>
          <a:p>
            <a:pPr lvl="2"/>
            <a:r>
              <a:rPr lang="en-US" dirty="0" smtClean="0"/>
              <a:t>Decontamination </a:t>
            </a:r>
            <a:r>
              <a:rPr lang="en-US" dirty="0"/>
              <a:t>and documentation </a:t>
            </a:r>
            <a:r>
              <a:rPr lang="en-US" dirty="0" smtClean="0"/>
              <a:t>procedures</a:t>
            </a:r>
            <a:endParaRPr lang="en-US" dirty="0"/>
          </a:p>
          <a:p>
            <a:pPr lvl="1"/>
            <a:endParaRPr lang="en-US" dirty="0"/>
          </a:p>
        </p:txBody>
      </p:sp>
    </p:spTree>
    <p:extLst>
      <p:ext uri="{BB962C8B-B14F-4D97-AF65-F5344CB8AC3E}">
        <p14:creationId xmlns:p14="http://schemas.microsoft.com/office/powerpoint/2010/main" val="712267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Components of a personal safety plan (cont’d)</a:t>
            </a:r>
          </a:p>
          <a:p>
            <a:pPr lvl="1"/>
            <a:r>
              <a:rPr lang="en-US" dirty="0"/>
              <a:t>Communication procedures </a:t>
            </a:r>
            <a:endParaRPr lang="en-US" dirty="0" smtClean="0"/>
          </a:p>
          <a:p>
            <a:pPr lvl="2"/>
            <a:r>
              <a:rPr lang="en-US" dirty="0" smtClean="0"/>
              <a:t>Ensuring </a:t>
            </a:r>
            <a:r>
              <a:rPr lang="en-US" dirty="0"/>
              <a:t>dispatch always knows your location; how and when to contact </a:t>
            </a:r>
            <a:r>
              <a:rPr lang="en-US" dirty="0" smtClean="0"/>
              <a:t>dispatch</a:t>
            </a:r>
            <a:endParaRPr lang="en-US" dirty="0"/>
          </a:p>
          <a:p>
            <a:pPr lvl="1"/>
            <a:r>
              <a:rPr lang="en-US" dirty="0"/>
              <a:t>Personal disclosure </a:t>
            </a:r>
            <a:r>
              <a:rPr lang="en-US" dirty="0" smtClean="0"/>
              <a:t>procedures</a:t>
            </a:r>
          </a:p>
          <a:p>
            <a:pPr lvl="2"/>
            <a:r>
              <a:rPr lang="en-US" dirty="0" smtClean="0"/>
              <a:t>Deciding </a:t>
            </a:r>
            <a:r>
              <a:rPr lang="en-US" dirty="0"/>
              <a:t>how much personal information you will disclose to your </a:t>
            </a:r>
            <a:r>
              <a:rPr lang="en-US" dirty="0" smtClean="0"/>
              <a:t>patients</a:t>
            </a:r>
            <a:endParaRPr lang="en-US" dirty="0"/>
          </a:p>
          <a:p>
            <a:pPr lvl="1"/>
            <a:endParaRPr lang="en-US" dirty="0"/>
          </a:p>
        </p:txBody>
      </p:sp>
      <p:sp>
        <p:nvSpPr>
          <p:cNvPr id="4" name="Title 1"/>
          <p:cNvSpPr>
            <a:spLocks noGrp="1"/>
          </p:cNvSpPr>
          <p:nvPr>
            <p:ph type="title"/>
          </p:nvPr>
        </p:nvSpPr>
        <p:spPr/>
        <p:txBody>
          <a:bodyPr/>
          <a:lstStyle/>
          <a:p>
            <a:r>
              <a:rPr lang="en-US" dirty="0"/>
              <a:t>Personal Safety Plan</a:t>
            </a:r>
            <a:r>
              <a:rPr lang="en-US" sz="2400" dirty="0"/>
              <a:t> </a:t>
            </a:r>
            <a:r>
              <a:rPr lang="en-US" sz="2400" dirty="0" smtClean="0"/>
              <a:t>(3 </a:t>
            </a:r>
            <a:r>
              <a:rPr lang="en-US" sz="2400" dirty="0"/>
              <a:t>of 5</a:t>
            </a:r>
            <a:r>
              <a:rPr lang="en-US" sz="2400" dirty="0" smtClean="0"/>
              <a:t>)</a:t>
            </a:r>
            <a:endParaRPr lang="en-US" sz="2400" dirty="0"/>
          </a:p>
        </p:txBody>
      </p:sp>
    </p:spTree>
    <p:extLst>
      <p:ext uri="{BB962C8B-B14F-4D97-AF65-F5344CB8AC3E}">
        <p14:creationId xmlns:p14="http://schemas.microsoft.com/office/powerpoint/2010/main" val="31919034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Content Placeholder 2"/>
          <p:cNvSpPr>
            <a:spLocks noGrp="1"/>
          </p:cNvSpPr>
          <p:nvPr>
            <p:ph type="body" idx="1"/>
          </p:nvPr>
        </p:nvSpPr>
        <p:spPr>
          <a:xfrm>
            <a:off x="533400" y="1295400"/>
            <a:ext cx="8305800" cy="1295400"/>
          </a:xfrm>
        </p:spPr>
        <p:txBody>
          <a:bodyPr rIns="228600"/>
          <a:lstStyle/>
          <a:p>
            <a:pPr>
              <a:spcBef>
                <a:spcPct val="35000"/>
              </a:spcBef>
            </a:pPr>
            <a:r>
              <a:rPr lang="en-US" altLang="en-US" dirty="0"/>
              <a:t>Developing a personal safety plan</a:t>
            </a:r>
          </a:p>
          <a:p>
            <a:pPr lvl="1">
              <a:spcBef>
                <a:spcPct val="35000"/>
              </a:spcBef>
            </a:pPr>
            <a:r>
              <a:rPr lang="en-US" altLang="en-US" dirty="0" smtClean="0"/>
              <a:t>Outline each component and how you will address it</a:t>
            </a:r>
            <a:endParaRPr lang="en-US" altLang="en-US" dirty="0"/>
          </a:p>
        </p:txBody>
      </p:sp>
      <p:sp>
        <p:nvSpPr>
          <p:cNvPr id="5" name="Title 1"/>
          <p:cNvSpPr>
            <a:spLocks noGrp="1"/>
          </p:cNvSpPr>
          <p:nvPr>
            <p:ph type="title"/>
          </p:nvPr>
        </p:nvSpPr>
        <p:spPr/>
        <p:txBody>
          <a:bodyPr/>
          <a:lstStyle/>
          <a:p>
            <a:r>
              <a:rPr lang="en-US" dirty="0"/>
              <a:t>Personal Safety Plan</a:t>
            </a:r>
            <a:r>
              <a:rPr lang="en-US" sz="2400" dirty="0"/>
              <a:t> </a:t>
            </a:r>
            <a:r>
              <a:rPr lang="en-US" sz="2400" dirty="0" smtClean="0"/>
              <a:t>(4 </a:t>
            </a:r>
            <a:r>
              <a:rPr lang="en-US" sz="2400" dirty="0"/>
              <a:t>of 5</a:t>
            </a:r>
            <a:r>
              <a:rPr lang="en-US" sz="2400" dirty="0" smtClean="0"/>
              <a:t>)</a:t>
            </a:r>
            <a:endParaRPr lang="en-US" sz="2400" dirty="0"/>
          </a:p>
        </p:txBody>
      </p:sp>
      <p:pic>
        <p:nvPicPr>
          <p:cNvPr id="2051" name="Picture 3" descr="\\10.1.1.17\productions\ART\ART PROCESS\PPT Projects\AAOS_ITK_PPT_164288\JPEG FILES\Chapter 3\9781284212785_CH03_FIGF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667000"/>
            <a:ext cx="8660955" cy="3489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172200"/>
            <a:ext cx="4724400"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3826886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Developing a personal safety plan (cont’d)</a:t>
            </a:r>
          </a:p>
          <a:p>
            <a:pPr lvl="1"/>
            <a:r>
              <a:rPr lang="en-US" dirty="0"/>
              <a:t>Plan should be comprehensive but simple</a:t>
            </a:r>
          </a:p>
          <a:p>
            <a:pPr lvl="1"/>
            <a:r>
              <a:rPr lang="en-US" dirty="0"/>
              <a:t>Talk to your </a:t>
            </a:r>
            <a:r>
              <a:rPr lang="en-US" dirty="0" smtClean="0"/>
              <a:t>supervisor.</a:t>
            </a:r>
            <a:endParaRPr lang="en-US" dirty="0"/>
          </a:p>
          <a:p>
            <a:pPr lvl="1"/>
            <a:r>
              <a:rPr lang="en-US" dirty="0"/>
              <a:t>Adjust your plan </a:t>
            </a:r>
            <a:r>
              <a:rPr lang="en-US" dirty="0" smtClean="0"/>
              <a:t>for specific patient situations.</a:t>
            </a:r>
            <a:endParaRPr lang="en-US" dirty="0"/>
          </a:p>
          <a:p>
            <a:pPr lvl="1"/>
            <a:r>
              <a:rPr lang="en-US" dirty="0"/>
              <a:t>Be flexible with your </a:t>
            </a:r>
            <a:r>
              <a:rPr lang="en-US" dirty="0" smtClean="0"/>
              <a:t>plan.</a:t>
            </a:r>
            <a:endParaRPr lang="en-US" dirty="0"/>
          </a:p>
        </p:txBody>
      </p:sp>
      <p:sp>
        <p:nvSpPr>
          <p:cNvPr id="5" name="Title 1"/>
          <p:cNvSpPr>
            <a:spLocks noGrp="1"/>
          </p:cNvSpPr>
          <p:nvPr>
            <p:ph type="title"/>
          </p:nvPr>
        </p:nvSpPr>
        <p:spPr/>
        <p:txBody>
          <a:bodyPr/>
          <a:lstStyle/>
          <a:p>
            <a:r>
              <a:rPr lang="en-US" dirty="0"/>
              <a:t>Personal Safety Plan</a:t>
            </a:r>
            <a:r>
              <a:rPr lang="en-US" sz="2400" dirty="0"/>
              <a:t> </a:t>
            </a:r>
            <a:r>
              <a:rPr lang="en-US" sz="2400" dirty="0" smtClean="0"/>
              <a:t>(5 </a:t>
            </a:r>
            <a:r>
              <a:rPr lang="en-US" sz="2400" dirty="0"/>
              <a:t>of 5</a:t>
            </a:r>
            <a:r>
              <a:rPr lang="en-US" sz="2400" dirty="0" smtClean="0"/>
              <a:t>)</a:t>
            </a:r>
            <a:endParaRPr lang="en-US" sz="2400" dirty="0"/>
          </a:p>
        </p:txBody>
      </p:sp>
    </p:spTree>
    <p:extLst>
      <p:ext uri="{BB962C8B-B14F-4D97-AF65-F5344CB8AC3E}">
        <p14:creationId xmlns:p14="http://schemas.microsoft.com/office/powerpoint/2010/main" val="2580558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Content Placeholder 2"/>
          <p:cNvSpPr>
            <a:spLocks noGrp="1"/>
          </p:cNvSpPr>
          <p:nvPr>
            <p:ph type="body" idx="1"/>
          </p:nvPr>
        </p:nvSpPr>
        <p:spPr>
          <a:xfrm>
            <a:off x="4724400" y="1371600"/>
            <a:ext cx="4038600" cy="4800600"/>
          </a:xfrm>
        </p:spPr>
        <p:txBody>
          <a:bodyPr rIns="228600"/>
          <a:lstStyle/>
          <a:p>
            <a:pPr lvl="0"/>
            <a:r>
              <a:rPr lang="en-US" dirty="0"/>
              <a:t>Community paramedic has more exposure to:</a:t>
            </a:r>
          </a:p>
          <a:p>
            <a:pPr lvl="1"/>
            <a:r>
              <a:rPr lang="en-US" dirty="0"/>
              <a:t>The patient</a:t>
            </a:r>
          </a:p>
          <a:p>
            <a:pPr lvl="1"/>
            <a:r>
              <a:rPr lang="en-US" dirty="0"/>
              <a:t>The patient’s living environment</a:t>
            </a:r>
          </a:p>
          <a:p>
            <a:pPr lvl="1"/>
            <a:r>
              <a:rPr lang="en-US" dirty="0"/>
              <a:t>Potential hazards posed by the </a:t>
            </a:r>
            <a:r>
              <a:rPr lang="en-US" dirty="0" smtClean="0"/>
              <a:t>patient and environment</a:t>
            </a:r>
            <a:endParaRPr lang="en-US" dirty="0"/>
          </a:p>
        </p:txBody>
      </p:sp>
      <p:sp>
        <p:nvSpPr>
          <p:cNvPr id="6" name="Title 1"/>
          <p:cNvSpPr>
            <a:spLocks noGrp="1"/>
          </p:cNvSpPr>
          <p:nvPr>
            <p:ph type="title"/>
          </p:nvPr>
        </p:nvSpPr>
        <p:spPr>
          <a:xfrm>
            <a:off x="685800" y="228600"/>
            <a:ext cx="7772400" cy="914400"/>
          </a:xfrm>
        </p:spPr>
        <p:txBody>
          <a:bodyPr/>
          <a:lstStyle/>
          <a:p>
            <a:pPr>
              <a:lnSpc>
                <a:spcPct val="85000"/>
              </a:lnSpc>
              <a:defRPr/>
            </a:pPr>
            <a:r>
              <a:rPr lang="en-US" dirty="0"/>
              <a:t>Introduction</a:t>
            </a:r>
            <a:r>
              <a:rPr lang="en-US" sz="2400" dirty="0"/>
              <a:t> </a:t>
            </a:r>
            <a:r>
              <a:rPr lang="en-US" sz="2400" dirty="0" smtClean="0"/>
              <a:t>(2 </a:t>
            </a:r>
            <a:r>
              <a:rPr lang="en-US" sz="2400" dirty="0"/>
              <a:t>of 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36905"/>
            <a:ext cx="4191000" cy="3144695"/>
          </a:xfrm>
          <a:prstGeom prst="rect">
            <a:avLst/>
          </a:prstGeom>
        </p:spPr>
      </p:pic>
      <p:sp>
        <p:nvSpPr>
          <p:cNvPr id="7" name="TextBox 6"/>
          <p:cNvSpPr txBox="1"/>
          <p:nvPr/>
        </p:nvSpPr>
        <p:spPr>
          <a:xfrm>
            <a:off x="457200" y="5179368"/>
            <a:ext cx="4724400"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3900549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Community paramedic establishes a long-term </a:t>
            </a:r>
            <a:r>
              <a:rPr lang="en-US" dirty="0"/>
              <a:t>therapeutic relationship over multiple visits</a:t>
            </a:r>
          </a:p>
          <a:p>
            <a:r>
              <a:rPr lang="en-US" dirty="0"/>
              <a:t>Typical model:</a:t>
            </a:r>
          </a:p>
          <a:p>
            <a:pPr lvl="1"/>
            <a:r>
              <a:rPr lang="en-US" dirty="0"/>
              <a:t>Community paramedic initially sees patient weekly</a:t>
            </a:r>
          </a:p>
          <a:p>
            <a:pPr lvl="1"/>
            <a:r>
              <a:rPr lang="en-US" dirty="0"/>
              <a:t>Programs last 4 to 8 weeks</a:t>
            </a:r>
          </a:p>
        </p:txBody>
      </p:sp>
      <p:sp>
        <p:nvSpPr>
          <p:cNvPr id="5" name="Title 1"/>
          <p:cNvSpPr>
            <a:spLocks noGrp="1"/>
          </p:cNvSpPr>
          <p:nvPr>
            <p:ph type="title"/>
          </p:nvPr>
        </p:nvSpPr>
        <p:spPr>
          <a:xfrm>
            <a:off x="685800" y="228600"/>
            <a:ext cx="7772400" cy="914400"/>
          </a:xfrm>
        </p:spPr>
        <p:txBody>
          <a:bodyPr/>
          <a:lstStyle/>
          <a:p>
            <a:pPr>
              <a:lnSpc>
                <a:spcPct val="85000"/>
              </a:lnSpc>
              <a:defRPr/>
            </a:pPr>
            <a:r>
              <a:rPr lang="en-US" dirty="0"/>
              <a:t>Introduction</a:t>
            </a:r>
            <a:r>
              <a:rPr lang="en-US" sz="2400" dirty="0"/>
              <a:t> </a:t>
            </a:r>
            <a:r>
              <a:rPr lang="en-US" sz="2400" dirty="0" smtClean="0"/>
              <a:t>(3 </a:t>
            </a:r>
            <a:r>
              <a:rPr lang="en-US" sz="2400" dirty="0"/>
              <a:t>of 4)</a:t>
            </a:r>
          </a:p>
        </p:txBody>
      </p:sp>
    </p:spTree>
    <p:extLst>
      <p:ext uri="{BB962C8B-B14F-4D97-AF65-F5344CB8AC3E}">
        <p14:creationId xmlns:p14="http://schemas.microsoft.com/office/powerpoint/2010/main" val="1315793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Change in interaction with patients makes it essential to review:</a:t>
            </a:r>
          </a:p>
          <a:p>
            <a:pPr lvl="1"/>
            <a:r>
              <a:rPr lang="en-US" dirty="0"/>
              <a:t>Professional boundaries</a:t>
            </a:r>
          </a:p>
          <a:p>
            <a:pPr lvl="1"/>
            <a:r>
              <a:rPr lang="en-US" dirty="0"/>
              <a:t>Personal safety</a:t>
            </a:r>
          </a:p>
          <a:p>
            <a:pPr lvl="1"/>
            <a:r>
              <a:rPr lang="en-US" dirty="0"/>
              <a:t>Patient interactions</a:t>
            </a:r>
          </a:p>
        </p:txBody>
      </p:sp>
      <p:sp>
        <p:nvSpPr>
          <p:cNvPr id="5" name="Title 1"/>
          <p:cNvSpPr>
            <a:spLocks noGrp="1"/>
          </p:cNvSpPr>
          <p:nvPr>
            <p:ph type="title"/>
          </p:nvPr>
        </p:nvSpPr>
        <p:spPr>
          <a:xfrm>
            <a:off x="685800" y="228600"/>
            <a:ext cx="7772400" cy="914400"/>
          </a:xfrm>
        </p:spPr>
        <p:txBody>
          <a:bodyPr/>
          <a:lstStyle/>
          <a:p>
            <a:pPr>
              <a:lnSpc>
                <a:spcPct val="85000"/>
              </a:lnSpc>
              <a:defRPr/>
            </a:pPr>
            <a:r>
              <a:rPr lang="en-US" dirty="0"/>
              <a:t>Introduction</a:t>
            </a:r>
            <a:r>
              <a:rPr lang="en-US" sz="2400" dirty="0"/>
              <a:t> </a:t>
            </a:r>
            <a:r>
              <a:rPr lang="en-US" sz="2400" dirty="0" smtClean="0"/>
              <a:t>(4 </a:t>
            </a:r>
            <a:r>
              <a:rPr lang="en-US" sz="2400" dirty="0"/>
              <a:t>of 4)</a:t>
            </a:r>
          </a:p>
        </p:txBody>
      </p:sp>
    </p:spTree>
    <p:extLst>
      <p:ext uri="{BB962C8B-B14F-4D97-AF65-F5344CB8AC3E}">
        <p14:creationId xmlns:p14="http://schemas.microsoft.com/office/powerpoint/2010/main" val="1983132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Boundaries</a:t>
            </a:r>
            <a:r>
              <a:rPr lang="en-US" sz="2400" dirty="0"/>
              <a:t> (1 of 14)</a:t>
            </a:r>
          </a:p>
        </p:txBody>
      </p:sp>
      <p:sp>
        <p:nvSpPr>
          <p:cNvPr id="3" name="Content Placeholder 2"/>
          <p:cNvSpPr>
            <a:spLocks noGrp="1"/>
          </p:cNvSpPr>
          <p:nvPr>
            <p:ph idx="1"/>
          </p:nvPr>
        </p:nvSpPr>
        <p:spPr/>
        <p:txBody>
          <a:bodyPr/>
          <a:lstStyle/>
          <a:p>
            <a:r>
              <a:rPr lang="en-US" dirty="0"/>
              <a:t>Built on principles of trust, respect, and confidentiality</a:t>
            </a:r>
          </a:p>
          <a:p>
            <a:r>
              <a:rPr lang="en-US" dirty="0"/>
              <a:t>Borders within which the relationship occurs</a:t>
            </a:r>
          </a:p>
          <a:p>
            <a:r>
              <a:rPr lang="en-US" dirty="0" smtClean="0"/>
              <a:t>Developed </a:t>
            </a:r>
            <a:r>
              <a:rPr lang="en-US" dirty="0"/>
              <a:t>by community paramedic </a:t>
            </a:r>
          </a:p>
          <a:p>
            <a:r>
              <a:rPr lang="en-US" dirty="0"/>
              <a:t>Critical to success and safety of community paramedic and patient</a:t>
            </a:r>
          </a:p>
        </p:txBody>
      </p:sp>
    </p:spTree>
    <p:extLst>
      <p:ext uri="{BB962C8B-B14F-4D97-AF65-F5344CB8AC3E}">
        <p14:creationId xmlns:p14="http://schemas.microsoft.com/office/powerpoint/2010/main" val="279639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Boundaries</a:t>
            </a:r>
            <a:r>
              <a:rPr lang="en-US" sz="2400" dirty="0"/>
              <a:t> (2 of 14)</a:t>
            </a:r>
          </a:p>
        </p:txBody>
      </p:sp>
      <p:sp>
        <p:nvSpPr>
          <p:cNvPr id="3" name="Content Placeholder 2"/>
          <p:cNvSpPr>
            <a:spLocks noGrp="1"/>
          </p:cNvSpPr>
          <p:nvPr>
            <p:ph idx="1"/>
          </p:nvPr>
        </p:nvSpPr>
        <p:spPr/>
        <p:txBody>
          <a:bodyPr/>
          <a:lstStyle/>
          <a:p>
            <a:r>
              <a:rPr lang="en-US" dirty="0"/>
              <a:t>Boundaries sometimes represent a set of actions performed to ensure </a:t>
            </a:r>
            <a:r>
              <a:rPr lang="en-US" dirty="0" smtClean="0"/>
              <a:t>best </a:t>
            </a:r>
            <a:r>
              <a:rPr lang="en-US" dirty="0"/>
              <a:t>interests of patient</a:t>
            </a:r>
          </a:p>
          <a:p>
            <a:pPr lvl="1"/>
            <a:r>
              <a:rPr lang="en-US" dirty="0"/>
              <a:t>Example: Many </a:t>
            </a:r>
            <a:r>
              <a:rPr lang="en-US" dirty="0" smtClean="0"/>
              <a:t>patient encounters </a:t>
            </a:r>
            <a:r>
              <a:rPr lang="en-US" dirty="0"/>
              <a:t>focus solely on </a:t>
            </a:r>
            <a:r>
              <a:rPr lang="en-US" dirty="0" smtClean="0"/>
              <a:t>the </a:t>
            </a:r>
            <a:r>
              <a:rPr lang="en-US" dirty="0"/>
              <a:t>patient’s health </a:t>
            </a:r>
            <a:r>
              <a:rPr lang="en-US" dirty="0" smtClean="0"/>
              <a:t>issues.</a:t>
            </a:r>
            <a:endParaRPr lang="en-US" dirty="0" smtClean="0"/>
          </a:p>
          <a:p>
            <a:pPr lvl="0"/>
            <a:r>
              <a:rPr lang="en-US" dirty="0" smtClean="0"/>
              <a:t>As </a:t>
            </a:r>
            <a:r>
              <a:rPr lang="en-US" dirty="0"/>
              <a:t>trust grows, the community paramedic and patient may </a:t>
            </a:r>
            <a:r>
              <a:rPr lang="en-US" dirty="0" smtClean="0"/>
              <a:t>agree </a:t>
            </a:r>
            <a:r>
              <a:rPr lang="en-US" dirty="0"/>
              <a:t>to adjust these boundaries.</a:t>
            </a:r>
          </a:p>
          <a:p>
            <a:pPr lvl="1"/>
            <a:endParaRPr lang="en-US" dirty="0"/>
          </a:p>
        </p:txBody>
      </p:sp>
    </p:spTree>
    <p:extLst>
      <p:ext uri="{BB962C8B-B14F-4D97-AF65-F5344CB8AC3E}">
        <p14:creationId xmlns:p14="http://schemas.microsoft.com/office/powerpoint/2010/main" val="789231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Boundaries</a:t>
            </a:r>
            <a:r>
              <a:rPr lang="en-US" sz="2400" dirty="0"/>
              <a:t> (3 of 14)</a:t>
            </a:r>
          </a:p>
        </p:txBody>
      </p:sp>
      <p:sp>
        <p:nvSpPr>
          <p:cNvPr id="3" name="Content Placeholder 2"/>
          <p:cNvSpPr>
            <a:spLocks noGrp="1"/>
          </p:cNvSpPr>
          <p:nvPr>
            <p:ph idx="1"/>
          </p:nvPr>
        </p:nvSpPr>
        <p:spPr/>
        <p:txBody>
          <a:bodyPr/>
          <a:lstStyle/>
          <a:p>
            <a:r>
              <a:rPr lang="en-US" dirty="0"/>
              <a:t>A successful health care provider can gain, develop, and maintain a patient’s trust.</a:t>
            </a:r>
          </a:p>
          <a:p>
            <a:pPr lvl="1"/>
            <a:r>
              <a:rPr lang="en-US" dirty="0"/>
              <a:t>Trust develops from shared experiences; successful interactions</a:t>
            </a:r>
          </a:p>
          <a:p>
            <a:pPr lvl="1"/>
            <a:r>
              <a:rPr lang="en-US" dirty="0" smtClean="0"/>
              <a:t>Result is </a:t>
            </a:r>
            <a:r>
              <a:rPr lang="en-US" dirty="0"/>
              <a:t>more effective communication</a:t>
            </a:r>
          </a:p>
          <a:p>
            <a:pPr lvl="2"/>
            <a:r>
              <a:rPr lang="en-US" dirty="0"/>
              <a:t>Example: Patient may not stay current with medications because family members </a:t>
            </a:r>
            <a:r>
              <a:rPr lang="en-US" dirty="0" smtClean="0"/>
              <a:t>are unwilling </a:t>
            </a:r>
            <a:r>
              <a:rPr lang="en-US" dirty="0"/>
              <a:t>to go to the pharmacy</a:t>
            </a:r>
          </a:p>
        </p:txBody>
      </p:sp>
    </p:spTree>
    <p:extLst>
      <p:ext uri="{BB962C8B-B14F-4D97-AF65-F5344CB8AC3E}">
        <p14:creationId xmlns:p14="http://schemas.microsoft.com/office/powerpoint/2010/main" val="3132391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6115</TotalTime>
  <Words>1507</Words>
  <Application>Microsoft Office PowerPoint</Application>
  <PresentationFormat>On-screen Show (4:3)</PresentationFormat>
  <Paragraphs>489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design_template</vt:lpstr>
      <vt:lpstr>PowerPoint Presentation</vt:lpstr>
      <vt:lpstr>Chapter 3  Professional  Boundaries</vt:lpstr>
      <vt:lpstr>Introduction (1 of 4)</vt:lpstr>
      <vt:lpstr>Introduction (2 of 4)</vt:lpstr>
      <vt:lpstr>Introduction (3 of 4)</vt:lpstr>
      <vt:lpstr>Introduction (4 of 4)</vt:lpstr>
      <vt:lpstr>Professional Boundaries (1 of 14)</vt:lpstr>
      <vt:lpstr>Professional Boundaries (2 of 14)</vt:lpstr>
      <vt:lpstr>Professional Boundaries (3 of 14)</vt:lpstr>
      <vt:lpstr>Professional Boundaries (4 of 14)</vt:lpstr>
      <vt:lpstr>Professional Boundaries (5 of 14)</vt:lpstr>
      <vt:lpstr>Professional Boundaries (6 of 14)</vt:lpstr>
      <vt:lpstr>Professional Boundaries (7 of 14)</vt:lpstr>
      <vt:lpstr>Professional Boundaries (8 of 14)</vt:lpstr>
      <vt:lpstr>Professional Boundaries (9 of 14)</vt:lpstr>
      <vt:lpstr>Professional Boundaries (10 of 14)</vt:lpstr>
      <vt:lpstr>Professional Boundaries (11 of 14)</vt:lpstr>
      <vt:lpstr>Professional Boundaries (12 of 14)</vt:lpstr>
      <vt:lpstr>Professional Boundaries (13 of 14)</vt:lpstr>
      <vt:lpstr>Professional Boundaries (14 of 14)</vt:lpstr>
      <vt:lpstr>Personal Safety</vt:lpstr>
      <vt:lpstr>Before the Home Visit (1 of 7)</vt:lpstr>
      <vt:lpstr>Before the Home Visit (2 of 7)</vt:lpstr>
      <vt:lpstr>Before the Home Visit (3 of 7)</vt:lpstr>
      <vt:lpstr>Before the Home Visit (4 of 7)</vt:lpstr>
      <vt:lpstr>Before the Home Visit (5 of 7)</vt:lpstr>
      <vt:lpstr>Before the Home Visit (6 of 7)</vt:lpstr>
      <vt:lpstr>Before the Home Visit (7 of 7)</vt:lpstr>
      <vt:lpstr>During the Home Visit (1 of 2) </vt:lpstr>
      <vt:lpstr>During the Home Visit (2 of 2) </vt:lpstr>
      <vt:lpstr>After the Home Visit</vt:lpstr>
      <vt:lpstr>Personal Safety Plan (1 of 5)</vt:lpstr>
      <vt:lpstr>Personal Safety Plan (2 of 5)</vt:lpstr>
      <vt:lpstr>Personal Safety Plan (3 of 5)</vt:lpstr>
      <vt:lpstr>Personal Safety Plan (4 of 5)</vt:lpstr>
      <vt:lpstr>Personal Safety Plan (5 of 5)</vt:lpstr>
    </vt:vector>
  </TitlesOfParts>
  <Company>jones and bartlett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Jessica Sturtevant</cp:lastModifiedBy>
  <cp:revision>423</cp:revision>
  <dcterms:created xsi:type="dcterms:W3CDTF">2002-02-12T20:19:46Z</dcterms:created>
  <dcterms:modified xsi:type="dcterms:W3CDTF">2017-02-15T20:24:07Z</dcterms:modified>
</cp:coreProperties>
</file>